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83"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p:scale>
          <a:sx n="86" d="100"/>
          <a:sy n="86" d="100"/>
        </p:scale>
        <p:origin x="72" y="23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5/10/relationships/revisionInfo" Target="revisionInfo.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17-10-24T21:45:49.527"/>
    </inkml:context>
    <inkml:brush xml:id="br0">
      <inkml:brushProperty name="width" value="0.025" units="cm"/>
      <inkml:brushProperty name="height" value="0.025" units="cm"/>
    </inkml:brush>
  </inkml:definitions>
  <inkml:trace contextRef="#ctx0" brushRef="#br0">7653 35625 8320,'-65'131'3168,"65"-66"-1728,-33 0-1600,33-32 480,0-1-352,0 1-32,0-33-416,33 0-160,-33 0 352,33 0-576,-1 0-128,1-65-1248,-1-1-1280,1 1 1248</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17-10-24T21:45:49.527"/>
    </inkml:context>
    <inkml:brush xml:id="br0">
      <inkml:brushProperty name="width" value="0.025" units="cm"/>
      <inkml:brushProperty name="height" value="0.025" units="cm"/>
    </inkml:brush>
  </inkml:definitions>
  <inkml:trace contextRef="#ctx0" brushRef="#br0">7653 35625 8320,'-65'131'3168,"65"-66"-1728,-33 0-1600,33-32 480,0-1-352,0 1-32,0-33-416,33 0-160,-33 0 352,33 0-576,-1 0-128,1-65-1248,-1-1-1280,1 1 1248</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17-10-24T22:18:13.153"/>
    </inkml:context>
    <inkml:brush xml:id="br0">
      <inkml:brushProperty name="width" value="0.025" units="cm"/>
      <inkml:brushProperty name="height" value="0.025" units="cm"/>
    </inkml:brush>
  </inkml:definitions>
  <inkml:trace contextRef="#ctx0" brushRef="#br0">29069 29150 7936,'0'-242'2976,"41"121"-1600,-1 0-1536,-40 80 544,41 1-288,-41 0-64,0-1-704,0 41-352,0 0-1184,-41 0-512,1 41 384,-1 39 160</inkml:trace>
</inkml:ink>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10/25/2017</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10/25/2017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10/25/2017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10/25/2017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10/25/2017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10/25/2017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10/25/2017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10/25/2017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10/25/2017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10/25/2017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10/25/2017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10/25/2017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10/25/2017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10/25/2017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10/25/2017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10/25/2017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10/25/2017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10/25/2017</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6.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6.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80.png"/><Relationship Id="rId5" Type="http://schemas.openxmlformats.org/officeDocument/2006/relationships/customXml" Target="../ink/ink1.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image" Target="../media/image80.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www.marketing-online.co.uk/sqpap.htm" TargetMode="External"/><Relationship Id="rId2" Type="http://schemas.openxmlformats.org/officeDocument/2006/relationships/hyperlink" Target="http://www.univ.trieste.it/~dipfilo/etica_e_politica/1999_2/moor.html"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hyperlink" Target="http://www.univ.trieste.it/~dipfilo/etica_e_politica/1999_2/moor.html" TargetMode="Externa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E6908-F71A-4765-8DA4-2909C831970B}"/>
              </a:ext>
            </a:extLst>
          </p:cNvPr>
          <p:cNvSpPr>
            <a:spLocks noGrp="1"/>
          </p:cNvSpPr>
          <p:nvPr>
            <p:ph type="ctrTitle"/>
          </p:nvPr>
        </p:nvSpPr>
        <p:spPr/>
        <p:txBody>
          <a:bodyPr/>
          <a:lstStyle/>
          <a:p>
            <a:r>
              <a:rPr lang="en-GB" dirty="0"/>
              <a:t>Academic Skills </a:t>
            </a:r>
            <a:br>
              <a:rPr lang="en-GB" dirty="0"/>
            </a:br>
            <a:r>
              <a:rPr lang="en-GB" dirty="0"/>
              <a:t>Week Four</a:t>
            </a:r>
          </a:p>
        </p:txBody>
      </p:sp>
      <p:sp>
        <p:nvSpPr>
          <p:cNvPr id="3" name="Subtitle 2">
            <a:extLst>
              <a:ext uri="{FF2B5EF4-FFF2-40B4-BE49-F238E27FC236}">
                <a16:creationId xmlns:a16="http://schemas.microsoft.com/office/drawing/2014/main" id="{BE117622-5666-478C-B4A8-45D143229501}"/>
              </a:ext>
            </a:extLst>
          </p:cNvPr>
          <p:cNvSpPr>
            <a:spLocks noGrp="1"/>
          </p:cNvSpPr>
          <p:nvPr>
            <p:ph type="subTitle" idx="1"/>
          </p:nvPr>
        </p:nvSpPr>
        <p:spPr/>
        <p:txBody>
          <a:bodyPr/>
          <a:lstStyle/>
          <a:p>
            <a:r>
              <a:rPr lang="en-GB" dirty="0"/>
              <a:t>Gareth Hughes</a:t>
            </a:r>
          </a:p>
        </p:txBody>
      </p:sp>
    </p:spTree>
    <p:extLst>
      <p:ext uri="{BB962C8B-B14F-4D97-AF65-F5344CB8AC3E}">
        <p14:creationId xmlns:p14="http://schemas.microsoft.com/office/powerpoint/2010/main" val="8773402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4C886762-16F0-4868-B83A-26174621418A}"/>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1" name="Freeform 11">
            <a:extLst>
              <a:ext uri="{FF2B5EF4-FFF2-40B4-BE49-F238E27FC236}">
                <a16:creationId xmlns:a16="http://schemas.microsoft.com/office/drawing/2014/main" id="{D2B54B4E-3454-4B76-B85A-8512B77298D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33" name="Freeform 13">
            <a:extLst>
              <a:ext uri="{FF2B5EF4-FFF2-40B4-BE49-F238E27FC236}">
                <a16:creationId xmlns:a16="http://schemas.microsoft.com/office/drawing/2014/main" id="{7EFFE965-5586-4889-A74D-3A6080D04B4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5" name="Freeform 25">
            <a:extLst>
              <a:ext uri="{FF2B5EF4-FFF2-40B4-BE49-F238E27FC236}">
                <a16:creationId xmlns:a16="http://schemas.microsoft.com/office/drawing/2014/main" id="{5BC4125D-18D9-4A65-82B6-C24FE9434FA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7" name="Freeform 14">
            <a:extLst>
              <a:ext uri="{FF2B5EF4-FFF2-40B4-BE49-F238E27FC236}">
                <a16:creationId xmlns:a16="http://schemas.microsoft.com/office/drawing/2014/main" id="{A86DE327-0F45-4F54-BB6C-68A093CE55C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39" name="5-Point Star 24">
            <a:extLst>
              <a:ext uri="{FF2B5EF4-FFF2-40B4-BE49-F238E27FC236}">
                <a16:creationId xmlns:a16="http://schemas.microsoft.com/office/drawing/2014/main" id="{795857C2-E6E7-405A-B5A3-4DE3B50A7BC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24" name="Picture 23" descr="A group of people sitting at a table&#10;&#10;Description generated with high confidence">
            <a:extLst>
              <a:ext uri="{FF2B5EF4-FFF2-40B4-BE49-F238E27FC236}">
                <a16:creationId xmlns:a16="http://schemas.microsoft.com/office/drawing/2014/main" id="{221E53D6-A3DB-4324-89FD-8491240E5365}"/>
              </a:ext>
            </a:extLst>
          </p:cNvPr>
          <p:cNvPicPr>
            <a:picLocks noChangeAspect="1"/>
          </p:cNvPicPr>
          <p:nvPr/>
        </p:nvPicPr>
        <p:blipFill rotWithShape="1">
          <a:blip r:embed="rId4"/>
          <a:srcRect t="15730"/>
          <a:stretch/>
        </p:blipFill>
        <p:spPr>
          <a:xfrm>
            <a:off x="20" y="10"/>
            <a:ext cx="12191980" cy="6857990"/>
          </a:xfrm>
          <a:prstGeom prst="rect">
            <a:avLst/>
          </a:prstGeom>
        </p:spPr>
      </p:pic>
      <p:sp>
        <p:nvSpPr>
          <p:cNvPr id="41" name="Freeform 9">
            <a:extLst>
              <a:ext uri="{FF2B5EF4-FFF2-40B4-BE49-F238E27FC236}">
                <a16:creationId xmlns:a16="http://schemas.microsoft.com/office/drawing/2014/main" id="{BE135C2E-C781-46AF-BE4C-9B57C07D9C4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8288" y="2698990"/>
            <a:ext cx="11338098" cy="3612111"/>
          </a:xfrm>
          <a:custGeom>
            <a:avLst/>
            <a:gdLst>
              <a:gd name="connsiteX0" fmla="*/ 0 w 11329257"/>
              <a:gd name="connsiteY0" fmla="*/ 1672253 h 3112578"/>
              <a:gd name="connsiteX1" fmla="*/ 11201741 w 11329257"/>
              <a:gd name="connsiteY1" fmla="*/ 0 h 3112578"/>
              <a:gd name="connsiteX2" fmla="*/ 11329257 w 11329257"/>
              <a:gd name="connsiteY2" fmla="*/ 2508571 h 3112578"/>
              <a:gd name="connsiteX3" fmla="*/ 0 w 11329257"/>
              <a:gd name="connsiteY3" fmla="*/ 3112578 h 3112578"/>
              <a:gd name="connsiteX4" fmla="*/ 0 w 11329257"/>
              <a:gd name="connsiteY4" fmla="*/ 1672253 h 3112578"/>
              <a:gd name="connsiteX0" fmla="*/ 8467 w 11329257"/>
              <a:gd name="connsiteY0" fmla="*/ 994919 h 3112578"/>
              <a:gd name="connsiteX1" fmla="*/ 11201741 w 11329257"/>
              <a:gd name="connsiteY1" fmla="*/ 0 h 3112578"/>
              <a:gd name="connsiteX2" fmla="*/ 11329257 w 11329257"/>
              <a:gd name="connsiteY2" fmla="*/ 2508571 h 3112578"/>
              <a:gd name="connsiteX3" fmla="*/ 0 w 11329257"/>
              <a:gd name="connsiteY3" fmla="*/ 3112578 h 3112578"/>
              <a:gd name="connsiteX4" fmla="*/ 8467 w 11329257"/>
              <a:gd name="connsiteY4" fmla="*/ 994919 h 3112578"/>
              <a:gd name="connsiteX0" fmla="*/ 814 w 11330070"/>
              <a:gd name="connsiteY0" fmla="*/ 732453 h 3112578"/>
              <a:gd name="connsiteX1" fmla="*/ 11202554 w 11330070"/>
              <a:gd name="connsiteY1" fmla="*/ 0 h 3112578"/>
              <a:gd name="connsiteX2" fmla="*/ 11330070 w 11330070"/>
              <a:gd name="connsiteY2" fmla="*/ 2508571 h 3112578"/>
              <a:gd name="connsiteX3" fmla="*/ 813 w 11330070"/>
              <a:gd name="connsiteY3" fmla="*/ 3112578 h 3112578"/>
              <a:gd name="connsiteX4" fmla="*/ 814 w 11330070"/>
              <a:gd name="connsiteY4" fmla="*/ 732453 h 3112578"/>
              <a:gd name="connsiteX0" fmla="*/ 375 w 11338098"/>
              <a:gd name="connsiteY0" fmla="*/ 622387 h 3112578"/>
              <a:gd name="connsiteX1" fmla="*/ 11210582 w 11338098"/>
              <a:gd name="connsiteY1" fmla="*/ 0 h 3112578"/>
              <a:gd name="connsiteX2" fmla="*/ 11338098 w 11338098"/>
              <a:gd name="connsiteY2" fmla="*/ 2508571 h 3112578"/>
              <a:gd name="connsiteX3" fmla="*/ 8841 w 11338098"/>
              <a:gd name="connsiteY3" fmla="*/ 3112578 h 3112578"/>
              <a:gd name="connsiteX4" fmla="*/ 375 w 11338098"/>
              <a:gd name="connsiteY4" fmla="*/ 622387 h 3112578"/>
              <a:gd name="connsiteX0" fmla="*/ 375 w 11338098"/>
              <a:gd name="connsiteY0" fmla="*/ 1020320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1020320 h 3510511"/>
              <a:gd name="connsiteX0" fmla="*/ 375 w 11338098"/>
              <a:gd name="connsiteY0" fmla="*/ 664720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664720 h 3510511"/>
              <a:gd name="connsiteX0" fmla="*/ 375 w 11338098"/>
              <a:gd name="connsiteY0" fmla="*/ 605454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605454 h 3510511"/>
              <a:gd name="connsiteX0" fmla="*/ 375 w 11338098"/>
              <a:gd name="connsiteY0" fmla="*/ 707054 h 3612111"/>
              <a:gd name="connsiteX1" fmla="*/ 11176715 w 11338098"/>
              <a:gd name="connsiteY1" fmla="*/ 0 h 3612111"/>
              <a:gd name="connsiteX2" fmla="*/ 11338098 w 11338098"/>
              <a:gd name="connsiteY2" fmla="*/ 3008104 h 3612111"/>
              <a:gd name="connsiteX3" fmla="*/ 8841 w 11338098"/>
              <a:gd name="connsiteY3" fmla="*/ 3612111 h 3612111"/>
              <a:gd name="connsiteX4" fmla="*/ 375 w 11338098"/>
              <a:gd name="connsiteY4" fmla="*/ 707054 h 3612111"/>
              <a:gd name="connsiteX0" fmla="*/ 375 w 11338098"/>
              <a:gd name="connsiteY0" fmla="*/ 571588 h 3612111"/>
              <a:gd name="connsiteX1" fmla="*/ 11176715 w 11338098"/>
              <a:gd name="connsiteY1" fmla="*/ 0 h 3612111"/>
              <a:gd name="connsiteX2" fmla="*/ 11338098 w 11338098"/>
              <a:gd name="connsiteY2" fmla="*/ 3008104 h 3612111"/>
              <a:gd name="connsiteX3" fmla="*/ 8841 w 11338098"/>
              <a:gd name="connsiteY3" fmla="*/ 3612111 h 3612111"/>
              <a:gd name="connsiteX4" fmla="*/ 375 w 11338098"/>
              <a:gd name="connsiteY4" fmla="*/ 571588 h 3612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38098" h="3612111">
                <a:moveTo>
                  <a:pt x="375" y="571588"/>
                </a:moveTo>
                <a:lnTo>
                  <a:pt x="11176715" y="0"/>
                </a:lnTo>
                <a:lnTo>
                  <a:pt x="11338098" y="3008104"/>
                </a:lnTo>
                <a:lnTo>
                  <a:pt x="8841" y="3612111"/>
                </a:lnTo>
                <a:cubicBezTo>
                  <a:pt x="11663" y="2906225"/>
                  <a:pt x="-2447" y="1277474"/>
                  <a:pt x="375" y="571588"/>
                </a:cubicBez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43" name="5-Point Star 12">
            <a:extLst>
              <a:ext uri="{FF2B5EF4-FFF2-40B4-BE49-F238E27FC236}">
                <a16:creationId xmlns:a16="http://schemas.microsoft.com/office/drawing/2014/main" id="{EB803A74-8E46-4CF3-B85A-2F618214CF5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D1892534-5242-4D22-8F55-4565BDB913C4}"/>
              </a:ext>
            </a:extLst>
          </p:cNvPr>
          <p:cNvSpPr txBox="1"/>
          <p:nvPr/>
        </p:nvSpPr>
        <p:spPr>
          <a:xfrm rot="21420000">
            <a:off x="495524" y="3051056"/>
            <a:ext cx="10291027" cy="1742196"/>
          </a:xfrm>
          <a:prstGeom prst="rect">
            <a:avLst/>
          </a:prstGeom>
        </p:spPr>
        <p:txBody>
          <a:bodyPr vert="horz" lIns="91440" tIns="45720" rIns="91440" bIns="45720" rtlCol="0" anchor="b">
            <a:normAutofit/>
          </a:bodyPr>
          <a:lstStyle/>
          <a:p>
            <a:pPr algn="r" defTabSz="914400">
              <a:lnSpc>
                <a:spcPct val="90000"/>
              </a:lnSpc>
              <a:spcBef>
                <a:spcPct val="0"/>
              </a:spcBef>
              <a:spcAft>
                <a:spcPts val="600"/>
              </a:spcAft>
            </a:pPr>
            <a:r>
              <a:rPr lang="en-US" sz="4800" b="1" cap="all" dirty="0">
                <a:solidFill>
                  <a:schemeClr val="bg1"/>
                </a:solidFill>
                <a:latin typeface="+mj-lt"/>
                <a:ea typeface="+mj-ea"/>
                <a:cs typeface="+mj-cs"/>
              </a:rPr>
              <a:t>Tomorrows Session will be at unit 19 – meet at the lecture theatre first</a:t>
            </a:r>
          </a:p>
        </p:txBody>
      </p:sp>
    </p:spTree>
    <p:extLst>
      <p:ext uri="{BB962C8B-B14F-4D97-AF65-F5344CB8AC3E}">
        <p14:creationId xmlns:p14="http://schemas.microsoft.com/office/powerpoint/2010/main" val="96943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76E8DBD-6DBD-4FCB-8FE8-8F0425C0B67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a:extLst>
              <a:ext uri="{FF2B5EF4-FFF2-40B4-BE49-F238E27FC236}">
                <a16:creationId xmlns:a16="http://schemas.microsoft.com/office/drawing/2014/main" id="{70BE0118-665B-49AC-8ED9-B29C009CED1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a:extLst>
              <a:ext uri="{FF2B5EF4-FFF2-40B4-BE49-F238E27FC236}">
                <a16:creationId xmlns:a16="http://schemas.microsoft.com/office/drawing/2014/main" id="{DB8E4593-3024-4A7B-92FB-8114D72E575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6" name="Freeform 25">
            <a:extLst>
              <a:ext uri="{FF2B5EF4-FFF2-40B4-BE49-F238E27FC236}">
                <a16:creationId xmlns:a16="http://schemas.microsoft.com/office/drawing/2014/main" id="{F72029E6-113E-4A42-8D29-4B796B39B9C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8" name="Freeform 14">
            <a:extLst>
              <a:ext uri="{FF2B5EF4-FFF2-40B4-BE49-F238E27FC236}">
                <a16:creationId xmlns:a16="http://schemas.microsoft.com/office/drawing/2014/main" id="{FBAE6AE5-2B20-46E6-B338-A385BFF09F8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0" name="5-Point Star 24">
            <a:extLst>
              <a:ext uri="{FF2B5EF4-FFF2-40B4-BE49-F238E27FC236}">
                <a16:creationId xmlns:a16="http://schemas.microsoft.com/office/drawing/2014/main" id="{4555B12C-E2CF-448D-918F-96D0958DC63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useBgFill="1">
        <p:nvSpPr>
          <p:cNvPr id="22" name="Rectangle 21">
            <a:extLst>
              <a:ext uri="{FF2B5EF4-FFF2-40B4-BE49-F238E27FC236}">
                <a16:creationId xmlns:a16="http://schemas.microsoft.com/office/drawing/2014/main" id="{9EB9FA3F-CAB0-4533-9364-224CEC6FF8B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5-Point Star 31">
            <a:extLst>
              <a:ext uri="{FF2B5EF4-FFF2-40B4-BE49-F238E27FC236}">
                <a16:creationId xmlns:a16="http://schemas.microsoft.com/office/drawing/2014/main" id="{42B0C1BF-5CB1-40DA-9A22-5452B546914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03408" y="6388943"/>
            <a:ext cx="373049" cy="373049"/>
          </a:xfrm>
          <a:prstGeom prst="star5">
            <a:avLst>
              <a:gd name="adj" fmla="val 26693"/>
              <a:gd name="hf" fmla="val 105146"/>
              <a:gd name="vf" fmla="val 110557"/>
            </a:avLst>
          </a:prstGeom>
          <a:solidFill>
            <a:schemeClr val="tx1">
              <a:lumMod val="65000"/>
              <a:lumOff val="35000"/>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5" name="Picture 4" descr="A close up of a logo&#10;&#10;Description generated with very high confidence">
            <a:extLst>
              <a:ext uri="{FF2B5EF4-FFF2-40B4-BE49-F238E27FC236}">
                <a16:creationId xmlns:a16="http://schemas.microsoft.com/office/drawing/2014/main" id="{3F14127B-6902-4944-BFFF-36D7AA1644D8}"/>
              </a:ext>
            </a:extLst>
          </p:cNvPr>
          <p:cNvPicPr>
            <a:picLocks noChangeAspect="1"/>
          </p:cNvPicPr>
          <p:nvPr/>
        </p:nvPicPr>
        <p:blipFill>
          <a:blip r:embed="rId4"/>
          <a:stretch>
            <a:fillRect/>
          </a:stretch>
        </p:blipFill>
        <p:spPr>
          <a:xfrm>
            <a:off x="2131254" y="249324"/>
            <a:ext cx="8903879" cy="4941654"/>
          </a:xfrm>
          <a:prstGeom prst="rect">
            <a:avLst/>
          </a:prstGeom>
        </p:spPr>
      </p:pic>
      <p:sp>
        <p:nvSpPr>
          <p:cNvPr id="3" name="TextBox 2">
            <a:extLst>
              <a:ext uri="{FF2B5EF4-FFF2-40B4-BE49-F238E27FC236}">
                <a16:creationId xmlns:a16="http://schemas.microsoft.com/office/drawing/2014/main" id="{352229DA-368C-4996-8280-1C40E829A133}"/>
              </a:ext>
            </a:extLst>
          </p:cNvPr>
          <p:cNvSpPr txBox="1"/>
          <p:nvPr/>
        </p:nvSpPr>
        <p:spPr>
          <a:xfrm>
            <a:off x="687037" y="5054589"/>
            <a:ext cx="10805790" cy="1270279"/>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5100" cap="all">
                <a:solidFill>
                  <a:schemeClr val="accent1"/>
                </a:solidFill>
                <a:latin typeface="+mj-lt"/>
                <a:ea typeface="+mj-ea"/>
                <a:cs typeface="+mj-cs"/>
              </a:rPr>
              <a:t>What Uni Event – 16th November 12:30</a:t>
            </a:r>
          </a:p>
        </p:txBody>
      </p:sp>
    </p:spTree>
    <p:extLst>
      <p:ext uri="{BB962C8B-B14F-4D97-AF65-F5344CB8AC3E}">
        <p14:creationId xmlns:p14="http://schemas.microsoft.com/office/powerpoint/2010/main" val="2576672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2" name="Picture 11" descr="A brick wall&#10;&#10;Description generated with very high confidence">
            <a:extLst>
              <a:ext uri="{FF2B5EF4-FFF2-40B4-BE49-F238E27FC236}">
                <a16:creationId xmlns:a16="http://schemas.microsoft.com/office/drawing/2014/main" id="{4C886762-16F0-4868-B83A-26174621418A}"/>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Freeform 11">
            <a:extLst>
              <a:ext uri="{FF2B5EF4-FFF2-40B4-BE49-F238E27FC236}">
                <a16:creationId xmlns:a16="http://schemas.microsoft.com/office/drawing/2014/main" id="{D2B54B4E-3454-4B76-B85A-8512B77298D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6" name="Freeform 13">
            <a:extLst>
              <a:ext uri="{FF2B5EF4-FFF2-40B4-BE49-F238E27FC236}">
                <a16:creationId xmlns:a16="http://schemas.microsoft.com/office/drawing/2014/main" id="{7EFFE965-5586-4889-A74D-3A6080D04B4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8" name="Freeform 25">
            <a:extLst>
              <a:ext uri="{FF2B5EF4-FFF2-40B4-BE49-F238E27FC236}">
                <a16:creationId xmlns:a16="http://schemas.microsoft.com/office/drawing/2014/main" id="{5BC4125D-18D9-4A65-82B6-C24FE9434FA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0" name="Freeform 14">
            <a:extLst>
              <a:ext uri="{FF2B5EF4-FFF2-40B4-BE49-F238E27FC236}">
                <a16:creationId xmlns:a16="http://schemas.microsoft.com/office/drawing/2014/main" id="{A86DE327-0F45-4F54-BB6C-68A093CE55C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2" name="5-Point Star 24">
            <a:extLst>
              <a:ext uri="{FF2B5EF4-FFF2-40B4-BE49-F238E27FC236}">
                <a16:creationId xmlns:a16="http://schemas.microsoft.com/office/drawing/2014/main" id="{795857C2-E6E7-405A-B5A3-4DE3B50A7BC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7" name="Picture 6" descr="A person wearing a costume&#10;&#10;Description generated with high confidence">
            <a:extLst>
              <a:ext uri="{FF2B5EF4-FFF2-40B4-BE49-F238E27FC236}">
                <a16:creationId xmlns:a16="http://schemas.microsoft.com/office/drawing/2014/main" id="{53C52B2A-A7EA-4FAA-829A-DE92EDDE1E3B}"/>
              </a:ext>
            </a:extLst>
          </p:cNvPr>
          <p:cNvPicPr>
            <a:picLocks noChangeAspect="1"/>
          </p:cNvPicPr>
          <p:nvPr/>
        </p:nvPicPr>
        <p:blipFill rotWithShape="1">
          <a:blip r:embed="rId4"/>
          <a:srcRect t="4354" r="1" b="24729"/>
          <a:stretch/>
        </p:blipFill>
        <p:spPr>
          <a:xfrm rot="21420000">
            <a:off x="-118586" y="345330"/>
            <a:ext cx="4633277" cy="4410442"/>
          </a:xfrm>
          <a:custGeom>
            <a:avLst/>
            <a:gdLst>
              <a:gd name="connsiteX0" fmla="*/ 4633277 w 4633277"/>
              <a:gd name="connsiteY0" fmla="*/ 0 h 4410442"/>
              <a:gd name="connsiteX1" fmla="*/ 4633277 w 4633277"/>
              <a:gd name="connsiteY1" fmla="*/ 4410442 h 4410442"/>
              <a:gd name="connsiteX2" fmla="*/ 0 w 4633277"/>
              <a:gd name="connsiteY2" fmla="*/ 4410442 h 4410442"/>
              <a:gd name="connsiteX3" fmla="*/ 231142 w 4633277"/>
              <a:gd name="connsiteY3" fmla="*/ 0 h 4410442"/>
            </a:gdLst>
            <a:ahLst/>
            <a:cxnLst>
              <a:cxn ang="0">
                <a:pos x="connsiteX0" y="connsiteY0"/>
              </a:cxn>
              <a:cxn ang="0">
                <a:pos x="connsiteX1" y="connsiteY1"/>
              </a:cxn>
              <a:cxn ang="0">
                <a:pos x="connsiteX2" y="connsiteY2"/>
              </a:cxn>
              <a:cxn ang="0">
                <a:pos x="connsiteX3" y="connsiteY3"/>
              </a:cxn>
            </a:cxnLst>
            <a:rect l="l" t="t" r="r" b="b"/>
            <a:pathLst>
              <a:path w="4633277" h="4410442">
                <a:moveTo>
                  <a:pt x="4633277" y="0"/>
                </a:moveTo>
                <a:lnTo>
                  <a:pt x="4633277" y="4410442"/>
                </a:lnTo>
                <a:lnTo>
                  <a:pt x="0" y="4410442"/>
                </a:lnTo>
                <a:lnTo>
                  <a:pt x="231142" y="0"/>
                </a:lnTo>
                <a:close/>
              </a:path>
            </a:pathLst>
          </a:custGeom>
        </p:spPr>
      </p:pic>
      <p:sp>
        <p:nvSpPr>
          <p:cNvPr id="2" name="TextBox 1">
            <a:extLst>
              <a:ext uri="{FF2B5EF4-FFF2-40B4-BE49-F238E27FC236}">
                <a16:creationId xmlns:a16="http://schemas.microsoft.com/office/drawing/2014/main" id="{ED335665-8F1D-44D5-8BED-A8044833CB4D}"/>
              </a:ext>
            </a:extLst>
          </p:cNvPr>
          <p:cNvSpPr txBox="1"/>
          <p:nvPr/>
        </p:nvSpPr>
        <p:spPr>
          <a:xfrm rot="21420000">
            <a:off x="4959072" y="390182"/>
            <a:ext cx="5683314" cy="3284924"/>
          </a:xfrm>
          <a:prstGeom prst="rect">
            <a:avLst/>
          </a:prstGeom>
        </p:spPr>
        <p:txBody>
          <a:bodyPr vert="horz" lIns="91440" tIns="45720" rIns="91440" bIns="45720" rtlCol="0" anchor="b">
            <a:normAutofit/>
          </a:bodyPr>
          <a:lstStyle/>
          <a:p>
            <a:pPr algn="r" defTabSz="914400">
              <a:lnSpc>
                <a:spcPct val="90000"/>
              </a:lnSpc>
              <a:spcBef>
                <a:spcPct val="0"/>
              </a:spcBef>
              <a:spcAft>
                <a:spcPts val="600"/>
              </a:spcAft>
            </a:pPr>
            <a:r>
              <a:rPr lang="en-US" sz="7400" cap="all">
                <a:solidFill>
                  <a:schemeClr val="accent1"/>
                </a:solidFill>
                <a:latin typeface="+mj-lt"/>
                <a:ea typeface="+mj-ea"/>
                <a:cs typeface="+mj-cs"/>
              </a:rPr>
              <a:t>We need TWO more Student reps</a:t>
            </a:r>
          </a:p>
        </p:txBody>
      </p:sp>
    </p:spTree>
    <p:extLst>
      <p:ext uri="{BB962C8B-B14F-4D97-AF65-F5344CB8AC3E}">
        <p14:creationId xmlns:p14="http://schemas.microsoft.com/office/powerpoint/2010/main" val="2468986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C886762-16F0-4868-B83A-26174621418A}"/>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Freeform 11">
            <a:extLst>
              <a:ext uri="{FF2B5EF4-FFF2-40B4-BE49-F238E27FC236}">
                <a16:creationId xmlns:a16="http://schemas.microsoft.com/office/drawing/2014/main" id="{D2B54B4E-3454-4B76-B85A-8512B77298D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3" name="Freeform 13">
            <a:extLst>
              <a:ext uri="{FF2B5EF4-FFF2-40B4-BE49-F238E27FC236}">
                <a16:creationId xmlns:a16="http://schemas.microsoft.com/office/drawing/2014/main" id="{7EFFE965-5586-4889-A74D-3A6080D04B4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25">
            <a:extLst>
              <a:ext uri="{FF2B5EF4-FFF2-40B4-BE49-F238E27FC236}">
                <a16:creationId xmlns:a16="http://schemas.microsoft.com/office/drawing/2014/main" id="{5BC4125D-18D9-4A65-82B6-C24FE9434FA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7" name="Freeform 14">
            <a:extLst>
              <a:ext uri="{FF2B5EF4-FFF2-40B4-BE49-F238E27FC236}">
                <a16:creationId xmlns:a16="http://schemas.microsoft.com/office/drawing/2014/main" id="{A86DE327-0F45-4F54-BB6C-68A093CE55C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9" name="5-Point Star 24">
            <a:extLst>
              <a:ext uri="{FF2B5EF4-FFF2-40B4-BE49-F238E27FC236}">
                <a16:creationId xmlns:a16="http://schemas.microsoft.com/office/drawing/2014/main" id="{795857C2-E6E7-405A-B5A3-4DE3B50A7BC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4" name="Picture 3" descr="A close up of a sign&#10;&#10;Description generated with very high confidence">
            <a:extLst>
              <a:ext uri="{FF2B5EF4-FFF2-40B4-BE49-F238E27FC236}">
                <a16:creationId xmlns:a16="http://schemas.microsoft.com/office/drawing/2014/main" id="{4C387ABD-64D4-4085-8AE1-72F394FC7198}"/>
              </a:ext>
            </a:extLst>
          </p:cNvPr>
          <p:cNvPicPr>
            <a:picLocks noChangeAspect="1"/>
          </p:cNvPicPr>
          <p:nvPr/>
        </p:nvPicPr>
        <p:blipFill rotWithShape="1">
          <a:blip r:embed="rId4"/>
          <a:srcRect t="3075" r="-2" b="1733"/>
          <a:stretch/>
        </p:blipFill>
        <p:spPr>
          <a:xfrm rot="21420000">
            <a:off x="-118586" y="345330"/>
            <a:ext cx="4633277" cy="4410442"/>
          </a:xfrm>
          <a:custGeom>
            <a:avLst/>
            <a:gdLst>
              <a:gd name="connsiteX0" fmla="*/ 4633277 w 4633277"/>
              <a:gd name="connsiteY0" fmla="*/ 0 h 4410442"/>
              <a:gd name="connsiteX1" fmla="*/ 4633277 w 4633277"/>
              <a:gd name="connsiteY1" fmla="*/ 4410442 h 4410442"/>
              <a:gd name="connsiteX2" fmla="*/ 0 w 4633277"/>
              <a:gd name="connsiteY2" fmla="*/ 4410442 h 4410442"/>
              <a:gd name="connsiteX3" fmla="*/ 231142 w 4633277"/>
              <a:gd name="connsiteY3" fmla="*/ 0 h 4410442"/>
            </a:gdLst>
            <a:ahLst/>
            <a:cxnLst>
              <a:cxn ang="0">
                <a:pos x="connsiteX0" y="connsiteY0"/>
              </a:cxn>
              <a:cxn ang="0">
                <a:pos x="connsiteX1" y="connsiteY1"/>
              </a:cxn>
              <a:cxn ang="0">
                <a:pos x="connsiteX2" y="connsiteY2"/>
              </a:cxn>
              <a:cxn ang="0">
                <a:pos x="connsiteX3" y="connsiteY3"/>
              </a:cxn>
            </a:cxnLst>
            <a:rect l="l" t="t" r="r" b="b"/>
            <a:pathLst>
              <a:path w="4633277" h="4410442">
                <a:moveTo>
                  <a:pt x="4633277" y="0"/>
                </a:moveTo>
                <a:lnTo>
                  <a:pt x="4633277" y="4410442"/>
                </a:lnTo>
                <a:lnTo>
                  <a:pt x="0" y="4410442"/>
                </a:lnTo>
                <a:lnTo>
                  <a:pt x="231142" y="0"/>
                </a:lnTo>
                <a:close/>
              </a:path>
            </a:pathLst>
          </a:custGeom>
        </p:spPr>
      </p:pic>
      <p:sp>
        <p:nvSpPr>
          <p:cNvPr id="2" name="TextBox 1">
            <a:extLst>
              <a:ext uri="{FF2B5EF4-FFF2-40B4-BE49-F238E27FC236}">
                <a16:creationId xmlns:a16="http://schemas.microsoft.com/office/drawing/2014/main" id="{290FEA62-133D-4F1C-8DA4-863D2728681C}"/>
              </a:ext>
            </a:extLst>
          </p:cNvPr>
          <p:cNvSpPr txBox="1"/>
          <p:nvPr/>
        </p:nvSpPr>
        <p:spPr>
          <a:xfrm rot="21420000">
            <a:off x="4959072" y="390182"/>
            <a:ext cx="5683314" cy="3284924"/>
          </a:xfrm>
          <a:prstGeom prst="rect">
            <a:avLst/>
          </a:prstGeom>
        </p:spPr>
        <p:txBody>
          <a:bodyPr vert="horz" lIns="91440" tIns="45720" rIns="91440" bIns="45720" rtlCol="0" anchor="b">
            <a:normAutofit fontScale="92500" lnSpcReduction="10000"/>
          </a:bodyPr>
          <a:lstStyle/>
          <a:p>
            <a:pPr algn="ctr" defTabSz="914400">
              <a:lnSpc>
                <a:spcPct val="90000"/>
              </a:lnSpc>
              <a:spcBef>
                <a:spcPct val="0"/>
              </a:spcBef>
              <a:spcAft>
                <a:spcPts val="600"/>
              </a:spcAft>
            </a:pPr>
            <a:r>
              <a:rPr lang="en-US" sz="4400" cap="all" dirty="0">
                <a:solidFill>
                  <a:schemeClr val="accent1"/>
                </a:solidFill>
                <a:latin typeface="+mj-lt"/>
                <a:ea typeface="+mj-ea"/>
                <a:cs typeface="+mj-cs"/>
              </a:rPr>
              <a:t>The date of your presentation has been changed to Wednesday the 1st of November – during the Academic Skills Lecture</a:t>
            </a:r>
          </a:p>
        </p:txBody>
      </p:sp>
    </p:spTree>
    <p:extLst>
      <p:ext uri="{BB962C8B-B14F-4D97-AF65-F5344CB8AC3E}">
        <p14:creationId xmlns:p14="http://schemas.microsoft.com/office/powerpoint/2010/main" val="4006935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1" name="Picture 10" descr="A brick wall&#10;&#10;Description generated with very high confidence">
            <a:extLst>
              <a:ext uri="{FF2B5EF4-FFF2-40B4-BE49-F238E27FC236}">
                <a16:creationId xmlns:a16="http://schemas.microsoft.com/office/drawing/2014/main" id="{4C886762-16F0-4868-B83A-26174621418A}"/>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Freeform 11">
            <a:extLst>
              <a:ext uri="{FF2B5EF4-FFF2-40B4-BE49-F238E27FC236}">
                <a16:creationId xmlns:a16="http://schemas.microsoft.com/office/drawing/2014/main" id="{D2B54B4E-3454-4B76-B85A-8512B77298D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5" name="Freeform 13">
            <a:extLst>
              <a:ext uri="{FF2B5EF4-FFF2-40B4-BE49-F238E27FC236}">
                <a16:creationId xmlns:a16="http://schemas.microsoft.com/office/drawing/2014/main" id="{7EFFE965-5586-4889-A74D-3A6080D04B4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7" name="Freeform 25">
            <a:extLst>
              <a:ext uri="{FF2B5EF4-FFF2-40B4-BE49-F238E27FC236}">
                <a16:creationId xmlns:a16="http://schemas.microsoft.com/office/drawing/2014/main" id="{5BC4125D-18D9-4A65-82B6-C24FE9434FA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9" name="Freeform 14">
            <a:extLst>
              <a:ext uri="{FF2B5EF4-FFF2-40B4-BE49-F238E27FC236}">
                <a16:creationId xmlns:a16="http://schemas.microsoft.com/office/drawing/2014/main" id="{A86DE327-0F45-4F54-BB6C-68A093CE55C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1" name="5-Point Star 24">
            <a:extLst>
              <a:ext uri="{FF2B5EF4-FFF2-40B4-BE49-F238E27FC236}">
                <a16:creationId xmlns:a16="http://schemas.microsoft.com/office/drawing/2014/main" id="{795857C2-E6E7-405A-B5A3-4DE3B50A7BC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23" name="Picture 22" descr="A brick wall&#10;&#10;Description generated with very high confidence">
            <a:extLst>
              <a:ext uri="{FF2B5EF4-FFF2-40B4-BE49-F238E27FC236}">
                <a16:creationId xmlns:a16="http://schemas.microsoft.com/office/drawing/2014/main" id="{F793411C-A1D8-450D-9561-24C75D6D7328}"/>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5" name="Rectangle 24">
            <a:extLst>
              <a:ext uri="{FF2B5EF4-FFF2-40B4-BE49-F238E27FC236}">
                <a16:creationId xmlns:a16="http://schemas.microsoft.com/office/drawing/2014/main" id="{CD4E68FE-D0E7-4AC4-9D37-BC9A10E7105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4632997" cy="6858000"/>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5">
            <a:extLst>
              <a:ext uri="{FF2B5EF4-FFF2-40B4-BE49-F238E27FC236}">
                <a16:creationId xmlns:a16="http://schemas.microsoft.com/office/drawing/2014/main" id="{9F958711-6F0F-4DAF-B6D7-38676273C03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 y="0"/>
            <a:ext cx="4293205" cy="6576643"/>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9" name="Rectangle 28">
            <a:extLst>
              <a:ext uri="{FF2B5EF4-FFF2-40B4-BE49-F238E27FC236}">
                <a16:creationId xmlns:a16="http://schemas.microsoft.com/office/drawing/2014/main" id="{1F0A5978-229F-41F1-B213-A2B43E442D2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1883" y="450792"/>
            <a:ext cx="6636823" cy="5950008"/>
          </a:xfrm>
          <a:prstGeom prst="rect">
            <a:avLst/>
          </a:prstGeom>
          <a:solidFill>
            <a:schemeClr val="bg1"/>
          </a:solidFill>
          <a:ln w="57150" cmpd="thinThick">
            <a:noFill/>
            <a:miter lim="800000"/>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C40177F-23F1-417C-A21D-634BDE40336D}"/>
              </a:ext>
            </a:extLst>
          </p:cNvPr>
          <p:cNvPicPr>
            <a:picLocks noChangeAspect="1"/>
          </p:cNvPicPr>
          <p:nvPr/>
        </p:nvPicPr>
        <p:blipFill rotWithShape="1">
          <a:blip r:embed="rId4"/>
          <a:srcRect t="8271" b="2938"/>
          <a:stretch/>
        </p:blipFill>
        <p:spPr>
          <a:xfrm>
            <a:off x="5321367" y="684680"/>
            <a:ext cx="6174771" cy="5482657"/>
          </a:xfrm>
          <a:prstGeom prst="rect">
            <a:avLst/>
          </a:prstGeom>
        </p:spPr>
      </p:pic>
      <p:sp>
        <p:nvSpPr>
          <p:cNvPr id="31" name="Rectangle 30">
            <a:extLst>
              <a:ext uri="{FF2B5EF4-FFF2-40B4-BE49-F238E27FC236}">
                <a16:creationId xmlns:a16="http://schemas.microsoft.com/office/drawing/2014/main" id="{A022DB94-BA9F-403F-85B2-FD0A22CAD1E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37" y="5762147"/>
            <a:ext cx="4250216"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a16="http://schemas.microsoft.com/office/drawing/2014/main" id="{2D43839F-D746-4BD2-AF83-A2D59C17187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 y="0"/>
            <a:ext cx="4248871" cy="226225"/>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E00FF9EF-5452-4FF3-80D9-4D015E57A78E}"/>
              </a:ext>
            </a:extLst>
          </p:cNvPr>
          <p:cNvSpPr txBox="1"/>
          <p:nvPr/>
        </p:nvSpPr>
        <p:spPr>
          <a:xfrm>
            <a:off x="70017" y="-519223"/>
            <a:ext cx="3818340" cy="5864946"/>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000" cap="all" dirty="0">
                <a:solidFill>
                  <a:schemeClr val="accent1"/>
                </a:solidFill>
                <a:latin typeface="+mj-lt"/>
                <a:ea typeface="+mj-ea"/>
                <a:cs typeface="+mj-cs"/>
              </a:rPr>
              <a:t>Todays Session: </a:t>
            </a:r>
          </a:p>
          <a:p>
            <a:pPr defTabSz="914400">
              <a:lnSpc>
                <a:spcPct val="90000"/>
              </a:lnSpc>
              <a:spcBef>
                <a:spcPct val="0"/>
              </a:spcBef>
              <a:spcAft>
                <a:spcPts val="600"/>
              </a:spcAft>
            </a:pPr>
            <a:endParaRPr lang="en-US" sz="4000" cap="all" dirty="0">
              <a:solidFill>
                <a:schemeClr val="accent1"/>
              </a:solidFill>
              <a:latin typeface="+mj-lt"/>
              <a:ea typeface="+mj-ea"/>
              <a:cs typeface="+mj-cs"/>
            </a:endParaRPr>
          </a:p>
          <a:p>
            <a:pPr marL="571500" indent="-571500" defTabSz="914400">
              <a:lnSpc>
                <a:spcPct val="90000"/>
              </a:lnSpc>
              <a:spcBef>
                <a:spcPct val="0"/>
              </a:spcBef>
              <a:spcAft>
                <a:spcPts val="600"/>
              </a:spcAft>
              <a:buFont typeface="Wingdings" panose="05000000000000000000" pitchFamily="2" charset="2"/>
              <a:buChar char="§"/>
            </a:pPr>
            <a:r>
              <a:rPr lang="en-US" sz="4000" cap="all" dirty="0">
                <a:solidFill>
                  <a:schemeClr val="accent1"/>
                </a:solidFill>
                <a:latin typeface="+mj-lt"/>
                <a:ea typeface="+mj-ea"/>
                <a:cs typeface="+mj-cs"/>
              </a:rPr>
              <a:t>Harvard Referencing</a:t>
            </a:r>
          </a:p>
          <a:p>
            <a:pPr defTabSz="914400">
              <a:lnSpc>
                <a:spcPct val="90000"/>
              </a:lnSpc>
              <a:spcBef>
                <a:spcPct val="0"/>
              </a:spcBef>
              <a:spcAft>
                <a:spcPts val="600"/>
              </a:spcAft>
            </a:pPr>
            <a:r>
              <a:rPr lang="en-US" sz="4000" cap="all" dirty="0">
                <a:solidFill>
                  <a:schemeClr val="accent1"/>
                </a:solidFill>
                <a:latin typeface="+mj-lt"/>
                <a:ea typeface="+mj-ea"/>
                <a:cs typeface="+mj-cs"/>
              </a:rPr>
              <a:t>  </a:t>
            </a:r>
          </a:p>
          <a:p>
            <a:pPr marL="571500" indent="-571500" defTabSz="914400">
              <a:lnSpc>
                <a:spcPct val="90000"/>
              </a:lnSpc>
              <a:spcBef>
                <a:spcPct val="0"/>
              </a:spcBef>
              <a:spcAft>
                <a:spcPts val="600"/>
              </a:spcAft>
              <a:buFont typeface="Wingdings" panose="05000000000000000000" pitchFamily="2" charset="2"/>
              <a:buChar char="§"/>
            </a:pPr>
            <a:r>
              <a:rPr lang="en-US" sz="4000" cap="all" dirty="0">
                <a:solidFill>
                  <a:schemeClr val="accent1"/>
                </a:solidFill>
                <a:latin typeface="+mj-lt"/>
                <a:ea typeface="+mj-ea"/>
                <a:cs typeface="+mj-cs"/>
              </a:rPr>
              <a:t>One to one feedback sessions</a:t>
            </a:r>
          </a:p>
        </p:txBody>
      </p:sp>
    </p:spTree>
    <p:extLst>
      <p:ext uri="{BB962C8B-B14F-4D97-AF65-F5344CB8AC3E}">
        <p14:creationId xmlns:p14="http://schemas.microsoft.com/office/powerpoint/2010/main" val="78736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9" name="Picture 8" descr="A brick wall&#10;&#10;Description generated with very high confidence">
            <a:extLst>
              <a:ext uri="{FF2B5EF4-FFF2-40B4-BE49-F238E27FC236}">
                <a16:creationId xmlns:a16="http://schemas.microsoft.com/office/drawing/2014/main" id="{53CD781F-F935-4310-9C70-32C9B03A159F}"/>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1" name="Group 10">
            <a:extLst>
              <a:ext uri="{FF2B5EF4-FFF2-40B4-BE49-F238E27FC236}">
                <a16:creationId xmlns:a16="http://schemas.microsoft.com/office/drawing/2014/main" id="{E389415A-F11F-49E4-B0C5-CF7FF9CE8E07}"/>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2" name="Rectangle 11">
              <a:extLst>
                <a:ext uri="{FF2B5EF4-FFF2-40B4-BE49-F238E27FC236}">
                  <a16:creationId xmlns:a16="http://schemas.microsoft.com/office/drawing/2014/main" id="{91A09D7C-72C0-44A7-95A9-038C62939D0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9B1A95B7-C468-4483-B6EA-858374AB579C}"/>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4" name="Rectangle 13">
              <a:extLst>
                <a:ext uri="{FF2B5EF4-FFF2-40B4-BE49-F238E27FC236}">
                  <a16:creationId xmlns:a16="http://schemas.microsoft.com/office/drawing/2014/main" id="{2D68F968-C120-4C1E-B281-A62213BD21A0}"/>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16" name="Picture 15" descr="A brick wall&#10;&#10;Description generated with very high confidence">
            <a:extLst>
              <a:ext uri="{FF2B5EF4-FFF2-40B4-BE49-F238E27FC236}">
                <a16:creationId xmlns:a16="http://schemas.microsoft.com/office/drawing/2014/main" id="{1BCAD38B-5F61-4FEB-A1D1-5FC0D666D27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8" name="Rectangle 17">
            <a:extLst>
              <a:ext uri="{FF2B5EF4-FFF2-40B4-BE49-F238E27FC236}">
                <a16:creationId xmlns:a16="http://schemas.microsoft.com/office/drawing/2014/main" id="{C04E869F-EBC2-416E-8FB7-4F6A45F66D4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00F86AB0-89DA-4FF5-A224-E9B78849FC53}"/>
              </a:ext>
            </a:extLst>
          </p:cNvPr>
          <p:cNvPicPr>
            <a:picLocks noChangeAspect="1"/>
          </p:cNvPicPr>
          <p:nvPr/>
        </p:nvPicPr>
        <p:blipFill rotWithShape="1">
          <a:blip r:embed="rId4">
            <a:alphaModFix amt="43000"/>
            <a:extLst/>
          </a:blip>
          <a:srcRect t="25360" b="20027"/>
          <a:stretch/>
        </p:blipFill>
        <p:spPr>
          <a:xfrm>
            <a:off x="20" y="10"/>
            <a:ext cx="11734780" cy="6408728"/>
          </a:xfrm>
          <a:prstGeom prst="rect">
            <a:avLst/>
          </a:prstGeom>
          <a:ln>
            <a:noFill/>
          </a:ln>
        </p:spPr>
      </p:pic>
      <p:sp>
        <p:nvSpPr>
          <p:cNvPr id="20" name="Freeform 9">
            <a:extLst>
              <a:ext uri="{FF2B5EF4-FFF2-40B4-BE49-F238E27FC236}">
                <a16:creationId xmlns:a16="http://schemas.microsoft.com/office/drawing/2014/main" id="{7D1C9B27-27B9-4E9E-82C8-6F9B7D12B8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0"/>
            <a:ext cx="11763766"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2" name="Rectangle 21">
            <a:extLst>
              <a:ext uri="{FF2B5EF4-FFF2-40B4-BE49-F238E27FC236}">
                <a16:creationId xmlns:a16="http://schemas.microsoft.com/office/drawing/2014/main" id="{7E9AE32D-417D-4951-BD6D-383A7A5E60E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5"/>
            <a:ext cx="1173175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C53B8B2-F671-40C1-9A76-E0E9B18CE72D}"/>
              </a:ext>
            </a:extLst>
          </p:cNvPr>
          <p:cNvSpPr>
            <a:spLocks noGrp="1"/>
          </p:cNvSpPr>
          <p:nvPr>
            <p:ph type="title"/>
          </p:nvPr>
        </p:nvSpPr>
        <p:spPr>
          <a:xfrm>
            <a:off x="252048" y="0"/>
            <a:ext cx="10396882" cy="1151965"/>
          </a:xfrm>
        </p:spPr>
        <p:txBody>
          <a:bodyPr vert="horz" lIns="91440" tIns="45720" rIns="91440" bIns="45720" rtlCol="0" anchor="ctr">
            <a:normAutofit/>
          </a:bodyPr>
          <a:lstStyle/>
          <a:p>
            <a:r>
              <a:rPr lang="en-US">
                <a:solidFill>
                  <a:schemeClr val="tx1"/>
                </a:solidFill>
              </a:rPr>
              <a:t>Why use a referencing System</a:t>
            </a:r>
          </a:p>
        </p:txBody>
      </p:sp>
      <p:sp>
        <p:nvSpPr>
          <p:cNvPr id="3" name="TextBox 2">
            <a:extLst>
              <a:ext uri="{FF2B5EF4-FFF2-40B4-BE49-F238E27FC236}">
                <a16:creationId xmlns:a16="http://schemas.microsoft.com/office/drawing/2014/main" id="{C88BCAF9-C7E9-4BD7-AB41-4DAE1576B5AD}"/>
              </a:ext>
            </a:extLst>
          </p:cNvPr>
          <p:cNvSpPr txBox="1"/>
          <p:nvPr/>
        </p:nvSpPr>
        <p:spPr>
          <a:xfrm>
            <a:off x="146539" y="1170167"/>
            <a:ext cx="10394707" cy="3311189"/>
          </a:xfrm>
          <a:prstGeom prst="rect">
            <a:avLst/>
          </a:prstGeom>
        </p:spPr>
        <p:txBody>
          <a:bodyPr vert="horz" lIns="91440" tIns="45720" rIns="91440" bIns="45720" rtlCol="0" anchor="ctr">
            <a:noAutofit/>
          </a:bodyPr>
          <a:lstStyle/>
          <a:p>
            <a:pPr indent="-228600" defTabSz="914400">
              <a:lnSpc>
                <a:spcPct val="120000"/>
              </a:lnSpc>
              <a:spcAft>
                <a:spcPts val="600"/>
              </a:spcAft>
              <a:buClr>
                <a:schemeClr val="accent1"/>
              </a:buClr>
              <a:buSzPct val="160000"/>
              <a:buFont typeface="Arial" panose="020B0604020202020204" pitchFamily="34" charset="0"/>
              <a:buChar char="•"/>
            </a:pPr>
            <a:r>
              <a:rPr lang="en-US" sz="3200" cap="all"/>
              <a:t>Academic Reasons</a:t>
            </a:r>
          </a:p>
          <a:p>
            <a:pPr indent="-228600" defTabSz="914400">
              <a:lnSpc>
                <a:spcPct val="120000"/>
              </a:lnSpc>
              <a:spcAft>
                <a:spcPts val="600"/>
              </a:spcAft>
              <a:buClr>
                <a:schemeClr val="accent1"/>
              </a:buClr>
              <a:buSzPct val="160000"/>
              <a:buFont typeface="Arial" panose="020B0604020202020204" pitchFamily="34" charset="0"/>
              <a:buChar char="•"/>
            </a:pPr>
            <a:endParaRPr lang="en-US" sz="3200" cap="all"/>
          </a:p>
          <a:p>
            <a:pPr marL="571500" indent="-228600" defTabSz="914400">
              <a:lnSpc>
                <a:spcPct val="120000"/>
              </a:lnSpc>
              <a:spcAft>
                <a:spcPts val="600"/>
              </a:spcAft>
              <a:buClr>
                <a:schemeClr val="accent1"/>
              </a:buClr>
              <a:buSzPct val="160000"/>
              <a:buFont typeface="Arial" panose="020B0604020202020204" pitchFamily="34" charset="0"/>
              <a:buChar char="•"/>
            </a:pPr>
            <a:r>
              <a:rPr lang="en-US" sz="3200" cap="all"/>
              <a:t>To demonstrate the reading you have done</a:t>
            </a:r>
          </a:p>
          <a:p>
            <a:pPr marL="571500" indent="-228600" defTabSz="914400">
              <a:lnSpc>
                <a:spcPct val="120000"/>
              </a:lnSpc>
              <a:spcAft>
                <a:spcPts val="600"/>
              </a:spcAft>
              <a:buClr>
                <a:schemeClr val="accent1"/>
              </a:buClr>
              <a:buSzPct val="160000"/>
              <a:buFont typeface="Arial" panose="020B0604020202020204" pitchFamily="34" charset="0"/>
              <a:buChar char="•"/>
            </a:pPr>
            <a:r>
              <a:rPr lang="en-US" sz="3200" cap="all"/>
              <a:t>To show you understand what is credible</a:t>
            </a:r>
          </a:p>
          <a:p>
            <a:pPr marL="571500" indent="-228600" defTabSz="914400">
              <a:lnSpc>
                <a:spcPct val="120000"/>
              </a:lnSpc>
              <a:spcAft>
                <a:spcPts val="600"/>
              </a:spcAft>
              <a:buClr>
                <a:schemeClr val="accent1"/>
              </a:buClr>
              <a:buSzPct val="160000"/>
              <a:buFont typeface="Arial" panose="020B0604020202020204" pitchFamily="34" charset="0"/>
              <a:buChar char="•"/>
            </a:pPr>
            <a:r>
              <a:rPr lang="en-US" sz="3200" cap="all"/>
              <a:t>To provide support for your ideas and arguments</a:t>
            </a:r>
          </a:p>
        </p:txBody>
      </p:sp>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0FC748D9-DC28-4F36-B740-5202335F1951}"/>
                  </a:ext>
                </a:extLst>
              </p14:cNvPr>
              <p14:cNvContentPartPr/>
              <p14:nvPr/>
            </p14:nvContentPartPr>
            <p14:xfrm>
              <a:off x="2496882" y="8405400"/>
              <a:ext cx="70560" cy="129060"/>
            </p14:xfrm>
          </p:contentPart>
        </mc:Choice>
        <mc:Fallback xmlns="">
          <p:pic>
            <p:nvPicPr>
              <p:cNvPr id="5" name="Ink 4">
                <a:extLst>
                  <a:ext uri="{FF2B5EF4-FFF2-40B4-BE49-F238E27FC236}">
                    <a16:creationId xmlns:a16="http://schemas.microsoft.com/office/drawing/2014/main" id="{0FC748D9-DC28-4F36-B740-5202335F1951}"/>
                  </a:ext>
                </a:extLst>
              </p:cNvPr>
              <p:cNvPicPr/>
              <p:nvPr/>
            </p:nvPicPr>
            <p:blipFill>
              <a:blip r:embed="rId6"/>
              <a:stretch>
                <a:fillRect/>
              </a:stretch>
            </p:blipFill>
            <p:spPr>
              <a:xfrm>
                <a:off x="2492562" y="8401098"/>
                <a:ext cx="79200" cy="137664"/>
              </a:xfrm>
              <a:prstGeom prst="rect">
                <a:avLst/>
              </a:prstGeom>
            </p:spPr>
          </p:pic>
        </mc:Fallback>
      </mc:AlternateContent>
    </p:spTree>
    <p:extLst>
      <p:ext uri="{BB962C8B-B14F-4D97-AF65-F5344CB8AC3E}">
        <p14:creationId xmlns:p14="http://schemas.microsoft.com/office/powerpoint/2010/main" val="2343872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0F86AB0-89DA-4FF5-A224-E9B78849FC53}"/>
              </a:ext>
            </a:extLst>
          </p:cNvPr>
          <p:cNvPicPr>
            <a:picLocks noChangeAspect="1"/>
          </p:cNvPicPr>
          <p:nvPr/>
        </p:nvPicPr>
        <p:blipFill rotWithShape="1">
          <a:blip r:embed="rId2">
            <a:alphaModFix amt="43000"/>
            <a:extLst/>
          </a:blip>
          <a:srcRect t="25360" b="20027"/>
          <a:stretch/>
        </p:blipFill>
        <p:spPr>
          <a:xfrm>
            <a:off x="20" y="10"/>
            <a:ext cx="11734780" cy="6408728"/>
          </a:xfrm>
          <a:prstGeom prst="rect">
            <a:avLst/>
          </a:prstGeom>
          <a:ln>
            <a:noFill/>
          </a:ln>
        </p:spPr>
      </p:pic>
      <p:sp>
        <p:nvSpPr>
          <p:cNvPr id="2" name="Title 1">
            <a:extLst>
              <a:ext uri="{FF2B5EF4-FFF2-40B4-BE49-F238E27FC236}">
                <a16:creationId xmlns:a16="http://schemas.microsoft.com/office/drawing/2014/main" id="{3C53B8B2-F671-40C1-9A76-E0E9B18CE72D}"/>
              </a:ext>
            </a:extLst>
          </p:cNvPr>
          <p:cNvSpPr>
            <a:spLocks noGrp="1"/>
          </p:cNvSpPr>
          <p:nvPr>
            <p:ph type="title"/>
          </p:nvPr>
        </p:nvSpPr>
        <p:spPr>
          <a:xfrm>
            <a:off x="252048" y="0"/>
            <a:ext cx="10396882" cy="1151965"/>
          </a:xfrm>
        </p:spPr>
        <p:txBody>
          <a:bodyPr vert="horz" lIns="91440" tIns="45720" rIns="91440" bIns="45720" rtlCol="0" anchor="ctr">
            <a:normAutofit/>
          </a:bodyPr>
          <a:lstStyle/>
          <a:p>
            <a:r>
              <a:rPr lang="en-US">
                <a:solidFill>
                  <a:schemeClr val="tx1"/>
                </a:solidFill>
              </a:rPr>
              <a:t>Why use a referencing System</a:t>
            </a:r>
          </a:p>
        </p:txBody>
      </p:sp>
      <p:sp>
        <p:nvSpPr>
          <p:cNvPr id="3" name="TextBox 2">
            <a:extLst>
              <a:ext uri="{FF2B5EF4-FFF2-40B4-BE49-F238E27FC236}">
                <a16:creationId xmlns:a16="http://schemas.microsoft.com/office/drawing/2014/main" id="{C88BCAF9-C7E9-4BD7-AB41-4DAE1576B5AD}"/>
              </a:ext>
            </a:extLst>
          </p:cNvPr>
          <p:cNvSpPr txBox="1"/>
          <p:nvPr/>
        </p:nvSpPr>
        <p:spPr>
          <a:xfrm>
            <a:off x="146539" y="1170167"/>
            <a:ext cx="10394707" cy="3311189"/>
          </a:xfrm>
          <a:prstGeom prst="rect">
            <a:avLst/>
          </a:prstGeom>
        </p:spPr>
        <p:txBody>
          <a:bodyPr vert="horz" lIns="91440" tIns="45720" rIns="91440" bIns="45720" rtlCol="0" anchor="ctr">
            <a:noAutofit/>
          </a:bodyPr>
          <a:lstStyle/>
          <a:p>
            <a:pPr indent="-228600" defTabSz="914400">
              <a:lnSpc>
                <a:spcPct val="120000"/>
              </a:lnSpc>
              <a:spcAft>
                <a:spcPts val="600"/>
              </a:spcAft>
              <a:buClr>
                <a:schemeClr val="accent1"/>
              </a:buClr>
              <a:buSzPct val="160000"/>
              <a:buFont typeface="Arial" panose="020B0604020202020204" pitchFamily="34" charset="0"/>
              <a:buChar char="•"/>
            </a:pPr>
            <a:r>
              <a:rPr lang="en-US" sz="3200" cap="all" dirty="0"/>
              <a:t>Practical Reasons</a:t>
            </a:r>
          </a:p>
          <a:p>
            <a:pPr indent="-228600" defTabSz="914400">
              <a:lnSpc>
                <a:spcPct val="120000"/>
              </a:lnSpc>
              <a:spcAft>
                <a:spcPts val="600"/>
              </a:spcAft>
              <a:buClr>
                <a:schemeClr val="accent1"/>
              </a:buClr>
              <a:buSzPct val="160000"/>
              <a:buFont typeface="Arial" panose="020B0604020202020204" pitchFamily="34" charset="0"/>
              <a:buChar char="•"/>
            </a:pPr>
            <a:endParaRPr lang="en-US" sz="3200" cap="all" dirty="0"/>
          </a:p>
          <a:p>
            <a:pPr marL="571500" indent="-228600" defTabSz="914400">
              <a:lnSpc>
                <a:spcPct val="120000"/>
              </a:lnSpc>
              <a:spcAft>
                <a:spcPts val="600"/>
              </a:spcAft>
              <a:buClr>
                <a:schemeClr val="accent1"/>
              </a:buClr>
              <a:buSzPct val="160000"/>
              <a:buFont typeface="Arial" panose="020B0604020202020204" pitchFamily="34" charset="0"/>
              <a:buChar char="•"/>
            </a:pPr>
            <a:r>
              <a:rPr lang="en-US" sz="3200" cap="all" dirty="0"/>
              <a:t>To help the reader to trace the sources that you have used</a:t>
            </a:r>
          </a:p>
          <a:p>
            <a:pPr marL="571500" indent="-228600" defTabSz="914400">
              <a:lnSpc>
                <a:spcPct val="120000"/>
              </a:lnSpc>
              <a:spcAft>
                <a:spcPts val="600"/>
              </a:spcAft>
              <a:buClr>
                <a:schemeClr val="accent1"/>
              </a:buClr>
              <a:buSzPct val="160000"/>
              <a:buFont typeface="Arial" panose="020B0604020202020204" pitchFamily="34" charset="0"/>
              <a:buChar char="•"/>
            </a:pPr>
            <a:r>
              <a:rPr lang="en-US" sz="3200" cap="all" dirty="0"/>
              <a:t>To help you keep a record of useful sources</a:t>
            </a:r>
          </a:p>
          <a:p>
            <a:pPr marL="571500" indent="-228600" defTabSz="914400">
              <a:lnSpc>
                <a:spcPct val="120000"/>
              </a:lnSpc>
              <a:spcAft>
                <a:spcPts val="600"/>
              </a:spcAft>
              <a:buClr>
                <a:schemeClr val="accent1"/>
              </a:buClr>
              <a:buSzPct val="160000"/>
              <a:buFont typeface="Arial" panose="020B0604020202020204" pitchFamily="34" charset="0"/>
              <a:buChar char="•"/>
            </a:pPr>
            <a:r>
              <a:rPr lang="en-US" sz="3200" cap="all" dirty="0"/>
              <a:t>As a source of further reading and research</a:t>
            </a:r>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0FC748D9-DC28-4F36-B740-5202335F1951}"/>
                  </a:ext>
                </a:extLst>
              </p14:cNvPr>
              <p14:cNvContentPartPr/>
              <p14:nvPr/>
            </p14:nvContentPartPr>
            <p14:xfrm>
              <a:off x="2496882" y="8405400"/>
              <a:ext cx="70560" cy="129060"/>
            </p14:xfrm>
          </p:contentPart>
        </mc:Choice>
        <mc:Fallback xmlns="">
          <p:pic>
            <p:nvPicPr>
              <p:cNvPr id="5" name="Ink 4">
                <a:extLst>
                  <a:ext uri="{FF2B5EF4-FFF2-40B4-BE49-F238E27FC236}">
                    <a16:creationId xmlns:a16="http://schemas.microsoft.com/office/drawing/2014/main" id="{0FC748D9-DC28-4F36-B740-5202335F1951}"/>
                  </a:ext>
                </a:extLst>
              </p:cNvPr>
              <p:cNvPicPr/>
              <p:nvPr/>
            </p:nvPicPr>
            <p:blipFill>
              <a:blip r:embed="rId4"/>
              <a:stretch>
                <a:fillRect/>
              </a:stretch>
            </p:blipFill>
            <p:spPr>
              <a:xfrm>
                <a:off x="2492562" y="8401098"/>
                <a:ext cx="79200" cy="137664"/>
              </a:xfrm>
              <a:prstGeom prst="rect">
                <a:avLst/>
              </a:prstGeom>
            </p:spPr>
          </p:pic>
        </mc:Fallback>
      </mc:AlternateContent>
    </p:spTree>
    <p:extLst>
      <p:ext uri="{BB962C8B-B14F-4D97-AF65-F5344CB8AC3E}">
        <p14:creationId xmlns:p14="http://schemas.microsoft.com/office/powerpoint/2010/main" val="150623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76E8DBD-6DBD-4FCB-8FE8-8F0425C0B67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11">
            <a:extLst>
              <a:ext uri="{FF2B5EF4-FFF2-40B4-BE49-F238E27FC236}">
                <a16:creationId xmlns:a16="http://schemas.microsoft.com/office/drawing/2014/main" id="{70BE0118-665B-49AC-8ED9-B29C009CED1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2" name="Freeform 13">
            <a:extLst>
              <a:ext uri="{FF2B5EF4-FFF2-40B4-BE49-F238E27FC236}">
                <a16:creationId xmlns:a16="http://schemas.microsoft.com/office/drawing/2014/main" id="{DB8E4593-3024-4A7B-92FB-8114D72E575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4" name="Freeform 25">
            <a:extLst>
              <a:ext uri="{FF2B5EF4-FFF2-40B4-BE49-F238E27FC236}">
                <a16:creationId xmlns:a16="http://schemas.microsoft.com/office/drawing/2014/main" id="{F72029E6-113E-4A42-8D29-4B796B39B9C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6" name="Freeform 14">
            <a:extLst>
              <a:ext uri="{FF2B5EF4-FFF2-40B4-BE49-F238E27FC236}">
                <a16:creationId xmlns:a16="http://schemas.microsoft.com/office/drawing/2014/main" id="{FBAE6AE5-2B20-46E6-B338-A385BFF09F8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8" name="5-Point Star 24">
            <a:extLst>
              <a:ext uri="{FF2B5EF4-FFF2-40B4-BE49-F238E27FC236}">
                <a16:creationId xmlns:a16="http://schemas.microsoft.com/office/drawing/2014/main" id="{4555B12C-E2CF-448D-918F-96D0958DC63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20" name="Picture 19">
            <a:extLst>
              <a:ext uri="{FF2B5EF4-FFF2-40B4-BE49-F238E27FC236}">
                <a16:creationId xmlns:a16="http://schemas.microsoft.com/office/drawing/2014/main" id="{47458151-6535-4712-9D31-5BFEBD22056A}"/>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2" name="Rectangle 21">
            <a:extLst>
              <a:ext uri="{FF2B5EF4-FFF2-40B4-BE49-F238E27FC236}">
                <a16:creationId xmlns:a16="http://schemas.microsoft.com/office/drawing/2014/main" id="{28F956D1-3AF5-47E1-BF12-D331E34AAA4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4632997" cy="6858000"/>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5">
            <a:extLst>
              <a:ext uri="{FF2B5EF4-FFF2-40B4-BE49-F238E27FC236}">
                <a16:creationId xmlns:a16="http://schemas.microsoft.com/office/drawing/2014/main" id="{4A5A7DD1-718C-42BE-9B90-4D960E22E3D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 y="0"/>
            <a:ext cx="4293205" cy="6576643"/>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6" name="Rectangle 25">
            <a:extLst>
              <a:ext uri="{FF2B5EF4-FFF2-40B4-BE49-F238E27FC236}">
                <a16:creationId xmlns:a16="http://schemas.microsoft.com/office/drawing/2014/main" id="{C9864909-0F48-48BD-B525-B293738D4ED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1883" y="450792"/>
            <a:ext cx="6636823" cy="5950008"/>
          </a:xfrm>
          <a:prstGeom prst="rect">
            <a:avLst/>
          </a:prstGeom>
          <a:solidFill>
            <a:schemeClr val="bg1"/>
          </a:solidFill>
          <a:ln w="57150" cmpd="thinThick">
            <a:noFill/>
            <a:miter lim="800000"/>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FFE3887-F5D4-40CB-AFCE-571A71F767B6}"/>
              </a:ext>
            </a:extLst>
          </p:cNvPr>
          <p:cNvPicPr>
            <a:picLocks noChangeAspect="1"/>
          </p:cNvPicPr>
          <p:nvPr/>
        </p:nvPicPr>
        <p:blipFill>
          <a:blip r:embed="rId4"/>
          <a:stretch>
            <a:fillRect/>
          </a:stretch>
        </p:blipFill>
        <p:spPr>
          <a:xfrm>
            <a:off x="5674277" y="684680"/>
            <a:ext cx="5468950" cy="5482657"/>
          </a:xfrm>
          <a:prstGeom prst="rect">
            <a:avLst/>
          </a:prstGeom>
        </p:spPr>
      </p:pic>
      <p:sp>
        <p:nvSpPr>
          <p:cNvPr id="28" name="Rectangle 27">
            <a:extLst>
              <a:ext uri="{FF2B5EF4-FFF2-40B4-BE49-F238E27FC236}">
                <a16:creationId xmlns:a16="http://schemas.microsoft.com/office/drawing/2014/main" id="{89A8C427-1B47-42B2-9206-1F34BE757DF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52622"/>
            <a:ext cx="4250216"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9DE02FF1-20BC-4306-B0FB-AE6D71D737C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248871" cy="226225"/>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66168FEA-0DC6-4B09-AC4E-101B465BF58B}"/>
              </a:ext>
            </a:extLst>
          </p:cNvPr>
          <p:cNvSpPr txBox="1"/>
          <p:nvPr/>
        </p:nvSpPr>
        <p:spPr>
          <a:xfrm>
            <a:off x="122985" y="1470497"/>
            <a:ext cx="3699803" cy="2749595"/>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5100" cap="all">
                <a:solidFill>
                  <a:schemeClr val="accent1"/>
                </a:solidFill>
                <a:latin typeface="+mj-lt"/>
                <a:ea typeface="+mj-ea"/>
                <a:cs typeface="+mj-cs"/>
              </a:rPr>
              <a:t>Referencing &amp; plagiarism</a:t>
            </a:r>
          </a:p>
        </p:txBody>
      </p:sp>
    </p:spTree>
    <p:extLst>
      <p:ext uri="{BB962C8B-B14F-4D97-AF65-F5344CB8AC3E}">
        <p14:creationId xmlns:p14="http://schemas.microsoft.com/office/powerpoint/2010/main" val="955304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10106C-69C8-4284-B75B-1C9D6CDF9FCF}"/>
              </a:ext>
            </a:extLst>
          </p:cNvPr>
          <p:cNvSpPr txBox="1"/>
          <p:nvPr/>
        </p:nvSpPr>
        <p:spPr>
          <a:xfrm>
            <a:off x="1582616" y="0"/>
            <a:ext cx="8768861" cy="923330"/>
          </a:xfrm>
          <a:prstGeom prst="rect">
            <a:avLst/>
          </a:prstGeom>
          <a:noFill/>
        </p:spPr>
        <p:txBody>
          <a:bodyPr wrap="square" rtlCol="0">
            <a:spAutoFit/>
          </a:bodyPr>
          <a:lstStyle/>
          <a:p>
            <a:r>
              <a:rPr lang="en-US" sz="5400" kern="1200" dirty="0">
                <a:solidFill>
                  <a:schemeClr val="accent1"/>
                </a:solidFill>
                <a:latin typeface="+mn-lt"/>
                <a:ea typeface="+mn-ea"/>
                <a:cs typeface="+mn-cs"/>
              </a:rPr>
              <a:t>HARVARD REFERENCING SYSTEM</a:t>
            </a:r>
          </a:p>
        </p:txBody>
      </p:sp>
      <p:pic>
        <p:nvPicPr>
          <p:cNvPr id="3" name="A guide to Harvard Referencing (Max 720p)">
            <a:hlinkClick r:id="" action="ppaction://media"/>
            <a:extLst>
              <a:ext uri="{FF2B5EF4-FFF2-40B4-BE49-F238E27FC236}">
                <a16:creationId xmlns:a16="http://schemas.microsoft.com/office/drawing/2014/main" id="{CF1AE9EF-E7C9-455E-B1C6-8E5C8AE7445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85446" y="1028836"/>
            <a:ext cx="9964616" cy="5605097"/>
          </a:xfrm>
          <a:prstGeom prst="rect">
            <a:avLst/>
          </a:prstGeom>
        </p:spPr>
      </p:pic>
    </p:spTree>
    <p:extLst>
      <p:ext uri="{BB962C8B-B14F-4D97-AF65-F5344CB8AC3E}">
        <p14:creationId xmlns:p14="http://schemas.microsoft.com/office/powerpoint/2010/main" val="48684810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3C8E6EDA-D3CF-4484-B27A-001160BCD6DB}"/>
              </a:ext>
            </a:extLst>
          </p:cNvPr>
          <p:cNvPicPr>
            <a:picLocks noChangeAspect="1"/>
          </p:cNvPicPr>
          <p:nvPr/>
        </p:nvPicPr>
        <p:blipFill>
          <a:blip r:embed="rId2"/>
          <a:stretch>
            <a:fillRect/>
          </a:stretch>
        </p:blipFill>
        <p:spPr>
          <a:xfrm>
            <a:off x="5246792" y="699549"/>
            <a:ext cx="6113936" cy="3981866"/>
          </a:xfrm>
          <a:prstGeom prst="rect">
            <a:avLst/>
          </a:prstGeom>
        </p:spPr>
      </p:pic>
      <p:sp>
        <p:nvSpPr>
          <p:cNvPr id="29" name="Rectangle 28">
            <a:extLst>
              <a:ext uri="{FF2B5EF4-FFF2-40B4-BE49-F238E27FC236}">
                <a16:creationId xmlns:a16="http://schemas.microsoft.com/office/drawing/2014/main" id="{EC765038-0731-436E-BA15-4E6695D9FBB5}"/>
              </a:ext>
            </a:extLst>
          </p:cNvPr>
          <p:cNvSpPr/>
          <p:nvPr/>
        </p:nvSpPr>
        <p:spPr>
          <a:xfrm>
            <a:off x="376843" y="567956"/>
            <a:ext cx="3912524" cy="4893647"/>
          </a:xfrm>
          <a:prstGeom prst="rect">
            <a:avLst/>
          </a:prstGeom>
        </p:spPr>
        <p:txBody>
          <a:bodyPr wrap="square">
            <a:spAutoFit/>
          </a:bodyPr>
          <a:lstStyle/>
          <a:p>
            <a:r>
              <a:rPr lang="en-US" sz="2400" dirty="0">
                <a:solidFill>
                  <a:schemeClr val="accent1"/>
                </a:solidFill>
              </a:rPr>
              <a:t>Citations and References</a:t>
            </a:r>
          </a:p>
          <a:p>
            <a:endParaRPr lang="en-US" sz="2400" dirty="0"/>
          </a:p>
          <a:p>
            <a:pPr marL="285750" indent="-285750">
              <a:buFont typeface="Wingdings" panose="05000000000000000000" pitchFamily="2" charset="2"/>
              <a:buChar char="§"/>
            </a:pPr>
            <a:r>
              <a:rPr lang="en-US" sz="2400" dirty="0"/>
              <a:t>When you refer to, or quote the work of other people in your own work, this is a citation</a:t>
            </a:r>
          </a:p>
          <a:p>
            <a:pPr marL="285750" indent="-285750">
              <a:buFont typeface="Wingdings" panose="05000000000000000000" pitchFamily="2" charset="2"/>
              <a:buChar char="§"/>
            </a:pPr>
            <a:endParaRPr lang="en-US" sz="2400" dirty="0"/>
          </a:p>
          <a:p>
            <a:pPr marL="285750" indent="-285750">
              <a:buFont typeface="Wingdings" panose="05000000000000000000" pitchFamily="2" charset="2"/>
              <a:buChar char="§"/>
            </a:pPr>
            <a:r>
              <a:rPr lang="en-US" sz="2400" dirty="0"/>
              <a:t>A reference is a piece of text that lists all of the information a reader needs in order to identify and locate the source that you have cited in your work</a:t>
            </a:r>
          </a:p>
        </p:txBody>
      </p:sp>
    </p:spTree>
    <p:extLst>
      <p:ext uri="{BB962C8B-B14F-4D97-AF65-F5344CB8AC3E}">
        <p14:creationId xmlns:p14="http://schemas.microsoft.com/office/powerpoint/2010/main" val="4269403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F82E15B-8760-446F-B277-AAD3FBCCF863}"/>
              </a:ext>
            </a:extLst>
          </p:cNvPr>
          <p:cNvSpPr/>
          <p:nvPr/>
        </p:nvSpPr>
        <p:spPr>
          <a:xfrm>
            <a:off x="492874" y="566678"/>
            <a:ext cx="10879976" cy="4524315"/>
          </a:xfrm>
          <a:prstGeom prst="rect">
            <a:avLst/>
          </a:prstGeom>
        </p:spPr>
        <p:txBody>
          <a:bodyPr wrap="square">
            <a:spAutoFit/>
          </a:bodyPr>
          <a:lstStyle/>
          <a:p>
            <a:pPr>
              <a:lnSpc>
                <a:spcPct val="90000"/>
              </a:lnSpc>
            </a:pPr>
            <a:r>
              <a:rPr lang="en-US" altLang="en-US" sz="3200" dirty="0"/>
              <a:t>One author:</a:t>
            </a:r>
          </a:p>
          <a:p>
            <a:pPr marL="539750" lvl="1" indent="3175">
              <a:lnSpc>
                <a:spcPct val="90000"/>
              </a:lnSpc>
            </a:pPr>
            <a:r>
              <a:rPr lang="en-US" altLang="en-US" sz="3200" dirty="0"/>
              <a:t>As </a:t>
            </a:r>
            <a:r>
              <a:rPr lang="en-US" altLang="en-US" sz="3200" dirty="0" err="1"/>
              <a:t>Deitel</a:t>
            </a:r>
            <a:r>
              <a:rPr lang="en-US" altLang="en-US" sz="3200" dirty="0"/>
              <a:t> (2009) outlines: 'It would be dangerous to enable applets arriving from anywhere on the World Wide Web to be able to read files on the client system.'</a:t>
            </a:r>
          </a:p>
          <a:p>
            <a:pPr>
              <a:lnSpc>
                <a:spcPct val="90000"/>
              </a:lnSpc>
            </a:pPr>
            <a:endParaRPr lang="en-US" altLang="en-US" sz="3200" dirty="0"/>
          </a:p>
          <a:p>
            <a:pPr>
              <a:lnSpc>
                <a:spcPct val="90000"/>
              </a:lnSpc>
            </a:pPr>
            <a:r>
              <a:rPr lang="en-US" altLang="en-US" sz="3200" dirty="0"/>
              <a:t>Two authors of one work:</a:t>
            </a:r>
          </a:p>
          <a:p>
            <a:pPr marL="539750" lvl="1" indent="3175">
              <a:lnSpc>
                <a:spcPct val="90000"/>
              </a:lnSpc>
            </a:pPr>
            <a:r>
              <a:rPr lang="en-US" altLang="en-US" sz="3200" dirty="0"/>
              <a:t>Rossetti and </a:t>
            </a:r>
            <a:r>
              <a:rPr lang="en-US" altLang="en-US" sz="3200" dirty="0" err="1"/>
              <a:t>Revonsuo</a:t>
            </a:r>
            <a:r>
              <a:rPr lang="en-US" altLang="en-US" sz="3200" dirty="0"/>
              <a:t> (2009) recently stated...</a:t>
            </a:r>
          </a:p>
          <a:p>
            <a:pPr>
              <a:lnSpc>
                <a:spcPct val="90000"/>
              </a:lnSpc>
            </a:pPr>
            <a:endParaRPr lang="en-US" altLang="en-US" sz="3200" dirty="0"/>
          </a:p>
          <a:p>
            <a:pPr>
              <a:lnSpc>
                <a:spcPct val="90000"/>
              </a:lnSpc>
            </a:pPr>
            <a:r>
              <a:rPr lang="en-US" altLang="en-US" sz="3200" dirty="0"/>
              <a:t>Three or more authors of one work:</a:t>
            </a:r>
          </a:p>
          <a:p>
            <a:pPr marL="539750" lvl="1" indent="3175">
              <a:lnSpc>
                <a:spcPct val="90000"/>
              </a:lnSpc>
            </a:pPr>
            <a:r>
              <a:rPr lang="en-US" altLang="en-US" sz="3200" dirty="0"/>
              <a:t>Chavarria </a:t>
            </a:r>
            <a:r>
              <a:rPr lang="en-US" altLang="en-US" sz="3200" i="1" dirty="0"/>
              <a:t>et al</a:t>
            </a:r>
            <a:r>
              <a:rPr lang="en-US" altLang="en-US" sz="3200" dirty="0"/>
              <a:t> (2008) contend that…</a:t>
            </a:r>
          </a:p>
        </p:txBody>
      </p:sp>
    </p:spTree>
    <p:extLst>
      <p:ext uri="{BB962C8B-B14F-4D97-AF65-F5344CB8AC3E}">
        <p14:creationId xmlns:p14="http://schemas.microsoft.com/office/powerpoint/2010/main" val="10951574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2" name="Picture 1" descr="A close up of text on a white background&#10;&#10;Description generated with high confidence">
            <a:extLst>
              <a:ext uri="{FF2B5EF4-FFF2-40B4-BE49-F238E27FC236}">
                <a16:creationId xmlns:a16="http://schemas.microsoft.com/office/drawing/2014/main" id="{5C0A6FB4-FC39-47A7-A2C9-849F9137963A}"/>
              </a:ext>
            </a:extLst>
          </p:cNvPr>
          <p:cNvPicPr>
            <a:picLocks noChangeAspect="1"/>
          </p:cNvPicPr>
          <p:nvPr/>
        </p:nvPicPr>
        <p:blipFill rotWithShape="1">
          <a:blip r:embed="rId3"/>
          <a:srcRect t="25000"/>
          <a:stretch/>
        </p:blipFill>
        <p:spPr>
          <a:xfrm>
            <a:off x="20" y="10"/>
            <a:ext cx="12191980" cy="6857990"/>
          </a:xfrm>
          <a:prstGeom prst="rect">
            <a:avLst/>
          </a:prstGeom>
        </p:spPr>
      </p:pic>
    </p:spTree>
    <p:extLst>
      <p:ext uri="{BB962C8B-B14F-4D97-AF65-F5344CB8AC3E}">
        <p14:creationId xmlns:p14="http://schemas.microsoft.com/office/powerpoint/2010/main" val="4077337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01C62433-E84F-4731-B2E0-FBFFC8522861}"/>
              </a:ext>
            </a:extLst>
          </p:cNvPr>
          <p:cNvSpPr txBox="1">
            <a:spLocks noChangeArrowheads="1"/>
          </p:cNvSpPr>
          <p:nvPr/>
        </p:nvSpPr>
        <p:spPr>
          <a:xfrm>
            <a:off x="1704975" y="638175"/>
            <a:ext cx="8286750" cy="5040313"/>
          </a:xfrm>
          <a:prstGeom prst="rect">
            <a:avLst/>
          </a:prstGeom>
        </p:spPr>
        <p:txBody>
          <a:bodyPr>
            <a:normAutofit/>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marL="365760" indent="-256032">
              <a:buFont typeface="Wingdings 3"/>
              <a:buChar char=""/>
              <a:defRPr/>
            </a:pPr>
            <a:r>
              <a:rPr lang="en-US" sz="2400"/>
              <a:t>If there is more than one reference by an author in the same year they are generally </a:t>
            </a:r>
            <a:r>
              <a:rPr lang="en-GB" sz="2400"/>
              <a:t>labelled</a:t>
            </a:r>
            <a:r>
              <a:rPr lang="en-US" sz="2400"/>
              <a:t> with a lower case letter (e.g. 2009a, 2009b).</a:t>
            </a:r>
          </a:p>
          <a:p>
            <a:pPr marL="621792" lvl="1">
              <a:spcBef>
                <a:spcPts val="324"/>
              </a:spcBef>
              <a:buFont typeface="Verdana"/>
              <a:buChar char="◦"/>
              <a:defRPr/>
            </a:pPr>
            <a:r>
              <a:rPr lang="en-US" sz="2000"/>
              <a:t>other researchers faced this problem (Stairs 2009a) while Stairs (2009b) recognised...</a:t>
            </a:r>
          </a:p>
          <a:p>
            <a:pPr marL="365760" indent="-256032">
              <a:buFont typeface="Wingdings 3"/>
              <a:buChar char=""/>
              <a:defRPr/>
            </a:pPr>
            <a:endParaRPr lang="en-US" sz="2400"/>
          </a:p>
          <a:p>
            <a:pPr marL="365760" indent="-256032">
              <a:buFont typeface="Wingdings 3"/>
              <a:buChar char=""/>
              <a:defRPr/>
            </a:pPr>
            <a:r>
              <a:rPr lang="en-US" sz="2400"/>
              <a:t>If the author's name is unknown you should give the title of the article, book or webpage.</a:t>
            </a:r>
          </a:p>
          <a:p>
            <a:pPr marL="621792" lvl="1">
              <a:spcBef>
                <a:spcPts val="324"/>
              </a:spcBef>
              <a:buFont typeface="Verdana"/>
              <a:buChar char="◦"/>
              <a:defRPr/>
            </a:pPr>
            <a:r>
              <a:rPr lang="en-US" sz="2000"/>
              <a:t>the worst election loss in the party's history (The Age 4 May, 1968, p.2)...</a:t>
            </a:r>
          </a:p>
          <a:p>
            <a:pPr marL="0" indent="0">
              <a:lnSpc>
                <a:spcPct val="90000"/>
              </a:lnSpc>
              <a:buFont typeface="Wingdings" pitchFamily="2" charset="2"/>
              <a:buNone/>
              <a:defRPr/>
            </a:pPr>
            <a:endParaRPr lang="en-US" sz="2100"/>
          </a:p>
          <a:p>
            <a:pPr marL="0" indent="0">
              <a:lnSpc>
                <a:spcPct val="90000"/>
              </a:lnSpc>
              <a:buFont typeface="Wingdings" pitchFamily="2" charset="2"/>
              <a:buNone/>
              <a:defRPr/>
            </a:pPr>
            <a:endParaRPr lang="en-US" sz="2100"/>
          </a:p>
          <a:p>
            <a:pPr marL="0" indent="0">
              <a:lnSpc>
                <a:spcPct val="90000"/>
              </a:lnSpc>
              <a:buFont typeface="Wingdings" pitchFamily="2" charset="2"/>
              <a:buNone/>
              <a:defRPr/>
            </a:pPr>
            <a:endParaRPr lang="en-US" sz="2100" dirty="0"/>
          </a:p>
        </p:txBody>
      </p:sp>
    </p:spTree>
    <p:extLst>
      <p:ext uri="{BB962C8B-B14F-4D97-AF65-F5344CB8AC3E}">
        <p14:creationId xmlns:p14="http://schemas.microsoft.com/office/powerpoint/2010/main" val="153071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16EBB472-8917-4E17-937E-A56A568FCAF5}"/>
              </a:ext>
            </a:extLst>
          </p:cNvPr>
          <p:cNvSpPr txBox="1">
            <a:spLocks noChangeArrowheads="1"/>
          </p:cNvSpPr>
          <p:nvPr/>
        </p:nvSpPr>
        <p:spPr>
          <a:xfrm>
            <a:off x="971550" y="590550"/>
            <a:ext cx="8286750" cy="5040313"/>
          </a:xfrm>
          <a:prstGeom prst="rect">
            <a:avLst/>
          </a:prstGeom>
        </p:spPr>
        <p:txBody>
          <a:bodyPr>
            <a:normAutofit fontScale="92500"/>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marL="365760" indent="-256032">
              <a:buFont typeface="Wingdings 3"/>
              <a:buChar char=""/>
              <a:defRPr/>
            </a:pPr>
            <a:r>
              <a:rPr lang="en-US" sz="2200"/>
              <a:t>Secondary referencing is when one author is referring to the work of another and the primary (original) source is not available. You should cite the primary source and the source you have read e.g. (Fiedler and Chemers, 2004, cited in Douglass, 2009). </a:t>
            </a:r>
          </a:p>
          <a:p>
            <a:pPr marL="621792" lvl="1">
              <a:spcBef>
                <a:spcPts val="324"/>
              </a:spcBef>
              <a:buFont typeface="Verdana"/>
              <a:buChar char="◦"/>
              <a:defRPr/>
            </a:pPr>
            <a:endParaRPr lang="en-US" sz="2200"/>
          </a:p>
          <a:p>
            <a:pPr marL="621792" lvl="1">
              <a:spcBef>
                <a:spcPts val="324"/>
              </a:spcBef>
              <a:buFont typeface="Verdana"/>
              <a:buChar char="◦"/>
              <a:defRPr/>
            </a:pPr>
            <a:endParaRPr lang="en-US" sz="2200"/>
          </a:p>
          <a:p>
            <a:pPr marL="365760" indent="-256032">
              <a:buFont typeface="Wingdings 3"/>
              <a:buChar char=""/>
              <a:defRPr/>
            </a:pPr>
            <a:r>
              <a:rPr lang="en-US" sz="2200"/>
              <a:t>In the list of references at the end of your work only include the reference where you read about the original work. You cannot include details about the original study as you have not read it. </a:t>
            </a:r>
          </a:p>
          <a:p>
            <a:pPr marL="365760" indent="-256032">
              <a:buFont typeface="Wingdings 3"/>
              <a:buChar char=""/>
              <a:defRPr/>
            </a:pPr>
            <a:endParaRPr lang="en-US" sz="2200"/>
          </a:p>
          <a:p>
            <a:pPr marL="365760" indent="-256032">
              <a:buFont typeface="Wingdings 3"/>
              <a:buChar char=""/>
              <a:defRPr/>
            </a:pPr>
            <a:r>
              <a:rPr lang="en-US" sz="2200"/>
              <a:t>Don’t over-use secondary referencing</a:t>
            </a:r>
          </a:p>
          <a:p>
            <a:pPr marL="365760" indent="-256032">
              <a:buFont typeface="Wingdings 3"/>
              <a:buChar char=""/>
              <a:defRPr/>
            </a:pPr>
            <a:endParaRPr lang="en-US" sz="2200"/>
          </a:p>
          <a:p>
            <a:pPr marL="0" indent="0">
              <a:lnSpc>
                <a:spcPct val="90000"/>
              </a:lnSpc>
              <a:buFont typeface="Wingdings" pitchFamily="2" charset="2"/>
              <a:buNone/>
              <a:defRPr/>
            </a:pPr>
            <a:endParaRPr lang="en-US" sz="2200"/>
          </a:p>
          <a:p>
            <a:pPr marL="0" indent="0">
              <a:lnSpc>
                <a:spcPct val="90000"/>
              </a:lnSpc>
              <a:buFont typeface="Wingdings" pitchFamily="2" charset="2"/>
              <a:buNone/>
              <a:defRPr/>
            </a:pPr>
            <a:endParaRPr lang="en-US" sz="2200"/>
          </a:p>
          <a:p>
            <a:pPr marL="0" indent="0">
              <a:lnSpc>
                <a:spcPct val="90000"/>
              </a:lnSpc>
              <a:buFont typeface="Wingdings" pitchFamily="2" charset="2"/>
              <a:buNone/>
              <a:defRPr/>
            </a:pPr>
            <a:endParaRPr lang="en-US" sz="2200" dirty="0"/>
          </a:p>
        </p:txBody>
      </p:sp>
    </p:spTree>
    <p:extLst>
      <p:ext uri="{BB962C8B-B14F-4D97-AF65-F5344CB8AC3E}">
        <p14:creationId xmlns:p14="http://schemas.microsoft.com/office/powerpoint/2010/main" val="76144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F134E5FC-200A-440C-BFD4-7A72834ADB60}"/>
              </a:ext>
            </a:extLst>
          </p:cNvPr>
          <p:cNvSpPr txBox="1">
            <a:spLocks noChangeArrowheads="1"/>
          </p:cNvSpPr>
          <p:nvPr/>
        </p:nvSpPr>
        <p:spPr>
          <a:xfrm>
            <a:off x="581025" y="533400"/>
            <a:ext cx="9144000" cy="4643438"/>
          </a:xfrm>
          <a:prstGeom prst="rect">
            <a:avLst/>
          </a:prstGeom>
        </p:spPr>
        <p:txBody>
          <a:bodyPr>
            <a:normAutofit fontScale="92500" lnSpcReduction="10000"/>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marL="514350" indent="-514350">
              <a:buFont typeface="+mj-lt"/>
              <a:buAutoNum type="arabicPeriod"/>
              <a:defRPr/>
            </a:pPr>
            <a:r>
              <a:rPr lang="en-US" sz="2400"/>
              <a:t>A reference may be placed at the end of a sentence (before the concluding punctuation (with no punctuation between the two items). </a:t>
            </a:r>
          </a:p>
          <a:p>
            <a:pPr marL="514350" indent="-514350">
              <a:buFont typeface="Wingdings 3" panose="05040102010807070707" pitchFamily="18" charset="2"/>
              <a:buNone/>
              <a:defRPr/>
            </a:pPr>
            <a:r>
              <a:rPr lang="en-US" sz="2400"/>
              <a:t>For example:</a:t>
            </a:r>
          </a:p>
          <a:p>
            <a:pPr marL="621792" lvl="1">
              <a:spcBef>
                <a:spcPts val="324"/>
              </a:spcBef>
              <a:buFont typeface="Verdana"/>
              <a:buChar char="◦"/>
              <a:defRPr/>
            </a:pPr>
            <a:r>
              <a:rPr lang="en-US" sz="2400"/>
              <a:t>...as one writer put it ‘the darkest days were still ahead’ (Weston, 2008, p.45).</a:t>
            </a:r>
          </a:p>
          <a:p>
            <a:pPr marL="457200" indent="-457200">
              <a:buFont typeface="+mj-lt"/>
              <a:buAutoNum type="arabicPeriod" startAt="2"/>
              <a:defRPr/>
            </a:pPr>
            <a:r>
              <a:rPr lang="en-US" sz="2400"/>
              <a:t>Alternatively, the author's surname may be integrated into the text, followed immediately by the year of publication in brackets.</a:t>
            </a:r>
          </a:p>
          <a:p>
            <a:pPr marL="621792" lvl="1">
              <a:spcBef>
                <a:spcPts val="324"/>
              </a:spcBef>
              <a:buFont typeface="Verdana"/>
              <a:buChar char="◦"/>
              <a:defRPr/>
            </a:pPr>
            <a:r>
              <a:rPr lang="en-US" sz="2400"/>
              <a:t>Weston (2008) has argued that...</a:t>
            </a:r>
          </a:p>
          <a:p>
            <a:pPr marL="621792" lvl="1">
              <a:spcBef>
                <a:spcPts val="324"/>
              </a:spcBef>
              <a:buFont typeface="Verdana"/>
              <a:buChar char="◦"/>
              <a:defRPr/>
            </a:pPr>
            <a:endParaRPr lang="en-US" sz="2400"/>
          </a:p>
          <a:p>
            <a:pPr marL="365760" indent="-256032">
              <a:buFont typeface="Wingdings 3"/>
              <a:buChar char=""/>
              <a:defRPr/>
            </a:pPr>
            <a:r>
              <a:rPr lang="en-US"/>
              <a:t>NB Direct quotes require page numbers &amp; quotation marks</a:t>
            </a:r>
          </a:p>
          <a:p>
            <a:pPr marL="621792" lvl="1">
              <a:spcBef>
                <a:spcPts val="324"/>
              </a:spcBef>
              <a:buFont typeface="Verdana"/>
              <a:buChar char="◦"/>
              <a:defRPr/>
            </a:pPr>
            <a:endParaRPr lang="en-US" sz="2400"/>
          </a:p>
          <a:p>
            <a:pPr marL="0" indent="0">
              <a:lnSpc>
                <a:spcPct val="90000"/>
              </a:lnSpc>
              <a:buFont typeface="Wingdings" pitchFamily="2" charset="2"/>
              <a:buNone/>
              <a:defRPr/>
            </a:pPr>
            <a:endParaRPr lang="en-US" sz="2400"/>
          </a:p>
          <a:p>
            <a:pPr marL="0" indent="0">
              <a:lnSpc>
                <a:spcPct val="90000"/>
              </a:lnSpc>
              <a:buFont typeface="Wingdings" pitchFamily="2" charset="2"/>
              <a:buNone/>
              <a:defRPr/>
            </a:pPr>
            <a:endParaRPr lang="en-US" sz="2400"/>
          </a:p>
          <a:p>
            <a:pPr marL="0" indent="0">
              <a:lnSpc>
                <a:spcPct val="90000"/>
              </a:lnSpc>
              <a:buFont typeface="Wingdings" pitchFamily="2" charset="2"/>
              <a:buNone/>
              <a:defRPr/>
            </a:pPr>
            <a:endParaRPr lang="en-US" sz="2400" dirty="0"/>
          </a:p>
        </p:txBody>
      </p:sp>
    </p:spTree>
    <p:extLst>
      <p:ext uri="{BB962C8B-B14F-4D97-AF65-F5344CB8AC3E}">
        <p14:creationId xmlns:p14="http://schemas.microsoft.com/office/powerpoint/2010/main" val="3887115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83C824AD-FA2F-4A1E-BCCB-390D7B2CBA62}"/>
              </a:ext>
            </a:extLst>
          </p:cNvPr>
          <p:cNvSpPr txBox="1">
            <a:spLocks noChangeArrowheads="1"/>
          </p:cNvSpPr>
          <p:nvPr/>
        </p:nvSpPr>
        <p:spPr>
          <a:xfrm>
            <a:off x="357188" y="776288"/>
            <a:ext cx="8643937" cy="4357687"/>
          </a:xfrm>
          <a:prstGeom prst="rect">
            <a:avLst/>
          </a:prstGeom>
        </p:spPr>
        <p:txBody>
          <a:bodyPr>
            <a:normAutofit fontScale="92500" lnSpcReduction="10000"/>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Font typeface="Wingdings" pitchFamily="2" charset="2"/>
              <a:buNone/>
              <a:defRPr/>
            </a:pPr>
            <a:r>
              <a:rPr lang="en-GB" sz="2200" b="1"/>
              <a:t>For example:</a:t>
            </a:r>
          </a:p>
          <a:p>
            <a:pPr marL="0" indent="0">
              <a:buFont typeface="Wingdings" pitchFamily="2" charset="2"/>
              <a:buNone/>
              <a:defRPr/>
            </a:pPr>
            <a:r>
              <a:rPr lang="en-GB" sz="2200"/>
              <a:t>In an investigation conducted in large factories, Gibbs (2009) reported that absenteeism was higher on the night shift than the day. </a:t>
            </a:r>
          </a:p>
          <a:p>
            <a:pPr marL="0" indent="0">
              <a:buFont typeface="Wingdings" pitchFamily="2" charset="2"/>
              <a:buNone/>
              <a:defRPr/>
            </a:pPr>
            <a:r>
              <a:rPr lang="en-GB" sz="2400" b="1" u="sng"/>
              <a:t>OR</a:t>
            </a:r>
            <a:endParaRPr lang="en-GB" sz="2200"/>
          </a:p>
          <a:p>
            <a:pPr marL="0" indent="0">
              <a:buFont typeface="Wingdings" pitchFamily="2" charset="2"/>
              <a:buNone/>
              <a:defRPr/>
            </a:pPr>
            <a:r>
              <a:rPr lang="en-GB" sz="2200"/>
              <a:t>In an investigation conducted in large factories, it has been reported that absenteeism was higher on the night shift than the day (Gibbs, 2009).   </a:t>
            </a:r>
          </a:p>
          <a:p>
            <a:pPr marL="0" indent="0">
              <a:buFont typeface="Wingdings" pitchFamily="2" charset="2"/>
              <a:buNone/>
              <a:defRPr/>
            </a:pPr>
            <a:r>
              <a:rPr lang="en-GB" sz="2400" b="1" u="sng"/>
              <a:t>OR</a:t>
            </a:r>
            <a:endParaRPr lang="en-GB" sz="2200"/>
          </a:p>
          <a:p>
            <a:pPr marL="0" indent="0">
              <a:buFont typeface="Wingdings" pitchFamily="2" charset="2"/>
              <a:buNone/>
              <a:defRPr/>
            </a:pPr>
            <a:r>
              <a:rPr lang="en-GB" sz="2200"/>
              <a:t>In an investigation conducted in large factories, it has been reported that </a:t>
            </a:r>
            <a:r>
              <a:rPr lang="en-GB" sz="2200" i="1"/>
              <a:t>‘absenteeism on the night shift was measured and found in every instance to be significantly higher than that on the day shift’</a:t>
            </a:r>
            <a:r>
              <a:rPr lang="en-GB" sz="2200"/>
              <a:t> (Gibbs, 2009, p. 45). </a:t>
            </a:r>
          </a:p>
          <a:p>
            <a:pPr marL="0" indent="0">
              <a:lnSpc>
                <a:spcPct val="80000"/>
              </a:lnSpc>
              <a:buFont typeface="Wingdings" pitchFamily="2" charset="2"/>
              <a:buNone/>
              <a:defRPr/>
            </a:pPr>
            <a:endParaRPr lang="en-GB" sz="2200"/>
          </a:p>
          <a:p>
            <a:pPr marL="0" indent="0">
              <a:lnSpc>
                <a:spcPct val="80000"/>
              </a:lnSpc>
              <a:buFont typeface="Wingdings" pitchFamily="2" charset="2"/>
              <a:buNone/>
              <a:defRPr/>
            </a:pPr>
            <a:endParaRPr lang="en-US" sz="2200" dirty="0"/>
          </a:p>
        </p:txBody>
      </p:sp>
    </p:spTree>
    <p:extLst>
      <p:ext uri="{BB962C8B-B14F-4D97-AF65-F5344CB8AC3E}">
        <p14:creationId xmlns:p14="http://schemas.microsoft.com/office/powerpoint/2010/main" val="2899508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F0427DB3-F23D-4E43-9F2E-95B9C80CD6C7}"/>
              </a:ext>
            </a:extLst>
          </p:cNvPr>
          <p:cNvSpPr txBox="1">
            <a:spLocks noChangeArrowheads="1"/>
          </p:cNvSpPr>
          <p:nvPr/>
        </p:nvSpPr>
        <p:spPr>
          <a:xfrm>
            <a:off x="190500" y="979488"/>
            <a:ext cx="9144000" cy="4114800"/>
          </a:xfrm>
          <a:prstGeom prst="rect">
            <a:avLst/>
          </a:prstGeom>
        </p:spPr>
        <p:txBody>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r>
              <a:rPr lang="en-GB" altLang="en-US" sz="2600"/>
              <a:t>Don’t over-use direct quotes</a:t>
            </a:r>
            <a:endParaRPr lang="en-GB" altLang="en-US"/>
          </a:p>
          <a:p>
            <a:r>
              <a:rPr lang="en-GB" altLang="en-US" sz="2600"/>
              <a:t>Instead, paraphrase to demonstrate you understand the work of others.</a:t>
            </a:r>
          </a:p>
          <a:p>
            <a:r>
              <a:rPr lang="en-GB" altLang="en-US" sz="2600"/>
              <a:t>You must provide page numbers for direct quotes.</a:t>
            </a:r>
          </a:p>
          <a:p>
            <a:pPr>
              <a:buFont typeface="Wingdings 3" panose="05040102010807070707" pitchFamily="18" charset="2"/>
              <a:buNone/>
            </a:pPr>
            <a:r>
              <a:rPr lang="en-GB" altLang="en-US" sz="2600"/>
              <a:t>	e.g. (Weston, 2009, p.23)</a:t>
            </a:r>
          </a:p>
          <a:p>
            <a:r>
              <a:rPr lang="en-GB" altLang="en-US" sz="2600"/>
              <a:t>You must use quotation marks (single)</a:t>
            </a:r>
          </a:p>
        </p:txBody>
      </p:sp>
    </p:spTree>
    <p:extLst>
      <p:ext uri="{BB962C8B-B14F-4D97-AF65-F5344CB8AC3E}">
        <p14:creationId xmlns:p14="http://schemas.microsoft.com/office/powerpoint/2010/main" val="1556575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1F119EFA-CCEA-42BE-957D-B46C7983E332}"/>
              </a:ext>
            </a:extLst>
          </p:cNvPr>
          <p:cNvSpPr txBox="1">
            <a:spLocks noChangeArrowheads="1"/>
          </p:cNvSpPr>
          <p:nvPr/>
        </p:nvSpPr>
        <p:spPr>
          <a:xfrm>
            <a:off x="0" y="242888"/>
            <a:ext cx="9144000" cy="4841875"/>
          </a:xfrm>
          <a:prstGeom prst="rect">
            <a:avLst/>
          </a:prstGeom>
        </p:spPr>
        <p:txBody>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r>
              <a:rPr lang="en-GB" altLang="en-US" sz="2500" b="1"/>
              <a:t>Write in the third person</a:t>
            </a:r>
            <a:r>
              <a:rPr lang="en-GB" altLang="en-US" sz="2500"/>
              <a:t>.  </a:t>
            </a:r>
          </a:p>
          <a:p>
            <a:r>
              <a:rPr lang="en-GB" altLang="en-US" sz="2500"/>
              <a:t>For example, rather than </a:t>
            </a:r>
            <a:r>
              <a:rPr lang="en-GB" altLang="en-US" sz="2500" i="1"/>
              <a:t>‘ I found…’</a:t>
            </a:r>
            <a:r>
              <a:rPr lang="en-GB" altLang="en-US" sz="2500"/>
              <a:t> you should say something like </a:t>
            </a:r>
            <a:r>
              <a:rPr lang="en-GB" altLang="en-US" sz="2500" i="1"/>
              <a:t>‘</a:t>
            </a:r>
            <a:r>
              <a:rPr lang="en-GB" altLang="en-US" sz="2500"/>
              <a:t>It was evident…’.</a:t>
            </a:r>
          </a:p>
          <a:p>
            <a:r>
              <a:rPr lang="en-GB" altLang="en-US" sz="2500"/>
              <a:t>‘</a:t>
            </a:r>
            <a:r>
              <a:rPr lang="en-GB" altLang="en-US" sz="2500" i="1"/>
              <a:t>I believe that</a:t>
            </a:r>
            <a:r>
              <a:rPr lang="en-GB" altLang="en-US" sz="2500"/>
              <a:t>...’ – ‘It is believed to be the case that...’</a:t>
            </a:r>
          </a:p>
          <a:p>
            <a:r>
              <a:rPr lang="en-GB" altLang="en-US" sz="2500"/>
              <a:t>‘</a:t>
            </a:r>
            <a:r>
              <a:rPr lang="en-GB" altLang="en-US" sz="2500" i="1"/>
              <a:t>I think this is the right course to take</a:t>
            </a:r>
            <a:r>
              <a:rPr lang="en-GB" altLang="en-US" sz="2500"/>
              <a:t>’ – ‘This appears to be the right course to take’</a:t>
            </a:r>
          </a:p>
          <a:p>
            <a:r>
              <a:rPr lang="en-GB" altLang="en-US" sz="2500"/>
              <a:t>‘</a:t>
            </a:r>
            <a:r>
              <a:rPr lang="en-GB" altLang="en-US" sz="2500" i="1"/>
              <a:t>To me, this argument is weak</a:t>
            </a:r>
            <a:r>
              <a:rPr lang="en-GB" altLang="en-US" sz="2500"/>
              <a:t>...’ – ‘Clearly, there are weaknesses in this argument...’</a:t>
            </a:r>
          </a:p>
          <a:p>
            <a:pPr>
              <a:buFont typeface="Wingdings 3" panose="05040102010807070707" pitchFamily="18" charset="2"/>
              <a:buNone/>
            </a:pPr>
            <a:endParaRPr lang="en-GB" altLang="en-US" sz="2500"/>
          </a:p>
          <a:p>
            <a:r>
              <a:rPr lang="en-GB" altLang="en-US" sz="2500" b="1"/>
              <a:t>Don’t use the first person ( I, We, Us)</a:t>
            </a:r>
            <a:endParaRPr lang="en-GB" altLang="en-US" sz="2500"/>
          </a:p>
        </p:txBody>
      </p:sp>
    </p:spTree>
    <p:extLst>
      <p:ext uri="{BB962C8B-B14F-4D97-AF65-F5344CB8AC3E}">
        <p14:creationId xmlns:p14="http://schemas.microsoft.com/office/powerpoint/2010/main" val="3391723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5B23ECB-2781-4C7B-9FA0-F1B8D7DDE86C}"/>
              </a:ext>
            </a:extLst>
          </p:cNvPr>
          <p:cNvSpPr txBox="1">
            <a:spLocks/>
          </p:cNvSpPr>
          <p:nvPr/>
        </p:nvSpPr>
        <p:spPr>
          <a:xfrm>
            <a:off x="352425" y="823913"/>
            <a:ext cx="8229600" cy="4525962"/>
          </a:xfrm>
          <a:prstGeom prst="rect">
            <a:avLst/>
          </a:prstGeom>
        </p:spPr>
        <p:txBody>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r>
              <a:rPr lang="en-GB" altLang="en-US" sz="2500"/>
              <a:t>Use a formal style of writing.  For example: </a:t>
            </a:r>
          </a:p>
          <a:p>
            <a:pPr lvl="1"/>
            <a:r>
              <a:rPr lang="en-GB" altLang="en-US" sz="2100"/>
              <a:t>no contractions – </a:t>
            </a:r>
            <a:r>
              <a:rPr lang="en-GB" altLang="en-US" sz="2100" i="1"/>
              <a:t>‘it’s’</a:t>
            </a:r>
            <a:r>
              <a:rPr lang="en-GB" altLang="en-US" sz="2100"/>
              <a:t>  should be </a:t>
            </a:r>
            <a:r>
              <a:rPr lang="en-GB" altLang="en-US" sz="2100" i="1"/>
              <a:t>‘it is’, ‘don’t’ = ‘do not’</a:t>
            </a:r>
            <a:r>
              <a:rPr lang="en-GB" altLang="en-US" sz="2100"/>
              <a:t>.</a:t>
            </a:r>
          </a:p>
          <a:p>
            <a:pPr lvl="1"/>
            <a:r>
              <a:rPr lang="en-GB" altLang="en-US" sz="2100"/>
              <a:t>Avoid slang – ‘</a:t>
            </a:r>
            <a:r>
              <a:rPr lang="en-GB" altLang="en-US" sz="2100" i="1"/>
              <a:t>if you pay peanuts you get monkeys</a:t>
            </a:r>
            <a:r>
              <a:rPr lang="en-GB" altLang="en-US" sz="2100"/>
              <a:t>’</a:t>
            </a:r>
          </a:p>
          <a:p>
            <a:pPr lvl="1">
              <a:buFont typeface="Verdana" panose="020B0604030504040204" pitchFamily="34" charset="0"/>
              <a:buNone/>
            </a:pPr>
            <a:endParaRPr lang="en-GB" altLang="en-US" sz="2100"/>
          </a:p>
          <a:p>
            <a:r>
              <a:rPr lang="en-GB" altLang="en-US" sz="2500"/>
              <a:t>Always, always, always: </a:t>
            </a:r>
          </a:p>
          <a:p>
            <a:pPr lvl="1"/>
            <a:r>
              <a:rPr lang="en-GB" altLang="en-US" sz="2100"/>
              <a:t>SPELLCHECK your work.  </a:t>
            </a:r>
          </a:p>
          <a:p>
            <a:pPr lvl="1"/>
            <a:r>
              <a:rPr lang="en-GB" altLang="en-US" sz="2100"/>
              <a:t>Also grammar check.  </a:t>
            </a:r>
          </a:p>
          <a:p>
            <a:pPr lvl="1"/>
            <a:r>
              <a:rPr lang="en-GB" altLang="en-US" sz="2100"/>
              <a:t>Get somebody to proof-read your work where possible.</a:t>
            </a:r>
            <a:r>
              <a:rPr lang="en-US" altLang="en-US" sz="2100"/>
              <a:t> </a:t>
            </a:r>
          </a:p>
          <a:p>
            <a:endParaRPr lang="en-US" altLang="en-US"/>
          </a:p>
        </p:txBody>
      </p:sp>
    </p:spTree>
    <p:extLst>
      <p:ext uri="{BB962C8B-B14F-4D97-AF65-F5344CB8AC3E}">
        <p14:creationId xmlns:p14="http://schemas.microsoft.com/office/powerpoint/2010/main" val="3371479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29F819BA-675D-4844-B6AB-CCE8532B0FE4}"/>
              </a:ext>
            </a:extLst>
          </p:cNvPr>
          <p:cNvSpPr txBox="1">
            <a:spLocks noChangeArrowheads="1"/>
          </p:cNvSpPr>
          <p:nvPr/>
        </p:nvSpPr>
        <p:spPr>
          <a:xfrm>
            <a:off x="447675" y="990600"/>
            <a:ext cx="8724900" cy="4086225"/>
          </a:xfrm>
          <a:prstGeom prst="rect">
            <a:avLst/>
          </a:prstGeom>
        </p:spPr>
        <p:txBody>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algn="just">
              <a:lnSpc>
                <a:spcPct val="90000"/>
              </a:lnSpc>
            </a:pPr>
            <a:r>
              <a:rPr lang="en-GB" altLang="en-US" sz="2800"/>
              <a:t>At the end of you paper you must provide a list of all references cited in the main body of the paper.</a:t>
            </a:r>
          </a:p>
          <a:p>
            <a:pPr algn="just">
              <a:lnSpc>
                <a:spcPct val="90000"/>
              </a:lnSpc>
            </a:pPr>
            <a:r>
              <a:rPr lang="en-GB" altLang="en-US" sz="2800"/>
              <a:t>An individual reference is made by putting together all the details needed to find a piece of information in a specified order.</a:t>
            </a:r>
          </a:p>
          <a:p>
            <a:pPr algn="just">
              <a:lnSpc>
                <a:spcPct val="90000"/>
              </a:lnSpc>
            </a:pPr>
            <a:r>
              <a:rPr lang="en-GB" altLang="en-US" sz="2800"/>
              <a:t>The Harvard style requires that references are listed in alphabetical order by author surname.</a:t>
            </a:r>
          </a:p>
          <a:p>
            <a:pPr algn="just">
              <a:lnSpc>
                <a:spcPct val="90000"/>
              </a:lnSpc>
              <a:buFont typeface="Wingdings 3" panose="05040102010807070707" pitchFamily="18" charset="2"/>
              <a:buNone/>
            </a:pPr>
            <a:endParaRPr lang="en-GB" altLang="en-US" sz="2100"/>
          </a:p>
        </p:txBody>
      </p:sp>
    </p:spTree>
    <p:extLst>
      <p:ext uri="{BB962C8B-B14F-4D97-AF65-F5344CB8AC3E}">
        <p14:creationId xmlns:p14="http://schemas.microsoft.com/office/powerpoint/2010/main" val="3214341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55F0D763-093D-45E4-83C6-4A55182C8225}"/>
              </a:ext>
            </a:extLst>
          </p:cNvPr>
          <p:cNvSpPr txBox="1">
            <a:spLocks noChangeArrowheads="1"/>
          </p:cNvSpPr>
          <p:nvPr/>
        </p:nvSpPr>
        <p:spPr>
          <a:xfrm>
            <a:off x="0" y="274638"/>
            <a:ext cx="9144000" cy="1143000"/>
          </a:xfrm>
          <a:prstGeom prst="rect">
            <a:avLst/>
          </a:prstGeom>
        </p:spPr>
        <p:txBody>
          <a:bodyPr/>
          <a:lst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a:lstStyle>
          <a:p>
            <a:pPr algn="ctr">
              <a:defRPr/>
            </a:pPr>
            <a:r>
              <a:rPr lang="en-GB"/>
              <a:t>Book</a:t>
            </a:r>
            <a:endParaRPr lang="en-US" dirty="0"/>
          </a:p>
        </p:txBody>
      </p:sp>
      <p:sp>
        <p:nvSpPr>
          <p:cNvPr id="3" name="Rectangle 5">
            <a:extLst>
              <a:ext uri="{FF2B5EF4-FFF2-40B4-BE49-F238E27FC236}">
                <a16:creationId xmlns:a16="http://schemas.microsoft.com/office/drawing/2014/main" id="{C3EB5090-56A9-4498-9B14-5435C351BCA4}"/>
              </a:ext>
            </a:extLst>
          </p:cNvPr>
          <p:cNvSpPr>
            <a:spLocks noChangeArrowheads="1"/>
          </p:cNvSpPr>
          <p:nvPr/>
        </p:nvSpPr>
        <p:spPr bwMode="auto">
          <a:xfrm>
            <a:off x="642938" y="2500313"/>
            <a:ext cx="8064500"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2800">
                <a:latin typeface="Arial" panose="020B0604020202020204" pitchFamily="34" charset="0"/>
              </a:rPr>
              <a:t>Author(s) of a book, initials (Year of publication), </a:t>
            </a:r>
            <a:r>
              <a:rPr lang="en-GB" altLang="en-US" sz="2800" u="sng">
                <a:latin typeface="Arial" panose="020B0604020202020204" pitchFamily="34" charset="0"/>
              </a:rPr>
              <a:t>Title of book: and sub-title if there is one</a:t>
            </a:r>
            <a:r>
              <a:rPr lang="en-GB" altLang="en-US" sz="2800">
                <a:latin typeface="Arial" panose="020B0604020202020204" pitchFamily="34" charset="0"/>
              </a:rPr>
              <a:t> (emphasised), Edition (if not the first), Publisher: Place of publication </a:t>
            </a:r>
            <a:endParaRPr lang="en-US" altLang="en-US" sz="2800">
              <a:latin typeface="Arial" panose="020B0604020202020204" pitchFamily="34" charset="0"/>
            </a:endParaRPr>
          </a:p>
        </p:txBody>
      </p:sp>
    </p:spTree>
    <p:extLst>
      <p:ext uri="{BB962C8B-B14F-4D97-AF65-F5344CB8AC3E}">
        <p14:creationId xmlns:p14="http://schemas.microsoft.com/office/powerpoint/2010/main" val="31417820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D0D6BB5-F8E1-4C8E-8EF0-C3A9B292B508}"/>
              </a:ext>
            </a:extLst>
          </p:cNvPr>
          <p:cNvSpPr txBox="1">
            <a:spLocks/>
          </p:cNvSpPr>
          <p:nvPr/>
        </p:nvSpPr>
        <p:spPr>
          <a:xfrm>
            <a:off x="785813" y="1785938"/>
            <a:ext cx="8072437" cy="4114800"/>
          </a:xfrm>
          <a:prstGeom prst="rect">
            <a:avLst/>
          </a:prstGeom>
        </p:spPr>
        <p:txBody>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a:buFont typeface="Wingdings" panose="05000000000000000000" pitchFamily="2" charset="2"/>
              <a:buNone/>
            </a:pPr>
            <a:r>
              <a:rPr lang="en-GB" altLang="en-US" sz="2400" i="1"/>
              <a:t>One/two/multiple authors:</a:t>
            </a:r>
            <a:endParaRPr lang="en-US" altLang="en-US" sz="2400"/>
          </a:p>
          <a:p>
            <a:pPr lvl="1"/>
            <a:r>
              <a:rPr lang="en-GB" altLang="en-US" sz="2400"/>
              <a:t>Senn, J.A. (2008) </a:t>
            </a:r>
            <a:r>
              <a:rPr lang="en-GB" altLang="en-US" sz="2400" u="sng"/>
              <a:t>Information Technology in Business</a:t>
            </a:r>
            <a:r>
              <a:rPr lang="en-GB" altLang="en-US" sz="2400"/>
              <a:t>, 8</a:t>
            </a:r>
            <a:r>
              <a:rPr lang="en-GB" altLang="en-US" sz="2400" baseline="30000"/>
              <a:t>th</a:t>
            </a:r>
            <a:r>
              <a:rPr lang="en-GB" altLang="en-US" sz="2400"/>
              <a:t> Ed., Prentice Hall: New Jersey, USA</a:t>
            </a:r>
            <a:endParaRPr lang="en-US" altLang="en-US" sz="2400"/>
          </a:p>
          <a:p>
            <a:pPr lvl="1"/>
            <a:r>
              <a:rPr lang="en-GB" altLang="en-US" sz="2400"/>
              <a:t>Laudon, K.C. &amp; Laudon, J.P. (2010)</a:t>
            </a:r>
            <a:r>
              <a:rPr lang="en-GB" altLang="en-US" sz="2400" b="1"/>
              <a:t> </a:t>
            </a:r>
            <a:r>
              <a:rPr lang="en-GB" altLang="en-US" sz="2400" u="sng"/>
              <a:t>Management Information Systems</a:t>
            </a:r>
            <a:r>
              <a:rPr lang="en-GB" altLang="en-US" sz="2400"/>
              <a:t>, 12</a:t>
            </a:r>
            <a:r>
              <a:rPr lang="en-GB" altLang="en-US" sz="2400" baseline="30000"/>
              <a:t>th</a:t>
            </a:r>
            <a:r>
              <a:rPr lang="en-GB" altLang="en-US" sz="2400"/>
              <a:t> Edition, Prentice Hall: New Jersey</a:t>
            </a:r>
            <a:endParaRPr lang="en-US" altLang="en-US" sz="2400"/>
          </a:p>
          <a:p>
            <a:pPr lvl="1"/>
            <a:r>
              <a:rPr lang="en-GB" altLang="en-US" sz="2400"/>
              <a:t>Kotler, P., Armstrong, G., Saunders, J. &amp; Wong, V. (2009)</a:t>
            </a:r>
            <a:r>
              <a:rPr lang="en-GB" altLang="en-US" sz="2400" b="1"/>
              <a:t> </a:t>
            </a:r>
            <a:r>
              <a:rPr lang="en-GB" altLang="en-US" sz="2400" u="sng"/>
              <a:t>Principles of Marketing,</a:t>
            </a:r>
            <a:r>
              <a:rPr lang="en-GB" altLang="en-US" sz="2400"/>
              <a:t> 12</a:t>
            </a:r>
            <a:r>
              <a:rPr lang="en-GB" altLang="en-US" sz="2400" baseline="30000"/>
              <a:t>th</a:t>
            </a:r>
            <a:r>
              <a:rPr lang="en-GB" altLang="en-US" sz="2400"/>
              <a:t> European Edition, Prentice Hall: London</a:t>
            </a:r>
            <a:endParaRPr lang="en-US" altLang="en-US" sz="2400"/>
          </a:p>
          <a:p>
            <a:endParaRPr lang="en-GB" altLang="en-US" sz="2200"/>
          </a:p>
        </p:txBody>
      </p:sp>
      <p:sp>
        <p:nvSpPr>
          <p:cNvPr id="3" name="Title 1">
            <a:extLst>
              <a:ext uri="{FF2B5EF4-FFF2-40B4-BE49-F238E27FC236}">
                <a16:creationId xmlns:a16="http://schemas.microsoft.com/office/drawing/2014/main" id="{B4240F06-FEF4-493B-97A1-5A1DC69FE7C3}"/>
              </a:ext>
            </a:extLst>
          </p:cNvPr>
          <p:cNvSpPr txBox="1">
            <a:spLocks/>
          </p:cNvSpPr>
          <p:nvPr/>
        </p:nvSpPr>
        <p:spPr>
          <a:xfrm>
            <a:off x="0" y="274638"/>
            <a:ext cx="9144000" cy="1143000"/>
          </a:xfrm>
          <a:prstGeom prst="rect">
            <a:avLst/>
          </a:prstGeom>
        </p:spPr>
        <p:txBody>
          <a:bodyPr/>
          <a:lst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a:lstStyle>
          <a:p>
            <a:pPr algn="ctr">
              <a:defRPr/>
            </a:pPr>
            <a:r>
              <a:rPr lang="en-GB"/>
              <a:t>Book examples</a:t>
            </a:r>
            <a:endParaRPr lang="en-GB" dirty="0"/>
          </a:p>
        </p:txBody>
      </p:sp>
    </p:spTree>
    <p:extLst>
      <p:ext uri="{BB962C8B-B14F-4D97-AF65-F5344CB8AC3E}">
        <p14:creationId xmlns:p14="http://schemas.microsoft.com/office/powerpoint/2010/main" val="741764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EAF12F4B-E0E2-437B-AE25-1E8C9DC291E1}"/>
              </a:ext>
            </a:extLst>
          </p:cNvPr>
          <p:cNvSpPr txBox="1">
            <a:spLocks noChangeArrowheads="1"/>
          </p:cNvSpPr>
          <p:nvPr/>
        </p:nvSpPr>
        <p:spPr>
          <a:xfrm>
            <a:off x="500063" y="1643063"/>
            <a:ext cx="8429625" cy="4697412"/>
          </a:xfrm>
          <a:prstGeom prst="rect">
            <a:avLst/>
          </a:prstGeom>
        </p:spPr>
        <p:txBody>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nSpc>
                <a:spcPct val="80000"/>
              </a:lnSpc>
              <a:buFont typeface="Wingdings" panose="05000000000000000000" pitchFamily="2" charset="2"/>
              <a:buNone/>
            </a:pPr>
            <a:r>
              <a:rPr lang="en-US" altLang="en-US" sz="2100"/>
              <a:t>Both the primary source and the source actually read should be quoted in your paper:</a:t>
            </a:r>
            <a:endParaRPr lang="en-US" altLang="en-US" sz="2100" b="1"/>
          </a:p>
          <a:p>
            <a:pPr lvl="1" indent="-26988">
              <a:lnSpc>
                <a:spcPct val="80000"/>
              </a:lnSpc>
              <a:buFont typeface="Wingdings" panose="05000000000000000000" pitchFamily="2" charset="2"/>
              <a:buNone/>
            </a:pPr>
            <a:endParaRPr lang="en-US" altLang="en-US" sz="1900" b="1"/>
          </a:p>
          <a:p>
            <a:pPr lvl="1" indent="-26988">
              <a:lnSpc>
                <a:spcPct val="80000"/>
              </a:lnSpc>
              <a:buFont typeface="Wingdings" panose="05000000000000000000" pitchFamily="2" charset="2"/>
              <a:buNone/>
            </a:pPr>
            <a:r>
              <a:rPr lang="en-US" altLang="en-US" sz="1900" b="1"/>
              <a:t>The exact solution of the antiplane shear problem was obtained by Hult and McClintock (cited in Sanford 2003).</a:t>
            </a:r>
            <a:endParaRPr lang="en-US" altLang="en-US" sz="1900"/>
          </a:p>
          <a:p>
            <a:pPr lvl="1" indent="-26988">
              <a:lnSpc>
                <a:spcPct val="80000"/>
              </a:lnSpc>
              <a:buFont typeface="Wingdings" panose="05000000000000000000" pitchFamily="2" charset="2"/>
              <a:buNone/>
            </a:pPr>
            <a:endParaRPr lang="en-US" altLang="en-US" sz="1900"/>
          </a:p>
          <a:p>
            <a:pPr lvl="1" indent="-26988">
              <a:lnSpc>
                <a:spcPct val="80000"/>
              </a:lnSpc>
              <a:buFont typeface="Wingdings" panose="05000000000000000000" pitchFamily="2" charset="2"/>
              <a:buNone/>
            </a:pPr>
            <a:endParaRPr lang="en-US" altLang="en-US" sz="1900"/>
          </a:p>
          <a:p>
            <a:pPr lvl="1" indent="-26988">
              <a:lnSpc>
                <a:spcPct val="80000"/>
              </a:lnSpc>
              <a:buFont typeface="Wingdings" panose="05000000000000000000" pitchFamily="2" charset="2"/>
              <a:buNone/>
            </a:pPr>
            <a:r>
              <a:rPr lang="en-US" altLang="en-US" sz="1900"/>
              <a:t>Bibliography:-</a:t>
            </a:r>
          </a:p>
          <a:p>
            <a:pPr lvl="1" indent="-26988">
              <a:lnSpc>
                <a:spcPct val="80000"/>
              </a:lnSpc>
              <a:buFont typeface="Wingdings" panose="05000000000000000000" pitchFamily="2" charset="2"/>
              <a:buNone/>
            </a:pPr>
            <a:endParaRPr lang="en-US" altLang="en-US" sz="1900"/>
          </a:p>
          <a:p>
            <a:pPr lvl="1" indent="-26988">
              <a:lnSpc>
                <a:spcPct val="80000"/>
              </a:lnSpc>
              <a:buFont typeface="Wingdings" panose="05000000000000000000" pitchFamily="2" charset="2"/>
              <a:buNone/>
            </a:pPr>
            <a:r>
              <a:rPr lang="en-US" altLang="en-US" sz="1900"/>
              <a:t>Sanford, R. J. (2003) </a:t>
            </a:r>
            <a:r>
              <a:rPr lang="en-US" altLang="en-US" sz="1900" u="sng"/>
              <a:t>Principles of fracture mechanics,</a:t>
            </a:r>
            <a:r>
              <a:rPr lang="en-US" altLang="en-US" sz="1900"/>
              <a:t> Prentice Hall:Harlow</a:t>
            </a:r>
          </a:p>
          <a:p>
            <a:pPr marL="0" indent="0">
              <a:lnSpc>
                <a:spcPct val="80000"/>
              </a:lnSpc>
              <a:buFont typeface="Wingdings" panose="05000000000000000000" pitchFamily="2" charset="2"/>
              <a:buNone/>
            </a:pPr>
            <a:endParaRPr lang="en-US" altLang="en-US" sz="2100"/>
          </a:p>
        </p:txBody>
      </p:sp>
      <p:sp>
        <p:nvSpPr>
          <p:cNvPr id="3" name="Rectangle 2">
            <a:extLst>
              <a:ext uri="{FF2B5EF4-FFF2-40B4-BE49-F238E27FC236}">
                <a16:creationId xmlns:a16="http://schemas.microsoft.com/office/drawing/2014/main" id="{4D9E55EC-9A48-470F-B27C-A99AD25624F6}"/>
              </a:ext>
            </a:extLst>
          </p:cNvPr>
          <p:cNvSpPr txBox="1">
            <a:spLocks noChangeArrowheads="1"/>
          </p:cNvSpPr>
          <p:nvPr/>
        </p:nvSpPr>
        <p:spPr>
          <a:xfrm>
            <a:off x="1042988" y="301625"/>
            <a:ext cx="7640637" cy="1143000"/>
          </a:xfrm>
          <a:prstGeom prst="rect">
            <a:avLst/>
          </a:prstGeom>
        </p:spPr>
        <p:txBody>
          <a:bodyPr/>
          <a:lst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a:lstStyle>
          <a:p>
            <a:pPr>
              <a:defRPr/>
            </a:pPr>
            <a:r>
              <a:rPr lang="en-US"/>
              <a:t>Secondary references</a:t>
            </a:r>
          </a:p>
        </p:txBody>
      </p:sp>
    </p:spTree>
    <p:extLst>
      <p:ext uri="{BB962C8B-B14F-4D97-AF65-F5344CB8AC3E}">
        <p14:creationId xmlns:p14="http://schemas.microsoft.com/office/powerpoint/2010/main" val="1107135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8ED2CA4E-C0EF-4296-98EF-544C480C57BE}"/>
              </a:ext>
            </a:extLst>
          </p:cNvPr>
          <p:cNvSpPr txBox="1">
            <a:spLocks noChangeArrowheads="1"/>
          </p:cNvSpPr>
          <p:nvPr/>
        </p:nvSpPr>
        <p:spPr>
          <a:xfrm>
            <a:off x="0" y="274638"/>
            <a:ext cx="9144000" cy="1143000"/>
          </a:xfrm>
          <a:prstGeom prst="rect">
            <a:avLst/>
          </a:prstGeom>
        </p:spPr>
        <p:txBody>
          <a:bodyPr/>
          <a:lst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a:lstStyle>
          <a:p>
            <a:pPr algn="ctr">
              <a:defRPr/>
            </a:pPr>
            <a:r>
              <a:rPr lang="en-GB"/>
              <a:t>Journal </a:t>
            </a:r>
            <a:r>
              <a:rPr lang="en-GB">
                <a:solidFill>
                  <a:schemeClr val="accent6">
                    <a:lumMod val="50000"/>
                  </a:schemeClr>
                </a:solidFill>
              </a:rPr>
              <a:t>Article</a:t>
            </a:r>
            <a:r>
              <a:rPr lang="en-GB" sz="4000">
                <a:solidFill>
                  <a:schemeClr val="accent6">
                    <a:lumMod val="50000"/>
                  </a:schemeClr>
                </a:solidFill>
              </a:rPr>
              <a:t> </a:t>
            </a:r>
            <a:br>
              <a:rPr lang="en-GB" sz="4000">
                <a:solidFill>
                  <a:schemeClr val="accent6">
                    <a:lumMod val="50000"/>
                  </a:schemeClr>
                </a:solidFill>
              </a:rPr>
            </a:br>
            <a:r>
              <a:rPr lang="en-GB" sz="2000">
                <a:solidFill>
                  <a:schemeClr val="accent6">
                    <a:lumMod val="50000"/>
                  </a:schemeClr>
                </a:solidFill>
              </a:rPr>
              <a:t>(and newspapers, magazines, etc.)</a:t>
            </a:r>
            <a:endParaRPr lang="en-US" sz="2000" dirty="0">
              <a:solidFill>
                <a:schemeClr val="accent6">
                  <a:lumMod val="50000"/>
                </a:schemeClr>
              </a:solidFill>
            </a:endParaRPr>
          </a:p>
        </p:txBody>
      </p:sp>
      <p:sp>
        <p:nvSpPr>
          <p:cNvPr id="3" name="Rectangle 5">
            <a:extLst>
              <a:ext uri="{FF2B5EF4-FFF2-40B4-BE49-F238E27FC236}">
                <a16:creationId xmlns:a16="http://schemas.microsoft.com/office/drawing/2014/main" id="{FE8EAF39-B628-4A0E-AE84-0EB1630894EA}"/>
              </a:ext>
            </a:extLst>
          </p:cNvPr>
          <p:cNvSpPr>
            <a:spLocks noChangeArrowheads="1"/>
          </p:cNvSpPr>
          <p:nvPr/>
        </p:nvSpPr>
        <p:spPr bwMode="auto">
          <a:xfrm>
            <a:off x="936625" y="2428875"/>
            <a:ext cx="8207375" cy="1274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eaLnBrk="1" hangingPunct="1">
              <a:lnSpc>
                <a:spcPct val="80000"/>
              </a:lnSpc>
              <a:spcBef>
                <a:spcPct val="20000"/>
              </a:spcBef>
              <a:buClr>
                <a:schemeClr val="accent1"/>
              </a:buClr>
              <a:buFont typeface="Wingdings" panose="05000000000000000000" pitchFamily="2" charset="2"/>
              <a:buNone/>
            </a:pPr>
            <a:r>
              <a:rPr lang="en-GB" altLang="en-US" sz="2400">
                <a:latin typeface="Arial" panose="020B0604020202020204" pitchFamily="34" charset="0"/>
              </a:rPr>
              <a:t>Author(s) of article (surname and initials), (Date of Publication),  Title of article, </a:t>
            </a:r>
            <a:r>
              <a:rPr lang="en-GB" altLang="en-US" sz="2400" u="sng">
                <a:latin typeface="Arial" panose="020B0604020202020204" pitchFamily="34" charset="0"/>
              </a:rPr>
              <a:t>Title of Journal</a:t>
            </a:r>
            <a:r>
              <a:rPr lang="en-GB" altLang="en-US" sz="2400">
                <a:latin typeface="Arial" panose="020B0604020202020204" pitchFamily="34" charset="0"/>
              </a:rPr>
              <a:t> (emphasised), Volume number (and issue number if there is one), Pages covered by article</a:t>
            </a:r>
            <a:endParaRPr lang="en-GB" altLang="en-US">
              <a:latin typeface="Arial" panose="020B0604020202020204" pitchFamily="34" charset="0"/>
            </a:endParaRPr>
          </a:p>
        </p:txBody>
      </p:sp>
    </p:spTree>
    <p:extLst>
      <p:ext uri="{BB962C8B-B14F-4D97-AF65-F5344CB8AC3E}">
        <p14:creationId xmlns:p14="http://schemas.microsoft.com/office/powerpoint/2010/main" val="22676166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7C8227B-E8A5-4CA6-A613-6F15A0496042}"/>
              </a:ext>
            </a:extLst>
          </p:cNvPr>
          <p:cNvSpPr txBox="1">
            <a:spLocks/>
          </p:cNvSpPr>
          <p:nvPr/>
        </p:nvSpPr>
        <p:spPr>
          <a:xfrm>
            <a:off x="457200" y="1481138"/>
            <a:ext cx="8229600" cy="4525962"/>
          </a:xfrm>
          <a:prstGeom prst="rect">
            <a:avLst/>
          </a:prstGeom>
        </p:spPr>
        <p:txBody>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a:buFont typeface="Wingdings" panose="05000000000000000000" pitchFamily="2" charset="2"/>
              <a:buNone/>
            </a:pPr>
            <a:r>
              <a:rPr lang="en-GB" altLang="en-US" i="1"/>
              <a:t>Journal article:</a:t>
            </a:r>
            <a:endParaRPr lang="en-US" altLang="en-US"/>
          </a:p>
          <a:p>
            <a:pPr lvl="1"/>
            <a:r>
              <a:rPr lang="en-GB" altLang="en-US"/>
              <a:t>Clarke, R. (2008)</a:t>
            </a:r>
            <a:r>
              <a:rPr lang="en-GB" altLang="en-US" i="1"/>
              <a:t> </a:t>
            </a:r>
            <a:r>
              <a:rPr lang="en-GB" altLang="en-US"/>
              <a:t>Information Technology and Dataveillance, </a:t>
            </a:r>
            <a:r>
              <a:rPr lang="en-GB" altLang="en-US" u="sng"/>
              <a:t>Communications of the ACM</a:t>
            </a:r>
            <a:r>
              <a:rPr lang="en-GB" altLang="en-US"/>
              <a:t>, Vol 35, part 5, pp. 60-67</a:t>
            </a:r>
            <a:endParaRPr lang="en-US" altLang="en-US"/>
          </a:p>
          <a:p>
            <a:pPr lvl="1">
              <a:buFont typeface="Wingdings" panose="05000000000000000000" pitchFamily="2" charset="2"/>
              <a:buNone/>
            </a:pPr>
            <a:r>
              <a:rPr lang="en-GB" altLang="en-US" b="1"/>
              <a:t> </a:t>
            </a:r>
            <a:endParaRPr lang="en-US" altLang="en-US"/>
          </a:p>
          <a:p>
            <a:pPr>
              <a:buFont typeface="Wingdings" panose="05000000000000000000" pitchFamily="2" charset="2"/>
              <a:buNone/>
            </a:pPr>
            <a:r>
              <a:rPr lang="en-GB" altLang="en-US" i="1"/>
              <a:t>Newspaper article:</a:t>
            </a:r>
            <a:endParaRPr lang="en-US" altLang="en-US"/>
          </a:p>
          <a:p>
            <a:pPr lvl="1"/>
            <a:r>
              <a:rPr lang="en-GB" altLang="en-US"/>
              <a:t>Hoare, S.  (2009)</a:t>
            </a:r>
            <a:r>
              <a:rPr lang="en-GB" altLang="en-US" i="1"/>
              <a:t> </a:t>
            </a:r>
            <a:r>
              <a:rPr lang="en-GB" altLang="en-US"/>
              <a:t>Online buyers get hi-tech guarantees</a:t>
            </a:r>
            <a:r>
              <a:rPr lang="en-GB" altLang="en-US" i="1"/>
              <a:t>,</a:t>
            </a:r>
            <a:r>
              <a:rPr lang="en-GB" altLang="en-US"/>
              <a:t> </a:t>
            </a:r>
            <a:r>
              <a:rPr lang="en-GB" altLang="en-US" u="sng"/>
              <a:t>The Times</a:t>
            </a:r>
            <a:r>
              <a:rPr lang="en-GB" altLang="en-US"/>
              <a:t>, 8</a:t>
            </a:r>
            <a:r>
              <a:rPr lang="en-GB" altLang="en-US" baseline="30000"/>
              <a:t>th</a:t>
            </a:r>
            <a:r>
              <a:rPr lang="en-GB" altLang="en-US"/>
              <a:t> December, p. 27</a:t>
            </a:r>
            <a:endParaRPr lang="en-US" altLang="en-US"/>
          </a:p>
          <a:p>
            <a:endParaRPr lang="en-GB" altLang="en-US"/>
          </a:p>
        </p:txBody>
      </p:sp>
      <p:sp>
        <p:nvSpPr>
          <p:cNvPr id="3" name="Title 1">
            <a:extLst>
              <a:ext uri="{FF2B5EF4-FFF2-40B4-BE49-F238E27FC236}">
                <a16:creationId xmlns:a16="http://schemas.microsoft.com/office/drawing/2014/main" id="{6A49C34C-7BA3-4A7E-84E8-13240E7AA057}"/>
              </a:ext>
            </a:extLst>
          </p:cNvPr>
          <p:cNvSpPr txBox="1">
            <a:spLocks/>
          </p:cNvSpPr>
          <p:nvPr/>
        </p:nvSpPr>
        <p:spPr>
          <a:xfrm>
            <a:off x="0" y="274638"/>
            <a:ext cx="9144000" cy="1143000"/>
          </a:xfrm>
          <a:prstGeom prst="rect">
            <a:avLst/>
          </a:prstGeom>
        </p:spPr>
        <p:txBody>
          <a:bodyPr/>
          <a:lst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a:lstStyle>
          <a:p>
            <a:pPr algn="ctr">
              <a:defRPr/>
            </a:pPr>
            <a:r>
              <a:rPr lang="en-GB"/>
              <a:t>Examples</a:t>
            </a:r>
            <a:endParaRPr lang="en-GB" dirty="0"/>
          </a:p>
        </p:txBody>
      </p:sp>
    </p:spTree>
    <p:extLst>
      <p:ext uri="{BB962C8B-B14F-4D97-AF65-F5344CB8AC3E}">
        <p14:creationId xmlns:p14="http://schemas.microsoft.com/office/powerpoint/2010/main" val="22528384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89B7910F-844F-4CF9-9D1A-F727B244930C}"/>
              </a:ext>
            </a:extLst>
          </p:cNvPr>
          <p:cNvSpPr txBox="1">
            <a:spLocks noChangeArrowheads="1"/>
          </p:cNvSpPr>
          <p:nvPr/>
        </p:nvSpPr>
        <p:spPr>
          <a:xfrm>
            <a:off x="354648" y="1563746"/>
            <a:ext cx="8424862" cy="3887787"/>
          </a:xfrm>
          <a:prstGeom prst="rect">
            <a:avLst/>
          </a:prstGeom>
        </p:spPr>
        <p:txBody>
          <a:bodyPr>
            <a:normAutofit fontScale="77500" lnSpcReduction="20000"/>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marL="365760" indent="-256032">
              <a:buFont typeface="Wingdings 3"/>
              <a:buChar char=""/>
              <a:defRPr/>
            </a:pPr>
            <a:r>
              <a:rPr lang="en-GB" sz="2400" b="1"/>
              <a:t>Examples</a:t>
            </a:r>
            <a:r>
              <a:rPr lang="en-GB" sz="2400"/>
              <a:t>:</a:t>
            </a:r>
          </a:p>
          <a:p>
            <a:pPr marL="365760" indent="-256032">
              <a:buFont typeface="Wingdings 3"/>
              <a:buChar char=""/>
              <a:defRPr/>
            </a:pPr>
            <a:endParaRPr lang="en-GB" sz="2400"/>
          </a:p>
          <a:p>
            <a:pPr marL="365760" indent="-256032">
              <a:buFont typeface="Wingdings 3"/>
              <a:buNone/>
              <a:defRPr/>
            </a:pPr>
            <a:r>
              <a:rPr lang="en-GB" sz="2800" i="1"/>
              <a:t>Known author or corporation:</a:t>
            </a:r>
            <a:endParaRPr lang="en-US" sz="2800"/>
          </a:p>
          <a:p>
            <a:pPr marL="621792" lvl="1">
              <a:spcBef>
                <a:spcPts val="324"/>
              </a:spcBef>
              <a:buFont typeface="Verdana"/>
              <a:buChar char="◦"/>
              <a:defRPr/>
            </a:pPr>
            <a:r>
              <a:rPr lang="en-GB" sz="2400"/>
              <a:t>Moor, J. (2008) Can Cyberspace Be Just? (online).</a:t>
            </a:r>
            <a:r>
              <a:rPr lang="en-GB" sz="2400" i="1"/>
              <a:t> </a:t>
            </a:r>
            <a:r>
              <a:rPr lang="en-GB" sz="2400"/>
              <a:t>Available at </a:t>
            </a:r>
            <a:r>
              <a:rPr lang="en-GB" sz="2400" u="sng">
                <a:hlinkClick r:id="rId2"/>
              </a:rPr>
              <a:t>http://www.univ.trieste.it/~dipfilo/etica_e_politica/1999_2/moor.html</a:t>
            </a:r>
            <a:r>
              <a:rPr lang="en-GB" sz="2400"/>
              <a:t>.  Accessed 20 November 2009</a:t>
            </a:r>
          </a:p>
          <a:p>
            <a:pPr marL="621792" lvl="1">
              <a:spcBef>
                <a:spcPts val="324"/>
              </a:spcBef>
              <a:buFont typeface="Verdana"/>
              <a:buChar char="◦"/>
              <a:defRPr/>
            </a:pPr>
            <a:endParaRPr lang="en-US" sz="2400"/>
          </a:p>
          <a:p>
            <a:pPr marL="365760" indent="-256032">
              <a:buFont typeface="Wingdings 3"/>
              <a:buNone/>
              <a:defRPr/>
            </a:pPr>
            <a:r>
              <a:rPr lang="en-GB" sz="2800" i="1"/>
              <a:t>Unknown author:</a:t>
            </a:r>
            <a:endParaRPr lang="en-US" sz="2800"/>
          </a:p>
          <a:p>
            <a:pPr marL="621792" lvl="1">
              <a:spcBef>
                <a:spcPts val="324"/>
              </a:spcBef>
              <a:buFont typeface="Verdana"/>
              <a:buChar char="◦"/>
              <a:defRPr/>
            </a:pPr>
            <a:r>
              <a:rPr lang="en-GB" sz="2400" i="1"/>
              <a:t>Measuring Online Service Quality, </a:t>
            </a:r>
            <a:r>
              <a:rPr lang="en-GB" sz="2400"/>
              <a:t>Available online at </a:t>
            </a:r>
            <a:r>
              <a:rPr lang="en-GB" sz="2400" u="sng">
                <a:hlinkClick r:id="rId3"/>
              </a:rPr>
              <a:t>http://www.marketing-online.co.uk/sqpap.htm</a:t>
            </a:r>
            <a:r>
              <a:rPr lang="en-GB" sz="2400"/>
              <a:t>.  Accessed 13</a:t>
            </a:r>
            <a:r>
              <a:rPr lang="en-GB" sz="2400" baseline="30000"/>
              <a:t>th</a:t>
            </a:r>
            <a:r>
              <a:rPr lang="en-GB" sz="2400"/>
              <a:t> November 2001</a:t>
            </a:r>
            <a:endParaRPr lang="en-US" sz="2400"/>
          </a:p>
          <a:p>
            <a:pPr marL="365760" indent="-256032">
              <a:buFont typeface="Wingdings 3"/>
              <a:buChar char=""/>
              <a:defRPr/>
            </a:pPr>
            <a:endParaRPr lang="en-US" sz="2100" dirty="0"/>
          </a:p>
        </p:txBody>
      </p:sp>
      <p:sp>
        <p:nvSpPr>
          <p:cNvPr id="3" name="Rectangle 2">
            <a:extLst>
              <a:ext uri="{FF2B5EF4-FFF2-40B4-BE49-F238E27FC236}">
                <a16:creationId xmlns:a16="http://schemas.microsoft.com/office/drawing/2014/main" id="{5F869A79-E789-470A-AF71-B8E44648DF4A}"/>
              </a:ext>
            </a:extLst>
          </p:cNvPr>
          <p:cNvSpPr txBox="1">
            <a:spLocks noChangeArrowheads="1"/>
          </p:cNvSpPr>
          <p:nvPr/>
        </p:nvSpPr>
        <p:spPr>
          <a:xfrm>
            <a:off x="66501" y="0"/>
            <a:ext cx="9001156" cy="1143000"/>
          </a:xfrm>
          <a:prstGeom prst="rect">
            <a:avLst/>
          </a:prstGeom>
        </p:spPr>
        <p:txBody>
          <a:bodyPr/>
          <a:lst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a:lstStyle>
          <a:p>
            <a:pPr algn="ctr">
              <a:defRPr/>
            </a:pPr>
            <a:r>
              <a:rPr lang="en-GB" sz="4000"/>
              <a:t>Online Source </a:t>
            </a:r>
            <a:endParaRPr lang="en-US" sz="3200" dirty="0"/>
          </a:p>
        </p:txBody>
      </p:sp>
      <p:sp>
        <p:nvSpPr>
          <p:cNvPr id="4" name="Rectangle 4">
            <a:extLst>
              <a:ext uri="{FF2B5EF4-FFF2-40B4-BE49-F238E27FC236}">
                <a16:creationId xmlns:a16="http://schemas.microsoft.com/office/drawing/2014/main" id="{04DB27C0-A60A-4EF0-9202-09E938714380}"/>
              </a:ext>
            </a:extLst>
          </p:cNvPr>
          <p:cNvSpPr>
            <a:spLocks noChangeArrowheads="1"/>
          </p:cNvSpPr>
          <p:nvPr/>
        </p:nvSpPr>
        <p:spPr bwMode="auto">
          <a:xfrm>
            <a:off x="354648" y="661657"/>
            <a:ext cx="8564562"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2400"/>
              <a:t>Surname, initial(s). (year) Title of article, (online).  Available at </a:t>
            </a:r>
            <a:r>
              <a:rPr lang="en-GB" altLang="en-US" sz="2400" u="sng"/>
              <a:t>URL (emphasised)</a:t>
            </a:r>
            <a:r>
              <a:rPr lang="en-GB" altLang="en-US" sz="2400"/>
              <a:t>.  Date of access.</a:t>
            </a:r>
            <a:endParaRPr lang="en-US" altLang="en-US" sz="2400"/>
          </a:p>
        </p:txBody>
      </p:sp>
    </p:spTree>
    <p:extLst>
      <p:ext uri="{BB962C8B-B14F-4D97-AF65-F5344CB8AC3E}">
        <p14:creationId xmlns:p14="http://schemas.microsoft.com/office/powerpoint/2010/main" val="780389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0435B3C-5495-416E-A5D3-CA3686581D7E}"/>
              </a:ext>
            </a:extLst>
          </p:cNvPr>
          <p:cNvSpPr txBox="1">
            <a:spLocks/>
          </p:cNvSpPr>
          <p:nvPr/>
        </p:nvSpPr>
        <p:spPr>
          <a:xfrm>
            <a:off x="457199" y="981075"/>
            <a:ext cx="11518670" cy="5026025"/>
          </a:xfrm>
          <a:prstGeom prst="rect">
            <a:avLst/>
          </a:prstGeom>
        </p:spPr>
        <p:txBody>
          <a:bodyPr>
            <a:normAutofit lnSpcReduction="10000"/>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marL="365760" indent="-256032">
              <a:buFont typeface="Wingdings 3"/>
              <a:buChar char=""/>
              <a:defRPr/>
            </a:pPr>
            <a:r>
              <a:rPr lang="en-GB" sz="1800"/>
              <a:t>Book Example</a:t>
            </a:r>
          </a:p>
          <a:p>
            <a:pPr marL="365125" lvl="1" indent="-255588">
              <a:spcBef>
                <a:spcPts val="400"/>
              </a:spcBef>
              <a:buSzPct val="68000"/>
              <a:buFont typeface="Wingdings 3" pitchFamily="18" charset="2"/>
              <a:buChar char=""/>
              <a:defRPr/>
            </a:pPr>
            <a:r>
              <a:rPr lang="en-GB"/>
              <a:t>Senn, J.A. (2008) </a:t>
            </a:r>
            <a:r>
              <a:rPr lang="en-GB" u="sng"/>
              <a:t>Information Technology in Business</a:t>
            </a:r>
            <a:r>
              <a:rPr lang="en-GB"/>
              <a:t>, 8</a:t>
            </a:r>
            <a:r>
              <a:rPr lang="en-GB" baseline="30000"/>
              <a:t>th</a:t>
            </a:r>
            <a:r>
              <a:rPr lang="en-GB"/>
              <a:t> Ed., Prentice Hall: New Jersey, USA</a:t>
            </a:r>
            <a:endParaRPr lang="en-US"/>
          </a:p>
          <a:p>
            <a:pPr marL="365760" indent="-256032">
              <a:buFont typeface="Wingdings 3"/>
              <a:buChar char=""/>
              <a:defRPr/>
            </a:pPr>
            <a:endParaRPr lang="en-GB" sz="1800"/>
          </a:p>
          <a:p>
            <a:pPr marL="365760" indent="-256032">
              <a:buFont typeface="Wingdings 3"/>
              <a:buChar char=""/>
              <a:defRPr/>
            </a:pPr>
            <a:r>
              <a:rPr lang="en-GB" sz="1800"/>
              <a:t>Journal Article</a:t>
            </a:r>
            <a:endParaRPr lang="en-US" sz="1800"/>
          </a:p>
          <a:p>
            <a:pPr marL="621792" lvl="1">
              <a:spcBef>
                <a:spcPts val="324"/>
              </a:spcBef>
              <a:buFont typeface="Verdana"/>
              <a:buChar char="◦"/>
              <a:defRPr/>
            </a:pPr>
            <a:r>
              <a:rPr lang="en-GB"/>
              <a:t>Clarke, R. (2008)</a:t>
            </a:r>
            <a:r>
              <a:rPr lang="en-GB" i="1"/>
              <a:t> </a:t>
            </a:r>
            <a:r>
              <a:rPr lang="en-GB"/>
              <a:t>Information Technology and Dataveillance, </a:t>
            </a:r>
            <a:r>
              <a:rPr lang="en-GB" u="sng"/>
              <a:t>Communications of the ACM</a:t>
            </a:r>
            <a:r>
              <a:rPr lang="en-GB"/>
              <a:t>, Vol 35, part 5, pp. 60-67</a:t>
            </a:r>
            <a:endParaRPr lang="en-US"/>
          </a:p>
          <a:p>
            <a:pPr marL="621792" lvl="1">
              <a:spcBef>
                <a:spcPts val="324"/>
              </a:spcBef>
              <a:buFont typeface="Wingdings" pitchFamily="2" charset="2"/>
              <a:buNone/>
              <a:defRPr/>
            </a:pPr>
            <a:r>
              <a:rPr lang="en-GB" b="1"/>
              <a:t> </a:t>
            </a:r>
            <a:endParaRPr lang="en-US"/>
          </a:p>
          <a:p>
            <a:pPr marL="365760" indent="-256032">
              <a:buFont typeface="Wingdings" pitchFamily="2" charset="2"/>
              <a:buNone/>
              <a:defRPr/>
            </a:pPr>
            <a:r>
              <a:rPr lang="en-GB" sz="1800" i="1"/>
              <a:t>Newspaper article:</a:t>
            </a:r>
            <a:endParaRPr lang="en-US" sz="1800"/>
          </a:p>
          <a:p>
            <a:pPr marL="621792" lvl="1">
              <a:spcBef>
                <a:spcPts val="324"/>
              </a:spcBef>
              <a:buFont typeface="Verdana"/>
              <a:buChar char="◦"/>
              <a:defRPr/>
            </a:pPr>
            <a:r>
              <a:rPr lang="en-GB"/>
              <a:t>Hoare, S.  (2009)</a:t>
            </a:r>
            <a:r>
              <a:rPr lang="en-GB" i="1"/>
              <a:t> </a:t>
            </a:r>
            <a:r>
              <a:rPr lang="en-GB"/>
              <a:t>Online buyers get hi-tech guarantees</a:t>
            </a:r>
            <a:r>
              <a:rPr lang="en-GB" i="1"/>
              <a:t>,</a:t>
            </a:r>
            <a:r>
              <a:rPr lang="en-GB"/>
              <a:t> </a:t>
            </a:r>
            <a:r>
              <a:rPr lang="en-GB" u="sng"/>
              <a:t>The Times</a:t>
            </a:r>
            <a:r>
              <a:rPr lang="en-GB"/>
              <a:t>, 8</a:t>
            </a:r>
            <a:r>
              <a:rPr lang="en-GB" baseline="30000"/>
              <a:t>th</a:t>
            </a:r>
            <a:r>
              <a:rPr lang="en-GB"/>
              <a:t> December, p. 27</a:t>
            </a:r>
          </a:p>
          <a:p>
            <a:pPr marL="621792" lvl="1">
              <a:spcBef>
                <a:spcPts val="324"/>
              </a:spcBef>
              <a:buFont typeface="Verdana"/>
              <a:buChar char="◦"/>
              <a:defRPr/>
            </a:pPr>
            <a:endParaRPr lang="en-GB"/>
          </a:p>
          <a:p>
            <a:pPr marL="621792" lvl="1">
              <a:spcBef>
                <a:spcPts val="324"/>
              </a:spcBef>
              <a:buFont typeface="Verdana"/>
              <a:buChar char="◦"/>
              <a:defRPr/>
            </a:pPr>
            <a:r>
              <a:rPr lang="en-GB"/>
              <a:t>Website Example</a:t>
            </a:r>
          </a:p>
          <a:p>
            <a:pPr marL="621792" lvl="1">
              <a:spcBef>
                <a:spcPts val="324"/>
              </a:spcBef>
              <a:buFont typeface="Verdana"/>
              <a:buChar char="◦"/>
              <a:defRPr/>
            </a:pPr>
            <a:r>
              <a:rPr lang="en-GB"/>
              <a:t>Moor, J. (2008) Can Cyberspace Be Just? (online).</a:t>
            </a:r>
            <a:r>
              <a:rPr lang="en-GB" i="1"/>
              <a:t> </a:t>
            </a:r>
            <a:r>
              <a:rPr lang="en-GB"/>
              <a:t>Available at </a:t>
            </a:r>
            <a:r>
              <a:rPr lang="en-GB" u="sng">
                <a:hlinkClick r:id="rId2"/>
              </a:rPr>
              <a:t>http://www.univ.trieste.it/~dipfilo/etica_e_politica/1999_2/moor.html</a:t>
            </a:r>
            <a:r>
              <a:rPr lang="en-GB"/>
              <a:t>.  Accessed 20 November 2009</a:t>
            </a:r>
          </a:p>
          <a:p>
            <a:pPr marL="621792" lvl="1">
              <a:spcBef>
                <a:spcPts val="324"/>
              </a:spcBef>
              <a:buFont typeface="Verdana"/>
              <a:buChar char="◦"/>
              <a:defRPr/>
            </a:pPr>
            <a:endParaRPr lang="en-GB"/>
          </a:p>
          <a:p>
            <a:pPr marL="621792" lvl="1">
              <a:spcBef>
                <a:spcPts val="324"/>
              </a:spcBef>
              <a:buFont typeface="Verdana"/>
              <a:buChar char="◦"/>
              <a:defRPr/>
            </a:pPr>
            <a:endParaRPr lang="en-US"/>
          </a:p>
          <a:p>
            <a:pPr marL="365760" indent="-256032">
              <a:buFont typeface="Wingdings 3"/>
              <a:buChar char=""/>
              <a:defRPr/>
            </a:pPr>
            <a:endParaRPr lang="en-GB" dirty="0"/>
          </a:p>
        </p:txBody>
      </p:sp>
      <p:sp>
        <p:nvSpPr>
          <p:cNvPr id="3" name="Title 2">
            <a:extLst>
              <a:ext uri="{FF2B5EF4-FFF2-40B4-BE49-F238E27FC236}">
                <a16:creationId xmlns:a16="http://schemas.microsoft.com/office/drawing/2014/main" id="{7B381773-85F9-4AE4-A7B0-A3ACFDAC4003}"/>
              </a:ext>
            </a:extLst>
          </p:cNvPr>
          <p:cNvSpPr txBox="1">
            <a:spLocks/>
          </p:cNvSpPr>
          <p:nvPr/>
        </p:nvSpPr>
        <p:spPr>
          <a:xfrm>
            <a:off x="457200" y="274638"/>
            <a:ext cx="8229600" cy="634082"/>
          </a:xfrm>
          <a:prstGeom prst="rect">
            <a:avLst/>
          </a:prstGeom>
        </p:spPr>
        <p:txBody>
          <a:bodyPr>
            <a:normAutofit fontScale="90000" lnSpcReduction="20000"/>
          </a:bodyPr>
          <a:lst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a:lstStyle>
          <a:p>
            <a:pPr algn="ctr">
              <a:defRPr/>
            </a:pPr>
            <a:r>
              <a:rPr lang="en-GB"/>
              <a:t>Summary</a:t>
            </a:r>
            <a:endParaRPr lang="en-GB" dirty="0"/>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E81BC8CF-EDBF-43E9-92DA-2B169D7E82EE}"/>
                  </a:ext>
                </a:extLst>
              </p14:cNvPr>
              <p14:cNvContentPartPr/>
              <p14:nvPr/>
            </p14:nvContentPartPr>
            <p14:xfrm>
              <a:off x="7068317" y="6081326"/>
              <a:ext cx="43740" cy="232380"/>
            </p14:xfrm>
          </p:contentPart>
        </mc:Choice>
        <mc:Fallback xmlns="">
          <p:pic>
            <p:nvPicPr>
              <p:cNvPr id="4" name="Ink 3">
                <a:extLst>
                  <a:ext uri="{FF2B5EF4-FFF2-40B4-BE49-F238E27FC236}">
                    <a16:creationId xmlns:a16="http://schemas.microsoft.com/office/drawing/2014/main" id="{E81BC8CF-EDBF-43E9-92DA-2B169D7E82EE}"/>
                  </a:ext>
                </a:extLst>
              </p:cNvPr>
              <p:cNvPicPr/>
              <p:nvPr/>
            </p:nvPicPr>
            <p:blipFill>
              <a:blip r:embed="rId4"/>
              <a:stretch>
                <a:fillRect/>
              </a:stretch>
            </p:blipFill>
            <p:spPr>
              <a:xfrm>
                <a:off x="7064015" y="6077016"/>
                <a:ext cx="52345" cy="241000"/>
              </a:xfrm>
              <a:prstGeom prst="rect">
                <a:avLst/>
              </a:prstGeom>
            </p:spPr>
          </p:pic>
        </mc:Fallback>
      </mc:AlternateContent>
    </p:spTree>
    <p:extLst>
      <p:ext uri="{BB962C8B-B14F-4D97-AF65-F5344CB8AC3E}">
        <p14:creationId xmlns:p14="http://schemas.microsoft.com/office/powerpoint/2010/main" val="12849223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9" name="Picture 8" descr="A brick wall&#10;&#10;Description generated with very high confidence">
            <a:extLst>
              <a:ext uri="{FF2B5EF4-FFF2-40B4-BE49-F238E27FC236}">
                <a16:creationId xmlns:a16="http://schemas.microsoft.com/office/drawing/2014/main" id="{4C886762-16F0-4868-B83A-26174621418A}"/>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Freeform 11">
            <a:extLst>
              <a:ext uri="{FF2B5EF4-FFF2-40B4-BE49-F238E27FC236}">
                <a16:creationId xmlns:a16="http://schemas.microsoft.com/office/drawing/2014/main" id="{D2B54B4E-3454-4B76-B85A-8512B77298D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3" name="Freeform 13">
            <a:extLst>
              <a:ext uri="{FF2B5EF4-FFF2-40B4-BE49-F238E27FC236}">
                <a16:creationId xmlns:a16="http://schemas.microsoft.com/office/drawing/2014/main" id="{7EFFE965-5586-4889-A74D-3A6080D04B4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25">
            <a:extLst>
              <a:ext uri="{FF2B5EF4-FFF2-40B4-BE49-F238E27FC236}">
                <a16:creationId xmlns:a16="http://schemas.microsoft.com/office/drawing/2014/main" id="{5BC4125D-18D9-4A65-82B6-C24FE9434FA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7" name="Freeform 14">
            <a:extLst>
              <a:ext uri="{FF2B5EF4-FFF2-40B4-BE49-F238E27FC236}">
                <a16:creationId xmlns:a16="http://schemas.microsoft.com/office/drawing/2014/main" id="{A86DE327-0F45-4F54-BB6C-68A093CE55C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9" name="5-Point Star 24">
            <a:extLst>
              <a:ext uri="{FF2B5EF4-FFF2-40B4-BE49-F238E27FC236}">
                <a16:creationId xmlns:a16="http://schemas.microsoft.com/office/drawing/2014/main" id="{795857C2-E6E7-405A-B5A3-4DE3B50A7BC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4" name="Picture 3" descr="A close up of a sign&#10;&#10;Description generated with high confidence">
            <a:extLst>
              <a:ext uri="{FF2B5EF4-FFF2-40B4-BE49-F238E27FC236}">
                <a16:creationId xmlns:a16="http://schemas.microsoft.com/office/drawing/2014/main" id="{36A6D6D6-595E-4AAA-8017-615DDC88ABE3}"/>
              </a:ext>
            </a:extLst>
          </p:cNvPr>
          <p:cNvPicPr>
            <a:picLocks noChangeAspect="1"/>
          </p:cNvPicPr>
          <p:nvPr/>
        </p:nvPicPr>
        <p:blipFill rotWithShape="1">
          <a:blip r:embed="rId4"/>
          <a:srcRect l="18568" t="7929"/>
          <a:stretch/>
        </p:blipFill>
        <p:spPr>
          <a:xfrm>
            <a:off x="20" y="10"/>
            <a:ext cx="12191980" cy="6857990"/>
          </a:xfrm>
          <a:prstGeom prst="rect">
            <a:avLst/>
          </a:prstGeom>
        </p:spPr>
      </p:pic>
      <p:sp>
        <p:nvSpPr>
          <p:cNvPr id="21" name="Freeform 9">
            <a:extLst>
              <a:ext uri="{FF2B5EF4-FFF2-40B4-BE49-F238E27FC236}">
                <a16:creationId xmlns:a16="http://schemas.microsoft.com/office/drawing/2014/main" id="{BE135C2E-C781-46AF-BE4C-9B57C07D9C4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8288" y="2698990"/>
            <a:ext cx="11338098" cy="3612111"/>
          </a:xfrm>
          <a:custGeom>
            <a:avLst/>
            <a:gdLst>
              <a:gd name="connsiteX0" fmla="*/ 0 w 11329257"/>
              <a:gd name="connsiteY0" fmla="*/ 1672253 h 3112578"/>
              <a:gd name="connsiteX1" fmla="*/ 11201741 w 11329257"/>
              <a:gd name="connsiteY1" fmla="*/ 0 h 3112578"/>
              <a:gd name="connsiteX2" fmla="*/ 11329257 w 11329257"/>
              <a:gd name="connsiteY2" fmla="*/ 2508571 h 3112578"/>
              <a:gd name="connsiteX3" fmla="*/ 0 w 11329257"/>
              <a:gd name="connsiteY3" fmla="*/ 3112578 h 3112578"/>
              <a:gd name="connsiteX4" fmla="*/ 0 w 11329257"/>
              <a:gd name="connsiteY4" fmla="*/ 1672253 h 3112578"/>
              <a:gd name="connsiteX0" fmla="*/ 8467 w 11329257"/>
              <a:gd name="connsiteY0" fmla="*/ 994919 h 3112578"/>
              <a:gd name="connsiteX1" fmla="*/ 11201741 w 11329257"/>
              <a:gd name="connsiteY1" fmla="*/ 0 h 3112578"/>
              <a:gd name="connsiteX2" fmla="*/ 11329257 w 11329257"/>
              <a:gd name="connsiteY2" fmla="*/ 2508571 h 3112578"/>
              <a:gd name="connsiteX3" fmla="*/ 0 w 11329257"/>
              <a:gd name="connsiteY3" fmla="*/ 3112578 h 3112578"/>
              <a:gd name="connsiteX4" fmla="*/ 8467 w 11329257"/>
              <a:gd name="connsiteY4" fmla="*/ 994919 h 3112578"/>
              <a:gd name="connsiteX0" fmla="*/ 814 w 11330070"/>
              <a:gd name="connsiteY0" fmla="*/ 732453 h 3112578"/>
              <a:gd name="connsiteX1" fmla="*/ 11202554 w 11330070"/>
              <a:gd name="connsiteY1" fmla="*/ 0 h 3112578"/>
              <a:gd name="connsiteX2" fmla="*/ 11330070 w 11330070"/>
              <a:gd name="connsiteY2" fmla="*/ 2508571 h 3112578"/>
              <a:gd name="connsiteX3" fmla="*/ 813 w 11330070"/>
              <a:gd name="connsiteY3" fmla="*/ 3112578 h 3112578"/>
              <a:gd name="connsiteX4" fmla="*/ 814 w 11330070"/>
              <a:gd name="connsiteY4" fmla="*/ 732453 h 3112578"/>
              <a:gd name="connsiteX0" fmla="*/ 375 w 11338098"/>
              <a:gd name="connsiteY0" fmla="*/ 622387 h 3112578"/>
              <a:gd name="connsiteX1" fmla="*/ 11210582 w 11338098"/>
              <a:gd name="connsiteY1" fmla="*/ 0 h 3112578"/>
              <a:gd name="connsiteX2" fmla="*/ 11338098 w 11338098"/>
              <a:gd name="connsiteY2" fmla="*/ 2508571 h 3112578"/>
              <a:gd name="connsiteX3" fmla="*/ 8841 w 11338098"/>
              <a:gd name="connsiteY3" fmla="*/ 3112578 h 3112578"/>
              <a:gd name="connsiteX4" fmla="*/ 375 w 11338098"/>
              <a:gd name="connsiteY4" fmla="*/ 622387 h 3112578"/>
              <a:gd name="connsiteX0" fmla="*/ 375 w 11338098"/>
              <a:gd name="connsiteY0" fmla="*/ 1020320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1020320 h 3510511"/>
              <a:gd name="connsiteX0" fmla="*/ 375 w 11338098"/>
              <a:gd name="connsiteY0" fmla="*/ 664720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664720 h 3510511"/>
              <a:gd name="connsiteX0" fmla="*/ 375 w 11338098"/>
              <a:gd name="connsiteY0" fmla="*/ 605454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605454 h 3510511"/>
              <a:gd name="connsiteX0" fmla="*/ 375 w 11338098"/>
              <a:gd name="connsiteY0" fmla="*/ 707054 h 3612111"/>
              <a:gd name="connsiteX1" fmla="*/ 11176715 w 11338098"/>
              <a:gd name="connsiteY1" fmla="*/ 0 h 3612111"/>
              <a:gd name="connsiteX2" fmla="*/ 11338098 w 11338098"/>
              <a:gd name="connsiteY2" fmla="*/ 3008104 h 3612111"/>
              <a:gd name="connsiteX3" fmla="*/ 8841 w 11338098"/>
              <a:gd name="connsiteY3" fmla="*/ 3612111 h 3612111"/>
              <a:gd name="connsiteX4" fmla="*/ 375 w 11338098"/>
              <a:gd name="connsiteY4" fmla="*/ 707054 h 3612111"/>
              <a:gd name="connsiteX0" fmla="*/ 375 w 11338098"/>
              <a:gd name="connsiteY0" fmla="*/ 571588 h 3612111"/>
              <a:gd name="connsiteX1" fmla="*/ 11176715 w 11338098"/>
              <a:gd name="connsiteY1" fmla="*/ 0 h 3612111"/>
              <a:gd name="connsiteX2" fmla="*/ 11338098 w 11338098"/>
              <a:gd name="connsiteY2" fmla="*/ 3008104 h 3612111"/>
              <a:gd name="connsiteX3" fmla="*/ 8841 w 11338098"/>
              <a:gd name="connsiteY3" fmla="*/ 3612111 h 3612111"/>
              <a:gd name="connsiteX4" fmla="*/ 375 w 11338098"/>
              <a:gd name="connsiteY4" fmla="*/ 571588 h 3612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38098" h="3612111">
                <a:moveTo>
                  <a:pt x="375" y="571588"/>
                </a:moveTo>
                <a:lnTo>
                  <a:pt x="11176715" y="0"/>
                </a:lnTo>
                <a:lnTo>
                  <a:pt x="11338098" y="3008104"/>
                </a:lnTo>
                <a:lnTo>
                  <a:pt x="8841" y="3612111"/>
                </a:lnTo>
                <a:cubicBezTo>
                  <a:pt x="11663" y="2906225"/>
                  <a:pt x="-2447" y="1277474"/>
                  <a:pt x="375" y="571588"/>
                </a:cubicBez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3" name="5-Point Star 12">
            <a:extLst>
              <a:ext uri="{FF2B5EF4-FFF2-40B4-BE49-F238E27FC236}">
                <a16:creationId xmlns:a16="http://schemas.microsoft.com/office/drawing/2014/main" id="{EB803A74-8E46-4CF3-B85A-2F618214CF5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8B0436C0-6512-4048-A84D-F94D265F7A7D}"/>
              </a:ext>
            </a:extLst>
          </p:cNvPr>
          <p:cNvSpPr txBox="1"/>
          <p:nvPr/>
        </p:nvSpPr>
        <p:spPr>
          <a:xfrm rot="21420000">
            <a:off x="496980" y="3221623"/>
            <a:ext cx="10264470" cy="1250066"/>
          </a:xfrm>
          <a:prstGeom prst="rect">
            <a:avLst/>
          </a:prstGeom>
        </p:spPr>
        <p:txBody>
          <a:bodyPr vert="horz" lIns="91440" tIns="45720" rIns="91440" bIns="45720" rtlCol="0" anchor="b">
            <a:normAutofit/>
          </a:bodyPr>
          <a:lstStyle/>
          <a:p>
            <a:pPr algn="r" defTabSz="914400">
              <a:lnSpc>
                <a:spcPct val="90000"/>
              </a:lnSpc>
              <a:spcBef>
                <a:spcPct val="0"/>
              </a:spcBef>
              <a:spcAft>
                <a:spcPts val="600"/>
              </a:spcAft>
            </a:pPr>
            <a:r>
              <a:rPr lang="en-US" sz="3800" cap="all">
                <a:solidFill>
                  <a:schemeClr val="bg1"/>
                </a:solidFill>
                <a:latin typeface="+mj-lt"/>
                <a:ea typeface="+mj-ea"/>
                <a:cs typeface="+mj-cs"/>
              </a:rPr>
              <a:t>Most importantly – make this easy for yourself and learn how to do this practically in word</a:t>
            </a:r>
          </a:p>
        </p:txBody>
      </p:sp>
    </p:spTree>
    <p:extLst>
      <p:ext uri="{BB962C8B-B14F-4D97-AF65-F5344CB8AC3E}">
        <p14:creationId xmlns:p14="http://schemas.microsoft.com/office/powerpoint/2010/main" val="410800720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emplate>Main Event</Template>
  <TotalTime>0</TotalTime>
  <Words>1293</Words>
  <Application>Microsoft Office PowerPoint</Application>
  <PresentationFormat>Widescreen</PresentationFormat>
  <Paragraphs>137</Paragraphs>
  <Slides>29</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Impact</vt:lpstr>
      <vt:lpstr>Verdana</vt:lpstr>
      <vt:lpstr>Wingdings</vt:lpstr>
      <vt:lpstr>Wingdings 3</vt:lpstr>
      <vt:lpstr>Main Event</vt:lpstr>
      <vt:lpstr>Academic Skills  Week Four</vt:lpstr>
      <vt:lpstr>PowerPoint Presentation</vt:lpstr>
      <vt:lpstr>PowerPoint Presentation</vt:lpstr>
      <vt:lpstr>PowerPoint Presentation</vt:lpstr>
      <vt:lpstr>PowerPoint Presentation</vt:lpstr>
      <vt:lpstr>PowerPoint Presentation</vt:lpstr>
      <vt:lpstr>Why use a referencing System</vt:lpstr>
      <vt:lpstr>Why use a referencing System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Skills  Week Four</dc:title>
  <dc:creator>Gareth Hughes</dc:creator>
  <cp:lastModifiedBy>Gareth Hughes</cp:lastModifiedBy>
  <cp:revision>13</cp:revision>
  <dcterms:created xsi:type="dcterms:W3CDTF">2017-10-24T20:21:10Z</dcterms:created>
  <dcterms:modified xsi:type="dcterms:W3CDTF">2017-10-25T08:34:25Z</dcterms:modified>
</cp:coreProperties>
</file>