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5" d="100"/>
          <a:sy n="75" d="100"/>
        </p:scale>
        <p:origin x="97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ata3.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image" Target="../media/image6.svg"/></Relationships>
</file>

<file path=ppt/diagrams/_rels/drawing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rawing3.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92CEFF4-A120-43C0-B07A-9394BD77E1A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CF484D1-020B-4DAB-9EEA-F94839E7EA84}">
      <dgm:prSet/>
      <dgm:spPr/>
      <dgm:t>
        <a:bodyPr/>
        <a:lstStyle/>
        <a:p>
          <a:r>
            <a:rPr lang="en-GB"/>
            <a:t>Emotional intelligence is the ability of individuals to assess, regulate, and use their emotions effectively while dealing with others at the workplace.</a:t>
          </a:r>
          <a:endParaRPr lang="en-US"/>
        </a:p>
      </dgm:t>
    </dgm:pt>
    <dgm:pt modelId="{D5704758-CF4D-4F78-8F7A-CFADD1707AE8}" type="parTrans" cxnId="{0D4C2CF1-5FC4-4912-9084-74EACF9EEBEF}">
      <dgm:prSet/>
      <dgm:spPr/>
      <dgm:t>
        <a:bodyPr/>
        <a:lstStyle/>
        <a:p>
          <a:endParaRPr lang="en-US"/>
        </a:p>
      </dgm:t>
    </dgm:pt>
    <dgm:pt modelId="{66868C21-4A44-4794-9106-07584E14AFAF}" type="sibTrans" cxnId="{0D4C2CF1-5FC4-4912-9084-74EACF9EEBEF}">
      <dgm:prSet/>
      <dgm:spPr/>
      <dgm:t>
        <a:bodyPr/>
        <a:lstStyle/>
        <a:p>
          <a:endParaRPr lang="en-US"/>
        </a:p>
      </dgm:t>
    </dgm:pt>
    <dgm:pt modelId="{33808D1E-F801-407A-B9AB-71F695E0CAA5}">
      <dgm:prSet/>
      <dgm:spPr/>
      <dgm:t>
        <a:bodyPr/>
        <a:lstStyle/>
        <a:p>
          <a:r>
            <a:rPr lang="en-GB"/>
            <a:t>According to several research studies, leaders with emotional intelligence outperform their technically skilled counterparts in employee commitment, communication quality and organizational functioning (Issah, 2021).</a:t>
          </a:r>
          <a:endParaRPr lang="en-US"/>
        </a:p>
      </dgm:t>
    </dgm:pt>
    <dgm:pt modelId="{3ABACC41-F982-4574-83C0-C51FEF0633C6}" type="parTrans" cxnId="{31D9E3F7-6F65-4D39-A0D2-B19956854C9F}">
      <dgm:prSet/>
      <dgm:spPr/>
      <dgm:t>
        <a:bodyPr/>
        <a:lstStyle/>
        <a:p>
          <a:endParaRPr lang="en-US"/>
        </a:p>
      </dgm:t>
    </dgm:pt>
    <dgm:pt modelId="{F1612218-7ABB-44EE-AA47-34CCED54E1D0}" type="sibTrans" cxnId="{31D9E3F7-6F65-4D39-A0D2-B19956854C9F}">
      <dgm:prSet/>
      <dgm:spPr/>
      <dgm:t>
        <a:bodyPr/>
        <a:lstStyle/>
        <a:p>
          <a:endParaRPr lang="en-US"/>
        </a:p>
      </dgm:t>
    </dgm:pt>
    <dgm:pt modelId="{C41348EA-F94D-47B8-9057-5147E7144EEE}" type="pres">
      <dgm:prSet presAssocID="{692CEFF4-A120-43C0-B07A-9394BD77E1A1}" presName="root" presStyleCnt="0">
        <dgm:presLayoutVars>
          <dgm:dir/>
          <dgm:resizeHandles val="exact"/>
        </dgm:presLayoutVars>
      </dgm:prSet>
      <dgm:spPr/>
    </dgm:pt>
    <dgm:pt modelId="{CD25568B-E790-4014-9B41-668BD8D78F4B}" type="pres">
      <dgm:prSet presAssocID="{ACF484D1-020B-4DAB-9EEA-F94839E7EA84}" presName="compNode" presStyleCnt="0"/>
      <dgm:spPr/>
    </dgm:pt>
    <dgm:pt modelId="{B63D309C-9A2A-4AE3-AF4D-2B55331B6B3C}" type="pres">
      <dgm:prSet presAssocID="{ACF484D1-020B-4DAB-9EEA-F94839E7EA84}" presName="bgRect" presStyleLbl="bgShp" presStyleIdx="0" presStyleCnt="2"/>
      <dgm:spPr/>
    </dgm:pt>
    <dgm:pt modelId="{126FD70A-5FD0-46A1-BE85-1F76868ACA90}" type="pres">
      <dgm:prSet presAssocID="{ACF484D1-020B-4DAB-9EEA-F94839E7EA84}"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0754D1CF-7696-40F9-8909-CDE534CBCD94}" type="pres">
      <dgm:prSet presAssocID="{ACF484D1-020B-4DAB-9EEA-F94839E7EA84}" presName="spaceRect" presStyleCnt="0"/>
      <dgm:spPr/>
    </dgm:pt>
    <dgm:pt modelId="{A6DC2C90-C5E1-4CEF-9B35-EEB556A084DF}" type="pres">
      <dgm:prSet presAssocID="{ACF484D1-020B-4DAB-9EEA-F94839E7EA84}" presName="parTx" presStyleLbl="revTx" presStyleIdx="0" presStyleCnt="2">
        <dgm:presLayoutVars>
          <dgm:chMax val="0"/>
          <dgm:chPref val="0"/>
        </dgm:presLayoutVars>
      </dgm:prSet>
      <dgm:spPr/>
    </dgm:pt>
    <dgm:pt modelId="{1DAAE032-441B-466A-AA08-D48A87693E8B}" type="pres">
      <dgm:prSet presAssocID="{66868C21-4A44-4794-9106-07584E14AFAF}" presName="sibTrans" presStyleCnt="0"/>
      <dgm:spPr/>
    </dgm:pt>
    <dgm:pt modelId="{3978CA9B-4484-463F-A419-9392B0B46056}" type="pres">
      <dgm:prSet presAssocID="{33808D1E-F801-407A-B9AB-71F695E0CAA5}" presName="compNode" presStyleCnt="0"/>
      <dgm:spPr/>
    </dgm:pt>
    <dgm:pt modelId="{2BE7A3A4-FF8A-44A4-92DB-FD6344D8777C}" type="pres">
      <dgm:prSet presAssocID="{33808D1E-F801-407A-B9AB-71F695E0CAA5}" presName="bgRect" presStyleLbl="bgShp" presStyleIdx="1" presStyleCnt="2"/>
      <dgm:spPr/>
    </dgm:pt>
    <dgm:pt modelId="{2F454CA6-8CCA-4FEF-B786-E919EEB49E3B}" type="pres">
      <dgm:prSet presAssocID="{33808D1E-F801-407A-B9AB-71F695E0CAA5}"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205B2184-9C96-496C-B0AE-03D9E7AA29F6}" type="pres">
      <dgm:prSet presAssocID="{33808D1E-F801-407A-B9AB-71F695E0CAA5}" presName="spaceRect" presStyleCnt="0"/>
      <dgm:spPr/>
    </dgm:pt>
    <dgm:pt modelId="{34CB0EB6-5B71-47B1-BD00-09D86BBF452F}" type="pres">
      <dgm:prSet presAssocID="{33808D1E-F801-407A-B9AB-71F695E0CAA5}" presName="parTx" presStyleLbl="revTx" presStyleIdx="1" presStyleCnt="2">
        <dgm:presLayoutVars>
          <dgm:chMax val="0"/>
          <dgm:chPref val="0"/>
        </dgm:presLayoutVars>
      </dgm:prSet>
      <dgm:spPr/>
    </dgm:pt>
  </dgm:ptLst>
  <dgm:cxnLst>
    <dgm:cxn modelId="{144B8700-E5B7-49B0-B372-7D3EB6104AFB}" type="presOf" srcId="{692CEFF4-A120-43C0-B07A-9394BD77E1A1}" destId="{C41348EA-F94D-47B8-9057-5147E7144EEE}" srcOrd="0" destOrd="0" presId="urn:microsoft.com/office/officeart/2018/2/layout/IconVerticalSolidList"/>
    <dgm:cxn modelId="{2CE3BE0D-AD9A-4FA0-B266-4DAAAC64B56B}" type="presOf" srcId="{33808D1E-F801-407A-B9AB-71F695E0CAA5}" destId="{34CB0EB6-5B71-47B1-BD00-09D86BBF452F}" srcOrd="0" destOrd="0" presId="urn:microsoft.com/office/officeart/2018/2/layout/IconVerticalSolidList"/>
    <dgm:cxn modelId="{D0944541-5D83-4C21-A76F-332FC80F9D1B}" type="presOf" srcId="{ACF484D1-020B-4DAB-9EEA-F94839E7EA84}" destId="{A6DC2C90-C5E1-4CEF-9B35-EEB556A084DF}" srcOrd="0" destOrd="0" presId="urn:microsoft.com/office/officeart/2018/2/layout/IconVerticalSolidList"/>
    <dgm:cxn modelId="{0D4C2CF1-5FC4-4912-9084-74EACF9EEBEF}" srcId="{692CEFF4-A120-43C0-B07A-9394BD77E1A1}" destId="{ACF484D1-020B-4DAB-9EEA-F94839E7EA84}" srcOrd="0" destOrd="0" parTransId="{D5704758-CF4D-4F78-8F7A-CFADD1707AE8}" sibTransId="{66868C21-4A44-4794-9106-07584E14AFAF}"/>
    <dgm:cxn modelId="{31D9E3F7-6F65-4D39-A0D2-B19956854C9F}" srcId="{692CEFF4-A120-43C0-B07A-9394BD77E1A1}" destId="{33808D1E-F801-407A-B9AB-71F695E0CAA5}" srcOrd="1" destOrd="0" parTransId="{3ABACC41-F982-4574-83C0-C51FEF0633C6}" sibTransId="{F1612218-7ABB-44EE-AA47-34CCED54E1D0}"/>
    <dgm:cxn modelId="{FAE04C5F-AFD5-44B2-BF1E-65C4608F2CD3}" type="presParOf" srcId="{C41348EA-F94D-47B8-9057-5147E7144EEE}" destId="{CD25568B-E790-4014-9B41-668BD8D78F4B}" srcOrd="0" destOrd="0" presId="urn:microsoft.com/office/officeart/2018/2/layout/IconVerticalSolidList"/>
    <dgm:cxn modelId="{66440404-B904-4166-9B75-4A5FE2DA2D7D}" type="presParOf" srcId="{CD25568B-E790-4014-9B41-668BD8D78F4B}" destId="{B63D309C-9A2A-4AE3-AF4D-2B55331B6B3C}" srcOrd="0" destOrd="0" presId="urn:microsoft.com/office/officeart/2018/2/layout/IconVerticalSolidList"/>
    <dgm:cxn modelId="{A8C55D64-D6A9-4644-A3D5-5AA49B89F2F4}" type="presParOf" srcId="{CD25568B-E790-4014-9B41-668BD8D78F4B}" destId="{126FD70A-5FD0-46A1-BE85-1F76868ACA90}" srcOrd="1" destOrd="0" presId="urn:microsoft.com/office/officeart/2018/2/layout/IconVerticalSolidList"/>
    <dgm:cxn modelId="{7C633EF1-FEA8-4A78-B65A-56D0D97231CC}" type="presParOf" srcId="{CD25568B-E790-4014-9B41-668BD8D78F4B}" destId="{0754D1CF-7696-40F9-8909-CDE534CBCD94}" srcOrd="2" destOrd="0" presId="urn:microsoft.com/office/officeart/2018/2/layout/IconVerticalSolidList"/>
    <dgm:cxn modelId="{7B3F14DF-E67A-4CCC-B41B-464A25F105FC}" type="presParOf" srcId="{CD25568B-E790-4014-9B41-668BD8D78F4B}" destId="{A6DC2C90-C5E1-4CEF-9B35-EEB556A084DF}" srcOrd="3" destOrd="0" presId="urn:microsoft.com/office/officeart/2018/2/layout/IconVerticalSolidList"/>
    <dgm:cxn modelId="{15E55486-5100-4CF5-B08C-A470E6F9E1C5}" type="presParOf" srcId="{C41348EA-F94D-47B8-9057-5147E7144EEE}" destId="{1DAAE032-441B-466A-AA08-D48A87693E8B}" srcOrd="1" destOrd="0" presId="urn:microsoft.com/office/officeart/2018/2/layout/IconVerticalSolidList"/>
    <dgm:cxn modelId="{0CE2591D-7AB9-44D8-AF16-47636910C95F}" type="presParOf" srcId="{C41348EA-F94D-47B8-9057-5147E7144EEE}" destId="{3978CA9B-4484-463F-A419-9392B0B46056}" srcOrd="2" destOrd="0" presId="urn:microsoft.com/office/officeart/2018/2/layout/IconVerticalSolidList"/>
    <dgm:cxn modelId="{D60D42B1-DF04-4666-ACED-5B4213B7A511}" type="presParOf" srcId="{3978CA9B-4484-463F-A419-9392B0B46056}" destId="{2BE7A3A4-FF8A-44A4-92DB-FD6344D8777C}" srcOrd="0" destOrd="0" presId="urn:microsoft.com/office/officeart/2018/2/layout/IconVerticalSolidList"/>
    <dgm:cxn modelId="{73F33AAB-415B-4297-A4E2-D67732831D0C}" type="presParOf" srcId="{3978CA9B-4484-463F-A419-9392B0B46056}" destId="{2F454CA6-8CCA-4FEF-B786-E919EEB49E3B}" srcOrd="1" destOrd="0" presId="urn:microsoft.com/office/officeart/2018/2/layout/IconVerticalSolidList"/>
    <dgm:cxn modelId="{E355DBCB-1794-456E-B8E9-2642766C702F}" type="presParOf" srcId="{3978CA9B-4484-463F-A419-9392B0B46056}" destId="{205B2184-9C96-496C-B0AE-03D9E7AA29F6}" srcOrd="2" destOrd="0" presId="urn:microsoft.com/office/officeart/2018/2/layout/IconVerticalSolidList"/>
    <dgm:cxn modelId="{E6A1D1D3-18AC-4737-8D84-762B2962829B}" type="presParOf" srcId="{3978CA9B-4484-463F-A419-9392B0B46056}" destId="{34CB0EB6-5B71-47B1-BD00-09D86BBF452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85B340-F322-48DF-ADFB-266D5838F5C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6F06EDD-516D-4747-9B41-BA43F624791D}">
      <dgm:prSet/>
      <dgm:spPr/>
      <dgm:t>
        <a:bodyPr/>
        <a:lstStyle/>
        <a:p>
          <a:r>
            <a:rPr lang="en-GB"/>
            <a:t>The Wong and Law emotional intelligence scale identifies four different dimensions: self-emotion appraisal, other’s emotion appraisal, regulation of emotion and use of emotion. </a:t>
          </a:r>
          <a:endParaRPr lang="en-US"/>
        </a:p>
      </dgm:t>
    </dgm:pt>
    <dgm:pt modelId="{B8A21937-468B-467A-B2C6-D35A4C3EA321}" type="parTrans" cxnId="{3D0D2709-DD80-40F6-92D9-030AA83A0D36}">
      <dgm:prSet/>
      <dgm:spPr/>
      <dgm:t>
        <a:bodyPr/>
        <a:lstStyle/>
        <a:p>
          <a:endParaRPr lang="en-US"/>
        </a:p>
      </dgm:t>
    </dgm:pt>
    <dgm:pt modelId="{04B121AB-8E80-4E36-8A42-56F0089A7BAF}" type="sibTrans" cxnId="{3D0D2709-DD80-40F6-92D9-030AA83A0D36}">
      <dgm:prSet/>
      <dgm:spPr/>
      <dgm:t>
        <a:bodyPr/>
        <a:lstStyle/>
        <a:p>
          <a:endParaRPr lang="en-US"/>
        </a:p>
      </dgm:t>
    </dgm:pt>
    <dgm:pt modelId="{F109D4EB-3E2D-467B-BC46-59861E43FD66}">
      <dgm:prSet/>
      <dgm:spPr/>
      <dgm:t>
        <a:bodyPr/>
        <a:lstStyle/>
        <a:p>
          <a:r>
            <a:rPr lang="en-GB"/>
            <a:t>This conceptualization is often used by organisational researchers as it directly relates emotional intelligence with leadership, team and employee performance (Law et al., 2020).</a:t>
          </a:r>
          <a:endParaRPr lang="en-US"/>
        </a:p>
      </dgm:t>
    </dgm:pt>
    <dgm:pt modelId="{6A708CCB-FC7E-451C-BFC5-D603D2F3E0E1}" type="parTrans" cxnId="{AC27EC17-7887-45AD-9C38-CB79E43E0325}">
      <dgm:prSet/>
      <dgm:spPr/>
      <dgm:t>
        <a:bodyPr/>
        <a:lstStyle/>
        <a:p>
          <a:endParaRPr lang="en-US"/>
        </a:p>
      </dgm:t>
    </dgm:pt>
    <dgm:pt modelId="{63180731-2915-4E83-B090-63331CC6E933}" type="sibTrans" cxnId="{AC27EC17-7887-45AD-9C38-CB79E43E0325}">
      <dgm:prSet/>
      <dgm:spPr/>
      <dgm:t>
        <a:bodyPr/>
        <a:lstStyle/>
        <a:p>
          <a:endParaRPr lang="en-US"/>
        </a:p>
      </dgm:t>
    </dgm:pt>
    <dgm:pt modelId="{21D2703C-CC00-450B-A5CA-C9AF10A2351C}" type="pres">
      <dgm:prSet presAssocID="{9B85B340-F322-48DF-ADFB-266D5838F5C2}" presName="linear" presStyleCnt="0">
        <dgm:presLayoutVars>
          <dgm:animLvl val="lvl"/>
          <dgm:resizeHandles val="exact"/>
        </dgm:presLayoutVars>
      </dgm:prSet>
      <dgm:spPr/>
    </dgm:pt>
    <dgm:pt modelId="{7DA4F1E8-37FD-405D-95F9-7C2894119CCD}" type="pres">
      <dgm:prSet presAssocID="{26F06EDD-516D-4747-9B41-BA43F624791D}" presName="parentText" presStyleLbl="node1" presStyleIdx="0" presStyleCnt="2">
        <dgm:presLayoutVars>
          <dgm:chMax val="0"/>
          <dgm:bulletEnabled val="1"/>
        </dgm:presLayoutVars>
      </dgm:prSet>
      <dgm:spPr/>
    </dgm:pt>
    <dgm:pt modelId="{61112191-386E-46EC-9427-4FF4A14B338A}" type="pres">
      <dgm:prSet presAssocID="{04B121AB-8E80-4E36-8A42-56F0089A7BAF}" presName="spacer" presStyleCnt="0"/>
      <dgm:spPr/>
    </dgm:pt>
    <dgm:pt modelId="{A1E438E1-E620-4670-A2FF-50351BF310C1}" type="pres">
      <dgm:prSet presAssocID="{F109D4EB-3E2D-467B-BC46-59861E43FD66}" presName="parentText" presStyleLbl="node1" presStyleIdx="1" presStyleCnt="2">
        <dgm:presLayoutVars>
          <dgm:chMax val="0"/>
          <dgm:bulletEnabled val="1"/>
        </dgm:presLayoutVars>
      </dgm:prSet>
      <dgm:spPr/>
    </dgm:pt>
  </dgm:ptLst>
  <dgm:cxnLst>
    <dgm:cxn modelId="{3D0D2709-DD80-40F6-92D9-030AA83A0D36}" srcId="{9B85B340-F322-48DF-ADFB-266D5838F5C2}" destId="{26F06EDD-516D-4747-9B41-BA43F624791D}" srcOrd="0" destOrd="0" parTransId="{B8A21937-468B-467A-B2C6-D35A4C3EA321}" sibTransId="{04B121AB-8E80-4E36-8A42-56F0089A7BAF}"/>
    <dgm:cxn modelId="{AC27EC17-7887-45AD-9C38-CB79E43E0325}" srcId="{9B85B340-F322-48DF-ADFB-266D5838F5C2}" destId="{F109D4EB-3E2D-467B-BC46-59861E43FD66}" srcOrd="1" destOrd="0" parTransId="{6A708CCB-FC7E-451C-BFC5-D603D2F3E0E1}" sibTransId="{63180731-2915-4E83-B090-63331CC6E933}"/>
    <dgm:cxn modelId="{3E4C7882-9132-4C1C-A80E-E8F54B53F348}" type="presOf" srcId="{9B85B340-F322-48DF-ADFB-266D5838F5C2}" destId="{21D2703C-CC00-450B-A5CA-C9AF10A2351C}" srcOrd="0" destOrd="0" presId="urn:microsoft.com/office/officeart/2005/8/layout/vList2"/>
    <dgm:cxn modelId="{88077F98-44CC-443E-A343-5CF61524CE17}" type="presOf" srcId="{F109D4EB-3E2D-467B-BC46-59861E43FD66}" destId="{A1E438E1-E620-4670-A2FF-50351BF310C1}" srcOrd="0" destOrd="0" presId="urn:microsoft.com/office/officeart/2005/8/layout/vList2"/>
    <dgm:cxn modelId="{0E4EB5B3-C722-4178-A719-D34FF2FFE280}" type="presOf" srcId="{26F06EDD-516D-4747-9B41-BA43F624791D}" destId="{7DA4F1E8-37FD-405D-95F9-7C2894119CCD}" srcOrd="0" destOrd="0" presId="urn:microsoft.com/office/officeart/2005/8/layout/vList2"/>
    <dgm:cxn modelId="{BA2E0480-B8C8-471F-9FC2-7D5A1908EF6F}" type="presParOf" srcId="{21D2703C-CC00-450B-A5CA-C9AF10A2351C}" destId="{7DA4F1E8-37FD-405D-95F9-7C2894119CCD}" srcOrd="0" destOrd="0" presId="urn:microsoft.com/office/officeart/2005/8/layout/vList2"/>
    <dgm:cxn modelId="{1936C894-090A-4F23-A61D-F6204AB2A484}" type="presParOf" srcId="{21D2703C-CC00-450B-A5CA-C9AF10A2351C}" destId="{61112191-386E-46EC-9427-4FF4A14B338A}" srcOrd="1" destOrd="0" presId="urn:microsoft.com/office/officeart/2005/8/layout/vList2"/>
    <dgm:cxn modelId="{32CCA4F6-DB25-4483-A530-84423ED7D7E2}" type="presParOf" srcId="{21D2703C-CC00-450B-A5CA-C9AF10A2351C}" destId="{A1E438E1-E620-4670-A2FF-50351BF310C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9D1ADF-CB5A-4BD3-983B-1FF75ED7051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1137F85-53D6-42EE-A195-806A0093229E}">
      <dgm:prSet/>
      <dgm:spPr/>
      <dgm:t>
        <a:bodyPr/>
        <a:lstStyle/>
        <a:p>
          <a:r>
            <a:rPr lang="en-GB"/>
            <a:t>To develop commitment, the leaders must understand the needs of employees and the organization. The substantial impact of these leaders’ decisions and thoughts on their workers establishes the urgent need for leaders to have a highly developed emotional intelligence.  </a:t>
          </a:r>
          <a:endParaRPr lang="en-US"/>
        </a:p>
      </dgm:t>
    </dgm:pt>
    <dgm:pt modelId="{80710BB1-0165-4492-A7F2-0A1380D0CA83}" type="parTrans" cxnId="{DAB76698-305A-42CB-9EF1-2E31B6C52D09}">
      <dgm:prSet/>
      <dgm:spPr/>
      <dgm:t>
        <a:bodyPr/>
        <a:lstStyle/>
        <a:p>
          <a:endParaRPr lang="en-US"/>
        </a:p>
      </dgm:t>
    </dgm:pt>
    <dgm:pt modelId="{11ADEF15-CFAA-472E-BEF0-8C751ED4EC27}" type="sibTrans" cxnId="{DAB76698-305A-42CB-9EF1-2E31B6C52D09}">
      <dgm:prSet/>
      <dgm:spPr/>
      <dgm:t>
        <a:bodyPr/>
        <a:lstStyle/>
        <a:p>
          <a:endParaRPr lang="en-US"/>
        </a:p>
      </dgm:t>
    </dgm:pt>
    <dgm:pt modelId="{66CE876A-81F7-4B09-A26E-0F05074DD1B3}">
      <dgm:prSet/>
      <dgm:spPr/>
      <dgm:t>
        <a:bodyPr/>
        <a:lstStyle/>
        <a:p>
          <a:r>
            <a:rPr lang="en-GB"/>
            <a:t>Without emotional intelligence, transformational leadership will be unable to steer the feelings of staff in times of organisational change and uncertainty(Banks et al., 2022).</a:t>
          </a:r>
          <a:endParaRPr lang="en-US"/>
        </a:p>
      </dgm:t>
    </dgm:pt>
    <dgm:pt modelId="{0EC05DF2-A9C9-435D-A8D8-062C2A172F86}" type="parTrans" cxnId="{027DE7C7-C256-4CF6-BDB3-132084B52149}">
      <dgm:prSet/>
      <dgm:spPr/>
      <dgm:t>
        <a:bodyPr/>
        <a:lstStyle/>
        <a:p>
          <a:endParaRPr lang="en-US"/>
        </a:p>
      </dgm:t>
    </dgm:pt>
    <dgm:pt modelId="{A9C12A9D-11BE-4D2F-BC6B-05C33AF317DA}" type="sibTrans" cxnId="{027DE7C7-C256-4CF6-BDB3-132084B52149}">
      <dgm:prSet/>
      <dgm:spPr/>
      <dgm:t>
        <a:bodyPr/>
        <a:lstStyle/>
        <a:p>
          <a:endParaRPr lang="en-US"/>
        </a:p>
      </dgm:t>
    </dgm:pt>
    <dgm:pt modelId="{789AD9C2-4184-4E8A-9A7A-05465BD013FD}" type="pres">
      <dgm:prSet presAssocID="{FC9D1ADF-CB5A-4BD3-983B-1FF75ED70515}" presName="root" presStyleCnt="0">
        <dgm:presLayoutVars>
          <dgm:dir/>
          <dgm:resizeHandles val="exact"/>
        </dgm:presLayoutVars>
      </dgm:prSet>
      <dgm:spPr/>
    </dgm:pt>
    <dgm:pt modelId="{B4FBFF74-4DE4-402A-9E1F-AE5DC95B1E5A}" type="pres">
      <dgm:prSet presAssocID="{F1137F85-53D6-42EE-A195-806A0093229E}" presName="compNode" presStyleCnt="0"/>
      <dgm:spPr/>
    </dgm:pt>
    <dgm:pt modelId="{C8B5029F-E960-4F98-906D-CF379C773919}" type="pres">
      <dgm:prSet presAssocID="{F1137F85-53D6-42EE-A195-806A0093229E}" presName="bgRect" presStyleLbl="bgShp" presStyleIdx="0" presStyleCnt="2"/>
      <dgm:spPr/>
    </dgm:pt>
    <dgm:pt modelId="{18AEA3DF-424E-420E-94B2-59BAD489064E}" type="pres">
      <dgm:prSet presAssocID="{F1137F85-53D6-42EE-A195-806A0093229E}"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ycle with People"/>
        </a:ext>
      </dgm:extLst>
    </dgm:pt>
    <dgm:pt modelId="{33984FB9-FD62-4DA1-B9DD-7201A7EFB1EB}" type="pres">
      <dgm:prSet presAssocID="{F1137F85-53D6-42EE-A195-806A0093229E}" presName="spaceRect" presStyleCnt="0"/>
      <dgm:spPr/>
    </dgm:pt>
    <dgm:pt modelId="{836953CF-1C0F-4556-9D90-16C532B39200}" type="pres">
      <dgm:prSet presAssocID="{F1137F85-53D6-42EE-A195-806A0093229E}" presName="parTx" presStyleLbl="revTx" presStyleIdx="0" presStyleCnt="2">
        <dgm:presLayoutVars>
          <dgm:chMax val="0"/>
          <dgm:chPref val="0"/>
        </dgm:presLayoutVars>
      </dgm:prSet>
      <dgm:spPr/>
    </dgm:pt>
    <dgm:pt modelId="{E76385F8-91CE-4DDC-B29D-FAD4862E96E1}" type="pres">
      <dgm:prSet presAssocID="{11ADEF15-CFAA-472E-BEF0-8C751ED4EC27}" presName="sibTrans" presStyleCnt="0"/>
      <dgm:spPr/>
    </dgm:pt>
    <dgm:pt modelId="{784E0035-35E2-4A16-94D0-C936841B0F85}" type="pres">
      <dgm:prSet presAssocID="{66CE876A-81F7-4B09-A26E-0F05074DD1B3}" presName="compNode" presStyleCnt="0"/>
      <dgm:spPr/>
    </dgm:pt>
    <dgm:pt modelId="{D687126B-756A-4AD4-8ACC-07840087006E}" type="pres">
      <dgm:prSet presAssocID="{66CE876A-81F7-4B09-A26E-0F05074DD1B3}" presName="bgRect" presStyleLbl="bgShp" presStyleIdx="1" presStyleCnt="2"/>
      <dgm:spPr/>
    </dgm:pt>
    <dgm:pt modelId="{6C1FAA4B-B4CB-4EA7-9089-A98916AC27CC}" type="pres">
      <dgm:prSet presAssocID="{66CE876A-81F7-4B09-A26E-0F05074DD1B3}"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nching Diagram"/>
        </a:ext>
      </dgm:extLst>
    </dgm:pt>
    <dgm:pt modelId="{3556C444-3A29-4494-9FD2-AA1FE943CAA1}" type="pres">
      <dgm:prSet presAssocID="{66CE876A-81F7-4B09-A26E-0F05074DD1B3}" presName="spaceRect" presStyleCnt="0"/>
      <dgm:spPr/>
    </dgm:pt>
    <dgm:pt modelId="{88234D82-2290-4AF4-A12F-928F88C132BB}" type="pres">
      <dgm:prSet presAssocID="{66CE876A-81F7-4B09-A26E-0F05074DD1B3}" presName="parTx" presStyleLbl="revTx" presStyleIdx="1" presStyleCnt="2">
        <dgm:presLayoutVars>
          <dgm:chMax val="0"/>
          <dgm:chPref val="0"/>
        </dgm:presLayoutVars>
      </dgm:prSet>
      <dgm:spPr/>
    </dgm:pt>
  </dgm:ptLst>
  <dgm:cxnLst>
    <dgm:cxn modelId="{EAFFDD32-B56D-4B66-A489-C2E754302B2B}" type="presOf" srcId="{66CE876A-81F7-4B09-A26E-0F05074DD1B3}" destId="{88234D82-2290-4AF4-A12F-928F88C132BB}" srcOrd="0" destOrd="0" presId="urn:microsoft.com/office/officeart/2018/2/layout/IconVerticalSolidList"/>
    <dgm:cxn modelId="{837CB27A-12DB-4241-B802-FF96E6FABAD0}" type="presOf" srcId="{F1137F85-53D6-42EE-A195-806A0093229E}" destId="{836953CF-1C0F-4556-9D90-16C532B39200}" srcOrd="0" destOrd="0" presId="urn:microsoft.com/office/officeart/2018/2/layout/IconVerticalSolidList"/>
    <dgm:cxn modelId="{DAB76698-305A-42CB-9EF1-2E31B6C52D09}" srcId="{FC9D1ADF-CB5A-4BD3-983B-1FF75ED70515}" destId="{F1137F85-53D6-42EE-A195-806A0093229E}" srcOrd="0" destOrd="0" parTransId="{80710BB1-0165-4492-A7F2-0A1380D0CA83}" sibTransId="{11ADEF15-CFAA-472E-BEF0-8C751ED4EC27}"/>
    <dgm:cxn modelId="{313C3FC7-7810-4B33-BA2D-5625F7524BE8}" type="presOf" srcId="{FC9D1ADF-CB5A-4BD3-983B-1FF75ED70515}" destId="{789AD9C2-4184-4E8A-9A7A-05465BD013FD}" srcOrd="0" destOrd="0" presId="urn:microsoft.com/office/officeart/2018/2/layout/IconVerticalSolidList"/>
    <dgm:cxn modelId="{027DE7C7-C256-4CF6-BDB3-132084B52149}" srcId="{FC9D1ADF-CB5A-4BD3-983B-1FF75ED70515}" destId="{66CE876A-81F7-4B09-A26E-0F05074DD1B3}" srcOrd="1" destOrd="0" parTransId="{0EC05DF2-A9C9-435D-A8D8-062C2A172F86}" sibTransId="{A9C12A9D-11BE-4D2F-BC6B-05C33AF317DA}"/>
    <dgm:cxn modelId="{18C3FC9B-B99F-4584-B21F-6A067AD979FE}" type="presParOf" srcId="{789AD9C2-4184-4E8A-9A7A-05465BD013FD}" destId="{B4FBFF74-4DE4-402A-9E1F-AE5DC95B1E5A}" srcOrd="0" destOrd="0" presId="urn:microsoft.com/office/officeart/2018/2/layout/IconVerticalSolidList"/>
    <dgm:cxn modelId="{36458E88-F0EE-43DF-9757-14C0EA20491A}" type="presParOf" srcId="{B4FBFF74-4DE4-402A-9E1F-AE5DC95B1E5A}" destId="{C8B5029F-E960-4F98-906D-CF379C773919}" srcOrd="0" destOrd="0" presId="urn:microsoft.com/office/officeart/2018/2/layout/IconVerticalSolidList"/>
    <dgm:cxn modelId="{1B2FC9E6-9591-4E14-9BC0-94587834B34D}" type="presParOf" srcId="{B4FBFF74-4DE4-402A-9E1F-AE5DC95B1E5A}" destId="{18AEA3DF-424E-420E-94B2-59BAD489064E}" srcOrd="1" destOrd="0" presId="urn:microsoft.com/office/officeart/2018/2/layout/IconVerticalSolidList"/>
    <dgm:cxn modelId="{0AB0A1FE-941B-4C7F-BF85-AFDF24ACCDBB}" type="presParOf" srcId="{B4FBFF74-4DE4-402A-9E1F-AE5DC95B1E5A}" destId="{33984FB9-FD62-4DA1-B9DD-7201A7EFB1EB}" srcOrd="2" destOrd="0" presId="urn:microsoft.com/office/officeart/2018/2/layout/IconVerticalSolidList"/>
    <dgm:cxn modelId="{ABBA2D6F-8B62-4D2F-8DDB-80AB192D5579}" type="presParOf" srcId="{B4FBFF74-4DE4-402A-9E1F-AE5DC95B1E5A}" destId="{836953CF-1C0F-4556-9D90-16C532B39200}" srcOrd="3" destOrd="0" presId="urn:microsoft.com/office/officeart/2018/2/layout/IconVerticalSolidList"/>
    <dgm:cxn modelId="{1548F931-4B21-40E4-933C-6E0CF73A4021}" type="presParOf" srcId="{789AD9C2-4184-4E8A-9A7A-05465BD013FD}" destId="{E76385F8-91CE-4DDC-B29D-FAD4862E96E1}" srcOrd="1" destOrd="0" presId="urn:microsoft.com/office/officeart/2018/2/layout/IconVerticalSolidList"/>
    <dgm:cxn modelId="{1B36CCD8-5E9B-4126-A018-167E315FD44D}" type="presParOf" srcId="{789AD9C2-4184-4E8A-9A7A-05465BD013FD}" destId="{784E0035-35E2-4A16-94D0-C936841B0F85}" srcOrd="2" destOrd="0" presId="urn:microsoft.com/office/officeart/2018/2/layout/IconVerticalSolidList"/>
    <dgm:cxn modelId="{BE549A04-2838-439A-9C28-4AE6253B3E9F}" type="presParOf" srcId="{784E0035-35E2-4A16-94D0-C936841B0F85}" destId="{D687126B-756A-4AD4-8ACC-07840087006E}" srcOrd="0" destOrd="0" presId="urn:microsoft.com/office/officeart/2018/2/layout/IconVerticalSolidList"/>
    <dgm:cxn modelId="{25E764E9-50E7-4F02-BD76-D574E1604D3A}" type="presParOf" srcId="{784E0035-35E2-4A16-94D0-C936841B0F85}" destId="{6C1FAA4B-B4CB-4EA7-9089-A98916AC27CC}" srcOrd="1" destOrd="0" presId="urn:microsoft.com/office/officeart/2018/2/layout/IconVerticalSolidList"/>
    <dgm:cxn modelId="{1F7ED5FC-D015-4DBF-97BB-DF4557E098E6}" type="presParOf" srcId="{784E0035-35E2-4A16-94D0-C936841B0F85}" destId="{3556C444-3A29-4494-9FD2-AA1FE943CAA1}" srcOrd="2" destOrd="0" presId="urn:microsoft.com/office/officeart/2018/2/layout/IconVerticalSolidList"/>
    <dgm:cxn modelId="{4BE8D4FF-2DC5-4249-866A-279A4C3802E8}" type="presParOf" srcId="{784E0035-35E2-4A16-94D0-C936841B0F85}" destId="{88234D82-2290-4AF4-A12F-928F88C132B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3D309C-9A2A-4AE3-AF4D-2B55331B6B3C}">
      <dsp:nvSpPr>
        <dsp:cNvPr id="0" name=""/>
        <dsp:cNvSpPr/>
      </dsp:nvSpPr>
      <dsp:spPr>
        <a:xfrm>
          <a:off x="0" y="752236"/>
          <a:ext cx="5924550" cy="138874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6FD70A-5FD0-46A1-BE85-1F76868ACA90}">
      <dsp:nvSpPr>
        <dsp:cNvPr id="0" name=""/>
        <dsp:cNvSpPr/>
      </dsp:nvSpPr>
      <dsp:spPr>
        <a:xfrm>
          <a:off x="420095" y="1064704"/>
          <a:ext cx="763809" cy="7638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DC2C90-C5E1-4CEF-9B35-EEB556A084DF}">
      <dsp:nvSpPr>
        <dsp:cNvPr id="0" name=""/>
        <dsp:cNvSpPr/>
      </dsp:nvSpPr>
      <dsp:spPr>
        <a:xfrm>
          <a:off x="1604000" y="752236"/>
          <a:ext cx="4320549" cy="1388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976" tIns="146976" rIns="146976" bIns="146976" numCol="1" spcCol="1270" anchor="ctr" anchorCtr="0">
          <a:noAutofit/>
        </a:bodyPr>
        <a:lstStyle/>
        <a:p>
          <a:pPr marL="0" lvl="0" indent="0" algn="l" defTabSz="622300">
            <a:lnSpc>
              <a:spcPct val="90000"/>
            </a:lnSpc>
            <a:spcBef>
              <a:spcPct val="0"/>
            </a:spcBef>
            <a:spcAft>
              <a:spcPct val="35000"/>
            </a:spcAft>
            <a:buNone/>
          </a:pPr>
          <a:r>
            <a:rPr lang="en-GB" sz="1400" kern="1200"/>
            <a:t>Emotional intelligence is the ability of individuals to assess, regulate, and use their emotions effectively while dealing with others at the workplace.</a:t>
          </a:r>
          <a:endParaRPr lang="en-US" sz="1400" kern="1200"/>
        </a:p>
      </dsp:txBody>
      <dsp:txXfrm>
        <a:off x="1604000" y="752236"/>
        <a:ext cx="4320549" cy="1388745"/>
      </dsp:txXfrm>
    </dsp:sp>
    <dsp:sp modelId="{2BE7A3A4-FF8A-44A4-92DB-FD6344D8777C}">
      <dsp:nvSpPr>
        <dsp:cNvPr id="0" name=""/>
        <dsp:cNvSpPr/>
      </dsp:nvSpPr>
      <dsp:spPr>
        <a:xfrm>
          <a:off x="0" y="2488168"/>
          <a:ext cx="5924550" cy="138874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454CA6-8CCA-4FEF-B786-E919EEB49E3B}">
      <dsp:nvSpPr>
        <dsp:cNvPr id="0" name=""/>
        <dsp:cNvSpPr/>
      </dsp:nvSpPr>
      <dsp:spPr>
        <a:xfrm>
          <a:off x="420095" y="2800635"/>
          <a:ext cx="763809" cy="7638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CB0EB6-5B71-47B1-BD00-09D86BBF452F}">
      <dsp:nvSpPr>
        <dsp:cNvPr id="0" name=""/>
        <dsp:cNvSpPr/>
      </dsp:nvSpPr>
      <dsp:spPr>
        <a:xfrm>
          <a:off x="1604000" y="2488168"/>
          <a:ext cx="4320549" cy="1388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976" tIns="146976" rIns="146976" bIns="146976" numCol="1" spcCol="1270" anchor="ctr" anchorCtr="0">
          <a:noAutofit/>
        </a:bodyPr>
        <a:lstStyle/>
        <a:p>
          <a:pPr marL="0" lvl="0" indent="0" algn="l" defTabSz="622300">
            <a:lnSpc>
              <a:spcPct val="90000"/>
            </a:lnSpc>
            <a:spcBef>
              <a:spcPct val="0"/>
            </a:spcBef>
            <a:spcAft>
              <a:spcPct val="35000"/>
            </a:spcAft>
            <a:buNone/>
          </a:pPr>
          <a:r>
            <a:rPr lang="en-GB" sz="1400" kern="1200"/>
            <a:t>According to several research studies, leaders with emotional intelligence outperform their technically skilled counterparts in employee commitment, communication quality and organizational functioning (Issah, 2021).</a:t>
          </a:r>
          <a:endParaRPr lang="en-US" sz="1400" kern="1200"/>
        </a:p>
      </dsp:txBody>
      <dsp:txXfrm>
        <a:off x="1604000" y="2488168"/>
        <a:ext cx="4320549" cy="13887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A4F1E8-37FD-405D-95F9-7C2894119CCD}">
      <dsp:nvSpPr>
        <dsp:cNvPr id="0" name=""/>
        <dsp:cNvSpPr/>
      </dsp:nvSpPr>
      <dsp:spPr>
        <a:xfrm>
          <a:off x="0" y="343934"/>
          <a:ext cx="5924550" cy="1937520"/>
        </a:xfrm>
        <a:prstGeom prst="roundRect">
          <a:avLst/>
        </a:prstGeom>
        <a:gradFill rotWithShape="0">
          <a:gsLst>
            <a:gs pos="0">
              <a:schemeClr val="accent2">
                <a:hueOff val="0"/>
                <a:satOff val="0"/>
                <a:lumOff val="0"/>
                <a:alphaOff val="0"/>
                <a:tint val="94000"/>
                <a:satMod val="100000"/>
                <a:lumMod val="104000"/>
              </a:schemeClr>
            </a:gs>
            <a:gs pos="69000">
              <a:schemeClr val="accent2">
                <a:hueOff val="0"/>
                <a:satOff val="0"/>
                <a:lumOff val="0"/>
                <a:alphaOff val="0"/>
                <a:shade val="86000"/>
                <a:satMod val="130000"/>
                <a:lumMod val="102000"/>
              </a:schemeClr>
            </a:gs>
            <a:gs pos="100000">
              <a:schemeClr val="accent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Wong and Law emotional intelligence scale identifies four different dimensions: self-emotion appraisal, other’s emotion appraisal, regulation of emotion and use of emotion. </a:t>
          </a:r>
          <a:endParaRPr lang="en-US" sz="2300" kern="1200"/>
        </a:p>
      </dsp:txBody>
      <dsp:txXfrm>
        <a:off x="94582" y="438516"/>
        <a:ext cx="5735386" cy="1748356"/>
      </dsp:txXfrm>
    </dsp:sp>
    <dsp:sp modelId="{A1E438E1-E620-4670-A2FF-50351BF310C1}">
      <dsp:nvSpPr>
        <dsp:cNvPr id="0" name=""/>
        <dsp:cNvSpPr/>
      </dsp:nvSpPr>
      <dsp:spPr>
        <a:xfrm>
          <a:off x="0" y="2347695"/>
          <a:ext cx="5924550" cy="1937520"/>
        </a:xfrm>
        <a:prstGeom prst="roundRect">
          <a:avLst/>
        </a:prstGeom>
        <a:gradFill rotWithShape="0">
          <a:gsLst>
            <a:gs pos="0">
              <a:schemeClr val="accent2">
                <a:hueOff val="2212920"/>
                <a:satOff val="10201"/>
                <a:lumOff val="1569"/>
                <a:alphaOff val="0"/>
                <a:tint val="94000"/>
                <a:satMod val="100000"/>
                <a:lumMod val="104000"/>
              </a:schemeClr>
            </a:gs>
            <a:gs pos="69000">
              <a:schemeClr val="accent2">
                <a:hueOff val="2212920"/>
                <a:satOff val="10201"/>
                <a:lumOff val="1569"/>
                <a:alphaOff val="0"/>
                <a:shade val="86000"/>
                <a:satMod val="130000"/>
                <a:lumMod val="102000"/>
              </a:schemeClr>
            </a:gs>
            <a:gs pos="100000">
              <a:schemeClr val="accent2">
                <a:hueOff val="2212920"/>
                <a:satOff val="10201"/>
                <a:lumOff val="1569"/>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This conceptualization is often used by organisational researchers as it directly relates emotional intelligence with leadership, team and employee performance (Law et al., 2020).</a:t>
          </a:r>
          <a:endParaRPr lang="en-US" sz="2300" kern="1200"/>
        </a:p>
      </dsp:txBody>
      <dsp:txXfrm>
        <a:off x="94582" y="2442277"/>
        <a:ext cx="5735386" cy="17483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B5029F-E960-4F98-906D-CF379C773919}">
      <dsp:nvSpPr>
        <dsp:cNvPr id="0" name=""/>
        <dsp:cNvSpPr/>
      </dsp:nvSpPr>
      <dsp:spPr>
        <a:xfrm>
          <a:off x="0" y="708838"/>
          <a:ext cx="5924550" cy="143214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AEA3DF-424E-420E-94B2-59BAD489064E}">
      <dsp:nvSpPr>
        <dsp:cNvPr id="0" name=""/>
        <dsp:cNvSpPr/>
      </dsp:nvSpPr>
      <dsp:spPr>
        <a:xfrm>
          <a:off x="433223" y="1031070"/>
          <a:ext cx="787678" cy="78767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36953CF-1C0F-4556-9D90-16C532B39200}">
      <dsp:nvSpPr>
        <dsp:cNvPr id="0" name=""/>
        <dsp:cNvSpPr/>
      </dsp:nvSpPr>
      <dsp:spPr>
        <a:xfrm>
          <a:off x="1654125" y="708838"/>
          <a:ext cx="4270424" cy="1432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568" tIns="151568" rIns="151568" bIns="151568" numCol="1" spcCol="1270" anchor="ctr" anchorCtr="0">
          <a:noAutofit/>
        </a:bodyPr>
        <a:lstStyle/>
        <a:p>
          <a:pPr marL="0" lvl="0" indent="0" algn="l" defTabSz="622300">
            <a:lnSpc>
              <a:spcPct val="90000"/>
            </a:lnSpc>
            <a:spcBef>
              <a:spcPct val="0"/>
            </a:spcBef>
            <a:spcAft>
              <a:spcPct val="35000"/>
            </a:spcAft>
            <a:buNone/>
          </a:pPr>
          <a:r>
            <a:rPr lang="en-GB" sz="1400" kern="1200"/>
            <a:t>To develop commitment, the leaders must understand the needs of employees and the organization. The substantial impact of these leaders’ decisions and thoughts on their workers establishes the urgent need for leaders to have a highly developed emotional intelligence.  </a:t>
          </a:r>
          <a:endParaRPr lang="en-US" sz="1400" kern="1200"/>
        </a:p>
      </dsp:txBody>
      <dsp:txXfrm>
        <a:off x="1654125" y="708838"/>
        <a:ext cx="4270424" cy="1432143"/>
      </dsp:txXfrm>
    </dsp:sp>
    <dsp:sp modelId="{D687126B-756A-4AD4-8ACC-07840087006E}">
      <dsp:nvSpPr>
        <dsp:cNvPr id="0" name=""/>
        <dsp:cNvSpPr/>
      </dsp:nvSpPr>
      <dsp:spPr>
        <a:xfrm>
          <a:off x="0" y="2488168"/>
          <a:ext cx="5924550" cy="143214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1FAA4B-B4CB-4EA7-9089-A98916AC27CC}">
      <dsp:nvSpPr>
        <dsp:cNvPr id="0" name=""/>
        <dsp:cNvSpPr/>
      </dsp:nvSpPr>
      <dsp:spPr>
        <a:xfrm>
          <a:off x="433223" y="2810400"/>
          <a:ext cx="787678" cy="78767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234D82-2290-4AF4-A12F-928F88C132BB}">
      <dsp:nvSpPr>
        <dsp:cNvPr id="0" name=""/>
        <dsp:cNvSpPr/>
      </dsp:nvSpPr>
      <dsp:spPr>
        <a:xfrm>
          <a:off x="1654125" y="2488168"/>
          <a:ext cx="4270424" cy="1432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568" tIns="151568" rIns="151568" bIns="151568" numCol="1" spcCol="1270" anchor="ctr" anchorCtr="0">
          <a:noAutofit/>
        </a:bodyPr>
        <a:lstStyle/>
        <a:p>
          <a:pPr marL="0" lvl="0" indent="0" algn="l" defTabSz="622300">
            <a:lnSpc>
              <a:spcPct val="90000"/>
            </a:lnSpc>
            <a:spcBef>
              <a:spcPct val="0"/>
            </a:spcBef>
            <a:spcAft>
              <a:spcPct val="35000"/>
            </a:spcAft>
            <a:buNone/>
          </a:pPr>
          <a:r>
            <a:rPr lang="en-GB" sz="1400" kern="1200"/>
            <a:t>Without emotional intelligence, transformational leadership will be unable to steer the feelings of staff in times of organisational change and uncertainty(Banks et al., 2022).</a:t>
          </a:r>
          <a:endParaRPr lang="en-US" sz="1400" kern="1200"/>
        </a:p>
      </dsp:txBody>
      <dsp:txXfrm>
        <a:off x="1654125" y="2488168"/>
        <a:ext cx="4270424" cy="143214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C2302C0-E07F-4676-AEB1-94517BA4407A}"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B56814-9AD6-46DD-898D-5901D57AEA36}" type="slidenum">
              <a:rPr lang="en-GB" smtClean="0"/>
              <a:t>‹#›</a:t>
            </a:fld>
            <a:endParaRPr lang="en-GB"/>
          </a:p>
        </p:txBody>
      </p:sp>
    </p:spTree>
    <p:extLst>
      <p:ext uri="{BB962C8B-B14F-4D97-AF65-F5344CB8AC3E}">
        <p14:creationId xmlns:p14="http://schemas.microsoft.com/office/powerpoint/2010/main" val="1991195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C2302C0-E07F-4676-AEB1-94517BA4407A}"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B56814-9AD6-46DD-898D-5901D57AEA36}" type="slidenum">
              <a:rPr lang="en-GB" smtClean="0"/>
              <a:t>‹#›</a:t>
            </a:fld>
            <a:endParaRPr lang="en-GB"/>
          </a:p>
        </p:txBody>
      </p:sp>
    </p:spTree>
    <p:extLst>
      <p:ext uri="{BB962C8B-B14F-4D97-AF65-F5344CB8AC3E}">
        <p14:creationId xmlns:p14="http://schemas.microsoft.com/office/powerpoint/2010/main" val="1978084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GB"/>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C2302C0-E07F-4676-AEB1-94517BA4407A}"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B56814-9AD6-46DD-898D-5901D57AEA36}" type="slidenum">
              <a:rPr lang="en-GB" smtClean="0"/>
              <a:t>‹#›</a:t>
            </a:fld>
            <a:endParaRPr lang="en-GB"/>
          </a:p>
        </p:txBody>
      </p:sp>
    </p:spTree>
    <p:extLst>
      <p:ext uri="{BB962C8B-B14F-4D97-AF65-F5344CB8AC3E}">
        <p14:creationId xmlns:p14="http://schemas.microsoft.com/office/powerpoint/2010/main" val="2173594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GB"/>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C2302C0-E07F-4676-AEB1-94517BA4407A}"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B56814-9AD6-46DD-898D-5901D57AEA36}" type="slidenum">
              <a:rPr lang="en-GB" smtClean="0"/>
              <a:t>‹#›</a:t>
            </a:fld>
            <a:endParaRPr lang="en-GB"/>
          </a:p>
        </p:txBody>
      </p:sp>
    </p:spTree>
    <p:extLst>
      <p:ext uri="{BB962C8B-B14F-4D97-AF65-F5344CB8AC3E}">
        <p14:creationId xmlns:p14="http://schemas.microsoft.com/office/powerpoint/2010/main" val="3024221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C2302C0-E07F-4676-AEB1-94517BA4407A}" type="datetimeFigureOut">
              <a:rPr lang="en-GB" smtClean="0"/>
              <a:t>24/06/2026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B56814-9AD6-46DD-898D-5901D57AEA36}" type="slidenum">
              <a:rPr lang="en-GB" smtClean="0"/>
              <a:t>‹#›</a:t>
            </a:fld>
            <a:endParaRPr lang="en-GB"/>
          </a:p>
        </p:txBody>
      </p:sp>
    </p:spTree>
    <p:extLst>
      <p:ext uri="{BB962C8B-B14F-4D97-AF65-F5344CB8AC3E}">
        <p14:creationId xmlns:p14="http://schemas.microsoft.com/office/powerpoint/2010/main" val="626430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C2302C0-E07F-4676-AEB1-94517BA4407A}" type="datetimeFigureOut">
              <a:rPr lang="en-GB" smtClean="0"/>
              <a:t>24/06/2026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B56814-9AD6-46DD-898D-5901D57AEA36}" type="slidenum">
              <a:rPr lang="en-GB" smtClean="0"/>
              <a:t>‹#›</a:t>
            </a:fld>
            <a:endParaRPr lang="en-GB"/>
          </a:p>
        </p:txBody>
      </p:sp>
    </p:spTree>
    <p:extLst>
      <p:ext uri="{BB962C8B-B14F-4D97-AF65-F5344CB8AC3E}">
        <p14:creationId xmlns:p14="http://schemas.microsoft.com/office/powerpoint/2010/main" val="1801726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2302C0-E07F-4676-AEB1-94517BA4407A}" type="datetimeFigureOut">
              <a:rPr lang="en-GB" smtClean="0"/>
              <a:t>24/06/2026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B56814-9AD6-46DD-898D-5901D57AEA36}" type="slidenum">
              <a:rPr lang="en-GB" smtClean="0"/>
              <a:t>‹#›</a:t>
            </a:fld>
            <a:endParaRPr lang="en-GB"/>
          </a:p>
        </p:txBody>
      </p:sp>
    </p:spTree>
    <p:extLst>
      <p:ext uri="{BB962C8B-B14F-4D97-AF65-F5344CB8AC3E}">
        <p14:creationId xmlns:p14="http://schemas.microsoft.com/office/powerpoint/2010/main" val="1764887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GB"/>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C2302C0-E07F-4676-AEB1-94517BA4407A}"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B56814-9AD6-46DD-898D-5901D57AEA36}" type="slidenum">
              <a:rPr lang="en-GB" smtClean="0"/>
              <a:t>‹#›</a:t>
            </a:fld>
            <a:endParaRPr lang="en-GB"/>
          </a:p>
        </p:txBody>
      </p:sp>
    </p:spTree>
    <p:extLst>
      <p:ext uri="{BB962C8B-B14F-4D97-AF65-F5344CB8AC3E}">
        <p14:creationId xmlns:p14="http://schemas.microsoft.com/office/powerpoint/2010/main" val="32713958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C2302C0-E07F-4676-AEB1-94517BA4407A}"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B56814-9AD6-46DD-898D-5901D57AEA36}" type="slidenum">
              <a:rPr lang="en-GB" smtClean="0"/>
              <a:t>‹#›</a:t>
            </a:fld>
            <a:endParaRPr lang="en-GB"/>
          </a:p>
        </p:txBody>
      </p:sp>
    </p:spTree>
    <p:extLst>
      <p:ext uri="{BB962C8B-B14F-4D97-AF65-F5344CB8AC3E}">
        <p14:creationId xmlns:p14="http://schemas.microsoft.com/office/powerpoint/2010/main" val="443072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GB"/>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C2302C0-E07F-4676-AEB1-94517BA4407A}"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B56814-9AD6-46DD-898D-5901D57AEA36}" type="slidenum">
              <a:rPr lang="en-GB" smtClean="0"/>
              <a:t>‹#›</a:t>
            </a:fld>
            <a:endParaRPr lang="en-GB"/>
          </a:p>
        </p:txBody>
      </p:sp>
    </p:spTree>
    <p:extLst>
      <p:ext uri="{BB962C8B-B14F-4D97-AF65-F5344CB8AC3E}">
        <p14:creationId xmlns:p14="http://schemas.microsoft.com/office/powerpoint/2010/main" val="3206570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C2302C0-E07F-4676-AEB1-94517BA4407A}"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B56814-9AD6-46DD-898D-5901D57AEA36}" type="slidenum">
              <a:rPr lang="en-GB" smtClean="0"/>
              <a:t>‹#›</a:t>
            </a:fld>
            <a:endParaRPr lang="en-GB"/>
          </a:p>
        </p:txBody>
      </p:sp>
    </p:spTree>
    <p:extLst>
      <p:ext uri="{BB962C8B-B14F-4D97-AF65-F5344CB8AC3E}">
        <p14:creationId xmlns:p14="http://schemas.microsoft.com/office/powerpoint/2010/main" val="42778980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C2302C0-E07F-4676-AEB1-94517BA4407A}"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B56814-9AD6-46DD-898D-5901D57AEA36}"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303137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C2302C0-E07F-4676-AEB1-94517BA4407A}"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B56814-9AD6-46DD-898D-5901D57AEA36}" type="slidenum">
              <a:rPr lang="en-GB" smtClean="0"/>
              <a:t>‹#›</a:t>
            </a:fld>
            <a:endParaRPr lang="en-GB"/>
          </a:p>
        </p:txBody>
      </p:sp>
    </p:spTree>
    <p:extLst>
      <p:ext uri="{BB962C8B-B14F-4D97-AF65-F5344CB8AC3E}">
        <p14:creationId xmlns:p14="http://schemas.microsoft.com/office/powerpoint/2010/main" val="6113801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6C2302C0-E07F-4676-AEB1-94517BA4407A}" type="datetimeFigureOut">
              <a:rPr lang="en-GB" smtClean="0"/>
              <a:t>24/06/2026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B56814-9AD6-46DD-898D-5901D57AEA36}" type="slidenum">
              <a:rPr lang="en-GB" smtClean="0"/>
              <a:t>‹#›</a:t>
            </a:fld>
            <a:endParaRPr lang="en-GB"/>
          </a:p>
        </p:txBody>
      </p:sp>
    </p:spTree>
    <p:extLst>
      <p:ext uri="{BB962C8B-B14F-4D97-AF65-F5344CB8AC3E}">
        <p14:creationId xmlns:p14="http://schemas.microsoft.com/office/powerpoint/2010/main" val="27099865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6C2302C0-E07F-4676-AEB1-94517BA4407A}" type="datetimeFigureOut">
              <a:rPr lang="en-GB" smtClean="0"/>
              <a:t>24/06/2026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B56814-9AD6-46DD-898D-5901D57AEA36}" type="slidenum">
              <a:rPr lang="en-GB" smtClean="0"/>
              <a:t>‹#›</a:t>
            </a:fld>
            <a:endParaRPr lang="en-GB"/>
          </a:p>
        </p:txBody>
      </p:sp>
    </p:spTree>
    <p:extLst>
      <p:ext uri="{BB962C8B-B14F-4D97-AF65-F5344CB8AC3E}">
        <p14:creationId xmlns:p14="http://schemas.microsoft.com/office/powerpoint/2010/main" val="1736057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C2302C0-E07F-4676-AEB1-94517BA4407A}"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B56814-9AD6-46DD-898D-5901D57AEA36}" type="slidenum">
              <a:rPr lang="en-GB" smtClean="0"/>
              <a:t>‹#›</a:t>
            </a:fld>
            <a:endParaRPr lang="en-GB"/>
          </a:p>
        </p:txBody>
      </p:sp>
    </p:spTree>
    <p:extLst>
      <p:ext uri="{BB962C8B-B14F-4D97-AF65-F5344CB8AC3E}">
        <p14:creationId xmlns:p14="http://schemas.microsoft.com/office/powerpoint/2010/main" val="11187244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C2302C0-E07F-4676-AEB1-94517BA4407A}"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B56814-9AD6-46DD-898D-5901D57AEA36}" type="slidenum">
              <a:rPr lang="en-GB" smtClean="0"/>
              <a:t>‹#›</a:t>
            </a:fld>
            <a:endParaRPr lang="en-GB"/>
          </a:p>
        </p:txBody>
      </p:sp>
    </p:spTree>
    <p:extLst>
      <p:ext uri="{BB962C8B-B14F-4D97-AF65-F5344CB8AC3E}">
        <p14:creationId xmlns:p14="http://schemas.microsoft.com/office/powerpoint/2010/main" val="1011576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C2302C0-E07F-4676-AEB1-94517BA4407A}" type="datetimeFigureOut">
              <a:rPr lang="en-GB" smtClean="0"/>
              <a:t>24/06/2026</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1B56814-9AD6-46DD-898D-5901D57AEA36}" type="slidenum">
              <a:rPr lang="en-GB" smtClean="0"/>
              <a:t>‹#›</a:t>
            </a:fld>
            <a:endParaRPr lang="en-GB"/>
          </a:p>
        </p:txBody>
      </p:sp>
    </p:spTree>
    <p:extLst>
      <p:ext uri="{BB962C8B-B14F-4D97-AF65-F5344CB8AC3E}">
        <p14:creationId xmlns:p14="http://schemas.microsoft.com/office/powerpoint/2010/main" val="236927569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disney.co.uk/movies/pixar"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fotonerd.it/netflix-aprile-2021/"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686419-69F8-44A8-9B5E-7BC030CD9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F372B2F-CACA-42BB-A747-77D0AAC79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1903" y="744311"/>
            <a:ext cx="10783412" cy="5406118"/>
          </a:xfrm>
          <a:prstGeom prst="rect">
            <a:avLst/>
          </a:prstGeom>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70000"/>
                </a:schemeClr>
              </a:gs>
            </a:gsLst>
            <a:path path="circle">
              <a:fillToRect l="50000" t="50000" r="50000" b="50000"/>
            </a:path>
            <a:tileRect/>
          </a:gradFill>
          <a:ln w="190500" cap="sq">
            <a:solidFill>
              <a:schemeClr val="accent3"/>
            </a:solidFill>
            <a:miter lim="800000"/>
          </a:ln>
          <a:effectLst/>
          <a:scene3d>
            <a:camera prst="orthographicFront"/>
            <a:lightRig rig="twoPt" dir="t">
              <a:rot lat="0" lon="0" rev="7200000"/>
            </a:lightRig>
          </a:scene3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7311828-E0E9-43DD-81AC-CFD55A34D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2335" y="824745"/>
            <a:ext cx="10622545" cy="5245250"/>
          </a:xfrm>
          <a:prstGeom prst="rect">
            <a:avLst/>
          </a:prstGeom>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70000"/>
                </a:schemeClr>
              </a:gs>
            </a:gsLst>
            <a:path path="circle">
              <a:fillToRect l="50000" t="50000" r="50000" b="50000"/>
            </a:path>
            <a:tileRect/>
          </a:gra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EAFC8A-2F11-7CBF-0EEA-69F59E75050C}"/>
              </a:ext>
            </a:extLst>
          </p:cNvPr>
          <p:cNvSpPr>
            <a:spLocks noGrp="1"/>
          </p:cNvSpPr>
          <p:nvPr>
            <p:ph type="ctrTitle"/>
          </p:nvPr>
        </p:nvSpPr>
        <p:spPr>
          <a:xfrm>
            <a:off x="1595269" y="1122363"/>
            <a:ext cx="9001462" cy="1300842"/>
          </a:xfrm>
        </p:spPr>
        <p:txBody>
          <a:bodyPr>
            <a:normAutofit/>
          </a:bodyPr>
          <a:lstStyle/>
          <a:p>
            <a:r>
              <a:rPr lang="ro-RO" sz="3200" dirty="0">
                <a:solidFill>
                  <a:srgbClr val="FFFFFF"/>
                </a:solidFill>
                <a:latin typeface="Arial" panose="020B0604020202020204" pitchFamily="34" charset="0"/>
                <a:cs typeface="Arial" panose="020B0604020202020204" pitchFamily="34" charset="0"/>
              </a:rPr>
              <a:t>STUDENT NAME</a:t>
            </a:r>
            <a:r>
              <a:rPr lang="en-GB" sz="3200" dirty="0">
                <a:solidFill>
                  <a:srgbClr val="FFFFFF"/>
                </a:solidFill>
                <a:latin typeface="Arial" panose="020B0604020202020204" pitchFamily="34" charset="0"/>
                <a:cs typeface="Arial" panose="020B0604020202020204" pitchFamily="34" charset="0"/>
              </a:rPr>
              <a:t>: SABIN GHEORGHE </a:t>
            </a:r>
            <a:br>
              <a:rPr lang="en-GB" sz="3200" dirty="0">
                <a:solidFill>
                  <a:srgbClr val="FFFFFF"/>
                </a:solidFill>
                <a:latin typeface="Arial" panose="020B0604020202020204" pitchFamily="34" charset="0"/>
                <a:cs typeface="Arial" panose="020B0604020202020204" pitchFamily="34" charset="0"/>
              </a:rPr>
            </a:br>
            <a:r>
              <a:rPr lang="en-GB" sz="3200" dirty="0">
                <a:solidFill>
                  <a:srgbClr val="FFFFFF"/>
                </a:solidFill>
                <a:latin typeface="Arial" panose="020B0604020202020204" pitchFamily="34" charset="0"/>
                <a:cs typeface="Arial" panose="020B0604020202020204" pitchFamily="34" charset="0"/>
              </a:rPr>
              <a:t>STUDENT ID: 2213752 </a:t>
            </a:r>
          </a:p>
        </p:txBody>
      </p:sp>
      <p:sp>
        <p:nvSpPr>
          <p:cNvPr id="3" name="Subtitle 2">
            <a:extLst>
              <a:ext uri="{FF2B5EF4-FFF2-40B4-BE49-F238E27FC236}">
                <a16:creationId xmlns:a16="http://schemas.microsoft.com/office/drawing/2014/main" id="{D113846E-7ADA-B224-2954-03746D0D708D}"/>
              </a:ext>
            </a:extLst>
          </p:cNvPr>
          <p:cNvSpPr>
            <a:spLocks noGrp="1"/>
          </p:cNvSpPr>
          <p:nvPr>
            <p:ph type="subTitle" idx="1"/>
          </p:nvPr>
        </p:nvSpPr>
        <p:spPr>
          <a:xfrm>
            <a:off x="1595269" y="4113061"/>
            <a:ext cx="9001462" cy="1300842"/>
          </a:xfrm>
        </p:spPr>
        <p:txBody>
          <a:bodyPr>
            <a:noAutofit/>
          </a:bodyPr>
          <a:lstStyle/>
          <a:p>
            <a:pPr>
              <a:lnSpc>
                <a:spcPct val="110000"/>
              </a:lnSpc>
            </a:pPr>
            <a:r>
              <a:rPr lang="en-GB" sz="2800" b="1" i="1" dirty="0">
                <a:solidFill>
                  <a:srgbClr val="FFFFFF"/>
                </a:solidFill>
                <a:latin typeface="Arial" panose="020B0604020202020204" pitchFamily="34" charset="0"/>
                <a:cs typeface="Arial" panose="020B0604020202020204" pitchFamily="34" charset="0"/>
              </a:rPr>
              <a:t>Emotional Intelligence and Leadership in Multicultural Organisations</a:t>
            </a:r>
          </a:p>
          <a:p>
            <a:pPr>
              <a:lnSpc>
                <a:spcPct val="110000"/>
              </a:lnSpc>
            </a:pPr>
            <a:r>
              <a:rPr lang="en-GB" sz="2800" b="1" i="1" dirty="0">
                <a:solidFill>
                  <a:srgbClr val="FFFFFF"/>
                </a:solidFill>
                <a:latin typeface="Arial" panose="020B0604020202020204" pitchFamily="34" charset="0"/>
                <a:cs typeface="Arial" panose="020B0604020202020204" pitchFamily="34" charset="0"/>
              </a:rPr>
              <a:t>PRESENTATION (15 MINUTES)</a:t>
            </a:r>
          </a:p>
        </p:txBody>
      </p:sp>
    </p:spTree>
    <p:extLst>
      <p:ext uri="{BB962C8B-B14F-4D97-AF65-F5344CB8AC3E}">
        <p14:creationId xmlns:p14="http://schemas.microsoft.com/office/powerpoint/2010/main" val="949582177"/>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C96F0-602F-E2E1-19F7-962CB3D91F50}"/>
              </a:ext>
            </a:extLst>
          </p:cNvPr>
          <p:cNvSpPr>
            <a:spLocks noGrp="1"/>
          </p:cNvSpPr>
          <p:nvPr>
            <p:ph type="title"/>
          </p:nvPr>
        </p:nvSpPr>
        <p:spPr/>
        <p:txBody>
          <a:bodyPr>
            <a:normAutofit fontScale="90000"/>
          </a:bodyPr>
          <a:lstStyle/>
          <a:p>
            <a:r>
              <a:rPr lang="en-GB" b="1"/>
              <a:t>Emotional Intelligence and Leadership in Multicultural Organisations</a:t>
            </a:r>
            <a:br>
              <a:rPr lang="en-GB" b="1"/>
            </a:br>
            <a:endParaRPr lang="en-GB" dirty="0"/>
          </a:p>
        </p:txBody>
      </p:sp>
      <p:sp>
        <p:nvSpPr>
          <p:cNvPr id="3" name="Content Placeholder 2">
            <a:extLst>
              <a:ext uri="{FF2B5EF4-FFF2-40B4-BE49-F238E27FC236}">
                <a16:creationId xmlns:a16="http://schemas.microsoft.com/office/drawing/2014/main" id="{73FC98DC-C140-0642-D5BE-F74397646215}"/>
              </a:ext>
            </a:extLst>
          </p:cNvPr>
          <p:cNvSpPr>
            <a:spLocks noGrp="1"/>
          </p:cNvSpPr>
          <p:nvPr>
            <p:ph idx="1"/>
          </p:nvPr>
        </p:nvSpPr>
        <p:spPr/>
        <p:txBody>
          <a:bodyPr/>
          <a:lstStyle/>
          <a:p>
            <a:pPr>
              <a:buFont typeface="Wingdings" panose="05000000000000000000" pitchFamily="2" charset="2"/>
              <a:buChar char="q"/>
            </a:pPr>
            <a:r>
              <a:rPr lang="en-GB" sz="2400" dirty="0">
                <a:latin typeface="Arial" panose="020B0604020202020204" pitchFamily="34" charset="0"/>
                <a:cs typeface="Arial" panose="020B0604020202020204" pitchFamily="34" charset="0"/>
              </a:rPr>
              <a:t>An analysis of the role of emotional intelligence in effective leadership, with reference to Edith Heard's leadership philosophy.</a:t>
            </a:r>
          </a:p>
          <a:p>
            <a:pPr>
              <a:buFont typeface="Wingdings" panose="05000000000000000000" pitchFamily="2" charset="2"/>
              <a:buChar char="q"/>
            </a:pPr>
            <a:r>
              <a:rPr lang="en-GB" sz="2400" dirty="0">
                <a:latin typeface="Arial" panose="020B0604020202020204" pitchFamily="34" charset="0"/>
                <a:cs typeface="Arial" panose="020B0604020202020204" pitchFamily="34" charset="0"/>
              </a:rPr>
              <a:t> The presentation evaluates emotional intelligence using contemporary theories and explores its application within multicultural and collaborative organisations.</a:t>
            </a:r>
          </a:p>
          <a:p>
            <a:endParaRPr lang="en-GB" dirty="0"/>
          </a:p>
        </p:txBody>
      </p:sp>
    </p:spTree>
    <p:extLst>
      <p:ext uri="{BB962C8B-B14F-4D97-AF65-F5344CB8AC3E}">
        <p14:creationId xmlns:p14="http://schemas.microsoft.com/office/powerpoint/2010/main" val="508201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1D2E7-BD4D-7DD6-E366-C8FB9054BCBA}"/>
              </a:ext>
            </a:extLst>
          </p:cNvPr>
          <p:cNvSpPr>
            <a:spLocks noGrp="1"/>
          </p:cNvSpPr>
          <p:nvPr>
            <p:ph type="title"/>
          </p:nvPr>
        </p:nvSpPr>
        <p:spPr>
          <a:xfrm>
            <a:off x="6513534" y="609600"/>
            <a:ext cx="4754022" cy="1326321"/>
          </a:xfrm>
        </p:spPr>
        <p:txBody>
          <a:bodyPr>
            <a:normAutofit/>
          </a:bodyPr>
          <a:lstStyle/>
          <a:p>
            <a:r>
              <a:rPr lang="en-GB" b="1" dirty="0"/>
              <a:t>Introduction</a:t>
            </a:r>
            <a:br>
              <a:rPr lang="en-GB" b="1" dirty="0"/>
            </a:br>
            <a:endParaRPr lang="en-GB" dirty="0"/>
          </a:p>
        </p:txBody>
      </p:sp>
      <p:pic>
        <p:nvPicPr>
          <p:cNvPr id="5" name="Picture 4">
            <a:extLst>
              <a:ext uri="{FF2B5EF4-FFF2-40B4-BE49-F238E27FC236}">
                <a16:creationId xmlns:a16="http://schemas.microsoft.com/office/drawing/2014/main" id="{B89BEC9E-0485-1D3B-742B-62A4A55747C4}"/>
              </a:ext>
            </a:extLst>
          </p:cNvPr>
          <p:cNvPicPr>
            <a:picLocks noChangeAspect="1"/>
          </p:cNvPicPr>
          <p:nvPr/>
        </p:nvPicPr>
        <p:blipFill>
          <a:blip r:embed="rId3"/>
          <a:srcRect l="6362" r="49193"/>
          <a:stretch>
            <a:fillRect/>
          </a:stretch>
        </p:blipFill>
        <p:spPr>
          <a:xfrm>
            <a:off x="20" y="10"/>
            <a:ext cx="6095980" cy="6857990"/>
          </a:xfrm>
          <a:prstGeom prst="rect">
            <a:avLst/>
          </a:prstGeom>
        </p:spPr>
      </p:pic>
      <p:sp>
        <p:nvSpPr>
          <p:cNvPr id="3" name="Content Placeholder 2">
            <a:extLst>
              <a:ext uri="{FF2B5EF4-FFF2-40B4-BE49-F238E27FC236}">
                <a16:creationId xmlns:a16="http://schemas.microsoft.com/office/drawing/2014/main" id="{10E73342-23BE-4DA7-C5ED-73484DDAF7F1}"/>
              </a:ext>
            </a:extLst>
          </p:cNvPr>
          <p:cNvSpPr>
            <a:spLocks noGrp="1"/>
          </p:cNvSpPr>
          <p:nvPr>
            <p:ph idx="1"/>
          </p:nvPr>
        </p:nvSpPr>
        <p:spPr>
          <a:xfrm>
            <a:off x="6421122" y="1676400"/>
            <a:ext cx="4968238" cy="4775200"/>
          </a:xfrm>
        </p:spPr>
        <p:txBody>
          <a:bodyPr>
            <a:normAutofit fontScale="92500" lnSpcReduction="10000"/>
          </a:bodyPr>
          <a:lstStyle/>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Effective leadership in modern organisations requires the ability to build strong relationships, encourage collaboration, and foster employee commitment. Emotional intelligence enables leaders to understand and manage emotions effectively, while cultural intelligence enhances their ability to work successfully with individuals from diverse cultural backgrounds.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Together, these competencies promote trust, inclusion, effective communication, and teamwork, which are essential for employee engagement and organisational success in increasingly global and multicultural workplaces (Miao et al., 2020; Earley and Ang, 2003; Northouse, 2022).</a:t>
            </a:r>
            <a:endParaRPr lang="en-GB" sz="1900" dirty="0">
              <a:latin typeface="Arial" panose="020B0604020202020204" pitchFamily="34" charset="0"/>
              <a:cs typeface="Arial" panose="020B0604020202020204" pitchFamily="34" charset="0"/>
            </a:endParaRPr>
          </a:p>
        </p:txBody>
      </p:sp>
      <p:cxnSp>
        <p:nvCxnSpPr>
          <p:cNvPr id="10" name="Straight Connector 9">
            <a:extLst>
              <a:ext uri="{FF2B5EF4-FFF2-40B4-BE49-F238E27FC236}">
                <a16:creationId xmlns:a16="http://schemas.microsoft.com/office/drawing/2014/main" id="{E0DCF65E-F84E-483D-83D7-A1616D5691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656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2163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8B6C7-6077-668C-CD42-EFB0DD2DD7EB}"/>
              </a:ext>
            </a:extLst>
          </p:cNvPr>
          <p:cNvSpPr>
            <a:spLocks noGrp="1"/>
          </p:cNvSpPr>
          <p:nvPr>
            <p:ph type="title"/>
          </p:nvPr>
        </p:nvSpPr>
        <p:spPr>
          <a:xfrm>
            <a:off x="752475" y="609600"/>
            <a:ext cx="3643150" cy="5603310"/>
          </a:xfrm>
        </p:spPr>
        <p:txBody>
          <a:bodyPr>
            <a:normAutofit/>
          </a:bodyPr>
          <a:lstStyle/>
          <a:p>
            <a:r>
              <a:rPr lang="en-GB" b="1"/>
              <a:t>Emotional Intelligence</a:t>
            </a:r>
            <a:br>
              <a:rPr lang="en-GB" b="1"/>
            </a:br>
            <a:endParaRPr lang="en-GB"/>
          </a:p>
        </p:txBody>
      </p:sp>
      <p:graphicFrame>
        <p:nvGraphicFramePr>
          <p:cNvPr id="14" name="Content Placeholder 2">
            <a:extLst>
              <a:ext uri="{FF2B5EF4-FFF2-40B4-BE49-F238E27FC236}">
                <a16:creationId xmlns:a16="http://schemas.microsoft.com/office/drawing/2014/main" id="{14CD0F15-F045-FCF0-F6C5-68418A4F845B}"/>
              </a:ext>
            </a:extLst>
          </p:cNvPr>
          <p:cNvGraphicFramePr>
            <a:graphicFrameLocks noGrp="1"/>
          </p:cNvGraphicFramePr>
          <p:nvPr>
            <p:ph idx="1"/>
            <p:extLst>
              <p:ext uri="{D42A27DB-BD31-4B8C-83A1-F6EECF244321}">
                <p14:modId xmlns:p14="http://schemas.microsoft.com/office/powerpoint/2010/main" val="2838260464"/>
              </p:ext>
            </p:extLst>
          </p:nvPr>
        </p:nvGraphicFramePr>
        <p:xfrm>
          <a:off x="5127625" y="1114425"/>
          <a:ext cx="5924550" cy="4629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02130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2EDEE-A16F-9985-C5B5-21554DD6123C}"/>
              </a:ext>
            </a:extLst>
          </p:cNvPr>
          <p:cNvSpPr>
            <a:spLocks noGrp="1"/>
          </p:cNvSpPr>
          <p:nvPr>
            <p:ph type="title"/>
          </p:nvPr>
        </p:nvSpPr>
        <p:spPr>
          <a:xfrm>
            <a:off x="643467" y="643467"/>
            <a:ext cx="3361498" cy="1267810"/>
          </a:xfrm>
        </p:spPr>
        <p:txBody>
          <a:bodyPr anchor="b">
            <a:normAutofit/>
          </a:bodyPr>
          <a:lstStyle/>
          <a:p>
            <a:pPr algn="l"/>
            <a:r>
              <a:rPr lang="en-GB" sz="2400"/>
              <a:t>Ability Theory</a:t>
            </a:r>
          </a:p>
        </p:txBody>
      </p:sp>
      <p:sp>
        <p:nvSpPr>
          <p:cNvPr id="3" name="Content Placeholder 2">
            <a:extLst>
              <a:ext uri="{FF2B5EF4-FFF2-40B4-BE49-F238E27FC236}">
                <a16:creationId xmlns:a16="http://schemas.microsoft.com/office/drawing/2014/main" id="{FDA1C478-F9AD-668B-1CC0-03474C378099}"/>
              </a:ext>
            </a:extLst>
          </p:cNvPr>
          <p:cNvSpPr>
            <a:spLocks noGrp="1"/>
          </p:cNvSpPr>
          <p:nvPr>
            <p:ph idx="1"/>
          </p:nvPr>
        </p:nvSpPr>
        <p:spPr>
          <a:xfrm>
            <a:off x="165594" y="2348442"/>
            <a:ext cx="4580745" cy="3776133"/>
          </a:xfrm>
        </p:spPr>
        <p:txBody>
          <a:bodyPr>
            <a:normAutofit lnSpcReduction="10000"/>
          </a:bodyPr>
          <a:lstStyle/>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The Ability Theory interprets emotional intelligence as a cognitive ability which includes the perception, understanding, facilitation of thinking, and regulation of emotions.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Leaders with the four capacities can accurately interpret emotions and make judgments and decisions about managing teams and organisational issues in a more rational manner (Mayer et al., 2019).</a:t>
            </a:r>
          </a:p>
        </p:txBody>
      </p:sp>
      <p:sp>
        <p:nvSpPr>
          <p:cNvPr id="10" name="Rectangle 9">
            <a:extLst>
              <a:ext uri="{FF2B5EF4-FFF2-40B4-BE49-F238E27FC236}">
                <a16:creationId xmlns:a16="http://schemas.microsoft.com/office/drawing/2014/main" id="{B1007713-5891-46A9-BACA-FAD760FE2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8793" y="733425"/>
            <a:ext cx="6696075" cy="5391150"/>
          </a:xfrm>
          <a:prstGeom prst="rect">
            <a:avLst/>
          </a:prstGeom>
          <a:solidFill>
            <a:schemeClr val="bg2">
              <a:lumMod val="75000"/>
            </a:schemeClr>
          </a:solidFill>
          <a:ln w="190500" cap="sq">
            <a:solidFill>
              <a:schemeClr val="bg2">
                <a:lumMod val="75000"/>
              </a:schemeClr>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BB6AA7-7EAD-4D3B-9335-B6E8BD7E6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972" y="799817"/>
            <a:ext cx="6565717" cy="5258367"/>
          </a:xfrm>
          <a:prstGeom prst="rect">
            <a:avLst/>
          </a:prstGeom>
          <a:no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4E8D4C3-7968-A5FC-3A4F-6EA842A5A488}"/>
              </a:ext>
            </a:extLst>
          </p:cNvPr>
          <p:cNvPicPr>
            <a:picLocks noChangeAspect="1"/>
          </p:cNvPicPr>
          <p:nvPr/>
        </p:nvPicPr>
        <p:blipFill>
          <a:blip r:embed="rId3"/>
          <a:stretch>
            <a:fillRect/>
          </a:stretch>
        </p:blipFill>
        <p:spPr>
          <a:xfrm>
            <a:off x="5253220" y="1151910"/>
            <a:ext cx="5730678" cy="4584542"/>
          </a:xfrm>
          <a:prstGeom prst="rect">
            <a:avLst/>
          </a:prstGeom>
        </p:spPr>
      </p:pic>
    </p:spTree>
    <p:extLst>
      <p:ext uri="{BB962C8B-B14F-4D97-AF65-F5344CB8AC3E}">
        <p14:creationId xmlns:p14="http://schemas.microsoft.com/office/powerpoint/2010/main" val="3291934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C7B8D-3ABA-9BE6-931D-57C47B629E8A}"/>
              </a:ext>
            </a:extLst>
          </p:cNvPr>
          <p:cNvSpPr>
            <a:spLocks noGrp="1"/>
          </p:cNvSpPr>
          <p:nvPr>
            <p:ph type="title"/>
          </p:nvPr>
        </p:nvSpPr>
        <p:spPr>
          <a:xfrm>
            <a:off x="752475" y="609600"/>
            <a:ext cx="3643150" cy="5603310"/>
          </a:xfrm>
        </p:spPr>
        <p:txBody>
          <a:bodyPr>
            <a:normAutofit/>
          </a:bodyPr>
          <a:lstStyle/>
          <a:p>
            <a:r>
              <a:rPr lang="en-GB" b="1"/>
              <a:t>Wong and Law Emotional Intelligence Model</a:t>
            </a:r>
            <a:br>
              <a:rPr lang="en-GB" b="1"/>
            </a:br>
            <a:endParaRPr lang="en-GB"/>
          </a:p>
        </p:txBody>
      </p:sp>
      <p:graphicFrame>
        <p:nvGraphicFramePr>
          <p:cNvPr id="14" name="Content Placeholder 2">
            <a:extLst>
              <a:ext uri="{FF2B5EF4-FFF2-40B4-BE49-F238E27FC236}">
                <a16:creationId xmlns:a16="http://schemas.microsoft.com/office/drawing/2014/main" id="{DA283C67-0388-0781-C5D4-28EDFC13BECD}"/>
              </a:ext>
            </a:extLst>
          </p:cNvPr>
          <p:cNvGraphicFramePr>
            <a:graphicFrameLocks noGrp="1"/>
          </p:cNvGraphicFramePr>
          <p:nvPr>
            <p:ph idx="1"/>
            <p:extLst>
              <p:ext uri="{D42A27DB-BD31-4B8C-83A1-F6EECF244321}">
                <p14:modId xmlns:p14="http://schemas.microsoft.com/office/powerpoint/2010/main" val="1388975229"/>
              </p:ext>
            </p:extLst>
          </p:nvPr>
        </p:nvGraphicFramePr>
        <p:xfrm>
          <a:off x="5127625" y="1114425"/>
          <a:ext cx="5924550" cy="4629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5259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1D889-681B-0144-356F-6B31E06FB1B7}"/>
              </a:ext>
            </a:extLst>
          </p:cNvPr>
          <p:cNvSpPr>
            <a:spLocks noGrp="1"/>
          </p:cNvSpPr>
          <p:nvPr>
            <p:ph type="title"/>
          </p:nvPr>
        </p:nvSpPr>
        <p:spPr>
          <a:xfrm>
            <a:off x="752475" y="609600"/>
            <a:ext cx="3643150" cy="5603310"/>
          </a:xfrm>
        </p:spPr>
        <p:txBody>
          <a:bodyPr>
            <a:normAutofit/>
          </a:bodyPr>
          <a:lstStyle/>
          <a:p>
            <a:r>
              <a:rPr lang="en-GB" sz="2100" b="1"/>
              <a:t>Leadership Theory – Transformational Leadership</a:t>
            </a:r>
            <a:br>
              <a:rPr lang="en-GB" sz="2100" b="1"/>
            </a:br>
            <a:endParaRPr lang="en-GB" sz="2100"/>
          </a:p>
        </p:txBody>
      </p:sp>
      <p:graphicFrame>
        <p:nvGraphicFramePr>
          <p:cNvPr id="5" name="Content Placeholder 2">
            <a:extLst>
              <a:ext uri="{FF2B5EF4-FFF2-40B4-BE49-F238E27FC236}">
                <a16:creationId xmlns:a16="http://schemas.microsoft.com/office/drawing/2014/main" id="{4AAC696D-B6F4-65EA-B5C2-BF41401CE34C}"/>
              </a:ext>
            </a:extLst>
          </p:cNvPr>
          <p:cNvGraphicFramePr>
            <a:graphicFrameLocks noGrp="1"/>
          </p:cNvGraphicFramePr>
          <p:nvPr>
            <p:ph idx="1"/>
            <p:extLst>
              <p:ext uri="{D42A27DB-BD31-4B8C-83A1-F6EECF244321}">
                <p14:modId xmlns:p14="http://schemas.microsoft.com/office/powerpoint/2010/main" val="3991096427"/>
              </p:ext>
            </p:extLst>
          </p:nvPr>
        </p:nvGraphicFramePr>
        <p:xfrm>
          <a:off x="5127625" y="1114425"/>
          <a:ext cx="5924550" cy="4629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098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64711-3224-96DC-B38B-99C939AACA88}"/>
              </a:ext>
            </a:extLst>
          </p:cNvPr>
          <p:cNvSpPr>
            <a:spLocks noGrp="1"/>
          </p:cNvSpPr>
          <p:nvPr>
            <p:ph type="title"/>
          </p:nvPr>
        </p:nvSpPr>
        <p:spPr>
          <a:xfrm>
            <a:off x="913795" y="609600"/>
            <a:ext cx="10353761" cy="1326321"/>
          </a:xfrm>
        </p:spPr>
        <p:txBody>
          <a:bodyPr>
            <a:normAutofit/>
          </a:bodyPr>
          <a:lstStyle/>
          <a:p>
            <a:r>
              <a:rPr lang="en-GB" sz="2900" b="1"/>
              <a:t>Critical Evaluation of Emotional Intelligence</a:t>
            </a:r>
            <a:br>
              <a:rPr lang="en-GB" sz="2900" b="1"/>
            </a:br>
            <a:endParaRPr lang="en-GB" sz="2900"/>
          </a:p>
        </p:txBody>
      </p:sp>
      <p:sp>
        <p:nvSpPr>
          <p:cNvPr id="3" name="Content Placeholder 2">
            <a:extLst>
              <a:ext uri="{FF2B5EF4-FFF2-40B4-BE49-F238E27FC236}">
                <a16:creationId xmlns:a16="http://schemas.microsoft.com/office/drawing/2014/main" id="{6E2583F5-6B3E-57B6-EF40-D53F4C0AD17D}"/>
              </a:ext>
            </a:extLst>
          </p:cNvPr>
          <p:cNvSpPr>
            <a:spLocks noGrp="1"/>
          </p:cNvSpPr>
          <p:nvPr>
            <p:ph idx="1"/>
          </p:nvPr>
        </p:nvSpPr>
        <p:spPr>
          <a:xfrm>
            <a:off x="913794" y="2096064"/>
            <a:ext cx="5050125" cy="3959296"/>
          </a:xfrm>
        </p:spPr>
        <p:txBody>
          <a:bodyPr>
            <a:normAutofit/>
          </a:bodyPr>
          <a:lstStyle/>
          <a:p>
            <a:pPr>
              <a:buFont typeface="Wingdings" panose="05000000000000000000" pitchFamily="2" charset="2"/>
              <a:buChar char="q"/>
            </a:pPr>
            <a:r>
              <a:rPr lang="en-GB" dirty="0">
                <a:latin typeface="Arial" panose="020B0604020202020204" pitchFamily="34" charset="0"/>
                <a:cs typeface="Arial" panose="020B0604020202020204" pitchFamily="34" charset="0"/>
              </a:rPr>
              <a:t>Emotional intelligence is linked to improved leadership outcomes with a great variance in measurement (Walter et al., 2011). </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Certain researchers wondered whether EI is an ability or a construction. In addition, it overlaps considerably with personality (Issah, 2021).</a:t>
            </a:r>
          </a:p>
          <a:p>
            <a:endParaRPr lang="en-GB" dirty="0"/>
          </a:p>
        </p:txBody>
      </p:sp>
      <p:pic>
        <p:nvPicPr>
          <p:cNvPr id="5" name="Picture 4" descr="Financial graphs on a dark display">
            <a:extLst>
              <a:ext uri="{FF2B5EF4-FFF2-40B4-BE49-F238E27FC236}">
                <a16:creationId xmlns:a16="http://schemas.microsoft.com/office/drawing/2014/main" id="{B42A6D8E-A36A-38B2-C1D4-02FC1F3934B2}"/>
              </a:ext>
            </a:extLst>
          </p:cNvPr>
          <p:cNvPicPr>
            <a:picLocks noChangeAspect="1"/>
          </p:cNvPicPr>
          <p:nvPr/>
        </p:nvPicPr>
        <p:blipFill>
          <a:blip r:embed="rId3"/>
          <a:srcRect l="4113" r="9412" b="2"/>
          <a:stretch>
            <a:fillRect/>
          </a:stretch>
        </p:blipFill>
        <p:spPr>
          <a:xfrm>
            <a:off x="6357257" y="2210935"/>
            <a:ext cx="4833257" cy="349318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40955703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177C2-7E01-83F9-76C6-10EED95563CD}"/>
              </a:ext>
            </a:extLst>
          </p:cNvPr>
          <p:cNvSpPr>
            <a:spLocks noGrp="1"/>
          </p:cNvSpPr>
          <p:nvPr>
            <p:ph type="title"/>
          </p:nvPr>
        </p:nvSpPr>
        <p:spPr>
          <a:xfrm>
            <a:off x="6513534" y="609600"/>
            <a:ext cx="4754022" cy="1326321"/>
          </a:xfrm>
        </p:spPr>
        <p:txBody>
          <a:bodyPr>
            <a:normAutofit/>
          </a:bodyPr>
          <a:lstStyle/>
          <a:p>
            <a:r>
              <a:rPr lang="en-GB" sz="3100" b="1"/>
              <a:t>Emirates Airlines</a:t>
            </a:r>
            <a:br>
              <a:rPr lang="en-GB" sz="3100" b="1"/>
            </a:br>
            <a:endParaRPr lang="en-GB" sz="3100"/>
          </a:p>
        </p:txBody>
      </p:sp>
      <p:pic>
        <p:nvPicPr>
          <p:cNvPr id="5" name="Picture 4" descr="Back view of an aeroplane">
            <a:extLst>
              <a:ext uri="{FF2B5EF4-FFF2-40B4-BE49-F238E27FC236}">
                <a16:creationId xmlns:a16="http://schemas.microsoft.com/office/drawing/2014/main" id="{10828CE0-FDE9-507B-3940-7B105C80DA93}"/>
              </a:ext>
            </a:extLst>
          </p:cNvPr>
          <p:cNvPicPr>
            <a:picLocks noChangeAspect="1"/>
          </p:cNvPicPr>
          <p:nvPr/>
        </p:nvPicPr>
        <p:blipFill>
          <a:blip r:embed="rId3"/>
          <a:srcRect l="14408" r="26258" b="-1"/>
          <a:stretch>
            <a:fillRect/>
          </a:stretch>
        </p:blipFill>
        <p:spPr>
          <a:xfrm>
            <a:off x="20" y="10"/>
            <a:ext cx="6095980" cy="6857990"/>
          </a:xfrm>
          <a:prstGeom prst="rect">
            <a:avLst/>
          </a:prstGeom>
        </p:spPr>
      </p:pic>
      <p:sp>
        <p:nvSpPr>
          <p:cNvPr id="3" name="Content Placeholder 2">
            <a:extLst>
              <a:ext uri="{FF2B5EF4-FFF2-40B4-BE49-F238E27FC236}">
                <a16:creationId xmlns:a16="http://schemas.microsoft.com/office/drawing/2014/main" id="{040C26EC-F1E1-54EA-D3EC-4C38AE280432}"/>
              </a:ext>
            </a:extLst>
          </p:cNvPr>
          <p:cNvSpPr>
            <a:spLocks noGrp="1"/>
          </p:cNvSpPr>
          <p:nvPr>
            <p:ph idx="1"/>
          </p:nvPr>
        </p:nvSpPr>
        <p:spPr>
          <a:xfrm>
            <a:off x="6513534" y="2096064"/>
            <a:ext cx="4754022" cy="4152336"/>
          </a:xfrm>
        </p:spPr>
        <p:txBody>
          <a:bodyPr>
            <a:normAutofit fontScale="92500"/>
          </a:bodyPr>
          <a:lstStyle/>
          <a:p>
            <a:pPr>
              <a:lnSpc>
                <a:spcPct val="110000"/>
              </a:lnSpc>
              <a:buFont typeface="Wingdings" panose="05000000000000000000" pitchFamily="2" charset="2"/>
              <a:buChar char="q"/>
            </a:pPr>
            <a:r>
              <a:rPr lang="en-GB" dirty="0">
                <a:latin typeface="Arial" panose="020B0604020202020204" pitchFamily="34" charset="0"/>
                <a:cs typeface="Arial" panose="020B0604020202020204" pitchFamily="34" charset="0"/>
              </a:rPr>
              <a:t>Emirates Airlines employs professionals from more than 160 nationalities. Emotional intelligence enables leaders to manage cultural diversity, address communication challenges, and maintain service quality. </a:t>
            </a:r>
          </a:p>
          <a:p>
            <a:pPr>
              <a:lnSpc>
                <a:spcPct val="110000"/>
              </a:lnSpc>
              <a:buFont typeface="Wingdings" panose="05000000000000000000" pitchFamily="2" charset="2"/>
              <a:buChar char="q"/>
            </a:pPr>
            <a:r>
              <a:rPr lang="en-GB" dirty="0">
                <a:latin typeface="Arial" panose="020B0604020202020204" pitchFamily="34" charset="0"/>
                <a:cs typeface="Arial" panose="020B0604020202020204" pitchFamily="34" charset="0"/>
              </a:rPr>
              <a:t>Through empathy and emotional regulation, managers foster cooperation and reduce conflict among multicultural teams operating within a highly competitive global environment.</a:t>
            </a:r>
          </a:p>
          <a:p>
            <a:pPr>
              <a:lnSpc>
                <a:spcPct val="110000"/>
              </a:lnSpc>
            </a:pPr>
            <a:endParaRPr lang="en-GB" sz="1700" dirty="0"/>
          </a:p>
        </p:txBody>
      </p:sp>
      <p:cxnSp>
        <p:nvCxnSpPr>
          <p:cNvPr id="14" name="Straight Connector 13">
            <a:extLst>
              <a:ext uri="{FF2B5EF4-FFF2-40B4-BE49-F238E27FC236}">
                <a16:creationId xmlns:a16="http://schemas.microsoft.com/office/drawing/2014/main" id="{E0DCF65E-F84E-483D-83D7-A1616D5691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656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6290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98447-9ACD-42FB-2E1C-52F8B4D0BF0E}"/>
              </a:ext>
            </a:extLst>
          </p:cNvPr>
          <p:cNvSpPr>
            <a:spLocks noGrp="1"/>
          </p:cNvSpPr>
          <p:nvPr>
            <p:ph type="title"/>
          </p:nvPr>
        </p:nvSpPr>
        <p:spPr>
          <a:xfrm>
            <a:off x="6513534" y="609600"/>
            <a:ext cx="4754022" cy="1326321"/>
          </a:xfrm>
        </p:spPr>
        <p:txBody>
          <a:bodyPr>
            <a:normAutofit/>
          </a:bodyPr>
          <a:lstStyle/>
          <a:p>
            <a:r>
              <a:rPr lang="en-GB" b="1" dirty="0"/>
              <a:t>Samsung</a:t>
            </a:r>
            <a:br>
              <a:rPr lang="en-GB" b="1" dirty="0"/>
            </a:br>
            <a:endParaRPr lang="en-GB" dirty="0"/>
          </a:p>
        </p:txBody>
      </p:sp>
      <p:pic>
        <p:nvPicPr>
          <p:cNvPr id="5" name="Picture 4" descr="Mobile device with apps">
            <a:extLst>
              <a:ext uri="{FF2B5EF4-FFF2-40B4-BE49-F238E27FC236}">
                <a16:creationId xmlns:a16="http://schemas.microsoft.com/office/drawing/2014/main" id="{7F08E335-840D-80DA-9198-3C682FE2868C}"/>
              </a:ext>
            </a:extLst>
          </p:cNvPr>
          <p:cNvPicPr>
            <a:picLocks noChangeAspect="1"/>
          </p:cNvPicPr>
          <p:nvPr/>
        </p:nvPicPr>
        <p:blipFill>
          <a:blip r:embed="rId3"/>
          <a:srcRect l="44785" r="5215"/>
          <a:stretch>
            <a:fillRect/>
          </a:stretch>
        </p:blipFill>
        <p:spPr>
          <a:xfrm>
            <a:off x="20" y="10"/>
            <a:ext cx="6095980" cy="6857990"/>
          </a:xfrm>
          <a:prstGeom prst="rect">
            <a:avLst/>
          </a:prstGeom>
        </p:spPr>
      </p:pic>
      <p:sp>
        <p:nvSpPr>
          <p:cNvPr id="3" name="Content Placeholder 2">
            <a:extLst>
              <a:ext uri="{FF2B5EF4-FFF2-40B4-BE49-F238E27FC236}">
                <a16:creationId xmlns:a16="http://schemas.microsoft.com/office/drawing/2014/main" id="{1B9DBF9B-1E64-6682-D31F-9C5AFFF4AE95}"/>
              </a:ext>
            </a:extLst>
          </p:cNvPr>
          <p:cNvSpPr>
            <a:spLocks noGrp="1"/>
          </p:cNvSpPr>
          <p:nvPr>
            <p:ph idx="1"/>
          </p:nvPr>
        </p:nvSpPr>
        <p:spPr>
          <a:xfrm>
            <a:off x="6513533" y="2096064"/>
            <a:ext cx="4926625" cy="4325056"/>
          </a:xfrm>
        </p:spPr>
        <p:txBody>
          <a:bodyPr>
            <a:normAutofit lnSpcReduction="10000"/>
          </a:bodyPr>
          <a:lstStyle/>
          <a:p>
            <a:pPr>
              <a:lnSpc>
                <a:spcPct val="110000"/>
              </a:lnSpc>
              <a:buFont typeface="Wingdings" panose="05000000000000000000" pitchFamily="2" charset="2"/>
              <a:buChar char="q"/>
            </a:pPr>
            <a:r>
              <a:rPr lang="en-GB" dirty="0">
                <a:latin typeface="Arial" panose="020B0604020202020204" pitchFamily="34" charset="0"/>
                <a:cs typeface="Arial" panose="020B0604020202020204" pitchFamily="34" charset="0"/>
              </a:rPr>
              <a:t>Samsung's global operations require extensive collaboration between employees from diverse cultural and professional backgrounds. Leaders utilise emotional intelligence to encourage knowledge sharing, adaptability, and innovation.</a:t>
            </a:r>
          </a:p>
          <a:p>
            <a:pPr>
              <a:lnSpc>
                <a:spcPct val="110000"/>
              </a:lnSpc>
              <a:buFont typeface="Wingdings" panose="05000000000000000000" pitchFamily="2" charset="2"/>
              <a:buChar char="q"/>
            </a:pPr>
            <a:r>
              <a:rPr lang="en-GB" dirty="0">
                <a:latin typeface="Arial" panose="020B0604020202020204" pitchFamily="34" charset="0"/>
                <a:cs typeface="Arial" panose="020B0604020202020204" pitchFamily="34" charset="0"/>
              </a:rPr>
              <a:t> Understanding employee perspectives helps reduce workplace tensions and supports cross-functional cooperation necessary for technological advancement and organisational growth.</a:t>
            </a:r>
          </a:p>
          <a:p>
            <a:pPr>
              <a:lnSpc>
                <a:spcPct val="110000"/>
              </a:lnSpc>
            </a:pPr>
            <a:endParaRPr lang="en-GB" sz="1700" dirty="0"/>
          </a:p>
        </p:txBody>
      </p:sp>
      <p:cxnSp>
        <p:nvCxnSpPr>
          <p:cNvPr id="9" name="Straight Connector 8">
            <a:extLst>
              <a:ext uri="{FF2B5EF4-FFF2-40B4-BE49-F238E27FC236}">
                <a16:creationId xmlns:a16="http://schemas.microsoft.com/office/drawing/2014/main" id="{E0DCF65E-F84E-483D-83D7-A1616D5691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656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05654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4E213D-3FA7-4D59-80B5-015897DCA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E6B625-B897-DE69-BC7A-EFCFD6AD2FC0}"/>
              </a:ext>
            </a:extLst>
          </p:cNvPr>
          <p:cNvSpPr>
            <a:spLocks noGrp="1"/>
          </p:cNvSpPr>
          <p:nvPr>
            <p:ph type="title"/>
          </p:nvPr>
        </p:nvSpPr>
        <p:spPr>
          <a:xfrm>
            <a:off x="6435091" y="609600"/>
            <a:ext cx="4832465" cy="1326321"/>
          </a:xfrm>
        </p:spPr>
        <p:txBody>
          <a:bodyPr>
            <a:normAutofit/>
          </a:bodyPr>
          <a:lstStyle/>
          <a:p>
            <a:r>
              <a:rPr lang="en-GB" b="1">
                <a:solidFill>
                  <a:srgbClr val="FFFFFF"/>
                </a:solidFill>
              </a:rPr>
              <a:t>Disney Pixar</a:t>
            </a:r>
            <a:br>
              <a:rPr lang="en-GB" b="1">
                <a:solidFill>
                  <a:srgbClr val="FFFFFF"/>
                </a:solidFill>
              </a:rPr>
            </a:br>
            <a:endParaRPr lang="en-GB">
              <a:solidFill>
                <a:srgbClr val="FFFFFF"/>
              </a:solidFill>
            </a:endParaRPr>
          </a:p>
        </p:txBody>
      </p:sp>
      <p:sp>
        <p:nvSpPr>
          <p:cNvPr id="12" name="Rectangle 11">
            <a:extLst>
              <a:ext uri="{FF2B5EF4-FFF2-40B4-BE49-F238E27FC236}">
                <a16:creationId xmlns:a16="http://schemas.microsoft.com/office/drawing/2014/main" id="{0D63BE23-20C0-4F37-860E-0892A4DE0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475" y="733425"/>
            <a:ext cx="5229225" cy="5391150"/>
          </a:xfrm>
          <a:prstGeom prst="rect">
            <a:avLst/>
          </a:prstGeom>
          <a:solidFill>
            <a:schemeClr val="bg1"/>
          </a:solidFill>
          <a:ln w="190500" cap="sq">
            <a:solidFill>
              <a:schemeClr val="bg1"/>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3DF3CC1-AA5F-5473-276C-1E34F44FC4A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41857" y="1203770"/>
            <a:ext cx="4450460" cy="4450460"/>
          </a:xfrm>
          <a:prstGeom prst="rect">
            <a:avLst/>
          </a:prstGeom>
        </p:spPr>
      </p:pic>
      <p:sp>
        <p:nvSpPr>
          <p:cNvPr id="14" name="Rectangle 13">
            <a:extLst>
              <a:ext uri="{FF2B5EF4-FFF2-40B4-BE49-F238E27FC236}">
                <a16:creationId xmlns:a16="http://schemas.microsoft.com/office/drawing/2014/main" id="{D49AB149-D0D3-42EA-8B4C-F39E213AE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496" y="799817"/>
            <a:ext cx="5109182" cy="5258367"/>
          </a:xfrm>
          <a:prstGeom prst="rect">
            <a:avLst/>
          </a:prstGeom>
          <a:noFill/>
          <a:ln w="12700">
            <a:solidFill>
              <a:srgbClr val="2A5B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9EC2F9-3C65-4974-662E-23AFA8BC541F}"/>
              </a:ext>
            </a:extLst>
          </p:cNvPr>
          <p:cNvSpPr>
            <a:spLocks noGrp="1"/>
          </p:cNvSpPr>
          <p:nvPr>
            <p:ph idx="1"/>
          </p:nvPr>
        </p:nvSpPr>
        <p:spPr>
          <a:xfrm>
            <a:off x="6435091" y="2096064"/>
            <a:ext cx="5462269" cy="4274256"/>
          </a:xfrm>
        </p:spPr>
        <p:txBody>
          <a:bodyPr>
            <a:normAutofit/>
          </a:bodyPr>
          <a:lstStyle/>
          <a:p>
            <a:pPr>
              <a:buFont typeface="Wingdings" panose="05000000000000000000" pitchFamily="2" charset="2"/>
              <a:buChar char="q"/>
            </a:pPr>
            <a:r>
              <a:rPr lang="en-GB" dirty="0">
                <a:solidFill>
                  <a:srgbClr val="FFFFFF"/>
                </a:solidFill>
                <a:latin typeface="Arial" panose="020B0604020202020204" pitchFamily="34" charset="0"/>
                <a:cs typeface="Arial" panose="020B0604020202020204" pitchFamily="34" charset="0"/>
              </a:rPr>
              <a:t>Pixar's success depends on collaborative creativity and open communication. Emotional intelligence allows leaders to manage constructive criticism, maintain trust, and encourage innovation.</a:t>
            </a:r>
          </a:p>
          <a:p>
            <a:pPr>
              <a:buFont typeface="Wingdings" panose="05000000000000000000" pitchFamily="2" charset="2"/>
              <a:buChar char="q"/>
            </a:pPr>
            <a:r>
              <a:rPr lang="en-GB" dirty="0">
                <a:solidFill>
                  <a:srgbClr val="FFFFFF"/>
                </a:solidFill>
                <a:latin typeface="Arial" panose="020B0604020202020204" pitchFamily="34" charset="0"/>
                <a:cs typeface="Arial" panose="020B0604020202020204" pitchFamily="34" charset="0"/>
              </a:rPr>
              <a:t> Through emotionally aware leadership, creative disagreements become opportunities for learning rather than sources of conflict, strengthening team performance and organisational creativity (Catmull, 2023).</a:t>
            </a:r>
          </a:p>
          <a:p>
            <a:endParaRPr lang="en-GB" sz="1900" dirty="0">
              <a:solidFill>
                <a:srgbClr val="FFFFFF"/>
              </a:solidFill>
            </a:endParaRPr>
          </a:p>
        </p:txBody>
      </p:sp>
    </p:spTree>
    <p:extLst>
      <p:ext uri="{BB962C8B-B14F-4D97-AF65-F5344CB8AC3E}">
        <p14:creationId xmlns:p14="http://schemas.microsoft.com/office/powerpoint/2010/main" val="4212949049"/>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D776D-BBAF-9B79-86E1-43327571E76B}"/>
              </a:ext>
            </a:extLst>
          </p:cNvPr>
          <p:cNvSpPr>
            <a:spLocks noGrp="1"/>
          </p:cNvSpPr>
          <p:nvPr>
            <p:ph type="title"/>
          </p:nvPr>
        </p:nvSpPr>
        <p:spPr>
          <a:xfrm>
            <a:off x="6513534" y="609600"/>
            <a:ext cx="4754022" cy="1326321"/>
          </a:xfrm>
        </p:spPr>
        <p:txBody>
          <a:bodyPr>
            <a:normAutofit/>
          </a:bodyPr>
          <a:lstStyle/>
          <a:p>
            <a:r>
              <a:rPr lang="en-GB" b="1" dirty="0"/>
              <a:t>Netflix</a:t>
            </a:r>
            <a:br>
              <a:rPr lang="en-GB" b="1" dirty="0"/>
            </a:br>
            <a:endParaRPr lang="en-GB" dirty="0"/>
          </a:p>
        </p:txBody>
      </p:sp>
      <p:pic>
        <p:nvPicPr>
          <p:cNvPr id="5" name="Picture 4">
            <a:extLst>
              <a:ext uri="{FF2B5EF4-FFF2-40B4-BE49-F238E27FC236}">
                <a16:creationId xmlns:a16="http://schemas.microsoft.com/office/drawing/2014/main" id="{C44D5AF5-9E70-A54F-827B-5E73906A354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a:stretch>
        </p:blipFill>
        <p:spPr>
          <a:xfrm>
            <a:off x="20" y="10"/>
            <a:ext cx="6095980" cy="6857990"/>
          </a:xfrm>
          <a:prstGeom prst="rect">
            <a:avLst/>
          </a:prstGeom>
        </p:spPr>
      </p:pic>
      <p:sp>
        <p:nvSpPr>
          <p:cNvPr id="3" name="Content Placeholder 2">
            <a:extLst>
              <a:ext uri="{FF2B5EF4-FFF2-40B4-BE49-F238E27FC236}">
                <a16:creationId xmlns:a16="http://schemas.microsoft.com/office/drawing/2014/main" id="{6644CC57-F7DA-A6F3-9B94-D2BA1B3EE35C}"/>
              </a:ext>
            </a:extLst>
          </p:cNvPr>
          <p:cNvSpPr>
            <a:spLocks noGrp="1"/>
          </p:cNvSpPr>
          <p:nvPr>
            <p:ph idx="1"/>
          </p:nvPr>
        </p:nvSpPr>
        <p:spPr>
          <a:xfrm>
            <a:off x="6309360" y="1935921"/>
            <a:ext cx="4958196" cy="3855279"/>
          </a:xfrm>
        </p:spPr>
        <p:txBody>
          <a:bodyPr>
            <a:normAutofit lnSpcReduction="10000"/>
          </a:bodyPr>
          <a:lstStyle/>
          <a:p>
            <a:pPr>
              <a:lnSpc>
                <a:spcPct val="110000"/>
              </a:lnSpc>
              <a:buFont typeface="Wingdings" panose="05000000000000000000" pitchFamily="2" charset="2"/>
              <a:buChar char="q"/>
            </a:pPr>
            <a:r>
              <a:rPr lang="en-GB" dirty="0">
                <a:effectLst/>
                <a:latin typeface="Arial" panose="020B0604020202020204" pitchFamily="34" charset="0"/>
                <a:cs typeface="Arial" panose="020B0604020202020204" pitchFamily="34" charset="0"/>
              </a:rPr>
              <a:t>Netflix promotes a culture based on freedom, accountability, and transparency. Leaders require emotional intelligence to balance autonomy with organisational expectations. </a:t>
            </a:r>
          </a:p>
          <a:p>
            <a:pPr>
              <a:lnSpc>
                <a:spcPct val="110000"/>
              </a:lnSpc>
              <a:buFont typeface="Wingdings" panose="05000000000000000000" pitchFamily="2" charset="2"/>
              <a:buChar char="q"/>
            </a:pPr>
            <a:r>
              <a:rPr lang="en-GB" dirty="0">
                <a:effectLst/>
                <a:latin typeface="Arial" panose="020B0604020202020204" pitchFamily="34" charset="0"/>
                <a:cs typeface="Arial" panose="020B0604020202020204" pitchFamily="34" charset="0"/>
              </a:rPr>
              <a:t>Empathy, self-regulation, and emotional awareness support employee empowerment, effective communication, and high levels of engagement within rapidly changing business environments (Hastings &amp; Meyer, 2020).</a:t>
            </a:r>
          </a:p>
          <a:p>
            <a:pPr>
              <a:lnSpc>
                <a:spcPct val="110000"/>
              </a:lnSpc>
              <a:buFont typeface="Wingdings" panose="05000000000000000000" pitchFamily="2" charset="2"/>
              <a:buChar char="q"/>
            </a:pPr>
            <a:endParaRPr lang="en-GB" sz="1900" dirty="0"/>
          </a:p>
        </p:txBody>
      </p:sp>
      <p:cxnSp>
        <p:nvCxnSpPr>
          <p:cNvPr id="11" name="Straight Connector 10">
            <a:extLst>
              <a:ext uri="{FF2B5EF4-FFF2-40B4-BE49-F238E27FC236}">
                <a16:creationId xmlns:a16="http://schemas.microsoft.com/office/drawing/2014/main" id="{E0DCF65E-F84E-483D-83D7-A1616D5691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656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67336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88F6A-2DF7-E070-660C-85D3DE808892}"/>
              </a:ext>
            </a:extLst>
          </p:cNvPr>
          <p:cNvSpPr>
            <a:spLocks noGrp="1"/>
          </p:cNvSpPr>
          <p:nvPr>
            <p:ph type="title"/>
          </p:nvPr>
        </p:nvSpPr>
        <p:spPr>
          <a:xfrm>
            <a:off x="913795" y="609600"/>
            <a:ext cx="10353761" cy="1326321"/>
          </a:xfrm>
        </p:spPr>
        <p:txBody>
          <a:bodyPr>
            <a:normAutofit/>
          </a:bodyPr>
          <a:lstStyle/>
          <a:p>
            <a:r>
              <a:rPr lang="en-GB" sz="2900" b="1"/>
              <a:t>Emotional Intelligence in Multicultural and Collaborative Environments</a:t>
            </a:r>
            <a:br>
              <a:rPr lang="en-GB" sz="2900" b="1"/>
            </a:br>
            <a:endParaRPr lang="en-GB" sz="2900"/>
          </a:p>
        </p:txBody>
      </p:sp>
      <p:sp>
        <p:nvSpPr>
          <p:cNvPr id="3" name="Content Placeholder 2">
            <a:extLst>
              <a:ext uri="{FF2B5EF4-FFF2-40B4-BE49-F238E27FC236}">
                <a16:creationId xmlns:a16="http://schemas.microsoft.com/office/drawing/2014/main" id="{28E8323B-D43E-6EAB-81F3-267880A2A497}"/>
              </a:ext>
            </a:extLst>
          </p:cNvPr>
          <p:cNvSpPr>
            <a:spLocks noGrp="1"/>
          </p:cNvSpPr>
          <p:nvPr>
            <p:ph idx="1"/>
          </p:nvPr>
        </p:nvSpPr>
        <p:spPr>
          <a:xfrm>
            <a:off x="913795" y="2096064"/>
            <a:ext cx="6352824" cy="3695136"/>
          </a:xfrm>
        </p:spPr>
        <p:txBody>
          <a:bodyPr>
            <a:normAutofit fontScale="92500" lnSpcReduction="10000"/>
          </a:bodyPr>
          <a:lstStyle/>
          <a:p>
            <a:pPr>
              <a:buFont typeface="Wingdings" panose="05000000000000000000" pitchFamily="2" charset="2"/>
              <a:buChar char="Ø"/>
            </a:pPr>
            <a:r>
              <a:rPr lang="en-GB" dirty="0">
                <a:effectLst/>
                <a:latin typeface="Arial" panose="020B0604020202020204" pitchFamily="34" charset="0"/>
                <a:cs typeface="Arial" panose="020B0604020202020204" pitchFamily="34" charset="0"/>
              </a:rPr>
              <a:t>Emotionally intelligent leaders demonstrate cultural sensitivity, adaptability, and empathy when interacting with diverse employees. </a:t>
            </a:r>
          </a:p>
          <a:p>
            <a:pPr>
              <a:buFont typeface="Wingdings" panose="05000000000000000000" pitchFamily="2" charset="2"/>
              <a:buChar char="Ø"/>
            </a:pPr>
            <a:r>
              <a:rPr lang="en-GB" dirty="0">
                <a:effectLst/>
                <a:latin typeface="Arial" panose="020B0604020202020204" pitchFamily="34" charset="0"/>
                <a:cs typeface="Arial" panose="020B0604020202020204" pitchFamily="34" charset="0"/>
              </a:rPr>
              <a:t>These competencies improve communication, minimise misunderstandings, and strengthen collaboration. </a:t>
            </a:r>
          </a:p>
          <a:p>
            <a:pPr>
              <a:buFont typeface="Wingdings" panose="05000000000000000000" pitchFamily="2" charset="2"/>
              <a:buChar char="Ø"/>
            </a:pPr>
            <a:r>
              <a:rPr lang="en-GB" dirty="0">
                <a:effectLst/>
                <a:latin typeface="Arial" panose="020B0604020202020204" pitchFamily="34" charset="0"/>
                <a:cs typeface="Arial" panose="020B0604020202020204" pitchFamily="34" charset="0"/>
              </a:rPr>
              <a:t>Consequently, emotional intelligence supports inclusive leadership and enhances organisational effectiveness within increasingly globalised and multicultural workplaces (Javed et al., 2021).</a:t>
            </a:r>
          </a:p>
          <a:p>
            <a:endParaRPr lang="en-GB" dirty="0"/>
          </a:p>
        </p:txBody>
      </p:sp>
      <p:pic>
        <p:nvPicPr>
          <p:cNvPr id="9" name="Graphic 8" descr="Cycle with People">
            <a:extLst>
              <a:ext uri="{FF2B5EF4-FFF2-40B4-BE49-F238E27FC236}">
                <a16:creationId xmlns:a16="http://schemas.microsoft.com/office/drawing/2014/main" id="{FFDDD0DF-88A5-0919-EDF1-99E0D8F29FB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88035" y="2210935"/>
            <a:ext cx="3493180" cy="349318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19810487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20533-10FC-0BDD-FC16-03584C35C96B}"/>
              </a:ext>
            </a:extLst>
          </p:cNvPr>
          <p:cNvSpPr>
            <a:spLocks noGrp="1"/>
          </p:cNvSpPr>
          <p:nvPr>
            <p:ph type="title"/>
          </p:nvPr>
        </p:nvSpPr>
        <p:spPr>
          <a:xfrm>
            <a:off x="913795" y="609600"/>
            <a:ext cx="10353761" cy="1326321"/>
          </a:xfrm>
        </p:spPr>
        <p:txBody>
          <a:bodyPr>
            <a:normAutofit/>
          </a:bodyPr>
          <a:lstStyle/>
          <a:p>
            <a:r>
              <a:rPr lang="en-GB" b="1" dirty="0"/>
              <a:t>Conclusion</a:t>
            </a:r>
            <a:br>
              <a:rPr lang="en-GB" b="1" dirty="0"/>
            </a:br>
            <a:endParaRPr lang="en-GB" dirty="0"/>
          </a:p>
        </p:txBody>
      </p:sp>
      <p:sp>
        <p:nvSpPr>
          <p:cNvPr id="3" name="Content Placeholder 2">
            <a:extLst>
              <a:ext uri="{FF2B5EF4-FFF2-40B4-BE49-F238E27FC236}">
                <a16:creationId xmlns:a16="http://schemas.microsoft.com/office/drawing/2014/main" id="{9D589C99-858D-B0DF-D5FE-83E99D82EA9B}"/>
              </a:ext>
            </a:extLst>
          </p:cNvPr>
          <p:cNvSpPr>
            <a:spLocks noGrp="1"/>
          </p:cNvSpPr>
          <p:nvPr>
            <p:ph idx="1"/>
          </p:nvPr>
        </p:nvSpPr>
        <p:spPr>
          <a:xfrm>
            <a:off x="365760" y="1935921"/>
            <a:ext cx="5984240" cy="4312479"/>
          </a:xfrm>
        </p:spPr>
        <p:txBody>
          <a:bodyPr>
            <a:noAutofit/>
          </a:bodyPr>
          <a:lstStyle/>
          <a:p>
            <a:pPr>
              <a:lnSpc>
                <a:spcPct val="110000"/>
              </a:lnSpc>
              <a:buFont typeface="Wingdings" panose="05000000000000000000" pitchFamily="2" charset="2"/>
              <a:buChar char="q"/>
            </a:pPr>
            <a:r>
              <a:rPr lang="en-GB" sz="1800" dirty="0">
                <a:latin typeface="Arial" panose="020B0604020202020204" pitchFamily="34" charset="0"/>
                <a:cs typeface="Arial" panose="020B0604020202020204" pitchFamily="34" charset="0"/>
              </a:rPr>
              <a:t>In contemporary organisations, emotional intelligence is recognised as a critical leadership capability that supports effective communication, collaboration, and employee engagement. Leaders who can understand and manage emotions are better equipped to build trust, foster positive workplace relationships, and create inclusive environments.</a:t>
            </a:r>
          </a:p>
          <a:p>
            <a:pPr>
              <a:lnSpc>
                <a:spcPct val="110000"/>
              </a:lnSpc>
              <a:buFont typeface="Wingdings" panose="05000000000000000000" pitchFamily="2" charset="2"/>
              <a:buChar char="q"/>
            </a:pPr>
            <a:r>
              <a:rPr lang="en-GB" sz="1800" dirty="0">
                <a:latin typeface="Arial" panose="020B0604020202020204" pitchFamily="34" charset="0"/>
                <a:cs typeface="Arial" panose="020B0604020202020204" pitchFamily="34" charset="0"/>
              </a:rPr>
              <a:t> These competencies are particularly important in culturally diverse organisations, where successful leadership depends on promoting cooperation, understanding different perspectives, and enhancing organisational performance (Miao et al., 2020; Earley and Ang, 2003).</a:t>
            </a:r>
          </a:p>
        </p:txBody>
      </p:sp>
      <p:pic>
        <p:nvPicPr>
          <p:cNvPr id="7" name="Graphic 6" descr="Education">
            <a:extLst>
              <a:ext uri="{FF2B5EF4-FFF2-40B4-BE49-F238E27FC236}">
                <a16:creationId xmlns:a16="http://schemas.microsoft.com/office/drawing/2014/main" id="{D1357E13-51F5-8EE5-6175-9613C1D5F43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27295" y="2210935"/>
            <a:ext cx="3493180" cy="349318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26515143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764E701-62D0-4B68-B902-A44BB8DAF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D9AEA4E-17C5-4819-9423-63A8CA392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54296" cy="6858000"/>
          </a:xfrm>
          <a:prstGeom prst="rect">
            <a:avLst/>
          </a:prstGeom>
          <a:gradFill>
            <a:gsLst>
              <a:gs pos="0">
                <a:schemeClr val="accent3">
                  <a:lumMod val="89000"/>
                </a:schemeClr>
              </a:gs>
              <a:gs pos="23000">
                <a:schemeClr val="accent3">
                  <a:lumMod val="89000"/>
                </a:schemeClr>
              </a:gs>
              <a:gs pos="69000">
                <a:schemeClr val="accent3">
                  <a:lumMod val="75000"/>
                </a:schemeClr>
              </a:gs>
              <a:gs pos="97000">
                <a:schemeClr val="accent3">
                  <a:lumMod val="7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1CD38C-719E-3C12-DFE2-446AECF2E2B0}"/>
              </a:ext>
            </a:extLst>
          </p:cNvPr>
          <p:cNvSpPr>
            <a:spLocks noGrp="1"/>
          </p:cNvSpPr>
          <p:nvPr>
            <p:ph type="title"/>
          </p:nvPr>
        </p:nvSpPr>
        <p:spPr>
          <a:xfrm>
            <a:off x="965200" y="1096963"/>
            <a:ext cx="3367361" cy="4664075"/>
          </a:xfrm>
        </p:spPr>
        <p:txBody>
          <a:bodyPr>
            <a:normAutofit/>
          </a:bodyPr>
          <a:lstStyle/>
          <a:p>
            <a:pPr algn="l"/>
            <a:r>
              <a:rPr lang="en-GB" sz="2800" b="1">
                <a:solidFill>
                  <a:srgbClr val="FFFFFF"/>
                </a:solidFill>
              </a:rPr>
              <a:t>Reference List (Harvard Style)</a:t>
            </a:r>
            <a:br>
              <a:rPr lang="en-GB" sz="2800" b="1">
                <a:solidFill>
                  <a:srgbClr val="FFFFFF"/>
                </a:solidFill>
              </a:rPr>
            </a:br>
            <a:endParaRPr lang="en-GB" sz="2800">
              <a:solidFill>
                <a:srgbClr val="FFFFFF"/>
              </a:solidFill>
            </a:endParaRPr>
          </a:p>
        </p:txBody>
      </p:sp>
      <p:sp>
        <p:nvSpPr>
          <p:cNvPr id="12" name="Rectangle 11">
            <a:extLst>
              <a:ext uri="{FF2B5EF4-FFF2-40B4-BE49-F238E27FC236}">
                <a16:creationId xmlns:a16="http://schemas.microsoft.com/office/drawing/2014/main" id="{1F4F8940-B1DD-45FA-A352-606F44F93F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43467" cy="685800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1E17916-1B4B-8B75-FE8F-0CFE6D9704B1}"/>
              </a:ext>
            </a:extLst>
          </p:cNvPr>
          <p:cNvSpPr>
            <a:spLocks noGrp="1"/>
          </p:cNvSpPr>
          <p:nvPr>
            <p:ph idx="1"/>
          </p:nvPr>
        </p:nvSpPr>
        <p:spPr>
          <a:xfrm>
            <a:off x="5297762" y="1096963"/>
            <a:ext cx="5969795" cy="4664075"/>
          </a:xfrm>
        </p:spPr>
        <p:txBody>
          <a:bodyPr anchor="ctr">
            <a:normAutofit/>
          </a:bodyPr>
          <a:lstStyle/>
          <a:p>
            <a:pPr marL="0" indent="0">
              <a:lnSpc>
                <a:spcPct val="110000"/>
              </a:lnSpc>
              <a:buNone/>
            </a:pPr>
            <a:r>
              <a:rPr lang="en-GB" sz="1000">
                <a:solidFill>
                  <a:schemeClr val="tx1">
                    <a:lumMod val="95000"/>
                    <a:lumOff val="5000"/>
                  </a:schemeClr>
                </a:solidFill>
              </a:rPr>
              <a:t>Banks, G.C., Gooty, J., Ross, R.L. and Williams, C.E. (2022) ‘What does transformational leadership theory tell us about emotional intelligence?’, </a:t>
            </a:r>
            <a:r>
              <a:rPr lang="en-GB" sz="1000" i="1">
                <a:solidFill>
                  <a:schemeClr val="tx1">
                    <a:lumMod val="95000"/>
                    <a:lumOff val="5000"/>
                  </a:schemeClr>
                </a:solidFill>
              </a:rPr>
              <a:t>The Leadership Quarterly</a:t>
            </a:r>
            <a:r>
              <a:rPr lang="en-GB" sz="1000">
                <a:solidFill>
                  <a:schemeClr val="tx1">
                    <a:lumMod val="95000"/>
                    <a:lumOff val="5000"/>
                  </a:schemeClr>
                </a:solidFill>
              </a:rPr>
              <a:t>, 33(1), pp. 1–15.</a:t>
            </a:r>
          </a:p>
          <a:p>
            <a:pPr marL="0" indent="0">
              <a:lnSpc>
                <a:spcPct val="110000"/>
              </a:lnSpc>
              <a:buNone/>
            </a:pPr>
            <a:r>
              <a:rPr lang="en-GB" sz="1000">
                <a:solidFill>
                  <a:schemeClr val="tx1">
                    <a:lumMod val="95000"/>
                    <a:lumOff val="5000"/>
                  </a:schemeClr>
                </a:solidFill>
              </a:rPr>
              <a:t>Catmull, E. (2023) </a:t>
            </a:r>
            <a:r>
              <a:rPr lang="en-GB" sz="1000" i="1">
                <a:solidFill>
                  <a:schemeClr val="tx1">
                    <a:lumMod val="95000"/>
                    <a:lumOff val="5000"/>
                  </a:schemeClr>
                </a:solidFill>
              </a:rPr>
              <a:t>Creativity, Inc.: Updated Edition</a:t>
            </a:r>
            <a:r>
              <a:rPr lang="en-GB" sz="1000">
                <a:solidFill>
                  <a:schemeClr val="tx1">
                    <a:lumMod val="95000"/>
                    <a:lumOff val="5000"/>
                  </a:schemeClr>
                </a:solidFill>
              </a:rPr>
              <a:t>. New York: Random House.</a:t>
            </a:r>
          </a:p>
          <a:p>
            <a:pPr marL="0" indent="0">
              <a:lnSpc>
                <a:spcPct val="110000"/>
              </a:lnSpc>
              <a:buNone/>
            </a:pPr>
            <a:r>
              <a:rPr lang="en-GB" sz="1000">
                <a:solidFill>
                  <a:schemeClr val="tx1">
                    <a:lumMod val="95000"/>
                    <a:lumOff val="5000"/>
                  </a:schemeClr>
                </a:solidFill>
              </a:rPr>
              <a:t>Emirates Group (2024) </a:t>
            </a:r>
            <a:r>
              <a:rPr lang="en-GB" sz="1000" i="1">
                <a:solidFill>
                  <a:schemeClr val="tx1">
                    <a:lumMod val="95000"/>
                    <a:lumOff val="5000"/>
                  </a:schemeClr>
                </a:solidFill>
              </a:rPr>
              <a:t>Annual Report 2023–2024</a:t>
            </a:r>
            <a:r>
              <a:rPr lang="en-GB" sz="1000">
                <a:solidFill>
                  <a:schemeClr val="tx1">
                    <a:lumMod val="95000"/>
                    <a:lumOff val="5000"/>
                  </a:schemeClr>
                </a:solidFill>
              </a:rPr>
              <a:t>. Dubai: Emirates Group.</a:t>
            </a:r>
          </a:p>
          <a:p>
            <a:pPr marL="0" indent="0">
              <a:lnSpc>
                <a:spcPct val="110000"/>
              </a:lnSpc>
              <a:buNone/>
            </a:pPr>
            <a:r>
              <a:rPr lang="en-GB" sz="1000">
                <a:solidFill>
                  <a:schemeClr val="tx1">
                    <a:lumMod val="95000"/>
                    <a:lumOff val="5000"/>
                  </a:schemeClr>
                </a:solidFill>
              </a:rPr>
              <a:t>Hastings, R. and Meyer, E. (2020) </a:t>
            </a:r>
            <a:r>
              <a:rPr lang="en-GB" sz="1000" i="1">
                <a:solidFill>
                  <a:schemeClr val="tx1">
                    <a:lumMod val="95000"/>
                    <a:lumOff val="5000"/>
                  </a:schemeClr>
                </a:solidFill>
              </a:rPr>
              <a:t>No Rules Rules: Netflix and the Culture of Reinvention</a:t>
            </a:r>
            <a:r>
              <a:rPr lang="en-GB" sz="1000">
                <a:solidFill>
                  <a:schemeClr val="tx1">
                    <a:lumMod val="95000"/>
                    <a:lumOff val="5000"/>
                  </a:schemeClr>
                </a:solidFill>
              </a:rPr>
              <a:t>. New York: Penguin Press.</a:t>
            </a:r>
          </a:p>
          <a:p>
            <a:pPr marL="0" indent="0">
              <a:lnSpc>
                <a:spcPct val="110000"/>
              </a:lnSpc>
              <a:buNone/>
            </a:pPr>
            <a:r>
              <a:rPr lang="en-GB" sz="1000">
                <a:solidFill>
                  <a:schemeClr val="tx1">
                    <a:lumMod val="95000"/>
                    <a:lumOff val="5000"/>
                  </a:schemeClr>
                </a:solidFill>
              </a:rPr>
              <a:t>Issah, M. (2021) ‘Change leadership: The role of emotional intelligence’, </a:t>
            </a:r>
            <a:r>
              <a:rPr lang="en-GB" sz="1000" i="1">
                <a:solidFill>
                  <a:schemeClr val="tx1">
                    <a:lumMod val="95000"/>
                    <a:lumOff val="5000"/>
                  </a:schemeClr>
                </a:solidFill>
              </a:rPr>
              <a:t>SAGE Open</a:t>
            </a:r>
            <a:r>
              <a:rPr lang="en-GB" sz="1000">
                <a:solidFill>
                  <a:schemeClr val="tx1">
                    <a:lumMod val="95000"/>
                    <a:lumOff val="5000"/>
                  </a:schemeClr>
                </a:solidFill>
              </a:rPr>
              <a:t>, 11(3), pp. 1–15.</a:t>
            </a:r>
          </a:p>
          <a:p>
            <a:pPr marL="0" indent="0">
              <a:lnSpc>
                <a:spcPct val="110000"/>
              </a:lnSpc>
              <a:buNone/>
            </a:pPr>
            <a:r>
              <a:rPr lang="en-GB" sz="1000">
                <a:solidFill>
                  <a:schemeClr val="tx1">
                    <a:lumMod val="95000"/>
                    <a:lumOff val="5000"/>
                  </a:schemeClr>
                </a:solidFill>
              </a:rPr>
              <a:t>Javed, B., Khan, A.K. and Quratulain, S. (2021) ‘Inclusive leadership and employee outcomes’, </a:t>
            </a:r>
            <a:r>
              <a:rPr lang="en-GB" sz="1000" i="1">
                <a:solidFill>
                  <a:schemeClr val="tx1">
                    <a:lumMod val="95000"/>
                    <a:lumOff val="5000"/>
                  </a:schemeClr>
                </a:solidFill>
              </a:rPr>
              <a:t>European Management Journal</a:t>
            </a:r>
            <a:r>
              <a:rPr lang="en-GB" sz="1000">
                <a:solidFill>
                  <a:schemeClr val="tx1">
                    <a:lumMod val="95000"/>
                    <a:lumOff val="5000"/>
                  </a:schemeClr>
                </a:solidFill>
              </a:rPr>
              <a:t>, 39(6), pp. 765–776.</a:t>
            </a:r>
          </a:p>
          <a:p>
            <a:pPr marL="0" indent="0">
              <a:lnSpc>
                <a:spcPct val="110000"/>
              </a:lnSpc>
              <a:buNone/>
            </a:pPr>
            <a:r>
              <a:rPr lang="en-GB" sz="1000">
                <a:solidFill>
                  <a:schemeClr val="tx1">
                    <a:lumMod val="95000"/>
                    <a:lumOff val="5000"/>
                  </a:schemeClr>
                </a:solidFill>
              </a:rPr>
              <a:t>Law, K.S., Wong, C.S. and Song, L.J. (2020) ‘The construct and measurement of emotional intelligence’, </a:t>
            </a:r>
            <a:r>
              <a:rPr lang="en-GB" sz="1000" i="1">
                <a:solidFill>
                  <a:schemeClr val="tx1">
                    <a:lumMod val="95000"/>
                    <a:lumOff val="5000"/>
                  </a:schemeClr>
                </a:solidFill>
              </a:rPr>
              <a:t>Leadership &amp; Organization Development Journal</a:t>
            </a:r>
            <a:r>
              <a:rPr lang="en-GB" sz="1000">
                <a:solidFill>
                  <a:schemeClr val="tx1">
                    <a:lumMod val="95000"/>
                    <a:lumOff val="5000"/>
                  </a:schemeClr>
                </a:solidFill>
              </a:rPr>
              <a:t>, 41(5), pp. 633–647.</a:t>
            </a:r>
          </a:p>
          <a:p>
            <a:pPr marL="0" indent="0">
              <a:lnSpc>
                <a:spcPct val="110000"/>
              </a:lnSpc>
              <a:buNone/>
            </a:pPr>
            <a:r>
              <a:rPr lang="en-GB" sz="1000">
                <a:solidFill>
                  <a:schemeClr val="tx1">
                    <a:lumMod val="95000"/>
                    <a:lumOff val="5000"/>
                  </a:schemeClr>
                </a:solidFill>
              </a:rPr>
              <a:t>Mayer, J.D., Caruso, D.R. and Salovey, P. (2019) ‘The ability model of emotional intelligence: Principles and updates’, </a:t>
            </a:r>
            <a:r>
              <a:rPr lang="en-GB" sz="1000" i="1">
                <a:solidFill>
                  <a:schemeClr val="tx1">
                    <a:lumMod val="95000"/>
                    <a:lumOff val="5000"/>
                  </a:schemeClr>
                </a:solidFill>
              </a:rPr>
              <a:t>Emotion Review</a:t>
            </a:r>
            <a:r>
              <a:rPr lang="en-GB" sz="1000">
                <a:solidFill>
                  <a:schemeClr val="tx1">
                    <a:lumMod val="95000"/>
                    <a:lumOff val="5000"/>
                  </a:schemeClr>
                </a:solidFill>
              </a:rPr>
              <a:t>, 11(4), pp. 1–13.</a:t>
            </a:r>
          </a:p>
          <a:p>
            <a:pPr marL="0" indent="0">
              <a:lnSpc>
                <a:spcPct val="110000"/>
              </a:lnSpc>
              <a:buNone/>
            </a:pPr>
            <a:r>
              <a:rPr lang="en-GB" sz="1000">
                <a:solidFill>
                  <a:schemeClr val="tx1">
                    <a:lumMod val="95000"/>
                    <a:lumOff val="5000"/>
                  </a:schemeClr>
                </a:solidFill>
              </a:rPr>
              <a:t>Miao, C., Humphrey, R.H. and Qian, S. (2020) ‘A meta-analysis of emotional intelligence and leadership effectiveness’, </a:t>
            </a:r>
            <a:r>
              <a:rPr lang="en-GB" sz="1000" i="1">
                <a:solidFill>
                  <a:schemeClr val="tx1">
                    <a:lumMod val="95000"/>
                    <a:lumOff val="5000"/>
                  </a:schemeClr>
                </a:solidFill>
              </a:rPr>
              <a:t>Journal of Occupational and Organizational Psychology</a:t>
            </a:r>
            <a:r>
              <a:rPr lang="en-GB" sz="1000">
                <a:solidFill>
                  <a:schemeClr val="tx1">
                    <a:lumMod val="95000"/>
                    <a:lumOff val="5000"/>
                  </a:schemeClr>
                </a:solidFill>
              </a:rPr>
              <a:t>, 93(4), pp. 1–25.</a:t>
            </a:r>
          </a:p>
          <a:p>
            <a:pPr marL="0" indent="0">
              <a:lnSpc>
                <a:spcPct val="110000"/>
              </a:lnSpc>
              <a:buNone/>
            </a:pPr>
            <a:r>
              <a:rPr lang="en-GB" sz="1000">
                <a:solidFill>
                  <a:schemeClr val="tx1">
                    <a:lumMod val="95000"/>
                    <a:lumOff val="5000"/>
                  </a:schemeClr>
                </a:solidFill>
              </a:rPr>
              <a:t>Samsung Electronics (2024) </a:t>
            </a:r>
            <a:r>
              <a:rPr lang="en-GB" sz="1000" i="1">
                <a:solidFill>
                  <a:schemeClr val="tx1">
                    <a:lumMod val="95000"/>
                    <a:lumOff val="5000"/>
                  </a:schemeClr>
                </a:solidFill>
              </a:rPr>
              <a:t>Sustainability Report 2024</a:t>
            </a:r>
            <a:r>
              <a:rPr lang="en-GB" sz="1000">
                <a:solidFill>
                  <a:schemeClr val="tx1">
                    <a:lumMod val="95000"/>
                    <a:lumOff val="5000"/>
                  </a:schemeClr>
                </a:solidFill>
              </a:rPr>
              <a:t>. Seoul: Samsung Electronics.</a:t>
            </a:r>
          </a:p>
          <a:p>
            <a:pPr>
              <a:lnSpc>
                <a:spcPct val="110000"/>
              </a:lnSpc>
            </a:pPr>
            <a:endParaRPr lang="en-GB" sz="1000">
              <a:solidFill>
                <a:schemeClr val="tx1">
                  <a:lumMod val="95000"/>
                  <a:lumOff val="5000"/>
                </a:schemeClr>
              </a:solidFill>
            </a:endParaRPr>
          </a:p>
        </p:txBody>
      </p:sp>
    </p:spTree>
    <p:extLst>
      <p:ext uri="{BB962C8B-B14F-4D97-AF65-F5344CB8AC3E}">
        <p14:creationId xmlns:p14="http://schemas.microsoft.com/office/powerpoint/2010/main" val="4204410090"/>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Damask</Template>
  <TotalTime>0</TotalTime>
  <Words>1164</Words>
  <Application>Microsoft Office PowerPoint</Application>
  <PresentationFormat>Widescreen</PresentationFormat>
  <Paragraphs>54</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Bookman Old Style</vt:lpstr>
      <vt:lpstr>Rockwell</vt:lpstr>
      <vt:lpstr>Wingdings</vt:lpstr>
      <vt:lpstr>Damask</vt:lpstr>
      <vt:lpstr>STUDENT NAME: SABIN GHEORGHE  STUDENT ID: 2213752 </vt:lpstr>
      <vt:lpstr>Emotional Intelligence and Leadership in Multicultural Organisations </vt:lpstr>
      <vt:lpstr>Introduction </vt:lpstr>
      <vt:lpstr>Emotional Intelligence </vt:lpstr>
      <vt:lpstr>Ability Theory</vt:lpstr>
      <vt:lpstr>Wong and Law Emotional Intelligence Model </vt:lpstr>
      <vt:lpstr>Leadership Theory – Transformational Leadership </vt:lpstr>
      <vt:lpstr>Critical Evaluation of Emotional Intelligence </vt:lpstr>
      <vt:lpstr>Emirates Airlines </vt:lpstr>
      <vt:lpstr>Samsung </vt:lpstr>
      <vt:lpstr>Disney Pixar </vt:lpstr>
      <vt:lpstr>Netflix </vt:lpstr>
      <vt:lpstr>Emotional Intelligence in Multicultural and Collaborative Environments </vt:lpstr>
      <vt:lpstr>Conclusion </vt:lpstr>
      <vt:lpstr>Reference List (Harvard Style)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2026-06-10T18:10:51Z</dcterms:created>
  <dcterms:modified xsi:type="dcterms:W3CDTF">2026-06-24T08:19:23Z</dcterms:modified>
</cp:coreProperties>
</file>