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4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5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7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9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  <p:sldMasterId id="2147483744" r:id="rId10"/>
    <p:sldMasterId id="2147483747" r:id="rId11"/>
    <p:sldMasterId id="2147483755" r:id="rId12"/>
    <p:sldMasterId id="2147483758" r:id="rId13"/>
  </p:sldMasterIdLst>
  <p:notesMasterIdLst>
    <p:notesMasterId r:id="rId56"/>
  </p:notesMasterIdLst>
  <p:sldIdLst>
    <p:sldId id="256" r:id="rId14"/>
    <p:sldId id="257" r:id="rId15"/>
    <p:sldId id="384" r:id="rId16"/>
    <p:sldId id="385" r:id="rId17"/>
    <p:sldId id="386" r:id="rId18"/>
    <p:sldId id="261" r:id="rId19"/>
    <p:sldId id="344" r:id="rId20"/>
    <p:sldId id="362" r:id="rId21"/>
    <p:sldId id="363" r:id="rId22"/>
    <p:sldId id="323" r:id="rId23"/>
    <p:sldId id="341" r:id="rId24"/>
    <p:sldId id="365" r:id="rId25"/>
    <p:sldId id="324" r:id="rId26"/>
    <p:sldId id="325" r:id="rId27"/>
    <p:sldId id="364" r:id="rId28"/>
    <p:sldId id="366" r:id="rId29"/>
    <p:sldId id="326" r:id="rId30"/>
    <p:sldId id="367" r:id="rId31"/>
    <p:sldId id="368" r:id="rId32"/>
    <p:sldId id="370" r:id="rId33"/>
    <p:sldId id="369" r:id="rId34"/>
    <p:sldId id="317" r:id="rId35"/>
    <p:sldId id="309" r:id="rId36"/>
    <p:sldId id="297" r:id="rId37"/>
    <p:sldId id="372" r:id="rId38"/>
    <p:sldId id="298" r:id="rId39"/>
    <p:sldId id="373" r:id="rId40"/>
    <p:sldId id="314" r:id="rId41"/>
    <p:sldId id="374" r:id="rId42"/>
    <p:sldId id="375" r:id="rId43"/>
    <p:sldId id="376" r:id="rId44"/>
    <p:sldId id="377" r:id="rId45"/>
    <p:sldId id="378" r:id="rId46"/>
    <p:sldId id="379" r:id="rId47"/>
    <p:sldId id="380" r:id="rId48"/>
    <p:sldId id="381" r:id="rId49"/>
    <p:sldId id="312" r:id="rId50"/>
    <p:sldId id="311" r:id="rId51"/>
    <p:sldId id="328" r:id="rId52"/>
    <p:sldId id="382" r:id="rId53"/>
    <p:sldId id="302" r:id="rId54"/>
    <p:sldId id="383" r:id="rId55"/>
  </p:sldIdLst>
  <p:sldSz cx="12192000" cy="6858000"/>
  <p:notesSz cx="6980238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F6C6C3-3205-2B70-44AD-BC38E13AF443}" v="7" dt="2025-09-29T13:46:59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05"/>
    <p:restoredTop sz="96327"/>
  </p:normalViewPr>
  <p:slideViewPr>
    <p:cSldViewPr snapToGrid="0" snapToObjects="1">
      <p:cViewPr varScale="1">
        <p:scale>
          <a:sx n="93" d="100"/>
          <a:sy n="93" d="100"/>
        </p:scale>
        <p:origin x="96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slide" Target="slides/slide29.xml"/><Relationship Id="rId47" Type="http://schemas.openxmlformats.org/officeDocument/2006/relationships/slide" Target="slides/slide34.xml"/><Relationship Id="rId50" Type="http://schemas.openxmlformats.org/officeDocument/2006/relationships/slide" Target="slides/slide37.xml"/><Relationship Id="rId55" Type="http://schemas.openxmlformats.org/officeDocument/2006/relationships/slide" Target="slides/slide4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slide" Target="slides/slide32.xml"/><Relationship Id="rId53" Type="http://schemas.openxmlformats.org/officeDocument/2006/relationships/slide" Target="slides/slide4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slide" Target="slides/slide30.xml"/><Relationship Id="rId48" Type="http://schemas.openxmlformats.org/officeDocument/2006/relationships/slide" Target="slides/slide3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slide" Target="slides/slide33.xml"/><Relationship Id="rId59" Type="http://schemas.openxmlformats.org/officeDocument/2006/relationships/theme" Target="theme/theme1.xml"/><Relationship Id="rId20" Type="http://schemas.openxmlformats.org/officeDocument/2006/relationships/slide" Target="slides/slide7.xml"/><Relationship Id="rId41" Type="http://schemas.openxmlformats.org/officeDocument/2006/relationships/slide" Target="slides/slide28.xml"/><Relationship Id="rId54" Type="http://schemas.openxmlformats.org/officeDocument/2006/relationships/slide" Target="slides/slide4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49" Type="http://schemas.openxmlformats.org/officeDocument/2006/relationships/slide" Target="slides/slide3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8.xml"/><Relationship Id="rId44" Type="http://schemas.openxmlformats.org/officeDocument/2006/relationships/slide" Target="slides/slide31.xml"/><Relationship Id="rId52" Type="http://schemas.openxmlformats.org/officeDocument/2006/relationships/slide" Target="slides/slide3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24188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54463" y="0"/>
            <a:ext cx="3024187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F5202227-0984-4610-88C6-99D93A3B2CD2}" type="datetimeFigureOut">
              <a:rPr lang="en-US" smtClean="0"/>
              <a:pPr/>
              <a:t>11/4/2025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46125" y="1143000"/>
            <a:ext cx="5487988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98500" y="4400550"/>
            <a:ext cx="5583238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3024188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54463" y="8685213"/>
            <a:ext cx="3024187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E46CB977-DEBD-4495-9D86-56BE4CF05AF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903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tips-for-college-students/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76AFD6C-5D6C-46E1-90DE-603B0732D3C1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what adversity means, and how we could advance? What do these words mean?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6885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05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553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958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200" dirty="0">
                <a:solidFill>
                  <a:srgbClr val="374151"/>
                </a:solidFill>
              </a:rPr>
              <a:t>Mae </a:t>
            </a:r>
            <a:r>
              <a:rPr lang="cy-GB" sz="1200" b="1" dirty="0">
                <a:solidFill>
                  <a:srgbClr val="374151"/>
                </a:solidFill>
              </a:rPr>
              <a:t>theori meddylfryd </a:t>
            </a:r>
            <a:r>
              <a:rPr lang="cy-GB" sz="1200" dirty="0">
                <a:solidFill>
                  <a:srgbClr val="374151"/>
                </a:solidFill>
              </a:rPr>
              <a:t>yn ymestyn y tu hwnt i weithgareddau academaidd ac yn berthnasol i ddatblygiad personol a llesiant. Mae unigolion sydd â meddylfryd twf yn fwy tebygol o weld methiannau yn gyfleoedd ar gyfer dysgu a thyfu, gan arwain at fwy o wydnwch a dyfalbarhad yn wyneb rhwystrau.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1200" dirty="0">
              <a:solidFill>
                <a:srgbClr val="374151"/>
              </a:solidFill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>
                <a:solidFill>
                  <a:srgbClr val="374151"/>
                </a:solidFill>
              </a:rPr>
              <a:t>Mindset theory </a:t>
            </a:r>
            <a:r>
              <a:rPr lang="en-US" sz="1200" dirty="0">
                <a:solidFill>
                  <a:srgbClr val="374151"/>
                </a:solidFill>
              </a:rPr>
              <a:t>extends beyond academic pursuits and holds relevance for personal development and well-being. Individuals with a growth mindset are more likely to view failures as opportunities for learning and growth, leading to increased resilience and perseverance in the face of obstacles.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374151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1908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3592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007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could be instructed to write down their chosen techniques and explain why they think they would be useful.</a:t>
            </a:r>
          </a:p>
          <a:p>
            <a:r>
              <a:rPr lang="en-GB" dirty="0"/>
              <a:t>The link to the blog is clicking on the word blog and below</a:t>
            </a:r>
          </a:p>
          <a:p>
            <a:r>
              <a:rPr lang="en-GB" dirty="0">
                <a:hlinkClick r:id="rId3"/>
              </a:rPr>
              <a:t>The 10 best time management tips for college students learning online (rescuetime.com)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3620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Allwch chi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brofi 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bod y gwaith rydych chi'n ei gynhyrchu dan bwysau yn </a:t>
            </a:r>
            <a:r>
              <a:rPr lang="cy-GB" altLang="en-US" sz="1200" b="1" dirty="0">
                <a:solidFill>
                  <a:schemeClr val="tx2"/>
                </a:solidFill>
                <a:cs typeface="Arial" panose="020B0604020202020204" pitchFamily="34" charset="0"/>
              </a:rPr>
              <a:t>well</a:t>
            </a:r>
            <a:r>
              <a:rPr lang="cy-GB" altLang="en-US" sz="1200" dirty="0">
                <a:solidFill>
                  <a:schemeClr val="tx2"/>
                </a:solidFill>
                <a:cs typeface="Arial" panose="020B0604020202020204" pitchFamily="34" charset="0"/>
              </a:rPr>
              <a:t> na'r gwaith rydych chi'n ei gynhyrchu pan nad ydych chi dan bwysau??</a:t>
            </a:r>
            <a:endParaRPr lang="cy-GB" altLang="en-US" sz="1200" dirty="0">
              <a:solidFill>
                <a:schemeClr val="tx2"/>
              </a:solidFill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650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sz="1200" dirty="0"/>
              <a:t>Mae prydau bach/byrbrydau yn eich cadw chi mewn cyflwr da.</a:t>
            </a:r>
          </a:p>
          <a:p>
            <a:pPr marL="0" indent="0">
              <a:buNone/>
            </a:pPr>
            <a:r>
              <a:rPr lang="cy-GB" sz="1200" dirty="0"/>
              <a:t>Os ydych chi’n parhau’n hydradol rydych chi'n fwy tebygol o barhau i ganolbwyntio ac rydych chi'n fwy tueddol o berfformio ar lefel uwch!</a:t>
            </a:r>
          </a:p>
          <a:p>
            <a:pPr marL="0" indent="0">
              <a:buNone/>
            </a:pPr>
            <a:r>
              <a:rPr lang="cy-GB" sz="1200" dirty="0"/>
              <a:t>Seibiannau rheolaidd! Yn ystod eich seibiannau dylech roi amrywiaeth i'r corff a'r meddwl o’r gwaith: er enghraifft, gweithgaredd corfforol y tu allan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843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200" dirty="0"/>
              <a:t>Small meals/snacks keep you in good shape.</a:t>
            </a:r>
          </a:p>
          <a:p>
            <a:pPr marL="0" indent="0">
              <a:buNone/>
            </a:pPr>
            <a:r>
              <a:rPr lang="en-GB" sz="1200" dirty="0"/>
              <a:t>If you stay hydrated you are more likely to stay focused and you are more inclined to perform at a higher level!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6CB977-DEBD-4495-9D86-56BE4CF05AF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0490812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Here, the students are encouraged to try the following: Smell something strong and pleasant, like an essential oil, jump around, listen to the birds/ or music, adjust their eyes to look at something outside, and do some slow and mindful breathing exercises.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6CB977-DEBD-4495-9D86-56BE4CF05AF5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7750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5778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368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8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8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8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9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69186D26-FA5F-4637-B602-B7C2DC34CFD4}" type="datetime1">
              <a:rPr lang="en-US" smtClean="0"/>
              <a:pPr/>
              <a:t>11/4/2025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42231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7332B432-ACDA-4023-A761-2BAB76577B62}" type="datetime1">
              <a:rPr lang="en-US" smtClean="0"/>
              <a:pPr/>
              <a:t>11/4/2025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fld id="{34B7E4EF-A1BD-40F4-AB7B-04F084DD991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109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01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445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318961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092739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80336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844530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157973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456921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28627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2582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3275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919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34757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4354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</a:t>
            </a:r>
            <a:r>
              <a:rPr lang="en-US" err="1"/>
              <a:t>levelflkfdl</a:t>
            </a:r>
            <a:r>
              <a:rPr lang="en-US"/>
              <a:t>;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0639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9753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7211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1292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2717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62126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1010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42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28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6.xml"/><Relationship Id="rId9" Type="http://schemas.openxmlformats.org/officeDocument/2006/relationships/image" Target="../media/image6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3.png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image" Target="../media/image29.png"/><Relationship Id="rId3" Type="http://schemas.openxmlformats.org/officeDocument/2006/relationships/slideLayout" Target="../slideLayouts/slideLayout44.xml"/><Relationship Id="rId7" Type="http://schemas.openxmlformats.org/officeDocument/2006/relationships/slideLayout" Target="../slideLayouts/slideLayout48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5" Type="http://schemas.openxmlformats.org/officeDocument/2006/relationships/slideLayout" Target="../slideLayouts/slideLayout46.xml"/><Relationship Id="rId10" Type="http://schemas.openxmlformats.org/officeDocument/2006/relationships/slideLayout" Target="../slideLayouts/slideLayout51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  <p:sldLayoutId id="2147483742" r:id="rId3"/>
    <p:sldLayoutId id="2147483743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>
                <a:noFill/>
              </a:ln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04/11/2025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4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721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5758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04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laninbelfast.blogspot.com/2017/12/star-wars-episode-viii-last-jedi-dreary.html" TargetMode="External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onlinelearninginsights.wordpress.com/" TargetMode="External"/><Relationship Id="rId4" Type="http://schemas.openxmlformats.org/officeDocument/2006/relationships/hyperlink" Target="https://icrrd.com/public/media/01-11-2020-205951Mindset%20by%20Carol%20S.%20Dweck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gyM0YiO2QT0?feature=oembed" TargetMode="External"/><Relationship Id="rId4" Type="http://schemas.openxmlformats.org/officeDocument/2006/relationships/hyperlink" Target="https://fs.blog/carol-dweck-mindset/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360.articulate.com/review/content/2f7530e7-3839-454b-9f1e-39f0308bac88/review" TargetMode="External"/><Relationship Id="rId2" Type="http://schemas.openxmlformats.org/officeDocument/2006/relationships/hyperlink" Target="https://360.articulate.com/review/content/2e87f1fa-d11a-450b-a4ac-1de24f357ec4/review" TargetMode="External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rescuetime.com/time-management-tips-for-college-students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arj7oStGLkU?start=447&amp;feature=oembed" TargetMode="External"/><Relationship Id="rId4" Type="http://schemas.openxmlformats.org/officeDocument/2006/relationships/image" Target="../media/image44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slideLayout" Target="../slideLayouts/slideLayout15.xml"/><Relationship Id="rId1" Type="http://schemas.openxmlformats.org/officeDocument/2006/relationships/video" Target="https://www.youtube.com/embed/Id9paB5zbmc?feature=oembed" TargetMode="Externa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d9paB5zbmc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crowjack.com/blog/strategy/smart-goal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.com/articles/personal-growth/limiting-beliefs/#:~:text=Essentially%2C%20this%20boils%20down%20to,they%20can%20positively%20affect%20others" TargetMode="External"/><Relationship Id="rId2" Type="http://schemas.openxmlformats.org/officeDocument/2006/relationships/hyperlink" Target="https://thecreativelife.net/eat-the-frog/" TargetMode="External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earninginsights.wordpress.com/" TargetMode="External"/><Relationship Id="rId7" Type="http://schemas.openxmlformats.org/officeDocument/2006/relationships/hyperlink" Target="https://www.slideshare.net/frikadellenbaum1/dealing-with-distractions-13540433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core.tonyrobbins.com/Global/FileLib/PDF/Limiting_Beliefs.pdf" TargetMode="External"/><Relationship Id="rId5" Type="http://schemas.openxmlformats.org/officeDocument/2006/relationships/hyperlink" Target="https://www.tonyrobbins.com/limiting-beliefs-guide/" TargetMode="External"/><Relationship Id="rId4" Type="http://schemas.openxmlformats.org/officeDocument/2006/relationships/hyperlink" Target="https://onlinelearninginsights.wordpress.com/2016/04/14/what-does-a-growth-mindset-have-to-do-with-learning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rj7oStGLkU" TargetMode="External"/><Relationship Id="rId2" Type="http://schemas.openxmlformats.org/officeDocument/2006/relationships/hyperlink" Target="https://foundationsasheville.com/blog/self-limiting-beliefs-and-behaviors/#:~:text=Self%2Dlimiting%20beliefs%20are%20the,back%20from%20achieving%20our%20goals" TargetMode="Externa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028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  <a:p>
            <a:pPr>
              <a:lnSpc>
                <a:spcPct val="90000"/>
              </a:lnSpc>
            </a:pP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Ddysgwr</a:t>
            </a: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Gwydn</a:t>
            </a:r>
            <a:endParaRPr lang="en-US" sz="3600" b="1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a Resilient </a:t>
            </a:r>
          </a:p>
          <a:p>
            <a:pPr>
              <a:lnSpc>
                <a:spcPct val="90000"/>
              </a:lnSpc>
            </a:pPr>
            <a:r>
              <a:rPr lang="en-US" sz="36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09FED5-A463-76EB-289A-1CC3116D93F7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6A140F-04C7-0E43-B2FC-73FEECAA70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5372" y="-130629"/>
            <a:ext cx="6297912" cy="711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458" y="1"/>
            <a:ext cx="10970342" cy="1463318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</a:br>
            <a: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Cynnwys</a:t>
            </a:r>
            <a:r>
              <a:rPr lang="en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         </a:t>
            </a:r>
            <a:br>
              <a:rPr lang="en-GB" altLang="cy-GB" sz="4800" b="1" kern="0" dirty="0">
                <a:latin typeface="Arial"/>
                <a:cs typeface="Arial"/>
              </a:rPr>
            </a:br>
            <a:r>
              <a:rPr lang="en-GB" altLang="cy-GB" sz="4800" b="1" kern="0" dirty="0">
                <a:solidFill>
                  <a:srgbClr val="0070C0"/>
                </a:solidFill>
                <a:latin typeface="Arial"/>
                <a:cs typeface="Arial"/>
              </a:rPr>
              <a:t>Contents</a:t>
            </a:r>
            <a:br>
              <a:rPr lang="en-GB" altLang="cy-GB" sz="4800" b="1" kern="0" dirty="0">
                <a:solidFill>
                  <a:srgbClr val="0000FF"/>
                </a:solidFill>
                <a:latin typeface="Arial"/>
                <a:cs typeface="Arial"/>
              </a:rPr>
            </a:br>
            <a:endParaRPr lang="cy-GB" sz="4800" dirty="0"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91281" y="1292943"/>
            <a:ext cx="6005050" cy="439691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Adnoddau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Sgiliau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Amcanion</a:t>
            </a:r>
            <a:endParaRPr kumimoji="0" lang="cy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Credodau hunan-gyfyngol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4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Meddylfryd</a:t>
            </a: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Rheoli amser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cy-GB" sz="2400" kern="0" dirty="0">
                <a:solidFill>
                  <a:srgbClr val="000000"/>
                </a:solidFill>
                <a:latin typeface="Arial"/>
                <a:cs typeface="Arial"/>
              </a:rPr>
              <a:t>Strategaethu i gefnogi astudio  lles</a:t>
            </a:r>
            <a:endParaRPr kumimoji="0" lang="cy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694539" y="1139314"/>
            <a:ext cx="5482712" cy="4550544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Resources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Skills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Objectives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Self-limiting beliefs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Mindset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Time management 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altLang="cy-GB" sz="2400" kern="0" dirty="0">
                <a:solidFill>
                  <a:srgbClr val="0070C0"/>
                </a:solidFill>
                <a:latin typeface="Arial"/>
                <a:cs typeface="Arial"/>
              </a:rPr>
              <a:t>Strategies to support study and wellbeing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 dirty="0">
                <a:solidFill>
                  <a:srgbClr val="000000"/>
                </a:solidFill>
                <a:latin typeface="Arial"/>
                <a:cs typeface="Arial"/>
              </a:rPr>
              <a:t>Adnoddau</a:t>
            </a:r>
            <a:br>
              <a:rPr lang="en-GB" altLang="cy-GB" sz="4800" b="1" kern="0" dirty="0">
                <a:latin typeface="Arial" panose="020B0604020202020204" pitchFamily="34" charset="0"/>
              </a:rPr>
            </a:br>
            <a:r>
              <a:rPr lang="en-GB" altLang="cy-GB" sz="4800" b="1" kern="0" dirty="0">
                <a:solidFill>
                  <a:srgbClr val="0070C0"/>
                </a:solidFill>
                <a:latin typeface="Arial"/>
                <a:cs typeface="Arial"/>
              </a:rPr>
              <a:t>Resources</a:t>
            </a:r>
            <a:endParaRPr lang="cy-GB" sz="48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Cyflwyniad PP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Enghreifftiau ar sleidiau 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Delweddau a fidio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Cyfeiriadau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cy-GB" sz="24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/>
                <a:ea typeface="+mn-ea"/>
                <a:cs typeface="Arial"/>
              </a:rPr>
              <a:t>Gweithgareddau dosbarth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cy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PP Presentation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Examples on slides</a:t>
            </a:r>
            <a:endParaRPr kumimoji="0" lang="en-GB" altLang="cy-GB" sz="24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Images and videos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References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altLang="cy-GB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Class activities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804" y="55016"/>
            <a:ext cx="9205546" cy="1726101"/>
          </a:xfrm>
        </p:spPr>
        <p:txBody>
          <a:bodyPr>
            <a:noAutofit/>
          </a:bodyPr>
          <a:lstStyle/>
          <a:p>
            <a:r>
              <a:rPr lang="en-GB" sz="4800" b="1" dirty="0" err="1">
                <a:latin typeface="Arial"/>
                <a:cs typeface="Arial"/>
              </a:rPr>
              <a:t>Sgiliau</a:t>
            </a:r>
            <a:br>
              <a:rPr lang="en-GB" sz="4800" b="1" dirty="0">
                <a:latin typeface="Arial"/>
                <a:cs typeface="Arial"/>
              </a:rPr>
            </a:br>
            <a:r>
              <a:rPr lang="en-GB" sz="4800" b="1" dirty="0">
                <a:solidFill>
                  <a:srgbClr val="0070C0"/>
                </a:solidFill>
                <a:latin typeface="Arial"/>
                <a:cs typeface="Arial"/>
              </a:rPr>
              <a:t>Skills</a:t>
            </a:r>
            <a:endParaRPr lang="en-US" sz="4800" b="1" dirty="0">
              <a:solidFill>
                <a:srgbClr val="0070C0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15862" y="1764174"/>
            <a:ext cx="5740808" cy="4412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latin typeface="Arial"/>
                <a:cs typeface="Arial"/>
              </a:rPr>
              <a:t>Sgiliau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Cyflogadwyedd</a:t>
            </a:r>
            <a:r>
              <a:rPr lang="en-GB" dirty="0">
                <a:latin typeface="Arial"/>
                <a:cs typeface="Arial"/>
              </a:rPr>
              <a:t>/</a:t>
            </a:r>
            <a:r>
              <a:rPr lang="en-GB" dirty="0" err="1">
                <a:latin typeface="Arial"/>
                <a:cs typeface="Arial"/>
              </a:rPr>
              <a:t>Trosglwyddadwy</a:t>
            </a:r>
            <a:r>
              <a:rPr lang="en-GB" dirty="0">
                <a:latin typeface="Arial"/>
                <a:cs typeface="Arial"/>
              </a:rPr>
              <a:t> </a:t>
            </a:r>
            <a:endParaRPr lang="en-US" dirty="0"/>
          </a:p>
          <a:p>
            <a:r>
              <a:rPr lang="en-GB" dirty="0" err="1">
                <a:latin typeface="Arial"/>
                <a:cs typeface="Arial"/>
              </a:rPr>
              <a:t>Lles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cyfannol</a:t>
            </a:r>
            <a:endParaRPr lang="en-GB" dirty="0">
              <a:latin typeface="Arial"/>
              <a:cs typeface="Arial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Trefniadaeth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rheoli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TGCh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47386" y="1764174"/>
            <a:ext cx="4606413" cy="4412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Employability/Transferable Skills 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Holistic wellbeing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Organisation and time management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Planning</a:t>
            </a:r>
          </a:p>
          <a:p>
            <a:r>
              <a:rPr lang="en-GB" dirty="0">
                <a:solidFill>
                  <a:srgbClr val="0070C0"/>
                </a:solidFill>
                <a:latin typeface="Arial"/>
                <a:cs typeface="Arial"/>
              </a:rPr>
              <a:t>ICT</a:t>
            </a:r>
            <a:endParaRPr lang="en-US" dirty="0">
              <a:solidFill>
                <a:srgbClr val="0070C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D1-CC8E-CAE5-0278-BFB6D282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94965"/>
          </a:xfrm>
        </p:spPr>
        <p:txBody>
          <a:bodyPr>
            <a:normAutofit fontScale="90000"/>
          </a:bodyPr>
          <a:lstStyle/>
          <a:p>
            <a:r>
              <a:rPr lang="en-GB" sz="4800" b="1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40F-BE3C-62F2-25DF-19631989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0688"/>
            <a:ext cx="5975555" cy="387301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Discuss strategies for managing your time</a:t>
            </a:r>
            <a:endParaRPr lang="en-US" sz="3600" dirty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Understand psychological barriers to learning and achievement</a:t>
            </a:r>
          </a:p>
          <a:p>
            <a:r>
              <a:rPr lang="en-GB" sz="36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Explore a healthy body a healthy mind</a:t>
            </a:r>
          </a:p>
          <a:p>
            <a:r>
              <a:rPr lang="en-GB" sz="36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Learn how</a:t>
            </a:r>
            <a:r>
              <a:rPr lang="en-GB" sz="3600" kern="120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 to manage your </a:t>
            </a:r>
            <a:r>
              <a:rPr lang="en-GB" sz="3600" kern="1200" dirty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space</a:t>
            </a:r>
            <a:r>
              <a:rPr lang="en-GB" sz="3600" kern="1200" dirty="0">
                <a:solidFill>
                  <a:srgbClr val="0066FF"/>
                </a:solidFill>
                <a:latin typeface="Arial"/>
                <a:cs typeface="Arial"/>
              </a:rPr>
              <a:t> </a:t>
            </a:r>
            <a:endParaRPr lang="en-US" sz="3600" kern="1200" dirty="0">
              <a:solidFill>
                <a:srgbClr val="0066FF"/>
              </a:solidFill>
              <a:latin typeface="Arial"/>
              <a:cs typeface="Arial"/>
            </a:endParaRP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F7E900-57D5-FBB9-FE8E-B4E88AB74BB4}"/>
              </a:ext>
            </a:extLst>
          </p:cNvPr>
          <p:cNvSpPr txBox="1">
            <a:spLocks/>
          </p:cNvSpPr>
          <p:nvPr/>
        </p:nvSpPr>
        <p:spPr>
          <a:xfrm>
            <a:off x="265916" y="1781680"/>
            <a:ext cx="5515451" cy="45225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3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1100" dirty="0">
                <a:latin typeface="Arial"/>
                <a:cs typeface="Arial"/>
              </a:rPr>
              <a:t>Trafod strategaethau ar gyfer rheoli eich amser </a:t>
            </a:r>
            <a:endParaRPr kumimoji="0" lang="en-GB" sz="111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/>
              <a:cs typeface="Arial"/>
            </a:endParaRPr>
          </a:p>
          <a:p>
            <a:r>
              <a:rPr lang="cy-GB" sz="11100" dirty="0">
                <a:latin typeface="Arial"/>
                <a:cs typeface="Arial"/>
              </a:rPr>
              <a:t>Deall rhwystrau</a:t>
            </a:r>
            <a:r>
              <a:rPr lang="cy-GB" sz="11100" kern="1200" noProof="0" dirty="0">
                <a:latin typeface="Arial"/>
                <a:cs typeface="Arial"/>
              </a:rPr>
              <a:t> seicolegol rhag dysgu a chyflawni.</a:t>
            </a:r>
          </a:p>
          <a:p>
            <a:r>
              <a:rPr lang="cy-GB" sz="11100" dirty="0">
                <a:latin typeface="Arial"/>
                <a:cs typeface="Arial"/>
              </a:rPr>
              <a:t>Archwilio corff</a:t>
            </a:r>
            <a:r>
              <a:rPr lang="cy-GB" sz="11100" kern="1200" noProof="0" dirty="0">
                <a:latin typeface="Arial"/>
                <a:cs typeface="Arial"/>
              </a:rPr>
              <a:t> iach </a:t>
            </a:r>
            <a:r>
              <a:rPr lang="cy-GB" sz="11100" dirty="0">
                <a:latin typeface="Arial"/>
                <a:cs typeface="Arial"/>
              </a:rPr>
              <a:t>a</a:t>
            </a:r>
            <a:r>
              <a:rPr lang="cy-GB" sz="11100" kern="1200" noProof="0" dirty="0">
                <a:latin typeface="Arial"/>
                <a:cs typeface="Arial"/>
              </a:rPr>
              <a:t> meddwl iach    </a:t>
            </a:r>
          </a:p>
          <a:p>
            <a:r>
              <a:rPr lang="cy-GB" sz="11100" dirty="0">
                <a:latin typeface="Arial"/>
                <a:cs typeface="Arial"/>
              </a:rPr>
              <a:t>Dysgu sut </a:t>
            </a:r>
            <a:r>
              <a:rPr lang="cy-GB" sz="11100" kern="1200" noProof="0" dirty="0">
                <a:latin typeface="Arial"/>
                <a:cs typeface="Arial"/>
              </a:rPr>
              <a:t>i reoli eich </a:t>
            </a:r>
            <a:r>
              <a:rPr lang="cy-GB" sz="11100" dirty="0">
                <a:latin typeface="Arial"/>
                <a:cs typeface="Arial"/>
              </a:rPr>
              <a:t>gofod</a:t>
            </a:r>
            <a:r>
              <a:rPr lang="cy-GB" sz="11100" kern="1200" noProof="0" dirty="0">
                <a:latin typeface="Arial"/>
                <a:cs typeface="Arial"/>
              </a:rPr>
              <a:t> chi  </a:t>
            </a:r>
            <a:r>
              <a:rPr lang="cy-GB" sz="9000" kern="1200" noProof="0" dirty="0">
                <a:latin typeface="Arial"/>
                <a:cs typeface="Arial"/>
              </a:rPr>
              <a:t>                              </a:t>
            </a:r>
          </a:p>
          <a:p>
            <a:pPr marL="0" lvl="0" indent="0" algn="l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5800" kern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3600" b="1" kern="1200" noProof="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ea typeface="+mn-ea"/>
                <a:cs typeface="+mn-cs"/>
              </a:rPr>
              <a:t>          </a:t>
            </a:r>
          </a:p>
          <a:p>
            <a:pPr lvl="0"/>
            <a:endParaRPr lang="en-US" sz="2800" kern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62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background with white text with a definition of resilience: Advancing despite adversity. &#10;Be proactive, don't wait for adversity.">
            <a:extLst>
              <a:ext uri="{FF2B5EF4-FFF2-40B4-BE49-F238E27FC236}">
                <a16:creationId xmlns:a16="http://schemas.microsoft.com/office/drawing/2014/main" id="{7726DACE-4F19-466A-E884-5456512789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alphaModFix amt="60000"/>
          </a:blip>
          <a:srcRect r="3228" b="3"/>
          <a:stretch/>
        </p:blipFill>
        <p:spPr>
          <a:xfrm>
            <a:off x="180975" y="196735"/>
            <a:ext cx="11912702" cy="64997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A7ECB0-0685-C4E0-8AFA-BF52842911EE}"/>
              </a:ext>
            </a:extLst>
          </p:cNvPr>
          <p:cNvSpPr txBox="1"/>
          <p:nvPr/>
        </p:nvSpPr>
        <p:spPr>
          <a:xfrm>
            <a:off x="838200" y="5695069"/>
            <a:ext cx="10165218" cy="4196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rgbClr val="FFFFFF"/>
                </a:solidFill>
              </a:rPr>
              <a:t>(Driven, 2018)</a:t>
            </a:r>
          </a:p>
        </p:txBody>
      </p:sp>
    </p:spTree>
    <p:extLst>
      <p:ext uri="{BB962C8B-B14F-4D97-AF65-F5344CB8AC3E}">
        <p14:creationId xmlns:p14="http://schemas.microsoft.com/office/powerpoint/2010/main" val="3884152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y-GB" sz="3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Credoau hunan-gyfyngol</a:t>
            </a:r>
            <a:br>
              <a:rPr lang="en-GB" dirty="0"/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416062" y="1231713"/>
            <a:ext cx="7586358" cy="340665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hunan-gyfyngol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dybiaethau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ganfyddiadau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gennym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amdanom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dal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rhag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cyflawni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ifanc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fywyd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gyd-fynd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â'n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(The Foundations Team, 2021).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gredoau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hunangyfyngol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69923" y="1333240"/>
            <a:ext cx="244953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407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F023C-8771-73FF-F26A-FECD73B9D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Self-limiting beliefs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0FAD40A-DFFE-C7E7-8003-04634E28B0E4}"/>
              </a:ext>
            </a:extLst>
          </p:cNvPr>
          <p:cNvSpPr txBox="1">
            <a:spLocks/>
          </p:cNvSpPr>
          <p:nvPr/>
        </p:nvSpPr>
        <p:spPr>
          <a:xfrm>
            <a:off x="416062" y="1333239"/>
            <a:ext cx="7586358" cy="48006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assumptions or perceptions we have about ourselves and the way the world works.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holding on to these beliefs, we are holding ourselves back from achieving our goals.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move through life creating experiences to match our beliefs, which we learned as young children.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(The Foundations Team, 2021)</a:t>
            </a:r>
          </a:p>
          <a:p>
            <a:pPr marL="0" indent="0">
              <a:buNone/>
            </a:pPr>
            <a:endParaRPr 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you give an example of self-limiting beliefs?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30675B9-EC6B-8C36-5BE6-0B82CC1B31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67489" y="1333239"/>
            <a:ext cx="244953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16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D611D-0E44-3D1B-4926-FBAFA3873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425" y="0"/>
            <a:ext cx="10864889" cy="1130222"/>
          </a:xfrm>
        </p:spPr>
        <p:txBody>
          <a:bodyPr>
            <a:normAutofit/>
          </a:bodyPr>
          <a:lstStyle/>
          <a:p>
            <a:r>
              <a:rPr lang="cy-GB" sz="3600" b="1" dirty="0">
                <a:latin typeface="Arial" panose="020B0604020202020204" pitchFamily="34" charset="0"/>
                <a:cs typeface="Arial" panose="020B0604020202020204" pitchFamily="34" charset="0"/>
              </a:rPr>
              <a:t>Mathau cyffredin o gredoau hunan-gyfyngol </a:t>
            </a: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</a:t>
            </a:r>
            <a:r>
              <a:rPr lang="en-US" sz="3600" b="1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Self-Limiting Beliefs</a:t>
            </a:r>
            <a:endParaRPr lang="en-US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 descr="A person walking high on a coastal path with a pole. She looks determined and serious.">
            <a:extLst>
              <a:ext uri="{FF2B5EF4-FFF2-40B4-BE49-F238E27FC236}">
                <a16:creationId xmlns:a16="http://schemas.microsoft.com/office/drawing/2014/main" id="{D83B040B-5895-4D65-60B8-2E2199557E0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999567" y="3136807"/>
            <a:ext cx="4133889" cy="27559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BB35A-3977-9B96-8EED-22F6C92957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33455" y="623190"/>
            <a:ext cx="5510891" cy="4800502"/>
          </a:xfrm>
        </p:spPr>
        <p:txBody>
          <a:bodyPr/>
          <a:lstStyle/>
          <a:p>
            <a:pPr marL="0" indent="0">
              <a:buNone/>
            </a:pPr>
            <a:endParaRPr lang="en-US" b="0" i="0" dirty="0">
              <a:solidFill>
                <a:srgbClr val="374151"/>
              </a:solidFill>
              <a:effectLst/>
            </a:endParaRPr>
          </a:p>
          <a:p>
            <a:endParaRPr lang="en-US" sz="1600" dirty="0">
              <a:solidFill>
                <a:srgbClr val="374151"/>
              </a:solidFill>
            </a:endParaRP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abilities and skills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worthiness and deservingness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success and failure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fear and risk-taking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(Robbins, 2023)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FB5F3-3812-90D7-C791-25B4BB47E648}"/>
              </a:ext>
            </a:extLst>
          </p:cNvPr>
          <p:cNvSpPr txBox="1"/>
          <p:nvPr/>
        </p:nvSpPr>
        <p:spPr>
          <a:xfrm>
            <a:off x="6888088" y="6004219"/>
            <a:ext cx="2547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latin typeface="Arial" panose="020B0604020202020204" pitchFamily="34" charset="0"/>
                <a:hlinkClick r:id="rId3" tooltip="https://alaninbelfast.blogspot.com/2017/12/star-wars-episode-viii-last-jedi-dreary.html"/>
              </a:rPr>
              <a:t>This Photo</a:t>
            </a:r>
            <a:r>
              <a:rPr lang="en-US" sz="900" dirty="0">
                <a:latin typeface="Arial" panose="020B0604020202020204" pitchFamily="34" charset="0"/>
              </a:rPr>
              <a:t> by Unknown Author is licensed under </a:t>
            </a:r>
            <a:r>
              <a:rPr lang="en-US" sz="900" dirty="0">
                <a:latin typeface="Arial" panose="020B0604020202020204" pitchFamily="34" charset="0"/>
                <a:hlinkClick r:id="rId4" tooltip="https://creativecommons.org/licenses/by-nc-sa/3.0/"/>
              </a:rPr>
              <a:t>CC BY-SA-NC</a:t>
            </a:r>
            <a:endParaRPr lang="en-US" sz="900" dirty="0"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942A24-D992-3DEF-E6EB-52ACEB91506B}"/>
              </a:ext>
            </a:extLst>
          </p:cNvPr>
          <p:cNvSpPr txBox="1"/>
          <p:nvPr/>
        </p:nvSpPr>
        <p:spPr>
          <a:xfrm>
            <a:off x="255443" y="1263460"/>
            <a:ext cx="5645426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alluoedd a sgiliau 
Ynghylch teilyngdod a haeddiant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lwyddiant a methiant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Am ofn a chymryd risgiau</a:t>
            </a:r>
          </a:p>
          <a:p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(Robbins, 2023)</a:t>
            </a:r>
          </a:p>
          <a:p>
            <a:endParaRPr lang="en-US" sz="2400" dirty="0">
              <a:solidFill>
                <a:schemeClr val="tx2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374151"/>
              </a:solidFill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379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60" y="-112460"/>
            <a:ext cx="11481847" cy="1325563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cy-GB" sz="4400" b="1" dirty="0"/>
              <a:t>Credoau hunan-gyfyngol</a:t>
            </a:r>
            <a:r>
              <a:rPr lang="en-GB" sz="4400" b="1" dirty="0"/>
              <a:t>….</a:t>
            </a:r>
            <a:endParaRPr lang="en-US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518" y="1206695"/>
            <a:ext cx="5062205" cy="47805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2800" dirty="0">
              <a:solidFill>
                <a:schemeClr val="tx2"/>
              </a:solidFill>
            </a:endParaRPr>
          </a:p>
          <a:p>
            <a:pPr marL="285750" indent="-285750"/>
            <a:r>
              <a:rPr lang="cy-GB" sz="3800" dirty="0"/>
              <a:t>Yn cadw pobl rhag cael meddwl agored am bwy ydyn nhw, beth y gallan nhw ei gyflawni, a sut y gallan nhw effeithio'n gadarnhaol ar eraill.</a:t>
            </a:r>
          </a:p>
          <a:p>
            <a:pPr marL="285750" indent="-285750"/>
            <a:r>
              <a:rPr lang="cy-GB" sz="3800" dirty="0"/>
              <a:t>Yn ein cadw ni yn ein parth cysur.</a:t>
            </a:r>
          </a:p>
          <a:p>
            <a:pPr marL="285750" indent="-285750"/>
            <a:r>
              <a:rPr lang="cy-GB" sz="3800" dirty="0"/>
              <a:t>Yn gallu cyfyngu’n fawr ar y gwaith o ddatblygu a chyflawni ein nodau, yn bersonol ac yn broffesiynol. </a:t>
            </a:r>
          </a:p>
          <a:p>
            <a:pPr marL="0" indent="0">
              <a:buNone/>
            </a:pPr>
            <a:r>
              <a:rPr lang="cy-GB" sz="3800" b="1" dirty="0"/>
              <a:t>I ni gwirioneddau absoliwt yw’r meddyliau hyn, boed yn ymwybodol neu'n anymwybodol</a:t>
            </a:r>
            <a:r>
              <a:rPr lang="en-US" sz="3800" b="1" dirty="0"/>
              <a:t>.</a:t>
            </a:r>
          </a:p>
          <a:p>
            <a:pPr marL="0" indent="0">
              <a:buNone/>
            </a:pPr>
            <a:r>
              <a:rPr lang="en-US" sz="3800" dirty="0"/>
              <a:t>(Miller, 2022)</a:t>
            </a:r>
          </a:p>
          <a:p>
            <a:endParaRPr lang="en-US" dirty="0">
              <a:solidFill>
                <a:srgbClr val="4D5156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7200B4-7DF7-29A9-B384-B675F5887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00" b="21225"/>
          <a:stretch/>
        </p:blipFill>
        <p:spPr bwMode="auto">
          <a:xfrm>
            <a:off x="6275796" y="1461875"/>
            <a:ext cx="4653538" cy="34479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080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1E8E9C-64A5-C274-3B1F-342D46D01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60" y="-112460"/>
            <a:ext cx="11481847" cy="1325563"/>
          </a:xfrm>
        </p:spPr>
        <p:txBody>
          <a:bodyPr>
            <a:normAutofit/>
          </a:bodyPr>
          <a:lstStyle/>
          <a:p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Self-limiting beliefs….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A485A87-A3E3-DCD5-A47E-ECDEDAEAE3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518" y="1206695"/>
            <a:ext cx="5502687" cy="478058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cy-GB" sz="2800" dirty="0">
              <a:solidFill>
                <a:schemeClr val="tx2"/>
              </a:solidFill>
            </a:endParaRP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people from having an open mind about who they are, what they can accomplish, and how they can positively affect others.</a:t>
            </a: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us in our comfort zone.</a:t>
            </a:r>
          </a:p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greatly limit development and achievement in our goals, both personally and professionally. </a:t>
            </a:r>
          </a:p>
          <a:p>
            <a:pPr marL="0" indent="0">
              <a:buNone/>
            </a:pPr>
            <a:r>
              <a:rPr lang="en-US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these thoughts, whether conscious or unconscious, that we regard as absolute truths.</a:t>
            </a:r>
          </a:p>
          <a:p>
            <a:pPr marL="0" indent="0">
              <a:buNone/>
            </a:pPr>
            <a:r>
              <a:rPr lang="en-US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(Miller, 2022)</a:t>
            </a:r>
          </a:p>
          <a:p>
            <a:endParaRPr lang="en-US" dirty="0">
              <a:solidFill>
                <a:srgbClr val="4D5156"/>
              </a:solidFill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27200B4-7DF7-29A9-B384-B675F5887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00" b="21225"/>
          <a:stretch/>
        </p:blipFill>
        <p:spPr bwMode="auto">
          <a:xfrm>
            <a:off x="6194257" y="1461875"/>
            <a:ext cx="4653538" cy="3447929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511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7EF97-858D-EF1E-0889-B76CD3F0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47485"/>
            <a:ext cx="11481847" cy="1253612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Geiriau doeth</a:t>
            </a:r>
            <a:r>
              <a:rPr lang="en-GB" b="1" dirty="0"/>
              <a:t>? 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Wise words?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DCEC317-D0CD-C660-8F5D-CA11188F05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07097" y="1805504"/>
            <a:ext cx="4273239" cy="34599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2050" name="Picture 2" descr="Becoming is better than being.”... - Psycure Organization | Facebook">
            <a:extLst>
              <a:ext uri="{FF2B5EF4-FFF2-40B4-BE49-F238E27FC236}">
                <a16:creationId xmlns:a16="http://schemas.microsoft.com/office/drawing/2014/main" id="{53346ACE-378B-F043-7F44-E2F6EC8477E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899" y="1805504"/>
            <a:ext cx="3387813" cy="338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78E6EE7-8603-A1E1-3D17-D1A7A7C85B3F}"/>
              </a:ext>
            </a:extLst>
          </p:cNvPr>
          <p:cNvSpPr txBox="1"/>
          <p:nvPr/>
        </p:nvSpPr>
        <p:spPr>
          <a:xfrm>
            <a:off x="6888088" y="5373216"/>
            <a:ext cx="216024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latin typeface="Arial" panose="020B0604020202020204" pitchFamily="34" charset="0"/>
              </a:rPr>
              <a:t>(</a:t>
            </a:r>
            <a:r>
              <a:rPr lang="en-GB" sz="1050" dirty="0" err="1">
                <a:latin typeface="Arial" panose="020B0604020202020204" pitchFamily="34" charset="0"/>
              </a:rPr>
              <a:t>Psycure</a:t>
            </a:r>
            <a:r>
              <a:rPr lang="en-GB" sz="1050" dirty="0">
                <a:latin typeface="Arial" panose="020B0604020202020204" pitchFamily="34" charset="0"/>
              </a:rPr>
              <a:t> Organisation, 2020)</a:t>
            </a:r>
            <a:endParaRPr lang="en-US" sz="105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4708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316177-82CC-EAB8-466C-B22E8F939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357075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Theori Meddylfryd </a:t>
            </a:r>
            <a:r>
              <a:rPr lang="en-GB" b="1" dirty="0"/>
              <a:t>(Dweck, 2006)</a:t>
            </a:r>
            <a:r>
              <a:rPr lang="cy-GB" b="1" dirty="0"/>
              <a:t> 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Mindset Theory (Dweck, 2006)</a:t>
            </a:r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What Does a Growth Mindset Have to Do with Learning? | Online Learning  Insights">
            <a:extLst>
              <a:ext uri="{FF2B5EF4-FFF2-40B4-BE49-F238E27FC236}">
                <a16:creationId xmlns:a16="http://schemas.microsoft.com/office/drawing/2014/main" id="{D85024F7-9A30-C221-4BD2-B23AA17EC0C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448" y="1060005"/>
            <a:ext cx="8088284" cy="4381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CF066BE-C8A1-D605-27B5-50F0901886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707186" y="1397809"/>
            <a:ext cx="2999464" cy="3905711"/>
          </a:xfrm>
        </p:spPr>
        <p:txBody>
          <a:bodyPr>
            <a:normAutofit/>
          </a:bodyPr>
          <a:lstStyle/>
          <a:p>
            <a:r>
              <a:rPr lang="en-GB" sz="2400" dirty="0">
                <a:hlinkClick r:id="rId4"/>
              </a:rPr>
              <a:t>Link to Book download- Mindset: changing the way you think to fulfil your potential by Carol Dweck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ED8CA-CB9C-2539-9DFC-7D94E97CD536}"/>
              </a:ext>
            </a:extLst>
          </p:cNvPr>
          <p:cNvSpPr txBox="1"/>
          <p:nvPr/>
        </p:nvSpPr>
        <p:spPr>
          <a:xfrm>
            <a:off x="995594" y="5403113"/>
            <a:ext cx="44644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i="1">
                <a:solidFill>
                  <a:srgbClr val="444444"/>
                </a:solidFill>
                <a:latin typeface="Open Sans" panose="020B0606030504020204" pitchFamily="34" charset="0"/>
              </a:defRPr>
            </a:lvl1pPr>
          </a:lstStyle>
          <a:p>
            <a:r>
              <a:rPr lang="en-US" sz="1200" i="0" dirty="0">
                <a:latin typeface="Arial" panose="020B0604020202020204" pitchFamily="34" charset="0"/>
              </a:rPr>
              <a:t>(Growth Mindset, n.d</a:t>
            </a:r>
            <a:r>
              <a:rPr lang="en-US" sz="1200" dirty="0">
                <a:latin typeface="Arial" panose="020B0604020202020204" pitchFamily="34" charset="0"/>
              </a:rPr>
              <a:t>., cited in </a:t>
            </a:r>
            <a:r>
              <a:rPr lang="en-US" sz="1200" i="0" dirty="0">
                <a:solidFill>
                  <a:srgbClr val="00B0F0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  <a:hlinkClick r:id="rId5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Insights</a:t>
            </a:r>
            <a:r>
              <a:rPr lang="en-US" sz="1200" i="0" dirty="0">
                <a:solidFill>
                  <a:schemeClr val="tx1"/>
                </a:solidFill>
                <a:latin typeface="Arial" panose="020B0604020202020204" pitchFamily="34" charset="0"/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37359698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D0B1E26-8D3C-2A16-09C4-786878014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Dargnfyddwch</a:t>
            </a:r>
            <a:r>
              <a:rPr lang="en-GB" b="1" dirty="0"/>
              <a:t> </a:t>
            </a:r>
            <a:r>
              <a:rPr lang="en-GB" b="1" dirty="0" err="1"/>
              <a:t>mwy</a:t>
            </a:r>
            <a:r>
              <a:rPr lang="en-GB" b="1" dirty="0"/>
              <a:t> am Dweck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Find out more about Dweck</a:t>
            </a:r>
          </a:p>
        </p:txBody>
      </p:sp>
      <p:pic>
        <p:nvPicPr>
          <p:cNvPr id="7" name="Online Media 6" title="Carol Dweck - The power of growth mindset">
            <a:hlinkClick r:id="" action="ppaction://media"/>
            <a:extLst>
              <a:ext uri="{FF2B5EF4-FFF2-40B4-BE49-F238E27FC236}">
                <a16:creationId xmlns:a16="http://schemas.microsoft.com/office/drawing/2014/main" id="{A1D69D29-1B56-D3E1-BBD1-1559D8199B16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58219" y="1857921"/>
            <a:ext cx="4796201" cy="3412983"/>
          </a:xfrm>
          <a:prstGeom prst="rect">
            <a:avLst/>
          </a:prstGeom>
        </p:spPr>
      </p:pic>
      <p:sp>
        <p:nvSpPr>
          <p:cNvPr id="8" name="Content Placeholder 7" descr="A video where Carol Dweck explains her growth mindset research">
            <a:extLst>
              <a:ext uri="{FF2B5EF4-FFF2-40B4-BE49-F238E27FC236}">
                <a16:creationId xmlns:a16="http://schemas.microsoft.com/office/drawing/2014/main" id="{018D1207-7A80-5379-285D-EFBD95C529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6403" y="1857921"/>
            <a:ext cx="5959131" cy="383698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4"/>
            </a:endParaRPr>
          </a:p>
          <a:p>
            <a:r>
              <a:rPr lang="en-GB" sz="2800" dirty="0">
                <a:hlinkClick r:id="rId4"/>
              </a:rPr>
              <a:t>A growth mindset blog discussing Carol Dweck's research and ideas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23092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D1-CC8E-CAE5-0278-BFB6D2820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30" y="312707"/>
            <a:ext cx="12154572" cy="1325563"/>
          </a:xfrm>
        </p:spPr>
        <p:txBody>
          <a:bodyPr>
            <a:noAutofit/>
          </a:bodyPr>
          <a:lstStyle/>
          <a:p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meddylfryd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ymhlith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myfyrwyr</a:t>
            </a:r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Fostering a growth mindset among students and educators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A440F-BE3C-62F2-25DF-196319894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430" y="2204884"/>
            <a:ext cx="6208600" cy="3493489"/>
          </a:xfrm>
        </p:spPr>
        <p:txBody>
          <a:bodyPr>
            <a:normAutofit/>
          </a:bodyPr>
          <a:lstStyle/>
          <a:p>
            <a:pPr lvl="0"/>
            <a:r>
              <a:rPr lang="cy-GB" dirty="0"/>
              <a:t>Gall addysgwyr hyrwyddo cred yn hydrinedd deallusrwydd a galluoedd.</a:t>
            </a:r>
          </a:p>
          <a:p>
            <a:r>
              <a:rPr lang="cy-GB" dirty="0"/>
              <a:t>Annog myfyrwyr i gofleidio heriau, parhau yn wyneb anawsterau, a datblygu cariad at ddysgu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(Yeager et al., 2019)</a:t>
            </a:r>
            <a:endParaRPr lang="en-US" dirty="0"/>
          </a:p>
          <a:p>
            <a:pPr marL="0" indent="0">
              <a:buNone/>
            </a:pPr>
            <a:endParaRPr lang="en-US" sz="3600" kern="1200" dirty="0">
              <a:solidFill>
                <a:srgbClr val="0066FF"/>
              </a:solidFill>
              <a:ea typeface="+mn-ea"/>
              <a:cs typeface="+mn-cs"/>
            </a:endParaRPr>
          </a:p>
          <a:p>
            <a:endParaRPr lang="en-GB" dirty="0"/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2F7E900-57D5-FBB9-FE8E-B4E88AB74BB4}"/>
              </a:ext>
            </a:extLst>
          </p:cNvPr>
          <p:cNvSpPr txBox="1">
            <a:spLocks/>
          </p:cNvSpPr>
          <p:nvPr/>
        </p:nvSpPr>
        <p:spPr>
          <a:xfrm>
            <a:off x="6800674" y="2204884"/>
            <a:ext cx="5185538" cy="371078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Can promote a belief in the malleability of intelligence and abilities.</a:t>
            </a:r>
          </a:p>
          <a:p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Encourages students to embrace challenges, persist in the face of setbacks, and develop a love for learning. </a:t>
            </a:r>
          </a:p>
          <a:p>
            <a:pPr marL="0" lvl="0" indent="0">
              <a:buNone/>
            </a:pPr>
            <a:b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(Yeager et al., 2019)</a:t>
            </a:r>
            <a:br>
              <a:rPr lang="en-US" sz="7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</a:br>
            <a:endParaRPr lang="en-US" sz="7000" kern="1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cy-GB" sz="3600" b="1" kern="1200" noProof="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ea typeface="+mn-ea"/>
                <a:cs typeface="+mn-cs"/>
              </a:rPr>
              <a:t>          </a:t>
            </a:r>
          </a:p>
          <a:p>
            <a:pPr lvl="0"/>
            <a:endParaRPr lang="en-US" sz="2800" kern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8265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73740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Datblygiad Personol a Llesiant</a:t>
            </a:r>
            <a:r>
              <a:rPr lang="en-US" b="1" dirty="0"/>
              <a:t>:                     </a:t>
            </a:r>
            <a:r>
              <a:rPr lang="en-US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Personal Development and Well-being: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1669" y="1690688"/>
            <a:ext cx="5458571" cy="3749040"/>
          </a:xfrm>
        </p:spPr>
        <p:txBody>
          <a:bodyPr>
            <a:normAutofit/>
          </a:bodyPr>
          <a:lstStyle/>
          <a:p>
            <a:r>
              <a:rPr lang="cy-GB" sz="3200" dirty="0"/>
              <a:t>Mae </a:t>
            </a:r>
            <a:r>
              <a:rPr lang="cy-GB" sz="3200" b="1" dirty="0"/>
              <a:t>meddylfryd twf </a:t>
            </a:r>
            <a:r>
              <a:rPr lang="cy-GB" sz="3200" dirty="0"/>
              <a:t>yn gysylltiedig â </a:t>
            </a:r>
          </a:p>
          <a:p>
            <a:r>
              <a:rPr lang="cy-GB" sz="3200" dirty="0"/>
              <a:t>gwell lles emosiynol </a:t>
            </a:r>
          </a:p>
          <a:p>
            <a:r>
              <a:rPr lang="cy-GB" sz="3200" dirty="0"/>
              <a:t>mwy o gymhelliant</a:t>
            </a:r>
          </a:p>
          <a:p>
            <a:r>
              <a:rPr lang="cy-GB" sz="3200" dirty="0"/>
              <a:t>ac ymdeimlad uwch o hunan-effeithiolrwydd </a:t>
            </a:r>
            <a:r>
              <a:rPr lang="en-US" sz="3200" dirty="0"/>
              <a:t>(Dweck, 2012).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8568" y="1690688"/>
            <a:ext cx="5376962" cy="3797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1">
                    <a:lumMod val="75000"/>
                  </a:schemeClr>
                </a:solidFill>
              </a:rPr>
              <a:t>A growth mindset 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is associated with 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improved emotional well-being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increased motivation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 and a higher sense of self-efficacy (Dweck, 2012).</a:t>
            </a:r>
          </a:p>
        </p:txBody>
      </p:sp>
    </p:spTree>
    <p:extLst>
      <p:ext uri="{BB962C8B-B14F-4D97-AF65-F5344CB8AC3E}">
        <p14:creationId xmlns:p14="http://schemas.microsoft.com/office/powerpoint/2010/main" val="759089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109714"/>
          </a:xfrm>
        </p:spPr>
        <p:txBody>
          <a:bodyPr>
            <a:normAutofit fontScale="90000"/>
          </a:bodyPr>
          <a:lstStyle/>
          <a:p>
            <a:r>
              <a:rPr lang="cy-GB" sz="4400" b="1" dirty="0"/>
              <a:t>Dwy agwedd ar </a:t>
            </a:r>
            <a:r>
              <a:rPr lang="cy-GB" b="1" dirty="0"/>
              <a:t>Rheoli Amser:</a:t>
            </a:r>
            <a:br>
              <a:rPr lang="cy-GB" b="1" dirty="0">
                <a:solidFill>
                  <a:schemeClr val="tx2"/>
                </a:solidFill>
              </a:rPr>
            </a:b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Two aspects of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Time Management</a:t>
            </a:r>
            <a:r>
              <a:rPr lang="en-US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: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1669" y="1690688"/>
            <a:ext cx="5458571" cy="374904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y-GB" sz="3200" dirty="0"/>
              <a:t>Ffisegol (creu amser a lle)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3200" dirty="0"/>
              <a:t>Seicolegol (cymhelliant, strategaethau ar gyfer defnyddio ein hamser yn effeithlon</a:t>
            </a:r>
            <a:r>
              <a:rPr lang="cy-GB" sz="2800" dirty="0"/>
              <a:t>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5864" y="1738685"/>
            <a:ext cx="5279666" cy="37490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Physical (creating time and a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Psychological (motivation, strategies for using our time efficiently)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56D7B4F-E8F4-6842-6442-C15131C1B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5784" y="3745220"/>
            <a:ext cx="2145978" cy="21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642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161F64-8D72-DEB2-9596-770AD6202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244617"/>
            <a:ext cx="11515601" cy="1446071"/>
          </a:xfrm>
        </p:spPr>
        <p:txBody>
          <a:bodyPr/>
          <a:lstStyle/>
          <a:p>
            <a:r>
              <a:rPr lang="cy-GB" b="1" dirty="0"/>
              <a:t>Rheoli Amser Ffisegol                       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Physical Time Management</a:t>
            </a:r>
            <a:endParaRPr lang="en-US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C23AA0C-D27E-9C2C-7A71-CC2D2EDFB8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4368" y="1942983"/>
            <a:ext cx="4498354" cy="3133421"/>
          </a:xfrm>
        </p:spPr>
        <p:txBody>
          <a:bodyPr>
            <a:normAutofit fontScale="62500" lnSpcReduction="20000"/>
          </a:bodyPr>
          <a:lstStyle/>
          <a:p>
            <a:r>
              <a:rPr lang="cy-GB" sz="5100" dirty="0"/>
              <a:t>Hon yw rhan ‘hawsaf’ rheoli amser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cy-GB" sz="5100" b="1" dirty="0"/>
              <a:t>Gwneud cynllun CAMPUS. </a:t>
            </a:r>
          </a:p>
          <a:p>
            <a:r>
              <a:rPr lang="cy-GB" sz="5100" b="1" dirty="0"/>
              <a:t>Beth yw CAMPUS</a:t>
            </a:r>
            <a:r>
              <a:rPr lang="en-GB" sz="5100" b="1" dirty="0"/>
              <a:t>?</a:t>
            </a:r>
          </a:p>
          <a:p>
            <a:pPr marL="0" indent="0">
              <a:buNone/>
            </a:pPr>
            <a:endParaRPr lang="en-GB" sz="54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50136A-AA0D-3F2E-7CB9-4BF0C44D9F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1982" y="2064774"/>
            <a:ext cx="5243050" cy="3411302"/>
          </a:xfrm>
        </p:spPr>
        <p:txBody>
          <a:bodyPr>
            <a:normAutofit fontScale="62500" lnSpcReduction="20000"/>
          </a:bodyPr>
          <a:lstStyle/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This is the ‘easier’ part of time management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Make a SMART plan. </a:t>
            </a:r>
          </a:p>
          <a:p>
            <a:r>
              <a:rPr lang="en-GB" sz="5100" dirty="0">
                <a:solidFill>
                  <a:schemeClr val="accent1">
                    <a:lumMod val="75000"/>
                  </a:schemeClr>
                </a:solidFill>
              </a:rPr>
              <a:t>What is SMART?</a:t>
            </a:r>
          </a:p>
          <a:p>
            <a:pPr marL="514350" indent="-514350">
              <a:buFont typeface="+mj-lt"/>
              <a:buAutoNum type="arabicPeriod"/>
            </a:pP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678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F7C27-17C7-DDC2-4941-3EBE5C4E39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SMART Targets</a:t>
            </a:r>
            <a:br>
              <a:rPr lang="en-GB" b="1" dirty="0"/>
            </a:b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Targedau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CAMPUS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**</a:t>
            </a:r>
            <a:r>
              <a:rPr lang="en-GB" sz="2700" b="1" dirty="0">
                <a:solidFill>
                  <a:schemeClr val="accent1">
                    <a:lumMod val="75000"/>
                  </a:schemeClr>
                </a:solidFill>
              </a:rPr>
              <a:t>note Welsh and English not direct translation in different order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B255E-B2D3-732F-53A5-0E218A5967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y-GB" sz="2800" dirty="0"/>
              <a:t>**</a:t>
            </a:r>
          </a:p>
          <a:p>
            <a:r>
              <a:rPr lang="cy-GB" sz="2800" dirty="0"/>
              <a:t>Cyraeddadwy</a:t>
            </a:r>
          </a:p>
          <a:p>
            <a:r>
              <a:rPr lang="cy-GB" sz="2800" dirty="0"/>
              <a:t>Amser wedi’i bennu</a:t>
            </a:r>
          </a:p>
          <a:p>
            <a:r>
              <a:rPr lang="cy-GB" sz="2800" dirty="0"/>
              <a:t>Mesuradwy</a:t>
            </a:r>
          </a:p>
          <a:p>
            <a:r>
              <a:rPr lang="cy-GB" sz="2800" dirty="0"/>
              <a:t>Penodol</a:t>
            </a:r>
          </a:p>
          <a:p>
            <a:r>
              <a:rPr lang="cy-GB" sz="2800" dirty="0"/>
              <a:t>Uchelgeisiol a Synhwyrol </a:t>
            </a:r>
          </a:p>
          <a:p>
            <a:pPr marL="0" indent="0">
              <a:buNone/>
            </a:pPr>
            <a:r>
              <a:rPr lang="cy-GB" sz="2800" dirty="0"/>
              <a:t>**</a:t>
            </a:r>
          </a:p>
          <a:p>
            <a:r>
              <a:rPr lang="en-GB" sz="3600" dirty="0" err="1">
                <a:hlinkClick r:id="rId2"/>
              </a:rPr>
              <a:t>Gosod</a:t>
            </a:r>
            <a:r>
              <a:rPr lang="en-GB" sz="3600" dirty="0">
                <a:hlinkClick r:id="rId2"/>
              </a:rPr>
              <a:t> </a:t>
            </a:r>
            <a:r>
              <a:rPr lang="en-GB" sz="3600" dirty="0" err="1">
                <a:hlinkClick r:id="rId2"/>
              </a:rPr>
              <a:t>targedau</a:t>
            </a:r>
            <a:r>
              <a:rPr lang="en-GB" sz="3600" dirty="0">
                <a:hlinkClick r:id="rId2"/>
              </a:rPr>
              <a:t> CAMPUS | Review 360 (articulate.com)</a:t>
            </a:r>
            <a:endParaRPr lang="cy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D251E-4A4F-86EB-D78A-39E15449D19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**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Specific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Measurable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Achievable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Relevant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Time-bound</a:t>
            </a:r>
          </a:p>
          <a:p>
            <a:endParaRPr lang="en-GB" sz="3600" dirty="0">
              <a:hlinkClick r:id="rId3"/>
            </a:endParaRPr>
          </a:p>
          <a:p>
            <a:endParaRPr lang="en-GB" sz="3600" dirty="0">
              <a:hlinkClick r:id="rId3"/>
            </a:endParaRPr>
          </a:p>
          <a:p>
            <a:r>
              <a:rPr lang="en-GB" sz="3600" dirty="0">
                <a:hlinkClick r:id="rId3"/>
              </a:rPr>
              <a:t>Setting SMART Targets | Review 360 (articulate.com)</a:t>
            </a:r>
            <a:endParaRPr lang="en-GB" sz="28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968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7E52ED0-71B8-AB27-4DF6-321F2415E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298834"/>
          </a:xfrm>
        </p:spPr>
        <p:txBody>
          <a:bodyPr>
            <a:normAutofit fontScale="90000"/>
          </a:bodyPr>
          <a:lstStyle/>
          <a:p>
            <a:r>
              <a:rPr lang="en-US" sz="4400" b="1" kern="1200" dirty="0" err="1">
                <a:ea typeface="+mj-ea"/>
                <a:cs typeface="+mj-cs"/>
              </a:rPr>
              <a:t>Templed</a:t>
            </a:r>
            <a:r>
              <a:rPr lang="en-US" b="1" dirty="0"/>
              <a:t> </a:t>
            </a:r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SMART template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 descr="Graphical user interface, text, application">
            <a:extLst>
              <a:ext uri="{FF2B5EF4-FFF2-40B4-BE49-F238E27FC236}">
                <a16:creationId xmlns:a16="http://schemas.microsoft.com/office/drawing/2014/main" id="{92BEC7DF-A830-CF37-143C-C6E3A03AF5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6594" y="1001764"/>
            <a:ext cx="12238594" cy="5856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57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18218-F584-21BA-F536-6403BFDDF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dirty="0"/>
              <a:t>Enghraifft </a:t>
            </a:r>
            <a:r>
              <a:rPr lang="en-GB" sz="4000" b="1">
                <a:solidFill>
                  <a:schemeClr val="accent1">
                    <a:lumMod val="75000"/>
                  </a:schemeClr>
                </a:solidFill>
              </a:rPr>
              <a:t>SMART 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Example </a:t>
            </a:r>
            <a:br>
              <a:rPr lang="en-GB" sz="3600" b="1" dirty="0"/>
            </a:br>
            <a:endParaRPr lang="en-US" sz="3600" b="1" dirty="0"/>
          </a:p>
        </p:txBody>
      </p:sp>
      <p:pic>
        <p:nvPicPr>
          <p:cNvPr id="5" name="Content Placeholder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F0824E8-B246-4962-B9F3-4E8A68E79C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19979"/>
            <a:ext cx="12192000" cy="5538021"/>
          </a:xfrm>
        </p:spPr>
      </p:pic>
    </p:spTree>
    <p:extLst>
      <p:ext uri="{BB962C8B-B14F-4D97-AF65-F5344CB8AC3E}">
        <p14:creationId xmlns:p14="http://schemas.microsoft.com/office/powerpoint/2010/main" val="13546342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1137104"/>
          </a:xfrm>
        </p:spPr>
        <p:txBody>
          <a:bodyPr anchor="ctr">
            <a:normAutofit fontScale="90000"/>
          </a:bodyPr>
          <a:lstStyle/>
          <a:p>
            <a:r>
              <a:rPr lang="en-GB" sz="4000" b="1" dirty="0" err="1"/>
              <a:t>Tasg</a:t>
            </a:r>
            <a:r>
              <a:rPr lang="en-GB" sz="4000" b="1" dirty="0"/>
              <a:t>    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635" y="1600201"/>
            <a:ext cx="6798365" cy="3989040"/>
          </a:xfrm>
        </p:spPr>
        <p:txBody>
          <a:bodyPr>
            <a:normAutofit/>
          </a:bodyPr>
          <a:lstStyle/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Gan weithio gyda'ch amserlen/calendr penderfynwch faint o amser y byddwch yn ei dreulio ar ddarlithoedd, gwaith dilynol a chydrannau’r portffolio.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with your scheduler/calendar decide how much time you will spend on lectures, follow up, and the portfolio components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026" name="Picture 2" descr="Free Printable Weekly Student Planner - Making Lemonade">
            <a:extLst>
              <a:ext uri="{FF2B5EF4-FFF2-40B4-BE49-F238E27FC236}">
                <a16:creationId xmlns:a16="http://schemas.microsoft.com/office/drawing/2014/main" id="{12348DAA-5A9B-3A36-3937-1B7347493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33150" y="748117"/>
            <a:ext cx="4529067" cy="452906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65394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b="1" dirty="0"/>
              <a:t>Rheoli Amser Seicolegol</a:t>
            </a:r>
            <a:r>
              <a:rPr lang="en-GB" b="1" dirty="0"/>
              <a:t>
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Psychological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220" y="1825625"/>
            <a:ext cx="5483780" cy="3575934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2800" kern="0" dirty="0">
                <a:latin typeface="Arial"/>
                <a:ea typeface="ＭＳ Ｐゴシック" charset="-128"/>
              </a:rPr>
              <a:t>Defnyddio technegau rheoli amser
Rheoli pethau sy’n tynnu sylw ac ymdroi</a:t>
            </a:r>
            <a:endParaRPr lang="cy-GB" sz="2800" dirty="0"/>
          </a:p>
          <a:p>
            <a:pPr marL="0" indent="0">
              <a:buNone/>
            </a:pPr>
            <a:endParaRPr lang="cy-GB" sz="2000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D5632C-4793-5734-3478-B71715D2B35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6350002" y="1816100"/>
            <a:ext cx="5841998" cy="4157663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2800" kern="0" dirty="0">
                <a:solidFill>
                  <a:schemeClr val="accent1">
                    <a:lumMod val="75000"/>
                  </a:schemeClr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24246425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6724B-E568-3993-B59C-E0CD15819B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Astudio cyfarwyddol: </a:t>
            </a:r>
            <a:b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Directed study: </a:t>
            </a: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cy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2CF75-5A3A-398C-DB3D-C76378DBD6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0907" y="1690688"/>
            <a:ext cx="4663440" cy="3749040"/>
          </a:xfrm>
        </p:spPr>
        <p:txBody>
          <a:bodyPr/>
          <a:lstStyle/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Darllenwch y blog a dewis y technegau rydych chi'n meddwl y byddan nhw o ddefnydd i chi.</a:t>
            </a:r>
          </a:p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Gwneud nodiadau.</a:t>
            </a:r>
          </a:p>
          <a:p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Dolen linc fan hyn: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851B-9691-F9BD-8CBD-A3A66E429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7566" y="1324831"/>
            <a:ext cx="6096000" cy="41681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Read the blog and choose the techniques you think will be useful for you.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Make notes.</a:t>
            </a:r>
          </a:p>
          <a:p>
            <a:pPr marL="0" indent="0">
              <a:buNone/>
            </a:pP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Blog </a:t>
            </a:r>
            <a:r>
              <a:rPr lang="cy-GB" sz="3600" dirty="0" err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link</a:t>
            </a: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 </a:t>
            </a:r>
            <a:r>
              <a:rPr lang="cy-GB" sz="3600" dirty="0" err="1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here</a:t>
            </a:r>
            <a:r>
              <a:rPr lang="cy-GB" sz="36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</a:rPr>
              <a:t>: 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10 best time management tips for college students learning online (rescuetime.com)</a:t>
            </a:r>
            <a:endParaRPr lang="cy-GB" sz="360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3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 descr="Blog the first draft of your book – Right Angels and Polo Bears">
            <a:hlinkClick r:id="rId3"/>
            <a:extLst>
              <a:ext uri="{FF2B5EF4-FFF2-40B4-BE49-F238E27FC236}">
                <a16:creationId xmlns:a16="http://schemas.microsoft.com/office/drawing/2014/main" id="{E93EC14B-7AE6-ECB5-9EDD-4CE520870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150" y="4782733"/>
            <a:ext cx="2901912" cy="145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Blog the first draft of your book – Right Angels and Polo Bears">
            <a:hlinkClick r:id="rId3"/>
            <a:extLst>
              <a:ext uri="{FF2B5EF4-FFF2-40B4-BE49-F238E27FC236}">
                <a16:creationId xmlns:a16="http://schemas.microsoft.com/office/drawing/2014/main" id="{E8A73B60-89A7-8913-17E9-A727200BD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710" y="4782733"/>
            <a:ext cx="2901912" cy="1450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0217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2686662" cy="1555955"/>
          </a:xfrm>
        </p:spPr>
        <p:txBody>
          <a:bodyPr>
            <a:noAutofit/>
          </a:bodyPr>
          <a:lstStyle/>
          <a:p>
            <a:br>
              <a:rPr lang="cy-GB" sz="4000" b="1" dirty="0"/>
            </a:br>
            <a:r>
              <a:rPr lang="cy-GB" sz="4000" b="1" dirty="0"/>
              <a:t>Beth yw ymdroi</a:t>
            </a:r>
            <a:r>
              <a:rPr lang="en-GB" sz="4000" b="1" dirty="0"/>
              <a:t>?</a:t>
            </a:r>
            <a:br>
              <a:rPr lang="en-GB" sz="4000" b="1" dirty="0"/>
            </a:b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procrastination?</a:t>
            </a:r>
            <a:br>
              <a:rPr lang="en-GB" sz="4000" b="1" dirty="0"/>
            </a:b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br>
              <a:rPr lang="cy-GB" altLang="en-US" sz="2600" dirty="0">
                <a:cs typeface="Arial" panose="020B0604020202020204" pitchFamily="34" charset="0"/>
              </a:rPr>
            </a:br>
            <a:endParaRPr lang="en-GB" sz="2600" dirty="0">
              <a:solidFill>
                <a:schemeClr val="accent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BD080E1-2A00-A84B-0B11-20B4D47965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1119" y="1921080"/>
            <a:ext cx="5327009" cy="3931080"/>
          </a:xfrm>
        </p:spPr>
        <p:txBody>
          <a:bodyPr>
            <a:normAutofit fontScale="85000" lnSpcReduction="10000"/>
          </a:bodyPr>
          <a:lstStyle/>
          <a:p>
            <a:r>
              <a:rPr lang="cy-GB" altLang="en-US" sz="3600" dirty="0">
                <a:cs typeface="Arial" panose="020B0604020202020204" pitchFamily="34" charset="0"/>
              </a:rPr>
              <a:t>Ystyriwch y fideo rydych chi newydd ei wylio (10.57). </a:t>
            </a:r>
            <a:br>
              <a:rPr lang="cy-GB" altLang="en-US" sz="3600" dirty="0">
                <a:cs typeface="Arial" panose="020B0604020202020204" pitchFamily="34" charset="0"/>
              </a:rPr>
            </a:br>
            <a:r>
              <a:rPr lang="cy-GB" altLang="en-US" sz="3600" dirty="0">
                <a:cs typeface="Arial" panose="020B0604020202020204" pitchFamily="34" charset="0"/>
              </a:rPr>
              <a:t>Ydych chi'n uniaethu â Tim?</a:t>
            </a:r>
          </a:p>
          <a:p>
            <a:pPr marL="0" indent="0">
              <a:buNone/>
            </a:pPr>
            <a:endParaRPr lang="cy-GB" altLang="en-US" sz="3600" dirty="0">
              <a:cs typeface="Arial" panose="020B0604020202020204" pitchFamily="34" charset="0"/>
            </a:endParaRPr>
          </a:p>
          <a:p>
            <a: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  <a:t>Consider the video you have just watched (10.57). </a:t>
            </a:r>
            <a:b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</a:br>
            <a: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  <a:t>Do you identify with Tim?</a:t>
            </a:r>
            <a:br>
              <a:rPr lang="en-US" altLang="en-US" sz="3600" dirty="0">
                <a:solidFill>
                  <a:schemeClr val="accent1"/>
                </a:solidFill>
                <a:cs typeface="Arial" panose="020B0604020202020204" pitchFamily="34" charset="0"/>
              </a:rPr>
            </a:br>
            <a:br>
              <a:rPr lang="cy-GB" altLang="en-US" sz="3600" b="1" dirty="0">
                <a:cs typeface="Arial" panose="020B0604020202020204" pitchFamily="34" charset="0"/>
              </a:rPr>
            </a:br>
            <a:endParaRPr lang="en-GB" sz="3600" dirty="0"/>
          </a:p>
        </p:txBody>
      </p:sp>
      <p:pic>
        <p:nvPicPr>
          <p:cNvPr id="6" name="Online Media 5" descr="TED talk gan Tim Urban: Inside the mind of a master procrastinator | TED">
            <a:hlinkClick r:id="" action="ppaction://media"/>
            <a:extLst>
              <a:ext uri="{FF2B5EF4-FFF2-40B4-BE49-F238E27FC236}">
                <a16:creationId xmlns:a16="http://schemas.microsoft.com/office/drawing/2014/main" id="{5BA7457B-BDE4-6DC9-F5C1-20E3C6FCBAD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786693" y="1800277"/>
            <a:ext cx="4734188" cy="3257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E4E104-7376-A7E3-6121-5E7E026279B4}"/>
              </a:ext>
            </a:extLst>
          </p:cNvPr>
          <p:cNvSpPr txBox="1"/>
          <p:nvPr/>
        </p:nvSpPr>
        <p:spPr>
          <a:xfrm>
            <a:off x="6786692" y="5134062"/>
            <a:ext cx="33472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latin typeface="Arial" panose="020B0604020202020204" pitchFamily="34" charset="0"/>
              </a:rPr>
              <a:t>Tim Urban Y Tu </a:t>
            </a:r>
            <a:r>
              <a:rPr lang="en-US" sz="1100" dirty="0" err="1">
                <a:latin typeface="Arial" panose="020B0604020202020204" pitchFamily="34" charset="0"/>
              </a:rPr>
              <a:t>Mewn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i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Feddwl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Meistr</a:t>
            </a:r>
            <a:r>
              <a:rPr lang="en-US" sz="1100" dirty="0">
                <a:latin typeface="Arial" panose="020B0604020202020204" pitchFamily="34" charset="0"/>
              </a:rPr>
              <a:t> </a:t>
            </a:r>
            <a:r>
              <a:rPr lang="en-US" sz="1100" dirty="0" err="1">
                <a:latin typeface="Arial" panose="020B0604020202020204" pitchFamily="34" charset="0"/>
              </a:rPr>
              <a:t>Ymdroi</a:t>
            </a:r>
            <a:r>
              <a:rPr lang="en-US" sz="1100" dirty="0">
                <a:latin typeface="Arial" panose="020B0604020202020204" pitchFamily="34" charset="0"/>
              </a:rPr>
              <a:t>
</a:t>
            </a:r>
            <a:endParaRPr 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0E8A4E1B-3DB4-B700-035A-7EB9A9FFB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"/>
            <a:ext cx="11481847" cy="1040234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Ymdroi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Procrastination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B40EF2-A538-18AF-CAEA-C767385BD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613" y="1040236"/>
            <a:ext cx="5587627" cy="6820352"/>
          </a:xfrm>
        </p:spPr>
        <p:txBody>
          <a:bodyPr/>
          <a:lstStyle/>
          <a:p>
            <a:r>
              <a:rPr lang="cy-GB" altLang="en-US" sz="2400" dirty="0">
                <a:cs typeface="Arial" panose="020B0604020202020204" pitchFamily="34" charset="0"/>
              </a:rPr>
              <a:t>Mae rhai myfyrwyr yn ymdroi yn </a:t>
            </a:r>
            <a:r>
              <a:rPr lang="cy-GB" altLang="en-US" sz="2400" b="1" dirty="0">
                <a:cs typeface="Arial" panose="020B0604020202020204" pitchFamily="34" charset="0"/>
              </a:rPr>
              <a:t>fwriadol </a:t>
            </a:r>
            <a:r>
              <a:rPr lang="cy-GB" altLang="en-US" sz="2400" dirty="0">
                <a:cs typeface="Arial" panose="020B0604020202020204" pitchFamily="34" charset="0"/>
              </a:rPr>
              <a:t>er mwyn eu </a:t>
            </a:r>
            <a:r>
              <a:rPr lang="cy-GB" altLang="en-US" sz="2400" b="1" dirty="0">
                <a:cs typeface="Arial" panose="020B0604020202020204" pitchFamily="34" charset="0"/>
              </a:rPr>
              <a:t>cymell </a:t>
            </a:r>
            <a:r>
              <a:rPr lang="cy-GB" altLang="en-US" sz="2400" dirty="0">
                <a:cs typeface="Arial" panose="020B0604020202020204" pitchFamily="34" charset="0"/>
              </a:rPr>
              <a:t>eu hunain i gynhyrchu gwaith creadigol. </a:t>
            </a:r>
          </a:p>
          <a:p>
            <a:r>
              <a:rPr lang="cy-GB" altLang="en-US" sz="2400" dirty="0">
                <a:cs typeface="Arial" panose="020B0604020202020204" pitchFamily="34" charset="0"/>
              </a:rPr>
              <a:t>Os dyna’ch achos chi, </a:t>
            </a:r>
            <a:r>
              <a:rPr lang="cy-GB" altLang="en-US" sz="2400" b="1" dirty="0">
                <a:cs typeface="Arial" panose="020B0604020202020204" pitchFamily="34" charset="0"/>
              </a:rPr>
              <a:t>byddwch yn onest </a:t>
            </a:r>
            <a:r>
              <a:rPr lang="cy-GB" altLang="en-US" sz="2400" dirty="0">
                <a:cs typeface="Arial" panose="020B0604020202020204" pitchFamily="34" charset="0"/>
              </a:rPr>
              <a:t>– ydych chi wir yn cynhyrchu gwaith dan bwysau, neu ai </a:t>
            </a:r>
            <a:r>
              <a:rPr lang="cy-GB" altLang="en-US" sz="2400" b="1" dirty="0">
                <a:cs typeface="Arial" panose="020B0604020202020204" pitchFamily="34" charset="0"/>
              </a:rPr>
              <a:t>esgus </a:t>
            </a:r>
            <a:r>
              <a:rPr lang="cy-GB" altLang="en-US" sz="2400" dirty="0">
                <a:cs typeface="Arial" panose="020B0604020202020204" pitchFamily="34" charset="0"/>
              </a:rPr>
              <a:t>dros ymddygiad anhrefnus yn unig yw hwn?</a:t>
            </a:r>
          </a:p>
          <a:p>
            <a:pPr marL="0" indent="0">
              <a:buNone/>
            </a:pPr>
            <a:endParaRPr lang="cy-GB" altLang="en-US" sz="2400" dirty="0">
              <a:cs typeface="Arial" panose="020B0604020202020204" pitchFamily="34" charset="0"/>
            </a:endParaRPr>
          </a:p>
          <a:p>
            <a:r>
              <a:rPr lang="cy-GB" sz="2400" dirty="0"/>
              <a:t>Gwyliwch weddill y fideo yn nes ymlaen a dysgwch am yr ail fath o daldra a'i ganlyniadau difrifol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FBDC70-7001-93D1-9587-B0EC75A99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15108" y="5089897"/>
            <a:ext cx="1902117" cy="17681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7E34CC9-6562-392C-4CBD-CAA7BB4A3EE4}"/>
              </a:ext>
            </a:extLst>
          </p:cNvPr>
          <p:cNvSpPr txBox="1"/>
          <p:nvPr/>
        </p:nvSpPr>
        <p:spPr>
          <a:xfrm>
            <a:off x="5924302" y="866112"/>
            <a:ext cx="6067479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students procrastinate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deliberately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 order to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themselves to produce creative work.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this is you,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honest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– do you really produce good work when under pressure, or is this just an </a:t>
            </a:r>
            <a:r>
              <a:rPr lang="en-US" altLang="en-US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excuse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for </a:t>
            </a:r>
            <a:r>
              <a:rPr lang="en-US" altLang="en-US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disorganised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altLang="en-US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</a:rPr>
              <a:t>Watch the rest of the video later and learn about the second kind of procrastination and its serious consequences.</a:t>
            </a:r>
          </a:p>
        </p:txBody>
      </p:sp>
    </p:spTree>
    <p:extLst>
      <p:ext uri="{BB962C8B-B14F-4D97-AF65-F5344CB8AC3E}">
        <p14:creationId xmlns:p14="http://schemas.microsoft.com/office/powerpoint/2010/main" val="41946987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286605"/>
            <a:ext cx="9128760" cy="119818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cy-GB" sz="3600" b="1" dirty="0"/>
              <a:t>Llyncu’r Broga                                     </a:t>
            </a:r>
            <a:br>
              <a:rPr lang="cy-GB" sz="3600" b="1" dirty="0">
                <a:solidFill>
                  <a:schemeClr val="tx2"/>
                </a:solidFill>
              </a:rPr>
            </a:br>
            <a:r>
              <a:rPr lang="en-US" sz="3600" b="1" dirty="0">
                <a:solidFill>
                  <a:schemeClr val="accent1">
                    <a:lumMod val="75000"/>
                  </a:schemeClr>
                </a:solidFill>
              </a:rPr>
              <a:t>Swallowing the frog</a:t>
            </a:r>
            <a:br>
              <a:rPr lang="en-US" sz="1400" b="1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3704" y="1700808"/>
            <a:ext cx="5566576" cy="4168286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cy-GB" sz="2400" dirty="0"/>
              <a:t>Yng ngeiriau enwog Mark Twain, </a:t>
            </a:r>
            <a:r>
              <a:rPr lang="cy-GB" sz="2400" b="1" dirty="0"/>
              <a:t>os y peth cyntaf a wnewch chi yn y bore yw bwyta broga byw, gallwch chi fynd trwy weddill y dydd gan wybod bod y gwaethaf y tu ôl i chi</a:t>
            </a:r>
            <a:r>
              <a:rPr lang="cy-GB" sz="2400" dirty="0"/>
              <a:t>. </a:t>
            </a:r>
            <a:r>
              <a:rPr lang="en-US" sz="2400" dirty="0"/>
              <a:t>(</a:t>
            </a:r>
            <a:r>
              <a:rPr lang="en-US" sz="2400" dirty="0" err="1"/>
              <a:t>Garrat</a:t>
            </a:r>
            <a:r>
              <a:rPr lang="en-US" sz="2400" dirty="0"/>
              <a:t>, 2020)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7440" y="1700809"/>
            <a:ext cx="5520856" cy="4168287"/>
          </a:xfrm>
        </p:spPr>
        <p:txBody>
          <a:bodyPr/>
          <a:lstStyle/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Mark Twain famously said that </a:t>
            </a:r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if the first thing you do in the morning is eat a live frog, you can go through the rest of the day knowing the worst is behind you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. (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Garrat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, 2020)</a:t>
            </a:r>
          </a:p>
          <a:p>
            <a:endParaRPr lang="en-US" dirty="0"/>
          </a:p>
        </p:txBody>
      </p:sp>
      <p:pic>
        <p:nvPicPr>
          <p:cNvPr id="1026" name="Picture 2" descr="Image result for frog">
            <a:extLst>
              <a:ext uri="{FF2B5EF4-FFF2-40B4-BE49-F238E27FC236}">
                <a16:creationId xmlns:a16="http://schemas.microsoft.com/office/drawing/2014/main" id="{05278D75-0CF9-E12A-11DF-3E8997F840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4969" y="4107557"/>
            <a:ext cx="3108839" cy="209926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0789001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882" y="436227"/>
            <a:ext cx="11896041" cy="13704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cy-GB" b="1" dirty="0"/>
            </a:br>
            <a:r>
              <a:rPr lang="cy-GB" b="1" dirty="0"/>
              <a:t>Ymdrin â phethau sy’n tynnu sylw wrth astudio</a:t>
            </a:r>
            <a:br>
              <a:rPr lang="cy-GB" dirty="0">
                <a:solidFill>
                  <a:schemeClr val="tx2"/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Dealing with Distractions whilst studying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582" y="1659193"/>
            <a:ext cx="5566576" cy="3983331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 lvl="0"/>
            <a:r>
              <a:rPr lang="cy-GB" sz="3500" noProof="0" dirty="0"/>
              <a:t>Mae pethau sy’n tynnu sylw bob amser yn golygu bod eich cynhyrchiant a'ch perfformiad yn lleihau. Mae'n golygu eich bod chi’n canolbwyntio ar dasg wahanol ar yr un pryd</a:t>
            </a:r>
          </a:p>
          <a:p>
            <a:r>
              <a:rPr lang="cy-GB" sz="3500" noProof="0" dirty="0"/>
              <a:t>Mae llawer o amser ac egni yn cael eu gwastraffu oherwydd pethau sy’n tynnu sylw’n barhaus</a:t>
            </a:r>
            <a:endParaRPr lang="en-GB" sz="3500" dirty="0"/>
          </a:p>
          <a:p>
            <a:pPr lvl="0"/>
            <a:endParaRPr lang="en-GB" sz="32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8186" y="1728131"/>
            <a:ext cx="4999839" cy="3785011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Distractions always mean that your productivity and performance is decreasing. It means that you are focused on a different task in the meantime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A lot of time and energy is wasted due to continuous distractions</a:t>
            </a:r>
            <a:endParaRPr lang="en-US" sz="3200" dirty="0">
              <a:solidFill>
                <a:schemeClr val="accent1">
                  <a:lumMod val="75000"/>
                </a:schemeClr>
              </a:solidFill>
            </a:endParaRPr>
          </a:p>
          <a:p>
            <a:pPr lvl="0"/>
            <a:endParaRPr lang="en-US" sz="32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1158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05054-0CF7-1816-CE1B-6447ACA00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286604"/>
            <a:ext cx="11016143" cy="134085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r>
              <a:rPr lang="en-GB" b="1" dirty="0"/>
              <a:t>Beth </a:t>
            </a:r>
            <a:r>
              <a:rPr lang="en-GB" b="1" dirty="0" err="1"/>
              <a:t>sy’n</a:t>
            </a:r>
            <a:r>
              <a:rPr lang="en-GB" b="1" dirty="0"/>
              <a:t> </a:t>
            </a:r>
            <a:r>
              <a:rPr lang="en-GB" b="1" dirty="0" err="1"/>
              <a:t>tynnu</a:t>
            </a:r>
            <a:r>
              <a:rPr lang="en-GB" b="1" dirty="0"/>
              <a:t> </a:t>
            </a:r>
            <a:r>
              <a:rPr lang="en-GB" b="1" dirty="0" err="1"/>
              <a:t>sylw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distractions?</a:t>
            </a:r>
            <a:br>
              <a:rPr lang="en-US" sz="1400" dirty="0"/>
            </a:b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39907-F635-115F-AABA-29278E4F5F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9582" y="1474239"/>
            <a:ext cx="5566576" cy="4168286"/>
          </a:xfrm>
        </p:spPr>
        <p:txBody>
          <a:bodyPr vert="horz" lIns="0" tIns="45720" rIns="0" bIns="45720" rtlCol="0">
            <a:normAutofit fontScale="92500"/>
          </a:bodyPr>
          <a:lstStyle/>
          <a:p>
            <a:pPr lvl="0"/>
            <a:r>
              <a:rPr lang="cy-GB" sz="3600" noProof="0" dirty="0"/>
              <a:t>Allanol (ysgogiadau allanol</a:t>
            </a:r>
            <a:r>
              <a:rPr lang="en-US" sz="3600" dirty="0"/>
              <a:t>)</a:t>
            </a:r>
          </a:p>
          <a:p>
            <a:pPr marL="0" indent="0">
              <a:buNone/>
            </a:pPr>
            <a:r>
              <a:rPr lang="cy-GB" sz="3600" noProof="0" dirty="0"/>
              <a:t>Pobl eraill
Yr amgylchedd astudio</a:t>
            </a:r>
          </a:p>
          <a:p>
            <a:pPr lvl="0"/>
            <a:endParaRPr lang="en-US" sz="3600" dirty="0"/>
          </a:p>
          <a:p>
            <a:r>
              <a:rPr lang="cy-GB" sz="3600" noProof="0" dirty="0"/>
              <a:t>Mewnol (yn y myfyriwr</a:t>
            </a:r>
            <a:r>
              <a:rPr lang="en-US" sz="3600" dirty="0"/>
              <a:t>)</a:t>
            </a:r>
          </a:p>
          <a:p>
            <a:pPr marL="0" indent="0">
              <a:buNone/>
            </a:pPr>
            <a:r>
              <a:rPr lang="cy-GB" sz="3600" noProof="0" dirty="0"/>
              <a:t>Ffisegol</a:t>
            </a:r>
          </a:p>
          <a:p>
            <a:pPr marL="0" indent="0">
              <a:buNone/>
            </a:pPr>
            <a:r>
              <a:rPr lang="cy-GB" sz="3600" noProof="0" dirty="0"/>
              <a:t>Meddyliol</a:t>
            </a:r>
            <a:endParaRPr lang="en-GB" sz="4400" dirty="0"/>
          </a:p>
          <a:p>
            <a:pPr lvl="0"/>
            <a:endParaRPr lang="en-US" sz="3600" dirty="0"/>
          </a:p>
          <a:p>
            <a:pPr lvl="0"/>
            <a:endParaRPr lang="en-GB" sz="32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68326B-2FF0-A022-F4F2-0FB78DD11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8186" y="1474239"/>
            <a:ext cx="5763238" cy="4038904"/>
          </a:xfrm>
        </p:spPr>
        <p:txBody>
          <a:bodyPr>
            <a:normAutofit fontScale="92500"/>
          </a:bodyPr>
          <a:lstStyle/>
          <a:p>
            <a:pPr lvl="0"/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External (outside stimuli)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Other people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The studying environment</a:t>
            </a:r>
          </a:p>
          <a:p>
            <a:pPr marL="0" indent="0">
              <a:buNone/>
            </a:pPr>
            <a:endParaRPr lang="en-US" sz="35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Internal (within the student)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Physical</a:t>
            </a:r>
          </a:p>
          <a:p>
            <a:pPr marL="0" lvl="0" indent="0">
              <a:buNone/>
            </a:pPr>
            <a:r>
              <a:rPr lang="en-US" sz="3500" dirty="0">
                <a:solidFill>
                  <a:schemeClr val="accent1">
                    <a:lumMod val="75000"/>
                  </a:schemeClr>
                </a:solidFill>
              </a:rPr>
              <a:t>Mental</a:t>
            </a:r>
          </a:p>
          <a:p>
            <a:pPr marL="0" indent="0">
              <a:buNone/>
            </a:pPr>
            <a:endParaRPr lang="en-GB" sz="4400" dirty="0"/>
          </a:p>
          <a:p>
            <a:pPr marL="0" lvl="0" indent="0">
              <a:buNone/>
            </a:pPr>
            <a:endParaRPr lang="en-US" sz="3600" dirty="0"/>
          </a:p>
          <a:p>
            <a:pPr lvl="0"/>
            <a:endParaRPr lang="en-US" sz="32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E9922-609C-5096-80FE-23C696DA4E0B}"/>
              </a:ext>
            </a:extLst>
          </p:cNvPr>
          <p:cNvSpPr txBox="1"/>
          <p:nvPr/>
        </p:nvSpPr>
        <p:spPr>
          <a:xfrm>
            <a:off x="3060620" y="5328477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</a:rPr>
              <a:t>(Technische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24691597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42CA-1B3D-AAFD-E7ED-A7F3A658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7447"/>
            <a:ext cx="11481847" cy="947955"/>
          </a:xfrm>
        </p:spPr>
        <p:txBody>
          <a:bodyPr>
            <a:normAutofit fontScale="90000"/>
          </a:bodyPr>
          <a:lstStyle/>
          <a:p>
            <a:r>
              <a:rPr lang="cy-GB" sz="4400" b="1" dirty="0"/>
              <a:t>Ffactorau mewnol sy’n tynnu sylw: gofalu am anghenion personol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A17D-BF52-4280-635C-F29C237D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296100"/>
            <a:ext cx="6386530" cy="5561900"/>
          </a:xfrm>
        </p:spPr>
        <p:txBody>
          <a:bodyPr>
            <a:normAutofit/>
          </a:bodyPr>
          <a:lstStyle/>
          <a:p>
            <a:r>
              <a:rPr lang="cy-GB" sz="2400" b="1" dirty="0"/>
              <a:t>Newyn a syched                          </a:t>
            </a:r>
          </a:p>
          <a:p>
            <a:pPr marL="0" indent="0">
              <a:buNone/>
            </a:pPr>
            <a:r>
              <a:rPr lang="cy-GB" sz="2400" dirty="0"/>
              <a:t>Cofiwch fwyta a hydradu! </a:t>
            </a:r>
          </a:p>
          <a:p>
            <a:r>
              <a:rPr lang="cy-GB" sz="2400" b="1" dirty="0"/>
              <a:t>Blinder</a:t>
            </a:r>
            <a:r>
              <a:rPr lang="cy-GB" sz="2400" dirty="0"/>
              <a:t>                        </a:t>
            </a:r>
          </a:p>
          <a:p>
            <a:r>
              <a:rPr lang="cy-GB" sz="2400" dirty="0"/>
              <a:t>Os ydych chi wedi blino bydd hi’n anoddach i chi ganolbwyntio, byddwch chi'n gweithio'n arafach ac yn gwneud mwy o gamgymeriadau.
</a:t>
            </a:r>
            <a:r>
              <a:rPr lang="cy-GB" sz="2400" b="1" dirty="0"/>
              <a:t>Gweithgaredd
</a:t>
            </a:r>
            <a:r>
              <a:rPr lang="cy-GB" sz="2400" dirty="0"/>
              <a:t>Symudwch ychydig y tu allan yn ystod eich seibiannau. Ewch i gael awyr iach! Ysgogwch eich synhwyrau a'ch corff!
Mae angen llawer o ocsigen ar ein hymennydd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B447-B5EB-0E89-EC4A-79BAB4CA3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8458" y="1065402"/>
            <a:ext cx="4454125" cy="374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CBF795-286F-632A-0108-2734CA7F1F1F}"/>
              </a:ext>
            </a:extLst>
          </p:cNvPr>
          <p:cNvSpPr txBox="1"/>
          <p:nvPr/>
        </p:nvSpPr>
        <p:spPr>
          <a:xfrm>
            <a:off x="6744749" y="5192568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Technische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Universitaet</a:t>
            </a:r>
            <a:r>
              <a:rPr lang="en-GB" dirty="0">
                <a:latin typeface="Arial" panose="020B0604020202020204" pitchFamily="34" charset="0"/>
              </a:rPr>
              <a:t>, Darmstadt, 2012</a:t>
            </a:r>
          </a:p>
        </p:txBody>
      </p:sp>
    </p:spTree>
    <p:extLst>
      <p:ext uri="{BB962C8B-B14F-4D97-AF65-F5344CB8AC3E}">
        <p14:creationId xmlns:p14="http://schemas.microsoft.com/office/powerpoint/2010/main" val="16851455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942CA-1B3D-AAFD-E7ED-A7F3A658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7447"/>
            <a:ext cx="11481847" cy="94795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Internal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istractions: pay attention to personal needs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8A17D-BF52-4280-635C-F29C237D8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296100"/>
            <a:ext cx="6386530" cy="556190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Hunger &amp; Thirst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Pay attention to eating and hydration! </a:t>
            </a: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Tiredness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If you are tired you have a harder time focusing, you will work slower and make more mistakes.</a:t>
            </a:r>
          </a:p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Activity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Go and move a little bit outside during your breaks. Get some fresh air! Stimulate your senses and your body!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Our brain needs plenty of oxygen</a:t>
            </a:r>
          </a:p>
          <a:p>
            <a:pPr marL="0" indent="0">
              <a:buNone/>
            </a:pPr>
            <a:endParaRPr lang="en-GB" sz="16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D3B447-B5EB-0E89-EC4A-79BAB4CA3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988458" y="1065402"/>
            <a:ext cx="4454125" cy="37480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4CBF795-286F-632A-0108-2734CA7F1F1F}"/>
              </a:ext>
            </a:extLst>
          </p:cNvPr>
          <p:cNvSpPr txBox="1"/>
          <p:nvPr/>
        </p:nvSpPr>
        <p:spPr>
          <a:xfrm>
            <a:off x="6744749" y="5192568"/>
            <a:ext cx="60946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(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Technische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Universitaet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 Darmstadt, 2012</a:t>
            </a:r>
          </a:p>
        </p:txBody>
      </p:sp>
    </p:spTree>
    <p:extLst>
      <p:ext uri="{BB962C8B-B14F-4D97-AF65-F5344CB8AC3E}">
        <p14:creationId xmlns:p14="http://schemas.microsoft.com/office/powerpoint/2010/main" val="16949941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85A86-0611-D1B3-DEA0-B27A303086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872" b="1"/>
          <a:stretch/>
        </p:blipFill>
        <p:spPr>
          <a:xfrm>
            <a:off x="500699" y="1172992"/>
            <a:ext cx="6308521" cy="4512016"/>
          </a:xfrm>
          <a:prstGeom prst="rect">
            <a:avLst/>
          </a:prstGeom>
        </p:spPr>
      </p:pic>
      <p:sp>
        <p:nvSpPr>
          <p:cNvPr id="13" name="Title 12">
            <a:extLst>
              <a:ext uri="{FF2B5EF4-FFF2-40B4-BE49-F238E27FC236}">
                <a16:creationId xmlns:a16="http://schemas.microsoft.com/office/drawing/2014/main" id="{7E1B3D80-3F85-AC0D-A509-38E10E690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251546"/>
            <a:ext cx="12779476" cy="1752820"/>
          </a:xfrm>
        </p:spPr>
        <p:txBody>
          <a:bodyPr>
            <a:normAutofit fontScale="90000"/>
          </a:bodyPr>
          <a:lstStyle/>
          <a:p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Undonedd</a:t>
            </a:r>
            <a:r>
              <a:rPr lang="en-GB" b="1" dirty="0">
                <a:latin typeface="Arial" panose="020B0604020202020204" pitchFamily="34" charset="0"/>
                <a:ea typeface="+mn-ea"/>
                <a:cs typeface="+mn-cs"/>
              </a:rPr>
              <a:t>: </a:t>
            </a:r>
            <a:r>
              <a:rPr lang="en-GB" b="1" dirty="0" err="1">
                <a:latin typeface="Arial" panose="020B0604020202020204" pitchFamily="34" charset="0"/>
                <a:ea typeface="+mn-ea"/>
                <a:cs typeface="+mn-cs"/>
              </a:rPr>
              <a:t>y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marfer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byr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i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ysgogi'r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lang="en-GB" sz="4400" b="1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synhwyrau</a:t>
            </a:r>
            <a: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  <a:t> </a:t>
            </a:r>
            <a:br>
              <a:rPr lang="en-GB" sz="4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r>
              <a:rPr lang="en-GB" sz="4400" b="1" kern="1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ea typeface="+mn-ea"/>
                <a:cs typeface="+mn-cs"/>
              </a:rPr>
              <a:t>Monotony: a short exercise to stimulate the senses</a:t>
            </a:r>
            <a:br>
              <a:rPr lang="en-GB" sz="4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AB42AE3-C822-19D8-4987-FCC8329AE7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7425" y="1777181"/>
            <a:ext cx="3325761" cy="38319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err="1"/>
              <a:t>Arogl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Symud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Gweld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Swn</a:t>
            </a:r>
            <a:endParaRPr lang="en-GB" sz="3600" dirty="0"/>
          </a:p>
          <a:p>
            <a:pPr marL="0" indent="0">
              <a:buNone/>
            </a:pPr>
            <a:r>
              <a:rPr lang="en-GB" sz="3600" dirty="0" err="1"/>
              <a:t>Anadlu</a:t>
            </a:r>
            <a:endParaRPr lang="en-GB" sz="3600" dirty="0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F1598B5F-C03A-3596-7150-F1B4C86A8F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85651" y="1710813"/>
            <a:ext cx="3239549" cy="4141347"/>
          </a:xfrm>
        </p:spPr>
        <p:txBody>
          <a:bodyPr/>
          <a:lstStyle/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Smell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Movement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Vision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Sound</a:t>
            </a:r>
          </a:p>
          <a:p>
            <a:r>
              <a:rPr lang="en-US" sz="3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Breathing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85492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44543-EB89-6887-AE2D-E908788C0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40316"/>
            <a:ext cx="11481847" cy="497656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Byddwch yn ymwybodol o'ch amgylchedd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B6A18-AC12-482C-C931-57755127FA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8599" y="389350"/>
            <a:ext cx="11963401" cy="5530439"/>
          </a:xfrm>
        </p:spPr>
        <p:txBody>
          <a:bodyPr>
            <a:noAutofit/>
          </a:bodyPr>
          <a:lstStyle/>
          <a:p>
            <a:endParaRPr lang="cy-GB" sz="2400" b="1" dirty="0">
              <a:solidFill>
                <a:schemeClr val="tx2"/>
              </a:solidFill>
            </a:endParaRPr>
          </a:p>
          <a:p>
            <a:r>
              <a:rPr lang="cy-GB" sz="2400" b="1" dirty="0"/>
              <a:t>Ffôn/dyfeisiau eraill</a:t>
            </a:r>
          </a:p>
          <a:p>
            <a:pPr marL="0" indent="0">
              <a:buNone/>
            </a:pPr>
            <a:r>
              <a:rPr lang="cy-GB" sz="2400" dirty="0"/>
              <a:t>Ydy eich hysbysiadau yn pingian yn gyson?</a:t>
            </a:r>
            <a:endParaRPr lang="en-GB" sz="2400" dirty="0"/>
          </a:p>
          <a:p>
            <a:r>
              <a:rPr lang="cy-GB" sz="2400" b="1" noProof="0" dirty="0"/>
              <a:t>Trefnu eich Desg/dyfais Astudio?</a:t>
            </a:r>
          </a:p>
          <a:p>
            <a:pPr marL="0" lvl="0" indent="0">
              <a:buNone/>
            </a:pPr>
            <a:r>
              <a:rPr lang="cy-GB" sz="2400" noProof="0" dirty="0"/>
              <a:t>Sut mae'ch desg wedi'i threfnu? Sut mae eich ffeiliau a'ch ffolderi wedi'u trefnu? Ydych chi'n gwybod ble i ddod o hyd i'r dogfennau y mae eu hangen arnoch?</a:t>
            </a:r>
            <a:endParaRPr lang="cy-GB" sz="2400" b="1" noProof="0" dirty="0"/>
          </a:p>
          <a:p>
            <a:r>
              <a:rPr lang="cy-GB" sz="2400" b="1" noProof="0" dirty="0"/>
              <a:t>Goleuo / seddi / desg </a:t>
            </a:r>
          </a:p>
          <a:p>
            <a:pPr marL="0" lvl="0" indent="0">
              <a:buNone/>
            </a:pPr>
            <a:r>
              <a:rPr lang="cy-GB" sz="2400" noProof="0" dirty="0"/>
              <a:t>Ydy’r golau yn gyfforddus i'ch llygaid?</a:t>
            </a:r>
          </a:p>
          <a:p>
            <a:pPr marL="0" lvl="0" indent="0">
              <a:buNone/>
            </a:pPr>
            <a:r>
              <a:rPr lang="cy-GB" sz="2400" noProof="0" dirty="0"/>
              <a:t>Ydy’ch gweithle yn gyfforddus</a:t>
            </a:r>
            <a:r>
              <a:rPr lang="en-GB" sz="2400" dirty="0"/>
              <a:t>?</a:t>
            </a:r>
          </a:p>
          <a:p>
            <a:r>
              <a:rPr lang="cy-GB" sz="2400" b="1" noProof="0" dirty="0"/>
              <a:t>Cyfarfodydd a Galwadau</a:t>
            </a:r>
          </a:p>
          <a:p>
            <a:pPr marL="0" indent="0">
              <a:buNone/>
            </a:pPr>
            <a:r>
              <a:rPr lang="cy-GB" sz="2400" noProof="0" dirty="0"/>
              <a:t>Nid yw'n anghwrtais dweud wrth ymwelydd neu alwr eich bod chi’n canolbwyntio ar dasg wahanol ac y byddwch chi’n eu galw nhw’n ôl maes o law</a:t>
            </a:r>
            <a:r>
              <a:rPr lang="en-GB" sz="2400" dirty="0"/>
              <a:t>.</a:t>
            </a:r>
            <a:endParaRPr lang="en-US" sz="2400" dirty="0"/>
          </a:p>
          <a:p>
            <a:pPr marL="0" indent="0">
              <a:buNone/>
            </a:pPr>
            <a:r>
              <a:rPr lang="cy-GB" sz="2400" b="1" noProof="0" dirty="0"/>
              <a:t> </a:t>
            </a:r>
            <a:endParaRPr lang="en-GB" sz="2400" dirty="0"/>
          </a:p>
          <a:p>
            <a:endParaRPr lang="cy-GB" sz="2400" b="1" noProof="0" dirty="0"/>
          </a:p>
          <a:p>
            <a:endParaRPr lang="en-GB" sz="2400" dirty="0"/>
          </a:p>
          <a:p>
            <a:endParaRPr lang="cy-GB" sz="2400" noProof="0" dirty="0"/>
          </a:p>
          <a:p>
            <a:endParaRPr lang="cy-GB" sz="2400" b="1" dirty="0">
              <a:solidFill>
                <a:schemeClr val="tx2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9B528F-4CC6-B9EE-0AE0-26ABE47AED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y-GB" sz="1400" noProof="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54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51822A2-20B1-0DFD-E0F6-B7DA2C0FF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6368"/>
            <a:ext cx="11481847" cy="597309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Be aware of your environment</a:t>
            </a:r>
            <a:endParaRPr lang="en-GB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512D85-BFDC-173C-6B18-254D6C5B0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833284"/>
            <a:ext cx="11481847" cy="477110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Phone/other devices</a:t>
            </a:r>
          </a:p>
          <a:p>
            <a:pPr marL="0" indent="0">
              <a:buNone/>
            </a:pPr>
            <a:r>
              <a:rPr lang="en-GB" dirty="0"/>
              <a:t>Do your notifications ping constantly?</a:t>
            </a:r>
          </a:p>
          <a:p>
            <a:r>
              <a:rPr lang="en-GB" b="1" dirty="0"/>
              <a:t>Organisation of your Desk/studying device?</a:t>
            </a:r>
          </a:p>
          <a:p>
            <a:pPr marL="0" lvl="0" indent="0">
              <a:buNone/>
            </a:pPr>
            <a:r>
              <a:rPr lang="en-GB" dirty="0"/>
              <a:t>How is your desk organized? How are your files and folders organised? Do you know where to find the documents that you need?</a:t>
            </a:r>
          </a:p>
          <a:p>
            <a:pPr marL="0" indent="0">
              <a:buNone/>
            </a:pPr>
            <a:r>
              <a:rPr lang="en-GB" b="1" dirty="0"/>
              <a:t>Lighting/seating/desk</a:t>
            </a:r>
            <a:r>
              <a:rPr lang="en-GB" dirty="0"/>
              <a:t> </a:t>
            </a:r>
          </a:p>
          <a:p>
            <a:pPr marL="0" lvl="0" indent="0">
              <a:buNone/>
            </a:pPr>
            <a:r>
              <a:rPr lang="en-GB" dirty="0"/>
              <a:t>Is the lighting comfortable for your eyes?</a:t>
            </a:r>
            <a:endParaRPr lang="en-US" dirty="0"/>
          </a:p>
          <a:p>
            <a:pPr marL="0" lvl="0" indent="0">
              <a:buNone/>
            </a:pPr>
            <a:r>
              <a:rPr lang="en-GB" dirty="0"/>
              <a:t>Is your workspace comfortable?</a:t>
            </a:r>
          </a:p>
          <a:p>
            <a:r>
              <a:rPr lang="en-GB" b="1" dirty="0"/>
              <a:t>Meetings and Calls </a:t>
            </a:r>
          </a:p>
          <a:p>
            <a:pPr marL="0" indent="0">
              <a:buNone/>
            </a:pPr>
            <a:r>
              <a:rPr lang="en-GB" dirty="0"/>
              <a:t>It is not rude or impolite to tell a visitor or caller that you are focused on a different task and that you will return the call afterwards.</a:t>
            </a:r>
            <a:endParaRPr lang="en-US" dirty="0"/>
          </a:p>
          <a:p>
            <a:endParaRPr lang="en-US" dirty="0"/>
          </a:p>
          <a:p>
            <a:pPr lvl="0"/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endParaRPr lang="en-US" dirty="0"/>
          </a:p>
          <a:p>
            <a:endParaRPr lang="en-GB" b="1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721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5FA9-A1A9-5F22-BB64-D505BBB50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6982"/>
            <a:ext cx="11654342" cy="1297858"/>
          </a:xfrm>
        </p:spPr>
        <p:txBody>
          <a:bodyPr>
            <a:normAutofit fontScale="90000"/>
          </a:bodyPr>
          <a:lstStyle/>
          <a:p>
            <a:r>
              <a:rPr lang="en-US" sz="4400" b="1" kern="1200" dirty="0">
                <a:ea typeface="+mj-ea"/>
                <a:cs typeface="+mj-cs"/>
              </a:rPr>
              <a:t>Sut </a:t>
            </a:r>
            <a:r>
              <a:rPr lang="en-US" sz="4400" b="1" kern="1200" dirty="0" err="1">
                <a:ea typeface="+mj-ea"/>
                <a:cs typeface="+mj-cs"/>
              </a:rPr>
              <a:t>i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gael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canlyniadau</a:t>
            </a:r>
            <a:r>
              <a:rPr lang="en-US" sz="4400" b="1" kern="1200" dirty="0">
                <a:ea typeface="+mj-ea"/>
                <a:cs typeface="+mj-cs"/>
              </a:rPr>
              <a:t> da </a:t>
            </a:r>
            <a:r>
              <a:rPr lang="en-US" sz="4400" b="1" kern="1200" dirty="0" err="1">
                <a:ea typeface="+mj-ea"/>
                <a:cs typeface="+mj-cs"/>
              </a:rPr>
              <a:t>o'ch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mewnbwn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r>
              <a:rPr lang="en-US" sz="4400" b="1" kern="1200" dirty="0" err="1">
                <a:ea typeface="+mj-ea"/>
                <a:cs typeface="+mj-cs"/>
              </a:rPr>
              <a:t>amser</a:t>
            </a:r>
            <a:r>
              <a:rPr lang="en-US" sz="4400" b="1" kern="1200" dirty="0">
                <a:ea typeface="+mj-ea"/>
                <a:cs typeface="+mj-cs"/>
              </a:rPr>
              <a:t> </a:t>
            </a:r>
            <a:br>
              <a:rPr lang="en-US" sz="4400" b="1" kern="1200" dirty="0">
                <a:solidFill>
                  <a:schemeClr val="tx1"/>
                </a:solidFill>
                <a:ea typeface="+mj-ea"/>
                <a:cs typeface="+mj-cs"/>
              </a:rPr>
            </a:br>
            <a:r>
              <a:rPr lang="en-US" sz="4400" b="1" kern="1200" dirty="0">
                <a:solidFill>
                  <a:schemeClr val="accent1">
                    <a:lumMod val="75000"/>
                  </a:schemeClr>
                </a:solidFill>
                <a:ea typeface="+mj-ea"/>
                <a:cs typeface="+mj-cs"/>
              </a:rPr>
              <a:t>How to get good results from your time input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2C2D5-CE79-85C3-EDC3-08DA1410F8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8219" y="1889269"/>
            <a:ext cx="5136047" cy="3749040"/>
          </a:xfrm>
        </p:spPr>
        <p:txBody>
          <a:bodyPr>
            <a:normAutofit fontScale="85000" lnSpcReduction="10000"/>
          </a:bodyPr>
          <a:lstStyle/>
          <a:p>
            <a:pPr defTabSz="950976">
              <a:spcAft>
                <a:spcPts val="600"/>
              </a:spcAft>
            </a:pPr>
            <a:r>
              <a:rPr lang="cy-GB" sz="2600" kern="1200" dirty="0">
                <a:ea typeface="+mn-ea"/>
                <a:cs typeface="+mn-cs"/>
              </a:rPr>
              <a:t>Gweithgaredd: 10 munud </a:t>
            </a:r>
          </a:p>
          <a:p>
            <a:pPr marL="0" indent="0" defTabSz="950976">
              <a:spcAft>
                <a:spcPts val="600"/>
              </a:spcAft>
              <a:buNone/>
            </a:pPr>
            <a:r>
              <a:rPr lang="cy-GB" sz="2600" kern="1200" dirty="0">
                <a:ea typeface="+mn-ea"/>
                <a:cs typeface="+mn-cs"/>
              </a:rPr>
              <a:t>Gwyliwch y fideo a nodiwch yr ‘8 awgrym ar gyfer dod yn well dysgwr’.</a:t>
            </a:r>
          </a:p>
          <a:p>
            <a:pPr defTabSz="950976">
              <a:spcAft>
                <a:spcPts val="600"/>
              </a:spcAft>
            </a:pPr>
            <a:r>
              <a:rPr lang="cy-GB" sz="2600" kern="1200" dirty="0">
                <a:ea typeface="+mn-ea"/>
                <a:cs typeface="+mn-cs"/>
              </a:rPr>
              <a:t>Ysgrifennwch nhw ar y bwrdd gwyn</a:t>
            </a:r>
            <a:endParaRPr lang="en-GB" sz="2600" dirty="0"/>
          </a:p>
          <a:p>
            <a:pPr marL="0" indent="0" defTabSz="950976">
              <a:spcAft>
                <a:spcPts val="600"/>
              </a:spcAft>
              <a:buNone/>
            </a:pPr>
            <a:endParaRPr lang="en-GB" sz="2600" dirty="0"/>
          </a:p>
          <a:p>
            <a:pPr defTabSz="950976">
              <a:spcAft>
                <a:spcPts val="600"/>
              </a:spcAft>
            </a:pPr>
            <a:r>
              <a:rPr lang="en-GB" sz="2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Activity: 10 mins. Watch the video and note the ‘8 tips to becoming a better learner’.</a:t>
            </a:r>
          </a:p>
          <a:p>
            <a:pPr defTabSz="950976">
              <a:spcAft>
                <a:spcPts val="600"/>
              </a:spcAft>
            </a:pPr>
            <a:r>
              <a:rPr lang="en-GB" sz="2600" kern="1200" dirty="0">
                <a:solidFill>
                  <a:schemeClr val="accent1">
                    <a:lumMod val="75000"/>
                  </a:schemeClr>
                </a:solidFill>
                <a:ea typeface="+mn-ea"/>
                <a:cs typeface="+mn-cs"/>
              </a:rPr>
              <a:t>Write them on the whiteboard</a:t>
            </a:r>
          </a:p>
          <a:p>
            <a:pPr defTabSz="950976">
              <a:spcAft>
                <a:spcPts val="600"/>
              </a:spcAft>
            </a:pPr>
            <a:endParaRPr lang="en-US" dirty="0"/>
          </a:p>
          <a:p>
            <a:endParaRPr lang="en-GB" dirty="0"/>
          </a:p>
        </p:txBody>
      </p:sp>
      <p:pic>
        <p:nvPicPr>
          <p:cNvPr id="5" name="Online Media 5" title="LEARNING - Become a Better Learner - 8 Tips for Personal and Professional Growth 🙂">
            <a:hlinkClick r:id="" action="ppaction://media"/>
            <a:extLst>
              <a:ext uri="{FF2B5EF4-FFF2-40B4-BE49-F238E27FC236}">
                <a16:creationId xmlns:a16="http://schemas.microsoft.com/office/drawing/2014/main" id="{D7301B29-DCED-84D8-585E-2C5DE6830502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781368" y="1784555"/>
            <a:ext cx="5434780" cy="34879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328B3E8-ED9C-E6D1-5451-43DC9597DFDB}"/>
              </a:ext>
            </a:extLst>
          </p:cNvPr>
          <p:cNvSpPr txBox="1"/>
          <p:nvPr/>
        </p:nvSpPr>
        <p:spPr>
          <a:xfrm>
            <a:off x="7309669" y="5366416"/>
            <a:ext cx="60947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AdMyPage</a:t>
            </a:r>
            <a:r>
              <a:rPr lang="en-GB" dirty="0">
                <a:latin typeface="Arial" panose="020B0604020202020204" pitchFamily="34" charset="0"/>
              </a:rPr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6185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6195" y="647519"/>
            <a:ext cx="11142406" cy="693250"/>
          </a:xfrm>
        </p:spPr>
        <p:txBody>
          <a:bodyPr>
            <a:normAutofit fontScale="90000"/>
          </a:bodyPr>
          <a:lstStyle/>
          <a:p>
            <a:br>
              <a:rPr lang="cy-GB" sz="3600" b="1" dirty="0"/>
            </a:br>
            <a:r>
              <a:rPr lang="cy-GB" sz="3600" b="1" dirty="0"/>
              <a:t>8 Awgrym ar gyfer dod yn well dysgwr</a:t>
            </a:r>
            <a:br>
              <a:rPr lang="cy-GB" sz="3600" b="1" dirty="0"/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8 Tips to becoming a better learner  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3600" dirty="0" err="1">
                <a:solidFill>
                  <a:schemeClr val="accent1">
                    <a:lumMod val="75000"/>
                  </a:schemeClr>
                </a:solidFill>
              </a:rPr>
              <a:t>AdMyPagame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, 2019)</a:t>
            </a:r>
            <a:br>
              <a:rPr lang="en-GB" sz="36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br>
              <a:rPr lang="en-GB" sz="3600" b="1" dirty="0"/>
            </a:br>
            <a:endParaRPr lang="cy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78286" y="1642085"/>
            <a:ext cx="5658394" cy="416828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Read as much as you can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Have an open mind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Teach what you have learned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Take a break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Motivate yourself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Surround yourself with other learners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Stop multi-tasking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</a:rPr>
              <a:t>Write notes</a:t>
            </a:r>
          </a:p>
          <a:p>
            <a:pPr marL="514350" indent="-514350">
              <a:buFont typeface="+mj-lt"/>
              <a:buAutoNum type="arabicPeriod"/>
            </a:pPr>
            <a:endParaRPr lang="en-GB" sz="26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CCA6EF-7D36-D8D8-0E9F-FB2A1ED040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981" y="1642085"/>
            <a:ext cx="5228046" cy="37758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Darllenwch gymaint ag y gallwch chi
Bod yn agored eich meddwl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Addysgu’r hyn rydych chi wedi'i ddysgu
Cymryd seibiant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Eich ysgogi eich hun
Eich amgylchynu eich hun gyda dysgwyr eraill</a:t>
            </a:r>
          </a:p>
          <a:p>
            <a:pPr marL="514350" indent="-514350">
              <a:buFont typeface="+mj-lt"/>
              <a:buAutoNum type="arabicPeriod"/>
            </a:pPr>
            <a:r>
              <a:rPr lang="cy-GB" sz="2400" b="1" dirty="0"/>
              <a:t>Peidio ag </a:t>
            </a:r>
            <a:r>
              <a:rPr lang="cy-GB" sz="2400" b="1" dirty="0" err="1"/>
              <a:t>amldasgio</a:t>
            </a:r>
            <a:r>
              <a:rPr lang="cy-GB" sz="2400" b="1" dirty="0"/>
              <a:t>
Ysgrifennu nodiadau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8424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 b="1" dirty="0"/>
              <a:t>Cwis – Dewiswch dri ateb </a:t>
            </a:r>
            <a:br>
              <a:rPr lang="cy-GB" sz="3600" b="1" dirty="0">
                <a:solidFill>
                  <a:schemeClr val="accent1"/>
                </a:solidFill>
              </a:rPr>
            </a:b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Quiz – Choose three answers</a:t>
            </a:r>
            <a:endParaRPr lang="cy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367243" y="1812023"/>
            <a:ext cx="5335399" cy="4199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Becoming a better learner involves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Being curious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Keeping at it even when you are tired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Reading Widely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Time and Effort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9FC824-7BA7-F611-F428-321E290E1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6498" y="1812023"/>
            <a:ext cx="5799502" cy="40401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dirty="0"/>
              <a:t>Mae dod yn well dysgwr yn golygu
1. Bod yn chwilfrydig
2. Dal ati hyd yn oed pan fyddwch chi wedi blino
3. Darllen yn eang
4. Amser ac ymdrech
</a:t>
            </a:r>
          </a:p>
        </p:txBody>
      </p:sp>
    </p:spTree>
    <p:extLst>
      <p:ext uri="{BB962C8B-B14F-4D97-AF65-F5344CB8AC3E}">
        <p14:creationId xmlns:p14="http://schemas.microsoft.com/office/powerpoint/2010/main" val="3037162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6228" y="75501"/>
            <a:ext cx="9454532" cy="1044429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110" y="1378973"/>
            <a:ext cx="11881313" cy="4240161"/>
          </a:xfrm>
        </p:spPr>
        <p:txBody>
          <a:bodyPr vert="horz" lIns="0" tIns="45720" rIns="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4500" dirty="0" err="1"/>
              <a:t>Admypagame</a:t>
            </a:r>
            <a:r>
              <a:rPr lang="en-US" sz="4500" dirty="0"/>
              <a:t> (2019). Available at: </a:t>
            </a:r>
            <a:r>
              <a:rPr lang="en-US" sz="4500" dirty="0">
                <a:hlinkClick r:id="rId3"/>
              </a:rPr>
              <a:t>https://www.youtube.com/watch?v=Id9paB5zbmc</a:t>
            </a:r>
            <a:r>
              <a:rPr lang="en-US" sz="4500" dirty="0"/>
              <a:t> (Accessed:25 June 2024).</a:t>
            </a:r>
          </a:p>
          <a:p>
            <a:pPr marL="0" indent="0">
              <a:buNone/>
            </a:pPr>
            <a:r>
              <a:rPr lang="en-US" sz="4500" dirty="0"/>
              <a:t>Clear, J. (2018</a:t>
            </a:r>
            <a:r>
              <a:rPr lang="en-US" sz="4500" i="1" dirty="0"/>
              <a:t>). Atomic Habits: An Easy &amp; Proven Way to Build Good Habits &amp; Break Bad Ones. </a:t>
            </a:r>
            <a:r>
              <a:rPr lang="en-US" sz="4500" dirty="0"/>
              <a:t>Avery. Available at: </a:t>
            </a:r>
            <a:r>
              <a:rPr lang="en-US" sz="4500" dirty="0">
                <a:hlinkClick r:id="rId3"/>
              </a:rPr>
              <a:t>https://www.youtube.com/watch?v=Id9paB5zbmc</a:t>
            </a:r>
            <a:r>
              <a:rPr lang="en-US" sz="4500" dirty="0"/>
              <a:t> (Accessed: 25 June 2024)​.</a:t>
            </a:r>
            <a:endParaRPr lang="en-GB" sz="4500" dirty="0"/>
          </a:p>
          <a:p>
            <a:pPr marL="0" indent="0">
              <a:buNone/>
            </a:pPr>
            <a:r>
              <a:rPr lang="en-GB" sz="4500" dirty="0">
                <a:latin typeface="Arial"/>
                <a:cs typeface="Arial"/>
              </a:rPr>
              <a:t>Cottrell, S. (2013</a:t>
            </a:r>
            <a:r>
              <a:rPr lang="en-GB" sz="4500" i="1" dirty="0">
                <a:latin typeface="Arial"/>
                <a:cs typeface="Arial"/>
              </a:rPr>
              <a:t>). </a:t>
            </a:r>
            <a:r>
              <a:rPr lang="en-GB" altLang="cy-GB" sz="4500" i="1" dirty="0">
                <a:latin typeface="Arial"/>
                <a:cs typeface="Arial"/>
              </a:rPr>
              <a:t>The Study Skills Handbook. </a:t>
            </a:r>
            <a:r>
              <a:rPr lang="en-GB" altLang="cy-GB" sz="4500" dirty="0">
                <a:latin typeface="Arial"/>
                <a:cs typeface="Arial"/>
              </a:rPr>
              <a:t>(4th ed). Palgrave Macmillan</a:t>
            </a:r>
          </a:p>
          <a:p>
            <a:pPr marL="0" indent="0">
              <a:buNone/>
            </a:pPr>
            <a:r>
              <a:rPr lang="en-GB" altLang="cy-GB" sz="4500" dirty="0" err="1"/>
              <a:t>CrowJack</a:t>
            </a:r>
            <a:r>
              <a:rPr lang="en-GB" altLang="cy-GB" sz="4500" dirty="0"/>
              <a:t> (2022).</a:t>
            </a:r>
            <a:r>
              <a:rPr lang="en-US" sz="4500" dirty="0"/>
              <a:t> </a:t>
            </a:r>
            <a:r>
              <a:rPr lang="en-US" sz="4500" i="1" dirty="0"/>
              <a:t>A Pragmatic Elucidation of SMART Goals with Relevant Examples. Available at: </a:t>
            </a:r>
            <a:r>
              <a:rPr lang="en-GB" altLang="cy-GB" sz="4500" dirty="0">
                <a:hlinkClick r:id="rId4"/>
              </a:rPr>
              <a:t>https://crowjack.com/blog/strategy/smart-goal</a:t>
            </a:r>
            <a:r>
              <a:rPr lang="en-GB" altLang="cy-GB" sz="4500" dirty="0"/>
              <a:t> (Accessed: 25 June 2024)​.</a:t>
            </a: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7692182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4A8A1-0F78-269E-7490-51B152780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AE6F1-8446-DE80-3A57-45E6E0CE6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8"/>
            <a:ext cx="11481847" cy="395057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3300" dirty="0">
                <a:latin typeface="Arial"/>
                <a:cs typeface="Arial"/>
              </a:rPr>
              <a:t>Dweck, C. S. (2006). </a:t>
            </a:r>
            <a:r>
              <a:rPr lang="en-US" sz="3300" i="1" dirty="0">
                <a:latin typeface="Arial"/>
                <a:cs typeface="Arial"/>
              </a:rPr>
              <a:t>Mindset: The New Psychology of Success</a:t>
            </a:r>
            <a:r>
              <a:rPr lang="en-US" sz="3300" dirty="0">
                <a:latin typeface="Arial"/>
                <a:cs typeface="Arial"/>
              </a:rPr>
              <a:t>. Random House.</a:t>
            </a:r>
          </a:p>
          <a:p>
            <a:pPr marL="0" indent="0">
              <a:buNone/>
            </a:pPr>
            <a:r>
              <a:rPr lang="en-US" sz="3300" dirty="0">
                <a:latin typeface="Arial"/>
                <a:cs typeface="Arial"/>
              </a:rPr>
              <a:t>Dweck, C. S. (2012). </a:t>
            </a:r>
            <a:r>
              <a:rPr lang="en-US" sz="3300" i="1" dirty="0">
                <a:latin typeface="Arial"/>
                <a:cs typeface="Arial"/>
              </a:rPr>
              <a:t>Mindset: How you can fulfill your potential.</a:t>
            </a:r>
            <a:r>
              <a:rPr lang="en-US" sz="3300" dirty="0">
                <a:latin typeface="Arial"/>
                <a:cs typeface="Arial"/>
              </a:rPr>
              <a:t>  Random House</a:t>
            </a:r>
          </a:p>
          <a:p>
            <a:pPr marL="0" indent="0">
              <a:buNone/>
            </a:pPr>
            <a:r>
              <a:rPr lang="en-US" altLang="cy-GB" sz="3300" dirty="0">
                <a:latin typeface="Arial"/>
                <a:cs typeface="Arial"/>
              </a:rPr>
              <a:t>Garrat, S. (2020). </a:t>
            </a:r>
            <a:r>
              <a:rPr lang="en-US" sz="3300" i="1" dirty="0">
                <a:latin typeface="Arial"/>
                <a:cs typeface="Arial"/>
              </a:rPr>
              <a:t>Eat the frog: why it’s good to do the difficult thing first. The creative life</a:t>
            </a:r>
            <a:r>
              <a:rPr lang="en-US" sz="3300" dirty="0">
                <a:latin typeface="Arial"/>
                <a:cs typeface="Arial"/>
              </a:rPr>
              <a:t>. Available at: </a:t>
            </a:r>
            <a:r>
              <a:rPr lang="en-US" sz="3300" dirty="0">
                <a:latin typeface="Arial"/>
                <a:cs typeface="Arial"/>
                <a:hlinkClick r:id="rId2"/>
              </a:rPr>
              <a:t>https://thecreativelife.net/eat-the-frog/</a:t>
            </a:r>
            <a:r>
              <a:rPr lang="en-US" sz="3300" dirty="0">
                <a:latin typeface="Arial"/>
                <a:cs typeface="Arial"/>
              </a:rPr>
              <a:t> ((Accessed: 25 June 2024)​.</a:t>
            </a:r>
          </a:p>
          <a:p>
            <a:pPr marL="0" indent="0">
              <a:buNone/>
            </a:pPr>
            <a:r>
              <a:rPr lang="en-GB" sz="3300" dirty="0"/>
              <a:t>Miller, H (2022). </a:t>
            </a:r>
            <a:r>
              <a:rPr lang="en-US" sz="3300" i="1" dirty="0"/>
              <a:t>Self-Limiting Beliefs: A Guide for Overcoming Limitations. </a:t>
            </a:r>
            <a:r>
              <a:rPr lang="en-US" sz="3300" dirty="0"/>
              <a:t>Available at: </a:t>
            </a:r>
            <a:r>
              <a:rPr lang="en-US" sz="3300" dirty="0">
                <a:hlinkClick r:id="rId3"/>
              </a:rPr>
              <a:t>https://leaders.com/articles/personal-growth/limiting-beliefs/#:~:text=Essentially%2C%20this%20boils%20down%20to,they%20can%20positively%20affect%20others</a:t>
            </a:r>
            <a:r>
              <a:rPr lang="en-US" sz="3300" dirty="0"/>
              <a:t> (Accessed: 25 June 2024)​.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2048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916" y="117446"/>
            <a:ext cx="9216844" cy="1079307"/>
          </a:xfrm>
        </p:spPr>
        <p:txBody>
          <a:bodyPr>
            <a:normAutofit fontScale="90000"/>
          </a:bodyPr>
          <a:lstStyle/>
          <a:p>
            <a:r>
              <a:rPr lang="cy-GB" b="1" dirty="0"/>
              <a:t>Cyfeiriadau</a:t>
            </a:r>
            <a:r>
              <a:rPr lang="en-GB" b="1" dirty="0"/>
              <a:t> </a:t>
            </a:r>
            <a:br>
              <a:rPr lang="en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9508" y="1171989"/>
            <a:ext cx="10838576" cy="4968552"/>
          </a:xfrm>
        </p:spPr>
        <p:txBody>
          <a:bodyPr vert="horz" lIns="0" tIns="45720" rIns="0" bIns="45720" rtlCol="0">
            <a:normAutofit fontScale="55000" lnSpcReduction="20000"/>
          </a:bodyPr>
          <a:lstStyle/>
          <a:p>
            <a:pPr marL="0" indent="0">
              <a:buNone/>
            </a:pPr>
            <a:r>
              <a:rPr lang="en-US" sz="4800" dirty="0">
                <a:hlinkClick r:id="rId3" tooltip="Online Learning Insigh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Online Learning Insights</a:t>
            </a:r>
            <a:r>
              <a:rPr lang="en-US" sz="4800" dirty="0"/>
              <a:t>, n.d. </a:t>
            </a:r>
            <a:r>
              <a:rPr lang="en-US" sz="4800" i="1" dirty="0"/>
              <a:t>What Does a Growth Mindset Have to Do with Learning?  </a:t>
            </a:r>
            <a:r>
              <a:rPr lang="en-US" sz="4800" dirty="0" err="1"/>
              <a:t>Wordpress</a:t>
            </a:r>
            <a:r>
              <a:rPr lang="en-US" sz="4800" dirty="0"/>
              <a:t>.  Available at: </a:t>
            </a:r>
            <a:r>
              <a:rPr lang="en-US" sz="4800" dirty="0">
                <a:hlinkClick r:id="rId4"/>
              </a:rPr>
              <a:t>https://onlinelearninginsights.wordpress.com/2016/04/14/what-does-a-growth-mindset-have-to-do-with-learning/</a:t>
            </a:r>
            <a:r>
              <a:rPr lang="en-US" sz="4800" dirty="0"/>
              <a:t> (Accessed: 25 June 2024).</a:t>
            </a:r>
          </a:p>
          <a:p>
            <a:pPr marL="0" indent="0">
              <a:buNone/>
            </a:pPr>
            <a:r>
              <a:rPr lang="en-US" sz="4800" dirty="0"/>
              <a:t>Robbins, T. (2023) </a:t>
            </a:r>
            <a:r>
              <a:rPr lang="en-US" sz="4800" i="1" dirty="0"/>
              <a:t>What are limiting beliefs? Available at: </a:t>
            </a:r>
            <a:r>
              <a:rPr lang="en-US" sz="4800" dirty="0"/>
              <a:t> </a:t>
            </a:r>
            <a:r>
              <a:rPr lang="en-US" sz="4800" dirty="0">
                <a:hlinkClick r:id="rId5"/>
              </a:rPr>
              <a:t>https://www.tonyrobbins.com/limiting-beliefs-guide/</a:t>
            </a:r>
            <a:r>
              <a:rPr lang="en-US" sz="4800" dirty="0"/>
              <a:t> (Accessed: 25 June 2024).</a:t>
            </a:r>
          </a:p>
          <a:p>
            <a:pPr marL="0" indent="0">
              <a:buNone/>
            </a:pPr>
            <a:r>
              <a:rPr lang="en-US" sz="4800" dirty="0"/>
              <a:t>Robbins, T. (2015) </a:t>
            </a:r>
            <a:r>
              <a:rPr lang="en-US" sz="4800" i="1" dirty="0"/>
              <a:t>16 limiting beliefs that are preventing you from thriving. </a:t>
            </a:r>
            <a:r>
              <a:rPr lang="en-US" sz="4800" dirty="0"/>
              <a:t>Available at: </a:t>
            </a:r>
            <a:r>
              <a:rPr lang="en-US" sz="4800" dirty="0">
                <a:hlinkClick r:id="rId6"/>
              </a:rPr>
              <a:t>https://core.tonyrobbins.com/Global/FileLib/PDF/Limiting_Beliefs.pdf</a:t>
            </a:r>
            <a:r>
              <a:rPr lang="en-US" sz="4800" dirty="0"/>
              <a:t> (Accessed: 25 June 2024).</a:t>
            </a:r>
            <a:endParaRPr lang="en-GB" sz="4800" dirty="0"/>
          </a:p>
          <a:p>
            <a:pPr marL="0" indent="0">
              <a:buNone/>
            </a:pPr>
            <a:r>
              <a:rPr lang="en-GB" sz="4800" dirty="0"/>
              <a:t>Technische </a:t>
            </a:r>
            <a:r>
              <a:rPr lang="en-GB" sz="4800" dirty="0" err="1"/>
              <a:t>Universitaet</a:t>
            </a:r>
            <a:r>
              <a:rPr lang="en-GB" sz="4800" dirty="0"/>
              <a:t> Darmstadt (2012). Dealing with Distractions at your Workplace. Available at: </a:t>
            </a:r>
            <a:r>
              <a:rPr lang="en-GB" sz="4800" dirty="0">
                <a:hlinkClick r:id="rId7"/>
              </a:rPr>
              <a:t>https://www.slideshare.net/frikadellenbaum1/dealing-with-distractions-13540433</a:t>
            </a:r>
            <a:r>
              <a:rPr lang="en-GB" sz="4800" dirty="0"/>
              <a:t> </a:t>
            </a:r>
            <a:r>
              <a:rPr lang="en-US" sz="4800" dirty="0"/>
              <a:t>(Accessed: 25 June 2024).</a:t>
            </a:r>
            <a:endParaRPr lang="en-GB" sz="4800" dirty="0"/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6A2A6A-4CB2-50EF-252C-C6D012BD1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Cyfeiriadau</a:t>
            </a:r>
            <a:br>
              <a:rPr lang="cy-GB" b="1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References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C45C98-1AF9-0EC3-350E-A3B41C8353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The Foundations Team (2021). </a:t>
            </a:r>
            <a:r>
              <a:rPr lang="en-US" sz="2800" i="1" dirty="0"/>
              <a:t>Common Self Limiting Beliefs and Behavior</a:t>
            </a:r>
            <a:r>
              <a:rPr lang="en-US" sz="2800" dirty="0"/>
              <a:t>s. Available at: </a:t>
            </a:r>
            <a:r>
              <a:rPr lang="en-US" sz="2800" dirty="0">
                <a:hlinkClick r:id="rId2"/>
              </a:rPr>
              <a:t>https://foundationsasheville.com/blog/self-limiting-beliefs-and-behaviors/#:~:text=Self%2Dlimiting%20beliefs%20are%20the,back%20from%20achieving%20our%20goals</a:t>
            </a:r>
            <a:r>
              <a:rPr lang="en-US" sz="2800" dirty="0"/>
              <a:t> (Accessed: 25 June 2024).</a:t>
            </a:r>
          </a:p>
          <a:p>
            <a:pPr marL="0" indent="0">
              <a:buNone/>
            </a:pPr>
            <a:r>
              <a:rPr lang="en-US" sz="2800" dirty="0"/>
              <a:t>Urban, T (2016)</a:t>
            </a:r>
            <a:r>
              <a:rPr lang="en-US" sz="2800" i="1" dirty="0"/>
              <a:t> Inside the Mind of a Master Procrastinator.</a:t>
            </a:r>
            <a:r>
              <a:rPr lang="en-US" sz="2800" dirty="0"/>
              <a:t> YouTube Available at: </a:t>
            </a:r>
            <a:r>
              <a:rPr lang="en-US" sz="2800" dirty="0">
                <a:hlinkClick r:id="rId3"/>
              </a:rPr>
              <a:t>https://www.youtube.com/watch?v=arj7oStGLkU</a:t>
            </a:r>
            <a:r>
              <a:rPr lang="en-US" sz="2800" dirty="0"/>
              <a:t> (Accessed: 25 June 2024).</a:t>
            </a:r>
          </a:p>
          <a:p>
            <a:pPr marL="0" indent="0">
              <a:buNone/>
            </a:pPr>
            <a:r>
              <a:rPr lang="en-US" sz="2800" dirty="0"/>
              <a:t>Yeager, D.S. et al. (2019). ’A national experiment reveals where a growth mindset improves achievement’. </a:t>
            </a:r>
            <a:r>
              <a:rPr lang="en-US" sz="2800" i="1" dirty="0"/>
              <a:t>Nature </a:t>
            </a:r>
            <a:r>
              <a:rPr lang="en-US" sz="2800" dirty="0"/>
              <a:t>573, 364–369 (2019). https://doi.org/10.1038/s41586-019-1466-y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6672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8.xml><?xml version="1.0" encoding="utf-8"?>
<a:theme xmlns:a="http://schemas.openxmlformats.org/drawingml/2006/main" name="1_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9.xml><?xml version="1.0" encoding="utf-8"?>
<a:theme xmlns:a="http://schemas.openxmlformats.org/drawingml/2006/main" name="1_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10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64C2AC4-970E-4762-B057-08FAECDDBC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87f4cbc-160f-487d-9673-7dfd5497eaf4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8637CD1-021C-494E-A355-92DA573E7CBE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3287</Words>
  <Application>Microsoft Office PowerPoint</Application>
  <PresentationFormat>Widescreen</PresentationFormat>
  <Paragraphs>357</Paragraphs>
  <Slides>42</Slides>
  <Notes>17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42</vt:i4>
      </vt:variant>
    </vt:vector>
  </HeadingPairs>
  <TitlesOfParts>
    <vt:vector size="55" baseType="lpstr">
      <vt:lpstr>Aptos</vt:lpstr>
      <vt:lpstr>Arial</vt:lpstr>
      <vt:lpstr>Calibri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UWTSD Holding Page</vt:lpstr>
      <vt:lpstr>1_UWTSD Text 1</vt:lpstr>
      <vt:lpstr>1_UWTSD Text 2</vt:lpstr>
      <vt:lpstr>Office Theme</vt:lpstr>
      <vt:lpstr>PowerPoint Presentation</vt:lpstr>
      <vt:lpstr>PowerPoint Presentation</vt:lpstr>
      <vt:lpstr> Cynnwys          Contents </vt:lpstr>
      <vt:lpstr>Adnoddau Resources</vt:lpstr>
      <vt:lpstr>Sgiliau Skills</vt:lpstr>
      <vt:lpstr>Amcanion  Objectives </vt:lpstr>
      <vt:lpstr>PowerPoint Presentation</vt:lpstr>
      <vt:lpstr>Credoau hunan-gyfyngol </vt:lpstr>
      <vt:lpstr>Self-limiting beliefs </vt:lpstr>
      <vt:lpstr>Mathau cyffredin o gredoau hunan-gyfyngol Common Types of Self-Limiting Beliefs</vt:lpstr>
      <vt:lpstr> Credoau hunan-gyfyngol….</vt:lpstr>
      <vt:lpstr> Self-limiting beliefs….</vt:lpstr>
      <vt:lpstr>Geiriau doeth?  Wise words?</vt:lpstr>
      <vt:lpstr>Theori Meddylfryd (Dweck, 2006)  Mindset Theory (Dweck, 2006) </vt:lpstr>
      <vt:lpstr>Dargnfyddwch mwy am Dweck Find out more about Dweck</vt:lpstr>
      <vt:lpstr>Meithrin meddylfryd twf ymhlith myfyrwyr ac addysgwyr Fostering a growth mindset among students and educators</vt:lpstr>
      <vt:lpstr>Datblygiad Personol a Llesiant:                     Personal Development and Well-being:</vt:lpstr>
      <vt:lpstr>Dwy agwedd ar Rheoli Amser: Two aspects of Time Management:</vt:lpstr>
      <vt:lpstr>Rheoli Amser Ffisegol                        Physical Time Management</vt:lpstr>
      <vt:lpstr>SMART Targets Targedau CAMPUS  **note Welsh and English not direct translation in different order </vt:lpstr>
      <vt:lpstr>Templed SMART template</vt:lpstr>
      <vt:lpstr>Enghraifft SMART Example  </vt:lpstr>
      <vt:lpstr>Tasg     Task</vt:lpstr>
      <vt:lpstr>Rheoli Amser Seicolegol
Psychological Time Management</vt:lpstr>
      <vt:lpstr> Astudio cyfarwyddol:  Directed study:   </vt:lpstr>
      <vt:lpstr> Beth yw ymdroi? What is procrastination?  </vt:lpstr>
      <vt:lpstr>Ymdroi Procrastination</vt:lpstr>
      <vt:lpstr>Llyncu’r Broga                                      Swallowing the frog </vt:lpstr>
      <vt:lpstr> Ymdrin â phethau sy’n tynnu sylw wrth astudio Dealing with Distractions whilst studying </vt:lpstr>
      <vt:lpstr>   Beth sy’n tynnu sylw? What are distractions? </vt:lpstr>
      <vt:lpstr>Ffactorau mewnol sy’n tynnu sylw: gofalu am anghenion personol</vt:lpstr>
      <vt:lpstr>Internal distractions: pay attention to personal needs</vt:lpstr>
      <vt:lpstr>Undonedd: ymarfer byr i ysgogi'r synhwyrau  Monotony: a short exercise to stimulate the senses  </vt:lpstr>
      <vt:lpstr>Byddwch yn ymwybodol o'ch amgylchedd</vt:lpstr>
      <vt:lpstr>Be aware of your environment</vt:lpstr>
      <vt:lpstr>Sut i gael canlyniadau da o'ch mewnbwn amser  How to get good results from your time input</vt:lpstr>
      <vt:lpstr> 8 Awgrym ar gyfer dod yn well dysgwr 8 Tips to becoming a better learner  (AdMyPagame, 2019)            </vt:lpstr>
      <vt:lpstr>Cwis – Dewiswch dri ateb  Quiz – Choose three answers</vt:lpstr>
      <vt:lpstr>Cyfeiriadau References</vt:lpstr>
      <vt:lpstr>Cyfeiriadau References</vt:lpstr>
      <vt:lpstr>Cyfeiriadau  References</vt:lpstr>
      <vt:lpstr>Cyfeiriadau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Darrel Williams</cp:lastModifiedBy>
  <cp:revision>51</cp:revision>
  <cp:lastPrinted>2024-06-06T11:48:55Z</cp:lastPrinted>
  <dcterms:created xsi:type="dcterms:W3CDTF">2021-03-09T15:35:42Z</dcterms:created>
  <dcterms:modified xsi:type="dcterms:W3CDTF">2025-11-04T12:42:26Z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0x010100AB802EE38805B14B91077D7B05415C63</vt:lpwstr>
  </property>
</Properties>
</file>