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47E9A11-B253-409E-A66A-E4D0C64FC746}" type="datetimeFigureOut">
              <a:rPr lang="en-GB" smtClean="0"/>
              <a:pPr/>
              <a:t>20/11/2015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3E7257D-9715-436D-A001-2BF0ADA7E12A}" type="slidenum">
              <a:rPr lang="en-GB" smtClean="0"/>
              <a:pPr/>
              <a:t>‹#›</a:t>
            </a:fld>
            <a:endParaRPr lang="en-GB"/>
          </a:p>
        </p:txBody>
      </p:sp>
    </p:spTree>
    <p:extLst>
      <p:ext uri="{BB962C8B-B14F-4D97-AF65-F5344CB8AC3E}">
        <p14:creationId xmlns:p14="http://schemas.microsoft.com/office/powerpoint/2010/main" val="47531892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0C176271-3360-4A7E-A2FE-A688DA03110B}" type="datetimeFigureOut">
              <a:rPr lang="en-GB" smtClean="0"/>
              <a:pPr/>
              <a:t>20/11/2015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1AFAF33-87FF-4DAB-BC4B-ADB95247D955}"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FAF33-87FF-4DAB-BC4B-ADB95247D955}"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0C176271-3360-4A7E-A2FE-A688DA03110B}" type="datetimeFigureOut">
              <a:rPr lang="en-GB" smtClean="0"/>
              <a:pPr/>
              <a:t>20/11/2015</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1AFAF33-87FF-4DAB-BC4B-ADB95247D955}"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FAF33-87FF-4DAB-BC4B-ADB95247D955}"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AFAF33-87FF-4DAB-BC4B-ADB95247D955}"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AFAF33-87FF-4DAB-BC4B-ADB95247D955}"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AFAF33-87FF-4DAB-BC4B-ADB95247D955}"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FAF33-87FF-4DAB-BC4B-ADB95247D955}"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FAF33-87FF-4DAB-BC4B-ADB95247D955}"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FAF33-87FF-4DAB-BC4B-ADB95247D9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176271-3360-4A7E-A2FE-A688DA03110B}" type="datetimeFigureOut">
              <a:rPr lang="en-GB" smtClean="0"/>
              <a:pPr/>
              <a:t>20/11/2015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FAF33-87FF-4DAB-BC4B-ADB95247D955}"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0C176271-3360-4A7E-A2FE-A688DA03110B}" type="datetimeFigureOut">
              <a:rPr lang="en-GB" smtClean="0"/>
              <a:pPr/>
              <a:t>20/11/2015</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1AFAF33-87FF-4DAB-BC4B-ADB95247D955}"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000" b="1" dirty="0" smtClean="0"/>
              <a:t>“Qigong Fever</a:t>
            </a:r>
            <a:r>
              <a:rPr lang="en-GB" sz="2000" b="1" smtClean="0"/>
              <a:t>: </a:t>
            </a:r>
            <a:r>
              <a:rPr lang="en-GB" sz="2000" b="1"/>
              <a:t>Revitalised traditions and urban religiosity in socialist China” </a:t>
            </a:r>
            <a:endParaRPr lang="en-GB" sz="2000" dirty="0"/>
          </a:p>
        </p:txBody>
      </p:sp>
      <p:sp>
        <p:nvSpPr>
          <p:cNvPr id="3" name="Subtitle 2"/>
          <p:cNvSpPr>
            <a:spLocks noGrp="1"/>
          </p:cNvSpPr>
          <p:nvPr>
            <p:ph type="subTitle" idx="1"/>
          </p:nvPr>
        </p:nvSpPr>
        <p:spPr/>
        <p:txBody>
          <a:bodyPr/>
          <a:lstStyle/>
          <a:p>
            <a:r>
              <a:rPr lang="en-GB" b="1" dirty="0" smtClean="0"/>
              <a:t>Lecture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Qigong (“breath training”)</a:t>
            </a:r>
            <a:endParaRPr lang="en-GB" dirty="0"/>
          </a:p>
        </p:txBody>
      </p:sp>
      <p:sp>
        <p:nvSpPr>
          <p:cNvPr id="3" name="Content Placeholder 2"/>
          <p:cNvSpPr>
            <a:spLocks noGrp="1"/>
          </p:cNvSpPr>
          <p:nvPr>
            <p:ph sz="quarter" idx="1"/>
          </p:nvPr>
        </p:nvSpPr>
        <p:spPr/>
        <p:txBody>
          <a:bodyPr/>
          <a:lstStyle/>
          <a:p>
            <a:r>
              <a:rPr lang="en-GB" dirty="0" smtClean="0"/>
              <a:t>“…these networks and discourses were modern productions, inseparable from the political and social configuration of the People’s Republic of China.” (Palmer 2007, p. 3)</a:t>
            </a:r>
          </a:p>
          <a:p>
            <a:r>
              <a:rPr lang="en-GB" dirty="0" smtClean="0"/>
              <a:t>1) body technologies, many of which ancient</a:t>
            </a:r>
          </a:p>
          <a:p>
            <a:r>
              <a:rPr lang="en-GB" dirty="0" smtClean="0"/>
              <a:t>2) modalities of transmission</a:t>
            </a:r>
          </a:p>
          <a:p>
            <a:r>
              <a:rPr lang="en-GB" dirty="0" smtClean="0"/>
              <a:t>3) ideologies associated with the latter</a:t>
            </a:r>
          </a:p>
          <a:p>
            <a:r>
              <a:rPr lang="zh-CN" altLang="en-US" dirty="0" smtClean="0"/>
              <a:t>氣功</a:t>
            </a:r>
            <a:r>
              <a:rPr lang="en-GB" altLang="zh-CN" dirty="0" smtClean="0"/>
              <a:t> is a modern term! (search Chinese Text Project)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Qigong: a Chinese socialist project of modernisation</a:t>
            </a:r>
            <a:endParaRPr lang="en-GB" dirty="0"/>
          </a:p>
        </p:txBody>
      </p:sp>
      <p:sp>
        <p:nvSpPr>
          <p:cNvPr id="3" name="Content Placeholder 2"/>
          <p:cNvSpPr>
            <a:spLocks noGrp="1"/>
          </p:cNvSpPr>
          <p:nvPr>
            <p:ph sz="quarter" idx="1"/>
          </p:nvPr>
        </p:nvSpPr>
        <p:spPr/>
        <p:txBody>
          <a:bodyPr>
            <a:normAutofit/>
          </a:bodyPr>
          <a:lstStyle/>
          <a:p>
            <a:r>
              <a:rPr lang="en-GB" dirty="0" smtClean="0"/>
              <a:t>“…these networks and discourses were modern productions, inseparable from the political and social configuration of the People’s Republic of China.” (Palmer 2007, p. 3)</a:t>
            </a:r>
          </a:p>
          <a:p>
            <a:r>
              <a:rPr lang="en-GB" dirty="0" smtClean="0"/>
              <a:t>"To practice </a:t>
            </a:r>
            <a:r>
              <a:rPr lang="en-GB" i="1" dirty="0" smtClean="0"/>
              <a:t>qigong</a:t>
            </a:r>
            <a:r>
              <a:rPr lang="en-GB" dirty="0" smtClean="0"/>
              <a:t>, then, is not only to practise certain traditional body techniques, but also to participate in the elaboration of meanings and of social relations around the goals and ideals of the </a:t>
            </a:r>
            <a:r>
              <a:rPr lang="en-GB" i="1" dirty="0" smtClean="0"/>
              <a:t>qigong</a:t>
            </a:r>
            <a:r>
              <a:rPr lang="en-GB" dirty="0" smtClean="0"/>
              <a:t> movement." (p. 8)</a:t>
            </a:r>
          </a:p>
          <a:p>
            <a:r>
              <a:rPr lang="en-GB" dirty="0" smtClean="0"/>
              <a:t>“…alignment of traditional expectations of miraculous powers with the unfolding of the utopian project of modernity“ (</a:t>
            </a:r>
            <a:r>
              <a:rPr lang="en-GB" dirty="0" err="1" smtClean="0"/>
              <a:t>Feuchtwang</a:t>
            </a:r>
            <a:r>
              <a:rPr lang="en-GB" dirty="0" smtClean="0"/>
              <a:t>/Wang </a:t>
            </a:r>
            <a:r>
              <a:rPr lang="en-GB" dirty="0" err="1" smtClean="0"/>
              <a:t>Mingming</a:t>
            </a:r>
            <a:r>
              <a:rPr lang="en-GB" dirty="0" smtClean="0"/>
              <a:t>)</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a:t>
            </a:r>
            <a:endParaRPr lang="en-GB" dirty="0"/>
          </a:p>
        </p:txBody>
      </p:sp>
      <p:sp>
        <p:nvSpPr>
          <p:cNvPr id="3" name="Content Placeholder 2"/>
          <p:cNvSpPr>
            <a:spLocks noGrp="1"/>
          </p:cNvSpPr>
          <p:nvPr>
            <p:ph sz="quarter" idx="1"/>
          </p:nvPr>
        </p:nvSpPr>
        <p:spPr/>
        <p:txBody>
          <a:bodyPr/>
          <a:lstStyle/>
          <a:p>
            <a:r>
              <a:rPr lang="en-GB" dirty="0" smtClean="0"/>
              <a:t>Need for differentiation: </a:t>
            </a:r>
          </a:p>
          <a:p>
            <a:pPr lvl="1"/>
            <a:r>
              <a:rPr lang="en-GB" i="1" dirty="0" smtClean="0"/>
              <a:t>qigong </a:t>
            </a:r>
            <a:r>
              <a:rPr lang="en-GB" dirty="0" smtClean="0"/>
              <a:t>as body techniques</a:t>
            </a:r>
          </a:p>
          <a:p>
            <a:pPr lvl="1"/>
            <a:r>
              <a:rPr lang="en-GB" i="1" dirty="0" smtClean="0"/>
              <a:t>qigong</a:t>
            </a:r>
            <a:r>
              <a:rPr lang="en-GB" dirty="0" smtClean="0"/>
              <a:t> as ideological and social organisation of such practices</a:t>
            </a:r>
            <a:endParaRPr lang="en-GB" i="1" dirty="0" smtClean="0"/>
          </a:p>
          <a:p>
            <a:endParaRPr lang="en-GB" dirty="0" smtClean="0"/>
          </a:p>
          <a:p>
            <a:r>
              <a:rPr lang="en-GB" dirty="0" smtClean="0"/>
              <a:t>'self‑</a:t>
            </a:r>
            <a:r>
              <a:rPr lang="en-GB" dirty="0" err="1" smtClean="0"/>
              <a:t>cultivation</a:t>
            </a:r>
            <a:r>
              <a:rPr lang="en-GB" dirty="0" smtClean="0"/>
              <a:t>’</a:t>
            </a:r>
          </a:p>
          <a:p>
            <a:r>
              <a:rPr lang="en-GB" dirty="0" smtClean="0"/>
              <a:t>‘longevity techniques' or 'immortality techniques‘;</a:t>
            </a:r>
          </a:p>
          <a:p>
            <a:r>
              <a:rPr lang="en-GB" dirty="0" smtClean="0"/>
              <a:t>'traditional body technologies‘ (Palmer)</a:t>
            </a:r>
          </a:p>
          <a:p>
            <a:endParaRPr lang="en-GB" dirty="0" smtClean="0"/>
          </a:p>
          <a:p>
            <a:r>
              <a:rPr lang="en-GB" dirty="0" smtClean="0"/>
              <a:t>Movement highly heterogeneous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 </a:t>
            </a:r>
            <a:r>
              <a:rPr lang="en-GB" i="1" dirty="0" smtClean="0"/>
              <a:t>qigong</a:t>
            </a:r>
            <a:r>
              <a:rPr lang="en-GB" dirty="0" smtClean="0"/>
              <a:t> a religion?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 qigong groups stress their scientific and moral superiority over religion</a:t>
            </a:r>
          </a:p>
          <a:p>
            <a:r>
              <a:rPr lang="en-GB" dirty="0" smtClean="0"/>
              <a:t>‑ religions such as Buddhism and Daoism do not recognise qigong as a religion</a:t>
            </a:r>
          </a:p>
          <a:p>
            <a:r>
              <a:rPr lang="en-GB" dirty="0" smtClean="0"/>
              <a:t>‑ Religious Affairs Bureau not in charge of qigong</a:t>
            </a:r>
          </a:p>
          <a:p>
            <a:r>
              <a:rPr lang="en-GB" dirty="0" smtClean="0"/>
              <a:t> BUT</a:t>
            </a:r>
          </a:p>
          <a:p>
            <a:r>
              <a:rPr lang="en-GB" dirty="0" smtClean="0"/>
              <a:t>Qigong seems to nurture certain dispositions which might be called religious, such as avoidance of disease, long life, salvation, wisdom etc. </a:t>
            </a:r>
          </a:p>
          <a:p>
            <a:r>
              <a:rPr lang="en-GB" dirty="0" smtClean="0"/>
              <a:t>‑‑&gt; Shift towards increasing </a:t>
            </a:r>
            <a:r>
              <a:rPr lang="en-GB" dirty="0" err="1" smtClean="0"/>
              <a:t>religionisation</a:t>
            </a:r>
            <a:r>
              <a:rPr lang="en-GB" dirty="0" smtClean="0"/>
              <a:t> and return to Chinese sectarian tradition during 1980s</a:t>
            </a:r>
          </a:p>
          <a:p>
            <a:r>
              <a:rPr lang="en-GB" dirty="0" smtClean="0"/>
              <a:t>label of 'heterodox cult' (</a:t>
            </a:r>
            <a:r>
              <a:rPr lang="en-GB" dirty="0" err="1" smtClean="0"/>
              <a:t>xie</a:t>
            </a:r>
            <a:r>
              <a:rPr lang="en-GB" dirty="0" smtClean="0"/>
              <a:t> </a:t>
            </a:r>
            <a:r>
              <a:rPr lang="en-GB" dirty="0" err="1" smtClean="0"/>
              <a:t>jiao</a:t>
            </a:r>
            <a:r>
              <a:rPr lang="en-GB" dirty="0" smtClean="0"/>
              <a:t>) applied to certain </a:t>
            </a:r>
            <a:r>
              <a:rPr lang="en-GB" i="1" dirty="0" smtClean="0"/>
              <a:t>qigong</a:t>
            </a:r>
            <a:r>
              <a:rPr lang="en-GB" dirty="0" smtClean="0"/>
              <a:t> groups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1950s‑60s: Traditional body technologies reformulated and institutionalised</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3rd March 1949: Cadre Huang </a:t>
            </a:r>
            <a:r>
              <a:rPr lang="en-GB" dirty="0" err="1" smtClean="0"/>
              <a:t>Yueting</a:t>
            </a:r>
            <a:r>
              <a:rPr lang="en-GB" dirty="0" smtClean="0"/>
              <a:t> proclaims qigong in Southern </a:t>
            </a:r>
            <a:r>
              <a:rPr lang="en-GB" dirty="0" err="1" smtClean="0"/>
              <a:t>Hebei</a:t>
            </a:r>
            <a:r>
              <a:rPr lang="en-GB" dirty="0" smtClean="0"/>
              <a:t>. Young party cadre Liu </a:t>
            </a:r>
            <a:r>
              <a:rPr lang="en-GB" dirty="0" err="1" smtClean="0"/>
              <a:t>Guizhen</a:t>
            </a:r>
            <a:r>
              <a:rPr lang="en-GB" dirty="0" smtClean="0"/>
              <a:t> had been healed by an old master called Liu </a:t>
            </a:r>
            <a:r>
              <a:rPr lang="en-GB" dirty="0" err="1" smtClean="0"/>
              <a:t>Duzhou</a:t>
            </a:r>
            <a:r>
              <a:rPr lang="en-GB" dirty="0" smtClean="0"/>
              <a:t> who taught </a:t>
            </a:r>
            <a:r>
              <a:rPr lang="en-GB" dirty="0" err="1" smtClean="0"/>
              <a:t>neiyanggong</a:t>
            </a:r>
            <a:r>
              <a:rPr lang="en-GB" dirty="0" smtClean="0"/>
              <a:t>. </a:t>
            </a:r>
          </a:p>
          <a:p>
            <a:r>
              <a:rPr lang="en-GB" dirty="0" smtClean="0"/>
              <a:t>extract Chinese body cultivation techniques from their religious, political, and social context; standardisation according to rational schema</a:t>
            </a:r>
          </a:p>
          <a:p>
            <a:r>
              <a:rPr lang="en-GB" dirty="0" smtClean="0"/>
              <a:t>Change of mantra: "The Claw of the Golden Dragon Sitting in Meditation in the Chan Chamber' </a:t>
            </a:r>
            <a:r>
              <a:rPr lang="en-GB" dirty="0" smtClean="0">
                <a:sym typeface="Wingdings" pitchFamily="2" charset="2"/>
              </a:rPr>
              <a:t></a:t>
            </a:r>
            <a:r>
              <a:rPr lang="en-GB" dirty="0" smtClean="0"/>
              <a:t> 'I Practise Sitting Meditation for a Better Health'. (p. 31) </a:t>
            </a:r>
          </a:p>
          <a:p>
            <a:r>
              <a:rPr lang="en-GB" dirty="0" smtClean="0">
                <a:sym typeface="Wingdings" pitchFamily="2" charset="2"/>
              </a:rPr>
              <a:t></a:t>
            </a:r>
            <a:r>
              <a:rPr lang="en-GB" dirty="0" smtClean="0"/>
              <a:t> Party gave itself modern instrument of health preservation and health policy.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1949‑54: official recognition and institutionalisation of </a:t>
            </a:r>
            <a:r>
              <a:rPr lang="en-GB" dirty="0" err="1" smtClean="0"/>
              <a:t>trad</a:t>
            </a:r>
            <a:r>
              <a:rPr lang="en-GB" dirty="0" smtClean="0"/>
              <a:t>. Chinese medicine; Qigong Training Centre at Tangshan Workers' Sanatorium; 1956: </a:t>
            </a:r>
            <a:r>
              <a:rPr lang="en-GB" dirty="0" err="1" smtClean="0"/>
              <a:t>Beidaihe</a:t>
            </a:r>
            <a:r>
              <a:rPr lang="en-GB" dirty="0" smtClean="0"/>
              <a:t> Qigong Sanatorium; </a:t>
            </a:r>
          </a:p>
          <a:p>
            <a:r>
              <a:rPr lang="en-GB" i="1" dirty="0" smtClean="0"/>
              <a:t>The Practice of Qigong Therapy</a:t>
            </a:r>
            <a:r>
              <a:rPr lang="en-GB" dirty="0" smtClean="0"/>
              <a:t> by Liu </a:t>
            </a:r>
            <a:r>
              <a:rPr lang="en-GB" dirty="0" err="1" smtClean="0"/>
              <a:t>Guizhen</a:t>
            </a:r>
            <a:r>
              <a:rPr lang="en-GB" dirty="0" smtClean="0"/>
              <a:t> (1957)</a:t>
            </a:r>
          </a:p>
          <a:p>
            <a:r>
              <a:rPr lang="en-GB" dirty="0" smtClean="0"/>
              <a:t>1959‑61: Boost for qigong during Great Leap Forward; campaign to study the art of folk healers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1965‑1979: </a:t>
            </a:r>
            <a:r>
              <a:rPr lang="en-GB" i="1" dirty="0" smtClean="0"/>
              <a:t>Qigong</a:t>
            </a:r>
            <a:r>
              <a:rPr lang="en-GB" dirty="0" smtClean="0"/>
              <a:t> in the Cultural Revolution</a:t>
            </a:r>
            <a:endParaRPr lang="en-GB" dirty="0"/>
          </a:p>
        </p:txBody>
      </p:sp>
      <p:sp>
        <p:nvSpPr>
          <p:cNvPr id="3" name="Content Placeholder 2"/>
          <p:cNvSpPr>
            <a:spLocks noGrp="1"/>
          </p:cNvSpPr>
          <p:nvPr>
            <p:ph sz="quarter" idx="1"/>
          </p:nvPr>
        </p:nvSpPr>
        <p:spPr/>
        <p:txBody>
          <a:bodyPr/>
          <a:lstStyle/>
          <a:p>
            <a:r>
              <a:rPr lang="en-GB" dirty="0" smtClean="0"/>
              <a:t>No official support for </a:t>
            </a:r>
            <a:r>
              <a:rPr lang="en-GB" i="1" dirty="0" smtClean="0"/>
              <a:t>qigong</a:t>
            </a:r>
          </a:p>
          <a:p>
            <a:r>
              <a:rPr lang="en-GB" dirty="0" err="1" smtClean="0"/>
              <a:t>Guo</a:t>
            </a:r>
            <a:r>
              <a:rPr lang="en-GB" dirty="0" smtClean="0"/>
              <a:t> Lin, a cancer patient who treated herself by applying qigong practices, starts public </a:t>
            </a:r>
            <a:r>
              <a:rPr lang="en-GB" i="1" dirty="0" smtClean="0"/>
              <a:t>qigong</a:t>
            </a:r>
            <a:r>
              <a:rPr lang="en-GB" dirty="0" smtClean="0"/>
              <a:t> groups </a:t>
            </a:r>
            <a:r>
              <a:rPr lang="en-GB" dirty="0" smtClean="0">
                <a:sym typeface="Wingdings" pitchFamily="2" charset="2"/>
              </a:rPr>
              <a:t> social activity by amateurs</a:t>
            </a:r>
          </a:p>
          <a:p>
            <a:r>
              <a:rPr lang="en-GB" dirty="0" smtClean="0"/>
              <a:t>1978‑79: Discovery of 'external </a:t>
            </a:r>
            <a:r>
              <a:rPr lang="en-GB" dirty="0" err="1" smtClean="0"/>
              <a:t>qi</a:t>
            </a:r>
            <a:r>
              <a:rPr lang="en-GB" dirty="0" smtClean="0"/>
              <a:t>' by </a:t>
            </a:r>
            <a:r>
              <a:rPr lang="en-GB" dirty="0" err="1" smtClean="0"/>
              <a:t>Gu</a:t>
            </a:r>
            <a:r>
              <a:rPr lang="en-GB" dirty="0" smtClean="0"/>
              <a:t> Hansen (female) (Shanghai Institute of Atomic Research)</a:t>
            </a:r>
          </a:p>
          <a:p>
            <a:r>
              <a:rPr lang="en-GB" dirty="0" smtClean="0"/>
              <a:t>14 December 1979: Beijing Qigong Research Society </a:t>
            </a:r>
          </a:p>
          <a:p>
            <a:r>
              <a:rPr lang="en-GB" dirty="0" smtClean="0"/>
              <a:t>Reports about children able to read with their ears</a:t>
            </a:r>
          </a:p>
          <a:p>
            <a:endParaRPr lang="en-GB"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Discovery of external </a:t>
            </a:r>
            <a:r>
              <a:rPr lang="en-GB" i="1" dirty="0" err="1" smtClean="0"/>
              <a:t>qi</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March 10, 1978, can be considered as an extraordinary day. This day marks the start of a new age in the history of qigong in China. In collaboration, </a:t>
            </a:r>
            <a:r>
              <a:rPr lang="en-GB" dirty="0" err="1" smtClean="0"/>
              <a:t>Gu</a:t>
            </a:r>
            <a:r>
              <a:rPr lang="en-GB" dirty="0" smtClean="0"/>
              <a:t> Hansen of the </a:t>
            </a:r>
            <a:r>
              <a:rPr lang="en-GB" dirty="0" err="1" smtClean="0"/>
              <a:t>Center</a:t>
            </a:r>
            <a:r>
              <a:rPr lang="en-GB" dirty="0" smtClean="0"/>
              <a:t> for Atomic Research of the Academy of Sciences at Shanghai, and Lin </a:t>
            </a:r>
            <a:r>
              <a:rPr lang="en-GB" dirty="0" err="1" smtClean="0"/>
              <a:t>Houseng</a:t>
            </a:r>
            <a:r>
              <a:rPr lang="en-GB" dirty="0" smtClean="0"/>
              <a:t>, of the Shanghai Institute of Chinese Medicine, using modern scientific devices to make preliminary measurements on the ‘‘external </a:t>
            </a:r>
            <a:r>
              <a:rPr lang="en-GB" dirty="0" err="1" smtClean="0"/>
              <a:t>qi</a:t>
            </a:r>
            <a:r>
              <a:rPr lang="en-GB" dirty="0" smtClean="0"/>
              <a:t>’’ displaced during qigong therapy, detected low‑</a:t>
            </a:r>
            <a:r>
              <a:rPr lang="en-GB" dirty="0" err="1" smtClean="0"/>
              <a:t>frequency</a:t>
            </a:r>
            <a:r>
              <a:rPr lang="en-GB" dirty="0" smtClean="0"/>
              <a:t>, infrared ray modulations. That confirms that the practitioner of qigong emitted electromagnetic waves containing information. It is the first time that the physical nature of ‘‘</a:t>
            </a:r>
            <a:r>
              <a:rPr lang="en-GB" dirty="0" err="1" smtClean="0"/>
              <a:t>qi</a:t>
            </a:r>
            <a:r>
              <a:rPr lang="en-GB" dirty="0" smtClean="0"/>
              <a:t>’’ was proven. The publication of the results of the experiment created waves within the country, aroused interest and drew the attention of numerous scientists towards qigong research. Their heroic undertaking had a determining effect on the rise of qigong in contemporary China, allowing it to free itself once and  for all of the label of ‘‘superstition’’ and ‘‘sorcery’’ so long attached to it. (Palmer, p. 52‑53)</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1980s: From utopianism to individual empowerment </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'Somatic science'; key to the mysteries of </a:t>
            </a:r>
            <a:r>
              <a:rPr lang="en-GB" dirty="0" err="1" smtClean="0"/>
              <a:t>trad</a:t>
            </a:r>
            <a:r>
              <a:rPr lang="en-GB" dirty="0" smtClean="0"/>
              <a:t>. Chinese wisdom without air of religion </a:t>
            </a:r>
            <a:r>
              <a:rPr lang="en-GB" dirty="0" smtClean="0">
                <a:sym typeface="Wingdings" pitchFamily="2" charset="2"/>
              </a:rPr>
              <a:t> </a:t>
            </a:r>
            <a:r>
              <a:rPr lang="en-GB" dirty="0" smtClean="0"/>
              <a:t> modernising discourse; </a:t>
            </a:r>
          </a:p>
          <a:p>
            <a:r>
              <a:rPr lang="en-GB" dirty="0" smtClean="0"/>
              <a:t>spread of body‑</a:t>
            </a:r>
            <a:r>
              <a:rPr lang="en-GB" dirty="0" err="1" smtClean="0"/>
              <a:t>centered</a:t>
            </a:r>
            <a:r>
              <a:rPr lang="en-GB" dirty="0" smtClean="0"/>
              <a:t> religiosity under the rubric of health, sports, and science: "Qigong has left religion and folklore to enter the temple of science." (p. 76)</a:t>
            </a:r>
          </a:p>
          <a:p>
            <a:r>
              <a:rPr lang="en-GB" dirty="0" smtClean="0"/>
              <a:t>September 1981: All‑</a:t>
            </a:r>
            <a:r>
              <a:rPr lang="en-GB" dirty="0" err="1" smtClean="0"/>
              <a:t>China</a:t>
            </a:r>
            <a:r>
              <a:rPr lang="en-GB" dirty="0" smtClean="0"/>
              <a:t> Qigong Scientific Research Society; national conference in Baoding (</a:t>
            </a:r>
            <a:r>
              <a:rPr lang="en-GB" dirty="0" err="1" smtClean="0"/>
              <a:t>Hebei</a:t>
            </a:r>
            <a:r>
              <a:rPr lang="en-GB" dirty="0" smtClean="0"/>
              <a:t>).</a:t>
            </a:r>
          </a:p>
          <a:p>
            <a:r>
              <a:rPr lang="en-GB" dirty="0" smtClean="0"/>
              <a:t>since 1983: Use of political labels was condemned in scientific research, e.g. "</a:t>
            </a:r>
            <a:r>
              <a:rPr lang="en-GB" dirty="0" err="1" smtClean="0"/>
              <a:t>spritual</a:t>
            </a:r>
            <a:r>
              <a:rPr lang="en-GB" dirty="0" smtClean="0"/>
              <a:t> pollution," "heretical opinions"</a:t>
            </a:r>
          </a:p>
          <a:p>
            <a:r>
              <a:rPr lang="en-GB" dirty="0" smtClean="0"/>
              <a:t>1986: Creation of China Qigong Science Research Society (CQRS)</a:t>
            </a:r>
          </a:p>
          <a:p>
            <a:r>
              <a:rPr lang="en-GB" dirty="0" smtClean="0"/>
              <a:t> Research into extraordinary powers, particularly in children.</a:t>
            </a:r>
          </a:p>
          <a:p>
            <a:r>
              <a:rPr lang="en-GB" dirty="0" smtClean="0"/>
              <a:t> qigong movement is intricately tied with China's military and industrial complex</a:t>
            </a:r>
          </a:p>
          <a:p>
            <a:r>
              <a:rPr lang="en-GB" dirty="0" smtClean="0"/>
              <a:t> Qigong Institute</a:t>
            </a:r>
          </a:p>
          <a:p>
            <a:r>
              <a:rPr lang="en-GB" dirty="0" smtClean="0"/>
              <a:t>http://www.qigonginstitute.org/main_page/main_page.php</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religious elements</a:t>
            </a:r>
            <a:endParaRPr lang="en-GB" dirty="0"/>
          </a:p>
        </p:txBody>
      </p:sp>
      <p:sp>
        <p:nvSpPr>
          <p:cNvPr id="3" name="Content Placeholder 2"/>
          <p:cNvSpPr>
            <a:spLocks noGrp="1"/>
          </p:cNvSpPr>
          <p:nvPr>
            <p:ph sz="quarter" idx="1"/>
          </p:nvPr>
        </p:nvSpPr>
        <p:spPr/>
        <p:txBody>
          <a:bodyPr/>
          <a:lstStyle/>
          <a:p>
            <a:r>
              <a:rPr lang="en-GB" dirty="0" smtClean="0"/>
              <a:t>Grand master phenomenon</a:t>
            </a:r>
          </a:p>
          <a:p>
            <a:r>
              <a:rPr lang="en-GB" dirty="0" smtClean="0"/>
              <a:t>Typical master</a:t>
            </a:r>
          </a:p>
          <a:p>
            <a:pPr lvl="1"/>
            <a:r>
              <a:rPr lang="en-GB" dirty="0" smtClean="0"/>
              <a:t>country boy or girl</a:t>
            </a:r>
          </a:p>
          <a:p>
            <a:pPr lvl="1"/>
            <a:r>
              <a:rPr lang="en-GB" dirty="0" smtClean="0"/>
              <a:t>grew up under </a:t>
            </a:r>
            <a:r>
              <a:rPr lang="en-GB" dirty="0" err="1" smtClean="0"/>
              <a:t>harsch</a:t>
            </a:r>
            <a:r>
              <a:rPr lang="en-GB" dirty="0" smtClean="0"/>
              <a:t> conditions</a:t>
            </a:r>
          </a:p>
          <a:p>
            <a:pPr lvl="1"/>
            <a:r>
              <a:rPr lang="en-GB" dirty="0" smtClean="0"/>
              <a:t>unique qualities: intelligence, cunning, filial piety, </a:t>
            </a:r>
            <a:r>
              <a:rPr lang="en-GB" dirty="0" err="1" smtClean="0"/>
              <a:t>precocius</a:t>
            </a:r>
            <a:r>
              <a:rPr lang="en-GB" dirty="0" smtClean="0"/>
              <a:t> miraculous power</a:t>
            </a:r>
          </a:p>
          <a:p>
            <a:r>
              <a:rPr lang="en-GB" dirty="0" smtClean="0"/>
              <a:t>Charisma based on:</a:t>
            </a:r>
          </a:p>
          <a:p>
            <a:pPr lvl="1"/>
            <a:r>
              <a:rPr lang="en-GB" dirty="0" smtClean="0"/>
              <a:t>healing power,</a:t>
            </a:r>
          </a:p>
          <a:p>
            <a:pPr lvl="1"/>
            <a:r>
              <a:rPr lang="en-GB" dirty="0" smtClean="0"/>
              <a:t>virtue</a:t>
            </a:r>
          </a:p>
          <a:p>
            <a:pPr lvl="1"/>
            <a:r>
              <a:rPr lang="en-GB" dirty="0" smtClean="0"/>
              <a:t>initiation</a:t>
            </a:r>
          </a:p>
          <a:p>
            <a:pPr lvl="1"/>
            <a:r>
              <a:rPr lang="en-GB" dirty="0" smtClean="0"/>
              <a:t>status as person of science</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Yan </a:t>
            </a:r>
            <a:r>
              <a:rPr lang="en-GB" dirty="0" err="1" smtClean="0"/>
              <a:t>Xin</a:t>
            </a:r>
            <a:endParaRPr lang="en-GB" dirty="0"/>
          </a:p>
        </p:txBody>
      </p:sp>
      <p:sp>
        <p:nvSpPr>
          <p:cNvPr id="3" name="Content Placeholder 2"/>
          <p:cNvSpPr>
            <a:spLocks noGrp="1"/>
          </p:cNvSpPr>
          <p:nvPr>
            <p:ph sz="quarter" idx="1"/>
          </p:nvPr>
        </p:nvSpPr>
        <p:spPr/>
        <p:txBody>
          <a:bodyPr>
            <a:normAutofit fontScale="92500"/>
          </a:bodyPr>
          <a:lstStyle/>
          <a:p>
            <a:r>
              <a:rPr lang="en-GB" dirty="0" smtClean="0"/>
              <a:t>"Yan </a:t>
            </a:r>
            <a:r>
              <a:rPr lang="en-GB" dirty="0" err="1" smtClean="0"/>
              <a:t>Xin</a:t>
            </a:r>
            <a:r>
              <a:rPr lang="en-GB" dirty="0" smtClean="0"/>
              <a:t> entered the room and glanced at the patient; then he asked everyone present to leave and to wait [outside] and closed the door. Before an hour had passed the door opened and Jiang </a:t>
            </a:r>
            <a:r>
              <a:rPr lang="en-GB" dirty="0" err="1" smtClean="0"/>
              <a:t>Zili</a:t>
            </a:r>
            <a:r>
              <a:rPr lang="en-GB" dirty="0" smtClean="0"/>
              <a:t> stepped out, walking alone, unaided and without crutches. At once he went outside and </a:t>
            </a:r>
            <a:r>
              <a:rPr lang="en-GB" dirty="0" err="1" smtClean="0"/>
              <a:t>walded</a:t>
            </a:r>
            <a:r>
              <a:rPr lang="en-GB" dirty="0" smtClean="0"/>
              <a:t> one kilometre. 'He's a miracle doctor!', everyone exclaimed. How did Dr Yan </a:t>
            </a:r>
            <a:r>
              <a:rPr lang="en-GB" dirty="0" err="1" smtClean="0"/>
              <a:t>Xin</a:t>
            </a:r>
            <a:r>
              <a:rPr lang="en-GB" dirty="0" smtClean="0"/>
              <a:t> heal young Jiang's wound? Your reporter to </a:t>
            </a:r>
            <a:r>
              <a:rPr lang="en-GB" dirty="0" err="1" smtClean="0"/>
              <a:t>to</a:t>
            </a:r>
            <a:r>
              <a:rPr lang="en-GB" dirty="0" smtClean="0"/>
              <a:t> young Jiang's home. Jiang, his face beaming, explained: 'Dr Yan stood a few </a:t>
            </a:r>
            <a:r>
              <a:rPr lang="en-GB" dirty="0" err="1" smtClean="0"/>
              <a:t>centimeters</a:t>
            </a:r>
            <a:r>
              <a:rPr lang="en-GB" dirty="0" smtClean="0"/>
              <a:t> from me and treated me with qigong. After half an hour I could get out of bed, bend down, jump and move as I wished. I took no medicines.' 'A miracle doctor! A miracle!' In a month and a half of interviews, all gave the same reaction." (</a:t>
            </a:r>
            <a:r>
              <a:rPr lang="en-GB" i="1" dirty="0" smtClean="0"/>
              <a:t>Sichuan Workers' Newspaper</a:t>
            </a:r>
            <a:r>
              <a:rPr lang="en-GB" dirty="0" smtClean="0"/>
              <a:t>, 1985)</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1990s: Mass denominations, commercialisation and control</a:t>
            </a:r>
            <a:endParaRPr lang="en-GB" dirty="0"/>
          </a:p>
        </p:txBody>
      </p:sp>
      <p:sp>
        <p:nvSpPr>
          <p:cNvPr id="3" name="Content Placeholder 2"/>
          <p:cNvSpPr>
            <a:spLocks noGrp="1"/>
          </p:cNvSpPr>
          <p:nvPr>
            <p:ph sz="quarter" idx="1"/>
          </p:nvPr>
        </p:nvSpPr>
        <p:spPr/>
        <p:txBody>
          <a:bodyPr>
            <a:normAutofit/>
          </a:bodyPr>
          <a:lstStyle/>
          <a:p>
            <a:r>
              <a:rPr lang="en-GB" dirty="0" smtClean="0"/>
              <a:t>Qigong networks give birth to large‑scale commercial and cultural groups, autonomous social organisations, large enough to rival the CCP in terms of membership; </a:t>
            </a:r>
            <a:r>
              <a:rPr lang="en-GB" dirty="0" err="1" smtClean="0"/>
              <a:t>Falungong</a:t>
            </a:r>
            <a:r>
              <a:rPr lang="en-GB" dirty="0" smtClean="0"/>
              <a:t> offshoot of qigong movement; </a:t>
            </a:r>
          </a:p>
          <a:p>
            <a:r>
              <a:rPr lang="en-GB" dirty="0" smtClean="0"/>
              <a:t>‑ attempts on the part of both state organs and mass denominations to unify, regulate, manage and co‑opt qigong practitioners, masters and groups ..&gt; both become more sophisticated.</a:t>
            </a:r>
          </a:p>
          <a:p>
            <a:r>
              <a:rPr lang="en-GB" dirty="0" smtClean="0"/>
              <a:t>‑ growing tensions between state and mass denominations (</a:t>
            </a:r>
            <a:r>
              <a:rPr lang="en-GB" dirty="0" err="1" smtClean="0"/>
              <a:t>Falun</a:t>
            </a:r>
            <a:r>
              <a:rPr lang="en-GB" dirty="0" smtClean="0"/>
              <a:t> gong, </a:t>
            </a:r>
            <a:r>
              <a:rPr lang="en-GB" dirty="0" err="1" smtClean="0"/>
              <a:t>Zhonggong</a:t>
            </a:r>
            <a:r>
              <a:rPr lang="en-GB" dirty="0" smtClean="0"/>
              <a:t>)</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1755</TotalTime>
  <Words>1110</Words>
  <Application>Microsoft Office PowerPoint</Application>
  <PresentationFormat>On-screen Show (4:3)</PresentationFormat>
  <Paragraphs>73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华文新魏</vt:lpstr>
      <vt:lpstr>Bookman Old Style</vt:lpstr>
      <vt:lpstr>Calibri</vt:lpstr>
      <vt:lpstr>Gill Sans MT</vt:lpstr>
      <vt:lpstr>Wingdings</vt:lpstr>
      <vt:lpstr>Wingdings 3</vt:lpstr>
      <vt:lpstr>Origin</vt:lpstr>
      <vt:lpstr>“Qigong Fever: Revitalised traditions and urban religiosity in socialist China” </vt:lpstr>
      <vt:lpstr>Qigong (“breath training”)</vt:lpstr>
      <vt:lpstr>Qigong: a Chinese socialist project of modernisation</vt:lpstr>
      <vt:lpstr>Terminology</vt:lpstr>
      <vt:lpstr>Is qigong a religion?</vt:lpstr>
      <vt:lpstr>1950s‑60s: Traditional body technologies reformulated and institutionalised</vt:lpstr>
      <vt:lpstr>PowerPoint Presentation</vt:lpstr>
      <vt:lpstr>1965‑1979: Qigong in the Cultural Revolution</vt:lpstr>
      <vt:lpstr>Discovery of external qi</vt:lpstr>
      <vt:lpstr>1980s: From utopianism to individual empowerment </vt:lpstr>
      <vt:lpstr>Emerging religious elements</vt:lpstr>
      <vt:lpstr>Master Yan Xin</vt:lpstr>
      <vt:lpstr>1990s: Mass denominations, commercialisation and control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1898: The beginning of the end of ‘Chinese religion’</dc:title>
  <dc:creator>Thomas</dc:creator>
  <cp:lastModifiedBy>Thomas Jansen</cp:lastModifiedBy>
  <cp:revision>101</cp:revision>
  <dcterms:created xsi:type="dcterms:W3CDTF">2012-02-20T21:44:07Z</dcterms:created>
  <dcterms:modified xsi:type="dcterms:W3CDTF">2015-11-20T09:56:06Z</dcterms:modified>
</cp:coreProperties>
</file>