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6.xml" ContentType="application/vnd.openxmlformats-officedocument.theme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1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1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4" r:id="rId14"/>
    <p:sldMasterId id="2147483699" r:id="rId15"/>
    <p:sldMasterId id="2147483703" r:id="rId16"/>
    <p:sldMasterId id="2147483707" r:id="rId17"/>
    <p:sldMasterId id="2147483719" r:id="rId18"/>
    <p:sldMasterId id="2147483731" r:id="rId19"/>
  </p:sldMasterIdLst>
  <p:notesMasterIdLst>
    <p:notesMasterId r:id="rId52"/>
  </p:notesMasterIdLst>
  <p:handoutMasterIdLst>
    <p:handoutMasterId r:id="rId53"/>
  </p:handoutMasterIdLst>
  <p:sldIdLst>
    <p:sldId id="611" r:id="rId20"/>
    <p:sldId id="261" r:id="rId21"/>
    <p:sldId id="589" r:id="rId22"/>
    <p:sldId id="555" r:id="rId23"/>
    <p:sldId id="556" r:id="rId24"/>
    <p:sldId id="590" r:id="rId25"/>
    <p:sldId id="630" r:id="rId26"/>
    <p:sldId id="569" r:id="rId27"/>
    <p:sldId id="572" r:id="rId28"/>
    <p:sldId id="592" r:id="rId29"/>
    <p:sldId id="570" r:id="rId30"/>
    <p:sldId id="575" r:id="rId31"/>
    <p:sldId id="574" r:id="rId32"/>
    <p:sldId id="577" r:id="rId33"/>
    <p:sldId id="624" r:id="rId34"/>
    <p:sldId id="567" r:id="rId35"/>
    <p:sldId id="565" r:id="rId36"/>
    <p:sldId id="557" r:id="rId37"/>
    <p:sldId id="558" r:id="rId38"/>
    <p:sldId id="559" r:id="rId39"/>
    <p:sldId id="560" r:id="rId40"/>
    <p:sldId id="561" r:id="rId41"/>
    <p:sldId id="562" r:id="rId42"/>
    <p:sldId id="563" r:id="rId43"/>
    <p:sldId id="564" r:id="rId44"/>
    <p:sldId id="566" r:id="rId45"/>
    <p:sldId id="632" r:id="rId46"/>
    <p:sldId id="629" r:id="rId47"/>
    <p:sldId id="633" r:id="rId48"/>
    <p:sldId id="631" r:id="rId49"/>
    <p:sldId id="628" r:id="rId50"/>
    <p:sldId id="616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91"/>
    <p:restoredTop sz="72925"/>
  </p:normalViewPr>
  <p:slideViewPr>
    <p:cSldViewPr>
      <p:cViewPr varScale="1">
        <p:scale>
          <a:sx n="59" d="100"/>
          <a:sy n="59" d="100"/>
        </p:scale>
        <p:origin x="154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-156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openxmlformats.org/officeDocument/2006/relationships/slide" Target="slides/slide22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CC4120-7895-0F4C-8FF5-16A10F66ACCE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F8FA7-D77C-2B41-9F51-61623A6C2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60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rincipal%E2%80%93agent_problem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rsinpeople.com/knowledge/employee-development-plan/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562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77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254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Group DISCUSSION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6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37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10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81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SuitePad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tablets enable hoteliers to provide a first-class hotel experience for their guests while still following the rules implemented as a result of the coronavirus pandemic. Good hotel room cleanliness, clear communication, and top-notch service are all much easier to maintain with the help of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SuitePad’s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digital solutions. (3mins)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731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Housekeeping &amp; Technology Overview (1m8s)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49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0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National Geographic Channel tell us of the history of bed bugs. Look away if you don’t like bugs! (2m 10s)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886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Another 5 interesting facts about Bed Bugs (30 seconds)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754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443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Teaming Up Against Bed Bugs – Ecolab training (4mins)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363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70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333333"/>
                </a:solidFill>
                <a:effectLst/>
                <a:latin typeface="Avenir Next"/>
              </a:rPr>
              <a:t>People are generally motivated by self-development. If this self-development is aligned with organisational goals and future needs, you help address the </a:t>
            </a:r>
            <a:r>
              <a:rPr lang="en-US" b="0" i="0" u="none" strike="noStrike" dirty="0">
                <a:solidFill>
                  <a:srgbClr val="CF007F"/>
                </a:solidFill>
                <a:effectLst/>
                <a:latin typeface="Avenir Next"/>
                <a:hlinkClick r:id="rId3"/>
              </a:rPr>
              <a:t>principal-agent problem</a:t>
            </a:r>
            <a:r>
              <a:rPr lang="en-US" b="0" i="0" dirty="0">
                <a:solidFill>
                  <a:srgbClr val="333333"/>
                </a:solidFill>
                <a:effectLst/>
                <a:latin typeface="Avenir Next"/>
              </a:rPr>
              <a:t> and build employee motivation.</a:t>
            </a:r>
          </a:p>
          <a:p>
            <a:pPr algn="l"/>
            <a:r>
              <a:rPr lang="en-US" b="0" i="0" dirty="0">
                <a:solidFill>
                  <a:srgbClr val="333333"/>
                </a:solidFill>
                <a:effectLst/>
                <a:latin typeface="Avenir Next"/>
              </a:rPr>
              <a:t>Employee development plans help address future business needs and succession planning.</a:t>
            </a:r>
          </a:p>
          <a:p>
            <a:pPr algn="l"/>
            <a:endParaRPr lang="en-US" b="1" i="0" dirty="0">
              <a:solidFill>
                <a:srgbClr val="333333"/>
              </a:solidFill>
              <a:effectLst/>
              <a:latin typeface="Avenir Next"/>
            </a:endParaRPr>
          </a:p>
          <a:p>
            <a:pPr algn="l"/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Step 1: Establish personal and career development goals</a:t>
            </a:r>
          </a:p>
          <a:p>
            <a:pPr algn="l"/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Step 2: Establish work development needs</a:t>
            </a:r>
          </a:p>
          <a:p>
            <a:pPr algn="l"/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Step 3: Develop an action plan</a:t>
            </a:r>
          </a:p>
          <a:p>
            <a:pPr algn="l"/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Step 4: Reflect on efficacy and update the plan as required</a:t>
            </a:r>
          </a:p>
          <a:p>
            <a:pPr algn="l"/>
            <a:endParaRPr lang="en-US" b="0" i="0" dirty="0">
              <a:solidFill>
                <a:srgbClr val="333333"/>
              </a:solidFill>
              <a:effectLst/>
              <a:latin typeface="Avenir Next"/>
            </a:endParaRPr>
          </a:p>
          <a:p>
            <a:pPr algn="l"/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Employee development plans at work: tips to ensure </a:t>
            </a:r>
            <a:r>
              <a:rPr lang="en-US" b="1" i="0">
                <a:solidFill>
                  <a:srgbClr val="333333"/>
                </a:solidFill>
                <a:effectLst/>
                <a:latin typeface="Avenir Next"/>
              </a:rPr>
              <a:t>they work</a:t>
            </a:r>
            <a:endParaRPr lang="en-US" b="1" i="0" dirty="0">
              <a:solidFill>
                <a:srgbClr val="333333"/>
              </a:solidFill>
              <a:effectLst/>
              <a:latin typeface="Avenir Nex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960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Employee development plan - everything you need to know (investorsinpeople.com)</a:t>
            </a:r>
            <a:endParaRPr lang="en-US" dirty="0"/>
          </a:p>
          <a:p>
            <a:endParaRPr lang="en-US" dirty="0"/>
          </a:p>
          <a:p>
            <a:r>
              <a:rPr lang="en-US" dirty="0"/>
              <a:t>Consider:</a:t>
            </a:r>
          </a:p>
          <a:p>
            <a:r>
              <a:rPr lang="en-US" dirty="0"/>
              <a:t>Corporate or company introduction</a:t>
            </a:r>
          </a:p>
          <a:p>
            <a:r>
              <a:rPr lang="en-US" dirty="0"/>
              <a:t>Policy, pay </a:t>
            </a:r>
          </a:p>
          <a:p>
            <a:r>
              <a:rPr lang="en-US" dirty="0"/>
              <a:t>Procedure</a:t>
            </a:r>
          </a:p>
          <a:p>
            <a:r>
              <a:rPr lang="en-US" dirty="0"/>
              <a:t>Team Meet</a:t>
            </a:r>
          </a:p>
          <a:p>
            <a:r>
              <a:rPr lang="en-US" dirty="0" err="1"/>
              <a:t>Familiarisation</a:t>
            </a:r>
            <a:r>
              <a:rPr lang="en-US" dirty="0"/>
              <a:t> of hotel</a:t>
            </a:r>
          </a:p>
          <a:p>
            <a:r>
              <a:rPr lang="en-GB" dirty="0"/>
              <a:t>Personalities </a:t>
            </a:r>
          </a:p>
          <a:p>
            <a:r>
              <a:rPr lang="en-GB" dirty="0"/>
              <a:t>Workplace skills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783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05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441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922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43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1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863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7845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648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602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1164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990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4496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14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13418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4472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172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74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741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164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76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2503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131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2536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9676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3900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4737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0983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651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61778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26398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4833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8328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1380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8207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523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1410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66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6109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801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61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1884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082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09676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743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739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685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015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36527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081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999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9437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9160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233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8120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522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54373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208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36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62325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64817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6266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770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97631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659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7222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31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1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8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32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88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606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47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74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521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891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19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46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24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6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368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188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02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15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7004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ebstockreview.net/explore/teamwork-clipart-housekeeping/" TargetMode="External"/><Relationship Id="rId13" Type="http://schemas.openxmlformats.org/officeDocument/2006/relationships/image" Target="../media/image34.pn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12" Type="http://schemas.openxmlformats.org/officeDocument/2006/relationships/image" Target="../media/image3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://www.thebluediamondgallery.com/handwriting/c/communication.html" TargetMode="External"/><Relationship Id="rId11" Type="http://schemas.openxmlformats.org/officeDocument/2006/relationships/image" Target="../media/image32.png"/><Relationship Id="rId5" Type="http://schemas.openxmlformats.org/officeDocument/2006/relationships/image" Target="../media/image28.jpg"/><Relationship Id="rId10" Type="http://schemas.openxmlformats.org/officeDocument/2006/relationships/image" Target="../media/image31.svg"/><Relationship Id="rId4" Type="http://schemas.openxmlformats.org/officeDocument/2006/relationships/hyperlink" Target="https://commons.wikimedia.org/wiki/File:Additional_time.svg" TargetMode="External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P9boXXxGYDg?feature=oembed" TargetMode="Externa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bY16ck3HvAw?feature=oembed" TargetMode="External"/><Relationship Id="rId4" Type="http://schemas.openxmlformats.org/officeDocument/2006/relationships/image" Target="../media/image3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gyktHss8qmU?feature=oembed" TargetMode="External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q-u2hcgvgqo?feature=oembed" TargetMode="External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4rqDvz6VZz4?feature=oembed" TargetMode="External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teliermagazine.com/housekeeping-is-being-slowly-transformed-by-technology/" TargetMode="External"/><Relationship Id="rId3" Type="http://schemas.openxmlformats.org/officeDocument/2006/relationships/hyperlink" Target="https://purplecloudtech.com/housekeeping-management/" TargetMode="External"/><Relationship Id="rId7" Type="http://schemas.openxmlformats.org/officeDocument/2006/relationships/hyperlink" Target="https://www.mews.com/blog/future-hotel-housekeepi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techtalk.travel/post/history-hotel-travel-technology-infographic" TargetMode="External"/><Relationship Id="rId5" Type="http://schemas.openxmlformats.org/officeDocument/2006/relationships/hyperlink" Target="https://knowcross.com/know-housekeeping/" TargetMode="External"/><Relationship Id="rId10" Type="http://schemas.openxmlformats.org/officeDocument/2006/relationships/image" Target="../media/image39.png"/><Relationship Id="rId4" Type="http://schemas.openxmlformats.org/officeDocument/2006/relationships/hyperlink" Target="https://www.quore.com/products/cleanings-plus" TargetMode="External"/><Relationship Id="rId9" Type="http://schemas.openxmlformats.org/officeDocument/2006/relationships/hyperlink" Target="https://www.optiisolutions.com/optii-keeper-202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WfKCcSPCOQo?feature=oembed" TargetMode="External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HzGj3dYUBUY?feature=oembed" TargetMode="Externa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vD0xdB_ncM4?feature=oembed" TargetMode="External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hyperlink" Target="http://insights.nursekillam.com/bsn4416/deadlines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mailto:l.blake@uwtsd.ac.u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4608427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Operating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Hotel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Facilities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BMIH4006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Week 7: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Housekeeping and Development Plan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84F6DD-70A6-4A4C-A3BB-588731207E9A}"/>
              </a:ext>
            </a:extLst>
          </p:cNvPr>
          <p:cNvSpPr txBox="1"/>
          <p:nvPr/>
        </p:nvSpPr>
        <p:spPr>
          <a:xfrm>
            <a:off x="343770" y="1196752"/>
            <a:ext cx="197682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Laurence Blake </a:t>
            </a:r>
          </a:p>
          <a:p>
            <a:r>
              <a:rPr lang="en-GB" sz="3200" dirty="0" err="1">
                <a:solidFill>
                  <a:schemeClr val="bg1"/>
                </a:solidFill>
                <a:latin typeface="Freestyle Script" panose="030804020302050B0404" pitchFamily="66" charset="77"/>
              </a:rPr>
              <a:t>Msc</a:t>
            </a:r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, BA(Hons)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D2B8DE-E0C3-4B3B-67BF-8B731C6ED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172294"/>
            <a:ext cx="3461793" cy="3461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062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2D395B-F8BC-174A-9C25-38B053C61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426" y="530100"/>
            <a:ext cx="8229600" cy="1143000"/>
          </a:xfrm>
        </p:spPr>
        <p:txBody>
          <a:bodyPr/>
          <a:lstStyle/>
          <a:p>
            <a:pPr algn="l"/>
            <a:r>
              <a:rPr lang="en-GB" b="1" dirty="0"/>
              <a:t>Learning Outcomes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0DF1CB7-78AF-4CD3-BD05-454513C96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01600"/>
            <a:ext cx="8424936" cy="3263504"/>
          </a:xfrm>
        </p:spPr>
        <p:txBody>
          <a:bodyPr>
            <a:noAutofit/>
          </a:bodyPr>
          <a:lstStyle/>
          <a:p>
            <a:pPr algn="just"/>
            <a:endParaRPr lang="en-GB" sz="1600" dirty="0"/>
          </a:p>
          <a:p>
            <a:pPr marL="0" indent="0" algn="just">
              <a:buNone/>
            </a:pPr>
            <a:r>
              <a:rPr lang="en-GB" sz="1600" dirty="0"/>
              <a:t>Upon the successful completion of this module, the student should be able to demonstrate the ability to:</a:t>
            </a:r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/>
              <a:t>Understand the variety of different positions within facilities management and appreciate the importance of the work based key skills within this area of hotel operation.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Develop knowledge of guest service skills and competencies appropriate to each departmental area of operation – and which meet organisation standards and requirements.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Understand issues relating to Facilities service delivery such as resource allocation, need for technical knowledge, industry standards, programme management, planning and organisation, management styles, health and safety. </a:t>
            </a:r>
          </a:p>
          <a:p>
            <a:pPr algn="just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96395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7986"/>
            <a:ext cx="7886700" cy="1325563"/>
          </a:xfrm>
        </p:spPr>
        <p:txBody>
          <a:bodyPr/>
          <a:lstStyle/>
          <a:p>
            <a:pPr algn="l"/>
            <a:r>
              <a:rPr lang="en-GB" b="1" dirty="0"/>
              <a:t>Content / Week 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001"/>
            <a:ext cx="7550496" cy="396523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Issues that damage profits</a:t>
            </a:r>
          </a:p>
          <a:p>
            <a:r>
              <a:rPr lang="en-GB" dirty="0"/>
              <a:t>HK Technology</a:t>
            </a:r>
          </a:p>
          <a:p>
            <a:r>
              <a:rPr lang="en-GB" dirty="0"/>
              <a:t>Bedbugs</a:t>
            </a:r>
          </a:p>
          <a:p>
            <a:r>
              <a:rPr lang="en-GB" dirty="0"/>
              <a:t>Development Plan Creation</a:t>
            </a:r>
          </a:p>
          <a:p>
            <a:r>
              <a:rPr lang="en-GB" dirty="0"/>
              <a:t>Assignment 2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D089A8-9F34-F462-0BEC-3197AB0E5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3068960"/>
            <a:ext cx="2915816" cy="291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268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13CBD1-4DFE-7B4F-9A50-6FBEA26EE276}"/>
              </a:ext>
            </a:extLst>
          </p:cNvPr>
          <p:cNvSpPr/>
          <p:nvPr/>
        </p:nvSpPr>
        <p:spPr>
          <a:xfrm>
            <a:off x="2179867" y="3645024"/>
            <a:ext cx="47842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.SFNS"/>
              </a:rPr>
              <a:t>Can you think of Common Housekeeping Issues That Damage Hotel Profits? </a:t>
            </a:r>
            <a:endParaRPr lang="en-GB" sz="3600" dirty="0"/>
          </a:p>
        </p:txBody>
      </p:sp>
      <p:pic>
        <p:nvPicPr>
          <p:cNvPr id="4" name="Video 3" title="Woman holding her chin">
            <a:hlinkClick r:id="" action="ppaction://media"/>
            <a:extLst>
              <a:ext uri="{FF2B5EF4-FFF2-40B4-BE49-F238E27FC236}">
                <a16:creationId xmlns:a16="http://schemas.microsoft.com/office/drawing/2014/main" id="{4CAEE909-AA23-B3E6-597E-F998151100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8416" y="220993"/>
            <a:ext cx="6087165" cy="34240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4193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2E6AB1-53D9-1A48-B8FA-26AABA107922}"/>
              </a:ext>
            </a:extLst>
          </p:cNvPr>
          <p:cNvSpPr/>
          <p:nvPr/>
        </p:nvSpPr>
        <p:spPr>
          <a:xfrm>
            <a:off x="323528" y="2089770"/>
            <a:ext cx="2681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1. Low quality furnishings 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B83A9BF-7032-7D4E-9B13-E64885281925}"/>
              </a:ext>
            </a:extLst>
          </p:cNvPr>
          <p:cNvSpPr/>
          <p:nvPr/>
        </p:nvSpPr>
        <p:spPr>
          <a:xfrm>
            <a:off x="323528" y="2406135"/>
            <a:ext cx="17107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2. Broken lights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461816-98E2-F34F-BE1C-FAB1E781506C}"/>
              </a:ext>
            </a:extLst>
          </p:cNvPr>
          <p:cNvSpPr/>
          <p:nvPr/>
        </p:nvSpPr>
        <p:spPr>
          <a:xfrm>
            <a:off x="323528" y="2674247"/>
            <a:ext cx="18306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3. Damp patches 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19EA7-CF85-8F4F-B6CE-80319D29DFBE}"/>
              </a:ext>
            </a:extLst>
          </p:cNvPr>
          <p:cNvSpPr/>
          <p:nvPr/>
        </p:nvSpPr>
        <p:spPr>
          <a:xfrm>
            <a:off x="323528" y="2929968"/>
            <a:ext cx="3587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.SFNS"/>
              </a:rPr>
              <a:t>4. Hair in the bath or on the floor 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682E16-5AC1-3E42-AFF9-A5F195FA5E5A}"/>
              </a:ext>
            </a:extLst>
          </p:cNvPr>
          <p:cNvSpPr/>
          <p:nvPr/>
        </p:nvSpPr>
        <p:spPr>
          <a:xfrm>
            <a:off x="313251" y="3213719"/>
            <a:ext cx="2646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5. Rubbish under the bed 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AF9F21-47D9-2C4C-8506-2A6B901C8A1D}"/>
              </a:ext>
            </a:extLst>
          </p:cNvPr>
          <p:cNvSpPr/>
          <p:nvPr/>
        </p:nvSpPr>
        <p:spPr>
          <a:xfrm>
            <a:off x="323528" y="3453801"/>
            <a:ext cx="3987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6. Fingerprints on windows and mirrors 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E74D18-DDAA-F44C-88B6-82671D2E3000}"/>
              </a:ext>
            </a:extLst>
          </p:cNvPr>
          <p:cNvSpPr/>
          <p:nvPr/>
        </p:nvSpPr>
        <p:spPr>
          <a:xfrm>
            <a:off x="323528" y="3779429"/>
            <a:ext cx="3816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.SFNS"/>
              </a:rPr>
              <a:t>7. Not enough toiletries (paper roll, shampoo, conditioner, soap, etc) 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B2C4EF-C0C8-9848-8442-6DD0A283BCEC}"/>
              </a:ext>
            </a:extLst>
          </p:cNvPr>
          <p:cNvSpPr/>
          <p:nvPr/>
        </p:nvSpPr>
        <p:spPr>
          <a:xfrm>
            <a:off x="313251" y="4256500"/>
            <a:ext cx="9066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8. Dust 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5484C5-D9E7-494B-B8C4-2881A8E23025}"/>
              </a:ext>
            </a:extLst>
          </p:cNvPr>
          <p:cNvSpPr/>
          <p:nvPr/>
        </p:nvSpPr>
        <p:spPr>
          <a:xfrm>
            <a:off x="313251" y="4486235"/>
            <a:ext cx="18967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.SFNS"/>
              </a:rPr>
              <a:t>9. Bad manners </a:t>
            </a:r>
            <a:endParaRPr lang="en-GB" sz="2000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3FA9C2-F221-A644-9FAF-A63C2A885E89}"/>
              </a:ext>
            </a:extLst>
          </p:cNvPr>
          <p:cNvSpPr/>
          <p:nvPr/>
        </p:nvSpPr>
        <p:spPr>
          <a:xfrm>
            <a:off x="232937" y="4810168"/>
            <a:ext cx="43445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.SFNS"/>
              </a:rPr>
              <a:t>10. Housekeeping staff look unprofessional 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503664" y="188607"/>
            <a:ext cx="8136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u="sng" dirty="0">
                <a:latin typeface=".SFNS"/>
              </a:rPr>
              <a:t>Common Housekeeping Issues That Damage Hotel Profits</a:t>
            </a:r>
            <a:endParaRPr lang="en-GB" sz="4800" u="sng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FA5CA2F-7345-D46E-6E55-E4429FE54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7774" y="1925860"/>
            <a:ext cx="4253289" cy="379920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6148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1595D-F270-3349-9FD4-1D914E8CC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Housekeeping constraints and challenges:</a:t>
            </a:r>
            <a:br>
              <a:rPr lang="en-GB" b="1" dirty="0"/>
            </a:br>
            <a:endParaRPr lang="en-GB" b="1" dirty="0"/>
          </a:p>
        </p:txBody>
      </p:sp>
      <p:pic>
        <p:nvPicPr>
          <p:cNvPr id="10" name="Content Placeholder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C6128AB4-FD24-A649-AEA9-D7BA199229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7707" y="3255784"/>
            <a:ext cx="1708093" cy="2169278"/>
          </a:xfrm>
        </p:spPr>
      </p:pic>
      <p:pic>
        <p:nvPicPr>
          <p:cNvPr id="13" name="Picture 1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F6AFAE25-65BB-414F-A6C4-7350AD93A18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143096" y="3255784"/>
            <a:ext cx="3635894" cy="242393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B1B1B98-79D7-A54A-8481-2662592D82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966286" y="3759749"/>
            <a:ext cx="3154299" cy="1665313"/>
          </a:xfrm>
          <a:prstGeom prst="rect">
            <a:avLst/>
          </a:prstGeom>
        </p:spPr>
      </p:pic>
      <p:pic>
        <p:nvPicPr>
          <p:cNvPr id="23" name="Graphic 22" descr="Badge 1 with solid fill">
            <a:extLst>
              <a:ext uri="{FF2B5EF4-FFF2-40B4-BE49-F238E27FC236}">
                <a16:creationId xmlns:a16="http://schemas.microsoft.com/office/drawing/2014/main" id="{E6EE5BC0-A5DA-E847-A254-C418522839B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4553" y="2034454"/>
            <a:ext cx="914400" cy="914400"/>
          </a:xfrm>
          <a:prstGeom prst="rect">
            <a:avLst/>
          </a:prstGeom>
        </p:spPr>
      </p:pic>
      <p:pic>
        <p:nvPicPr>
          <p:cNvPr id="25" name="Graphic 24" descr="Badge with solid fill">
            <a:extLst>
              <a:ext uri="{FF2B5EF4-FFF2-40B4-BE49-F238E27FC236}">
                <a16:creationId xmlns:a16="http://schemas.microsoft.com/office/drawing/2014/main" id="{E186B2B0-BF31-B547-981D-996C5459C29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503843" y="2034454"/>
            <a:ext cx="914400" cy="914400"/>
          </a:xfrm>
          <a:prstGeom prst="rect">
            <a:avLst/>
          </a:prstGeom>
        </p:spPr>
      </p:pic>
      <p:pic>
        <p:nvPicPr>
          <p:cNvPr id="27" name="Graphic 26" descr="Badge 3 with solid fill">
            <a:extLst>
              <a:ext uri="{FF2B5EF4-FFF2-40B4-BE49-F238E27FC236}">
                <a16:creationId xmlns:a16="http://schemas.microsoft.com/office/drawing/2014/main" id="{53ADF2F6-8C5F-EE4F-9904-04545D810A3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086235" y="203445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34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1D8E-CA85-BA7D-367D-A60642118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909" y="188640"/>
            <a:ext cx="6090182" cy="687611"/>
          </a:xfrm>
        </p:spPr>
        <p:txBody>
          <a:bodyPr/>
          <a:lstStyle/>
          <a:p>
            <a:pPr algn="ctr"/>
            <a:r>
              <a:rPr lang="en-GB" b="1" dirty="0"/>
              <a:t>Housekeeping Technology</a:t>
            </a:r>
          </a:p>
        </p:txBody>
      </p:sp>
      <p:pic>
        <p:nvPicPr>
          <p:cNvPr id="4" name="Video 3" title="Programming and coding">
            <a:hlinkClick r:id="" action="ppaction://media"/>
            <a:extLst>
              <a:ext uri="{FF2B5EF4-FFF2-40B4-BE49-F238E27FC236}">
                <a16:creationId xmlns:a16="http://schemas.microsoft.com/office/drawing/2014/main" id="{4E970289-FF22-F2E9-F9BE-F41AB5A2C0C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102" y="980728"/>
            <a:ext cx="9045796" cy="5088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41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13CBD1-4DFE-7B4F-9A50-6FBEA26EE276}"/>
              </a:ext>
            </a:extLst>
          </p:cNvPr>
          <p:cNvSpPr/>
          <p:nvPr/>
        </p:nvSpPr>
        <p:spPr>
          <a:xfrm>
            <a:off x="2179865" y="3789040"/>
            <a:ext cx="478426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.SFNS"/>
              </a:rPr>
              <a:t>How is technology adapting housekeeping? </a:t>
            </a:r>
            <a:endParaRPr lang="en-GB" sz="3600" dirty="0"/>
          </a:p>
        </p:txBody>
      </p:sp>
      <p:pic>
        <p:nvPicPr>
          <p:cNvPr id="3" name="Video 3" title="Woman holding her chin">
            <a:hlinkClick r:id="" action="ppaction://media"/>
            <a:extLst>
              <a:ext uri="{FF2B5EF4-FFF2-40B4-BE49-F238E27FC236}">
                <a16:creationId xmlns:a16="http://schemas.microsoft.com/office/drawing/2014/main" id="{931FF0E4-1FF0-7FF2-9D5F-8B920B376C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8416" y="220993"/>
            <a:ext cx="6087165" cy="34240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8702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35496" y="116632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2" name="Online Media 1" descr="Knowcross HouseKeeping: Pitch Video">
            <a:hlinkClick r:id="" action="ppaction://media"/>
            <a:extLst>
              <a:ext uri="{FF2B5EF4-FFF2-40B4-BE49-F238E27FC236}">
                <a16:creationId xmlns:a16="http://schemas.microsoft.com/office/drawing/2014/main" id="{C49F4882-9831-2C4A-801F-0847084936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4721" y="636273"/>
            <a:ext cx="8839767" cy="497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3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How to transform your housekeeping and maintenance operations | Mews x room2">
            <a:hlinkClick r:id="" action="ppaction://media"/>
            <a:extLst>
              <a:ext uri="{FF2B5EF4-FFF2-40B4-BE49-F238E27FC236}">
                <a16:creationId xmlns:a16="http://schemas.microsoft.com/office/drawing/2014/main" id="{91FA16FC-5C14-3F4D-9610-B6C4860CCBE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1560" y="116632"/>
            <a:ext cx="7776864" cy="583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5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46714" y="188640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2" name="Online Media 1" descr="Robot maid for cleaner floors">
            <a:hlinkClick r:id="" action="ppaction://media"/>
            <a:extLst>
              <a:ext uri="{FF2B5EF4-FFF2-40B4-BE49-F238E27FC236}">
                <a16:creationId xmlns:a16="http://schemas.microsoft.com/office/drawing/2014/main" id="{26CB4777-3ADB-5440-A183-B37E36E2FB7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836712"/>
            <a:ext cx="8465053" cy="476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44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67735" y="116632"/>
            <a:ext cx="66872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technology is helping Housekeeping: Covid-19</a:t>
            </a:r>
            <a:endParaRPr lang="en-GB" sz="2400" dirty="0"/>
          </a:p>
        </p:txBody>
      </p:sp>
      <p:pic>
        <p:nvPicPr>
          <p:cNvPr id="2" name="Online Media 1" descr="How SuitePad can help during the pandemic">
            <a:hlinkClick r:id="" action="ppaction://media"/>
            <a:extLst>
              <a:ext uri="{FF2B5EF4-FFF2-40B4-BE49-F238E27FC236}">
                <a16:creationId xmlns:a16="http://schemas.microsoft.com/office/drawing/2014/main" id="{B573B664-C5CF-0647-9841-E14A869820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9008" y="578297"/>
            <a:ext cx="8889924" cy="5000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69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35496" y="44624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3" name="Online Media 2" descr="Housekeeping + Technology">
            <a:hlinkClick r:id="" action="ppaction://media"/>
            <a:extLst>
              <a:ext uri="{FF2B5EF4-FFF2-40B4-BE49-F238E27FC236}">
                <a16:creationId xmlns:a16="http://schemas.microsoft.com/office/drawing/2014/main" id="{EF4AF32A-AA16-0241-A2C0-566E908880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612" y="578297"/>
            <a:ext cx="8942019" cy="5029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76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79512" y="332970"/>
            <a:ext cx="63121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Additional Housekeeping Technology resources?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126EE-6AB6-1843-BDAB-85AF071E9BF6}"/>
              </a:ext>
            </a:extLst>
          </p:cNvPr>
          <p:cNvSpPr txBox="1"/>
          <p:nvPr/>
        </p:nvSpPr>
        <p:spPr>
          <a:xfrm>
            <a:off x="179512" y="2304119"/>
            <a:ext cx="4439036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3"/>
              </a:rPr>
              <a:t>https://purplecloudtech.com/housekeeping-management/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18321B-2FCA-324F-865B-7C42C4B58466}"/>
              </a:ext>
            </a:extLst>
          </p:cNvPr>
          <p:cNvSpPr txBox="1"/>
          <p:nvPr/>
        </p:nvSpPr>
        <p:spPr>
          <a:xfrm>
            <a:off x="179512" y="1706142"/>
            <a:ext cx="371928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4"/>
              </a:rPr>
              <a:t>https://www.quore.com/products/cleanings-plus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C1022B-98A6-F649-A6EF-05E3B053B647}"/>
              </a:ext>
            </a:extLst>
          </p:cNvPr>
          <p:cNvSpPr txBox="1"/>
          <p:nvPr/>
        </p:nvSpPr>
        <p:spPr>
          <a:xfrm>
            <a:off x="179512" y="2810965"/>
            <a:ext cx="4447308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5"/>
              </a:rPr>
              <a:t>https://knowcross.com/know-housekeeping/</a:t>
            </a:r>
            <a:endParaRPr lang="en-GB" sz="1350" dirty="0"/>
          </a:p>
          <a:p>
            <a:endParaRPr lang="en-GB" sz="1350" dirty="0"/>
          </a:p>
          <a:p>
            <a:r>
              <a:rPr lang="en-US" sz="1400" dirty="0">
                <a:hlinkClick r:id="rId6"/>
              </a:rPr>
              <a:t>techtalk.travel - history hotel travel technology infographic</a:t>
            </a:r>
            <a:endParaRPr lang="en-US" sz="1400" dirty="0"/>
          </a:p>
          <a:p>
            <a:endParaRPr lang="en-US" sz="140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C8467E-9A52-9346-AE19-856E8FA88335}"/>
              </a:ext>
            </a:extLst>
          </p:cNvPr>
          <p:cNvSpPr txBox="1"/>
          <p:nvPr/>
        </p:nvSpPr>
        <p:spPr>
          <a:xfrm>
            <a:off x="174326" y="3819302"/>
            <a:ext cx="470673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/>
              <a:t>Blog: </a:t>
            </a:r>
            <a:r>
              <a:rPr lang="en-GB" sz="1350" dirty="0">
                <a:hlinkClick r:id="rId7"/>
              </a:rPr>
              <a:t>https://www.mews.com/blog/future-hotel-housekeeping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81E1EE-C821-A740-890C-C352D395A7FF}"/>
              </a:ext>
            </a:extLst>
          </p:cNvPr>
          <p:cNvSpPr txBox="1"/>
          <p:nvPr/>
        </p:nvSpPr>
        <p:spPr>
          <a:xfrm>
            <a:off x="174326" y="4276146"/>
            <a:ext cx="5556393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Blog: </a:t>
            </a:r>
            <a:r>
              <a:rPr lang="en-GB" sz="1350" dirty="0">
                <a:hlinkClick r:id="rId8"/>
              </a:rPr>
              <a:t>https://www.hoteliermagazine.com/housekeeping-is-being-slowly-transformed-by-technology/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934F9F-4A54-0D46-AAF2-FCD07B2134C7}"/>
              </a:ext>
            </a:extLst>
          </p:cNvPr>
          <p:cNvSpPr txBox="1"/>
          <p:nvPr/>
        </p:nvSpPr>
        <p:spPr>
          <a:xfrm>
            <a:off x="179512" y="1154781"/>
            <a:ext cx="381386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9"/>
              </a:rPr>
              <a:t>https://www.optiisolutions.com/optii-keeper-2020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350B0A-6AE1-41F2-993B-5D8F8AC94DB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6168" y="812568"/>
            <a:ext cx="4428249" cy="29831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85147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2FF4-0A79-B70E-9E49-AB32DF74D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F05E1-0E99-0880-CF6C-E8CE4DA50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A4C297B9-4A83-0DA9-F9A7-8681405A87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56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41312A-13F8-FE4C-A6E3-707ED7540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01" y="1196752"/>
            <a:ext cx="9058703" cy="36234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DA4A67-3199-2543-AA67-919457058DF4}"/>
              </a:ext>
            </a:extLst>
          </p:cNvPr>
          <p:cNvSpPr/>
          <p:nvPr/>
        </p:nvSpPr>
        <p:spPr>
          <a:xfrm>
            <a:off x="207437" y="116632"/>
            <a:ext cx="21323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latin typeface=".SFNS"/>
              </a:rPr>
              <a:t>Bed Bugs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70860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99336" y="116632"/>
            <a:ext cx="79220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Bed</a:t>
            </a:r>
          </a:p>
          <a:p>
            <a:r>
              <a:rPr lang="en-GB" sz="2400" b="1" dirty="0">
                <a:latin typeface=".SFNS"/>
              </a:rPr>
              <a:t>Bugs</a:t>
            </a:r>
            <a:endParaRPr lang="en-GB" sz="2400" dirty="0"/>
          </a:p>
        </p:txBody>
      </p:sp>
      <p:pic>
        <p:nvPicPr>
          <p:cNvPr id="2" name="Online Media 1" descr="Bed Bugs | National Geographic">
            <a:hlinkClick r:id="" action="ppaction://media"/>
            <a:extLst>
              <a:ext uri="{FF2B5EF4-FFF2-40B4-BE49-F238E27FC236}">
                <a16:creationId xmlns:a16="http://schemas.microsoft.com/office/drawing/2014/main" id="{C46FB561-1100-9D45-9A68-CBA3A72F29F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9632" y="116632"/>
            <a:ext cx="7782515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8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179512" y="116632"/>
            <a:ext cx="13548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Bed Bugs</a:t>
            </a:r>
            <a:endParaRPr lang="en-GB" sz="2400" dirty="0"/>
          </a:p>
        </p:txBody>
      </p:sp>
      <p:pic>
        <p:nvPicPr>
          <p:cNvPr id="5" name="Online Media 4" descr="5 interesting facts about bed bugs | Rentokil">
            <a:hlinkClick r:id="" action="ppaction://media"/>
            <a:extLst>
              <a:ext uri="{FF2B5EF4-FFF2-40B4-BE49-F238E27FC236}">
                <a16:creationId xmlns:a16="http://schemas.microsoft.com/office/drawing/2014/main" id="{2124F559-DD0B-9247-8EBA-3121D4604EF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692696"/>
            <a:ext cx="8662030" cy="487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87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CAF06070-B840-6441-A4B1-22ABD25EF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147432" cy="4850716"/>
          </a:xfrm>
        </p:spPr>
      </p:pic>
    </p:spTree>
    <p:extLst>
      <p:ext uri="{BB962C8B-B14F-4D97-AF65-F5344CB8AC3E}">
        <p14:creationId xmlns:p14="http://schemas.microsoft.com/office/powerpoint/2010/main" val="2552014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8F1302F-C4D8-2448-858E-3F57D3079F9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672"/>
            <a:ext cx="9201613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034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clock&#10;&#10;Description automatically generated">
            <a:extLst>
              <a:ext uri="{FF2B5EF4-FFF2-40B4-BE49-F238E27FC236}">
                <a16:creationId xmlns:a16="http://schemas.microsoft.com/office/drawing/2014/main" id="{7110E138-98CE-8241-B1FB-9F9602E368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6741"/>
            <a:ext cx="9144000" cy="5482539"/>
          </a:xfrm>
        </p:spPr>
      </p:pic>
    </p:spTree>
    <p:extLst>
      <p:ext uri="{BB962C8B-B14F-4D97-AF65-F5344CB8AC3E}">
        <p14:creationId xmlns:p14="http://schemas.microsoft.com/office/powerpoint/2010/main" val="9446499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F1B037B-2615-1E4B-BA5D-7EC88AEEBC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62" y="1408184"/>
            <a:ext cx="9163523" cy="3677000"/>
          </a:xfrm>
        </p:spPr>
      </p:pic>
    </p:spTree>
    <p:extLst>
      <p:ext uri="{BB962C8B-B14F-4D97-AF65-F5344CB8AC3E}">
        <p14:creationId xmlns:p14="http://schemas.microsoft.com/office/powerpoint/2010/main" val="3133984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172E43-54ED-F04E-B4A6-24C67EC33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656"/>
            <a:ext cx="9144000" cy="5402688"/>
          </a:xfrm>
        </p:spPr>
      </p:pic>
    </p:spTree>
    <p:extLst>
      <p:ext uri="{BB962C8B-B14F-4D97-AF65-F5344CB8AC3E}">
        <p14:creationId xmlns:p14="http://schemas.microsoft.com/office/powerpoint/2010/main" val="38851556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65B7F064-110A-134C-97D1-D21585FB45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76672"/>
            <a:ext cx="8700448" cy="5160350"/>
          </a:xfrm>
        </p:spPr>
      </p:pic>
    </p:spTree>
    <p:extLst>
      <p:ext uri="{BB962C8B-B14F-4D97-AF65-F5344CB8AC3E}">
        <p14:creationId xmlns:p14="http://schemas.microsoft.com/office/powerpoint/2010/main" val="1104902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7E4A7-B5B0-2F4E-AB23-FA1E110AB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7B3F6B5-6DAC-8149-813C-AF8D070BD4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3" y="260648"/>
            <a:ext cx="9144000" cy="548769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DA6C60-1232-8147-8E5D-69A5D3B246BC}"/>
              </a:ext>
            </a:extLst>
          </p:cNvPr>
          <p:cNvSpPr/>
          <p:nvPr/>
        </p:nvSpPr>
        <p:spPr>
          <a:xfrm>
            <a:off x="6012160" y="3920320"/>
            <a:ext cx="2866030" cy="1567379"/>
          </a:xfrm>
          <a:prstGeom prst="rect">
            <a:avLst/>
          </a:prstGeom>
          <a:solidFill>
            <a:srgbClr val="7B9D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20048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eaming Up Against Bed Bugs">
            <a:hlinkClick r:id="" action="ppaction://media"/>
            <a:extLst>
              <a:ext uri="{FF2B5EF4-FFF2-40B4-BE49-F238E27FC236}">
                <a16:creationId xmlns:a16="http://schemas.microsoft.com/office/drawing/2014/main" id="{00FE1DBC-3503-4340-960A-9FEF8795B38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4802" y="650305"/>
            <a:ext cx="8653948" cy="4867844"/>
          </a:xfrm>
          <a:prstGeom prst="rect">
            <a:avLst/>
          </a:prstGeom>
          <a:ln>
            <a:noFill/>
          </a:ln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179512" y="7887"/>
            <a:ext cx="21323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latin typeface=".SFNS"/>
              </a:rPr>
              <a:t>Bed Bugs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8784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2FF4-0A79-B70E-9E49-AB32DF74D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F05E1-0E99-0880-CF6C-E8CE4DA50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A4C297B9-4A83-0DA9-F9A7-8681405A87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54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1113B-D3AD-C2E2-9B10-E17871AC0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894" y="302156"/>
            <a:ext cx="6796212" cy="1325563"/>
          </a:xfrm>
        </p:spPr>
        <p:txBody>
          <a:bodyPr/>
          <a:lstStyle/>
          <a:p>
            <a:r>
              <a:rPr lang="en-GB" sz="4800" b="1" dirty="0"/>
              <a:t>Development Plan Creation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BF33603-9FCB-E4AB-7887-6B0C64A23F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12921" y="1002060"/>
            <a:ext cx="7318158" cy="4853879"/>
          </a:xfrm>
        </p:spPr>
      </p:pic>
    </p:spTree>
    <p:extLst>
      <p:ext uri="{BB962C8B-B14F-4D97-AF65-F5344CB8AC3E}">
        <p14:creationId xmlns:p14="http://schemas.microsoft.com/office/powerpoint/2010/main" val="14264177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15981-2B73-F8F3-2236-C40DF58AB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736" y="188640"/>
            <a:ext cx="4752528" cy="1325563"/>
          </a:xfrm>
        </p:spPr>
        <p:txBody>
          <a:bodyPr/>
          <a:lstStyle/>
          <a:p>
            <a:r>
              <a:rPr lang="en-GB" sz="4800" b="1" dirty="0"/>
              <a:t>Steps to create a development plan: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5B726-60A8-1497-4FA6-5449EA4D4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Establish personal and career development goals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Establish work development needs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Develop an action plan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Reflect on efficacy and update the plan as required</a:t>
            </a:r>
          </a:p>
          <a:p>
            <a:pPr marL="0" indent="0">
              <a:buNone/>
            </a:pPr>
            <a:r>
              <a:rPr lang="en-US" b="1" i="0" dirty="0">
                <a:solidFill>
                  <a:srgbClr val="333333"/>
                </a:solidFill>
                <a:effectLst/>
                <a:latin typeface="Avenir Next"/>
              </a:rPr>
              <a:t>(Investor in People, 2022)</a:t>
            </a:r>
          </a:p>
          <a:p>
            <a:endParaRPr lang="en-US" b="1" i="0" dirty="0">
              <a:solidFill>
                <a:srgbClr val="333333"/>
              </a:solidFill>
              <a:effectLst/>
              <a:latin typeface="Avenir Next"/>
            </a:endParaRPr>
          </a:p>
          <a:p>
            <a:endParaRPr lang="en-US" b="1" i="0" dirty="0">
              <a:solidFill>
                <a:srgbClr val="333333"/>
              </a:solidFill>
              <a:effectLst/>
              <a:latin typeface="Avenir Next"/>
            </a:endParaRPr>
          </a:p>
          <a:p>
            <a:endParaRPr lang="en-US" b="1" i="0" dirty="0">
              <a:solidFill>
                <a:srgbClr val="333333"/>
              </a:solidFill>
              <a:effectLst/>
              <a:latin typeface="Avenir Nex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21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A7CAE-550F-4C58-79DA-8C5F984C9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314831"/>
            <a:ext cx="6480720" cy="1325563"/>
          </a:xfrm>
        </p:spPr>
        <p:txBody>
          <a:bodyPr/>
          <a:lstStyle/>
          <a:p>
            <a:r>
              <a:rPr lang="en-GB" b="1" dirty="0"/>
              <a:t>Development Plan Timeline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2317DA2-FFCC-F1CF-AA67-DAEAC863C7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454635"/>
              </p:ext>
            </p:extLst>
          </p:nvPr>
        </p:nvGraphicFramePr>
        <p:xfrm>
          <a:off x="1" y="1124744"/>
          <a:ext cx="9144001" cy="52159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2273">
                  <a:extLst>
                    <a:ext uri="{9D8B030D-6E8A-4147-A177-3AD203B41FA5}">
                      <a16:colId xmlns:a16="http://schemas.microsoft.com/office/drawing/2014/main" val="817079955"/>
                    </a:ext>
                  </a:extLst>
                </a:gridCol>
                <a:gridCol w="1001454">
                  <a:extLst>
                    <a:ext uri="{9D8B030D-6E8A-4147-A177-3AD203B41FA5}">
                      <a16:colId xmlns:a16="http://schemas.microsoft.com/office/drawing/2014/main" val="4122880390"/>
                    </a:ext>
                  </a:extLst>
                </a:gridCol>
                <a:gridCol w="949859">
                  <a:extLst>
                    <a:ext uri="{9D8B030D-6E8A-4147-A177-3AD203B41FA5}">
                      <a16:colId xmlns:a16="http://schemas.microsoft.com/office/drawing/2014/main" val="1741820735"/>
                    </a:ext>
                  </a:extLst>
                </a:gridCol>
                <a:gridCol w="1210552">
                  <a:extLst>
                    <a:ext uri="{9D8B030D-6E8A-4147-A177-3AD203B41FA5}">
                      <a16:colId xmlns:a16="http://schemas.microsoft.com/office/drawing/2014/main" val="1550649193"/>
                    </a:ext>
                  </a:extLst>
                </a:gridCol>
                <a:gridCol w="1210552">
                  <a:extLst>
                    <a:ext uri="{9D8B030D-6E8A-4147-A177-3AD203B41FA5}">
                      <a16:colId xmlns:a16="http://schemas.microsoft.com/office/drawing/2014/main" val="2809935348"/>
                    </a:ext>
                  </a:extLst>
                </a:gridCol>
                <a:gridCol w="1210552">
                  <a:extLst>
                    <a:ext uri="{9D8B030D-6E8A-4147-A177-3AD203B41FA5}">
                      <a16:colId xmlns:a16="http://schemas.microsoft.com/office/drawing/2014/main" val="3650762442"/>
                    </a:ext>
                  </a:extLst>
                </a:gridCol>
                <a:gridCol w="1210552">
                  <a:extLst>
                    <a:ext uri="{9D8B030D-6E8A-4147-A177-3AD203B41FA5}">
                      <a16:colId xmlns:a16="http://schemas.microsoft.com/office/drawing/2014/main" val="1558261030"/>
                    </a:ext>
                  </a:extLst>
                </a:gridCol>
                <a:gridCol w="1228207">
                  <a:extLst>
                    <a:ext uri="{9D8B030D-6E8A-4147-A177-3AD203B41FA5}">
                      <a16:colId xmlns:a16="http://schemas.microsoft.com/office/drawing/2014/main" val="198014395"/>
                    </a:ext>
                  </a:extLst>
                </a:gridCol>
              </a:tblGrid>
              <a:tr h="4612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One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</a:t>
                      </a:r>
                      <a:endParaRPr lang="en-GB" sz="20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Two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Three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Four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Five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</a:t>
                      </a:r>
                      <a:endParaRPr lang="en-GB" sz="20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Six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Seven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400" dirty="0">
                          <a:effectLst/>
                        </a:rPr>
                        <a:t>Week Eight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0180303"/>
                  </a:ext>
                </a:extLst>
              </a:tr>
              <a:tr h="16231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8313583"/>
                  </a:ext>
                </a:extLst>
              </a:tr>
              <a:tr h="11916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8017452"/>
                  </a:ext>
                </a:extLst>
              </a:tr>
              <a:tr h="15342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27" marR="5472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9218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81458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191F27-5BC7-0B43-A111-CC7BAA8D7581}"/>
              </a:ext>
            </a:extLst>
          </p:cNvPr>
          <p:cNvSpPr txBox="1"/>
          <p:nvPr/>
        </p:nvSpPr>
        <p:spPr>
          <a:xfrm>
            <a:off x="298696" y="4190206"/>
            <a:ext cx="1784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18</a:t>
            </a:r>
            <a:r>
              <a:rPr lang="en-GB" sz="2400" b="1" baseline="30000" dirty="0">
                <a:solidFill>
                  <a:schemeClr val="bg1"/>
                </a:solidFill>
              </a:rPr>
              <a:t>th</a:t>
            </a:r>
            <a:r>
              <a:rPr lang="en-GB" sz="2400" b="1" dirty="0">
                <a:solidFill>
                  <a:schemeClr val="bg1"/>
                </a:solidFill>
              </a:rPr>
              <a:t> November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23H55</a:t>
            </a:r>
          </a:p>
        </p:txBody>
      </p:sp>
      <p:pic>
        <p:nvPicPr>
          <p:cNvPr id="12" name="Picture 11" descr="Text&#10;&#10;Description automatically generated with medium confidence">
            <a:extLst>
              <a:ext uri="{FF2B5EF4-FFF2-40B4-BE49-F238E27FC236}">
                <a16:creationId xmlns:a16="http://schemas.microsoft.com/office/drawing/2014/main" id="{4D49584F-9FEE-B348-A7D0-6D328CC5BE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0703" y="3518012"/>
            <a:ext cx="1887698" cy="7078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55A685-A4C6-8F61-CEB9-91A268DD81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3823" y="260648"/>
            <a:ext cx="5980177" cy="60599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7F6A35-B050-A35B-D696-10EEC4CC85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355" y="960505"/>
            <a:ext cx="2302434" cy="2468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885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D241279-8F18-45F2-9E86-38F200F54A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3389" y="3549650"/>
            <a:ext cx="6858000" cy="238760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fontAlgn="auto"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7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 look forward to seeing you next week. </a:t>
            </a:r>
            <a:r>
              <a:rPr lang="en-US" sz="2700" b="1" i="1" dirty="0"/>
              <a:t>I</a:t>
            </a:r>
            <a:r>
              <a:rPr kumimoji="0" lang="en-US" sz="27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f you have any questions in the meantime, please send an email</a:t>
            </a:r>
            <a:r>
              <a:rPr lang="en-US" sz="2800" b="1" dirty="0">
                <a:hlinkClick r:id="rId3"/>
              </a:rPr>
              <a:t> </a:t>
            </a:r>
            <a:r>
              <a:rPr lang="en-US" sz="2800" b="1" i="1" dirty="0">
                <a:hlinkClick r:id="rId3"/>
              </a:rPr>
              <a:t>l.blake@uwtsd.ac.uk</a:t>
            </a:r>
            <a:r>
              <a:rPr kumimoji="0" lang="en-US" sz="27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.</a:t>
            </a:r>
          </a:p>
          <a:p>
            <a:pPr algn="ctr"/>
            <a:endParaRPr lang="en-US" sz="2700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0D2B930B-8488-B37D-A8A6-FBC5C2F9061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4"/>
          <a:stretch>
            <a:fillRect/>
          </a:stretch>
        </p:blipFill>
        <p:spPr>
          <a:xfrm>
            <a:off x="3125732" y="920750"/>
            <a:ext cx="2892535" cy="289253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E3C64C-B0BB-82EC-F955-830F1DABB3EE}"/>
              </a:ext>
            </a:extLst>
          </p:cNvPr>
          <p:cNvSpPr txBox="1"/>
          <p:nvPr/>
        </p:nvSpPr>
        <p:spPr>
          <a:xfrm>
            <a:off x="2627096" y="70998"/>
            <a:ext cx="4110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Thank you for Today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3723171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www.w3.org/XML/1998/namespace"/>
    <ds:schemaRef ds:uri="303dbf9b-b85b-46a0-94f1-894078c07ecd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Powerpoint Template Standard 4x3</Template>
  <TotalTime>805</TotalTime>
  <Words>707</Words>
  <Application>Microsoft Office PowerPoint</Application>
  <PresentationFormat>On-screen Show (4:3)</PresentationFormat>
  <Paragraphs>125</Paragraphs>
  <Slides>32</Slides>
  <Notes>19</Notes>
  <HiddenSlides>0</HiddenSlides>
  <MMClips>13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32</vt:i4>
      </vt:variant>
    </vt:vector>
  </HeadingPairs>
  <TitlesOfParts>
    <vt:vector size="54" baseType="lpstr">
      <vt:lpstr>.SFNS</vt:lpstr>
      <vt:lpstr>Arial</vt:lpstr>
      <vt:lpstr>Avenir Next</vt:lpstr>
      <vt:lpstr>Calibri</vt:lpstr>
      <vt:lpstr>Calibri Light</vt:lpstr>
      <vt:lpstr>Freestyle Script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Operating Hotel Facilities BMIH4006  Week 7: Housekeeping and Development Plan</vt:lpstr>
      <vt:lpstr>Learning Outcomes</vt:lpstr>
      <vt:lpstr>Content / Week 7</vt:lpstr>
      <vt:lpstr>PowerPoint Presentation</vt:lpstr>
      <vt:lpstr>PowerPoint Presentation</vt:lpstr>
      <vt:lpstr>Housekeeping constraints and challenges: </vt:lpstr>
      <vt:lpstr>Housekeeping Technology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  <vt:lpstr>Development Plan Creation </vt:lpstr>
      <vt:lpstr>Steps to create a development plan:</vt:lpstr>
      <vt:lpstr>Development Plan Timeline</vt:lpstr>
      <vt:lpstr>PowerPoint Presentation</vt:lpstr>
      <vt:lpstr>I look forward to seeing you next week. If you have any questions in the meantime, please send an email l.blake@uwtsd.ac.uk.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Laurence Blake</cp:lastModifiedBy>
  <cp:revision>19</cp:revision>
  <dcterms:created xsi:type="dcterms:W3CDTF">2015-04-14T15:21:28Z</dcterms:created>
  <dcterms:modified xsi:type="dcterms:W3CDTF">2022-11-01T08:48:19Z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