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6" r:id="rId8"/>
    <p:sldId id="267" r:id="rId9"/>
    <p:sldId id="262" r:id="rId10"/>
    <p:sldId id="263" r:id="rId11"/>
    <p:sldId id="264" r:id="rId12"/>
    <p:sldId id="265"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153BC-62E1-4D2D-AA56-EE2F8C7A9D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A52D06-ED25-4C51-BB07-02FEF096A3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35A11-3762-499C-9D32-AC75583F05E7}"/>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980301FB-A876-4CC5-9FCA-AD7E92BBF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7816F7-0708-4C4C-AE99-72AD2235833E}"/>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936112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E7E86-7412-48C9-9344-1017D6D01D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A535AF-3CF7-4EB6-AA64-5A3208F01F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60BAF-876C-4FD4-84CB-D88EEC0F262B}"/>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8203968E-B33D-4F02-A7F6-05542BFC9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A91ABE-C9B3-4D5C-8FFC-F7C7E6A7BA78}"/>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83322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14C3-6163-4177-94C6-F6ABD71960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5F1698-630B-4448-A9F3-41123F7884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9BDE56-8CA5-431E-A1C4-2FED1C616972}"/>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A9E221AB-7C74-4630-A4B7-36998CA4A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BE7A5-BD10-46C3-B4F7-F940BADC4E03}"/>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690914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B53F1-A92C-425D-9F81-3BE5E4845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C2791-2941-4B34-B0D0-A20B213DB2F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83D90E-C74B-4A20-BCCC-9BA51F92FA7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DA01DE-7691-4CEE-87B2-8276AFA7665A}"/>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6" name="Footer Placeholder 5">
            <a:extLst>
              <a:ext uri="{FF2B5EF4-FFF2-40B4-BE49-F238E27FC236}">
                <a16:creationId xmlns:a16="http://schemas.microsoft.com/office/drawing/2014/main" id="{B44A87CB-D3FB-47EE-B112-44A690C730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0AD4EE-C3D4-4A61-AC03-9F92C2E596BD}"/>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18676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B7E18-3E15-45F6-9147-97F49FB471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A37991-2A5B-41EE-8589-E433C10C0F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16E490A-55C2-4B97-AFEE-986A5F61C8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6BC40-3C00-4E18-B312-944B3F427F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337E194-AC92-4E1B-8EBC-0666C46BF2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FAB84F-E7BF-4768-AADF-6584AEE4BB1E}"/>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8" name="Footer Placeholder 7">
            <a:extLst>
              <a:ext uri="{FF2B5EF4-FFF2-40B4-BE49-F238E27FC236}">
                <a16:creationId xmlns:a16="http://schemas.microsoft.com/office/drawing/2014/main" id="{E14F1125-0421-4301-B1ED-C3B6A5FF78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A68264-C8FC-4869-A259-A07B2C83AA72}"/>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881085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7E047-789E-4574-8D4C-6C65358961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D10A19-1770-44B4-AA0C-094104DF7B0D}"/>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4" name="Footer Placeholder 3">
            <a:extLst>
              <a:ext uri="{FF2B5EF4-FFF2-40B4-BE49-F238E27FC236}">
                <a16:creationId xmlns:a16="http://schemas.microsoft.com/office/drawing/2014/main" id="{09464E76-E258-46B7-9F62-2A8A5FC7C3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299E95-288E-4187-B0CA-412EC7C2E5FB}"/>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464505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8B8D4-9097-4FAE-B940-80E07282D345}"/>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3" name="Footer Placeholder 2">
            <a:extLst>
              <a:ext uri="{FF2B5EF4-FFF2-40B4-BE49-F238E27FC236}">
                <a16:creationId xmlns:a16="http://schemas.microsoft.com/office/drawing/2014/main" id="{376A0B6E-531C-4071-B9BC-DDAEAC8EE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1B2A24-630E-4752-9380-346CCA179F62}"/>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1528662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5F46E-67B3-4D6B-8179-DABD74016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DE14EE-EBA1-4015-A5F1-5AA02E268B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03F66F-DA6C-4182-9A42-57005C3962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26BEFEE-8939-4505-956B-0213FAE38D65}"/>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6" name="Footer Placeholder 5">
            <a:extLst>
              <a:ext uri="{FF2B5EF4-FFF2-40B4-BE49-F238E27FC236}">
                <a16:creationId xmlns:a16="http://schemas.microsoft.com/office/drawing/2014/main" id="{2457CA65-AF2B-481D-90D1-A52DF7BC8C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DE018D-DA62-467E-8B7A-627954D96C19}"/>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192428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7A5F-7F01-4EC5-849B-59794D1C5E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AA1D7B-B59C-4B78-B6D0-3D9E677F79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408FDA-42FA-4843-9018-56A24059BF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9746DEA-D1B2-4E75-86D4-735762AB6061}"/>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6" name="Footer Placeholder 5">
            <a:extLst>
              <a:ext uri="{FF2B5EF4-FFF2-40B4-BE49-F238E27FC236}">
                <a16:creationId xmlns:a16="http://schemas.microsoft.com/office/drawing/2014/main" id="{F59D1A46-AFEB-4EF1-89CC-16AC136B5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1FF6B5-1ACF-44E4-A921-AA4559CE301B}"/>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931267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8B5D-FFD1-4E17-9166-39E0FE5398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D4013A-B5C6-49C9-BFD5-0E96D927004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90D3A-2729-4E4B-A45F-DFE05D8D6CF5}"/>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1CDBA074-6B47-406C-9FFE-03D07E82C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FF0E4-92B5-4987-AEC0-577035B3BE4C}"/>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833859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B3B5F-0CEF-49CB-AC80-624C836B12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ED58A0-98F6-47AE-99F3-57654A796F9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63CF8-AD5E-4EC9-9891-8D0CE6EF3036}"/>
              </a:ext>
            </a:extLst>
          </p:cNvPr>
          <p:cNvSpPr>
            <a:spLocks noGrp="1"/>
          </p:cNvSpPr>
          <p:nvPr>
            <p:ph type="dt" sz="half" idx="10"/>
          </p:nvPr>
        </p:nvSpPr>
        <p:spPr/>
        <p:txBody>
          <a:body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A2808FD4-3DCE-4C98-8886-DCCF23058C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707F7-A6C6-44CD-8430-232D13904687}"/>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725869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4B5512-5B50-45FE-A570-8470B3D49D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805E33-7B57-4B00-BC60-186E53A3EE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616C4-0DBC-48ED-92DB-AC55177B90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B6B8CA-918B-4BA7-89BA-50A440677B8A}" type="datetimeFigureOut">
              <a:rPr lang="en-GB" smtClean="0"/>
              <a:t>31/05/2022</a:t>
            </a:fld>
            <a:endParaRPr lang="en-GB"/>
          </a:p>
        </p:txBody>
      </p:sp>
      <p:sp>
        <p:nvSpPr>
          <p:cNvPr id="5" name="Footer Placeholder 4">
            <a:extLst>
              <a:ext uri="{FF2B5EF4-FFF2-40B4-BE49-F238E27FC236}">
                <a16:creationId xmlns:a16="http://schemas.microsoft.com/office/drawing/2014/main" id="{EB0E41ED-10F9-4B3E-AF9A-D5E299F7A1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C7FF8B-BCFE-4535-8818-5222518ABD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18BB07-BB43-4AB1-AC00-91B5333C417A}" type="slidenum">
              <a:rPr lang="en-GB" smtClean="0"/>
              <a:t>‹#›</a:t>
            </a:fld>
            <a:endParaRPr lang="en-GB"/>
          </a:p>
        </p:txBody>
      </p:sp>
    </p:spTree>
    <p:extLst>
      <p:ext uri="{BB962C8B-B14F-4D97-AF65-F5344CB8AC3E}">
        <p14:creationId xmlns:p14="http://schemas.microsoft.com/office/powerpoint/2010/main" val="3350313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lickr.com/photos/deeplifequotes/8655517491"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73A2-5F52-4D35-A8E0-FC62FE60DEAF}"/>
              </a:ext>
            </a:extLst>
          </p:cNvPr>
          <p:cNvSpPr>
            <a:spLocks noGrp="1"/>
          </p:cNvSpPr>
          <p:nvPr>
            <p:ph type="ctrTitle"/>
          </p:nvPr>
        </p:nvSpPr>
        <p:spPr>
          <a:xfrm>
            <a:off x="1524000" y="1376362"/>
            <a:ext cx="9144000" cy="2603274"/>
          </a:xfrm>
        </p:spPr>
        <p:txBody>
          <a:bodyPr>
            <a:normAutofit/>
          </a:bodyPr>
          <a:lstStyle/>
          <a:p>
            <a:r>
              <a:rPr lang="en-GB" b="1" dirty="0">
                <a:latin typeface="Times New Roman" panose="02020603050405020304" pitchFamily="18" charset="0"/>
                <a:cs typeface="Times New Roman" panose="02020603050405020304" pitchFamily="18" charset="0"/>
              </a:rPr>
              <a:t>Integrating Project</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5322D260-E604-4C0F-9A7E-8B7C5100E4A4}"/>
              </a:ext>
            </a:extLst>
          </p:cNvPr>
          <p:cNvSpPr>
            <a:spLocks noGrp="1"/>
          </p:cNvSpPr>
          <p:nvPr>
            <p:ph type="subTitle" idx="1"/>
          </p:nvPr>
        </p:nvSpPr>
        <p:spPr>
          <a:xfrm>
            <a:off x="1524000" y="4118088"/>
            <a:ext cx="9144000" cy="1393711"/>
          </a:xfrm>
        </p:spPr>
        <p:txBody>
          <a:bodyPr>
            <a:normAutofit/>
          </a:bodyPr>
          <a:lstStyle/>
          <a:p>
            <a:endParaRPr lang="en-GB" dirty="0"/>
          </a:p>
          <a:p>
            <a:r>
              <a:rPr lang="en-GB" sz="3600" b="1" dirty="0">
                <a:latin typeface="Times New Roman" panose="02020603050405020304" pitchFamily="18" charset="0"/>
                <a:cs typeface="Times New Roman" panose="02020603050405020304" pitchFamily="18" charset="0"/>
              </a:rPr>
              <a:t>Lecturer – Joanna Fender</a:t>
            </a:r>
          </a:p>
        </p:txBody>
      </p:sp>
    </p:spTree>
    <p:extLst>
      <p:ext uri="{BB962C8B-B14F-4D97-AF65-F5344CB8AC3E}">
        <p14:creationId xmlns:p14="http://schemas.microsoft.com/office/powerpoint/2010/main" val="1121654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4B43-C97F-47BA-81F8-61457F52F0F8}"/>
              </a:ext>
            </a:extLst>
          </p:cNvPr>
          <p:cNvSpPr>
            <a:spLocks noGrp="1"/>
          </p:cNvSpPr>
          <p:nvPr>
            <p:ph type="title"/>
          </p:nvPr>
        </p:nvSpPr>
        <p:spPr>
          <a:xfrm>
            <a:off x="1288064" y="1284731"/>
            <a:ext cx="9637776" cy="1430696"/>
          </a:xfrm>
        </p:spPr>
        <p:txBody>
          <a:bodyPr>
            <a:normAutofit/>
          </a:bodyPr>
          <a:lstStyle/>
          <a:p>
            <a:r>
              <a:rPr lang="en-GB" sz="6000" b="1" dirty="0">
                <a:latin typeface="Times New Roman" panose="02020603050405020304" pitchFamily="18" charset="0"/>
                <a:cs typeface="Times New Roman" panose="02020603050405020304" pitchFamily="18" charset="0"/>
              </a:rPr>
              <a:t>Learning Objectives</a:t>
            </a:r>
          </a:p>
        </p:txBody>
      </p:sp>
      <p:sp>
        <p:nvSpPr>
          <p:cNvPr id="3" name="Content Placeholder 2">
            <a:extLst>
              <a:ext uri="{FF2B5EF4-FFF2-40B4-BE49-F238E27FC236}">
                <a16:creationId xmlns:a16="http://schemas.microsoft.com/office/drawing/2014/main" id="{34967E29-1EC5-4482-BACD-4AA15170013C}"/>
              </a:ext>
            </a:extLst>
          </p:cNvPr>
          <p:cNvSpPr>
            <a:spLocks noGrp="1"/>
          </p:cNvSpPr>
          <p:nvPr>
            <p:ph idx="1"/>
          </p:nvPr>
        </p:nvSpPr>
        <p:spPr>
          <a:xfrm>
            <a:off x="1288064" y="2853879"/>
            <a:ext cx="9637776" cy="3348138"/>
          </a:xfrm>
        </p:spPr>
        <p:txBody>
          <a:bodyPr>
            <a:normAutofit/>
          </a:bodyPr>
          <a:lstStyle/>
          <a:p>
            <a:r>
              <a:rPr lang="en-GB" sz="3200" dirty="0">
                <a:latin typeface="Times New Roman" panose="02020603050405020304" pitchFamily="18" charset="0"/>
                <a:cs typeface="Times New Roman" panose="02020603050405020304" pitchFamily="18" charset="0"/>
              </a:rPr>
              <a:t>By the end of this lesson, you should have an understanding of the Module topic (Integrating Project).</a:t>
            </a:r>
          </a:p>
          <a:p>
            <a:r>
              <a:rPr lang="en-GB" sz="3200" dirty="0">
                <a:latin typeface="Times New Roman" panose="02020603050405020304" pitchFamily="18" charset="0"/>
                <a:cs typeface="Times New Roman" panose="02020603050405020304" pitchFamily="18" charset="0"/>
              </a:rPr>
              <a:t>The criteria required for the Integrating Project assignments 1 &amp; 2.</a:t>
            </a:r>
          </a:p>
          <a:p>
            <a:r>
              <a:rPr lang="en-GB" sz="3200" dirty="0">
                <a:latin typeface="Times New Roman" panose="02020603050405020304" pitchFamily="18" charset="0"/>
                <a:cs typeface="Times New Roman" panose="02020603050405020304" pitchFamily="18" charset="0"/>
              </a:rPr>
              <a:t>Submission dates for both assignments.</a:t>
            </a:r>
          </a:p>
          <a:p>
            <a:r>
              <a:rPr lang="en-GB" sz="3200" dirty="0">
                <a:latin typeface="Times New Roman" panose="02020603050405020304" pitchFamily="18" charset="0"/>
                <a:cs typeface="Times New Roman" panose="02020603050405020304" pitchFamily="18" charset="0"/>
              </a:rPr>
              <a:t>Be familiar with John’s Model of Reflection.</a:t>
            </a:r>
          </a:p>
          <a:p>
            <a:endParaRPr lang="en-GB" sz="2000" dirty="0"/>
          </a:p>
        </p:txBody>
      </p:sp>
    </p:spTree>
    <p:extLst>
      <p:ext uri="{BB962C8B-B14F-4D97-AF65-F5344CB8AC3E}">
        <p14:creationId xmlns:p14="http://schemas.microsoft.com/office/powerpoint/2010/main" val="2144648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80ED-7FFB-4123-8663-F262D2CD916D}"/>
              </a:ext>
            </a:extLst>
          </p:cNvPr>
          <p:cNvSpPr>
            <a:spLocks noGrp="1"/>
          </p:cNvSpPr>
          <p:nvPr>
            <p:ph type="title"/>
          </p:nvPr>
        </p:nvSpPr>
        <p:spPr>
          <a:xfrm>
            <a:off x="1288064" y="1284731"/>
            <a:ext cx="9637776" cy="1430696"/>
          </a:xfrm>
        </p:spPr>
        <p:txBody>
          <a:bodyPr>
            <a:normAutofit/>
          </a:bodyPr>
          <a:lstStyle/>
          <a:p>
            <a:r>
              <a:rPr lang="en-GB" sz="5400" b="1" dirty="0">
                <a:latin typeface="Times New Roman" panose="02020603050405020304" pitchFamily="18" charset="0"/>
                <a:cs typeface="Times New Roman" panose="02020603050405020304" pitchFamily="18" charset="0"/>
              </a:rPr>
              <a:t>What is Integrating Project?</a:t>
            </a:r>
          </a:p>
        </p:txBody>
      </p:sp>
      <p:sp>
        <p:nvSpPr>
          <p:cNvPr id="3" name="Content Placeholder 2">
            <a:extLst>
              <a:ext uri="{FF2B5EF4-FFF2-40B4-BE49-F238E27FC236}">
                <a16:creationId xmlns:a16="http://schemas.microsoft.com/office/drawing/2014/main" id="{593B8139-4552-42BD-BF12-EBF2542980DC}"/>
              </a:ext>
            </a:extLst>
          </p:cNvPr>
          <p:cNvSpPr>
            <a:spLocks noGrp="1"/>
          </p:cNvSpPr>
          <p:nvPr>
            <p:ph idx="1"/>
          </p:nvPr>
        </p:nvSpPr>
        <p:spPr>
          <a:xfrm>
            <a:off x="1288064" y="2853879"/>
            <a:ext cx="9637776" cy="3532853"/>
          </a:xfrm>
        </p:spPr>
        <p:txBody>
          <a:bodyPr>
            <a:normAutofit/>
          </a:bodyPr>
          <a:lstStyle/>
          <a:p>
            <a:r>
              <a:rPr lang="en-GB" sz="3200" dirty="0">
                <a:latin typeface="Times New Roman" panose="02020603050405020304" pitchFamily="18" charset="0"/>
                <a:cs typeface="Times New Roman" panose="02020603050405020304" pitchFamily="18" charset="0"/>
              </a:rPr>
              <a:t>Integrating Project is a module that has been devised in order to raise learners' awareness of the issues, problems and solutions within health and social care.</a:t>
            </a:r>
          </a:p>
          <a:p>
            <a:pPr marL="0" indent="0">
              <a:buNone/>
            </a:pPr>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It will also help learners to critically evaluate and encourage independent thinking, along with strategic thinking.</a:t>
            </a:r>
          </a:p>
          <a:p>
            <a:pPr marL="0" indent="0">
              <a:buNone/>
            </a:pPr>
            <a:endParaRPr lang="en-GB" sz="2000" dirty="0"/>
          </a:p>
        </p:txBody>
      </p:sp>
    </p:spTree>
    <p:extLst>
      <p:ext uri="{BB962C8B-B14F-4D97-AF65-F5344CB8AC3E}">
        <p14:creationId xmlns:p14="http://schemas.microsoft.com/office/powerpoint/2010/main" val="2012850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D5D4B-E824-4017-93F6-35F83DEC7298}"/>
              </a:ext>
            </a:extLst>
          </p:cNvPr>
          <p:cNvSpPr>
            <a:spLocks noGrp="1"/>
          </p:cNvSpPr>
          <p:nvPr>
            <p:ph type="title"/>
          </p:nvPr>
        </p:nvSpPr>
        <p:spPr>
          <a:xfrm>
            <a:off x="1288064" y="618978"/>
            <a:ext cx="9637776" cy="2096449"/>
          </a:xfrm>
        </p:spPr>
        <p:txBody>
          <a:bodyPr>
            <a:noAutofit/>
          </a:bodyPr>
          <a:lstStyle/>
          <a:p>
            <a:r>
              <a:rPr lang="en-GB" b="1" dirty="0">
                <a:latin typeface="Times New Roman" panose="02020603050405020304" pitchFamily="18" charset="0"/>
                <a:cs typeface="Times New Roman" panose="02020603050405020304" pitchFamily="18" charset="0"/>
              </a:rPr>
              <a:t>The Criteria Required for the Integrating Project Assignments 1 &amp; 2</a:t>
            </a:r>
            <a:br>
              <a:rPr lang="en-GB" b="1" dirty="0">
                <a:latin typeface="Times New Roman" panose="02020603050405020304" pitchFamily="18" charset="0"/>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96A05EE5-7716-4283-8D69-2162737A60F2}"/>
              </a:ext>
            </a:extLst>
          </p:cNvPr>
          <p:cNvSpPr>
            <a:spLocks noGrp="1"/>
          </p:cNvSpPr>
          <p:nvPr>
            <p:ph idx="1"/>
          </p:nvPr>
        </p:nvSpPr>
        <p:spPr>
          <a:xfrm>
            <a:off x="1012874" y="2853879"/>
            <a:ext cx="9912966" cy="3504718"/>
          </a:xfrm>
        </p:spPr>
        <p:txBody>
          <a:bodyPr>
            <a:normAutofit/>
          </a:bodyPr>
          <a:lstStyle/>
          <a:p>
            <a:r>
              <a:rPr lang="en-GB" dirty="0">
                <a:latin typeface="Times New Roman" panose="02020603050405020304" pitchFamily="18" charset="0"/>
                <a:cs typeface="Times New Roman" panose="02020603050405020304" pitchFamily="18" charset="0"/>
              </a:rPr>
              <a:t>Upon the successful completion of this module, the student should be able to </a:t>
            </a:r>
            <a:r>
              <a:rPr lang="en-GB" b="1" dirty="0">
                <a:latin typeface="Times New Roman" panose="02020603050405020304" pitchFamily="18" charset="0"/>
                <a:cs typeface="Times New Roman" panose="02020603050405020304" pitchFamily="18" charset="0"/>
              </a:rPr>
              <a:t>demonstrate </a:t>
            </a:r>
            <a:r>
              <a:rPr lang="en-GB" dirty="0">
                <a:latin typeface="Times New Roman" panose="02020603050405020304" pitchFamily="18" charset="0"/>
                <a:cs typeface="Times New Roman" panose="02020603050405020304" pitchFamily="18" charset="0"/>
              </a:rPr>
              <a:t>the ability to:</a:t>
            </a:r>
          </a:p>
          <a:p>
            <a:pPr lvl="0"/>
            <a:r>
              <a:rPr lang="en-GB" b="1" dirty="0">
                <a:latin typeface="Times New Roman" panose="02020603050405020304" pitchFamily="18" charset="0"/>
                <a:cs typeface="Times New Roman" panose="02020603050405020304" pitchFamily="18" charset="0"/>
              </a:rPr>
              <a:t>Identify</a:t>
            </a:r>
            <a:r>
              <a:rPr lang="en-GB" dirty="0">
                <a:latin typeface="Times New Roman" panose="02020603050405020304" pitchFamily="18" charset="0"/>
                <a:cs typeface="Times New Roman" panose="02020603050405020304" pitchFamily="18" charset="0"/>
              </a:rPr>
              <a:t> and give </a:t>
            </a:r>
            <a:r>
              <a:rPr lang="en-GB" b="1" dirty="0">
                <a:latin typeface="Times New Roman" panose="02020603050405020304" pitchFamily="18" charset="0"/>
                <a:cs typeface="Times New Roman" panose="02020603050405020304" pitchFamily="18" charset="0"/>
              </a:rPr>
              <a:t>evidence </a:t>
            </a:r>
            <a:r>
              <a:rPr lang="en-GB" dirty="0">
                <a:latin typeface="Times New Roman" panose="02020603050405020304" pitchFamily="18" charset="0"/>
                <a:cs typeface="Times New Roman" panose="02020603050405020304" pitchFamily="18" charset="0"/>
              </a:rPr>
              <a:t>of a </a:t>
            </a:r>
            <a:r>
              <a:rPr lang="en-GB" b="1" dirty="0">
                <a:latin typeface="Times New Roman" panose="02020603050405020304" pitchFamily="18" charset="0"/>
                <a:cs typeface="Times New Roman" panose="02020603050405020304" pitchFamily="18" charset="0"/>
              </a:rPr>
              <a:t>current issue </a:t>
            </a:r>
            <a:r>
              <a:rPr lang="en-GB" dirty="0">
                <a:latin typeface="Times New Roman" panose="02020603050405020304" pitchFamily="18" charset="0"/>
                <a:cs typeface="Times New Roman" panose="02020603050405020304" pitchFamily="18" charset="0"/>
              </a:rPr>
              <a:t>or </a:t>
            </a:r>
            <a:r>
              <a:rPr lang="en-GB" b="1" dirty="0">
                <a:latin typeface="Times New Roman" panose="02020603050405020304" pitchFamily="18" charset="0"/>
                <a:cs typeface="Times New Roman" panose="02020603050405020304" pitchFamily="18" charset="0"/>
              </a:rPr>
              <a:t>problem</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relating</a:t>
            </a:r>
            <a:r>
              <a:rPr lang="en-GB" dirty="0">
                <a:latin typeface="Times New Roman" panose="02020603050405020304" pitchFamily="18" charset="0"/>
                <a:cs typeface="Times New Roman" panose="02020603050405020304" pitchFamily="18" charset="0"/>
              </a:rPr>
              <a:t> to </a:t>
            </a:r>
            <a:r>
              <a:rPr lang="en-GB" b="1" dirty="0">
                <a:latin typeface="Times New Roman" panose="02020603050405020304" pitchFamily="18" charset="0"/>
                <a:cs typeface="Times New Roman" panose="02020603050405020304" pitchFamily="18" charset="0"/>
              </a:rPr>
              <a:t>health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social care </a:t>
            </a:r>
            <a:r>
              <a:rPr lang="en-GB" dirty="0">
                <a:latin typeface="Times New Roman" panose="02020603050405020304" pitchFamily="18" charset="0"/>
                <a:cs typeface="Times New Roman" panose="02020603050405020304" pitchFamily="18" charset="0"/>
              </a:rPr>
              <a:t>and their </a:t>
            </a:r>
            <a:r>
              <a:rPr lang="en-GB" b="1" dirty="0">
                <a:latin typeface="Times New Roman" panose="02020603050405020304" pitchFamily="18" charset="0"/>
                <a:cs typeface="Times New Roman" panose="02020603050405020304" pitchFamily="18" charset="0"/>
              </a:rPr>
              <a:t>own desired employability route.</a:t>
            </a:r>
            <a:endParaRPr lang="en-GB" b="1" dirty="0">
              <a:effectLst/>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Investigate</a:t>
            </a:r>
            <a:r>
              <a:rPr lang="en-GB" dirty="0">
                <a:latin typeface="Times New Roman" panose="02020603050405020304" pitchFamily="18" charset="0"/>
                <a:cs typeface="Times New Roman" panose="02020603050405020304" pitchFamily="18" charset="0"/>
              </a:rPr>
              <a:t> the </a:t>
            </a:r>
            <a:r>
              <a:rPr lang="en-GB" b="1" dirty="0">
                <a:latin typeface="Times New Roman" panose="02020603050405020304" pitchFamily="18" charset="0"/>
                <a:cs typeface="Times New Roman" panose="02020603050405020304" pitchFamily="18" charset="0"/>
              </a:rPr>
              <a:t>background</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depth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implications</a:t>
            </a:r>
            <a:r>
              <a:rPr lang="en-GB" dirty="0">
                <a:latin typeface="Times New Roman" panose="02020603050405020304" pitchFamily="18" charset="0"/>
                <a:cs typeface="Times New Roman" panose="02020603050405020304" pitchFamily="18" charset="0"/>
              </a:rPr>
              <a:t> of the </a:t>
            </a:r>
            <a:r>
              <a:rPr lang="en-GB" b="1" dirty="0">
                <a:latin typeface="Times New Roman" panose="02020603050405020304" pitchFamily="18" charset="0"/>
                <a:cs typeface="Times New Roman" panose="02020603050405020304" pitchFamily="18" charset="0"/>
              </a:rPr>
              <a:t>issue</a:t>
            </a:r>
            <a:r>
              <a:rPr lang="en-GB" dirty="0">
                <a:latin typeface="Times New Roman" panose="02020603050405020304" pitchFamily="18" charset="0"/>
                <a:cs typeface="Times New Roman" panose="02020603050405020304" pitchFamily="18" charset="0"/>
              </a:rPr>
              <a:t> as well as proposed </a:t>
            </a:r>
            <a:r>
              <a:rPr lang="en-GB" b="1" dirty="0">
                <a:latin typeface="Times New Roman" panose="02020603050405020304" pitchFamily="18" charset="0"/>
                <a:cs typeface="Times New Roman" panose="02020603050405020304" pitchFamily="18" charset="0"/>
              </a:rPr>
              <a:t>solutions</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recommendations</a:t>
            </a:r>
            <a:r>
              <a:rPr lang="en-GB" dirty="0">
                <a:latin typeface="Times New Roman" panose="02020603050405020304" pitchFamily="18" charset="0"/>
                <a:cs typeface="Times New Roman" panose="02020603050405020304" pitchFamily="18" charset="0"/>
              </a:rPr>
              <a:t> for </a:t>
            </a:r>
            <a:r>
              <a:rPr lang="en-GB" b="1" dirty="0">
                <a:latin typeface="Times New Roman" panose="02020603050405020304" pitchFamily="18" charset="0"/>
                <a:cs typeface="Times New Roman" panose="02020603050405020304" pitchFamily="18" charset="0"/>
              </a:rPr>
              <a:t>improvement</a:t>
            </a:r>
            <a:r>
              <a:rPr lang="en-GB" dirty="0">
                <a:latin typeface="Times New Roman" panose="02020603050405020304" pitchFamily="18" charset="0"/>
                <a:cs typeface="Times New Roman" panose="02020603050405020304" pitchFamily="18" charset="0"/>
              </a:rPr>
              <a:t> within the </a:t>
            </a:r>
            <a:r>
              <a:rPr lang="en-GB" b="1" dirty="0">
                <a:latin typeface="Times New Roman" panose="02020603050405020304" pitchFamily="18" charset="0"/>
                <a:cs typeface="Times New Roman" panose="02020603050405020304" pitchFamily="18" charset="0"/>
              </a:rPr>
              <a:t>health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social care sector.</a:t>
            </a:r>
            <a:endParaRPr lang="en-GB" b="1" dirty="0">
              <a:effectLst/>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587629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BA456-3406-46DE-A6E9-99B969EFC275}"/>
              </a:ext>
            </a:extLst>
          </p:cNvPr>
          <p:cNvSpPr>
            <a:spLocks noGrp="1"/>
          </p:cNvSpPr>
          <p:nvPr>
            <p:ph type="title"/>
          </p:nvPr>
        </p:nvSpPr>
        <p:spPr>
          <a:xfrm>
            <a:off x="979981" y="478302"/>
            <a:ext cx="9945859" cy="1385645"/>
          </a:xfrm>
        </p:spPr>
        <p:txBody>
          <a:bodyPr>
            <a:normAutofit/>
          </a:bodyPr>
          <a:lstStyle/>
          <a:p>
            <a:r>
              <a:rPr lang="en-GB" b="1" dirty="0">
                <a:latin typeface="Times New Roman" panose="02020603050405020304" pitchFamily="18" charset="0"/>
                <a:cs typeface="Times New Roman" panose="02020603050405020304" pitchFamily="18" charset="0"/>
              </a:rPr>
              <a:t>Task Description - Assignment 1</a:t>
            </a:r>
          </a:p>
        </p:txBody>
      </p:sp>
      <p:sp>
        <p:nvSpPr>
          <p:cNvPr id="3" name="Content Placeholder 2">
            <a:extLst>
              <a:ext uri="{FF2B5EF4-FFF2-40B4-BE49-F238E27FC236}">
                <a16:creationId xmlns:a16="http://schemas.microsoft.com/office/drawing/2014/main" id="{D2842ECA-94C7-4A52-A0ED-AF6D790AE846}"/>
              </a:ext>
            </a:extLst>
          </p:cNvPr>
          <p:cNvSpPr>
            <a:spLocks noGrp="1"/>
          </p:cNvSpPr>
          <p:nvPr>
            <p:ph idx="1"/>
          </p:nvPr>
        </p:nvSpPr>
        <p:spPr>
          <a:xfrm>
            <a:off x="979981" y="1863946"/>
            <a:ext cx="10091293" cy="4515751"/>
          </a:xfrm>
        </p:spPr>
        <p:txBody>
          <a:bodyPr>
            <a:normAutofit fontScale="25000" lnSpcReduction="20000"/>
          </a:bodyPr>
          <a:lstStyle/>
          <a:p>
            <a:pPr marL="0" indent="0">
              <a:buNone/>
            </a:pPr>
            <a:r>
              <a:rPr lang="en-GB" sz="9600" b="1" dirty="0">
                <a:latin typeface="Times New Roman" panose="02020603050405020304" pitchFamily="18" charset="0"/>
                <a:cs typeface="Times New Roman" panose="02020603050405020304" pitchFamily="18" charset="0"/>
              </a:rPr>
              <a:t>Practical: Group Presentation in pairs (5 -7 minutes)</a:t>
            </a:r>
          </a:p>
          <a:p>
            <a:r>
              <a:rPr lang="en-GB" sz="9600" dirty="0">
                <a:latin typeface="Times New Roman" panose="02020603050405020304" pitchFamily="18" charset="0"/>
                <a:cs typeface="Times New Roman" panose="02020603050405020304" pitchFamily="18" charset="0"/>
              </a:rPr>
              <a:t>Present an issue related to Health and Social care which has been in the news recently. Some examples are lack of funding, working conditions and lack of care facing patients discharge from hospital. </a:t>
            </a:r>
          </a:p>
          <a:p>
            <a:r>
              <a:rPr lang="en-GB" sz="9600" dirty="0">
                <a:latin typeface="Times New Roman" panose="02020603050405020304" pitchFamily="18" charset="0"/>
                <a:cs typeface="Times New Roman" panose="02020603050405020304" pitchFamily="18" charset="0"/>
              </a:rPr>
              <a:t>Investigate the background of the issue and its implications. Explain how this issue can affect service providers and service users. </a:t>
            </a:r>
          </a:p>
          <a:p>
            <a:r>
              <a:rPr lang="en-GB" sz="9600" dirty="0">
                <a:latin typeface="Times New Roman" panose="02020603050405020304" pitchFamily="18" charset="0"/>
                <a:cs typeface="Times New Roman" panose="02020603050405020304" pitchFamily="18" charset="0"/>
              </a:rPr>
              <a:t>There needs to be a clear rationale to your presentation, pinpointing areas of concern to which you can identify. Link relevant legislation to this. Give recommendations for improvement. </a:t>
            </a:r>
          </a:p>
          <a:p>
            <a:r>
              <a:rPr lang="en-GB" sz="9600" dirty="0">
                <a:latin typeface="Times New Roman" panose="02020603050405020304" pitchFamily="18" charset="0"/>
                <a:cs typeface="Times New Roman" panose="02020603050405020304" pitchFamily="18" charset="0"/>
              </a:rPr>
              <a:t>Utilise Harvard referencing to evidence your literature sources. </a:t>
            </a:r>
          </a:p>
          <a:p>
            <a:r>
              <a:rPr lang="en-GB" sz="9600" dirty="0">
                <a:latin typeface="Times New Roman" panose="02020603050405020304" pitchFamily="18" charset="0"/>
                <a:cs typeface="Times New Roman" panose="02020603050405020304" pitchFamily="18" charset="0"/>
              </a:rPr>
              <a:t>How you present is up to you. You may use PowerPoint, Prezi or a Poster</a:t>
            </a:r>
          </a:p>
          <a:p>
            <a:pPr marL="0" indent="0">
              <a:buNone/>
            </a:pPr>
            <a:endParaRPr lang="en-GB" sz="9600" dirty="0">
              <a:latin typeface="Times New Roman" panose="02020603050405020304" pitchFamily="18" charset="0"/>
              <a:cs typeface="Times New Roman" panose="02020603050405020304" pitchFamily="18" charset="0"/>
            </a:endParaRPr>
          </a:p>
          <a:p>
            <a:pPr marL="0" indent="0">
              <a:buNone/>
            </a:pPr>
            <a:r>
              <a:rPr lang="en-GB" sz="9600" b="1" dirty="0">
                <a:latin typeface="Times New Roman" panose="02020603050405020304" pitchFamily="18" charset="0"/>
                <a:cs typeface="Times New Roman" panose="02020603050405020304" pitchFamily="18" charset="0"/>
              </a:rPr>
              <a:t>Assignment 1</a:t>
            </a:r>
            <a:r>
              <a:rPr lang="en-GB" sz="9600" dirty="0">
                <a:latin typeface="Times New Roman" panose="02020603050405020304" pitchFamily="18" charset="0"/>
                <a:cs typeface="Times New Roman" panose="02020603050405020304" pitchFamily="18" charset="0"/>
              </a:rPr>
              <a:t> - Class Presentation Thursday 14th July 2022. Rota to follow.</a:t>
            </a:r>
          </a:p>
          <a:p>
            <a:pPr marL="0" indent="0">
              <a:buNone/>
            </a:pPr>
            <a:r>
              <a:rPr lang="en-GB" sz="9600" b="1" dirty="0">
                <a:latin typeface="Times New Roman" panose="02020603050405020304" pitchFamily="18" charset="0"/>
                <a:cs typeface="Times New Roman" panose="02020603050405020304" pitchFamily="18" charset="0"/>
              </a:rPr>
              <a:t> </a:t>
            </a:r>
            <a:endParaRPr lang="en-GB" sz="9600" dirty="0">
              <a:latin typeface="Times New Roman" panose="02020603050405020304" pitchFamily="18" charset="0"/>
              <a:cs typeface="Times New Roman" panose="02020603050405020304" pitchFamily="18" charset="0"/>
            </a:endParaRPr>
          </a:p>
          <a:p>
            <a:pPr marL="0" indent="0">
              <a:buNone/>
            </a:pPr>
            <a:r>
              <a:rPr lang="en-GB" sz="9600" dirty="0">
                <a:latin typeface="Times New Roman" panose="02020603050405020304" pitchFamily="18" charset="0"/>
                <a:cs typeface="Times New Roman" panose="02020603050405020304" pitchFamily="18" charset="0"/>
              </a:rPr>
              <a:t> </a:t>
            </a:r>
          </a:p>
          <a:p>
            <a:pPr marL="0" indent="0">
              <a:buNone/>
            </a:pPr>
            <a:r>
              <a:rPr lang="en-GB" sz="5000" dirty="0">
                <a:latin typeface="Times New Roman" panose="02020603050405020304" pitchFamily="18" charset="0"/>
                <a:cs typeface="Times New Roman" panose="02020603050405020304" pitchFamily="18" charset="0"/>
              </a:rPr>
              <a:t> </a:t>
            </a:r>
          </a:p>
          <a:p>
            <a:pPr marL="0" indent="0">
              <a:buNone/>
            </a:pPr>
            <a:r>
              <a:rPr lang="en-GB" sz="800" dirty="0"/>
              <a:t> </a:t>
            </a:r>
          </a:p>
          <a:p>
            <a:endParaRPr lang="en-GB" sz="800" dirty="0"/>
          </a:p>
        </p:txBody>
      </p:sp>
    </p:spTree>
    <p:extLst>
      <p:ext uri="{BB962C8B-B14F-4D97-AF65-F5344CB8AC3E}">
        <p14:creationId xmlns:p14="http://schemas.microsoft.com/office/powerpoint/2010/main" val="3512421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E0655-11C2-47F1-AF84-A692C1F50CE1}"/>
              </a:ext>
            </a:extLst>
          </p:cNvPr>
          <p:cNvSpPr>
            <a:spLocks noGrp="1"/>
          </p:cNvSpPr>
          <p:nvPr>
            <p:ph type="title"/>
          </p:nvPr>
        </p:nvSpPr>
        <p:spPr>
          <a:xfrm>
            <a:off x="1125415" y="960109"/>
            <a:ext cx="9800425" cy="882759"/>
          </a:xfrm>
        </p:spPr>
        <p:txBody>
          <a:bodyPr>
            <a:normAutofit/>
          </a:bodyPr>
          <a:lstStyle/>
          <a:p>
            <a:r>
              <a:rPr lang="en-GB" sz="5400" b="1" dirty="0">
                <a:latin typeface="Times New Roman" panose="02020603050405020304" pitchFamily="18" charset="0"/>
                <a:cs typeface="Times New Roman" panose="02020603050405020304" pitchFamily="18" charset="0"/>
              </a:rPr>
              <a:t>Task Description – Assignment 2</a:t>
            </a:r>
          </a:p>
        </p:txBody>
      </p:sp>
      <p:sp>
        <p:nvSpPr>
          <p:cNvPr id="3" name="Content Placeholder 2">
            <a:extLst>
              <a:ext uri="{FF2B5EF4-FFF2-40B4-BE49-F238E27FC236}">
                <a16:creationId xmlns:a16="http://schemas.microsoft.com/office/drawing/2014/main" id="{6FD2FBD6-8DB5-451F-B401-8AE86108BF4A}"/>
              </a:ext>
            </a:extLst>
          </p:cNvPr>
          <p:cNvSpPr>
            <a:spLocks noGrp="1"/>
          </p:cNvSpPr>
          <p:nvPr>
            <p:ph idx="1"/>
          </p:nvPr>
        </p:nvSpPr>
        <p:spPr>
          <a:xfrm>
            <a:off x="942534" y="2011681"/>
            <a:ext cx="10381957" cy="4360984"/>
          </a:xfrm>
        </p:spPr>
        <p:txBody>
          <a:bodyPr>
            <a:normAutofit fontScale="25000" lnSpcReduction="20000"/>
          </a:bodyPr>
          <a:lstStyle/>
          <a:p>
            <a:pPr marL="0" indent="0">
              <a:buNone/>
            </a:pPr>
            <a:endParaRPr lang="en-GB" sz="800" b="1" dirty="0">
              <a:latin typeface="Times New Roman" panose="02020603050405020304" pitchFamily="18" charset="0"/>
              <a:cs typeface="Times New Roman" panose="02020603050405020304" pitchFamily="18" charset="0"/>
            </a:endParaRPr>
          </a:p>
          <a:p>
            <a:pPr marL="0" indent="0">
              <a:buNone/>
            </a:pPr>
            <a:r>
              <a:rPr lang="en-GB" sz="11200" b="1" dirty="0">
                <a:latin typeface="Times New Roman" panose="02020603050405020304" pitchFamily="18" charset="0"/>
                <a:cs typeface="Times New Roman" panose="02020603050405020304" pitchFamily="18" charset="0"/>
              </a:rPr>
              <a:t>Theory: Supporting reflective paper in relation to the presentation (1,500) words.</a:t>
            </a:r>
          </a:p>
          <a:p>
            <a:pPr marL="0" indent="0">
              <a:buNone/>
            </a:pPr>
            <a:endParaRPr lang="en-GB" sz="11200" dirty="0">
              <a:latin typeface="Times New Roman" panose="02020603050405020304" pitchFamily="18" charset="0"/>
              <a:cs typeface="Times New Roman" panose="02020603050405020304" pitchFamily="18" charset="0"/>
            </a:endParaRPr>
          </a:p>
          <a:p>
            <a:pPr marL="0" indent="0">
              <a:buNone/>
            </a:pPr>
            <a:r>
              <a:rPr lang="en-GB" sz="11200" dirty="0">
                <a:latin typeface="Times New Roman" panose="02020603050405020304" pitchFamily="18" charset="0"/>
                <a:cs typeface="Times New Roman" panose="02020603050405020304" pitchFamily="18" charset="0"/>
              </a:rPr>
              <a:t>Write up a 1,500-word reflective supporting paper in relation to the presentation carried out in the previous assignment, using John’s reflective model. Utilise Harvard referencing to evidence your literature sources.</a:t>
            </a:r>
          </a:p>
          <a:p>
            <a:pPr marL="0" indent="0">
              <a:buNone/>
            </a:pPr>
            <a:r>
              <a:rPr lang="en-GB" sz="11200" dirty="0">
                <a:latin typeface="Times New Roman" panose="02020603050405020304" pitchFamily="18" charset="0"/>
                <a:cs typeface="Times New Roman" panose="02020603050405020304" pitchFamily="18" charset="0"/>
              </a:rPr>
              <a:t> </a:t>
            </a:r>
          </a:p>
          <a:p>
            <a:pPr marL="0" indent="0">
              <a:buNone/>
            </a:pPr>
            <a:r>
              <a:rPr lang="en-GB" sz="11200" b="1" dirty="0">
                <a:latin typeface="Times New Roman" panose="02020603050405020304" pitchFamily="18" charset="0"/>
                <a:cs typeface="Times New Roman" panose="02020603050405020304" pitchFamily="18" charset="0"/>
              </a:rPr>
              <a:t>Assignment 2: </a:t>
            </a:r>
            <a:r>
              <a:rPr lang="en-GB" sz="11200" dirty="0">
                <a:latin typeface="Times New Roman" panose="02020603050405020304" pitchFamily="18" charset="0"/>
                <a:cs typeface="Times New Roman" panose="02020603050405020304" pitchFamily="18" charset="0"/>
              </a:rPr>
              <a:t>Supporting Reflective Paper – Submission Friday 12th August 2022.</a:t>
            </a:r>
          </a:p>
          <a:p>
            <a:pPr marL="0" indent="0">
              <a:buNone/>
            </a:pPr>
            <a:endParaRPr lang="en-GB" sz="11200" dirty="0">
              <a:latin typeface="Times New Roman" panose="02020603050405020304" pitchFamily="18" charset="0"/>
              <a:cs typeface="Times New Roman" panose="02020603050405020304" pitchFamily="18" charset="0"/>
            </a:endParaRPr>
          </a:p>
          <a:p>
            <a:pPr marL="0" indent="0">
              <a:buNone/>
            </a:pPr>
            <a:r>
              <a:rPr lang="en-GB" sz="11200" b="1" dirty="0">
                <a:latin typeface="Times New Roman" panose="02020603050405020304" pitchFamily="18" charset="0"/>
                <a:cs typeface="Times New Roman" panose="02020603050405020304" pitchFamily="18" charset="0"/>
              </a:rPr>
              <a:t> </a:t>
            </a:r>
            <a:endParaRPr lang="en-GB" sz="11200" dirty="0">
              <a:latin typeface="Times New Roman" panose="02020603050405020304" pitchFamily="18"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726331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EC8B-5928-41E6-951D-640813F83FCF}"/>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John’s Model of Reflection</a:t>
            </a:r>
          </a:p>
        </p:txBody>
      </p:sp>
      <p:pic>
        <p:nvPicPr>
          <p:cNvPr id="1026" name="Picture 2" descr="Image result for pics of johns model of reflection">
            <a:extLst>
              <a:ext uri="{FF2B5EF4-FFF2-40B4-BE49-F238E27FC236}">
                <a16:creationId xmlns:a16="http://schemas.microsoft.com/office/drawing/2014/main" id="{CEEC6996-53E6-4AE2-9BD4-83A78F3464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00665" y="1690688"/>
            <a:ext cx="8299937" cy="4625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18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EF268-94B5-4DD1-BAEE-581D28491238}"/>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What is Johns Model of Reflection?</a:t>
            </a:r>
          </a:p>
        </p:txBody>
      </p:sp>
      <p:sp>
        <p:nvSpPr>
          <p:cNvPr id="3" name="Content Placeholder 2">
            <a:extLst>
              <a:ext uri="{FF2B5EF4-FFF2-40B4-BE49-F238E27FC236}">
                <a16:creationId xmlns:a16="http://schemas.microsoft.com/office/drawing/2014/main" id="{FEE09715-7DFC-49E8-8E39-AFC171E408B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Johns reflective Model can be defined as a set of key questions that can ascertain an individual’s experience, therefore enabling the person to think about their actions and how they dealt with it, alongside what they would do in future reference (Johns 1995).</a:t>
            </a:r>
          </a:p>
        </p:txBody>
      </p:sp>
    </p:spTree>
    <p:extLst>
      <p:ext uri="{BB962C8B-B14F-4D97-AF65-F5344CB8AC3E}">
        <p14:creationId xmlns:p14="http://schemas.microsoft.com/office/powerpoint/2010/main" val="2343255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CF53-E604-4BE1-8B75-39025FAA555E}"/>
              </a:ext>
            </a:extLst>
          </p:cNvPr>
          <p:cNvSpPr>
            <a:spLocks noGrp="1"/>
          </p:cNvSpPr>
          <p:nvPr>
            <p:ph type="title"/>
          </p:nvPr>
        </p:nvSpPr>
        <p:spPr>
          <a:xfrm>
            <a:off x="1153551" y="960109"/>
            <a:ext cx="9772289" cy="1200656"/>
          </a:xfrm>
        </p:spPr>
        <p:txBody>
          <a:bodyPr>
            <a:normAutofit/>
          </a:bodyPr>
          <a:lstStyle/>
          <a:p>
            <a:r>
              <a:rPr lang="en-GB" sz="5400" b="1" dirty="0">
                <a:latin typeface="Times New Roman" panose="02020603050405020304" pitchFamily="18" charset="0"/>
                <a:cs typeface="Times New Roman" panose="02020603050405020304" pitchFamily="18" charset="0"/>
              </a:rPr>
              <a:t>Submission Dates:</a:t>
            </a:r>
          </a:p>
        </p:txBody>
      </p:sp>
      <p:sp>
        <p:nvSpPr>
          <p:cNvPr id="3" name="Content Placeholder 2">
            <a:extLst>
              <a:ext uri="{FF2B5EF4-FFF2-40B4-BE49-F238E27FC236}">
                <a16:creationId xmlns:a16="http://schemas.microsoft.com/office/drawing/2014/main" id="{501607A3-6927-49AF-A5BA-7E73E8D64A0B}"/>
              </a:ext>
            </a:extLst>
          </p:cNvPr>
          <p:cNvSpPr>
            <a:spLocks noGrp="1"/>
          </p:cNvSpPr>
          <p:nvPr>
            <p:ph idx="1"/>
          </p:nvPr>
        </p:nvSpPr>
        <p:spPr>
          <a:xfrm>
            <a:off x="1055077" y="2489982"/>
            <a:ext cx="9870763" cy="3742005"/>
          </a:xfrm>
        </p:spPr>
        <p:txBody>
          <a:bodyPr>
            <a:normAutofit/>
          </a:bodyPr>
          <a:lstStyle/>
          <a:p>
            <a:pPr marL="0" indent="0">
              <a:buNone/>
            </a:pPr>
            <a:r>
              <a:rPr lang="en-GB" sz="3200" b="1" dirty="0">
                <a:latin typeface="Times New Roman" panose="02020603050405020304" pitchFamily="18" charset="0"/>
                <a:cs typeface="Times New Roman" panose="02020603050405020304" pitchFamily="18" charset="0"/>
              </a:rPr>
              <a:t>Assignment 1 – Class Presentation Thursday 14th July 2022. Rota to follow.</a:t>
            </a: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r>
              <a:rPr lang="en-GB" sz="3200" b="1" dirty="0">
                <a:latin typeface="Times New Roman" panose="02020603050405020304" pitchFamily="18" charset="0"/>
                <a:cs typeface="Times New Roman" panose="02020603050405020304" pitchFamily="18" charset="0"/>
              </a:rPr>
              <a:t>Assignment 2 – Supporting Reflective Paper – Submission Friday 12th August 2022.</a:t>
            </a:r>
          </a:p>
          <a:p>
            <a:pPr marL="0" indent="0">
              <a:buNone/>
            </a:pPr>
            <a:endParaRPr lang="en-GB" sz="2000" dirty="0"/>
          </a:p>
        </p:txBody>
      </p:sp>
    </p:spTree>
    <p:extLst>
      <p:ext uri="{BB962C8B-B14F-4D97-AF65-F5344CB8AC3E}">
        <p14:creationId xmlns:p14="http://schemas.microsoft.com/office/powerpoint/2010/main" val="2913429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5B632-D49F-4F63-949D-6B88501EA9B8}"/>
              </a:ext>
            </a:extLst>
          </p:cNvPr>
          <p:cNvSpPr>
            <a:spLocks noGrp="1"/>
          </p:cNvSpPr>
          <p:nvPr>
            <p:ph type="title"/>
          </p:nvPr>
        </p:nvSpPr>
        <p:spPr>
          <a:xfrm>
            <a:off x="1524000" y="2672862"/>
            <a:ext cx="9144000" cy="2096086"/>
          </a:xfrm>
        </p:spPr>
        <p:txBody>
          <a:bodyPr vert="horz" lIns="91440" tIns="45720" rIns="91440" bIns="45720" rtlCol="0" anchor="b">
            <a:normAutofit/>
          </a:bodyPr>
          <a:lstStyle/>
          <a:p>
            <a:pPr algn="ctr"/>
            <a:r>
              <a:rPr lang="en-US" sz="7200" b="1" kern="1200" dirty="0">
                <a:solidFill>
                  <a:schemeClr val="tx1"/>
                </a:solidFill>
                <a:latin typeface="Times New Roman" panose="02020603050405020304" pitchFamily="18" charset="0"/>
                <a:cs typeface="Times New Roman" panose="02020603050405020304" pitchFamily="18" charset="0"/>
              </a:rPr>
              <a:t>Any Questions ?</a:t>
            </a:r>
          </a:p>
        </p:txBody>
      </p:sp>
    </p:spTree>
    <p:extLst>
      <p:ext uri="{BB962C8B-B14F-4D97-AF65-F5344CB8AC3E}">
        <p14:creationId xmlns:p14="http://schemas.microsoft.com/office/powerpoint/2010/main" val="1757474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A38D-6055-48DE-B269-A9C281ABB7A5}"/>
              </a:ext>
            </a:extLst>
          </p:cNvPr>
          <p:cNvSpPr>
            <a:spLocks noGrp="1"/>
          </p:cNvSpPr>
          <p:nvPr>
            <p:ph type="title"/>
          </p:nvPr>
        </p:nvSpPr>
        <p:spPr>
          <a:xfrm>
            <a:off x="1288064" y="960109"/>
            <a:ext cx="9637776" cy="1253668"/>
          </a:xfrm>
        </p:spPr>
        <p:txBody>
          <a:bodyPr>
            <a:normAutofit/>
          </a:bodyPr>
          <a:lstStyle/>
          <a:p>
            <a:r>
              <a:rPr lang="en-GB" sz="6000" b="1" dirty="0">
                <a:latin typeface="Times New Roman" panose="02020603050405020304" pitchFamily="18" charset="0"/>
                <a:cs typeface="Times New Roman" panose="02020603050405020304" pitchFamily="18" charset="0"/>
              </a:rPr>
              <a:t>Please Note:</a:t>
            </a:r>
          </a:p>
        </p:txBody>
      </p:sp>
      <p:sp>
        <p:nvSpPr>
          <p:cNvPr id="3" name="Content Placeholder 2">
            <a:extLst>
              <a:ext uri="{FF2B5EF4-FFF2-40B4-BE49-F238E27FC236}">
                <a16:creationId xmlns:a16="http://schemas.microsoft.com/office/drawing/2014/main" id="{1697B2A8-851B-42B7-BA97-830F0049ED20}"/>
              </a:ext>
            </a:extLst>
          </p:cNvPr>
          <p:cNvSpPr>
            <a:spLocks noGrp="1"/>
          </p:cNvSpPr>
          <p:nvPr>
            <p:ph idx="1"/>
          </p:nvPr>
        </p:nvSpPr>
        <p:spPr>
          <a:xfrm>
            <a:off x="1288064" y="2533807"/>
            <a:ext cx="9637776" cy="3034844"/>
          </a:xfrm>
        </p:spPr>
        <p:txBody>
          <a:bodyPr>
            <a:normAutofit/>
          </a:bodyPr>
          <a:lstStyle/>
          <a:p>
            <a:r>
              <a:rPr lang="en-GB" sz="3200" dirty="0">
                <a:latin typeface="Times New Roman" panose="02020603050405020304" pitchFamily="18" charset="0"/>
                <a:cs typeface="Times New Roman" panose="02020603050405020304" pitchFamily="18" charset="0"/>
              </a:rPr>
              <a:t>If you have any concerns or issues regarding these assignments, please feel free to come and chat to me or email me. As your lecturer, </a:t>
            </a:r>
            <a:r>
              <a:rPr lang="en-GB" sz="3200">
                <a:latin typeface="Times New Roman" panose="02020603050405020304" pitchFamily="18" charset="0"/>
                <a:cs typeface="Times New Roman" panose="02020603050405020304" pitchFamily="18" charset="0"/>
              </a:rPr>
              <a:t>I am </a:t>
            </a:r>
            <a:r>
              <a:rPr lang="en-GB" sz="3200" dirty="0">
                <a:latin typeface="Times New Roman" panose="02020603050405020304" pitchFamily="18" charset="0"/>
                <a:cs typeface="Times New Roman" panose="02020603050405020304" pitchFamily="18" charset="0"/>
              </a:rPr>
              <a:t>here to help you to achieve.</a:t>
            </a:r>
          </a:p>
        </p:txBody>
      </p:sp>
    </p:spTree>
    <p:extLst>
      <p:ext uri="{BB962C8B-B14F-4D97-AF65-F5344CB8AC3E}">
        <p14:creationId xmlns:p14="http://schemas.microsoft.com/office/powerpoint/2010/main" val="2600013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AEC8C-3BB4-4760-A922-525D5B3E8FA2}"/>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Inspirational Quote</a:t>
            </a:r>
          </a:p>
        </p:txBody>
      </p:sp>
      <p:pic>
        <p:nvPicPr>
          <p:cNvPr id="4" name="Content Placeholder 3" descr="A white sign with black text&#10;&#10;Description automatically generated">
            <a:extLst>
              <a:ext uri="{FF2B5EF4-FFF2-40B4-BE49-F238E27FC236}">
                <a16:creationId xmlns:a16="http://schemas.microsoft.com/office/drawing/2014/main" id="{372797A5-A976-4E40-9CEE-AA9490DD93E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4" r="1202"/>
          <a:stretch/>
        </p:blipFill>
        <p:spPr>
          <a:xfrm>
            <a:off x="2771335" y="1690688"/>
            <a:ext cx="6358597" cy="4802187"/>
          </a:xfrm>
          <a:prstGeom prst="rect">
            <a:avLst/>
          </a:prstGeom>
          <a:effectLst/>
        </p:spPr>
      </p:pic>
    </p:spTree>
    <p:extLst>
      <p:ext uri="{BB962C8B-B14F-4D97-AF65-F5344CB8AC3E}">
        <p14:creationId xmlns:p14="http://schemas.microsoft.com/office/powerpoint/2010/main" val="206093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D379-ADB1-4705-BEA9-FC38834DED7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Note to self:</a:t>
            </a:r>
          </a:p>
        </p:txBody>
      </p:sp>
      <p:sp>
        <p:nvSpPr>
          <p:cNvPr id="3" name="Content Placeholder 2">
            <a:extLst>
              <a:ext uri="{FF2B5EF4-FFF2-40B4-BE49-F238E27FC236}">
                <a16:creationId xmlns:a16="http://schemas.microsoft.com/office/drawing/2014/main" id="{08695AEE-CBB4-4CC7-B72B-883345EA0453}"/>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NSS Survey Access online</a:t>
            </a:r>
          </a:p>
        </p:txBody>
      </p:sp>
    </p:spTree>
    <p:extLst>
      <p:ext uri="{BB962C8B-B14F-4D97-AF65-F5344CB8AC3E}">
        <p14:creationId xmlns:p14="http://schemas.microsoft.com/office/powerpoint/2010/main" val="204098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8ED39-92B6-4AC8-8E99-9D5911E53CA7}"/>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101F4A4-30F3-4D2B-893F-E8EDDED9450F}"/>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Johns, C, (1995) Framing learning through reflection within Carper’s fundamental ways of knowing in nursing. </a:t>
            </a:r>
            <a:r>
              <a:rPr lang="en-GB" i="1" dirty="0">
                <a:latin typeface="Times New Roman" panose="02020603050405020304" pitchFamily="18" charset="0"/>
                <a:cs typeface="Times New Roman" panose="02020603050405020304" pitchFamily="18" charset="0"/>
              </a:rPr>
              <a:t>Journal of advanced Nursing</a:t>
            </a:r>
            <a:r>
              <a:rPr lang="en-GB" dirty="0">
                <a:latin typeface="Times New Roman" panose="02020603050405020304" pitchFamily="18" charset="0"/>
                <a:cs typeface="Times New Roman" panose="02020603050405020304" pitchFamily="18" charset="0"/>
              </a:rPr>
              <a:t>. 22 (2) p, 226 – 234 (Accessed 21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January 2019)</a:t>
            </a:r>
          </a:p>
          <a:p>
            <a:pPr marL="0" indent="0">
              <a:buNone/>
            </a:pPr>
            <a:endParaRPr lang="en-GB" dirty="0"/>
          </a:p>
        </p:txBody>
      </p:sp>
    </p:spTree>
    <p:extLst>
      <p:ext uri="{BB962C8B-B14F-4D97-AF65-F5344CB8AC3E}">
        <p14:creationId xmlns:p14="http://schemas.microsoft.com/office/powerpoint/2010/main" val="3830160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TotalTime>
  <Words>590</Words>
  <Application>Microsoft Office PowerPoint</Application>
  <PresentationFormat>Widescreen</PresentationFormat>
  <Paragraphs>53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Integrating Project Introduction</vt:lpstr>
      <vt:lpstr>Learning Objectives</vt:lpstr>
      <vt:lpstr>What is Integrating Project?</vt:lpstr>
      <vt:lpstr>The Criteria Required for the Integrating Project Assignments 1 &amp; 2 </vt:lpstr>
      <vt:lpstr>Task Description - Assignment 1</vt:lpstr>
      <vt:lpstr>Task Description – Assignment 2</vt:lpstr>
      <vt:lpstr>John’s Model of Reflection</vt:lpstr>
      <vt:lpstr>What is Johns Model of Reflection?</vt:lpstr>
      <vt:lpstr>Submission Dates:</vt:lpstr>
      <vt:lpstr>Any Questions ?</vt:lpstr>
      <vt:lpstr>Please Note:</vt:lpstr>
      <vt:lpstr>Inspirational Quote</vt:lpstr>
      <vt:lpstr>Note to self:</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Introduction</dc:title>
  <dc:creator>Joanna Fender</dc:creator>
  <cp:lastModifiedBy>Joanna Fender</cp:lastModifiedBy>
  <cp:revision>22</cp:revision>
  <dcterms:created xsi:type="dcterms:W3CDTF">2019-01-21T20:30:18Z</dcterms:created>
  <dcterms:modified xsi:type="dcterms:W3CDTF">2022-05-31T09:59:10Z</dcterms:modified>
</cp:coreProperties>
</file>