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0" r:id="rId1"/>
  </p:sldMasterIdLst>
  <p:notesMasterIdLst>
    <p:notesMasterId r:id="rId23"/>
  </p:notesMasterIdLst>
  <p:sldIdLst>
    <p:sldId id="257" r:id="rId2"/>
    <p:sldId id="300" r:id="rId3"/>
    <p:sldId id="301" r:id="rId4"/>
    <p:sldId id="313" r:id="rId5"/>
    <p:sldId id="302" r:id="rId6"/>
    <p:sldId id="303" r:id="rId7"/>
    <p:sldId id="304" r:id="rId8"/>
    <p:sldId id="305" r:id="rId9"/>
    <p:sldId id="306" r:id="rId10"/>
    <p:sldId id="307" r:id="rId11"/>
    <p:sldId id="308" r:id="rId12"/>
    <p:sldId id="309" r:id="rId13"/>
    <p:sldId id="312" r:id="rId14"/>
    <p:sldId id="314" r:id="rId15"/>
    <p:sldId id="310" r:id="rId16"/>
    <p:sldId id="315" r:id="rId17"/>
    <p:sldId id="316" r:id="rId18"/>
    <p:sldId id="317" r:id="rId19"/>
    <p:sldId id="318" r:id="rId20"/>
    <p:sldId id="319" r:id="rId21"/>
    <p:sldId id="320" r:id="rId22"/>
  </p:sldIdLst>
  <p:sldSz cx="12192000" cy="6858000"/>
  <p:notesSz cx="6858000" cy="9144000"/>
  <p:embeddedFontLst>
    <p:embeddedFont>
      <p:font typeface="Century Gothic" panose="020B0502020202020204" pitchFamily="34" charset="0"/>
      <p:regular r:id="rId24"/>
      <p:bold r:id="rId25"/>
      <p:italic r:id="rId26"/>
      <p:boldItalic r:id="rId27"/>
    </p:embeddedFont>
    <p:embeddedFont>
      <p:font typeface="Calibri" panose="020F0502020204030204" pitchFamily="34"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showGuides="1">
      <p:cViewPr varScale="1">
        <p:scale>
          <a:sx n="83" d="100"/>
          <a:sy n="83" d="100"/>
        </p:scale>
        <p:origin x="45"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28/09/2020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4665E195-C89C-4871-8AE9-903FDB8B6D9D}" type="datetimeFigureOut">
              <a:rPr lang="en-US" smtClean="0"/>
              <a:t>9/28/2020</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smtClean="0"/>
              <a:t>Add a footer</a:t>
            </a:r>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3037830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9/28/2020</a:t>
            </a:fld>
            <a:endParaRPr lang="en-US"/>
          </a:p>
        </p:txBody>
      </p:sp>
      <p:sp>
        <p:nvSpPr>
          <p:cNvPr id="5" name="Footer Placeholder 4"/>
          <p:cNvSpPr>
            <a:spLocks noGrp="1"/>
          </p:cNvSpPr>
          <p:nvPr>
            <p:ph type="ftr" sz="quarter" idx="11"/>
          </p:nvPr>
        </p:nvSpPr>
        <p:spPr/>
        <p:txBody>
          <a:bodyPr/>
          <a:lstStyle>
            <a:lvl1pPr>
              <a:defRPr sz="1000" b="1"/>
            </a:lvl1p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841399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9/28/2020</a:t>
            </a:fld>
            <a:endParaRPr lang="en-US"/>
          </a:p>
        </p:txBody>
      </p:sp>
      <p:sp>
        <p:nvSpPr>
          <p:cNvPr id="5" name="Footer Placeholder 4"/>
          <p:cNvSpPr>
            <a:spLocks noGrp="1"/>
          </p:cNvSpPr>
          <p:nvPr>
            <p:ph type="ftr" sz="quarter" idx="11"/>
          </p:nvPr>
        </p:nvSpPr>
        <p:spPr/>
        <p:txBody>
          <a:bodyPr/>
          <a:lstStyle>
            <a:lvl1pPr>
              <a:defRPr sz="1000" b="1"/>
            </a:lvl1p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539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9/28/2020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983926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9/28/2020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000693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9/28/2020</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720896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9/28/2020</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6808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9/28/2020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17743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9/28/2020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71688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9/28/2020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874666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9/28/2020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57592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smtClean="0"/>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9/28/2020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1140395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9/28/2020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004046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9/28/2020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075243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9/28/2020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895588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9/28/2020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996728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9/28/2020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734768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4665E195-C89C-4871-8AE9-903FDB8B6D9D}" type="datetimeFigureOut">
              <a:rPr lang="en-US" smtClean="0"/>
              <a:pPr/>
              <a:t>9/28/2020</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smtClean="0"/>
              <a:t>Add a footer</a:t>
            </a:r>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8967631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onbeing.org/starting-points/a-care-package-for-health-care-community/" TargetMode="External"/><Relationship Id="rId3" Type="http://schemas.openxmlformats.org/officeDocument/2006/relationships/hyperlink" Target="https://onbeing.org/series/podcast/" TargetMode="External"/><Relationship Id="rId7" Type="http://schemas.openxmlformats.org/officeDocument/2006/relationships/hyperlink" Target="https://onbeing.org/libraries/race-healing/" TargetMode="External"/><Relationship Id="rId2" Type="http://schemas.openxmlformats.org/officeDocument/2006/relationships/hyperlink" Target="https://onbeing.org/" TargetMode="External"/><Relationship Id="rId1" Type="http://schemas.openxmlformats.org/officeDocument/2006/relationships/slideLayout" Target="../slideLayouts/slideLayout2.xml"/><Relationship Id="rId6" Type="http://schemas.openxmlformats.org/officeDocument/2006/relationships/hyperlink" Target="https://onbeing.org/civil-conversations-project/the-six-grounding-virtues-of-the-on-being-project/" TargetMode="External"/><Relationship Id="rId5" Type="http://schemas.openxmlformats.org/officeDocument/2006/relationships/hyperlink" Target="https://onbeing.org/civil-conversations-project/better-conversations-guide/" TargetMode="External"/><Relationship Id="rId10" Type="http://schemas.openxmlformats.org/officeDocument/2006/relationships/hyperlink" Target="https://onbeing.org/starting-points/for-the-exhausted-and-overwhelmed/" TargetMode="External"/><Relationship Id="rId4" Type="http://schemas.openxmlformats.org/officeDocument/2006/relationships/hyperlink" Target="https://onbeing.org/series/" TargetMode="External"/><Relationship Id="rId9" Type="http://schemas.openxmlformats.org/officeDocument/2006/relationships/hyperlink" Target="https://onbeing.org/starting-points/a-care-package-for-uncertain-tim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bacp.co.uk/cpd/cpd-hub/diversity/" TargetMode="External"/><Relationship Id="rId2" Type="http://schemas.openxmlformats.org/officeDocument/2006/relationships/hyperlink" Target="https://brenebrown.com/unlockingus/"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velindrecc.wales.nhs.uk/mindfullness-ap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study.sagepub.com/education/education-all-phases/bolton-with-delderfield-reflective-pract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186" y="2070979"/>
            <a:ext cx="8825658" cy="2677648"/>
          </a:xfrm>
        </p:spPr>
        <p:txBody>
          <a:bodyPr>
            <a:normAutofit/>
          </a:bodyPr>
          <a:lstStyle/>
          <a:p>
            <a:r>
              <a:rPr lang="en-US" sz="4400" dirty="0" smtClean="0"/>
              <a:t>ECHC 7002 The Counselling Reflexive Practitioner</a:t>
            </a:r>
            <a:r>
              <a:rPr lang="en-US" sz="4400" dirty="0" smtClean="0"/>
              <a:t/>
            </a:r>
            <a:br>
              <a:rPr lang="en-US" sz="4400" dirty="0" smtClean="0"/>
            </a:br>
            <a:endParaRPr lang="en-US" dirty="0" smtClean="0"/>
          </a:p>
        </p:txBody>
      </p:sp>
      <p:sp>
        <p:nvSpPr>
          <p:cNvPr id="3" name="Subtitle 2"/>
          <p:cNvSpPr>
            <a:spLocks noGrp="1"/>
          </p:cNvSpPr>
          <p:nvPr>
            <p:ph type="subTitle" idx="1"/>
          </p:nvPr>
        </p:nvSpPr>
        <p:spPr>
          <a:xfrm>
            <a:off x="1154955" y="4152181"/>
            <a:ext cx="9484290" cy="1486619"/>
          </a:xfrm>
        </p:spPr>
        <p:txBody>
          <a:bodyPr>
            <a:normAutofit/>
          </a:bodyPr>
          <a:lstStyle/>
          <a:p>
            <a:r>
              <a:rPr lang="en-US" dirty="0" smtClean="0"/>
              <a:t>Week 1 Introduction </a:t>
            </a:r>
            <a:endParaRPr lang="en-US" dirty="0"/>
          </a:p>
        </p:txBody>
      </p:sp>
    </p:spTree>
    <p:extLst>
      <p:ext uri="{BB962C8B-B14F-4D97-AF65-F5344CB8AC3E}">
        <p14:creationId xmlns:p14="http://schemas.microsoft.com/office/powerpoint/2010/main" val="1756136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54954" y="437072"/>
            <a:ext cx="8825659" cy="5582729"/>
          </a:xfrm>
          <a:solidFill>
            <a:schemeClr val="accent3">
              <a:lumMod val="20000"/>
              <a:lumOff val="80000"/>
            </a:schemeClr>
          </a:solidFill>
        </p:spPr>
        <p:txBody>
          <a:bodyPr>
            <a:normAutofit/>
          </a:bodyPr>
          <a:lstStyle/>
          <a:p>
            <a:pPr marL="0" indent="0" algn="ctr">
              <a:buNone/>
            </a:pPr>
            <a:r>
              <a:rPr lang="en-GB" sz="3200" dirty="0" smtClean="0"/>
              <a:t>“One </a:t>
            </a:r>
            <a:r>
              <a:rPr lang="en-GB" sz="3200" dirty="0"/>
              <a:t>of the most beautiful gifts in the world is the gift of encouragement. When someone encourages you, that person helps you over a threshold you might otherwise never have crossed on your own</a:t>
            </a:r>
            <a:r>
              <a:rPr lang="en-GB" sz="3200" dirty="0" smtClean="0"/>
              <a:t>.” </a:t>
            </a:r>
            <a:r>
              <a:rPr lang="en-GB" sz="3200" dirty="0"/>
              <a:t>John </a:t>
            </a:r>
            <a:r>
              <a:rPr lang="en-GB" sz="3200" dirty="0" smtClean="0"/>
              <a:t>O ’Donohue</a:t>
            </a:r>
            <a:endParaRPr lang="en-GB" sz="3200" dirty="0"/>
          </a:p>
        </p:txBody>
      </p:sp>
      <p:pic>
        <p:nvPicPr>
          <p:cNvPr id="4" name="Picture 3"/>
          <p:cNvPicPr>
            <a:picLocks noChangeAspect="1"/>
          </p:cNvPicPr>
          <p:nvPr/>
        </p:nvPicPr>
        <p:blipFill>
          <a:blip r:embed="rId2"/>
          <a:stretch>
            <a:fillRect/>
          </a:stretch>
        </p:blipFill>
        <p:spPr>
          <a:xfrm>
            <a:off x="8517147" y="3623094"/>
            <a:ext cx="3203274" cy="2794959"/>
          </a:xfrm>
          <a:prstGeom prst="rect">
            <a:avLst/>
          </a:prstGeom>
        </p:spPr>
      </p:pic>
    </p:spTree>
    <p:extLst>
      <p:ext uri="{BB962C8B-B14F-4D97-AF65-F5344CB8AC3E}">
        <p14:creationId xmlns:p14="http://schemas.microsoft.com/office/powerpoint/2010/main" val="35723309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for today</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Welcome</a:t>
            </a:r>
          </a:p>
          <a:p>
            <a:r>
              <a:rPr lang="en-GB" sz="2800" dirty="0" smtClean="0"/>
              <a:t>Connection</a:t>
            </a:r>
          </a:p>
          <a:p>
            <a:r>
              <a:rPr lang="en-GB" sz="2800" dirty="0" smtClean="0"/>
              <a:t>Module </a:t>
            </a:r>
            <a:r>
              <a:rPr lang="en-GB" sz="2800" dirty="0" smtClean="0"/>
              <a:t>Expectations &amp; Learning Outcomes</a:t>
            </a:r>
          </a:p>
          <a:p>
            <a:r>
              <a:rPr lang="en-GB" sz="2800" dirty="0" smtClean="0"/>
              <a:t>Module Structure &amp; Delivery – Weekly Planner</a:t>
            </a:r>
          </a:p>
          <a:p>
            <a:r>
              <a:rPr lang="en-GB" sz="2800" dirty="0" smtClean="0"/>
              <a:t>Assessments</a:t>
            </a:r>
          </a:p>
          <a:p>
            <a:r>
              <a:rPr lang="en-GB" sz="2800" dirty="0" smtClean="0"/>
              <a:t>Reading List/Online Resource List - </a:t>
            </a:r>
            <a:r>
              <a:rPr lang="en-GB" sz="2800" dirty="0" err="1" smtClean="0"/>
              <a:t>Leganto</a:t>
            </a:r>
            <a:endParaRPr lang="en-GB" sz="2800" dirty="0" smtClean="0"/>
          </a:p>
          <a:p>
            <a:r>
              <a:rPr lang="en-GB" sz="2800" dirty="0" smtClean="0"/>
              <a:t>Contracting with group/on-line</a:t>
            </a:r>
          </a:p>
          <a:p>
            <a:endParaRPr lang="en-GB" dirty="0" smtClean="0"/>
          </a:p>
          <a:p>
            <a:endParaRPr lang="en-GB" dirty="0"/>
          </a:p>
        </p:txBody>
      </p:sp>
    </p:spTree>
    <p:extLst>
      <p:ext uri="{BB962C8B-B14F-4D97-AF65-F5344CB8AC3E}">
        <p14:creationId xmlns:p14="http://schemas.microsoft.com/office/powerpoint/2010/main" val="305993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Module</a:t>
            </a:r>
            <a:endParaRPr lang="en-GB" dirty="0"/>
          </a:p>
        </p:txBody>
      </p:sp>
      <p:sp>
        <p:nvSpPr>
          <p:cNvPr id="3" name="Content Placeholder 2"/>
          <p:cNvSpPr>
            <a:spLocks noGrp="1"/>
          </p:cNvSpPr>
          <p:nvPr>
            <p:ph idx="1"/>
          </p:nvPr>
        </p:nvSpPr>
        <p:spPr/>
        <p:txBody>
          <a:bodyPr>
            <a:normAutofit/>
          </a:bodyPr>
          <a:lstStyle/>
          <a:p>
            <a:pPr lvl="0" fontAlgn="base"/>
            <a:r>
              <a:rPr lang="en-GB" sz="3200" dirty="0"/>
              <a:t>To develop reflexivity in practice. </a:t>
            </a:r>
          </a:p>
          <a:p>
            <a:pPr lvl="0" fontAlgn="base"/>
            <a:r>
              <a:rPr lang="en-GB" sz="3200" dirty="0"/>
              <a:t>To develop and establish resiliency. </a:t>
            </a:r>
          </a:p>
          <a:p>
            <a:r>
              <a:rPr lang="en-GB" sz="3200" dirty="0"/>
              <a:t>To fully incorporate the use of ‘self’ within the therapeutic relationship</a:t>
            </a:r>
            <a:endParaRPr lang="en-GB" sz="3200" dirty="0"/>
          </a:p>
        </p:txBody>
      </p:sp>
    </p:spTree>
    <p:extLst>
      <p:ext uri="{BB962C8B-B14F-4D97-AF65-F5344CB8AC3E}">
        <p14:creationId xmlns:p14="http://schemas.microsoft.com/office/powerpoint/2010/main" val="2297015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Expectations</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Engagement within your own Self-Discovery &amp; exploring your identity(s)</a:t>
            </a:r>
          </a:p>
          <a:p>
            <a:r>
              <a:rPr lang="en-GB" sz="2800" dirty="0" smtClean="0"/>
              <a:t>Engagement with Moodle and the resources that have been provided. </a:t>
            </a:r>
          </a:p>
          <a:p>
            <a:r>
              <a:rPr lang="en-GB" sz="2800" dirty="0" smtClean="0"/>
              <a:t>Keeping a </a:t>
            </a:r>
            <a:r>
              <a:rPr lang="en-GB" sz="2800" i="1" dirty="0" smtClean="0"/>
              <a:t>Reflective Journal </a:t>
            </a:r>
            <a:r>
              <a:rPr lang="en-GB" sz="2800" i="1" dirty="0" smtClean="0"/>
              <a:t>– The Reflective Journal for Researchers – Dr Jessica Taylor (2020)</a:t>
            </a:r>
            <a:endParaRPr lang="en-GB" sz="2800" i="1" dirty="0" smtClean="0"/>
          </a:p>
          <a:p>
            <a:r>
              <a:rPr lang="en-GB" sz="2800" dirty="0" smtClean="0"/>
              <a:t>Take Care of Self  </a:t>
            </a:r>
            <a:r>
              <a:rPr lang="en-GB" sz="2800" b="1" i="1" dirty="0" smtClean="0"/>
              <a:t>(Resilience is how you recharge not how you endure</a:t>
            </a:r>
            <a:r>
              <a:rPr lang="en-GB" sz="2800" i="1" dirty="0" smtClean="0"/>
              <a:t>} </a:t>
            </a:r>
            <a:r>
              <a:rPr lang="en-GB" sz="2800" dirty="0" smtClean="0"/>
              <a:t>Suzie Tarrant…Twitter) </a:t>
            </a:r>
          </a:p>
          <a:p>
            <a:r>
              <a:rPr lang="en-GB" sz="2800" dirty="0" smtClean="0"/>
              <a:t>Flexibility &amp; Patience… </a:t>
            </a:r>
            <a:endParaRPr lang="en-GB" sz="2800" dirty="0"/>
          </a:p>
        </p:txBody>
      </p:sp>
    </p:spTree>
    <p:extLst>
      <p:ext uri="{BB962C8B-B14F-4D97-AF65-F5344CB8AC3E}">
        <p14:creationId xmlns:p14="http://schemas.microsoft.com/office/powerpoint/2010/main" val="517234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a:xfrm>
            <a:off x="827150" y="2580497"/>
            <a:ext cx="8825659" cy="3416300"/>
          </a:xfrm>
        </p:spPr>
        <p:txBody>
          <a:bodyPr>
            <a:normAutofit lnSpcReduction="10000"/>
          </a:bodyPr>
          <a:lstStyle/>
          <a:p>
            <a:pPr marL="0" indent="0" fontAlgn="base">
              <a:buNone/>
            </a:pPr>
            <a:r>
              <a:rPr lang="en-US" dirty="0"/>
              <a:t>Upon the successful completion of this module, the student should be able to demonstrate the ability to:</a:t>
            </a:r>
            <a:r>
              <a:rPr lang="en-GB" dirty="0"/>
              <a:t> </a:t>
            </a:r>
          </a:p>
          <a:p>
            <a:pPr lvl="0" fontAlgn="base"/>
            <a:r>
              <a:rPr lang="en-US" dirty="0"/>
              <a:t>Critically self-reflect as the therapist, drawing on an empirical methodology that contributes to understanding of the therapeutic relationship in counselling and psychotherapy.</a:t>
            </a:r>
            <a:r>
              <a:rPr lang="en-GB" dirty="0"/>
              <a:t> </a:t>
            </a:r>
          </a:p>
          <a:p>
            <a:pPr lvl="0" fontAlgn="base"/>
            <a:r>
              <a:rPr lang="en-US" dirty="0"/>
              <a:t>Critically apply appropriate methodology in relation to dealing with complex problems or those of an unfamiliar or unpredictable nature.</a:t>
            </a:r>
            <a:r>
              <a:rPr lang="en-GB" dirty="0"/>
              <a:t> </a:t>
            </a:r>
          </a:p>
          <a:p>
            <a:pPr lvl="0" fontAlgn="base"/>
            <a:r>
              <a:rPr lang="en-US" dirty="0"/>
              <a:t>Work in a systematic way with knowledge/data relevant to the discipline of counselling/psychotherapy.</a:t>
            </a:r>
            <a:r>
              <a:rPr lang="en-GB" dirty="0"/>
              <a:t> </a:t>
            </a:r>
          </a:p>
          <a:p>
            <a:pPr lvl="0" fontAlgn="base"/>
            <a:r>
              <a:rPr lang="en-GB" dirty="0"/>
              <a:t>Critically discuss and analyse complex concepts and work independently and with some originality.  </a:t>
            </a:r>
          </a:p>
          <a:p>
            <a:endParaRPr lang="en-GB" dirty="0"/>
          </a:p>
        </p:txBody>
      </p:sp>
    </p:spTree>
    <p:extLst>
      <p:ext uri="{BB962C8B-B14F-4D97-AF65-F5344CB8AC3E}">
        <p14:creationId xmlns:p14="http://schemas.microsoft.com/office/powerpoint/2010/main" val="1751843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764875"/>
            <a:ext cx="8825659" cy="1265208"/>
          </a:xfrm>
        </p:spPr>
        <p:txBody>
          <a:bodyPr/>
          <a:lstStyle/>
          <a:p>
            <a:r>
              <a:rPr lang="en-GB" dirty="0" smtClean="0"/>
              <a:t>Module Structure and Delivery</a:t>
            </a:r>
            <a:br>
              <a:rPr lang="en-GB" dirty="0" smtClean="0"/>
            </a:br>
            <a:r>
              <a:rPr lang="en-GB" sz="2400" i="1" dirty="0" smtClean="0">
                <a:solidFill>
                  <a:schemeClr val="bg1"/>
                </a:solidFill>
              </a:rPr>
              <a:t>Blended Learning Approach</a:t>
            </a:r>
          </a:p>
        </p:txBody>
      </p:sp>
      <p:sp>
        <p:nvSpPr>
          <p:cNvPr id="3" name="Content Placeholder 2"/>
          <p:cNvSpPr>
            <a:spLocks noGrp="1"/>
          </p:cNvSpPr>
          <p:nvPr>
            <p:ph idx="1"/>
          </p:nvPr>
        </p:nvSpPr>
        <p:spPr>
          <a:xfrm>
            <a:off x="1154954" y="2603499"/>
            <a:ext cx="10122646" cy="3768545"/>
          </a:xfrm>
        </p:spPr>
        <p:txBody>
          <a:bodyPr>
            <a:normAutofit/>
          </a:bodyPr>
          <a:lstStyle/>
          <a:p>
            <a:pPr marL="0" indent="0" algn="ctr">
              <a:buNone/>
            </a:pPr>
            <a:r>
              <a:rPr lang="en-GB" sz="2400" dirty="0" smtClean="0"/>
              <a:t>Weekly Planner </a:t>
            </a:r>
            <a:r>
              <a:rPr lang="en-GB" sz="2400" i="1" dirty="0" smtClean="0"/>
              <a:t>(</a:t>
            </a:r>
            <a:r>
              <a:rPr lang="en-GB" sz="2400" b="1" i="1" dirty="0" smtClean="0">
                <a:solidFill>
                  <a:srgbClr val="FF0000"/>
                </a:solidFill>
              </a:rPr>
              <a:t>Subject to adaptations and changes</a:t>
            </a:r>
            <a:r>
              <a:rPr lang="en-GB" sz="2400" dirty="0" smtClean="0"/>
              <a:t>) </a:t>
            </a:r>
          </a:p>
          <a:p>
            <a:pPr marL="0" indent="0">
              <a:buNone/>
            </a:pPr>
            <a:r>
              <a:rPr lang="en-GB" b="1" i="1" dirty="0" smtClean="0"/>
              <a:t>Continue to look at your personalised timetables for updated information</a:t>
            </a:r>
          </a:p>
          <a:p>
            <a:r>
              <a:rPr lang="en-GB" sz="2400" dirty="0" smtClean="0"/>
              <a:t>Online Session – Mondays 3-5pm</a:t>
            </a:r>
            <a:endParaRPr lang="en-GB" sz="2400" dirty="0" smtClean="0"/>
          </a:p>
          <a:p>
            <a:r>
              <a:rPr lang="en-GB" sz="2400" dirty="0" smtClean="0"/>
              <a:t>On-Campus- Tuesdays 9-12</a:t>
            </a:r>
            <a:endParaRPr lang="en-GB" sz="2400" dirty="0" smtClean="0"/>
          </a:p>
          <a:p>
            <a:pPr lvl="1">
              <a:buFont typeface="Wingdings" panose="05000000000000000000" pitchFamily="2" charset="2"/>
              <a:buChar char="q"/>
            </a:pPr>
            <a:r>
              <a:rPr lang="en-GB" sz="2400" b="1" dirty="0" smtClean="0"/>
              <a:t>Synchronous (Online Sessions through Microsoft Teams) TEAMS GROUP WILL BE SET UP</a:t>
            </a:r>
          </a:p>
          <a:p>
            <a:pPr lvl="1">
              <a:buFont typeface="Wingdings" panose="05000000000000000000" pitchFamily="2" charset="2"/>
              <a:buChar char="q"/>
            </a:pPr>
            <a:r>
              <a:rPr lang="en-GB" sz="2400" b="1" dirty="0" smtClean="0"/>
              <a:t>Asynchronous (Recorded Lectures or Recorded Resources to view)  </a:t>
            </a:r>
            <a:endParaRPr lang="en-GB" sz="2400" b="1" dirty="0"/>
          </a:p>
        </p:txBody>
      </p:sp>
    </p:spTree>
    <p:extLst>
      <p:ext uri="{BB962C8B-B14F-4D97-AF65-F5344CB8AC3E}">
        <p14:creationId xmlns:p14="http://schemas.microsoft.com/office/powerpoint/2010/main" val="3534254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THEMES – Semester One</a:t>
            </a:r>
            <a:endParaRPr lang="en-GB" dirty="0"/>
          </a:p>
        </p:txBody>
      </p:sp>
      <p:sp>
        <p:nvSpPr>
          <p:cNvPr id="3" name="Content Placeholder 2"/>
          <p:cNvSpPr>
            <a:spLocks noGrp="1"/>
          </p:cNvSpPr>
          <p:nvPr>
            <p:ph idx="1"/>
          </p:nvPr>
        </p:nvSpPr>
        <p:spPr>
          <a:xfrm>
            <a:off x="1154954" y="2311879"/>
            <a:ext cx="9806344" cy="4307457"/>
          </a:xfrm>
        </p:spPr>
        <p:txBody>
          <a:bodyPr>
            <a:noAutofit/>
          </a:bodyPr>
          <a:lstStyle/>
          <a:p>
            <a:pPr lvl="0" fontAlgn="base"/>
            <a:r>
              <a:rPr lang="en-US" sz="1400" dirty="0"/>
              <a:t>Reflective Practice and Reflexivity</a:t>
            </a:r>
            <a:r>
              <a:rPr lang="en-GB" sz="1400" dirty="0"/>
              <a:t> </a:t>
            </a:r>
          </a:p>
          <a:p>
            <a:pPr lvl="0" fontAlgn="base"/>
            <a:r>
              <a:rPr lang="en-US" sz="1400" dirty="0"/>
              <a:t>Self awareness, resilience and professional practice</a:t>
            </a:r>
            <a:r>
              <a:rPr lang="en-GB" sz="1400" dirty="0"/>
              <a:t> </a:t>
            </a:r>
          </a:p>
          <a:p>
            <a:pPr lvl="0" fontAlgn="base"/>
            <a:r>
              <a:rPr lang="en-US" sz="1400" dirty="0"/>
              <a:t>Group and individual practice in developing self-­awareness,</a:t>
            </a:r>
            <a:r>
              <a:rPr lang="en-GB" sz="1400" dirty="0"/>
              <a:t> </a:t>
            </a:r>
          </a:p>
          <a:p>
            <a:pPr lvl="0" fontAlgn="base"/>
            <a:r>
              <a:rPr lang="en-US" sz="1400" dirty="0"/>
              <a:t>Giving and receiving feedback to deepen self awareness and provide mutual support in practice</a:t>
            </a:r>
            <a:r>
              <a:rPr lang="en-GB" sz="1400" dirty="0"/>
              <a:t> </a:t>
            </a:r>
          </a:p>
          <a:p>
            <a:pPr lvl="0" fontAlgn="base"/>
            <a:r>
              <a:rPr lang="en-US" sz="1400" dirty="0"/>
              <a:t>Receiving and responding to peer and facilitator feedback</a:t>
            </a:r>
            <a:r>
              <a:rPr lang="en-GB" sz="1400" dirty="0"/>
              <a:t> </a:t>
            </a:r>
          </a:p>
          <a:p>
            <a:pPr lvl="0" fontAlgn="base"/>
            <a:r>
              <a:rPr lang="en-US" sz="1400" dirty="0"/>
              <a:t>How our stories influence therapy</a:t>
            </a:r>
            <a:r>
              <a:rPr lang="en-GB" sz="1400" dirty="0"/>
              <a:t> </a:t>
            </a:r>
          </a:p>
          <a:p>
            <a:pPr lvl="0" fontAlgn="base"/>
            <a:r>
              <a:rPr lang="en-US" sz="1400" dirty="0"/>
              <a:t>Reflection on personal therapy and life history.</a:t>
            </a:r>
            <a:r>
              <a:rPr lang="en-GB" sz="1400" dirty="0"/>
              <a:t> </a:t>
            </a:r>
          </a:p>
          <a:p>
            <a:pPr lvl="0" fontAlgn="base"/>
            <a:r>
              <a:rPr lang="en-US" sz="1400" dirty="0"/>
              <a:t>Transparency and self-disclosure</a:t>
            </a:r>
            <a:r>
              <a:rPr lang="en-GB" sz="1400" dirty="0"/>
              <a:t> </a:t>
            </a:r>
          </a:p>
          <a:p>
            <a:pPr lvl="0" fontAlgn="base"/>
            <a:r>
              <a:rPr lang="en-US" sz="1400" dirty="0"/>
              <a:t>Phenomenological self noticing</a:t>
            </a:r>
            <a:r>
              <a:rPr lang="en-GB" sz="1400" dirty="0"/>
              <a:t> </a:t>
            </a:r>
          </a:p>
          <a:p>
            <a:pPr lvl="0" fontAlgn="base"/>
            <a:r>
              <a:rPr lang="en-US" sz="1400" dirty="0"/>
              <a:t>The Wounded Healer</a:t>
            </a:r>
            <a:r>
              <a:rPr lang="en-GB" sz="1400" dirty="0"/>
              <a:t> </a:t>
            </a:r>
          </a:p>
          <a:p>
            <a:pPr lvl="0" fontAlgn="base"/>
            <a:r>
              <a:rPr lang="en-US" sz="1400" dirty="0"/>
              <a:t>Developments within Reflective practice</a:t>
            </a:r>
            <a:r>
              <a:rPr lang="en-GB" sz="1400" dirty="0"/>
              <a:t> </a:t>
            </a:r>
            <a:br>
              <a:rPr lang="en-GB" sz="1400" dirty="0"/>
            </a:br>
            <a:endParaRPr lang="en-GB" sz="1400" dirty="0"/>
          </a:p>
        </p:txBody>
      </p:sp>
    </p:spTree>
    <p:extLst>
      <p:ext uri="{BB962C8B-B14F-4D97-AF65-F5344CB8AC3E}">
        <p14:creationId xmlns:p14="http://schemas.microsoft.com/office/powerpoint/2010/main" val="3653938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26854"/>
            <a:ext cx="8825659" cy="1431984"/>
          </a:xfrm>
        </p:spPr>
        <p:txBody>
          <a:bodyPr/>
          <a:lstStyle/>
          <a:p>
            <a:r>
              <a:rPr lang="en-GB" b="1" dirty="0" smtClean="0"/>
              <a:t>Assessments</a:t>
            </a:r>
            <a:r>
              <a:rPr lang="en-GB" dirty="0" smtClean="0"/>
              <a:t> </a:t>
            </a:r>
            <a:br>
              <a:rPr lang="en-GB" dirty="0" smtClean="0"/>
            </a:br>
            <a:r>
              <a:rPr lang="en-GB" dirty="0" smtClean="0">
                <a:solidFill>
                  <a:schemeClr val="bg1"/>
                </a:solidFill>
              </a:rPr>
              <a:t>(Subject to External Approval) </a:t>
            </a:r>
            <a:endParaRPr lang="en-GB" dirty="0">
              <a:solidFill>
                <a:schemeClr val="bg1"/>
              </a:solidFill>
            </a:endParaRPr>
          </a:p>
        </p:txBody>
      </p:sp>
      <p:sp>
        <p:nvSpPr>
          <p:cNvPr id="3" name="Content Placeholder 2"/>
          <p:cNvSpPr>
            <a:spLocks noGrp="1"/>
          </p:cNvSpPr>
          <p:nvPr>
            <p:ph idx="1"/>
          </p:nvPr>
        </p:nvSpPr>
        <p:spPr>
          <a:xfrm>
            <a:off x="672860" y="2603500"/>
            <a:ext cx="10886536" cy="3774296"/>
          </a:xfrm>
        </p:spPr>
        <p:txBody>
          <a:bodyPr>
            <a:normAutofit fontScale="92500" lnSpcReduction="10000"/>
          </a:bodyPr>
          <a:lstStyle/>
          <a:p>
            <a:pPr fontAlgn="base"/>
            <a:r>
              <a:rPr lang="en-GB" sz="2400" b="1" dirty="0"/>
              <a:t>Assessment Component 1: 50%</a:t>
            </a:r>
            <a:r>
              <a:rPr lang="en-GB" sz="2400" dirty="0"/>
              <a:t>  </a:t>
            </a:r>
            <a:r>
              <a:rPr lang="en-GB" sz="2400" i="1" dirty="0">
                <a:solidFill>
                  <a:srgbClr val="FF0000"/>
                </a:solidFill>
              </a:rPr>
              <a:t>(please refer to the Assessment </a:t>
            </a:r>
            <a:r>
              <a:rPr lang="en-GB" sz="2400" dirty="0" err="1"/>
              <a:t>Proforma</a:t>
            </a:r>
            <a:r>
              <a:rPr lang="en-GB" sz="2400" dirty="0"/>
              <a:t>) </a:t>
            </a:r>
            <a:r>
              <a:rPr lang="en-US" dirty="0"/>
              <a:t>Practical – academic interview (20 minutes)</a:t>
            </a:r>
            <a:r>
              <a:rPr lang="en-GB" dirty="0"/>
              <a:t> </a:t>
            </a:r>
          </a:p>
          <a:p>
            <a:pPr fontAlgn="base"/>
            <a:r>
              <a:rPr lang="en-GB" dirty="0"/>
              <a:t>Exemplar: </a:t>
            </a:r>
          </a:p>
          <a:p>
            <a:pPr fontAlgn="base"/>
            <a:r>
              <a:rPr lang="en-GB" dirty="0"/>
              <a:t>Present your research design for the phenomenological investigation which you will undertake in assignment two </a:t>
            </a:r>
          </a:p>
          <a:p>
            <a:pPr marL="0" indent="0" fontAlgn="base">
              <a:buNone/>
            </a:pPr>
            <a:r>
              <a:rPr lang="en-GB" sz="2400" b="1" dirty="0" smtClean="0"/>
              <a:t>Assessment </a:t>
            </a:r>
            <a:r>
              <a:rPr lang="en-GB" sz="2400" b="1" dirty="0"/>
              <a:t>Component 2: 50%</a:t>
            </a:r>
            <a:r>
              <a:rPr lang="en-GB" sz="2400" dirty="0"/>
              <a:t> </a:t>
            </a:r>
          </a:p>
          <a:p>
            <a:pPr fontAlgn="base"/>
            <a:r>
              <a:rPr lang="en-US" dirty="0"/>
              <a:t>Coursework: Academic essay (6000 words)</a:t>
            </a:r>
            <a:r>
              <a:rPr lang="en-GB" dirty="0"/>
              <a:t> </a:t>
            </a:r>
          </a:p>
          <a:p>
            <a:pPr fontAlgn="base"/>
            <a:r>
              <a:rPr lang="en-GB" dirty="0"/>
              <a:t>Exemplar: </a:t>
            </a:r>
          </a:p>
          <a:p>
            <a:pPr fontAlgn="base"/>
            <a:r>
              <a:rPr lang="en-GB" dirty="0"/>
              <a:t>Undertake a phenomenological investigation of you as therapist, using an empirical research design and present your findings as a piece of written research. This will include an ethical approval submission. </a:t>
            </a:r>
          </a:p>
          <a:p>
            <a:pPr fontAlgn="base"/>
            <a:endParaRPr lang="en-GB" dirty="0"/>
          </a:p>
          <a:p>
            <a:pPr marL="0" indent="0">
              <a:buNone/>
            </a:pPr>
            <a:endParaRPr lang="en-GB" dirty="0"/>
          </a:p>
        </p:txBody>
      </p:sp>
    </p:spTree>
    <p:extLst>
      <p:ext uri="{BB962C8B-B14F-4D97-AF65-F5344CB8AC3E}">
        <p14:creationId xmlns:p14="http://schemas.microsoft.com/office/powerpoint/2010/main" val="1053361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Resource List – </a:t>
            </a:r>
            <a:r>
              <a:rPr lang="en-GB" dirty="0" err="1" smtClean="0"/>
              <a:t>Leganto</a:t>
            </a:r>
            <a:r>
              <a:rPr lang="en-GB" dirty="0" smtClean="0"/>
              <a:t> </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smtClean="0"/>
              <a:t>Available on Moodle (</a:t>
            </a:r>
            <a:r>
              <a:rPr lang="en-GB" sz="3600" i="1" dirty="0" smtClean="0"/>
              <a:t>please go to your Moodle Page) </a:t>
            </a:r>
            <a:endParaRPr lang="en-GB" sz="3600" i="1" dirty="0"/>
          </a:p>
          <a:p>
            <a:r>
              <a:rPr lang="en-GB" sz="3600" dirty="0" smtClean="0"/>
              <a:t>Provides you with easy access to the see the resources that are being recommend for you to review.</a:t>
            </a:r>
          </a:p>
          <a:p>
            <a:r>
              <a:rPr lang="en-GB" sz="3600" dirty="0" smtClean="0"/>
              <a:t>Both </a:t>
            </a:r>
            <a:r>
              <a:rPr lang="en-GB" sz="3600" dirty="0"/>
              <a:t>o</a:t>
            </a:r>
            <a:r>
              <a:rPr lang="en-GB" sz="3600" dirty="0" smtClean="0"/>
              <a:t>nline resources and books that are available through Click and Collect via the Library. </a:t>
            </a:r>
          </a:p>
          <a:p>
            <a:pPr marL="0" indent="0">
              <a:buNone/>
            </a:pP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163595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a:t>
            </a:r>
            <a:endParaRPr lang="en-GB" dirty="0"/>
          </a:p>
        </p:txBody>
      </p:sp>
      <p:sp>
        <p:nvSpPr>
          <p:cNvPr id="3" name="Content Placeholder 2"/>
          <p:cNvSpPr>
            <a:spLocks noGrp="1"/>
          </p:cNvSpPr>
          <p:nvPr>
            <p:ph idx="1"/>
          </p:nvPr>
        </p:nvSpPr>
        <p:spPr/>
        <p:txBody>
          <a:bodyPr/>
          <a:lstStyle/>
          <a:p>
            <a:r>
              <a:rPr lang="en-GB" b="1" dirty="0" smtClean="0"/>
              <a:t>The On </a:t>
            </a:r>
            <a:r>
              <a:rPr lang="en-GB" b="1" dirty="0"/>
              <a:t>Being Project </a:t>
            </a:r>
            <a:r>
              <a:rPr lang="en-GB" b="1" dirty="0" smtClean="0">
                <a:hlinkClick r:id="rId2"/>
              </a:rPr>
              <a:t>https</a:t>
            </a:r>
            <a:r>
              <a:rPr lang="en-GB" b="1" dirty="0">
                <a:hlinkClick r:id="rId2"/>
              </a:rPr>
              <a:t>://</a:t>
            </a:r>
            <a:r>
              <a:rPr lang="en-GB" b="1" dirty="0" smtClean="0">
                <a:hlinkClick r:id="rId2"/>
              </a:rPr>
              <a:t>onbeing.org/</a:t>
            </a:r>
            <a:endParaRPr lang="en-GB" b="1" dirty="0" smtClean="0"/>
          </a:p>
          <a:p>
            <a:pPr marL="0" indent="0">
              <a:buNone/>
            </a:pPr>
            <a:r>
              <a:rPr lang="en-GB" b="1" dirty="0" smtClean="0">
                <a:solidFill>
                  <a:schemeClr val="tx1"/>
                </a:solidFill>
              </a:rPr>
              <a:t>is </a:t>
            </a:r>
            <a:r>
              <a:rPr lang="en-GB" b="1" dirty="0">
                <a:solidFill>
                  <a:schemeClr val="tx1"/>
                </a:solidFill>
              </a:rPr>
              <a:t>a </a:t>
            </a:r>
            <a:r>
              <a:rPr lang="en-GB" b="1" dirty="0" err="1">
                <a:solidFill>
                  <a:schemeClr val="tx1"/>
                </a:solidFill>
              </a:rPr>
              <a:t>nonprofit</a:t>
            </a:r>
            <a:r>
              <a:rPr lang="en-GB" b="1" dirty="0">
                <a:solidFill>
                  <a:schemeClr val="tx1"/>
                </a:solidFill>
              </a:rPr>
              <a:t> media and public life initiative. We make a </a:t>
            </a:r>
            <a:r>
              <a:rPr lang="en-GB" b="1" dirty="0">
                <a:solidFill>
                  <a:schemeClr val="tx1"/>
                </a:solidFill>
                <a:hlinkClick r:id="rId3"/>
              </a:rPr>
              <a:t>public radio show</a:t>
            </a:r>
            <a:r>
              <a:rPr lang="en-GB" b="1" dirty="0">
                <a:solidFill>
                  <a:schemeClr val="tx1"/>
                </a:solidFill>
              </a:rPr>
              <a:t>, </a:t>
            </a:r>
            <a:r>
              <a:rPr lang="en-GB" b="1" dirty="0">
                <a:solidFill>
                  <a:schemeClr val="tx1"/>
                </a:solidFill>
                <a:hlinkClick r:id="rId4"/>
              </a:rPr>
              <a:t>podcasts</a:t>
            </a:r>
            <a:r>
              <a:rPr lang="en-GB" b="1" dirty="0">
                <a:solidFill>
                  <a:schemeClr val="tx1"/>
                </a:solidFill>
              </a:rPr>
              <a:t>, and </a:t>
            </a:r>
            <a:r>
              <a:rPr lang="en-GB" b="1" dirty="0">
                <a:solidFill>
                  <a:schemeClr val="tx1"/>
                </a:solidFill>
                <a:hlinkClick r:id="rId5"/>
              </a:rPr>
              <a:t>tools for the art of living</a:t>
            </a:r>
            <a:r>
              <a:rPr lang="en-GB" b="1" dirty="0">
                <a:solidFill>
                  <a:schemeClr val="tx1"/>
                </a:solidFill>
              </a:rPr>
              <a:t>. </a:t>
            </a:r>
            <a:r>
              <a:rPr lang="en-GB" b="1" dirty="0">
                <a:solidFill>
                  <a:schemeClr val="tx1"/>
                </a:solidFill>
                <a:hlinkClick r:id="rId6"/>
              </a:rPr>
              <a:t>Six grounding virtues</a:t>
            </a:r>
            <a:r>
              <a:rPr lang="en-GB" b="1" dirty="0">
                <a:solidFill>
                  <a:schemeClr val="tx1"/>
                </a:solidFill>
              </a:rPr>
              <a:t> guide everything we do. </a:t>
            </a:r>
            <a:endParaRPr lang="en-GB" b="1" dirty="0" smtClean="0">
              <a:solidFill>
                <a:schemeClr val="tx1"/>
              </a:solidFill>
            </a:endParaRPr>
          </a:p>
          <a:p>
            <a:pPr marL="0" indent="0">
              <a:buNone/>
            </a:pPr>
            <a:r>
              <a:rPr lang="en-GB" b="1" dirty="0" smtClean="0">
                <a:solidFill>
                  <a:schemeClr val="tx1"/>
                </a:solidFill>
              </a:rPr>
              <a:t>We </a:t>
            </a:r>
            <a:r>
              <a:rPr lang="en-GB" b="1" dirty="0">
                <a:solidFill>
                  <a:schemeClr val="tx1"/>
                </a:solidFill>
              </a:rPr>
              <a:t>explore the intersection of spiritual inquiry, science, social healing, community, poetry, and the arts. We’re offering ongoing special content for this moment, including conversations about </a:t>
            </a:r>
            <a:r>
              <a:rPr lang="en-GB" b="1" dirty="0">
                <a:solidFill>
                  <a:schemeClr val="tx1"/>
                </a:solidFill>
                <a:hlinkClick r:id="rId7"/>
              </a:rPr>
              <a:t>race and healing</a:t>
            </a:r>
            <a:r>
              <a:rPr lang="en-GB" b="1" dirty="0">
                <a:solidFill>
                  <a:schemeClr val="tx1"/>
                </a:solidFill>
              </a:rPr>
              <a:t>, “care packages” for </a:t>
            </a:r>
            <a:r>
              <a:rPr lang="en-GB" b="1" dirty="0">
                <a:solidFill>
                  <a:schemeClr val="tx1"/>
                </a:solidFill>
                <a:hlinkClick r:id="rId8"/>
              </a:rPr>
              <a:t>caregivers</a:t>
            </a:r>
            <a:r>
              <a:rPr lang="en-GB" b="1" dirty="0">
                <a:solidFill>
                  <a:schemeClr val="tx1"/>
                </a:solidFill>
              </a:rPr>
              <a:t> and </a:t>
            </a:r>
            <a:r>
              <a:rPr lang="en-GB" b="1" dirty="0">
                <a:solidFill>
                  <a:schemeClr val="tx1"/>
                </a:solidFill>
                <a:hlinkClick r:id="rId9"/>
              </a:rPr>
              <a:t>uncertain times</a:t>
            </a:r>
            <a:r>
              <a:rPr lang="en-GB" b="1" dirty="0">
                <a:solidFill>
                  <a:schemeClr val="tx1"/>
                </a:solidFill>
              </a:rPr>
              <a:t>, and a starting point </a:t>
            </a:r>
            <a:r>
              <a:rPr lang="en-GB" b="1" dirty="0">
                <a:solidFill>
                  <a:schemeClr val="tx1"/>
                </a:solidFill>
                <a:hlinkClick r:id="rId10"/>
              </a:rPr>
              <a:t>for the exhausted and overwhelm</a:t>
            </a:r>
            <a:endParaRPr lang="en-GB" b="1" dirty="0">
              <a:solidFill>
                <a:schemeClr val="tx1"/>
              </a:solidFill>
            </a:endParaRPr>
          </a:p>
        </p:txBody>
      </p:sp>
    </p:spTree>
    <p:extLst>
      <p:ext uri="{BB962C8B-B14F-4D97-AF65-F5344CB8AC3E}">
        <p14:creationId xmlns:p14="http://schemas.microsoft.com/office/powerpoint/2010/main" val="2274512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a:t>
            </a:r>
            <a:endParaRPr lang="en-GB" dirty="0"/>
          </a:p>
        </p:txBody>
      </p:sp>
      <p:sp>
        <p:nvSpPr>
          <p:cNvPr id="3" name="Content Placeholder 2"/>
          <p:cNvSpPr>
            <a:spLocks noGrp="1"/>
          </p:cNvSpPr>
          <p:nvPr>
            <p:ph idx="1"/>
          </p:nvPr>
        </p:nvSpPr>
        <p:spPr/>
        <p:txBody>
          <a:bodyPr/>
          <a:lstStyle/>
          <a:p>
            <a:r>
              <a:rPr lang="en-GB" b="1" dirty="0" smtClean="0"/>
              <a:t>Unlocking Us: </a:t>
            </a:r>
            <a:r>
              <a:rPr lang="en-GB" b="1" dirty="0" err="1" smtClean="0"/>
              <a:t>Brene</a:t>
            </a:r>
            <a:r>
              <a:rPr lang="en-GB" b="1" dirty="0" smtClean="0"/>
              <a:t> Brown</a:t>
            </a:r>
          </a:p>
          <a:p>
            <a:pPr marL="0" indent="0">
              <a:buNone/>
            </a:pPr>
            <a:r>
              <a:rPr lang="en-GB" b="1" dirty="0" smtClean="0"/>
              <a:t>Conversations </a:t>
            </a:r>
            <a:r>
              <a:rPr lang="en-GB" b="1" dirty="0"/>
              <a:t>that unlock the deeply human part of who we are, so that we can live, love, parent, and lead with more courage and </a:t>
            </a:r>
            <a:r>
              <a:rPr lang="en-GB" b="1" dirty="0" smtClean="0"/>
              <a:t>heart.</a:t>
            </a:r>
            <a:r>
              <a:rPr lang="en-GB" dirty="0" smtClean="0"/>
              <a:t> </a:t>
            </a:r>
            <a:r>
              <a:rPr lang="en-GB" b="1" dirty="0" smtClean="0">
                <a:hlinkClick r:id="rId2"/>
              </a:rPr>
              <a:t>https</a:t>
            </a:r>
            <a:r>
              <a:rPr lang="en-GB" b="1" dirty="0">
                <a:hlinkClick r:id="rId2"/>
              </a:rPr>
              <a:t>://brenebrown.com/unlockingus</a:t>
            </a:r>
            <a:r>
              <a:rPr lang="en-GB" b="1" dirty="0" smtClean="0">
                <a:hlinkClick r:id="rId2"/>
              </a:rPr>
              <a:t>/</a:t>
            </a:r>
            <a:endParaRPr lang="en-GB" b="1" dirty="0" smtClean="0"/>
          </a:p>
          <a:p>
            <a:pPr marL="0" indent="0">
              <a:buNone/>
            </a:pPr>
            <a:r>
              <a:rPr lang="en-GB" b="1" dirty="0" smtClean="0"/>
              <a:t>Excellent pods casts. </a:t>
            </a:r>
          </a:p>
          <a:p>
            <a:pPr marL="0" indent="0">
              <a:buNone/>
            </a:pPr>
            <a:endParaRPr lang="en-GB" b="1" dirty="0" smtClean="0"/>
          </a:p>
          <a:p>
            <a:r>
              <a:rPr lang="en-GB" dirty="0" smtClean="0"/>
              <a:t> </a:t>
            </a:r>
            <a:r>
              <a:rPr lang="en-GB" b="1" dirty="0"/>
              <a:t>BACP Diversity Hub</a:t>
            </a:r>
          </a:p>
          <a:p>
            <a:pPr marL="0" indent="0">
              <a:buNone/>
            </a:pPr>
            <a:r>
              <a:rPr lang="en-GB" b="1" dirty="0">
                <a:hlinkClick r:id="rId3"/>
              </a:rPr>
              <a:t>https://www.bacp.co.uk/cpd/cpd-hub/diversity/</a:t>
            </a:r>
            <a:endParaRPr lang="en-GB" b="1" dirty="0"/>
          </a:p>
        </p:txBody>
      </p:sp>
      <p:pic>
        <p:nvPicPr>
          <p:cNvPr id="4" name="Picture 3"/>
          <p:cNvPicPr>
            <a:picLocks noChangeAspect="1"/>
          </p:cNvPicPr>
          <p:nvPr/>
        </p:nvPicPr>
        <p:blipFill>
          <a:blip r:embed="rId4"/>
          <a:stretch>
            <a:fillRect/>
          </a:stretch>
        </p:blipFill>
        <p:spPr>
          <a:xfrm>
            <a:off x="9218761" y="1064645"/>
            <a:ext cx="2357167" cy="1885590"/>
          </a:xfrm>
          <a:prstGeom prst="rect">
            <a:avLst/>
          </a:prstGeom>
        </p:spPr>
      </p:pic>
    </p:spTree>
    <p:extLst>
      <p:ext uri="{BB962C8B-B14F-4D97-AF65-F5344CB8AC3E}">
        <p14:creationId xmlns:p14="http://schemas.microsoft.com/office/powerpoint/2010/main" val="4019832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 </a:t>
            </a:r>
            <a:endParaRPr lang="en-GB" dirty="0"/>
          </a:p>
        </p:txBody>
      </p:sp>
      <p:sp>
        <p:nvSpPr>
          <p:cNvPr id="3" name="Content Placeholder 2"/>
          <p:cNvSpPr>
            <a:spLocks noGrp="1"/>
          </p:cNvSpPr>
          <p:nvPr>
            <p:ph idx="1"/>
          </p:nvPr>
        </p:nvSpPr>
        <p:spPr/>
        <p:txBody>
          <a:bodyPr/>
          <a:lstStyle/>
          <a:p>
            <a:r>
              <a:rPr lang="en-GB" b="1" dirty="0" smtClean="0"/>
              <a:t>Bolton, G. and </a:t>
            </a:r>
            <a:r>
              <a:rPr lang="en-GB" b="1" dirty="0" err="1" smtClean="0"/>
              <a:t>Delderfield</a:t>
            </a:r>
            <a:r>
              <a:rPr lang="en-GB" b="1" dirty="0" smtClean="0"/>
              <a:t>, R. (2018) </a:t>
            </a:r>
            <a:r>
              <a:rPr lang="en-GB" b="1" i="1" dirty="0" smtClean="0"/>
              <a:t>Reflective Practice Writing and Professional Development 5</a:t>
            </a:r>
            <a:r>
              <a:rPr lang="en-GB" b="1" i="1" baseline="30000" dirty="0" smtClean="0"/>
              <a:t>th</a:t>
            </a:r>
            <a:r>
              <a:rPr lang="en-GB" b="1" i="1" dirty="0" smtClean="0"/>
              <a:t> Ed. </a:t>
            </a:r>
            <a:r>
              <a:rPr lang="en-GB" b="1" dirty="0" smtClean="0"/>
              <a:t>London: Sage Publications</a:t>
            </a:r>
          </a:p>
          <a:p>
            <a:pPr marL="0" indent="0">
              <a:buNone/>
            </a:pPr>
            <a:r>
              <a:rPr lang="en-GB" b="1" dirty="0">
                <a:hlinkClick r:id="rId2"/>
              </a:rPr>
              <a:t>https://study.sagepub.com/education/education-all-phases/bolton-with-delderfield-reflective-practice</a:t>
            </a:r>
            <a:endParaRPr lang="en-GB" b="1" dirty="0"/>
          </a:p>
          <a:p>
            <a:r>
              <a:rPr lang="en-GB" dirty="0"/>
              <a:t>Reflective practice is critical enquiry into any aspect of our practice, deepening and clarifying understanding of it and our relationship with it.  It involves reflection, an important aspect of which is reflexivity.</a:t>
            </a:r>
            <a:endParaRPr lang="en-GB" b="1" dirty="0"/>
          </a:p>
        </p:txBody>
      </p:sp>
    </p:spTree>
    <p:extLst>
      <p:ext uri="{BB962C8B-B14F-4D97-AF65-F5344CB8AC3E}">
        <p14:creationId xmlns:p14="http://schemas.microsoft.com/office/powerpoint/2010/main" val="3300877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Mindfulness – </a:t>
            </a:r>
            <a:r>
              <a:rPr lang="en-GB" dirty="0" err="1" smtClean="0"/>
              <a:t>Velindre</a:t>
            </a:r>
            <a:r>
              <a:rPr lang="en-GB" dirty="0" smtClean="0"/>
              <a:t> Mindfulness App</a:t>
            </a:r>
            <a:endParaRPr lang="en-GB" dirty="0"/>
          </a:p>
        </p:txBody>
      </p:sp>
      <p:sp>
        <p:nvSpPr>
          <p:cNvPr id="4" name="Content Placeholder 3"/>
          <p:cNvSpPr>
            <a:spLocks noGrp="1"/>
          </p:cNvSpPr>
          <p:nvPr>
            <p:ph idx="1"/>
          </p:nvPr>
        </p:nvSpPr>
        <p:spPr/>
        <p:txBody>
          <a:bodyPr/>
          <a:lstStyle/>
          <a:p>
            <a:r>
              <a:rPr lang="en-GB" sz="2800" dirty="0" err="1" smtClean="0"/>
              <a:t>Velindre</a:t>
            </a:r>
            <a:r>
              <a:rPr lang="en-GB" sz="2800" dirty="0" smtClean="0"/>
              <a:t> Mindfulness App       </a:t>
            </a:r>
          </a:p>
          <a:p>
            <a:pPr marL="0" indent="0">
              <a:buNone/>
            </a:pPr>
            <a:r>
              <a:rPr lang="en-GB" sz="2800" dirty="0">
                <a:hlinkClick r:id="rId2"/>
              </a:rPr>
              <a:t>http://www.velindrecc.wales.nhs.uk/mindfullness-app</a:t>
            </a:r>
            <a:endParaRPr lang="en-GB" sz="2800" dirty="0"/>
          </a:p>
          <a:p>
            <a:endParaRPr lang="en-GB" sz="2800" dirty="0" smtClean="0"/>
          </a:p>
          <a:p>
            <a:endParaRPr lang="en-GB" dirty="0"/>
          </a:p>
        </p:txBody>
      </p:sp>
      <p:pic>
        <p:nvPicPr>
          <p:cNvPr id="6" name="Picture 2" descr="Velindre Ap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3835" y="4063999"/>
            <a:ext cx="1714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20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Contracting with the Group </a:t>
            </a:r>
            <a:endParaRPr lang="en-GB" dirty="0"/>
          </a:p>
        </p:txBody>
      </p:sp>
      <p:sp>
        <p:nvSpPr>
          <p:cNvPr id="3" name="Content Placeholder 2"/>
          <p:cNvSpPr>
            <a:spLocks noGrp="1"/>
          </p:cNvSpPr>
          <p:nvPr>
            <p:ph idx="1"/>
          </p:nvPr>
        </p:nvSpPr>
        <p:spPr>
          <a:xfrm>
            <a:off x="1154954" y="2603499"/>
            <a:ext cx="8825659" cy="3463745"/>
          </a:xfrm>
        </p:spPr>
        <p:txBody>
          <a:bodyPr/>
          <a:lstStyle/>
          <a:p>
            <a:pPr marL="0" indent="0">
              <a:buNone/>
            </a:pPr>
            <a:r>
              <a:rPr lang="en-GB" b="1" dirty="0" smtClean="0"/>
              <a:t>On-campus </a:t>
            </a:r>
          </a:p>
          <a:p>
            <a:pPr marL="0" indent="0">
              <a:buNone/>
            </a:pPr>
            <a:r>
              <a:rPr lang="en-GB" b="1" dirty="0" smtClean="0"/>
              <a:t>Online</a:t>
            </a:r>
          </a:p>
          <a:p>
            <a:pPr marL="0" indent="0">
              <a:buNone/>
            </a:pPr>
            <a:r>
              <a:rPr lang="en-GB" b="1" dirty="0" smtClean="0"/>
              <a:t>What needs to be in the contract? </a:t>
            </a:r>
            <a:endParaRPr lang="en-GB" b="1" dirty="0"/>
          </a:p>
        </p:txBody>
      </p:sp>
    </p:spTree>
    <p:extLst>
      <p:ext uri="{BB962C8B-B14F-4D97-AF65-F5344CB8AC3E}">
        <p14:creationId xmlns:p14="http://schemas.microsoft.com/office/powerpoint/2010/main" val="1138150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Heuristic Journey</a:t>
            </a:r>
            <a:endParaRPr lang="en-GB" dirty="0"/>
          </a:p>
        </p:txBody>
      </p:sp>
      <p:sp>
        <p:nvSpPr>
          <p:cNvPr id="3" name="Content Placeholder 2"/>
          <p:cNvSpPr>
            <a:spLocks noGrp="1"/>
          </p:cNvSpPr>
          <p:nvPr>
            <p:ph idx="1"/>
          </p:nvPr>
        </p:nvSpPr>
        <p:spPr/>
        <p:txBody>
          <a:bodyPr>
            <a:normAutofit/>
          </a:bodyPr>
          <a:lstStyle/>
          <a:p>
            <a:r>
              <a:rPr lang="en-GB" sz="2800" dirty="0" smtClean="0"/>
              <a:t>Reflexive </a:t>
            </a:r>
            <a:r>
              <a:rPr lang="en-GB" sz="2800" dirty="0"/>
              <a:t>process </a:t>
            </a:r>
          </a:p>
          <a:p>
            <a:r>
              <a:rPr lang="en-GB" sz="2800" dirty="0" smtClean="0"/>
              <a:t>Keeping </a:t>
            </a:r>
            <a:r>
              <a:rPr lang="en-GB" sz="2800" dirty="0"/>
              <a:t>a research Journal - Journal as a reflexive Tool</a:t>
            </a:r>
          </a:p>
          <a:p>
            <a:r>
              <a:rPr lang="en-GB" sz="2800" dirty="0" smtClean="0"/>
              <a:t>Sensing </a:t>
            </a:r>
            <a:r>
              <a:rPr lang="en-GB" sz="2800" dirty="0"/>
              <a:t>Exercise. </a:t>
            </a:r>
          </a:p>
          <a:p>
            <a:r>
              <a:rPr lang="en-GB" sz="2800" dirty="0" smtClean="0"/>
              <a:t>Exploring </a:t>
            </a:r>
            <a:r>
              <a:rPr lang="en-GB" sz="2800" dirty="0"/>
              <a:t>your story </a:t>
            </a:r>
          </a:p>
        </p:txBody>
      </p:sp>
    </p:spTree>
    <p:extLst>
      <p:ext uri="{BB962C8B-B14F-4D97-AF65-F5344CB8AC3E}">
        <p14:creationId xmlns:p14="http://schemas.microsoft.com/office/powerpoint/2010/main" val="16071590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Reflection</a:t>
            </a:r>
            <a:endParaRPr lang="en-GB" dirty="0"/>
          </a:p>
        </p:txBody>
      </p:sp>
      <p:sp>
        <p:nvSpPr>
          <p:cNvPr id="3" name="Content Placeholder 2"/>
          <p:cNvSpPr>
            <a:spLocks noGrp="1"/>
          </p:cNvSpPr>
          <p:nvPr>
            <p:ph idx="1"/>
          </p:nvPr>
        </p:nvSpPr>
        <p:spPr/>
        <p:txBody>
          <a:bodyPr/>
          <a:lstStyle/>
          <a:p>
            <a:r>
              <a:rPr lang="en-GB" b="1" dirty="0"/>
              <a:t>Reflection</a:t>
            </a:r>
            <a:r>
              <a:rPr lang="en-GB" dirty="0"/>
              <a:t> is a process of focussed thinking – about anything. We focus upon specific situations or relationships. This can help, for example, develop our perception of others (such as clients or colleagues), perhaps by comprehending their point-of-view better. Reflection can enable finding routes through difficulties, dilemmas, and decision making. It can celebrate and endorse success, giving strategies for working out how we made things go right, so we can do it again</a:t>
            </a:r>
            <a:r>
              <a:rPr lang="en-GB" dirty="0" smtClean="0"/>
              <a:t>.</a:t>
            </a:r>
          </a:p>
          <a:p>
            <a:r>
              <a:rPr lang="en-GB" b="1" dirty="0"/>
              <a:t>Bolton, G. and </a:t>
            </a:r>
            <a:r>
              <a:rPr lang="en-GB" b="1" dirty="0" err="1"/>
              <a:t>Delderfield</a:t>
            </a:r>
            <a:r>
              <a:rPr lang="en-GB" b="1" dirty="0"/>
              <a:t>, R. (2018) </a:t>
            </a:r>
            <a:r>
              <a:rPr lang="en-GB" b="1" i="1" dirty="0"/>
              <a:t>Reflective Practice Writing and Professional Development 5</a:t>
            </a:r>
            <a:r>
              <a:rPr lang="en-GB" b="1" i="1" baseline="30000" dirty="0"/>
              <a:t>th</a:t>
            </a:r>
            <a:r>
              <a:rPr lang="en-GB" b="1" i="1" dirty="0"/>
              <a:t> Ed. </a:t>
            </a:r>
            <a:r>
              <a:rPr lang="en-GB" b="1" dirty="0"/>
              <a:t>London: Sage Publications</a:t>
            </a:r>
          </a:p>
          <a:p>
            <a:pPr marL="0" indent="0">
              <a:buNone/>
            </a:pPr>
            <a:r>
              <a:rPr lang="en-GB" b="1" dirty="0">
                <a:hlinkClick r:id="rId2"/>
              </a:rPr>
              <a:t>https://study.sagepub.com/education/education-all-phases/bolton-with-delderfield-reflective-practice</a:t>
            </a:r>
            <a:endParaRPr lang="en-GB" b="1" dirty="0"/>
          </a:p>
        </p:txBody>
      </p:sp>
    </p:spTree>
    <p:extLst>
      <p:ext uri="{BB962C8B-B14F-4D97-AF65-F5344CB8AC3E}">
        <p14:creationId xmlns:p14="http://schemas.microsoft.com/office/powerpoint/2010/main" val="815566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Reflexivity </a:t>
            </a:r>
            <a:endParaRPr lang="en-GB" dirty="0"/>
          </a:p>
        </p:txBody>
      </p:sp>
      <p:sp>
        <p:nvSpPr>
          <p:cNvPr id="3" name="Content Placeholder 2"/>
          <p:cNvSpPr>
            <a:spLocks noGrp="1"/>
          </p:cNvSpPr>
          <p:nvPr>
            <p:ph idx="1"/>
          </p:nvPr>
        </p:nvSpPr>
        <p:spPr/>
        <p:txBody>
          <a:bodyPr>
            <a:normAutofit lnSpcReduction="10000"/>
          </a:bodyPr>
          <a:lstStyle/>
          <a:p>
            <a:r>
              <a:rPr lang="en-GB" b="1" dirty="0"/>
              <a:t>Reflexivity </a:t>
            </a:r>
            <a:r>
              <a:rPr lang="en-GB" dirty="0"/>
              <a:t>is self-critical reflection. It focusses upon one’s actions, thoughts, hopes, fears, role, values and assumptions with the aim of gaining insight into them.  Reflexivity can, for example, enable us to perceive that we do not every day practice according to the values we state as being significant to us in our practice (i.e. our values-in-practice prove to be at variance with our espoused values). This illuminative self-questioning, is inevitably also a process of uncertainty and self-doubt: the reflexive practitioner has no idea what it will lead them to question</a:t>
            </a:r>
            <a:r>
              <a:rPr lang="en-GB" dirty="0" smtClean="0"/>
              <a:t>.</a:t>
            </a:r>
          </a:p>
          <a:p>
            <a:r>
              <a:rPr lang="en-GB" b="1" dirty="0"/>
              <a:t>Bolton, G. and </a:t>
            </a:r>
            <a:r>
              <a:rPr lang="en-GB" b="1" dirty="0" err="1"/>
              <a:t>Delderfield</a:t>
            </a:r>
            <a:r>
              <a:rPr lang="en-GB" b="1" dirty="0"/>
              <a:t>, R. (2018) </a:t>
            </a:r>
            <a:r>
              <a:rPr lang="en-GB" b="1" i="1" dirty="0"/>
              <a:t>Reflective Practice Writing and Professional Development 5</a:t>
            </a:r>
            <a:r>
              <a:rPr lang="en-GB" b="1" i="1" baseline="30000" dirty="0"/>
              <a:t>th</a:t>
            </a:r>
            <a:r>
              <a:rPr lang="en-GB" b="1" i="1" dirty="0"/>
              <a:t> Ed. </a:t>
            </a:r>
            <a:r>
              <a:rPr lang="en-GB" b="1" dirty="0"/>
              <a:t>London: Sage Publications</a:t>
            </a:r>
          </a:p>
          <a:p>
            <a:pPr marL="0" indent="0">
              <a:buNone/>
            </a:pPr>
            <a:r>
              <a:rPr lang="en-GB" b="1" dirty="0">
                <a:hlinkClick r:id="rId2"/>
              </a:rPr>
              <a:t>https://study.sagepub.com/education/education-all-phases/bolton-with-delderfield-reflective-practice</a:t>
            </a:r>
            <a:endParaRPr lang="en-GB" b="1" dirty="0"/>
          </a:p>
          <a:p>
            <a:endParaRPr lang="en-GB" dirty="0"/>
          </a:p>
        </p:txBody>
      </p:sp>
    </p:spTree>
    <p:extLst>
      <p:ext uri="{BB962C8B-B14F-4D97-AF65-F5344CB8AC3E}">
        <p14:creationId xmlns:p14="http://schemas.microsoft.com/office/powerpoint/2010/main" val="1460338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practice</a:t>
            </a:r>
            <a:r>
              <a:rPr lang="en-GB" dirty="0"/>
              <a:t> </a:t>
            </a:r>
          </a:p>
        </p:txBody>
      </p:sp>
      <p:sp>
        <p:nvSpPr>
          <p:cNvPr id="3" name="Content Placeholder 2"/>
          <p:cNvSpPr>
            <a:spLocks noGrp="1"/>
          </p:cNvSpPr>
          <p:nvPr>
            <p:ph idx="1"/>
          </p:nvPr>
        </p:nvSpPr>
        <p:spPr/>
        <p:txBody>
          <a:bodyPr>
            <a:normAutofit fontScale="92500" lnSpcReduction="10000"/>
          </a:bodyPr>
          <a:lstStyle/>
          <a:p>
            <a:r>
              <a:rPr lang="en-GB" b="1" dirty="0"/>
              <a:t>Reflective practice</a:t>
            </a:r>
            <a:r>
              <a:rPr lang="en-GB" dirty="0"/>
              <a:t> concerns our work, and areas of our experience which impinge upon it. Reflection involving reflexivity is critical questioning which can be initiated and supported by creative reflective processes. These can help us to observe ourselves and our practice from points of view outside of ourselves.  Gaining some distance from our habitual certainty about what we do, think, and believe, and beginning to perceive a different focus upon it, can open up seemingly immutable areas to critical enquiry</a:t>
            </a:r>
            <a:r>
              <a:rPr lang="en-GB" dirty="0" smtClean="0"/>
              <a:t>.</a:t>
            </a:r>
          </a:p>
          <a:p>
            <a:endParaRPr lang="en-GB" dirty="0"/>
          </a:p>
          <a:p>
            <a:r>
              <a:rPr lang="en-GB" b="1" dirty="0"/>
              <a:t>Bolton, G. and </a:t>
            </a:r>
            <a:r>
              <a:rPr lang="en-GB" b="1" dirty="0" err="1"/>
              <a:t>Delderfield</a:t>
            </a:r>
            <a:r>
              <a:rPr lang="en-GB" b="1" dirty="0"/>
              <a:t>, R. (2018) </a:t>
            </a:r>
            <a:r>
              <a:rPr lang="en-GB" b="1" i="1" dirty="0"/>
              <a:t>Reflective Practice Writing and Professional Development 5</a:t>
            </a:r>
            <a:r>
              <a:rPr lang="en-GB" b="1" i="1" baseline="30000" dirty="0"/>
              <a:t>th</a:t>
            </a:r>
            <a:r>
              <a:rPr lang="en-GB" b="1" i="1" dirty="0"/>
              <a:t> Ed. </a:t>
            </a:r>
            <a:r>
              <a:rPr lang="en-GB" b="1" dirty="0"/>
              <a:t>London: Sage Publications</a:t>
            </a:r>
          </a:p>
          <a:p>
            <a:pPr marL="0" indent="0">
              <a:buNone/>
            </a:pPr>
            <a:r>
              <a:rPr lang="en-GB" b="1" dirty="0">
                <a:hlinkClick r:id="rId2"/>
              </a:rPr>
              <a:t>https://study.sagepub.com/education/education-all-phases/bolton-with-delderfield-reflective-practice</a:t>
            </a:r>
            <a:endParaRPr lang="en-GB" b="1" dirty="0"/>
          </a:p>
          <a:p>
            <a:endParaRPr lang="en-GB" dirty="0"/>
          </a:p>
        </p:txBody>
      </p:sp>
    </p:spTree>
    <p:extLst>
      <p:ext uri="{BB962C8B-B14F-4D97-AF65-F5344CB8AC3E}">
        <p14:creationId xmlns:p14="http://schemas.microsoft.com/office/powerpoint/2010/main" val="2225628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Practice Writing</a:t>
            </a:r>
          </a:p>
        </p:txBody>
      </p:sp>
      <p:sp>
        <p:nvSpPr>
          <p:cNvPr id="3" name="Content Placeholder 2"/>
          <p:cNvSpPr>
            <a:spLocks noGrp="1"/>
          </p:cNvSpPr>
          <p:nvPr>
            <p:ph idx="1"/>
          </p:nvPr>
        </p:nvSpPr>
        <p:spPr>
          <a:xfrm>
            <a:off x="851140" y="2352136"/>
            <a:ext cx="10570234" cy="3667664"/>
          </a:xfrm>
        </p:spPr>
        <p:txBody>
          <a:bodyPr>
            <a:normAutofit fontScale="92500" lnSpcReduction="10000"/>
          </a:bodyPr>
          <a:lstStyle/>
          <a:p>
            <a:r>
              <a:rPr lang="en-GB" b="1" dirty="0" smtClean="0"/>
              <a:t>Reflective Practice Writing</a:t>
            </a:r>
            <a:r>
              <a:rPr lang="en-GB" dirty="0" smtClean="0"/>
              <a:t>: involving </a:t>
            </a:r>
            <a:r>
              <a:rPr lang="en-GB" dirty="0"/>
              <a:t>explorative and expressive use of narrative, metaphor, and so on, has the creative power to give different perspectives on our relationships, actions and assumptions.  Such writings, when reread, reflected upon, and discussed with confidential trusting respectful peers, can develop their full potential to give insight and pathways for development.</a:t>
            </a:r>
          </a:p>
          <a:p>
            <a:r>
              <a:rPr lang="en-GB" dirty="0"/>
              <a:t>I realise now how varied the literature on reflective practice is in quality, scope and depth. On one level some people talk about reflective practice as if it was just a chat about an incident over a cup of coffee.</a:t>
            </a:r>
            <a:br>
              <a:rPr lang="en-GB" dirty="0"/>
            </a:br>
            <a:r>
              <a:rPr lang="en-GB" dirty="0"/>
              <a:t>(Ann, Master in Medical Science student</a:t>
            </a:r>
            <a:r>
              <a:rPr lang="en-GB" dirty="0" smtClean="0"/>
              <a:t>)</a:t>
            </a:r>
          </a:p>
          <a:p>
            <a:r>
              <a:rPr lang="en-GB" b="1" dirty="0"/>
              <a:t>Bolton, G. and </a:t>
            </a:r>
            <a:r>
              <a:rPr lang="en-GB" b="1" dirty="0" err="1"/>
              <a:t>Delderfield</a:t>
            </a:r>
            <a:r>
              <a:rPr lang="en-GB" b="1" dirty="0"/>
              <a:t>, R. (2018) </a:t>
            </a:r>
            <a:r>
              <a:rPr lang="en-GB" b="1" i="1" dirty="0"/>
              <a:t>Reflective Practice Writing and Professional Development 5</a:t>
            </a:r>
            <a:r>
              <a:rPr lang="en-GB" b="1" i="1" baseline="30000" dirty="0"/>
              <a:t>th</a:t>
            </a:r>
            <a:r>
              <a:rPr lang="en-GB" b="1" i="1" dirty="0"/>
              <a:t> Ed. </a:t>
            </a:r>
            <a:r>
              <a:rPr lang="en-GB" b="1" dirty="0"/>
              <a:t>London: Sage Publications</a:t>
            </a:r>
          </a:p>
          <a:p>
            <a:pPr marL="0" indent="0">
              <a:buNone/>
            </a:pPr>
            <a:r>
              <a:rPr lang="en-GB" b="1" dirty="0">
                <a:hlinkClick r:id="rId2"/>
              </a:rPr>
              <a:t>https://study.sagepub.com/education/education-all-phases/bolton-with-delderfield-reflective-practice</a:t>
            </a:r>
            <a:endParaRPr lang="en-GB" b="1" dirty="0"/>
          </a:p>
          <a:p>
            <a:endParaRPr lang="en-GB" dirty="0"/>
          </a:p>
          <a:p>
            <a:endParaRPr lang="en-GB" dirty="0"/>
          </a:p>
        </p:txBody>
      </p:sp>
    </p:spTree>
    <p:extLst>
      <p:ext uri="{BB962C8B-B14F-4D97-AF65-F5344CB8AC3E}">
        <p14:creationId xmlns:p14="http://schemas.microsoft.com/office/powerpoint/2010/main" val="3810633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Reflective practice involves writing and discussion</a:t>
            </a:r>
          </a:p>
        </p:txBody>
      </p:sp>
      <p:sp>
        <p:nvSpPr>
          <p:cNvPr id="3" name="Content Placeholder 2"/>
          <p:cNvSpPr>
            <a:spLocks noGrp="1"/>
          </p:cNvSpPr>
          <p:nvPr>
            <p:ph idx="1"/>
          </p:nvPr>
        </p:nvSpPr>
        <p:spPr>
          <a:xfrm>
            <a:off x="764876" y="2432649"/>
            <a:ext cx="10363200" cy="3587151"/>
          </a:xfrm>
        </p:spPr>
        <p:txBody>
          <a:bodyPr>
            <a:normAutofit/>
          </a:bodyPr>
          <a:lstStyle/>
          <a:p>
            <a:r>
              <a:rPr lang="en-GB" sz="2000" dirty="0"/>
              <a:t>Reflective practice involves </a:t>
            </a:r>
            <a:r>
              <a:rPr lang="en-GB" sz="2000" b="1" dirty="0"/>
              <a:t>writing and discussion</a:t>
            </a:r>
            <a:r>
              <a:rPr lang="en-GB" sz="2000" dirty="0"/>
              <a:t>, which, when undertaken in depth, is enjoyable because it is creative and full of the delight of discovery.  It yet also has the potential to deeply disturb the most significant and seemingly stable aspects of our lives.  This can seem uncomfortable to begin with, but such is the nature of the dynamic change potentially wrought by reflective practice writing</a:t>
            </a:r>
            <a:r>
              <a:rPr lang="en-GB" sz="2000" dirty="0" smtClean="0"/>
              <a:t>.</a:t>
            </a:r>
          </a:p>
          <a:p>
            <a:r>
              <a:rPr lang="en-GB" sz="2000" b="1" dirty="0" smtClean="0"/>
              <a:t>Bolton</a:t>
            </a:r>
            <a:r>
              <a:rPr lang="en-GB" sz="2000" b="1" dirty="0"/>
              <a:t>, G. and </a:t>
            </a:r>
            <a:r>
              <a:rPr lang="en-GB" sz="2000" b="1" dirty="0" err="1"/>
              <a:t>Delderfield</a:t>
            </a:r>
            <a:r>
              <a:rPr lang="en-GB" sz="2000" b="1" dirty="0"/>
              <a:t>, R. (2018) </a:t>
            </a:r>
            <a:r>
              <a:rPr lang="en-GB" sz="2000" b="1" i="1" dirty="0"/>
              <a:t>Reflective Practice Writing and Professional Development 5</a:t>
            </a:r>
            <a:r>
              <a:rPr lang="en-GB" sz="2000" b="1" i="1" baseline="30000" dirty="0"/>
              <a:t>th</a:t>
            </a:r>
            <a:r>
              <a:rPr lang="en-GB" sz="2000" b="1" i="1" dirty="0"/>
              <a:t> Ed. </a:t>
            </a:r>
            <a:r>
              <a:rPr lang="en-GB" sz="2000" b="1" dirty="0"/>
              <a:t>London: Sage Publications</a:t>
            </a:r>
          </a:p>
          <a:p>
            <a:pPr marL="0" indent="0">
              <a:buNone/>
            </a:pPr>
            <a:r>
              <a:rPr lang="en-GB" sz="2000" b="1" dirty="0">
                <a:hlinkClick r:id="rId2"/>
              </a:rPr>
              <a:t>https://study.sagepub.com/education/education-all-phases/bolton-with-delderfield-reflective-practice</a:t>
            </a:r>
            <a:endParaRPr lang="en-GB" sz="2000" b="1" dirty="0"/>
          </a:p>
          <a:p>
            <a:endParaRPr lang="en-GB" dirty="0"/>
          </a:p>
        </p:txBody>
      </p:sp>
    </p:spTree>
    <p:extLst>
      <p:ext uri="{BB962C8B-B14F-4D97-AF65-F5344CB8AC3E}">
        <p14:creationId xmlns:p14="http://schemas.microsoft.com/office/powerpoint/2010/main" val="34866014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6083</TotalTime>
  <Words>1487</Words>
  <Application>Microsoft Office PowerPoint</Application>
  <PresentationFormat>Widescreen</PresentationFormat>
  <Paragraphs>110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Century Gothic</vt:lpstr>
      <vt:lpstr>Calibri</vt:lpstr>
      <vt:lpstr>Wingdings</vt:lpstr>
      <vt:lpstr>Wingdings 3</vt:lpstr>
      <vt:lpstr>Arial</vt:lpstr>
      <vt:lpstr>Ion Boardroom</vt:lpstr>
      <vt:lpstr>ECHC 7002 The Counselling Reflexive Practitioner </vt:lpstr>
      <vt:lpstr>PowerPoint Presentation</vt:lpstr>
      <vt:lpstr>Aims for today</vt:lpstr>
      <vt:lpstr>Aims of Module</vt:lpstr>
      <vt:lpstr>Module Expectations</vt:lpstr>
      <vt:lpstr>Learning Outcomes</vt:lpstr>
      <vt:lpstr>Module Structure and Delivery Blended Learning Approach</vt:lpstr>
      <vt:lpstr>MODULE THEMES – Semester One</vt:lpstr>
      <vt:lpstr>Assessments  (Subject to External Approval) </vt:lpstr>
      <vt:lpstr>Online Resource List – Leganto </vt:lpstr>
      <vt:lpstr>Additional Resources </vt:lpstr>
      <vt:lpstr>Additional Resources</vt:lpstr>
      <vt:lpstr>Additional Resources </vt:lpstr>
      <vt:lpstr>Mindfulness – Velindre Mindfulness App</vt:lpstr>
      <vt:lpstr>Contracting with the Group </vt:lpstr>
      <vt:lpstr>Heuristic Journey</vt:lpstr>
      <vt:lpstr>Reflection</vt:lpstr>
      <vt:lpstr>Reflexivity </vt:lpstr>
      <vt:lpstr>Reflective practice </vt:lpstr>
      <vt:lpstr>Reflective Practice Writing</vt:lpstr>
      <vt:lpstr>Reflective practice involves writing and 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99</cp:revision>
  <dcterms:created xsi:type="dcterms:W3CDTF">2018-10-15T20:48:49Z</dcterms:created>
  <dcterms:modified xsi:type="dcterms:W3CDTF">2020-09-29T07:11:56Z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