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7" r:id="rId3"/>
    <p:sldId id="260" r:id="rId4"/>
    <p:sldId id="259" r:id="rId5"/>
    <p:sldId id="261" r:id="rId6"/>
    <p:sldId id="262" r:id="rId7"/>
    <p:sldId id="263" r:id="rId8"/>
    <p:sldId id="264" r:id="rId9"/>
    <p:sldId id="265" r:id="rId10"/>
    <p:sldId id="267" r:id="rId11"/>
    <p:sldId id="268" r:id="rId12"/>
    <p:sldId id="269" r:id="rId13"/>
    <p:sldId id="270" r:id="rId14"/>
    <p:sldId id="271" r:id="rId15"/>
    <p:sldId id="272"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90" d="100"/>
          <a:sy n="90" d="100"/>
        </p:scale>
        <p:origin x="96"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2E5264-6759-41C1-BE71-E77717ED9906}" type="datetimeFigureOut">
              <a:rPr lang="en-GB" smtClean="0"/>
              <a:t>09/05/2023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4240304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2E5264-6759-41C1-BE71-E77717ED9906}" type="datetimeFigureOut">
              <a:rPr lang="en-GB" smtClean="0"/>
              <a:t>09/05/2023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1722472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2E5264-6759-41C1-BE71-E77717ED9906}" type="datetimeFigureOut">
              <a:rPr lang="en-GB" smtClean="0"/>
              <a:t>09/05/2023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1431863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2E5264-6759-41C1-BE71-E77717ED9906}" type="datetimeFigureOut">
              <a:rPr lang="en-GB" smtClean="0"/>
              <a:t>09/05/2023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1063067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2E5264-6759-41C1-BE71-E77717ED9906}" type="datetimeFigureOut">
              <a:rPr lang="en-GB" smtClean="0"/>
              <a:t>09/05/2023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56520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2E5264-6759-41C1-BE71-E77717ED9906}" type="datetimeFigureOut">
              <a:rPr lang="en-GB" smtClean="0"/>
              <a:t>09/05/2023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3521900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2E5264-6759-41C1-BE71-E77717ED9906}" type="datetimeFigureOut">
              <a:rPr lang="en-GB" smtClean="0"/>
              <a:t>09/05/2023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2233637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2E5264-6759-41C1-BE71-E77717ED9906}" type="datetimeFigureOut">
              <a:rPr lang="en-GB" smtClean="0"/>
              <a:t>09/05/2023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5537264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2E5264-6759-41C1-BE71-E77717ED9906}" type="datetimeFigureOut">
              <a:rPr lang="en-GB" smtClean="0"/>
              <a:t>09/05/2023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1698504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2E5264-6759-41C1-BE71-E77717ED9906}" type="datetimeFigureOut">
              <a:rPr lang="en-GB" smtClean="0"/>
              <a:t>09/05/2023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3115906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2E5264-6759-41C1-BE71-E77717ED9906}" type="datetimeFigureOut">
              <a:rPr lang="en-GB" smtClean="0"/>
              <a:t>09/05/2023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C7C7C0-DCDA-4BD7-97C7-D7181A8D688C}" type="slidenum">
              <a:rPr lang="en-GB" smtClean="0"/>
              <a:t>‹#›</a:t>
            </a:fld>
            <a:endParaRPr lang="en-GB"/>
          </a:p>
        </p:txBody>
      </p:sp>
    </p:spTree>
    <p:extLst>
      <p:ext uri="{BB962C8B-B14F-4D97-AF65-F5344CB8AC3E}">
        <p14:creationId xmlns:p14="http://schemas.microsoft.com/office/powerpoint/2010/main" val="857180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2E5264-6759-41C1-BE71-E77717ED9906}" type="datetimeFigureOut">
              <a:rPr lang="en-GB" smtClean="0"/>
              <a:t>09/05/2023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C7C7C0-DCDA-4BD7-97C7-D7181A8D688C}" type="slidenum">
              <a:rPr lang="en-GB" smtClean="0"/>
              <a:t>‹#›</a:t>
            </a:fld>
            <a:endParaRPr lang="en-GB"/>
          </a:p>
        </p:txBody>
      </p:sp>
    </p:spTree>
    <p:extLst>
      <p:ext uri="{BB962C8B-B14F-4D97-AF65-F5344CB8AC3E}">
        <p14:creationId xmlns:p14="http://schemas.microsoft.com/office/powerpoint/2010/main" val="10830482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janataweekly.org/how-patriarchy-and-capitalism-combine-to-aggravate-the-oppression-of-women/"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draliceevans.com/post/ten-thousand-years-of-patriarchy-1" TargetMode="External"/><Relationship Id="rId2" Type="http://schemas.openxmlformats.org/officeDocument/2006/relationships/hyperlink" Target="https://www.draliceevans.com/" TargetMode="Externa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s://royalsocietypublishing.org/doi/10.1098/rsif.2018.0035" TargetMode="External"/><Relationship Id="rId7" Type="http://schemas.openxmlformats.org/officeDocument/2006/relationships/hyperlink" Target="https://pubmed.ncbi.nlm.nih.gov/25977551/" TargetMode="External"/><Relationship Id="rId2" Type="http://schemas.openxmlformats.org/officeDocument/2006/relationships/hyperlink" Target="https://www.researchgate.net/publication/237929517_Sexual_Selection_Under_Parental_Choice_The_Role_of_Parents_in_the_Evolution_of_Human_Mating" TargetMode="External"/><Relationship Id="rId1" Type="http://schemas.openxmlformats.org/officeDocument/2006/relationships/slideLayout" Target="../slideLayouts/slideLayout2.xml"/><Relationship Id="rId6" Type="http://schemas.openxmlformats.org/officeDocument/2006/relationships/hyperlink" Target="https://pubmed.ncbi.nlm.nih.gov/21393537/" TargetMode="External"/><Relationship Id="rId5" Type="http://schemas.openxmlformats.org/officeDocument/2006/relationships/hyperlink" Target="https://quillette.com/2019/05/09/a-girls-place-in-the-world/" TargetMode="External"/><Relationship Id="rId4" Type="http://schemas.openxmlformats.org/officeDocument/2006/relationships/hyperlink" Target="https://traditionsofconflict.com/blog/2020/9/8/the-weirdest-people-in-the-world-gets-polygyny-wron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econstor.eu/bitstream/10419/216438/1/dp13126.pdf" TargetMode="External"/><Relationship Id="rId2" Type="http://schemas.openxmlformats.org/officeDocument/2006/relationships/hyperlink" Target="https://t.co/fcW72gDBDc?amp=1" TargetMode="Externa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hyperlink" Target="https://press.princeton.edu/books/paperback/9780691022581/moon-sun-and-witches" TargetMode="External"/><Relationship Id="rId2" Type="http://schemas.openxmlformats.org/officeDocument/2006/relationships/hyperlink" Target="https://www.sciencedirect.com/science/article/pii/S0277379118307261" TargetMode="Externa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hyperlink" Target="https://global.oup.com/ushe/product/weaving-the-past-9780195123814" TargetMode="External"/><Relationship Id="rId4" Type="http://schemas.openxmlformats.org/officeDocument/2006/relationships/hyperlink" Target="https://utpress.utexas.edu/books/gauwom" TargetMode="External"/></Relationships>
</file>

<file path=ppt/slides/_rels/slide1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s://www.grantthornton.global/globalassets/1.-member-firms/global/insights/ibr-charts/ibr2015_wib_report_final.pdf" TargetMode="External"/><Relationship Id="rId7" Type="http://schemas.openxmlformats.org/officeDocument/2006/relationships/hyperlink" Target="https://www.sciencedirect.com/science/article/pii/S0147596720300688" TargetMode="External"/><Relationship Id="rId2" Type="http://schemas.openxmlformats.org/officeDocument/2006/relationships/hyperlink" Target="https://academic.oup.com/wbro/article/34/2/161/5549890" TargetMode="External"/><Relationship Id="rId1" Type="http://schemas.openxmlformats.org/officeDocument/2006/relationships/slideLayout" Target="../slideLayouts/slideLayout2.xml"/><Relationship Id="rId6" Type="http://schemas.openxmlformats.org/officeDocument/2006/relationships/hyperlink" Target="https://academic.oup.com/ej/article/129/617/509/5253908?login=true" TargetMode="External"/><Relationship Id="rId5" Type="http://schemas.openxmlformats.org/officeDocument/2006/relationships/hyperlink" Target="https://www.econstor.eu/bitstream/10419/149223/1/dp10364.pdf" TargetMode="External"/><Relationship Id="rId4" Type="http://schemas.openxmlformats.org/officeDocument/2006/relationships/hyperlink" Target="https://ideas.repec.org/top/female.html"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press.princeton.edu/books/hardcover/9780691175584/communisms-shadow"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7141E-DEEB-4CF6-AE1A-BA7BAF0D115A}"/>
              </a:ext>
            </a:extLst>
          </p:cNvPr>
          <p:cNvSpPr>
            <a:spLocks noGrp="1"/>
          </p:cNvSpPr>
          <p:nvPr>
            <p:ph type="title"/>
          </p:nvPr>
        </p:nvSpPr>
        <p:spPr/>
        <p:txBody>
          <a:bodyPr>
            <a:normAutofit fontScale="90000"/>
          </a:bodyPr>
          <a:lstStyle/>
          <a:p>
            <a:r>
              <a:rPr lang="en-GB" sz="2200" b="1" dirty="0">
                <a:latin typeface="+mn-lt"/>
              </a:rPr>
              <a:t>ECGE4006S/T Contemporary Challenges: Making a Difference</a:t>
            </a:r>
            <a:br>
              <a:rPr lang="en-GB" sz="4000" b="1" dirty="0">
                <a:latin typeface="+mn-lt"/>
              </a:rPr>
            </a:br>
            <a:r>
              <a:rPr lang="en-GB" sz="4000" b="1" dirty="0">
                <a:latin typeface="+mn-lt"/>
              </a:rPr>
              <a:t>Power, Patriarchy and Oppression:</a:t>
            </a:r>
            <a:br>
              <a:rPr lang="en-GB" sz="4000" b="1" dirty="0">
                <a:latin typeface="+mn-lt"/>
              </a:rPr>
            </a:br>
            <a:r>
              <a:rPr lang="en-GB" sz="3100" b="1" dirty="0">
                <a:latin typeface="+mn-lt"/>
              </a:rPr>
              <a:t>Rich and Poor: Inequalities Worldwide </a:t>
            </a:r>
            <a:endParaRPr lang="en-GB" sz="3100" dirty="0"/>
          </a:p>
        </p:txBody>
      </p:sp>
      <p:pic>
        <p:nvPicPr>
          <p:cNvPr id="4" name="Content Placeholder 3" descr="We are all victims of a patriarchal society: some just suffer more than  others - Cordaid International">
            <a:extLst>
              <a:ext uri="{FF2B5EF4-FFF2-40B4-BE49-F238E27FC236}">
                <a16:creationId xmlns:a16="http://schemas.microsoft.com/office/drawing/2014/main" id="{2E7356D4-6482-4AE5-A54D-538B64632650}"/>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28650" y="1851155"/>
            <a:ext cx="5731625" cy="3985953"/>
          </a:xfrm>
          <a:prstGeom prst="rect">
            <a:avLst/>
          </a:prstGeom>
          <a:noFill/>
          <a:ln>
            <a:noFill/>
          </a:ln>
        </p:spPr>
      </p:pic>
    </p:spTree>
    <p:extLst>
      <p:ext uri="{BB962C8B-B14F-4D97-AF65-F5344CB8AC3E}">
        <p14:creationId xmlns:p14="http://schemas.microsoft.com/office/powerpoint/2010/main" val="148571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994AF-28DE-40AD-9049-D1E1CE59F587}"/>
              </a:ext>
            </a:extLst>
          </p:cNvPr>
          <p:cNvSpPr>
            <a:spLocks noGrp="1"/>
          </p:cNvSpPr>
          <p:nvPr>
            <p:ph type="title"/>
          </p:nvPr>
        </p:nvSpPr>
        <p:spPr/>
        <p:txBody>
          <a:bodyPr>
            <a:normAutofit fontScale="90000"/>
          </a:bodyPr>
          <a:lstStyle/>
          <a:p>
            <a:r>
              <a:rPr lang="en-GB" sz="2000" b="1" dirty="0">
                <a:latin typeface="+mn-lt"/>
              </a:rPr>
              <a:t>HPHI4904</a:t>
            </a:r>
            <a:r>
              <a:rPr lang="en-GB" b="1" dirty="0">
                <a:latin typeface="+mn-lt"/>
              </a:rPr>
              <a:t> </a:t>
            </a:r>
            <a:r>
              <a:rPr lang="en-GB" sz="2000" b="1" dirty="0">
                <a:latin typeface="+mn-lt"/>
              </a:rPr>
              <a:t>Power and Inequality [Lecture 1]</a:t>
            </a:r>
            <a:br>
              <a:rPr lang="en-GB" sz="2000" b="1" dirty="0">
                <a:latin typeface="+mn-lt"/>
              </a:rPr>
            </a:br>
            <a:r>
              <a:rPr lang="en-GB" sz="4000" b="1" dirty="0">
                <a:latin typeface="+mn-lt"/>
              </a:rPr>
              <a:t>Power, Patriarchy and Oppression:</a:t>
            </a:r>
            <a:br>
              <a:rPr lang="en-GB" sz="4000" b="1" dirty="0">
                <a:latin typeface="+mn-lt"/>
              </a:rPr>
            </a:br>
            <a:r>
              <a:rPr lang="en-GB" sz="3100" b="1" dirty="0">
                <a:latin typeface="+mn-lt"/>
              </a:rPr>
              <a:t>Rich and Poor: Inequalities Worldwide </a:t>
            </a:r>
            <a:br>
              <a:rPr lang="en-GB" sz="3100" b="1" dirty="0">
                <a:latin typeface="+mn-lt"/>
              </a:rPr>
            </a:br>
            <a:endParaRPr lang="en-GB" sz="3100" b="1" dirty="0">
              <a:latin typeface="+mn-lt"/>
            </a:endParaRPr>
          </a:p>
        </p:txBody>
      </p:sp>
      <p:sp>
        <p:nvSpPr>
          <p:cNvPr id="3" name="Content Placeholder 2">
            <a:extLst>
              <a:ext uri="{FF2B5EF4-FFF2-40B4-BE49-F238E27FC236}">
                <a16:creationId xmlns:a16="http://schemas.microsoft.com/office/drawing/2014/main" id="{8BCFBD78-D3AF-4144-B2DD-81FC24461D1A}"/>
              </a:ext>
            </a:extLst>
          </p:cNvPr>
          <p:cNvSpPr>
            <a:spLocks noGrp="1"/>
          </p:cNvSpPr>
          <p:nvPr>
            <p:ph idx="1"/>
          </p:nvPr>
        </p:nvSpPr>
        <p:spPr/>
        <p:txBody>
          <a:bodyPr>
            <a:normAutofit/>
          </a:bodyPr>
          <a:lstStyle/>
          <a:p>
            <a:pPr marL="0" indent="0">
              <a:buNone/>
            </a:pPr>
            <a:endParaRPr lang="en-GB" dirty="0"/>
          </a:p>
          <a:p>
            <a:pPr marL="0" indent="0">
              <a:lnSpc>
                <a:spcPts val="1560"/>
              </a:lnSpc>
              <a:buNone/>
            </a:pPr>
            <a:r>
              <a:rPr lang="en-GB" dirty="0"/>
              <a:t>                               	</a:t>
            </a:r>
            <a:r>
              <a:rPr lang="en-GB" sz="2000" b="1" dirty="0">
                <a:solidFill>
                  <a:srgbClr val="000000"/>
                </a:solidFill>
                <a:effectLst/>
                <a:ea typeface="Times New Roman" panose="02020603050405020304" pitchFamily="18" charset="0"/>
              </a:rPr>
              <a:t>Image from </a:t>
            </a:r>
            <a:r>
              <a:rPr lang="en-GB" sz="2000" b="1" i="1" dirty="0">
                <a:solidFill>
                  <a:srgbClr val="000000"/>
                </a:solidFill>
                <a:effectLst/>
                <a:ea typeface="Times New Roman" panose="02020603050405020304" pitchFamily="18" charset="0"/>
              </a:rPr>
              <a:t>Janata Weekly</a:t>
            </a:r>
            <a:r>
              <a:rPr lang="en-GB" sz="2000" b="1" dirty="0">
                <a:solidFill>
                  <a:srgbClr val="000000"/>
                </a:solidFill>
                <a:effectLst/>
                <a:ea typeface="Times New Roman" panose="02020603050405020304" pitchFamily="18" charset="0"/>
              </a:rPr>
              <a:t>, India’s oldest 				socialist weekly: </a:t>
            </a:r>
            <a:r>
              <a:rPr lang="en-GB" sz="2000" b="1" i="1" dirty="0">
                <a:solidFill>
                  <a:srgbClr val="000000"/>
                </a:solidFill>
                <a:effectLst/>
                <a:ea typeface="Times New Roman" panose="02020603050405020304" pitchFamily="18" charset="0"/>
              </a:rPr>
              <a:t>How Patriarchy and       				Capitalism Combine to Aggravate the 				Oppression of Women</a:t>
            </a:r>
            <a:r>
              <a:rPr lang="en-GB" sz="2000" b="1" dirty="0">
                <a:solidFill>
                  <a:srgbClr val="000000"/>
                </a:solidFill>
                <a:effectLst/>
                <a:ea typeface="Times New Roman" panose="02020603050405020304" pitchFamily="18" charset="0"/>
              </a:rPr>
              <a:t> </a:t>
            </a:r>
          </a:p>
          <a:p>
            <a:pPr marL="0" indent="0">
              <a:lnSpc>
                <a:spcPts val="1560"/>
              </a:lnSpc>
              <a:buNone/>
            </a:pPr>
            <a:r>
              <a:rPr lang="en-GB" sz="2000" b="1" dirty="0">
                <a:solidFill>
                  <a:srgbClr val="000000"/>
                </a:solidFill>
                <a:ea typeface="Times New Roman" panose="02020603050405020304" pitchFamily="18" charset="0"/>
              </a:rPr>
              <a:t>                                                              </a:t>
            </a:r>
            <a:r>
              <a:rPr lang="en-GB" sz="2000" b="1" dirty="0">
                <a:solidFill>
                  <a:srgbClr val="000000"/>
                </a:solidFill>
                <a:effectLst/>
                <a:ea typeface="Times New Roman" panose="02020603050405020304" pitchFamily="18" charset="0"/>
              </a:rPr>
              <a:t>by Denise </a:t>
            </a:r>
            <a:r>
              <a:rPr lang="en-GB" sz="2000" b="1" dirty="0" err="1">
                <a:solidFill>
                  <a:srgbClr val="000000"/>
                </a:solidFill>
                <a:effectLst/>
                <a:ea typeface="Times New Roman" panose="02020603050405020304" pitchFamily="18" charset="0"/>
              </a:rPr>
              <a:t>Comanne</a:t>
            </a:r>
            <a:r>
              <a:rPr lang="en-GB" sz="2000" b="1" dirty="0">
                <a:solidFill>
                  <a:srgbClr val="000000"/>
                </a:solidFill>
                <a:effectLst/>
                <a:ea typeface="Times New Roman" panose="02020603050405020304" pitchFamily="18" charset="0"/>
              </a:rPr>
              <a:t>, 12 July 2020</a:t>
            </a:r>
            <a:r>
              <a:rPr lang="en-GB" sz="2000" b="1" u="none" strike="noStrike" dirty="0">
                <a:solidFill>
                  <a:srgbClr val="000000"/>
                </a:solidFill>
                <a:effectLst/>
                <a:ea typeface="Times New Roman" panose="02020603050405020304" pitchFamily="18" charset="0"/>
                <a:cs typeface="Times New Roman" panose="02020603050405020304" pitchFamily="18" charset="0"/>
              </a:rPr>
              <a:t>: </a:t>
            </a:r>
          </a:p>
          <a:p>
            <a:pPr marL="0" indent="0">
              <a:lnSpc>
                <a:spcPts val="1560"/>
              </a:lnSpc>
              <a:buNone/>
            </a:pPr>
            <a:endParaRPr lang="en-GB" sz="1200" dirty="0">
              <a:hlinkClick r:id="rId2"/>
            </a:endParaRPr>
          </a:p>
          <a:p>
            <a:pPr marL="0" indent="0">
              <a:lnSpc>
                <a:spcPts val="1560"/>
              </a:lnSpc>
              <a:buNone/>
            </a:pPr>
            <a:endParaRPr lang="en-GB" sz="1200" dirty="0">
              <a:hlinkClick r:id="rId2"/>
            </a:endParaRPr>
          </a:p>
          <a:p>
            <a:pPr marL="0" indent="0">
              <a:lnSpc>
                <a:spcPts val="1560"/>
              </a:lnSpc>
              <a:buNone/>
            </a:pPr>
            <a:r>
              <a:rPr lang="en-GB" sz="1200" dirty="0">
                <a:hlinkClick r:id="rId2"/>
              </a:rPr>
              <a:t> </a:t>
            </a:r>
            <a:r>
              <a:rPr lang="en-GB" sz="1200" dirty="0"/>
              <a:t>			</a:t>
            </a:r>
            <a:r>
              <a:rPr lang="en-GB" sz="3200" b="1" dirty="0">
                <a:latin typeface="+mn-lt"/>
              </a:rPr>
              <a:t>“Capitalism conserves</a:t>
            </a:r>
          </a:p>
          <a:p>
            <a:pPr marL="0" indent="0">
              <a:lnSpc>
                <a:spcPts val="1560"/>
              </a:lnSpc>
              <a:buNone/>
            </a:pPr>
            <a:r>
              <a:rPr lang="en-GB" sz="3200" b="1" dirty="0">
                <a:latin typeface="+mn-lt"/>
              </a:rPr>
              <a:t> 			  patriarchy.” </a:t>
            </a:r>
            <a:r>
              <a:rPr lang="en-GB" sz="3200" b="1" i="1" dirty="0">
                <a:latin typeface="+mn-lt"/>
              </a:rPr>
              <a:t>Is this true?</a:t>
            </a:r>
            <a:endParaRPr lang="en-GB" sz="3200" b="1" i="1" dirty="0">
              <a:hlinkClick r:id="rId2"/>
            </a:endParaRPr>
          </a:p>
          <a:p>
            <a:pPr marL="0" indent="0">
              <a:lnSpc>
                <a:spcPts val="1560"/>
              </a:lnSpc>
              <a:buNone/>
            </a:pPr>
            <a:endParaRPr lang="en-GB" sz="1200" dirty="0">
              <a:hlinkClick r:id="rId2"/>
            </a:endParaRPr>
          </a:p>
          <a:p>
            <a:pPr marL="0" indent="0">
              <a:lnSpc>
                <a:spcPts val="1560"/>
              </a:lnSpc>
              <a:buNone/>
            </a:pPr>
            <a:endParaRPr lang="en-GB" sz="1400" b="1" dirty="0">
              <a:hlinkClick r:id="rId2"/>
            </a:endParaRPr>
          </a:p>
          <a:p>
            <a:pPr marL="0" indent="0">
              <a:lnSpc>
                <a:spcPts val="1560"/>
              </a:lnSpc>
              <a:buNone/>
            </a:pPr>
            <a:r>
              <a:rPr lang="en-GB" sz="1400" b="1" dirty="0">
                <a:hlinkClick r:id="rId2"/>
              </a:rPr>
              <a:t>How Patriarchy and Capitalism Combine to Aggravate the Oppression of Women – Janata Weekly</a:t>
            </a:r>
            <a:endParaRPr lang="en-GB" sz="1400" b="1"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A picture containing text, drink&#10;&#10;Description automatically generated">
            <a:extLst>
              <a:ext uri="{FF2B5EF4-FFF2-40B4-BE49-F238E27FC236}">
                <a16:creationId xmlns:a16="http://schemas.microsoft.com/office/drawing/2014/main" id="{E4E19CD9-3F76-40B7-AECB-B917A4BECF2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3059" y="1825625"/>
            <a:ext cx="2558791" cy="3601261"/>
          </a:xfrm>
          <a:prstGeom prst="rect">
            <a:avLst/>
          </a:prstGeom>
          <a:noFill/>
          <a:ln>
            <a:noFill/>
          </a:ln>
        </p:spPr>
      </p:pic>
    </p:spTree>
    <p:extLst>
      <p:ext uri="{BB962C8B-B14F-4D97-AF65-F5344CB8AC3E}">
        <p14:creationId xmlns:p14="http://schemas.microsoft.com/office/powerpoint/2010/main" val="836517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4CFEF-351B-4A84-AB2A-0170236B2A64}"/>
              </a:ext>
            </a:extLst>
          </p:cNvPr>
          <p:cNvSpPr>
            <a:spLocks noGrp="1"/>
          </p:cNvSpPr>
          <p:nvPr>
            <p:ph type="title"/>
          </p:nvPr>
        </p:nvSpPr>
        <p:spPr/>
        <p:txBody>
          <a:bodyPr/>
          <a:lstStyle/>
          <a:p>
            <a:r>
              <a:rPr lang="en-GB" b="1" i="0" dirty="0">
                <a:solidFill>
                  <a:srgbClr val="000000"/>
                </a:solidFill>
                <a:effectLst/>
                <a:latin typeface="Open Sans" panose="020B0606030504020204" pitchFamily="34" charset="0"/>
              </a:rPr>
              <a:t>Characteristics of patriarchy </a:t>
            </a:r>
            <a:r>
              <a:rPr lang="en-GB" sz="1800" b="1" i="0" dirty="0">
                <a:solidFill>
                  <a:srgbClr val="000000"/>
                </a:solidFill>
                <a:effectLst/>
                <a:latin typeface="Open Sans" panose="020B0606030504020204" pitchFamily="34" charset="0"/>
              </a:rPr>
              <a:t>according to Denise </a:t>
            </a:r>
            <a:r>
              <a:rPr lang="en-GB" sz="1800" b="1" i="0" dirty="0" err="1">
                <a:solidFill>
                  <a:srgbClr val="000000"/>
                </a:solidFill>
                <a:effectLst/>
                <a:latin typeface="Open Sans" panose="020B0606030504020204" pitchFamily="34" charset="0"/>
              </a:rPr>
              <a:t>Comanne</a:t>
            </a:r>
            <a:endParaRPr lang="en-GB" dirty="0"/>
          </a:p>
        </p:txBody>
      </p:sp>
      <p:sp>
        <p:nvSpPr>
          <p:cNvPr id="3" name="Content Placeholder 2">
            <a:extLst>
              <a:ext uri="{FF2B5EF4-FFF2-40B4-BE49-F238E27FC236}">
                <a16:creationId xmlns:a16="http://schemas.microsoft.com/office/drawing/2014/main" id="{F574152F-DAA8-461C-89E5-484B6C17D8C7}"/>
              </a:ext>
            </a:extLst>
          </p:cNvPr>
          <p:cNvSpPr>
            <a:spLocks noGrp="1"/>
          </p:cNvSpPr>
          <p:nvPr>
            <p:ph idx="1"/>
          </p:nvPr>
        </p:nvSpPr>
        <p:spPr/>
        <p:txBody>
          <a:bodyPr>
            <a:normAutofit fontScale="92500" lnSpcReduction="20000"/>
          </a:bodyPr>
          <a:lstStyle/>
          <a:p>
            <a:pPr marL="0" indent="0">
              <a:buNone/>
            </a:pPr>
            <a:r>
              <a:rPr lang="en-GB" b="1" i="0" dirty="0">
                <a:solidFill>
                  <a:srgbClr val="000000"/>
                </a:solidFill>
                <a:effectLst/>
                <a:latin typeface="Open Sans" panose="020B0606030504020204" pitchFamily="34" charset="0"/>
              </a:rPr>
              <a:t>1) Women are “overexploited”</a:t>
            </a:r>
          </a:p>
          <a:p>
            <a:pPr marL="0" indent="0">
              <a:buNone/>
            </a:pPr>
            <a:r>
              <a:rPr lang="en-GB" b="1" i="0" dirty="0">
                <a:solidFill>
                  <a:srgbClr val="000000"/>
                </a:solidFill>
                <a:effectLst/>
                <a:latin typeface="Open Sans" panose="020B0606030504020204" pitchFamily="34" charset="0"/>
              </a:rPr>
              <a:t>2) Domination is characterized by the complete or partial absence of rights.</a:t>
            </a:r>
          </a:p>
          <a:p>
            <a:pPr marL="0" indent="0">
              <a:buNone/>
            </a:pPr>
            <a:r>
              <a:rPr lang="en-GB" b="1" i="0" dirty="0">
                <a:solidFill>
                  <a:srgbClr val="000000"/>
                </a:solidFill>
                <a:effectLst/>
                <a:latin typeface="Open Sans" panose="020B0606030504020204" pitchFamily="34" charset="0"/>
              </a:rPr>
              <a:t>3) Domination is always accompanied by violence, which can be physical, moral, or in the realm of ideas.</a:t>
            </a:r>
            <a:endParaRPr lang="en-GB" b="1" dirty="0">
              <a:solidFill>
                <a:srgbClr val="000000"/>
              </a:solidFill>
              <a:latin typeface="Open Sans" panose="020B0606030504020204" pitchFamily="34" charset="0"/>
            </a:endParaRPr>
          </a:p>
          <a:p>
            <a:pPr marL="0" indent="0">
              <a:buNone/>
            </a:pPr>
            <a:r>
              <a:rPr lang="en-GB" b="1" i="0" dirty="0">
                <a:solidFill>
                  <a:srgbClr val="000000"/>
                </a:solidFill>
                <a:effectLst/>
                <a:latin typeface="Open Sans" panose="020B0606030504020204" pitchFamily="34" charset="0"/>
              </a:rPr>
              <a:t>4) Relationships based on domination are often accompanied by discourse that represents social inequalities as natural.</a:t>
            </a:r>
          </a:p>
          <a:p>
            <a:pPr marL="0" indent="0">
              <a:buNone/>
            </a:pPr>
            <a:r>
              <a:rPr lang="en-GB" b="1" i="0" dirty="0">
                <a:solidFill>
                  <a:srgbClr val="000000"/>
                </a:solidFill>
                <a:effectLst/>
                <a:latin typeface="Open Sans" panose="020B0606030504020204" pitchFamily="34" charset="0"/>
              </a:rPr>
              <a:t>5) If there are no social struggles, discourses based on “naturalization” can be easily internalized by the oppressed.</a:t>
            </a:r>
            <a:endParaRPr lang="en-GB" dirty="0"/>
          </a:p>
        </p:txBody>
      </p:sp>
    </p:spTree>
    <p:extLst>
      <p:ext uri="{BB962C8B-B14F-4D97-AF65-F5344CB8AC3E}">
        <p14:creationId xmlns:p14="http://schemas.microsoft.com/office/powerpoint/2010/main" val="1745817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CF085-6B54-4C54-A34D-4588357597D3}"/>
              </a:ext>
            </a:extLst>
          </p:cNvPr>
          <p:cNvSpPr>
            <a:spLocks noGrp="1"/>
          </p:cNvSpPr>
          <p:nvPr>
            <p:ph type="title"/>
          </p:nvPr>
        </p:nvSpPr>
        <p:spPr/>
        <p:txBody>
          <a:bodyPr>
            <a:normAutofit/>
          </a:bodyPr>
          <a:lstStyle/>
          <a:p>
            <a:r>
              <a:rPr lang="en-GB" sz="1800" b="1" dirty="0">
                <a:latin typeface="+mn-lt"/>
              </a:rPr>
              <a:t>Focusing on</a:t>
            </a:r>
            <a:br>
              <a:rPr lang="en-GB" b="1" dirty="0">
                <a:latin typeface="+mn-lt"/>
              </a:rPr>
            </a:br>
            <a:r>
              <a:rPr lang="en-GB" b="1" dirty="0">
                <a:latin typeface="+mn-lt"/>
              </a:rPr>
              <a:t>Patriarchy and violence</a:t>
            </a:r>
          </a:p>
        </p:txBody>
      </p:sp>
      <p:pic>
        <p:nvPicPr>
          <p:cNvPr id="4" name="Content Placeholder 3" descr="Found on Bing from keywordteam.net | People need the lord, Patriarchy,  Family structure">
            <a:extLst>
              <a:ext uri="{FF2B5EF4-FFF2-40B4-BE49-F238E27FC236}">
                <a16:creationId xmlns:a16="http://schemas.microsoft.com/office/drawing/2014/main" id="{E9583AF9-6371-4125-9789-33DEBE3084D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1568090"/>
            <a:ext cx="5687090" cy="3743085"/>
          </a:xfrm>
          <a:prstGeom prst="rect">
            <a:avLst/>
          </a:prstGeom>
          <a:noFill/>
          <a:ln>
            <a:noFill/>
          </a:ln>
        </p:spPr>
      </p:pic>
      <p:sp>
        <p:nvSpPr>
          <p:cNvPr id="6" name="TextBox 5">
            <a:extLst>
              <a:ext uri="{FF2B5EF4-FFF2-40B4-BE49-F238E27FC236}">
                <a16:creationId xmlns:a16="http://schemas.microsoft.com/office/drawing/2014/main" id="{64371D7D-DB53-4D8D-98AA-81C488A2EF82}"/>
              </a:ext>
            </a:extLst>
          </p:cNvPr>
          <p:cNvSpPr txBox="1"/>
          <p:nvPr/>
        </p:nvSpPr>
        <p:spPr>
          <a:xfrm>
            <a:off x="478465" y="2828836"/>
            <a:ext cx="6379535" cy="3108543"/>
          </a:xfrm>
          <a:prstGeom prst="rect">
            <a:avLst/>
          </a:prstGeom>
          <a:noFill/>
        </p:spPr>
        <p:txBody>
          <a:bodyPr wrap="square">
            <a:spAutoFit/>
          </a:bodyPr>
          <a:lstStyle/>
          <a:p>
            <a:endParaRPr lang="en-GB" sz="1800" b="1" i="0" dirty="0">
              <a:solidFill>
                <a:srgbClr val="4D4D4D"/>
              </a:solidFill>
              <a:effectLst/>
              <a:latin typeface="Roboto Condensed" panose="020B0604020202020204" pitchFamily="2" charset="0"/>
            </a:endParaRPr>
          </a:p>
          <a:p>
            <a:endParaRPr lang="en-GB" b="1" dirty="0">
              <a:solidFill>
                <a:srgbClr val="4D4D4D"/>
              </a:solidFill>
              <a:latin typeface="Roboto Condensed" panose="020B0604020202020204" pitchFamily="2" charset="0"/>
            </a:endParaRPr>
          </a:p>
          <a:p>
            <a:endParaRPr lang="en-GB" sz="1800" b="1" i="0" dirty="0">
              <a:solidFill>
                <a:srgbClr val="4D4D4D"/>
              </a:solidFill>
              <a:effectLst/>
              <a:latin typeface="Roboto Condensed" panose="020B0604020202020204" pitchFamily="2" charset="0"/>
            </a:endParaRPr>
          </a:p>
          <a:p>
            <a:endParaRPr lang="en-GB" b="1" dirty="0">
              <a:solidFill>
                <a:srgbClr val="4D4D4D"/>
              </a:solidFill>
              <a:latin typeface="Roboto Condensed" panose="020B0604020202020204" pitchFamily="2" charset="0"/>
            </a:endParaRPr>
          </a:p>
          <a:p>
            <a:endParaRPr lang="en-GB" sz="1800" b="1" i="0" dirty="0">
              <a:solidFill>
                <a:srgbClr val="4D4D4D"/>
              </a:solidFill>
              <a:effectLst/>
              <a:latin typeface="Roboto Condensed" panose="020B0604020202020204" pitchFamily="2" charset="0"/>
            </a:endParaRPr>
          </a:p>
          <a:p>
            <a:endParaRPr lang="en-GB" b="1" dirty="0">
              <a:solidFill>
                <a:srgbClr val="4D4D4D"/>
              </a:solidFill>
              <a:latin typeface="Roboto Condensed" panose="020B0604020202020204" pitchFamily="2" charset="0"/>
            </a:endParaRPr>
          </a:p>
          <a:p>
            <a:endParaRPr lang="en-GB" sz="1800" b="1" i="0" dirty="0">
              <a:solidFill>
                <a:srgbClr val="4D4D4D"/>
              </a:solidFill>
              <a:effectLst/>
              <a:latin typeface="Roboto Condensed" panose="020B0604020202020204" pitchFamily="2" charset="0"/>
            </a:endParaRPr>
          </a:p>
          <a:p>
            <a:endParaRPr lang="en-GB" b="1" dirty="0">
              <a:solidFill>
                <a:srgbClr val="4D4D4D"/>
              </a:solidFill>
              <a:latin typeface="Roboto Condensed" panose="020B0604020202020204" pitchFamily="2" charset="0"/>
            </a:endParaRPr>
          </a:p>
          <a:p>
            <a:endParaRPr lang="en-GB" sz="1800" b="1" i="0" dirty="0">
              <a:solidFill>
                <a:srgbClr val="4D4D4D"/>
              </a:solidFill>
              <a:effectLst/>
              <a:latin typeface="Roboto Condensed" panose="020B0604020202020204" pitchFamily="2" charset="0"/>
            </a:endParaRPr>
          </a:p>
          <a:p>
            <a:r>
              <a:rPr lang="en-GB" sz="1200" b="1" i="0" dirty="0">
                <a:solidFill>
                  <a:srgbClr val="4D4D4D"/>
                </a:solidFill>
                <a:effectLst/>
                <a:latin typeface="Roboto Condensed" panose="020B0604020202020204" pitchFamily="2" charset="0"/>
              </a:rPr>
              <a:t>   </a:t>
            </a:r>
          </a:p>
          <a:p>
            <a:r>
              <a:rPr lang="en-GB" sz="1200" b="1" dirty="0">
                <a:solidFill>
                  <a:srgbClr val="4D4D4D"/>
                </a:solidFill>
                <a:latin typeface="Roboto Condensed" panose="020B0604020202020204" pitchFamily="2" charset="0"/>
              </a:rPr>
              <a:t>   </a:t>
            </a:r>
            <a:r>
              <a:rPr lang="en-GB" sz="1100" b="1" i="0" dirty="0">
                <a:solidFill>
                  <a:srgbClr val="4D4D4D"/>
                </a:solidFill>
                <a:effectLst/>
                <a:latin typeface="Roboto Condensed" panose="020B0604020202020204" pitchFamily="2" charset="0"/>
              </a:rPr>
              <a:t>The 2018 United Nations Survey of Crime Trends and Operations of Criminal Justice Systems (2018 UN-CTS)</a:t>
            </a:r>
            <a:br>
              <a:rPr lang="en-GB" sz="1100" b="1" i="0" dirty="0">
                <a:solidFill>
                  <a:srgbClr val="4D4D4D"/>
                </a:solidFill>
                <a:effectLst/>
                <a:latin typeface="Roboto Condensed" panose="020B0604020202020204" pitchFamily="2" charset="0"/>
              </a:rPr>
            </a:br>
            <a:endParaRPr lang="en-GB" sz="1100" dirty="0"/>
          </a:p>
        </p:txBody>
      </p:sp>
    </p:spTree>
    <p:extLst>
      <p:ext uri="{BB962C8B-B14F-4D97-AF65-F5344CB8AC3E}">
        <p14:creationId xmlns:p14="http://schemas.microsoft.com/office/powerpoint/2010/main" val="561398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DFD15-CEDF-47D3-BA2F-53777B61F67E}"/>
              </a:ext>
            </a:extLst>
          </p:cNvPr>
          <p:cNvSpPr>
            <a:spLocks noGrp="1"/>
          </p:cNvSpPr>
          <p:nvPr>
            <p:ph type="title"/>
          </p:nvPr>
        </p:nvSpPr>
        <p:spPr/>
        <p:txBody>
          <a:bodyPr/>
          <a:lstStyle/>
          <a:p>
            <a:r>
              <a:rPr lang="en-GB" b="1" dirty="0">
                <a:latin typeface="+mn-lt"/>
              </a:rPr>
              <a:t>Patriarchy and religion</a:t>
            </a:r>
          </a:p>
        </p:txBody>
      </p:sp>
      <p:pic>
        <p:nvPicPr>
          <p:cNvPr id="4" name="Content Placeholder 3" descr="9780807011133: Behind the Sex of God: Toward a New  Consciousness-Transcending Matriarchy and Patriarchy - AbeBooks - Ochs,  Carol: 0807011134">
            <a:extLst>
              <a:ext uri="{FF2B5EF4-FFF2-40B4-BE49-F238E27FC236}">
                <a16:creationId xmlns:a16="http://schemas.microsoft.com/office/drawing/2014/main" id="{8E8076B3-8006-440C-9FF8-56894CCDC41C}"/>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199" y="1613588"/>
            <a:ext cx="3276601" cy="4879286"/>
          </a:xfrm>
          <a:prstGeom prst="rect">
            <a:avLst/>
          </a:prstGeom>
          <a:noFill/>
          <a:ln>
            <a:noFill/>
          </a:ln>
        </p:spPr>
      </p:pic>
    </p:spTree>
    <p:extLst>
      <p:ext uri="{BB962C8B-B14F-4D97-AF65-F5344CB8AC3E}">
        <p14:creationId xmlns:p14="http://schemas.microsoft.com/office/powerpoint/2010/main" val="468582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9C3B0-B1AC-4FEF-9AAB-5E9455EBA392}"/>
              </a:ext>
            </a:extLst>
          </p:cNvPr>
          <p:cNvSpPr>
            <a:spLocks noGrp="1"/>
          </p:cNvSpPr>
          <p:nvPr>
            <p:ph type="title"/>
          </p:nvPr>
        </p:nvSpPr>
        <p:spPr/>
        <p:txBody>
          <a:bodyPr/>
          <a:lstStyle/>
          <a:p>
            <a:r>
              <a:rPr lang="en-GB" b="1" dirty="0">
                <a:latin typeface="+mn-lt"/>
              </a:rPr>
              <a:t>Superseding patriarchy?</a:t>
            </a:r>
          </a:p>
        </p:txBody>
      </p:sp>
      <p:pic>
        <p:nvPicPr>
          <p:cNvPr id="4" name="Content Placeholder 3" descr="Text&#10;&#10;Description automatically generated">
            <a:extLst>
              <a:ext uri="{FF2B5EF4-FFF2-40B4-BE49-F238E27FC236}">
                <a16:creationId xmlns:a16="http://schemas.microsoft.com/office/drawing/2014/main" id="{97E1C535-A540-497D-9132-4A07F09ACA9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1272954"/>
            <a:ext cx="6543675" cy="3664458"/>
          </a:xfrm>
          <a:prstGeom prst="rect">
            <a:avLst/>
          </a:prstGeom>
          <a:noFill/>
          <a:ln>
            <a:noFill/>
          </a:ln>
        </p:spPr>
      </p:pic>
    </p:spTree>
    <p:extLst>
      <p:ext uri="{BB962C8B-B14F-4D97-AF65-F5344CB8AC3E}">
        <p14:creationId xmlns:p14="http://schemas.microsoft.com/office/powerpoint/2010/main" val="2730433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9334-368A-421E-B5CE-4B7410D8FD89}"/>
              </a:ext>
            </a:extLst>
          </p:cNvPr>
          <p:cNvSpPr>
            <a:spLocks noGrp="1"/>
          </p:cNvSpPr>
          <p:nvPr>
            <p:ph type="title"/>
          </p:nvPr>
        </p:nvSpPr>
        <p:spPr/>
        <p:txBody>
          <a:bodyPr>
            <a:normAutofit fontScale="90000"/>
          </a:bodyPr>
          <a:lstStyle/>
          <a:p>
            <a:r>
              <a:rPr lang="en-GB" sz="2200" b="1" dirty="0">
                <a:latin typeface="+mn-lt"/>
              </a:rPr>
              <a:t>HPHI4904 Power and Inequality </a:t>
            </a:r>
            <a:br>
              <a:rPr lang="en-GB" sz="2200" b="1" dirty="0">
                <a:latin typeface="+mn-lt"/>
              </a:rPr>
            </a:br>
            <a:r>
              <a:rPr lang="en-GB" b="1" dirty="0">
                <a:latin typeface="+mn-lt"/>
              </a:rPr>
              <a:t>Women and Inequality: </a:t>
            </a:r>
            <a:br>
              <a:rPr lang="en-GB" b="1" dirty="0">
                <a:latin typeface="+mn-lt"/>
              </a:rPr>
            </a:br>
            <a:r>
              <a:rPr lang="en-GB" sz="3100" b="1" dirty="0">
                <a:latin typeface="+mn-lt"/>
              </a:rPr>
              <a:t>Dr Alice Evans (Kings College London)</a:t>
            </a:r>
            <a:endParaRPr lang="en-GB" sz="3100" dirty="0"/>
          </a:p>
        </p:txBody>
      </p:sp>
      <p:sp>
        <p:nvSpPr>
          <p:cNvPr id="3" name="Content Placeholder 2">
            <a:extLst>
              <a:ext uri="{FF2B5EF4-FFF2-40B4-BE49-F238E27FC236}">
                <a16:creationId xmlns:a16="http://schemas.microsoft.com/office/drawing/2014/main" id="{7A16CD67-4D8C-43E8-AB4C-9AE2B6A20D04}"/>
              </a:ext>
            </a:extLst>
          </p:cNvPr>
          <p:cNvSpPr>
            <a:spLocks noGrp="1"/>
          </p:cNvSpPr>
          <p:nvPr>
            <p:ph idx="1"/>
          </p:nvPr>
        </p:nvSpPr>
        <p:spPr/>
        <p:txBody>
          <a:bodyPr>
            <a:normAutofit fontScale="70000" lnSpcReduction="20000"/>
          </a:bodyPr>
          <a:lstStyle/>
          <a:p>
            <a:pPr marL="0" indent="0">
              <a:buNone/>
            </a:pPr>
            <a:r>
              <a:rPr lang="en-GB" b="1" dirty="0">
                <a:solidFill>
                  <a:srgbClr val="000000"/>
                </a:solidFill>
                <a:effectLst/>
                <a:latin typeface="playfair display" panose="00000500000000000000" pitchFamily="2" charset="0"/>
              </a:rPr>
              <a:t>Ten Thousand Years of Patriarchy, </a:t>
            </a:r>
          </a:p>
          <a:p>
            <a:pPr marL="0" indent="0">
              <a:buNone/>
            </a:pPr>
            <a:r>
              <a:rPr lang="en-GB" b="1" dirty="0">
                <a:solidFill>
                  <a:srgbClr val="000000"/>
                </a:solidFill>
                <a:effectLst/>
                <a:latin typeface="playfair display" panose="00000500000000000000" pitchFamily="2" charset="0"/>
              </a:rPr>
              <a:t>Updated! </a:t>
            </a:r>
            <a:r>
              <a:rPr lang="en-GB" sz="1800" b="1" dirty="0">
                <a:solidFill>
                  <a:srgbClr val="000000"/>
                </a:solidFill>
                <a:effectLst/>
                <a:latin typeface="playfair display" panose="00000500000000000000" pitchFamily="2" charset="0"/>
              </a:rPr>
              <a:t>(Updated 10 June 2022)</a:t>
            </a:r>
          </a:p>
          <a:p>
            <a:pPr marL="0" indent="0">
              <a:buNone/>
            </a:pPr>
            <a:r>
              <a:rPr lang="en-GB" dirty="0">
                <a:hlinkClick r:id="rId2"/>
              </a:rPr>
              <a:t>https://www.draliceevans.com/</a:t>
            </a:r>
            <a:endParaRPr lang="en-GB" dirty="0"/>
          </a:p>
          <a:p>
            <a:pPr marL="0" indent="0">
              <a:buNone/>
            </a:pPr>
            <a:endParaRPr lang="en-GB" dirty="0"/>
          </a:p>
          <a:p>
            <a:pPr marL="0" indent="0">
              <a:buNone/>
            </a:pPr>
            <a:endParaRPr lang="en-GB" dirty="0"/>
          </a:p>
          <a:p>
            <a:pPr marL="0" indent="0">
              <a:buNone/>
            </a:pPr>
            <a:endParaRPr lang="en-GB" b="0" i="0" dirty="0">
              <a:solidFill>
                <a:srgbClr val="373A3C"/>
              </a:solidFill>
              <a:effectLst/>
              <a:latin typeface="-apple-system"/>
            </a:endParaRPr>
          </a:p>
          <a:p>
            <a:pPr marL="0" indent="0">
              <a:buNone/>
            </a:pPr>
            <a:endParaRPr lang="en-GB" dirty="0">
              <a:solidFill>
                <a:srgbClr val="373A3C"/>
              </a:solidFill>
              <a:latin typeface="-apple-system"/>
            </a:endParaRPr>
          </a:p>
          <a:p>
            <a:pPr marL="0" indent="0">
              <a:buNone/>
            </a:pPr>
            <a:endParaRPr lang="en-GB" b="0" i="0" dirty="0">
              <a:solidFill>
                <a:srgbClr val="373A3C"/>
              </a:solidFill>
              <a:effectLst/>
              <a:latin typeface="-apple-system"/>
            </a:endParaRPr>
          </a:p>
          <a:p>
            <a:pPr marL="0" indent="0">
              <a:buNone/>
            </a:pPr>
            <a:endParaRPr lang="en-GB" b="0" i="0" dirty="0">
              <a:solidFill>
                <a:srgbClr val="373A3C"/>
              </a:solidFill>
              <a:effectLst/>
              <a:latin typeface="-apple-system"/>
            </a:endParaRPr>
          </a:p>
          <a:p>
            <a:pPr marL="0" indent="0">
              <a:buNone/>
            </a:pPr>
            <a:endParaRPr lang="en-GB" b="0" i="0" dirty="0">
              <a:solidFill>
                <a:srgbClr val="373A3C"/>
              </a:solidFill>
              <a:effectLst/>
              <a:latin typeface="-apple-system"/>
            </a:endParaRPr>
          </a:p>
          <a:p>
            <a:pPr marL="0" indent="0">
              <a:buNone/>
            </a:pPr>
            <a:r>
              <a:rPr lang="en-GB" b="0" i="0" dirty="0">
                <a:solidFill>
                  <a:srgbClr val="373A3C"/>
                </a:solidFill>
                <a:effectLst/>
                <a:latin typeface="-apple-system"/>
              </a:rPr>
              <a:t>Evans, A. (2021) </a:t>
            </a:r>
            <a:r>
              <a:rPr lang="en-GB" b="0" i="1" dirty="0">
                <a:solidFill>
                  <a:srgbClr val="373A3C"/>
                </a:solidFill>
                <a:effectLst/>
                <a:latin typeface="-apple-system"/>
              </a:rPr>
              <a:t>Ten Thousand Years of Patriarchy</a:t>
            </a:r>
            <a:r>
              <a:rPr lang="en-GB" b="0" i="0" dirty="0">
                <a:solidFill>
                  <a:srgbClr val="373A3C"/>
                </a:solidFill>
                <a:effectLst/>
                <a:latin typeface="-apple-system"/>
              </a:rPr>
              <a:t>.  Available at: </a:t>
            </a:r>
            <a:r>
              <a:rPr lang="en-GB" b="0" i="0" dirty="0">
                <a:solidFill>
                  <a:srgbClr val="373A3C"/>
                </a:solidFill>
                <a:effectLst/>
                <a:latin typeface="-apple-system"/>
                <a:hlinkClick r:id="rId3"/>
              </a:rPr>
              <a:t>https://www.draliceevans.com/post/ten-thousand-years-of-patriarchy-1</a:t>
            </a:r>
            <a:endParaRPr lang="en-GB" b="0" i="0" dirty="0">
              <a:solidFill>
                <a:srgbClr val="373A3C"/>
              </a:solidFill>
              <a:effectLst/>
              <a:latin typeface="-apple-system"/>
            </a:endParaRPr>
          </a:p>
          <a:p>
            <a:pPr marL="0" indent="0">
              <a:buNone/>
            </a:pPr>
            <a:r>
              <a:rPr lang="en-GB" b="0" i="0" dirty="0">
                <a:solidFill>
                  <a:srgbClr val="373A3C"/>
                </a:solidFill>
                <a:effectLst/>
                <a:latin typeface="-apple-system"/>
              </a:rPr>
              <a:t>(Accessed 8/3/22)</a:t>
            </a:r>
            <a:endParaRPr lang="en-GB" dirty="0"/>
          </a:p>
        </p:txBody>
      </p:sp>
      <p:pic>
        <p:nvPicPr>
          <p:cNvPr id="1026" name="Picture 2" descr="Home | Alice Evans">
            <a:extLst>
              <a:ext uri="{FF2B5EF4-FFF2-40B4-BE49-F238E27FC236}">
                <a16:creationId xmlns:a16="http://schemas.microsoft.com/office/drawing/2014/main" id="{6D6E9238-9538-45FD-82E3-ED1B83C5E6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52988" y="1825625"/>
            <a:ext cx="3106471" cy="2941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1821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BEB27A-6AF2-4F35-853F-5961E630EDE6}"/>
              </a:ext>
            </a:extLst>
          </p:cNvPr>
          <p:cNvSpPr>
            <a:spLocks noGrp="1"/>
          </p:cNvSpPr>
          <p:nvPr>
            <p:ph type="title"/>
          </p:nvPr>
        </p:nvSpPr>
        <p:spPr>
          <a:xfrm>
            <a:off x="515125" y="1153572"/>
            <a:ext cx="2400300" cy="4461163"/>
          </a:xfrm>
        </p:spPr>
        <p:txBody>
          <a:bodyPr>
            <a:normAutofit/>
          </a:bodyPr>
          <a:lstStyle/>
          <a:p>
            <a:pPr marL="0" indent="0"/>
            <a:r>
              <a:rPr lang="en-GB" sz="3100" b="1">
                <a:solidFill>
                  <a:srgbClr val="FFFFFF"/>
                </a:solidFill>
                <a:effectLst/>
                <a:latin typeface="playfair display" panose="00000500000000000000" pitchFamily="2" charset="0"/>
              </a:rPr>
              <a:t>Ten Thousand Years of Patriarchy, Updated!</a:t>
            </a:r>
            <a:endParaRPr lang="en-GB"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22E5DCA-7DF8-45D6-A306-BE2576F7467C}"/>
              </a:ext>
            </a:extLst>
          </p:cNvPr>
          <p:cNvSpPr>
            <a:spLocks noGrp="1"/>
          </p:cNvSpPr>
          <p:nvPr>
            <p:ph idx="1"/>
          </p:nvPr>
        </p:nvSpPr>
        <p:spPr>
          <a:xfrm>
            <a:off x="3335481" y="591344"/>
            <a:ext cx="5179868" cy="5585619"/>
          </a:xfrm>
        </p:spPr>
        <p:txBody>
          <a:bodyPr anchor="ctr">
            <a:normAutofit/>
          </a:bodyPr>
          <a:lstStyle/>
          <a:p>
            <a:pPr marL="0" indent="0">
              <a:buNone/>
            </a:pPr>
            <a:r>
              <a:rPr lang="en-GB" sz="2200" dirty="0"/>
              <a:t>Main arguments:</a:t>
            </a:r>
          </a:p>
          <a:p>
            <a:pPr marL="0" indent="0">
              <a:buNone/>
            </a:pPr>
            <a:r>
              <a:rPr lang="en-GB" sz="2000" b="0" i="0" dirty="0">
                <a:effectLst/>
                <a:latin typeface="futura-lt-w01-light"/>
              </a:rPr>
              <a:t>Our world is marked by the Great Gender Divergence. In South Asia, North Africa and the Middle East, most women remain secluded. Chinese women work but are locked out of politics. Latin America has undergone radical transformation, staging massive rallies against male violence and nearly achieving gender parity in political representation. Scandinavia still comes closest to a feminist utopia, but for most of history Europe was far more patriarchal than matrilineal South East Asia and Southern Africa.</a:t>
            </a:r>
            <a:endParaRPr lang="en-GB" sz="2000" dirty="0"/>
          </a:p>
        </p:txBody>
      </p:sp>
    </p:spTree>
    <p:extLst>
      <p:ext uri="{BB962C8B-B14F-4D97-AF65-F5344CB8AC3E}">
        <p14:creationId xmlns:p14="http://schemas.microsoft.com/office/powerpoint/2010/main" val="1503975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172F5C-C2EF-4354-B5A6-88925691A62E}"/>
              </a:ext>
            </a:extLst>
          </p:cNvPr>
          <p:cNvSpPr>
            <a:spLocks noGrp="1"/>
          </p:cNvSpPr>
          <p:nvPr>
            <p:ph type="title"/>
          </p:nvPr>
        </p:nvSpPr>
        <p:spPr>
          <a:xfrm>
            <a:off x="628650" y="365125"/>
            <a:ext cx="7886700" cy="1325563"/>
          </a:xfrm>
        </p:spPr>
        <p:txBody>
          <a:bodyPr>
            <a:normAutofit/>
          </a:bodyPr>
          <a:lstStyle/>
          <a:p>
            <a:r>
              <a:rPr lang="en-GB" sz="4300" b="1" i="0">
                <a:effectLst/>
                <a:latin typeface="futura-lt-w01-light"/>
              </a:rPr>
              <a:t>What explains the Great Gender Divergence?</a:t>
            </a:r>
            <a:endParaRPr lang="en-GB" sz="4300" b="1"/>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 name="connsiteX0" fmla="*/ 0 w 8140446"/>
              <a:gd name="connsiteY0" fmla="*/ 0 h 18288"/>
              <a:gd name="connsiteX1" fmla="*/ 596966 w 8140446"/>
              <a:gd name="connsiteY1" fmla="*/ 0 h 18288"/>
              <a:gd name="connsiteX2" fmla="*/ 1031123 w 8140446"/>
              <a:gd name="connsiteY2" fmla="*/ 0 h 18288"/>
              <a:gd name="connsiteX3" fmla="*/ 1872303 w 8140446"/>
              <a:gd name="connsiteY3" fmla="*/ 0 h 18288"/>
              <a:gd name="connsiteX4" fmla="*/ 2469269 w 8140446"/>
              <a:gd name="connsiteY4" fmla="*/ 0 h 18288"/>
              <a:gd name="connsiteX5" fmla="*/ 3066235 w 8140446"/>
              <a:gd name="connsiteY5" fmla="*/ 0 h 18288"/>
              <a:gd name="connsiteX6" fmla="*/ 3907414 w 8140446"/>
              <a:gd name="connsiteY6" fmla="*/ 0 h 18288"/>
              <a:gd name="connsiteX7" fmla="*/ 4422976 w 8140446"/>
              <a:gd name="connsiteY7" fmla="*/ 0 h 18288"/>
              <a:gd name="connsiteX8" fmla="*/ 5264155 w 8140446"/>
              <a:gd name="connsiteY8" fmla="*/ 0 h 18288"/>
              <a:gd name="connsiteX9" fmla="*/ 6105335 w 8140446"/>
              <a:gd name="connsiteY9" fmla="*/ 0 h 18288"/>
              <a:gd name="connsiteX10" fmla="*/ 6783705 w 8140446"/>
              <a:gd name="connsiteY10" fmla="*/ 0 h 18288"/>
              <a:gd name="connsiteX11" fmla="*/ 8140446 w 8140446"/>
              <a:gd name="connsiteY11" fmla="*/ 0 h 18288"/>
              <a:gd name="connsiteX12" fmla="*/ 8140446 w 8140446"/>
              <a:gd name="connsiteY12" fmla="*/ 18288 h 18288"/>
              <a:gd name="connsiteX13" fmla="*/ 7706289 w 8140446"/>
              <a:gd name="connsiteY13" fmla="*/ 18288 h 18288"/>
              <a:gd name="connsiteX14" fmla="*/ 6865109 w 8140446"/>
              <a:gd name="connsiteY14" fmla="*/ 18288 h 18288"/>
              <a:gd name="connsiteX15" fmla="*/ 6349548 w 8140446"/>
              <a:gd name="connsiteY15" fmla="*/ 18288 h 18288"/>
              <a:gd name="connsiteX16" fmla="*/ 5671177 w 8140446"/>
              <a:gd name="connsiteY16" fmla="*/ 18288 h 18288"/>
              <a:gd name="connsiteX17" fmla="*/ 4829998 w 8140446"/>
              <a:gd name="connsiteY17" fmla="*/ 18288 h 18288"/>
              <a:gd name="connsiteX18" fmla="*/ 4151627 w 8140446"/>
              <a:gd name="connsiteY18" fmla="*/ 18288 h 18288"/>
              <a:gd name="connsiteX19" fmla="*/ 3717470 w 8140446"/>
              <a:gd name="connsiteY19" fmla="*/ 18288 h 18288"/>
              <a:gd name="connsiteX20" fmla="*/ 3201909 w 8140446"/>
              <a:gd name="connsiteY20" fmla="*/ 18288 h 18288"/>
              <a:gd name="connsiteX21" fmla="*/ 2360729 w 8140446"/>
              <a:gd name="connsiteY21" fmla="*/ 18288 h 18288"/>
              <a:gd name="connsiteX22" fmla="*/ 1682359 w 8140446"/>
              <a:gd name="connsiteY22" fmla="*/ 18288 h 18288"/>
              <a:gd name="connsiteX23" fmla="*/ 1166797 w 8140446"/>
              <a:gd name="connsiteY23" fmla="*/ 18288 h 18288"/>
              <a:gd name="connsiteX24" fmla="*/ 0 w 8140446"/>
              <a:gd name="connsiteY24" fmla="*/ 18288 h 18288"/>
              <a:gd name="connsiteX25" fmla="*/ 0 w 8140446"/>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8288"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878" y="7862"/>
                  <a:pt x="8140227" y="13269"/>
                  <a:pt x="8140446" y="18288"/>
                </a:cubicBezTo>
                <a:cubicBezTo>
                  <a:pt x="7908069" y="-20636"/>
                  <a:pt x="7683037" y="21977"/>
                  <a:pt x="7543480" y="18288"/>
                </a:cubicBezTo>
                <a:cubicBezTo>
                  <a:pt x="7393752" y="10050"/>
                  <a:pt x="7221032" y="-3229"/>
                  <a:pt x="7109323" y="18288"/>
                </a:cubicBezTo>
                <a:cubicBezTo>
                  <a:pt x="7015297" y="22483"/>
                  <a:pt x="6599332" y="40899"/>
                  <a:pt x="6430952" y="18288"/>
                </a:cubicBezTo>
                <a:cubicBezTo>
                  <a:pt x="6292915" y="-34150"/>
                  <a:pt x="6142305" y="21507"/>
                  <a:pt x="5915391" y="18288"/>
                </a:cubicBezTo>
                <a:cubicBezTo>
                  <a:pt x="5682725" y="47843"/>
                  <a:pt x="5440566" y="31420"/>
                  <a:pt x="5237020" y="18288"/>
                </a:cubicBezTo>
                <a:cubicBezTo>
                  <a:pt x="5046456" y="10577"/>
                  <a:pt x="4706449" y="51976"/>
                  <a:pt x="4558650" y="18288"/>
                </a:cubicBezTo>
                <a:cubicBezTo>
                  <a:pt x="4361396" y="-987"/>
                  <a:pt x="4145362" y="-22303"/>
                  <a:pt x="3880279" y="18288"/>
                </a:cubicBezTo>
                <a:cubicBezTo>
                  <a:pt x="3610716" y="25411"/>
                  <a:pt x="3472690" y="4008"/>
                  <a:pt x="3201909" y="18288"/>
                </a:cubicBezTo>
                <a:cubicBezTo>
                  <a:pt x="2913595" y="35097"/>
                  <a:pt x="2753317" y="-1149"/>
                  <a:pt x="2604943" y="18288"/>
                </a:cubicBezTo>
                <a:cubicBezTo>
                  <a:pt x="2450130" y="36989"/>
                  <a:pt x="1974183" y="40159"/>
                  <a:pt x="1845168" y="18288"/>
                </a:cubicBezTo>
                <a:cubicBezTo>
                  <a:pt x="1677929" y="220"/>
                  <a:pt x="1378098" y="-772"/>
                  <a:pt x="1166797" y="18288"/>
                </a:cubicBezTo>
                <a:cubicBezTo>
                  <a:pt x="921150" y="53277"/>
                  <a:pt x="327457" y="47297"/>
                  <a:pt x="0" y="18288"/>
                </a:cubicBezTo>
                <a:cubicBezTo>
                  <a:pt x="-589" y="13471"/>
                  <a:pt x="-474" y="7409"/>
                  <a:pt x="0" y="0"/>
                </a:cubicBezTo>
                <a:close/>
              </a:path>
              <a:path w="8140446" h="18288"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40452" y="8597"/>
                  <a:pt x="8141122" y="9732"/>
                  <a:pt x="8140446" y="18288"/>
                </a:cubicBezTo>
                <a:cubicBezTo>
                  <a:pt x="7961834" y="8406"/>
                  <a:pt x="7874097" y="10350"/>
                  <a:pt x="7706289" y="18288"/>
                </a:cubicBezTo>
                <a:cubicBezTo>
                  <a:pt x="7582508" y="-14920"/>
                  <a:pt x="7179551" y="-33111"/>
                  <a:pt x="6865109" y="18288"/>
                </a:cubicBezTo>
                <a:cubicBezTo>
                  <a:pt x="6583382" y="24117"/>
                  <a:pt x="6525821" y="36696"/>
                  <a:pt x="6349548" y="18288"/>
                </a:cubicBezTo>
                <a:cubicBezTo>
                  <a:pt x="6209953" y="10881"/>
                  <a:pt x="5959707" y="-47828"/>
                  <a:pt x="5671177" y="18288"/>
                </a:cubicBezTo>
                <a:cubicBezTo>
                  <a:pt x="5387744" y="29809"/>
                  <a:pt x="5228514" y="101507"/>
                  <a:pt x="4829998" y="18288"/>
                </a:cubicBezTo>
                <a:cubicBezTo>
                  <a:pt x="4415646" y="-28596"/>
                  <a:pt x="4343809" y="28954"/>
                  <a:pt x="4151627" y="18288"/>
                </a:cubicBezTo>
                <a:cubicBezTo>
                  <a:pt x="3950673" y="-9796"/>
                  <a:pt x="3879947" y="41143"/>
                  <a:pt x="3717470" y="18288"/>
                </a:cubicBezTo>
                <a:cubicBezTo>
                  <a:pt x="3558660" y="10110"/>
                  <a:pt x="3468854" y="29375"/>
                  <a:pt x="3201909" y="18288"/>
                </a:cubicBezTo>
                <a:cubicBezTo>
                  <a:pt x="2965673" y="10505"/>
                  <a:pt x="2568327" y="22116"/>
                  <a:pt x="2360729" y="18288"/>
                </a:cubicBezTo>
                <a:cubicBezTo>
                  <a:pt x="2171885" y="49144"/>
                  <a:pt x="1923258" y="16020"/>
                  <a:pt x="1682359" y="18288"/>
                </a:cubicBezTo>
                <a:cubicBezTo>
                  <a:pt x="1430698" y="-2378"/>
                  <a:pt x="1324229" y="-1751"/>
                  <a:pt x="1166797" y="18288"/>
                </a:cubicBezTo>
                <a:cubicBezTo>
                  <a:pt x="1001390" y="41795"/>
                  <a:pt x="324313" y="57964"/>
                  <a:pt x="0" y="18288"/>
                </a:cubicBezTo>
                <a:cubicBezTo>
                  <a:pt x="285" y="13135"/>
                  <a:pt x="532" y="5956"/>
                  <a:pt x="0" y="0"/>
                </a:cubicBezTo>
                <a:close/>
              </a:path>
              <a:path w="8140446" h="18288"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031" y="7748"/>
                  <a:pt x="8139515" y="13015"/>
                  <a:pt x="8140446" y="18288"/>
                </a:cubicBezTo>
                <a:cubicBezTo>
                  <a:pt x="7892673" y="-4012"/>
                  <a:pt x="7668025" y="650"/>
                  <a:pt x="7543480" y="18288"/>
                </a:cubicBezTo>
                <a:cubicBezTo>
                  <a:pt x="7406710" y="-3467"/>
                  <a:pt x="7207646" y="8893"/>
                  <a:pt x="7109323" y="18288"/>
                </a:cubicBezTo>
                <a:cubicBezTo>
                  <a:pt x="6993037" y="49011"/>
                  <a:pt x="6598723" y="59405"/>
                  <a:pt x="6430952" y="18288"/>
                </a:cubicBezTo>
                <a:cubicBezTo>
                  <a:pt x="6284771" y="15315"/>
                  <a:pt x="6162730" y="20350"/>
                  <a:pt x="5915391" y="18288"/>
                </a:cubicBezTo>
                <a:cubicBezTo>
                  <a:pt x="5684668" y="13603"/>
                  <a:pt x="5422852" y="53618"/>
                  <a:pt x="5237020" y="18288"/>
                </a:cubicBezTo>
                <a:cubicBezTo>
                  <a:pt x="5035482" y="26296"/>
                  <a:pt x="4719808" y="55145"/>
                  <a:pt x="4558650" y="18288"/>
                </a:cubicBezTo>
                <a:cubicBezTo>
                  <a:pt x="4375169" y="-35587"/>
                  <a:pt x="4137553" y="12086"/>
                  <a:pt x="3880279" y="18288"/>
                </a:cubicBezTo>
                <a:cubicBezTo>
                  <a:pt x="3624533" y="32648"/>
                  <a:pt x="3467387" y="6480"/>
                  <a:pt x="3201909" y="18288"/>
                </a:cubicBezTo>
                <a:cubicBezTo>
                  <a:pt x="2918126" y="73342"/>
                  <a:pt x="2717830" y="-17156"/>
                  <a:pt x="2604943" y="18288"/>
                </a:cubicBezTo>
                <a:cubicBezTo>
                  <a:pt x="2496133" y="44525"/>
                  <a:pt x="2003915" y="18254"/>
                  <a:pt x="1845168" y="18288"/>
                </a:cubicBezTo>
                <a:cubicBezTo>
                  <a:pt x="1694518" y="14989"/>
                  <a:pt x="1344959" y="44188"/>
                  <a:pt x="1166797" y="18288"/>
                </a:cubicBezTo>
                <a:cubicBezTo>
                  <a:pt x="935925" y="69451"/>
                  <a:pt x="319712" y="-63972"/>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898B99-9B1E-41B0-8D59-5B6CA9CC5835}"/>
              </a:ext>
            </a:extLst>
          </p:cNvPr>
          <p:cNvSpPr>
            <a:spLocks noGrp="1"/>
          </p:cNvSpPr>
          <p:nvPr>
            <p:ph idx="1"/>
          </p:nvPr>
        </p:nvSpPr>
        <p:spPr>
          <a:xfrm>
            <a:off x="628650" y="1929384"/>
            <a:ext cx="7886700" cy="4251960"/>
          </a:xfrm>
        </p:spPr>
        <p:txBody>
          <a:bodyPr>
            <a:normAutofit/>
          </a:bodyPr>
          <a:lstStyle/>
          <a:p>
            <a:pPr marL="0" indent="0">
              <a:buNone/>
            </a:pPr>
            <a:r>
              <a:rPr lang="en-GB" sz="1900" b="0" i="0">
                <a:effectLst/>
                <a:latin typeface="futura-lt-w01-light"/>
              </a:rPr>
              <a:t>It emerged in the twentieth century as a result of the great divergence in economic and political development across countries. </a:t>
            </a:r>
          </a:p>
          <a:p>
            <a:pPr marL="0" indent="0">
              <a:buNone/>
            </a:pPr>
            <a:r>
              <a:rPr lang="en-GB" sz="1900" b="0" i="0">
                <a:effectLst/>
                <a:latin typeface="futura-lt-w01-light"/>
              </a:rPr>
              <a:t>In countries that underwent rapid growth, technological change freed women from domestic drudgery while industry and services increased demand for their labour. Democratisation is equally fundamental. Overturning men’s political dominance and impunity for violence requires relentless mobilisation.</a:t>
            </a:r>
            <a:endParaRPr lang="en-GB" sz="1900"/>
          </a:p>
        </p:txBody>
      </p:sp>
    </p:spTree>
    <p:extLst>
      <p:ext uri="{BB962C8B-B14F-4D97-AF65-F5344CB8AC3E}">
        <p14:creationId xmlns:p14="http://schemas.microsoft.com/office/powerpoint/2010/main" val="1596075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300F1-B8AE-4EBD-91DA-807CECA2AA5B}"/>
              </a:ext>
            </a:extLst>
          </p:cNvPr>
          <p:cNvSpPr>
            <a:spLocks noGrp="1"/>
          </p:cNvSpPr>
          <p:nvPr>
            <p:ph type="title"/>
          </p:nvPr>
        </p:nvSpPr>
        <p:spPr/>
        <p:txBody>
          <a:bodyPr>
            <a:normAutofit fontScale="90000"/>
          </a:bodyPr>
          <a:lstStyle/>
          <a:p>
            <a:br>
              <a:rPr lang="en-GB" b="0" i="0" dirty="0">
                <a:solidFill>
                  <a:srgbClr val="0661E8"/>
                </a:solidFill>
                <a:effectLst/>
                <a:latin typeface="var(--ricos-custom-p-font-family,unset)"/>
              </a:rPr>
            </a:br>
            <a:r>
              <a:rPr lang="en-GB" b="1" i="0" dirty="0">
                <a:effectLst/>
                <a:latin typeface="var(--ricos-custom-p-font-family,unset)"/>
              </a:rPr>
              <a:t>The Patriarchal </a:t>
            </a:r>
            <a:br>
              <a:rPr lang="en-GB" b="1" i="0" dirty="0">
                <a:effectLst/>
                <a:latin typeface="var(--ricos-custom-p-font-family,unset)"/>
              </a:rPr>
            </a:br>
            <a:r>
              <a:rPr lang="en-GB" b="1" i="0" dirty="0">
                <a:effectLst/>
                <a:latin typeface="var(--ricos-custom-p-font-family,unset)"/>
              </a:rPr>
              <a:t>Revolution</a:t>
            </a:r>
            <a:br>
              <a:rPr lang="en-GB" b="1" i="0" dirty="0">
                <a:solidFill>
                  <a:srgbClr val="000000"/>
                </a:solidFill>
                <a:effectLst/>
                <a:latin typeface="var(--ricos-custom-p-font-family,unset)"/>
              </a:rPr>
            </a:br>
            <a:endParaRPr lang="en-GB" b="1" dirty="0"/>
          </a:p>
        </p:txBody>
      </p:sp>
      <p:sp>
        <p:nvSpPr>
          <p:cNvPr id="3" name="Content Placeholder 2">
            <a:extLst>
              <a:ext uri="{FF2B5EF4-FFF2-40B4-BE49-F238E27FC236}">
                <a16:creationId xmlns:a16="http://schemas.microsoft.com/office/drawing/2014/main" id="{AE1AC8C4-C234-4731-AC42-1D32F600966B}"/>
              </a:ext>
            </a:extLst>
          </p:cNvPr>
          <p:cNvSpPr>
            <a:spLocks noGrp="1"/>
          </p:cNvSpPr>
          <p:nvPr>
            <p:ph idx="1"/>
          </p:nvPr>
        </p:nvSpPr>
        <p:spPr>
          <a:xfrm>
            <a:off x="628650" y="1825625"/>
            <a:ext cx="7886700" cy="4351338"/>
          </a:xfrm>
        </p:spPr>
        <p:txBody>
          <a:bodyPr>
            <a:normAutofit/>
          </a:bodyPr>
          <a:lstStyle/>
          <a:p>
            <a:pPr marL="0" indent="0">
              <a:buNone/>
            </a:pPr>
            <a:endParaRPr lang="en-GB" sz="2200" b="0" i="0" dirty="0">
              <a:solidFill>
                <a:srgbClr val="000000"/>
              </a:solidFill>
              <a:effectLst/>
              <a:latin typeface="futura-lt-w01-light"/>
            </a:endParaRPr>
          </a:p>
          <a:p>
            <a:pPr marL="0" indent="0">
              <a:buNone/>
            </a:pPr>
            <a:endParaRPr lang="en-GB" sz="2200" dirty="0">
              <a:solidFill>
                <a:srgbClr val="000000"/>
              </a:solidFill>
              <a:latin typeface="futura-lt-w01-light"/>
            </a:endParaRPr>
          </a:p>
          <a:p>
            <a:pPr marL="0" indent="0">
              <a:buNone/>
            </a:pPr>
            <a:endParaRPr lang="en-GB" sz="2200" b="0" i="0" dirty="0">
              <a:solidFill>
                <a:srgbClr val="000000"/>
              </a:solidFill>
              <a:effectLst/>
              <a:latin typeface="futura-lt-w01-light"/>
            </a:endParaRPr>
          </a:p>
          <a:p>
            <a:pPr marL="0" indent="0">
              <a:buNone/>
            </a:pPr>
            <a:r>
              <a:rPr lang="en-GB" sz="1800" b="0" i="0" dirty="0">
                <a:solidFill>
                  <a:srgbClr val="000000"/>
                </a:solidFill>
                <a:effectLst/>
                <a:latin typeface="futura-lt-w01-light"/>
              </a:rPr>
              <a:t>There was no pre-Neolithic feminist utopia. If recent studies of foragers are any guide, during the 100,000 years that our ancestors had spent as hunter-gatherers, girls may have been</a:t>
            </a:r>
            <a:r>
              <a:rPr lang="en-GB" sz="1800" b="0" i="0" u="none" strike="noStrike" dirty="0">
                <a:effectLst/>
                <a:latin typeface="futura-lt-w01-light"/>
                <a:hlinkClick r:id="rId2"/>
              </a:rPr>
              <a:t> </a:t>
            </a:r>
            <a:r>
              <a:rPr lang="en-GB" sz="1800" b="0" i="0" u="none" strike="noStrike" dirty="0">
                <a:solidFill>
                  <a:srgbClr val="886F4A"/>
                </a:solidFill>
                <a:effectLst/>
                <a:latin typeface="futura-lt-w01-light"/>
                <a:hlinkClick r:id="rId2"/>
              </a:rPr>
              <a:t>forced into</a:t>
            </a:r>
            <a:r>
              <a:rPr lang="en-GB" sz="1800" b="0" i="0" u="none" strike="noStrike" dirty="0">
                <a:solidFill>
                  <a:srgbClr val="1155CC"/>
                </a:solidFill>
                <a:effectLst/>
                <a:latin typeface="futura-lt-w01-light"/>
                <a:hlinkClick r:id="rId2"/>
              </a:rPr>
              <a:t> </a:t>
            </a:r>
            <a:r>
              <a:rPr lang="en-GB" sz="1800" b="0" i="0" u="none" strike="noStrike" dirty="0">
                <a:solidFill>
                  <a:srgbClr val="886F4A"/>
                </a:solidFill>
                <a:effectLst/>
                <a:latin typeface="futura-lt-w01-light"/>
                <a:hlinkClick r:id="rId2"/>
              </a:rPr>
              <a:t>marriage,</a:t>
            </a:r>
            <a:r>
              <a:rPr lang="en-GB" sz="1800" b="0" i="0" dirty="0">
                <a:solidFill>
                  <a:srgbClr val="000000"/>
                </a:solidFill>
                <a:effectLst/>
                <a:latin typeface="futura-lt-w01-light"/>
              </a:rPr>
              <a:t> often</a:t>
            </a:r>
            <a:r>
              <a:rPr lang="en-GB" sz="1800" b="0" i="0" u="none" strike="noStrike" dirty="0">
                <a:effectLst/>
                <a:latin typeface="futura-lt-w01-light"/>
                <a:hlinkClick r:id="rId3"/>
              </a:rPr>
              <a:t> </a:t>
            </a:r>
            <a:r>
              <a:rPr lang="en-GB" sz="1800" b="0" i="0" u="none" strike="noStrike" dirty="0" err="1">
                <a:solidFill>
                  <a:srgbClr val="886F4A"/>
                </a:solidFill>
                <a:effectLst/>
                <a:latin typeface="futura-lt-w01-light"/>
                <a:hlinkClick r:id="rId3"/>
              </a:rPr>
              <a:t>polygynously</a:t>
            </a:r>
            <a:r>
              <a:rPr lang="en-GB" sz="1800" b="0" i="0" dirty="0">
                <a:solidFill>
                  <a:srgbClr val="886F4A"/>
                </a:solidFill>
                <a:effectLst/>
                <a:latin typeface="futura-lt-w01-light"/>
              </a:rPr>
              <a:t>,</a:t>
            </a:r>
            <a:r>
              <a:rPr lang="en-GB" sz="1800" b="0" i="0" u="none" strike="noStrike" dirty="0">
                <a:solidFill>
                  <a:srgbClr val="886F4A"/>
                </a:solidFill>
                <a:effectLst/>
                <a:latin typeface="futura-lt-w01-light"/>
                <a:hlinkClick r:id="rId4"/>
              </a:rPr>
              <a:t> beaten</a:t>
            </a:r>
            <a:r>
              <a:rPr lang="en-GB" sz="1800" b="0" i="0" dirty="0">
                <a:solidFill>
                  <a:srgbClr val="000000"/>
                </a:solidFill>
                <a:effectLst/>
                <a:latin typeface="futura-lt-w01-light"/>
              </a:rPr>
              <a:t> and</a:t>
            </a:r>
            <a:r>
              <a:rPr lang="en-GB" sz="1800" b="0" i="0" u="none" strike="noStrike" dirty="0">
                <a:effectLst/>
                <a:latin typeface="futura-lt-w01-light"/>
                <a:hlinkClick r:id="rId5"/>
              </a:rPr>
              <a:t> </a:t>
            </a:r>
            <a:r>
              <a:rPr lang="en-GB" sz="1800" b="0" i="0" u="none" strike="noStrike" dirty="0">
                <a:solidFill>
                  <a:srgbClr val="886F4A"/>
                </a:solidFill>
                <a:effectLst/>
                <a:latin typeface="futura-lt-w01-light"/>
                <a:hlinkClick r:id="rId5"/>
              </a:rPr>
              <a:t>rape</a:t>
            </a:r>
            <a:r>
              <a:rPr lang="en-GB" sz="1800" b="0" i="0" dirty="0">
                <a:solidFill>
                  <a:srgbClr val="886F4A"/>
                </a:solidFill>
                <a:effectLst/>
                <a:latin typeface="futura-lt-w01-light"/>
              </a:rPr>
              <a:t>d</a:t>
            </a:r>
            <a:r>
              <a:rPr lang="en-GB" sz="1800" b="0" i="0" dirty="0">
                <a:solidFill>
                  <a:srgbClr val="000000"/>
                </a:solidFill>
                <a:effectLst/>
                <a:latin typeface="futura-lt-w01-light"/>
              </a:rPr>
              <a:t>. However, since female labour is a crucial element of the forager economy, women were at least not secluded and lived </a:t>
            </a:r>
            <a:r>
              <a:rPr lang="en-GB" sz="1800" b="0" i="0" u="none" strike="noStrike" dirty="0">
                <a:solidFill>
                  <a:srgbClr val="886F4A"/>
                </a:solidFill>
                <a:effectLst/>
                <a:latin typeface="futura-lt-w01-light"/>
                <a:hlinkClick r:id="rId6"/>
              </a:rPr>
              <a:t>alongside</a:t>
            </a:r>
            <a:r>
              <a:rPr lang="en-GB" sz="1800" b="0" i="0" dirty="0">
                <a:solidFill>
                  <a:srgbClr val="000000"/>
                </a:solidFill>
                <a:effectLst/>
                <a:latin typeface="futura-lt-w01-light"/>
              </a:rPr>
              <a:t> their </a:t>
            </a:r>
            <a:r>
              <a:rPr lang="en-GB" sz="1800" b="0" i="0" u="none" strike="noStrike" dirty="0">
                <a:solidFill>
                  <a:srgbClr val="886F4A"/>
                </a:solidFill>
                <a:effectLst/>
                <a:latin typeface="futura-lt-w01-light"/>
                <a:hlinkClick r:id="rId7"/>
              </a:rPr>
              <a:t>own kin</a:t>
            </a:r>
            <a:r>
              <a:rPr lang="en-GB" sz="1800" b="0" i="0" dirty="0">
                <a:solidFill>
                  <a:srgbClr val="886F4A"/>
                </a:solidFill>
                <a:effectLst/>
                <a:latin typeface="futura-lt-w01-light"/>
              </a:rPr>
              <a:t>.</a:t>
            </a:r>
          </a:p>
          <a:p>
            <a:pPr marL="0" indent="0">
              <a:buNone/>
            </a:pPr>
            <a:r>
              <a:rPr lang="en-GB" sz="1800" b="0" i="0" dirty="0">
                <a:solidFill>
                  <a:srgbClr val="000000"/>
                </a:solidFill>
                <a:effectLst/>
                <a:latin typeface="futura-lt-w01-light"/>
              </a:rPr>
              <a:t>In the longer run, however, male dominance was strengthened by three forces: nomadic pastoralists, inherited wealth amid insecurity, and religion. </a:t>
            </a:r>
            <a:endParaRPr lang="en-GB" sz="1800" b="0" i="0" dirty="0">
              <a:solidFill>
                <a:srgbClr val="886F4A"/>
              </a:solidFill>
              <a:effectLst/>
              <a:latin typeface="futura-lt-w01-light"/>
            </a:endParaRPr>
          </a:p>
          <a:p>
            <a:pPr marL="0" indent="0">
              <a:buNone/>
            </a:pPr>
            <a:endParaRPr lang="en-GB" dirty="0">
              <a:solidFill>
                <a:srgbClr val="886F4A"/>
              </a:solidFill>
              <a:latin typeface="futura-lt-w01-light"/>
            </a:endParaRPr>
          </a:p>
          <a:p>
            <a:pPr marL="0" indent="0">
              <a:buNone/>
            </a:pPr>
            <a:endParaRPr lang="en-GB" dirty="0"/>
          </a:p>
        </p:txBody>
      </p:sp>
      <p:pic>
        <p:nvPicPr>
          <p:cNvPr id="5" name="Picture 4">
            <a:extLst>
              <a:ext uri="{FF2B5EF4-FFF2-40B4-BE49-F238E27FC236}">
                <a16:creationId xmlns:a16="http://schemas.microsoft.com/office/drawing/2014/main" id="{93E1B5C8-0CED-4F6B-9495-41BB0F54D183}"/>
              </a:ext>
            </a:extLst>
          </p:cNvPr>
          <p:cNvPicPr>
            <a:picLocks noChangeAspect="1"/>
          </p:cNvPicPr>
          <p:nvPr/>
        </p:nvPicPr>
        <p:blipFill>
          <a:blip r:embed="rId8"/>
          <a:stretch>
            <a:fillRect/>
          </a:stretch>
        </p:blipFill>
        <p:spPr>
          <a:xfrm>
            <a:off x="5000625" y="365126"/>
            <a:ext cx="2700337" cy="2526479"/>
          </a:xfrm>
          <a:prstGeom prst="rect">
            <a:avLst/>
          </a:prstGeom>
        </p:spPr>
      </p:pic>
    </p:spTree>
    <p:extLst>
      <p:ext uri="{BB962C8B-B14F-4D97-AF65-F5344CB8AC3E}">
        <p14:creationId xmlns:p14="http://schemas.microsoft.com/office/powerpoint/2010/main" val="8056358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F00F1-76A1-476E-A22C-28073FEF7BE9}"/>
              </a:ext>
            </a:extLst>
          </p:cNvPr>
          <p:cNvSpPr>
            <a:spLocks noGrp="1"/>
          </p:cNvSpPr>
          <p:nvPr>
            <p:ph type="title"/>
          </p:nvPr>
        </p:nvSpPr>
        <p:spPr/>
        <p:txBody>
          <a:bodyPr>
            <a:normAutofit fontScale="90000"/>
          </a:bodyPr>
          <a:lstStyle/>
          <a:p>
            <a:br>
              <a:rPr lang="en-GB" sz="3200" b="1" i="0" dirty="0">
                <a:solidFill>
                  <a:srgbClr val="000000"/>
                </a:solidFill>
                <a:effectLst/>
                <a:latin typeface="futura-lt-w01-light"/>
              </a:rPr>
            </a:br>
            <a:r>
              <a:rPr lang="en-GB" sz="3200" b="1" i="0" dirty="0">
                <a:solidFill>
                  <a:srgbClr val="000000"/>
                </a:solidFill>
                <a:effectLst/>
                <a:latin typeface="futura-lt-w01-light"/>
              </a:rPr>
              <a:t>Pre-Colonial South </a:t>
            </a:r>
            <a:br>
              <a:rPr lang="en-GB" sz="3200" b="1" i="0" dirty="0">
                <a:solidFill>
                  <a:srgbClr val="000000"/>
                </a:solidFill>
                <a:effectLst/>
                <a:latin typeface="futura-lt-w01-light"/>
              </a:rPr>
            </a:br>
            <a:r>
              <a:rPr lang="en-GB" sz="3200" b="1" i="0" dirty="0">
                <a:solidFill>
                  <a:srgbClr val="000000"/>
                </a:solidFill>
                <a:effectLst/>
                <a:latin typeface="futura-lt-w01-light"/>
              </a:rPr>
              <a:t>East Asia, Sub-Saharan </a:t>
            </a:r>
            <a:br>
              <a:rPr lang="en-GB" sz="3200" b="1" i="0" dirty="0">
                <a:solidFill>
                  <a:srgbClr val="000000"/>
                </a:solidFill>
                <a:effectLst/>
                <a:latin typeface="futura-lt-w01-light"/>
              </a:rPr>
            </a:br>
            <a:r>
              <a:rPr lang="en-GB" sz="3200" b="1" i="0" dirty="0">
                <a:solidFill>
                  <a:srgbClr val="000000"/>
                </a:solidFill>
                <a:effectLst/>
                <a:latin typeface="futura-lt-w01-light"/>
              </a:rPr>
              <a:t>Africa and the </a:t>
            </a:r>
            <a:br>
              <a:rPr lang="en-GB" sz="3200" b="1" i="0" dirty="0">
                <a:solidFill>
                  <a:srgbClr val="000000"/>
                </a:solidFill>
                <a:effectLst/>
                <a:latin typeface="futura-lt-w01-light"/>
              </a:rPr>
            </a:br>
            <a:r>
              <a:rPr lang="en-GB" sz="3200" b="1" i="0" dirty="0">
                <a:solidFill>
                  <a:srgbClr val="000000"/>
                </a:solidFill>
                <a:effectLst/>
                <a:latin typeface="futura-lt-w01-light"/>
              </a:rPr>
              <a:t>Americas</a:t>
            </a:r>
            <a:endParaRPr lang="en-GB" sz="3200" dirty="0"/>
          </a:p>
        </p:txBody>
      </p:sp>
      <p:sp>
        <p:nvSpPr>
          <p:cNvPr id="3" name="Content Placeholder 2">
            <a:extLst>
              <a:ext uri="{FF2B5EF4-FFF2-40B4-BE49-F238E27FC236}">
                <a16:creationId xmlns:a16="http://schemas.microsoft.com/office/drawing/2014/main" id="{04A1B8F0-2858-4D84-ACB7-780A1FB07575}"/>
              </a:ext>
            </a:extLst>
          </p:cNvPr>
          <p:cNvSpPr>
            <a:spLocks noGrp="1"/>
          </p:cNvSpPr>
          <p:nvPr>
            <p:ph idx="1"/>
          </p:nvPr>
        </p:nvSpPr>
        <p:spPr/>
        <p:txBody>
          <a:bodyPr>
            <a:normAutofit/>
          </a:bodyPr>
          <a:lstStyle/>
          <a:p>
            <a:pPr marL="0" indent="0">
              <a:buNone/>
            </a:pPr>
            <a:endParaRPr lang="en-GB" sz="2200" b="0" i="0" dirty="0">
              <a:solidFill>
                <a:srgbClr val="000000"/>
              </a:solidFill>
              <a:effectLst/>
              <a:latin typeface="futura-lt-w01-light"/>
            </a:endParaRPr>
          </a:p>
          <a:p>
            <a:pPr marL="0" indent="0">
              <a:buNone/>
            </a:pPr>
            <a:endParaRPr lang="en-GB" sz="2200" dirty="0">
              <a:solidFill>
                <a:srgbClr val="000000"/>
              </a:solidFill>
              <a:latin typeface="futura-lt-w01-light"/>
            </a:endParaRPr>
          </a:p>
          <a:p>
            <a:pPr marL="0" indent="0">
              <a:buNone/>
            </a:pPr>
            <a:endParaRPr lang="en-GB" sz="2200" b="0" i="0" dirty="0">
              <a:solidFill>
                <a:srgbClr val="000000"/>
              </a:solidFill>
              <a:effectLst/>
              <a:latin typeface="futura-lt-w01-light"/>
            </a:endParaRPr>
          </a:p>
          <a:p>
            <a:pPr marL="0" indent="0">
              <a:buNone/>
            </a:pPr>
            <a:endParaRPr lang="en-GB" sz="2200" dirty="0">
              <a:solidFill>
                <a:srgbClr val="000000"/>
              </a:solidFill>
              <a:latin typeface="futura-lt-w01-light"/>
            </a:endParaRPr>
          </a:p>
          <a:p>
            <a:pPr marL="0" indent="0">
              <a:buNone/>
            </a:pPr>
            <a:r>
              <a:rPr lang="en-GB" sz="2000" b="0" i="0" dirty="0">
                <a:solidFill>
                  <a:srgbClr val="000000"/>
                </a:solidFill>
                <a:effectLst/>
                <a:latin typeface="futura-lt-w01-light"/>
              </a:rPr>
              <a:t>Oceans and parasites shielded the Americas, Gulf of Guinea and the Philippines from the three major waves of </a:t>
            </a:r>
            <a:r>
              <a:rPr lang="en-GB" sz="2000" b="0" i="0" dirty="0" err="1">
                <a:solidFill>
                  <a:srgbClr val="000000"/>
                </a:solidFill>
                <a:effectLst/>
                <a:latin typeface="futura-lt-w01-light"/>
              </a:rPr>
              <a:t>patriarchalisation</a:t>
            </a:r>
            <a:r>
              <a:rPr lang="en-GB" sz="2000" b="0" i="0" dirty="0">
                <a:solidFill>
                  <a:srgbClr val="000000"/>
                </a:solidFill>
                <a:effectLst/>
                <a:latin typeface="futura-lt-w01-light"/>
              </a:rPr>
              <a:t>: steppe pastoralists, draft animals, and Islam. With little intergenerational transmission of wealth, women moved more freely in these matrilineal or bilateral communities. </a:t>
            </a:r>
            <a:r>
              <a:rPr lang="en-GB" sz="2000" b="0" i="0" u="none" strike="noStrike" dirty="0">
                <a:effectLst/>
                <a:latin typeface="futura-lt-w01-light"/>
                <a:hlinkClick r:id="rId2"/>
              </a:rPr>
              <a:t>Folklore</a:t>
            </a:r>
            <a:r>
              <a:rPr lang="en-GB" sz="2000" b="0" i="0" dirty="0">
                <a:solidFill>
                  <a:srgbClr val="000000"/>
                </a:solidFill>
                <a:effectLst/>
                <a:latin typeface="futura-lt-w01-light"/>
              </a:rPr>
              <a:t> was not male-biased and </a:t>
            </a:r>
            <a:r>
              <a:rPr lang="en-GB" sz="2000" b="0" i="0" u="none" strike="noStrike" dirty="0">
                <a:effectLst/>
                <a:latin typeface="futura-lt-w01-light"/>
                <a:hlinkClick r:id="rId3"/>
              </a:rPr>
              <a:t>language</a:t>
            </a:r>
            <a:r>
              <a:rPr lang="en-GB" sz="2000" b="0" i="0" dirty="0">
                <a:solidFill>
                  <a:srgbClr val="000000"/>
                </a:solidFill>
                <a:effectLst/>
                <a:latin typeface="futura-lt-w01-light"/>
              </a:rPr>
              <a:t> was not gendered. </a:t>
            </a:r>
            <a:endParaRPr lang="en-GB" sz="2000" dirty="0"/>
          </a:p>
        </p:txBody>
      </p:sp>
      <p:pic>
        <p:nvPicPr>
          <p:cNvPr id="5" name="Picture 4">
            <a:extLst>
              <a:ext uri="{FF2B5EF4-FFF2-40B4-BE49-F238E27FC236}">
                <a16:creationId xmlns:a16="http://schemas.microsoft.com/office/drawing/2014/main" id="{1070A660-DF30-474F-9319-951E71724589}"/>
              </a:ext>
            </a:extLst>
          </p:cNvPr>
          <p:cNvPicPr>
            <a:picLocks noChangeAspect="1"/>
          </p:cNvPicPr>
          <p:nvPr/>
        </p:nvPicPr>
        <p:blipFill>
          <a:blip r:embed="rId4"/>
          <a:stretch>
            <a:fillRect/>
          </a:stretch>
        </p:blipFill>
        <p:spPr>
          <a:xfrm>
            <a:off x="4957762" y="293528"/>
            <a:ext cx="2528888" cy="3210283"/>
          </a:xfrm>
          <a:prstGeom prst="rect">
            <a:avLst/>
          </a:prstGeom>
        </p:spPr>
      </p:pic>
    </p:spTree>
    <p:extLst>
      <p:ext uri="{BB962C8B-B14F-4D97-AF65-F5344CB8AC3E}">
        <p14:creationId xmlns:p14="http://schemas.microsoft.com/office/powerpoint/2010/main" val="2358483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CFB14-6280-44AE-AF78-8EF6BE515DE4}"/>
              </a:ext>
            </a:extLst>
          </p:cNvPr>
          <p:cNvSpPr>
            <a:spLocks noGrp="1"/>
          </p:cNvSpPr>
          <p:nvPr>
            <p:ph type="title"/>
          </p:nvPr>
        </p:nvSpPr>
        <p:spPr/>
        <p:txBody>
          <a:bodyPr/>
          <a:lstStyle/>
          <a:p>
            <a:r>
              <a:rPr lang="en-GB" b="1" dirty="0">
                <a:latin typeface="+mn-lt"/>
              </a:rPr>
              <a:t>Colonial </a:t>
            </a:r>
            <a:br>
              <a:rPr lang="en-GB" b="1" dirty="0">
                <a:latin typeface="+mn-lt"/>
              </a:rPr>
            </a:br>
            <a:r>
              <a:rPr lang="en-GB" b="1" dirty="0">
                <a:latin typeface="+mn-lt"/>
              </a:rPr>
              <a:t>Latin America</a:t>
            </a:r>
          </a:p>
        </p:txBody>
      </p:sp>
      <p:sp>
        <p:nvSpPr>
          <p:cNvPr id="3" name="Content Placeholder 2">
            <a:extLst>
              <a:ext uri="{FF2B5EF4-FFF2-40B4-BE49-F238E27FC236}">
                <a16:creationId xmlns:a16="http://schemas.microsoft.com/office/drawing/2014/main" id="{917FC85F-3B03-423A-959F-2396FF50AC98}"/>
              </a:ext>
            </a:extLst>
          </p:cNvPr>
          <p:cNvSpPr>
            <a:spLocks noGrp="1"/>
          </p:cNvSpPr>
          <p:nvPr>
            <p:ph idx="1"/>
          </p:nvPr>
        </p:nvSpPr>
        <p:spPr/>
        <p:txBody>
          <a:bodyPr>
            <a:normAutofit/>
          </a:bodyPr>
          <a:lstStyle/>
          <a:p>
            <a:pPr marL="0" indent="0">
              <a:buNone/>
            </a:pPr>
            <a:endParaRPr lang="en-GB" sz="2200" b="0" i="0" dirty="0">
              <a:solidFill>
                <a:srgbClr val="000000"/>
              </a:solidFill>
              <a:effectLst/>
              <a:latin typeface="futura-lt-w01-light"/>
            </a:endParaRPr>
          </a:p>
          <a:p>
            <a:pPr marL="0" indent="0">
              <a:buNone/>
            </a:pPr>
            <a:endParaRPr lang="en-GB" sz="2200" dirty="0">
              <a:solidFill>
                <a:srgbClr val="000000"/>
              </a:solidFill>
              <a:latin typeface="futura-lt-w01-light"/>
            </a:endParaRPr>
          </a:p>
          <a:p>
            <a:pPr marL="0" indent="0">
              <a:buNone/>
            </a:pPr>
            <a:endParaRPr lang="en-GB" sz="2200" b="0" i="0" dirty="0">
              <a:solidFill>
                <a:srgbClr val="000000"/>
              </a:solidFill>
              <a:effectLst/>
              <a:latin typeface="futura-lt-w01-light"/>
            </a:endParaRPr>
          </a:p>
          <a:p>
            <a:pPr marL="0" indent="0">
              <a:buNone/>
            </a:pPr>
            <a:endParaRPr lang="en-GB" sz="2200" dirty="0">
              <a:solidFill>
                <a:srgbClr val="000000"/>
              </a:solidFill>
              <a:latin typeface="futura-lt-w01-light"/>
            </a:endParaRPr>
          </a:p>
          <a:p>
            <a:pPr marL="0" indent="0">
              <a:buNone/>
            </a:pPr>
            <a:r>
              <a:rPr lang="en-GB" sz="2000" b="0" i="0" dirty="0">
                <a:solidFill>
                  <a:srgbClr val="000000"/>
                </a:solidFill>
                <a:effectLst/>
                <a:latin typeface="futura-lt-w01-light"/>
              </a:rPr>
              <a:t>Spanish conquistadors butchered and enslaved Native Americans. They stole their lands and forced them onto new reservations. European epidemics wiped out entire populations. </a:t>
            </a:r>
            <a:r>
              <a:rPr lang="en-GB" sz="2000" b="0" i="0" u="none" strike="noStrike" dirty="0">
                <a:effectLst/>
                <a:latin typeface="futura-lt-w01-light"/>
                <a:hlinkClick r:id="rId2"/>
              </a:rPr>
              <a:t>56 million</a:t>
            </a:r>
            <a:r>
              <a:rPr lang="en-GB" sz="2000" b="0" i="0" dirty="0">
                <a:solidFill>
                  <a:srgbClr val="000000"/>
                </a:solidFill>
                <a:effectLst/>
                <a:latin typeface="futura-lt-w01-light"/>
              </a:rPr>
              <a:t> people died. Indigenous women were </a:t>
            </a:r>
            <a:r>
              <a:rPr lang="en-GB" sz="2000" b="0" i="0" u="none" strike="noStrike" dirty="0">
                <a:effectLst/>
                <a:latin typeface="futura-lt-w01-light"/>
                <a:hlinkClick r:id="rId3"/>
              </a:rPr>
              <a:t>tortured</a:t>
            </a:r>
            <a:r>
              <a:rPr lang="en-GB" sz="2000" b="0" i="0" dirty="0">
                <a:solidFill>
                  <a:srgbClr val="000000"/>
                </a:solidFill>
                <a:effectLst/>
                <a:latin typeface="futura-lt-w01-light"/>
              </a:rPr>
              <a:t>, raped and </a:t>
            </a:r>
            <a:r>
              <a:rPr lang="en-GB" sz="2000" b="0" i="0" u="none" strike="noStrike" dirty="0">
                <a:effectLst/>
                <a:latin typeface="futura-lt-w01-light"/>
                <a:hlinkClick r:id="rId4"/>
              </a:rPr>
              <a:t>forced</a:t>
            </a:r>
            <a:r>
              <a:rPr lang="en-GB" sz="2000" b="0" i="0" dirty="0">
                <a:solidFill>
                  <a:srgbClr val="000000"/>
                </a:solidFill>
                <a:effectLst/>
                <a:latin typeface="futura-lt-w01-light"/>
              </a:rPr>
              <a:t> to weave by colonial administrators, landowners, magistrates and clergy. They were unpaid, underfed and beaten. Family </a:t>
            </a:r>
            <a:r>
              <a:rPr lang="en-GB" sz="2000" b="0" i="0" u="none" strike="noStrike" dirty="0">
                <a:effectLst/>
                <a:latin typeface="futura-lt-w01-light"/>
                <a:hlinkClick r:id="rId5"/>
              </a:rPr>
              <a:t>violence</a:t>
            </a:r>
            <a:r>
              <a:rPr lang="en-GB" sz="2000" b="0" i="0" dirty="0">
                <a:solidFill>
                  <a:srgbClr val="000000"/>
                </a:solidFill>
                <a:effectLst/>
                <a:latin typeface="futura-lt-w01-light"/>
              </a:rPr>
              <a:t> may have intensified under stress.</a:t>
            </a:r>
            <a:endParaRPr lang="en-GB" sz="2000" dirty="0"/>
          </a:p>
        </p:txBody>
      </p:sp>
      <p:pic>
        <p:nvPicPr>
          <p:cNvPr id="5" name="Picture 4">
            <a:extLst>
              <a:ext uri="{FF2B5EF4-FFF2-40B4-BE49-F238E27FC236}">
                <a16:creationId xmlns:a16="http://schemas.microsoft.com/office/drawing/2014/main" id="{5417E24F-1C38-4133-9E3B-835B05BB3F4E}"/>
              </a:ext>
            </a:extLst>
          </p:cNvPr>
          <p:cNvPicPr>
            <a:picLocks noChangeAspect="1"/>
          </p:cNvPicPr>
          <p:nvPr/>
        </p:nvPicPr>
        <p:blipFill>
          <a:blip r:embed="rId6"/>
          <a:stretch>
            <a:fillRect/>
          </a:stretch>
        </p:blipFill>
        <p:spPr>
          <a:xfrm>
            <a:off x="4572000" y="78225"/>
            <a:ext cx="2271712" cy="3350775"/>
          </a:xfrm>
          <a:prstGeom prst="rect">
            <a:avLst/>
          </a:prstGeom>
        </p:spPr>
      </p:pic>
    </p:spTree>
    <p:extLst>
      <p:ext uri="{BB962C8B-B14F-4D97-AF65-F5344CB8AC3E}">
        <p14:creationId xmlns:p14="http://schemas.microsoft.com/office/powerpoint/2010/main" val="2420054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89B22-6B20-49C9-AD37-97ACCED49EA1}"/>
              </a:ext>
            </a:extLst>
          </p:cNvPr>
          <p:cNvSpPr>
            <a:spLocks noGrp="1"/>
          </p:cNvSpPr>
          <p:nvPr>
            <p:ph type="title"/>
          </p:nvPr>
        </p:nvSpPr>
        <p:spPr/>
        <p:txBody>
          <a:bodyPr/>
          <a:lstStyle/>
          <a:p>
            <a:r>
              <a:rPr lang="en-GB" b="1" dirty="0">
                <a:latin typeface="+mn-lt"/>
              </a:rPr>
              <a:t>“Communism” </a:t>
            </a:r>
          </a:p>
        </p:txBody>
      </p:sp>
      <p:sp>
        <p:nvSpPr>
          <p:cNvPr id="3" name="Content Placeholder 2">
            <a:extLst>
              <a:ext uri="{FF2B5EF4-FFF2-40B4-BE49-F238E27FC236}">
                <a16:creationId xmlns:a16="http://schemas.microsoft.com/office/drawing/2014/main" id="{99401B29-7FA7-4C50-B966-2F4925425547}"/>
              </a:ext>
            </a:extLst>
          </p:cNvPr>
          <p:cNvSpPr>
            <a:spLocks noGrp="1"/>
          </p:cNvSpPr>
          <p:nvPr>
            <p:ph idx="1"/>
          </p:nvPr>
        </p:nvSpPr>
        <p:spPr/>
        <p:txBody>
          <a:bodyPr>
            <a:normAutofit/>
          </a:bodyPr>
          <a:lstStyle/>
          <a:p>
            <a:pPr marL="0" indent="0">
              <a:buNone/>
            </a:pPr>
            <a:endParaRPr lang="en-GB" sz="2200" b="0" i="0" dirty="0">
              <a:solidFill>
                <a:srgbClr val="000000"/>
              </a:solidFill>
              <a:effectLst/>
              <a:latin typeface="futura-lt-w01-light"/>
            </a:endParaRPr>
          </a:p>
          <a:p>
            <a:pPr marL="0" indent="0">
              <a:buNone/>
            </a:pPr>
            <a:endParaRPr lang="en-GB" sz="2200" dirty="0">
              <a:solidFill>
                <a:srgbClr val="000000"/>
              </a:solidFill>
              <a:latin typeface="futura-lt-w01-light"/>
            </a:endParaRPr>
          </a:p>
          <a:p>
            <a:pPr marL="0" indent="0">
              <a:buNone/>
            </a:pPr>
            <a:endParaRPr lang="en-GB" sz="2200" b="0" i="0" dirty="0">
              <a:solidFill>
                <a:srgbClr val="000000"/>
              </a:solidFill>
              <a:effectLst/>
              <a:latin typeface="futura-lt-w01-light"/>
            </a:endParaRPr>
          </a:p>
          <a:p>
            <a:pPr marL="0" indent="0">
              <a:buNone/>
            </a:pPr>
            <a:r>
              <a:rPr lang="en-GB" sz="1800" b="0" i="0" dirty="0">
                <a:solidFill>
                  <a:srgbClr val="000000"/>
                </a:solidFill>
                <a:effectLst/>
                <a:latin typeface="futura-lt-w01-light"/>
              </a:rPr>
              <a:t>Communism may be the world’s greatest top-down intervention for female ‘economic empowerment’. </a:t>
            </a:r>
            <a:r>
              <a:rPr lang="en-GB" sz="1800" b="0" i="0" u="none" strike="noStrike" dirty="0">
                <a:effectLst/>
                <a:latin typeface="futura-lt-w01-light"/>
                <a:hlinkClick r:id="rId2"/>
              </a:rPr>
              <a:t>Female employment</a:t>
            </a:r>
            <a:r>
              <a:rPr lang="en-GB" sz="1800" b="0" i="0" dirty="0">
                <a:solidFill>
                  <a:srgbClr val="000000"/>
                </a:solidFill>
                <a:effectLst/>
                <a:latin typeface="futura-lt-w01-light"/>
              </a:rPr>
              <a:t> is high in post-communist societies, as is gender parity in </a:t>
            </a:r>
            <a:r>
              <a:rPr lang="en-GB" sz="1800" b="0" i="0" u="none" strike="noStrike" dirty="0">
                <a:effectLst/>
                <a:latin typeface="futura-lt-w01-light"/>
                <a:hlinkClick r:id="rId3"/>
              </a:rPr>
              <a:t>senior management</a:t>
            </a:r>
            <a:r>
              <a:rPr lang="en-GB" sz="1800" b="0" i="0" dirty="0">
                <a:solidFill>
                  <a:srgbClr val="000000"/>
                </a:solidFill>
                <a:effectLst/>
                <a:latin typeface="futura-lt-w01-light"/>
              </a:rPr>
              <a:t>. Over forty percent of Russia’s published </a:t>
            </a:r>
            <a:r>
              <a:rPr lang="en-GB" sz="1800" b="0" i="0" u="none" strike="noStrike" dirty="0">
                <a:effectLst/>
                <a:latin typeface="futura-lt-w01-light"/>
                <a:hlinkClick r:id="rId4"/>
              </a:rPr>
              <a:t>economists</a:t>
            </a:r>
            <a:r>
              <a:rPr lang="en-GB" sz="1800" b="0" i="0" dirty="0">
                <a:solidFill>
                  <a:srgbClr val="000000"/>
                </a:solidFill>
                <a:effectLst/>
                <a:latin typeface="futura-lt-w01-light"/>
              </a:rPr>
              <a:t> and business leaders are women. Nearly half the world’s self-made female billionaires are Chinese. In East Asia, women who grew up under </a:t>
            </a:r>
            <a:r>
              <a:rPr lang="en-GB" sz="1800" b="0" i="0" u="none" strike="noStrike" dirty="0">
                <a:effectLst/>
                <a:latin typeface="futura-lt-w01-light"/>
                <a:hlinkClick r:id="rId5"/>
              </a:rPr>
              <a:t>communism</a:t>
            </a:r>
            <a:r>
              <a:rPr lang="en-GB" sz="1800" b="0" i="0" dirty="0">
                <a:solidFill>
                  <a:srgbClr val="000000"/>
                </a:solidFill>
                <a:effectLst/>
                <a:latin typeface="futura-lt-w01-light"/>
              </a:rPr>
              <a:t> are especially </a:t>
            </a:r>
            <a:r>
              <a:rPr lang="en-GB" sz="1800" b="0" i="0" u="none" strike="noStrike" dirty="0">
                <a:effectLst/>
                <a:latin typeface="futura-lt-w01-light"/>
                <a:hlinkClick r:id="rId6"/>
              </a:rPr>
              <a:t>competitive</a:t>
            </a:r>
            <a:r>
              <a:rPr lang="en-GB" sz="1800" b="0" i="0" dirty="0">
                <a:solidFill>
                  <a:srgbClr val="000000"/>
                </a:solidFill>
                <a:effectLst/>
                <a:latin typeface="futura-lt-w01-light"/>
              </a:rPr>
              <a:t> (as suggested by natural and lab experiments). Vietnam, Georgia, China, and Mongolia have the smallest gender gaps even in </a:t>
            </a:r>
            <a:r>
              <a:rPr lang="en-GB" sz="1800" b="0" i="0" u="none" strike="noStrike" dirty="0">
                <a:effectLst/>
                <a:latin typeface="futura-lt-w01-light"/>
                <a:hlinkClick r:id="rId7"/>
              </a:rPr>
              <a:t>competitive chess</a:t>
            </a:r>
            <a:r>
              <a:rPr lang="en-GB" sz="1800" b="0" i="0" dirty="0">
                <a:solidFill>
                  <a:srgbClr val="000000"/>
                </a:solidFill>
                <a:effectLst/>
                <a:latin typeface="futura-lt-w01-light"/>
              </a:rPr>
              <a:t>, which in the rest of the world is a male preserve. </a:t>
            </a:r>
            <a:endParaRPr lang="en-GB" sz="1800" dirty="0"/>
          </a:p>
        </p:txBody>
      </p:sp>
      <p:pic>
        <p:nvPicPr>
          <p:cNvPr id="5" name="Picture 4">
            <a:extLst>
              <a:ext uri="{FF2B5EF4-FFF2-40B4-BE49-F238E27FC236}">
                <a16:creationId xmlns:a16="http://schemas.microsoft.com/office/drawing/2014/main" id="{D4FB543B-0EAE-4AC0-A5CD-618624AC7FC0}"/>
              </a:ext>
            </a:extLst>
          </p:cNvPr>
          <p:cNvPicPr>
            <a:picLocks noChangeAspect="1"/>
          </p:cNvPicPr>
          <p:nvPr/>
        </p:nvPicPr>
        <p:blipFill>
          <a:blip r:embed="rId8"/>
          <a:stretch>
            <a:fillRect/>
          </a:stretch>
        </p:blipFill>
        <p:spPr>
          <a:xfrm>
            <a:off x="4572000" y="716989"/>
            <a:ext cx="3205163" cy="2217271"/>
          </a:xfrm>
          <a:prstGeom prst="rect">
            <a:avLst/>
          </a:prstGeom>
        </p:spPr>
      </p:pic>
    </p:spTree>
    <p:extLst>
      <p:ext uri="{BB962C8B-B14F-4D97-AF65-F5344CB8AC3E}">
        <p14:creationId xmlns:p14="http://schemas.microsoft.com/office/powerpoint/2010/main" val="3267197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CD26CD-4529-418A-9828-5E918FD4A6A8}"/>
              </a:ext>
            </a:extLst>
          </p:cNvPr>
          <p:cNvSpPr>
            <a:spLocks noGrp="1"/>
          </p:cNvSpPr>
          <p:nvPr>
            <p:ph type="title"/>
          </p:nvPr>
        </p:nvSpPr>
        <p:spPr>
          <a:xfrm>
            <a:off x="628650" y="365125"/>
            <a:ext cx="7886700" cy="1325563"/>
          </a:xfrm>
        </p:spPr>
        <p:txBody>
          <a:bodyPr>
            <a:normAutofit/>
          </a:bodyPr>
          <a:lstStyle/>
          <a:p>
            <a:r>
              <a:rPr lang="en-GB" sz="4700" b="1">
                <a:latin typeface="+mn-lt"/>
              </a:rPr>
              <a:t>But…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 name="connsiteX0" fmla="*/ 0 w 8140446"/>
              <a:gd name="connsiteY0" fmla="*/ 0 h 18288"/>
              <a:gd name="connsiteX1" fmla="*/ 596966 w 8140446"/>
              <a:gd name="connsiteY1" fmla="*/ 0 h 18288"/>
              <a:gd name="connsiteX2" fmla="*/ 1031123 w 8140446"/>
              <a:gd name="connsiteY2" fmla="*/ 0 h 18288"/>
              <a:gd name="connsiteX3" fmla="*/ 1872303 w 8140446"/>
              <a:gd name="connsiteY3" fmla="*/ 0 h 18288"/>
              <a:gd name="connsiteX4" fmla="*/ 2469269 w 8140446"/>
              <a:gd name="connsiteY4" fmla="*/ 0 h 18288"/>
              <a:gd name="connsiteX5" fmla="*/ 3066235 w 8140446"/>
              <a:gd name="connsiteY5" fmla="*/ 0 h 18288"/>
              <a:gd name="connsiteX6" fmla="*/ 3907414 w 8140446"/>
              <a:gd name="connsiteY6" fmla="*/ 0 h 18288"/>
              <a:gd name="connsiteX7" fmla="*/ 4422976 w 8140446"/>
              <a:gd name="connsiteY7" fmla="*/ 0 h 18288"/>
              <a:gd name="connsiteX8" fmla="*/ 5264155 w 8140446"/>
              <a:gd name="connsiteY8" fmla="*/ 0 h 18288"/>
              <a:gd name="connsiteX9" fmla="*/ 6105335 w 8140446"/>
              <a:gd name="connsiteY9" fmla="*/ 0 h 18288"/>
              <a:gd name="connsiteX10" fmla="*/ 6783705 w 8140446"/>
              <a:gd name="connsiteY10" fmla="*/ 0 h 18288"/>
              <a:gd name="connsiteX11" fmla="*/ 8140446 w 8140446"/>
              <a:gd name="connsiteY11" fmla="*/ 0 h 18288"/>
              <a:gd name="connsiteX12" fmla="*/ 8140446 w 8140446"/>
              <a:gd name="connsiteY12" fmla="*/ 18288 h 18288"/>
              <a:gd name="connsiteX13" fmla="*/ 7706289 w 8140446"/>
              <a:gd name="connsiteY13" fmla="*/ 18288 h 18288"/>
              <a:gd name="connsiteX14" fmla="*/ 6865109 w 8140446"/>
              <a:gd name="connsiteY14" fmla="*/ 18288 h 18288"/>
              <a:gd name="connsiteX15" fmla="*/ 6349548 w 8140446"/>
              <a:gd name="connsiteY15" fmla="*/ 18288 h 18288"/>
              <a:gd name="connsiteX16" fmla="*/ 5671177 w 8140446"/>
              <a:gd name="connsiteY16" fmla="*/ 18288 h 18288"/>
              <a:gd name="connsiteX17" fmla="*/ 4829998 w 8140446"/>
              <a:gd name="connsiteY17" fmla="*/ 18288 h 18288"/>
              <a:gd name="connsiteX18" fmla="*/ 4151627 w 8140446"/>
              <a:gd name="connsiteY18" fmla="*/ 18288 h 18288"/>
              <a:gd name="connsiteX19" fmla="*/ 3717470 w 8140446"/>
              <a:gd name="connsiteY19" fmla="*/ 18288 h 18288"/>
              <a:gd name="connsiteX20" fmla="*/ 3201909 w 8140446"/>
              <a:gd name="connsiteY20" fmla="*/ 18288 h 18288"/>
              <a:gd name="connsiteX21" fmla="*/ 2360729 w 8140446"/>
              <a:gd name="connsiteY21" fmla="*/ 18288 h 18288"/>
              <a:gd name="connsiteX22" fmla="*/ 1682359 w 8140446"/>
              <a:gd name="connsiteY22" fmla="*/ 18288 h 18288"/>
              <a:gd name="connsiteX23" fmla="*/ 1166797 w 8140446"/>
              <a:gd name="connsiteY23" fmla="*/ 18288 h 18288"/>
              <a:gd name="connsiteX24" fmla="*/ 0 w 8140446"/>
              <a:gd name="connsiteY24" fmla="*/ 18288 h 18288"/>
              <a:gd name="connsiteX25" fmla="*/ 0 w 8140446"/>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8288"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878" y="7862"/>
                  <a:pt x="8140227" y="13269"/>
                  <a:pt x="8140446" y="18288"/>
                </a:cubicBezTo>
                <a:cubicBezTo>
                  <a:pt x="7908069" y="-20636"/>
                  <a:pt x="7683037" y="21977"/>
                  <a:pt x="7543480" y="18288"/>
                </a:cubicBezTo>
                <a:cubicBezTo>
                  <a:pt x="7393752" y="10050"/>
                  <a:pt x="7221032" y="-3229"/>
                  <a:pt x="7109323" y="18288"/>
                </a:cubicBezTo>
                <a:cubicBezTo>
                  <a:pt x="7015297" y="22483"/>
                  <a:pt x="6599332" y="40899"/>
                  <a:pt x="6430952" y="18288"/>
                </a:cubicBezTo>
                <a:cubicBezTo>
                  <a:pt x="6292915" y="-34150"/>
                  <a:pt x="6142305" y="21507"/>
                  <a:pt x="5915391" y="18288"/>
                </a:cubicBezTo>
                <a:cubicBezTo>
                  <a:pt x="5682725" y="47843"/>
                  <a:pt x="5440566" y="31420"/>
                  <a:pt x="5237020" y="18288"/>
                </a:cubicBezTo>
                <a:cubicBezTo>
                  <a:pt x="5046456" y="10577"/>
                  <a:pt x="4706449" y="51976"/>
                  <a:pt x="4558650" y="18288"/>
                </a:cubicBezTo>
                <a:cubicBezTo>
                  <a:pt x="4361396" y="-987"/>
                  <a:pt x="4145362" y="-22303"/>
                  <a:pt x="3880279" y="18288"/>
                </a:cubicBezTo>
                <a:cubicBezTo>
                  <a:pt x="3610716" y="25411"/>
                  <a:pt x="3472690" y="4008"/>
                  <a:pt x="3201909" y="18288"/>
                </a:cubicBezTo>
                <a:cubicBezTo>
                  <a:pt x="2913595" y="35097"/>
                  <a:pt x="2753317" y="-1149"/>
                  <a:pt x="2604943" y="18288"/>
                </a:cubicBezTo>
                <a:cubicBezTo>
                  <a:pt x="2450130" y="36989"/>
                  <a:pt x="1974183" y="40159"/>
                  <a:pt x="1845168" y="18288"/>
                </a:cubicBezTo>
                <a:cubicBezTo>
                  <a:pt x="1677929" y="220"/>
                  <a:pt x="1378098" y="-772"/>
                  <a:pt x="1166797" y="18288"/>
                </a:cubicBezTo>
                <a:cubicBezTo>
                  <a:pt x="921150" y="53277"/>
                  <a:pt x="327457" y="47297"/>
                  <a:pt x="0" y="18288"/>
                </a:cubicBezTo>
                <a:cubicBezTo>
                  <a:pt x="-589" y="13471"/>
                  <a:pt x="-474" y="7409"/>
                  <a:pt x="0" y="0"/>
                </a:cubicBezTo>
                <a:close/>
              </a:path>
              <a:path w="8140446" h="18288"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40452" y="8597"/>
                  <a:pt x="8141122" y="9732"/>
                  <a:pt x="8140446" y="18288"/>
                </a:cubicBezTo>
                <a:cubicBezTo>
                  <a:pt x="7961834" y="8406"/>
                  <a:pt x="7874097" y="10350"/>
                  <a:pt x="7706289" y="18288"/>
                </a:cubicBezTo>
                <a:cubicBezTo>
                  <a:pt x="7582508" y="-14920"/>
                  <a:pt x="7179551" y="-33111"/>
                  <a:pt x="6865109" y="18288"/>
                </a:cubicBezTo>
                <a:cubicBezTo>
                  <a:pt x="6583382" y="24117"/>
                  <a:pt x="6525821" y="36696"/>
                  <a:pt x="6349548" y="18288"/>
                </a:cubicBezTo>
                <a:cubicBezTo>
                  <a:pt x="6209953" y="10881"/>
                  <a:pt x="5959707" y="-47828"/>
                  <a:pt x="5671177" y="18288"/>
                </a:cubicBezTo>
                <a:cubicBezTo>
                  <a:pt x="5387744" y="29809"/>
                  <a:pt x="5228514" y="101507"/>
                  <a:pt x="4829998" y="18288"/>
                </a:cubicBezTo>
                <a:cubicBezTo>
                  <a:pt x="4415646" y="-28596"/>
                  <a:pt x="4343809" y="28954"/>
                  <a:pt x="4151627" y="18288"/>
                </a:cubicBezTo>
                <a:cubicBezTo>
                  <a:pt x="3950673" y="-9796"/>
                  <a:pt x="3879947" y="41143"/>
                  <a:pt x="3717470" y="18288"/>
                </a:cubicBezTo>
                <a:cubicBezTo>
                  <a:pt x="3558660" y="10110"/>
                  <a:pt x="3468854" y="29375"/>
                  <a:pt x="3201909" y="18288"/>
                </a:cubicBezTo>
                <a:cubicBezTo>
                  <a:pt x="2965673" y="10505"/>
                  <a:pt x="2568327" y="22116"/>
                  <a:pt x="2360729" y="18288"/>
                </a:cubicBezTo>
                <a:cubicBezTo>
                  <a:pt x="2171885" y="49144"/>
                  <a:pt x="1923258" y="16020"/>
                  <a:pt x="1682359" y="18288"/>
                </a:cubicBezTo>
                <a:cubicBezTo>
                  <a:pt x="1430698" y="-2378"/>
                  <a:pt x="1324229" y="-1751"/>
                  <a:pt x="1166797" y="18288"/>
                </a:cubicBezTo>
                <a:cubicBezTo>
                  <a:pt x="1001390" y="41795"/>
                  <a:pt x="324313" y="57964"/>
                  <a:pt x="0" y="18288"/>
                </a:cubicBezTo>
                <a:cubicBezTo>
                  <a:pt x="285" y="13135"/>
                  <a:pt x="532" y="5956"/>
                  <a:pt x="0" y="0"/>
                </a:cubicBezTo>
                <a:close/>
              </a:path>
              <a:path w="8140446" h="18288"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031" y="7748"/>
                  <a:pt x="8139515" y="13015"/>
                  <a:pt x="8140446" y="18288"/>
                </a:cubicBezTo>
                <a:cubicBezTo>
                  <a:pt x="7892673" y="-4012"/>
                  <a:pt x="7668025" y="650"/>
                  <a:pt x="7543480" y="18288"/>
                </a:cubicBezTo>
                <a:cubicBezTo>
                  <a:pt x="7406710" y="-3467"/>
                  <a:pt x="7207646" y="8893"/>
                  <a:pt x="7109323" y="18288"/>
                </a:cubicBezTo>
                <a:cubicBezTo>
                  <a:pt x="6993037" y="49011"/>
                  <a:pt x="6598723" y="59405"/>
                  <a:pt x="6430952" y="18288"/>
                </a:cubicBezTo>
                <a:cubicBezTo>
                  <a:pt x="6284771" y="15315"/>
                  <a:pt x="6162730" y="20350"/>
                  <a:pt x="5915391" y="18288"/>
                </a:cubicBezTo>
                <a:cubicBezTo>
                  <a:pt x="5684668" y="13603"/>
                  <a:pt x="5422852" y="53618"/>
                  <a:pt x="5237020" y="18288"/>
                </a:cubicBezTo>
                <a:cubicBezTo>
                  <a:pt x="5035482" y="26296"/>
                  <a:pt x="4719808" y="55145"/>
                  <a:pt x="4558650" y="18288"/>
                </a:cubicBezTo>
                <a:cubicBezTo>
                  <a:pt x="4375169" y="-35587"/>
                  <a:pt x="4137553" y="12086"/>
                  <a:pt x="3880279" y="18288"/>
                </a:cubicBezTo>
                <a:cubicBezTo>
                  <a:pt x="3624533" y="32648"/>
                  <a:pt x="3467387" y="6480"/>
                  <a:pt x="3201909" y="18288"/>
                </a:cubicBezTo>
                <a:cubicBezTo>
                  <a:pt x="2918126" y="73342"/>
                  <a:pt x="2717830" y="-17156"/>
                  <a:pt x="2604943" y="18288"/>
                </a:cubicBezTo>
                <a:cubicBezTo>
                  <a:pt x="2496133" y="44525"/>
                  <a:pt x="2003915" y="18254"/>
                  <a:pt x="1845168" y="18288"/>
                </a:cubicBezTo>
                <a:cubicBezTo>
                  <a:pt x="1694518" y="14989"/>
                  <a:pt x="1344959" y="44188"/>
                  <a:pt x="1166797" y="18288"/>
                </a:cubicBezTo>
                <a:cubicBezTo>
                  <a:pt x="935925" y="69451"/>
                  <a:pt x="319712" y="-63972"/>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6E4CA5-CE51-40D6-9321-C5CDB0C258E6}"/>
              </a:ext>
            </a:extLst>
          </p:cNvPr>
          <p:cNvSpPr>
            <a:spLocks noGrp="1"/>
          </p:cNvSpPr>
          <p:nvPr>
            <p:ph idx="1"/>
          </p:nvPr>
        </p:nvSpPr>
        <p:spPr>
          <a:xfrm>
            <a:off x="628650" y="1929384"/>
            <a:ext cx="7886700" cy="4251960"/>
          </a:xfrm>
        </p:spPr>
        <p:txBody>
          <a:bodyPr>
            <a:normAutofit/>
          </a:bodyPr>
          <a:lstStyle/>
          <a:p>
            <a:pPr rtl="0" fontAlgn="base"/>
            <a:r>
              <a:rPr lang="en-GB" sz="1800" b="0" i="0" dirty="0">
                <a:effectLst/>
                <a:latin typeface="futura-lt-w01-light"/>
              </a:rPr>
              <a:t>But if communism was so egalitarian when it came to employment, how come they’re still so sexist? </a:t>
            </a:r>
            <a:r>
              <a:rPr lang="en-GB" sz="1800" b="0" i="0">
                <a:effectLst/>
                <a:latin typeface="futura-lt-w01-light"/>
              </a:rPr>
              <a:t>In World Values Surveys, men in post-communist societies give much </a:t>
            </a:r>
            <a:r>
              <a:rPr lang="en-GB" sz="1800" b="0" i="0" u="none" strike="noStrike">
                <a:effectLst/>
                <a:latin typeface="var(--ricos-custom-link-font-family,unset)"/>
                <a:hlinkClick r:id="rId2"/>
              </a:rPr>
              <a:t>more patriarchal</a:t>
            </a:r>
            <a:r>
              <a:rPr lang="en-GB" sz="1800" b="0" i="0">
                <a:effectLst/>
                <a:latin typeface="futura-lt-w01-light"/>
              </a:rPr>
              <a:t> answers than men in never-communist societies when asked whether men are better political leaders; if boys are more entitled to university education; and if scarce jobs should be reserved for men. </a:t>
            </a:r>
          </a:p>
          <a:p>
            <a:pPr marL="0" indent="0" rtl="0" fontAlgn="base">
              <a:buNone/>
            </a:pPr>
            <a:br>
              <a:rPr lang="en-GB" sz="1800" b="0" i="0">
                <a:effectLst/>
                <a:latin typeface="futura-lt-w01-light"/>
              </a:rPr>
            </a:br>
            <a:endParaRPr lang="en-GB" sz="1800" b="0" i="0">
              <a:effectLst/>
              <a:latin typeface="futura-lt-w01-light"/>
            </a:endParaRPr>
          </a:p>
          <a:p>
            <a:pPr rtl="0" fontAlgn="base"/>
            <a:r>
              <a:rPr lang="en-GB" sz="1800" b="0" i="0" dirty="0">
                <a:effectLst/>
                <a:latin typeface="futura-lt-w01-light"/>
              </a:rPr>
              <a:t>Although post-communist countries are generally more patriarchal than comparable peers, there is a curious heterogeneity. Within Central Asia, formerly communist countries are now the most gender equal amongst Muslim-majority countries. Why might the exact same intervention advance women’s status in some places and retard it in others?</a:t>
            </a:r>
          </a:p>
          <a:p>
            <a:pPr marL="0" indent="0">
              <a:buNone/>
            </a:pPr>
            <a:endParaRPr lang="en-GB" sz="1800" dirty="0"/>
          </a:p>
        </p:txBody>
      </p:sp>
    </p:spTree>
    <p:extLst>
      <p:ext uri="{BB962C8B-B14F-4D97-AF65-F5344CB8AC3E}">
        <p14:creationId xmlns:p14="http://schemas.microsoft.com/office/powerpoint/2010/main" val="32555172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F1BF0-C655-472C-A345-A5237605CE3A}"/>
              </a:ext>
            </a:extLst>
          </p:cNvPr>
          <p:cNvSpPr>
            <a:spLocks noGrp="1"/>
          </p:cNvSpPr>
          <p:nvPr>
            <p:ph type="title"/>
          </p:nvPr>
        </p:nvSpPr>
        <p:spPr/>
        <p:txBody>
          <a:bodyPr/>
          <a:lstStyle/>
          <a:p>
            <a:r>
              <a:rPr lang="en-GB" b="1" dirty="0">
                <a:latin typeface="+mn-lt"/>
              </a:rPr>
              <a:t>Feminist Activism</a:t>
            </a:r>
          </a:p>
        </p:txBody>
      </p:sp>
      <p:pic>
        <p:nvPicPr>
          <p:cNvPr id="7" name="Picture 6">
            <a:extLst>
              <a:ext uri="{FF2B5EF4-FFF2-40B4-BE49-F238E27FC236}">
                <a16:creationId xmlns:a16="http://schemas.microsoft.com/office/drawing/2014/main" id="{03FC2E52-3424-4622-932C-DECF57C4A65F}"/>
              </a:ext>
            </a:extLst>
          </p:cNvPr>
          <p:cNvPicPr>
            <a:picLocks noChangeAspect="1"/>
          </p:cNvPicPr>
          <p:nvPr/>
        </p:nvPicPr>
        <p:blipFill>
          <a:blip r:embed="rId2"/>
          <a:stretch>
            <a:fillRect/>
          </a:stretch>
        </p:blipFill>
        <p:spPr>
          <a:xfrm>
            <a:off x="757237" y="1500186"/>
            <a:ext cx="5900737" cy="3933825"/>
          </a:xfrm>
          <a:prstGeom prst="rect">
            <a:avLst/>
          </a:prstGeom>
        </p:spPr>
      </p:pic>
    </p:spTree>
    <p:extLst>
      <p:ext uri="{BB962C8B-B14F-4D97-AF65-F5344CB8AC3E}">
        <p14:creationId xmlns:p14="http://schemas.microsoft.com/office/powerpoint/2010/main" val="27594955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170</TotalTime>
  <Words>960</Words>
  <Application>Microsoft Office PowerPoint</Application>
  <PresentationFormat>On-screen Show (4:3)</PresentationFormat>
  <Paragraphs>79</Paragraphs>
  <Slides>15</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-apple-system</vt:lpstr>
      <vt:lpstr>futura-lt-w01-light</vt:lpstr>
      <vt:lpstr>var(--ricos-custom-link-font-family,unset)</vt:lpstr>
      <vt:lpstr>var(--ricos-custom-p-font-family,unset)</vt:lpstr>
      <vt:lpstr>Arial</vt:lpstr>
      <vt:lpstr>Calibri</vt:lpstr>
      <vt:lpstr>Calibri Light</vt:lpstr>
      <vt:lpstr>Open Sans</vt:lpstr>
      <vt:lpstr>playfair display</vt:lpstr>
      <vt:lpstr>Roboto Condensed</vt:lpstr>
      <vt:lpstr>Office Theme</vt:lpstr>
      <vt:lpstr>ECGE4006S/T Contemporary Challenges: Making a Difference Power, Patriarchy and Oppression: Rich and Poor: Inequalities Worldwide </vt:lpstr>
      <vt:lpstr>HPHI4904 Power and Inequality [Lecture 1] Power, Patriarchy and Oppression: Rich and Poor: Inequalities Worldwide  </vt:lpstr>
      <vt:lpstr>Characteristics of patriarchy according to Denise Comanne</vt:lpstr>
      <vt:lpstr>Focusing on Patriarchy and violence</vt:lpstr>
      <vt:lpstr>Patriarchy and religion</vt:lpstr>
      <vt:lpstr>Superseding patriarchy?</vt:lpstr>
      <vt:lpstr>HPHI4904 Power and Inequality  Women and Inequality:  Dr Alice Evans (Kings College London)</vt:lpstr>
      <vt:lpstr>Ten Thousand Years of Patriarchy, Updated!</vt:lpstr>
      <vt:lpstr>What explains the Great Gender Divergence?</vt:lpstr>
      <vt:lpstr> The Patriarchal  Revolution </vt:lpstr>
      <vt:lpstr> Pre-Colonial South  East Asia, Sub-Saharan  Africa and the  Americas</vt:lpstr>
      <vt:lpstr>Colonial  Latin America</vt:lpstr>
      <vt:lpstr>“Communism” </vt:lpstr>
      <vt:lpstr>But…</vt:lpstr>
      <vt:lpstr>Feminist Activism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HPHI4904 Power and Inequality</dc:title>
  <dc:creator>Andy Bevan</dc:creator>
  <cp:lastModifiedBy>Andy Bevan</cp:lastModifiedBy>
  <cp:revision>15</cp:revision>
  <dcterms:created xsi:type="dcterms:W3CDTF">2022-04-27T08:43:29Z</dcterms:created>
  <dcterms:modified xsi:type="dcterms:W3CDTF">2023-05-09T10:00:28Z</dcterms:modified>
</cp:coreProperties>
</file>