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38"/>
  </p:notesMasterIdLst>
  <p:sldIdLst>
    <p:sldId id="256" r:id="rId2"/>
    <p:sldId id="257" r:id="rId3"/>
    <p:sldId id="304" r:id="rId4"/>
    <p:sldId id="305" r:id="rId5"/>
    <p:sldId id="306" r:id="rId6"/>
    <p:sldId id="276" r:id="rId7"/>
    <p:sldId id="277" r:id="rId8"/>
    <p:sldId id="278" r:id="rId9"/>
    <p:sldId id="285" r:id="rId10"/>
    <p:sldId id="308" r:id="rId11"/>
    <p:sldId id="279" r:id="rId12"/>
    <p:sldId id="260" r:id="rId13"/>
    <p:sldId id="286" r:id="rId14"/>
    <p:sldId id="313" r:id="rId15"/>
    <p:sldId id="283" r:id="rId16"/>
    <p:sldId id="314" r:id="rId17"/>
    <p:sldId id="310" r:id="rId18"/>
    <p:sldId id="311" r:id="rId19"/>
    <p:sldId id="258" r:id="rId20"/>
    <p:sldId id="266" r:id="rId21"/>
    <p:sldId id="315" r:id="rId22"/>
    <p:sldId id="316" r:id="rId23"/>
    <p:sldId id="267" r:id="rId24"/>
    <p:sldId id="269" r:id="rId25"/>
    <p:sldId id="270" r:id="rId26"/>
    <p:sldId id="280" r:id="rId27"/>
    <p:sldId id="259" r:id="rId28"/>
    <p:sldId id="317" r:id="rId29"/>
    <p:sldId id="261" r:id="rId30"/>
    <p:sldId id="263" r:id="rId31"/>
    <p:sldId id="262" r:id="rId32"/>
    <p:sldId id="309" r:id="rId33"/>
    <p:sldId id="319" r:id="rId34"/>
    <p:sldId id="318" r:id="rId35"/>
    <p:sldId id="264" r:id="rId36"/>
    <p:sldId id="32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18"/>
    <p:restoredTop sz="94618"/>
  </p:normalViewPr>
  <p:slideViewPr>
    <p:cSldViewPr snapToGrid="0" snapToObjects="1">
      <p:cViewPr>
        <p:scale>
          <a:sx n="86" d="100"/>
          <a:sy n="86" d="100"/>
        </p:scale>
        <p:origin x="520" y="3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notesMaster" Target="notesMasters/notesMaster1.xml"/><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E25AD-0998-B44E-8569-E12A9CE96E94}" type="datetimeFigureOut">
              <a:rPr lang="en-US" smtClean="0"/>
              <a:t>10/4/18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9920D-8AAC-A540-A08A-1C53F66FE98E}" type="slidenum">
              <a:rPr lang="en-US" smtClean="0"/>
              <a:t>‹#›</a:t>
            </a:fld>
            <a:endParaRPr lang="en-US" dirty="0"/>
          </a:p>
        </p:txBody>
      </p:sp>
    </p:spTree>
    <p:extLst>
      <p:ext uri="{BB962C8B-B14F-4D97-AF65-F5344CB8AC3E}">
        <p14:creationId xmlns:p14="http://schemas.microsoft.com/office/powerpoint/2010/main" val="309226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Long-term value creation is a key point. </a:t>
            </a:r>
            <a:endParaRPr lang="en-US" dirty="0"/>
          </a:p>
        </p:txBody>
      </p:sp>
      <p:sp>
        <p:nvSpPr>
          <p:cNvPr id="4" name="Slide Number Placeholder 3"/>
          <p:cNvSpPr>
            <a:spLocks noGrp="1"/>
          </p:cNvSpPr>
          <p:nvPr>
            <p:ph type="sldNum" sz="quarter" idx="10"/>
          </p:nvPr>
        </p:nvSpPr>
        <p:spPr/>
        <p:txBody>
          <a:bodyPr/>
          <a:lstStyle/>
          <a:p>
            <a:fld id="{BB59920D-8AAC-A540-A08A-1C53F66FE98E}" type="slidenum">
              <a:rPr lang="en-US" smtClean="0"/>
              <a:t>6</a:t>
            </a:fld>
            <a:endParaRPr lang="en-US" dirty="0"/>
          </a:p>
        </p:txBody>
      </p:sp>
    </p:spTree>
    <p:extLst>
      <p:ext uri="{BB962C8B-B14F-4D97-AF65-F5344CB8AC3E}">
        <p14:creationId xmlns:p14="http://schemas.microsoft.com/office/powerpoint/2010/main" val="266822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C001F-E327-4F4A-9925-075C1C5E07FC}" type="datetimeFigureOut">
              <a:rPr lang="en-US" smtClean="0"/>
              <a:t>10/4/18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A2C001F-E327-4F4A-9925-075C1C5E07FC}" type="datetimeFigureOut">
              <a:rPr lang="en-US" smtClean="0"/>
              <a:t>10/4/18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A2C001F-E327-4F4A-9925-075C1C5E07FC}" type="datetimeFigureOut">
              <a:rPr lang="en-US" smtClean="0"/>
              <a:t>10/4/18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A2C001F-E327-4F4A-9925-075C1C5E07FC}" type="datetimeFigureOut">
              <a:rPr lang="en-US" smtClean="0"/>
              <a:t>10/4/18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C001F-E327-4F4A-9925-075C1C5E07FC}" type="datetimeFigureOut">
              <a:rPr lang="en-US" smtClean="0"/>
              <a:t>10/4/18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10/4/18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10/4/18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C001F-E327-4F4A-9925-075C1C5E07FC}" type="datetimeFigureOut">
              <a:rPr lang="en-US" smtClean="0"/>
              <a:t>10/4/18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052D5-C691-4F4B-93F3-BCB25795E0D9}" type="slidenum">
              <a:rPr lang="en-US" smtClean="0"/>
              <a:t>‹#›</a:t>
            </a:fld>
            <a:endParaRPr lang="en-US" dirty="0"/>
          </a:p>
        </p:txBody>
      </p:sp>
    </p:spTree>
    <p:extLst>
      <p:ext uri="{BB962C8B-B14F-4D97-AF65-F5344CB8AC3E}">
        <p14:creationId xmlns:p14="http://schemas.microsoft.com/office/powerpoint/2010/main" val="12857217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emf"/><Relationship Id="rId3" Type="http://schemas.openxmlformats.org/officeDocument/2006/relationships/image" Target="../media/image4.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emf"/></Relationships>
</file>

<file path=ppt/slides/_rels/slide17.xml.rels><?xml version="1.0" encoding="UTF-8" standalone="yes"?>
<Relationships xmlns="http://schemas.openxmlformats.org/package/2006/relationships"><Relationship Id="rId3" Type="http://schemas.openxmlformats.org/officeDocument/2006/relationships/hyperlink" Target="http://www.fieldboom.com/psychographic-segmentation" TargetMode="External"/><Relationship Id="rId4" Type="http://schemas.openxmlformats.org/officeDocument/2006/relationships/hyperlink" Target="https://www.fieldboom.com/blog/use-psychographic-segmentation-sell/" TargetMode="External"/><Relationship Id="rId5" Type="http://schemas.openxmlformats.org/officeDocument/2006/relationships/hyperlink" Target="https://www.fieldboom.com/blog/behavioral-segmentation/" TargetMode="External"/><Relationship Id="rId1" Type="http://schemas.openxmlformats.org/officeDocument/2006/relationships/slideLayout" Target="../slideLayouts/slideLayout2.xml"/><Relationship Id="rId2" Type="http://schemas.openxmlformats.org/officeDocument/2006/relationships/hyperlink" Target="https://www.fieldboom.com/blog/customer-segmentatio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emf"/><Relationship Id="rId3" Type="http://schemas.openxmlformats.org/officeDocument/2006/relationships/image" Target="../media/image9.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news.sap.com/wp-content/blogs.dir/1/files/Cook-McDermott.jpg" TargetMode="External"/><Relationship Id="rId3" Type="http://schemas.openxmlformats.org/officeDocument/2006/relationships/image" Target="../media/image11.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tiff"/><Relationship Id="rId4" Type="http://schemas.openxmlformats.org/officeDocument/2006/relationships/image" Target="../media/image14.tiff"/><Relationship Id="rId1" Type="http://schemas.openxmlformats.org/officeDocument/2006/relationships/slideLayout" Target="../slideLayouts/slideLayout2.xml"/><Relationship Id="rId2" Type="http://schemas.openxmlformats.org/officeDocument/2006/relationships/image" Target="../media/image12.tif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43055" y="4217526"/>
            <a:ext cx="7148945" cy="1938992"/>
          </a:xfrm>
          <a:prstGeom prst="rect">
            <a:avLst/>
          </a:prstGeom>
          <a:solidFill>
            <a:schemeClr val="accent6">
              <a:lumMod val="75000"/>
            </a:schemeClr>
          </a:solidFill>
        </p:spPr>
        <p:txBody>
          <a:bodyPr wrap="square" rtlCol="0">
            <a:spAutoFit/>
          </a:bodyPr>
          <a:lstStyle/>
          <a:p>
            <a:r>
              <a:rPr lang="en-US" sz="2400" dirty="0" smtClean="0">
                <a:solidFill>
                  <a:schemeClr val="bg1"/>
                </a:solidFill>
              </a:rPr>
              <a:t>Amanda Gentle</a:t>
            </a:r>
          </a:p>
          <a:p>
            <a:endParaRPr lang="en-US" sz="2400" dirty="0">
              <a:solidFill>
                <a:schemeClr val="bg1"/>
              </a:solidFill>
            </a:endParaRPr>
          </a:p>
          <a:p>
            <a:r>
              <a:rPr lang="en-US" sz="2400" dirty="0" smtClean="0">
                <a:solidFill>
                  <a:schemeClr val="bg1"/>
                </a:solidFill>
              </a:rPr>
              <a:t>MA Music Entrepreneurship</a:t>
            </a:r>
          </a:p>
          <a:p>
            <a:r>
              <a:rPr lang="en-US" sz="2400" dirty="0" smtClean="0">
                <a:solidFill>
                  <a:schemeClr val="bg1"/>
                </a:solidFill>
              </a:rPr>
              <a:t>Music Business Development Toolkit Workshop</a:t>
            </a:r>
          </a:p>
          <a:p>
            <a:endParaRPr lang="en-US" sz="2400" dirty="0">
              <a:solidFill>
                <a:schemeClr val="bg1"/>
              </a:solidFill>
            </a:endParaRPr>
          </a:p>
        </p:txBody>
      </p:sp>
    </p:spTree>
    <p:extLst>
      <p:ext uri="{BB962C8B-B14F-4D97-AF65-F5344CB8AC3E}">
        <p14:creationId xmlns:p14="http://schemas.microsoft.com/office/powerpoint/2010/main" val="5930839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smtClean="0"/>
              <a:t>Part One - Session </a:t>
            </a:r>
            <a:r>
              <a:rPr lang="en-US" sz="2800" b="1" dirty="0" smtClean="0"/>
              <a:t>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2400" dirty="0" smtClean="0"/>
          </a:p>
          <a:p>
            <a:pPr marL="0" lvl="0" indent="0">
              <a:buNone/>
            </a:pPr>
            <a:r>
              <a:rPr lang="en-US" sz="2000" b="1" dirty="0" smtClean="0"/>
              <a:t>Music Business Development and </a:t>
            </a:r>
            <a:r>
              <a:rPr lang="en-US" sz="2000" b="1" dirty="0"/>
              <a:t>Distribution </a:t>
            </a:r>
            <a:r>
              <a:rPr lang="en-US" sz="2000" b="1" dirty="0" smtClean="0"/>
              <a:t> </a:t>
            </a:r>
          </a:p>
          <a:p>
            <a:pPr marL="0" lvl="0" indent="0">
              <a:buNone/>
            </a:pPr>
            <a:endParaRPr lang="en-US" sz="2000" b="1" dirty="0" smtClean="0"/>
          </a:p>
          <a:p>
            <a:r>
              <a:rPr lang="en-US" sz="1800" dirty="0"/>
              <a:t>U</a:t>
            </a:r>
            <a:r>
              <a:rPr lang="en-US" sz="1800" dirty="0" smtClean="0"/>
              <a:t>nderstand what the practice of business development is, know what it involves and identify what good practice might look like in relation to your future music and business projects</a:t>
            </a:r>
          </a:p>
          <a:p>
            <a:r>
              <a:rPr lang="en-US" sz="1800" dirty="0" smtClean="0"/>
              <a:t>Understand the key music business distribution models and channels</a:t>
            </a:r>
          </a:p>
          <a:p>
            <a:endParaRPr lang="en-US" sz="1800" dirty="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489736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2875" y="271463"/>
            <a:ext cx="7315200" cy="6115049"/>
          </a:xfrm>
          <a:prstGeom prst="rect">
            <a:avLst/>
          </a:prstGeom>
        </p:spPr>
      </p:pic>
      <p:sp>
        <p:nvSpPr>
          <p:cNvPr id="5" name="TextBox 4"/>
          <p:cNvSpPr txBox="1"/>
          <p:nvPr/>
        </p:nvSpPr>
        <p:spPr>
          <a:xfrm>
            <a:off x="7458075" y="512831"/>
            <a:ext cx="4229100" cy="5632311"/>
          </a:xfrm>
          <a:prstGeom prst="rect">
            <a:avLst/>
          </a:prstGeom>
          <a:solidFill>
            <a:schemeClr val="accent6">
              <a:lumMod val="20000"/>
              <a:lumOff val="80000"/>
            </a:schemeClr>
          </a:solidFill>
        </p:spPr>
        <p:txBody>
          <a:bodyPr wrap="square" rtlCol="0">
            <a:spAutoFit/>
          </a:bodyPr>
          <a:lstStyle/>
          <a:p>
            <a:r>
              <a:rPr lang="en-US" b="1" dirty="0" smtClean="0"/>
              <a:t>Kolb’s Experiential </a:t>
            </a:r>
            <a:r>
              <a:rPr lang="en-US" b="1" dirty="0"/>
              <a:t>L</a:t>
            </a:r>
            <a:r>
              <a:rPr lang="en-US" b="1" dirty="0" smtClean="0"/>
              <a:t>earning </a:t>
            </a:r>
            <a:r>
              <a:rPr lang="en-US" b="1" dirty="0"/>
              <a:t>C</a:t>
            </a:r>
            <a:r>
              <a:rPr lang="en-US" b="1" dirty="0" smtClean="0"/>
              <a:t>ycle </a:t>
            </a:r>
            <a:r>
              <a:rPr lang="en-US" dirty="0" smtClean="0"/>
              <a:t>underpins and reflects the teaching (pedogical) style that we tend to adopt at Tileyard Education.</a:t>
            </a:r>
          </a:p>
          <a:p>
            <a:endParaRPr lang="en-US" dirty="0"/>
          </a:p>
          <a:p>
            <a:endParaRPr lang="en-US" dirty="0" smtClean="0"/>
          </a:p>
          <a:p>
            <a:r>
              <a:rPr lang="en-US" dirty="0" smtClean="0"/>
              <a:t>Identifying and exploring key issues in the music industry through case studies assignments and practical projects,</a:t>
            </a:r>
          </a:p>
          <a:p>
            <a:endParaRPr lang="en-US" dirty="0"/>
          </a:p>
          <a:p>
            <a:r>
              <a:rPr lang="en-US" dirty="0" smtClean="0"/>
              <a:t>Reflecting on those and doing more independent research,</a:t>
            </a:r>
          </a:p>
          <a:p>
            <a:endParaRPr lang="en-US" dirty="0"/>
          </a:p>
          <a:p>
            <a:r>
              <a:rPr lang="en-US" dirty="0" smtClean="0"/>
              <a:t>Formulating your own theories, music business ideas, concepts or plans, testing those ‘hypotheses’</a:t>
            </a:r>
          </a:p>
          <a:p>
            <a:endParaRPr lang="en-US" dirty="0"/>
          </a:p>
          <a:p>
            <a:r>
              <a:rPr lang="en-US" dirty="0" smtClean="0"/>
              <a:t>Finally formulating your own business plan for your final projects</a:t>
            </a:r>
          </a:p>
          <a:p>
            <a:endParaRPr lang="en-US" dirty="0"/>
          </a:p>
        </p:txBody>
      </p:sp>
    </p:spTree>
    <p:extLst>
      <p:ext uri="{BB962C8B-B14F-4D97-AF65-F5344CB8AC3E}">
        <p14:creationId xmlns:p14="http://schemas.microsoft.com/office/powerpoint/2010/main" val="408950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6"/>
            <a:ext cx="11353800" cy="493856"/>
          </a:xfrm>
          <a:solidFill>
            <a:schemeClr val="bg1">
              <a:lumMod val="85000"/>
            </a:schemeClr>
          </a:solidFill>
        </p:spPr>
        <p:txBody>
          <a:bodyPr>
            <a:normAutofit/>
          </a:bodyPr>
          <a:lstStyle/>
          <a:p>
            <a:r>
              <a:rPr lang="en-US" sz="2800" b="1" dirty="0" smtClean="0"/>
              <a:t>Learning styles</a:t>
            </a:r>
            <a:endParaRPr lang="en-US" sz="2800" b="1" dirty="0"/>
          </a:p>
        </p:txBody>
      </p:sp>
      <p:sp>
        <p:nvSpPr>
          <p:cNvPr id="6" name="TextBox 5"/>
          <p:cNvSpPr txBox="1"/>
          <p:nvPr/>
        </p:nvSpPr>
        <p:spPr>
          <a:xfrm>
            <a:off x="838200" y="1700213"/>
            <a:ext cx="4833938" cy="3970318"/>
          </a:xfrm>
          <a:prstGeom prst="rect">
            <a:avLst/>
          </a:prstGeom>
          <a:noFill/>
        </p:spPr>
        <p:txBody>
          <a:bodyPr wrap="square" rtlCol="0">
            <a:spAutoFit/>
          </a:bodyPr>
          <a:lstStyle/>
          <a:p>
            <a:r>
              <a:rPr lang="en-US" dirty="0" smtClean="0"/>
              <a:t>Gaining and understanding and appreciation of your learning style will help you during your MA in the following ways:</a:t>
            </a:r>
          </a:p>
          <a:p>
            <a:endParaRPr lang="en-US" dirty="0"/>
          </a:p>
          <a:p>
            <a:endParaRPr lang="en-US" dirty="0" smtClean="0"/>
          </a:p>
          <a:p>
            <a:pPr marL="285750" indent="-285750">
              <a:buFont typeface="Wingdings" charset="2"/>
              <a:buChar char="ü"/>
            </a:pPr>
            <a:r>
              <a:rPr lang="en-US" dirty="0" smtClean="0"/>
              <a:t>Help you understand how best to learn and study effectively based on your preferences</a:t>
            </a:r>
          </a:p>
          <a:p>
            <a:pPr marL="285750" indent="-285750">
              <a:buFont typeface="Wingdings" charset="2"/>
              <a:buChar char="ü"/>
            </a:pPr>
            <a:endParaRPr lang="en-US" dirty="0" smtClean="0"/>
          </a:p>
          <a:p>
            <a:pPr marL="285750" indent="-285750">
              <a:buFont typeface="Wingdings" charset="2"/>
              <a:buChar char="ü"/>
            </a:pPr>
            <a:r>
              <a:rPr lang="en-US" dirty="0" smtClean="0"/>
              <a:t>Enable you to study and learn based on a process which works best for you</a:t>
            </a:r>
          </a:p>
          <a:p>
            <a:pPr marL="285750" indent="-285750">
              <a:buFont typeface="Wingdings" charset="2"/>
              <a:buChar char="ü"/>
            </a:pPr>
            <a:endParaRPr lang="en-US" dirty="0" smtClean="0"/>
          </a:p>
          <a:p>
            <a:pPr marL="285750" indent="-285750">
              <a:buFont typeface="Wingdings" charset="2"/>
              <a:buChar char="ü"/>
            </a:pPr>
            <a:r>
              <a:rPr lang="en-US" dirty="0" smtClean="0"/>
              <a:t> Enables you to develop further self-awareness of your strengths and development areas as part of a personal development plan (PDP)</a:t>
            </a:r>
          </a:p>
        </p:txBody>
      </p:sp>
      <p:sp>
        <p:nvSpPr>
          <p:cNvPr id="7" name="TextBox 6"/>
          <p:cNvSpPr txBox="1"/>
          <p:nvPr/>
        </p:nvSpPr>
        <p:spPr>
          <a:xfrm>
            <a:off x="6457950" y="1700213"/>
            <a:ext cx="4171950" cy="1477328"/>
          </a:xfrm>
          <a:prstGeom prst="rect">
            <a:avLst/>
          </a:prstGeom>
          <a:solidFill>
            <a:schemeClr val="bg2"/>
          </a:solidFill>
        </p:spPr>
        <p:txBody>
          <a:bodyPr wrap="square" rtlCol="0">
            <a:spAutoFit/>
          </a:bodyPr>
          <a:lstStyle/>
          <a:p>
            <a:r>
              <a:rPr lang="en-US" b="1" dirty="0" smtClean="0"/>
              <a:t>Exercise 1</a:t>
            </a:r>
          </a:p>
          <a:p>
            <a:endParaRPr lang="en-US" dirty="0"/>
          </a:p>
          <a:p>
            <a:r>
              <a:rPr lang="en-US" dirty="0" smtClean="0"/>
              <a:t>Complete the VAK Test individually</a:t>
            </a:r>
          </a:p>
          <a:p>
            <a:r>
              <a:rPr lang="en-US" dirty="0" smtClean="0"/>
              <a:t> (10 minutes)</a:t>
            </a:r>
          </a:p>
          <a:p>
            <a:endParaRPr lang="en-US" dirty="0"/>
          </a:p>
        </p:txBody>
      </p:sp>
    </p:spTree>
    <p:extLst>
      <p:ext uri="{BB962C8B-B14F-4D97-AF65-F5344CB8AC3E}">
        <p14:creationId xmlns:p14="http://schemas.microsoft.com/office/powerpoint/2010/main" val="2063391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76312" y="136526"/>
            <a:ext cx="11215688" cy="611619"/>
          </a:xfrm>
          <a:solidFill>
            <a:schemeClr val="bg1">
              <a:lumMod val="85000"/>
            </a:schemeClr>
          </a:solidFill>
        </p:spPr>
        <p:txBody>
          <a:bodyPr>
            <a:normAutofit/>
          </a:bodyPr>
          <a:lstStyle/>
          <a:p>
            <a:r>
              <a:rPr lang="en-US" sz="2800" b="1" dirty="0" smtClean="0"/>
              <a:t>Learning styles</a:t>
            </a:r>
            <a:endParaRPr lang="en-US" sz="2800" b="1" dirty="0"/>
          </a:p>
        </p:txBody>
      </p:sp>
      <p:sp>
        <p:nvSpPr>
          <p:cNvPr id="7" name="Rectangle 6"/>
          <p:cNvSpPr/>
          <p:nvPr/>
        </p:nvSpPr>
        <p:spPr>
          <a:xfrm>
            <a:off x="976312" y="531387"/>
            <a:ext cx="10906126" cy="6217087"/>
          </a:xfrm>
          <a:prstGeom prst="rect">
            <a:avLst/>
          </a:prstGeom>
        </p:spPr>
        <p:txBody>
          <a:bodyPr wrap="square">
            <a:spAutoFit/>
          </a:bodyPr>
          <a:lstStyle/>
          <a:p>
            <a:r>
              <a:rPr lang="en-US" sz="2000" b="1" dirty="0" smtClean="0">
                <a:latin typeface="ArialNarrow" charset="0"/>
              </a:rPr>
              <a:t> </a:t>
            </a:r>
            <a:endParaRPr lang="en-US" dirty="0"/>
          </a:p>
          <a:p>
            <a:r>
              <a:rPr lang="en-US" dirty="0"/>
              <a:t>The VAK learning styles model suggests that </a:t>
            </a:r>
            <a:r>
              <a:rPr lang="en-US" dirty="0" smtClean="0"/>
              <a:t>people have a </a:t>
            </a:r>
            <a:r>
              <a:rPr lang="en-US" dirty="0"/>
              <a:t>preferred styles of learning. These three styles are as follows, (and there is no right or wrong learning style): </a:t>
            </a:r>
          </a:p>
          <a:p>
            <a:endParaRPr lang="en-US" dirty="0"/>
          </a:p>
          <a:p>
            <a:endParaRPr lang="en-US" dirty="0"/>
          </a:p>
          <a:p>
            <a:r>
              <a:rPr lang="en-US" b="1" dirty="0" smtClean="0">
                <a:solidFill>
                  <a:schemeClr val="accent5">
                    <a:lumMod val="75000"/>
                  </a:schemeClr>
                </a:solidFill>
              </a:rPr>
              <a:t>Visual </a:t>
            </a:r>
            <a:r>
              <a:rPr lang="en-US" b="1" dirty="0">
                <a:solidFill>
                  <a:schemeClr val="accent5">
                    <a:lumMod val="75000"/>
                  </a:schemeClr>
                </a:solidFill>
              </a:rPr>
              <a:t> </a:t>
            </a:r>
            <a:r>
              <a:rPr lang="en-US" b="1" dirty="0" smtClean="0">
                <a:solidFill>
                  <a:schemeClr val="accent5">
                    <a:lumMod val="75000"/>
                  </a:schemeClr>
                </a:solidFill>
              </a:rPr>
              <a:t>-</a:t>
            </a:r>
            <a:r>
              <a:rPr lang="en-US" dirty="0" smtClean="0"/>
              <a:t> </a:t>
            </a:r>
            <a:r>
              <a:rPr lang="en-US" b="1" dirty="0" smtClean="0"/>
              <a:t>A preference </a:t>
            </a:r>
            <a:r>
              <a:rPr lang="en-US" b="1" dirty="0"/>
              <a:t>for seen or observed things, </a:t>
            </a:r>
            <a:r>
              <a:rPr lang="en-US" dirty="0"/>
              <a:t>including pictures, diagrams, demonstrations, displays, handouts, films, flip-chart, etc. These people will use phrases such as ‘show me’, ‘let’s have a look at that’ and will be best able to perform a new task after reading the instructions or watching someone else do it first. These are the people who will work from lists and written directions and </a:t>
            </a:r>
            <a:r>
              <a:rPr lang="en-US" dirty="0" smtClean="0"/>
              <a:t>instructions</a:t>
            </a:r>
            <a:endParaRPr lang="en-US" dirty="0"/>
          </a:p>
          <a:p>
            <a:endParaRPr lang="en-US" dirty="0"/>
          </a:p>
          <a:p>
            <a:r>
              <a:rPr lang="en-US" b="1" dirty="0" smtClean="0">
                <a:solidFill>
                  <a:schemeClr val="accent2">
                    <a:lumMod val="75000"/>
                  </a:schemeClr>
                </a:solidFill>
              </a:rPr>
              <a:t>Auditory </a:t>
            </a:r>
            <a:r>
              <a:rPr lang="en-US" dirty="0" smtClean="0">
                <a:solidFill>
                  <a:schemeClr val="accent2">
                    <a:lumMod val="75000"/>
                  </a:schemeClr>
                </a:solidFill>
              </a:rPr>
              <a:t>-</a:t>
            </a:r>
            <a:r>
              <a:rPr lang="en-US" dirty="0" smtClean="0"/>
              <a:t> </a:t>
            </a:r>
            <a:r>
              <a:rPr lang="en-US" b="1" dirty="0" smtClean="0"/>
              <a:t>A </a:t>
            </a:r>
            <a:r>
              <a:rPr lang="en-US" b="1" dirty="0"/>
              <a:t>preference for the transfer of information through listening</a:t>
            </a:r>
            <a:r>
              <a:rPr lang="en-US" dirty="0"/>
              <a:t>: to the spoken word, of self or others, of sounds and noises. These people will use phrases such as ‘tell me’, ‘let’s talk it over’ and will be best able to perform a new task after listening to instructions from an expert. These are the people who are happy being given spoken instructions over the telephone, and can remember all the words to songs that they hear! </a:t>
            </a:r>
            <a:endParaRPr lang="en-US" dirty="0" smtClean="0"/>
          </a:p>
          <a:p>
            <a:endParaRPr lang="en-US" dirty="0"/>
          </a:p>
          <a:p>
            <a:r>
              <a:rPr lang="en-US" dirty="0" smtClean="0"/>
              <a:t> </a:t>
            </a:r>
            <a:r>
              <a:rPr lang="en-US" b="1" dirty="0" smtClean="0">
                <a:solidFill>
                  <a:srgbClr val="FF0000"/>
                </a:solidFill>
              </a:rPr>
              <a:t>Kinesthetic </a:t>
            </a:r>
            <a:r>
              <a:rPr lang="en-US" b="1" dirty="0" smtClean="0"/>
              <a:t>–  A preference </a:t>
            </a:r>
            <a:r>
              <a:rPr lang="en-US" b="1" dirty="0"/>
              <a:t>for physical experience</a:t>
            </a:r>
            <a:r>
              <a:rPr lang="en-US" dirty="0"/>
              <a:t> - touching, feeling, holding, doing, practical hands-on experiences. These people will use phrases such as ‘let me try’, ‘how do you feel?’ and will be best able to perform a new task by going ahead and trying it out, learning as they go. These are the people who like to experiment, hands-on, and never look at the instructions first! </a:t>
            </a:r>
            <a:endParaRPr lang="en-US" dirty="0" smtClean="0"/>
          </a:p>
          <a:p>
            <a:endParaRPr lang="en-US" dirty="0"/>
          </a:p>
          <a:p>
            <a:r>
              <a:rPr lang="en-US" dirty="0" smtClean="0"/>
              <a:t>Some </a:t>
            </a:r>
            <a:r>
              <a:rPr lang="en-US" dirty="0"/>
              <a:t>people have a very strong preference; other people have a more even mixture of two or less commonly, three styles. </a:t>
            </a:r>
          </a:p>
        </p:txBody>
      </p:sp>
    </p:spTree>
    <p:extLst>
      <p:ext uri="{BB962C8B-B14F-4D97-AF65-F5344CB8AC3E}">
        <p14:creationId xmlns:p14="http://schemas.microsoft.com/office/powerpoint/2010/main" val="1241598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289"/>
            <a:ext cx="11353800" cy="535420"/>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838200" y="1126274"/>
            <a:ext cx="10515600" cy="505068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Definitions:</a:t>
            </a:r>
          </a:p>
          <a:p>
            <a:pPr marL="0" lvl="0" indent="0">
              <a:lnSpc>
                <a:spcPct val="100000"/>
              </a:lnSpc>
              <a:spcBef>
                <a:spcPts val="0"/>
              </a:spcBef>
              <a:buNone/>
            </a:pPr>
            <a:endParaRPr lang="en-US" dirty="0"/>
          </a:p>
          <a:p>
            <a:pPr marL="0" lvl="0" indent="0">
              <a:lnSpc>
                <a:spcPct val="100000"/>
              </a:lnSpc>
              <a:spcBef>
                <a:spcPts val="0"/>
              </a:spcBef>
              <a:buNone/>
            </a:pPr>
            <a:r>
              <a:rPr lang="en-US" sz="2000" dirty="0" smtClean="0"/>
              <a:t>Business </a:t>
            </a:r>
            <a:r>
              <a:rPr lang="en-US" sz="2000" dirty="0"/>
              <a:t>development is defined as the tasks and processes concerning analytical preparation of potential growth opportunities, and the support and monitoring of the implementation of growth opportunities, but does not include decisions on strategy and implementation of growth opportunities</a:t>
            </a:r>
            <a:r>
              <a:rPr lang="en-US" sz="2000" dirty="0" smtClean="0"/>
              <a:t>.  (Palgrave Encyclopedia of Strategic Management 2014)</a:t>
            </a:r>
          </a:p>
          <a:p>
            <a:pPr marL="0" lvl="0" indent="0">
              <a:lnSpc>
                <a:spcPct val="100000"/>
              </a:lnSpc>
              <a:spcBef>
                <a:spcPts val="0"/>
              </a:spcBef>
              <a:buNone/>
            </a:pPr>
            <a:endParaRPr lang="en-US" sz="2000" u="sng" dirty="0"/>
          </a:p>
          <a:p>
            <a:pPr marL="0" lvl="0" indent="0">
              <a:lnSpc>
                <a:spcPct val="100000"/>
              </a:lnSpc>
              <a:spcBef>
                <a:spcPts val="0"/>
              </a:spcBef>
              <a:buNone/>
            </a:pPr>
            <a:r>
              <a:rPr lang="en-US" sz="2000" dirty="0"/>
              <a:t>Business development is the creation of </a:t>
            </a:r>
            <a:r>
              <a:rPr lang="en-US" sz="2000" b="1" dirty="0"/>
              <a:t>long-term value </a:t>
            </a:r>
            <a:r>
              <a:rPr lang="en-US" sz="2000" dirty="0"/>
              <a:t>for an organization from customers, markets, and relationships</a:t>
            </a:r>
            <a:r>
              <a:rPr lang="en-US" sz="2000" dirty="0" smtClean="0"/>
              <a:t>. (Scott Pollack, Forbes 2012)</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lvl="0" indent="0">
              <a:lnSpc>
                <a:spcPct val="100000"/>
              </a:lnSpc>
              <a:spcBef>
                <a:spcPts val="0"/>
              </a:spcBef>
              <a:buNone/>
            </a:pPr>
            <a:r>
              <a:rPr lang="en-US" sz="2000" dirty="0"/>
              <a:t>The activity of pursuing strategic opportunities for a particular business or organization, for example by cultivating partnerships or other commercial relationships, or identifying new markets for its products or services</a:t>
            </a:r>
            <a:r>
              <a:rPr lang="en-US" sz="2000" dirty="0" smtClean="0"/>
              <a:t>. (Oxford Dictionary 2017)</a:t>
            </a:r>
          </a:p>
          <a:p>
            <a:pPr marL="0" lvl="0" indent="0">
              <a:lnSpc>
                <a:spcPct val="100000"/>
              </a:lnSpc>
              <a:spcBef>
                <a:spcPts val="0"/>
              </a:spcBef>
              <a:buNone/>
            </a:pPr>
            <a:endParaRPr lang="en-US" sz="2000" dirty="0"/>
          </a:p>
          <a:p>
            <a:pPr marL="0" lvl="0" indent="0">
              <a:lnSpc>
                <a:spcPct val="100000"/>
              </a:lnSpc>
              <a:spcBef>
                <a:spcPts val="0"/>
              </a:spcBef>
              <a:buNone/>
            </a:pPr>
            <a:r>
              <a:rPr lang="en-US" sz="2400" b="1" dirty="0" smtClean="0"/>
              <a:t>Q What is meant by Long-term value?</a:t>
            </a:r>
            <a:endParaRPr lang="en-US" sz="2400" b="1" dirty="0"/>
          </a:p>
        </p:txBody>
      </p:sp>
    </p:spTree>
    <p:extLst>
      <p:ext uri="{BB962C8B-B14F-4D97-AF65-F5344CB8AC3E}">
        <p14:creationId xmlns:p14="http://schemas.microsoft.com/office/powerpoint/2010/main" val="1509787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493519"/>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981307"/>
            <a:ext cx="10515600" cy="5478869"/>
          </a:xfrm>
        </p:spPr>
        <p:txBody>
          <a:bodyPr>
            <a:normAutofit/>
          </a:bodyPr>
          <a:lstStyle/>
          <a:p>
            <a:pPr marL="0" lvl="0" indent="0">
              <a:lnSpc>
                <a:spcPct val="100000"/>
              </a:lnSpc>
              <a:spcBef>
                <a:spcPts val="0"/>
              </a:spcBef>
              <a:buNone/>
            </a:pPr>
            <a:r>
              <a:rPr lang="en-US" sz="2400" b="1" dirty="0" smtClean="0"/>
              <a:t>Scope</a:t>
            </a:r>
          </a:p>
          <a:p>
            <a:pPr marL="0" lvl="0" indent="0">
              <a:lnSpc>
                <a:spcPct val="100000"/>
              </a:lnSpc>
              <a:spcBef>
                <a:spcPts val="0"/>
              </a:spcBef>
              <a:buNone/>
            </a:pPr>
            <a:endParaRPr lang="en-US" sz="2000" dirty="0"/>
          </a:p>
          <a:p>
            <a:pPr marL="0" lvl="0" indent="0">
              <a:lnSpc>
                <a:spcPct val="100000"/>
              </a:lnSpc>
              <a:spcBef>
                <a:spcPts val="0"/>
              </a:spcBef>
              <a:buNone/>
            </a:pPr>
            <a:r>
              <a:rPr lang="en-US" sz="2000" dirty="0" smtClean="0"/>
              <a:t>Business development </a:t>
            </a:r>
            <a:r>
              <a:rPr lang="en-US" sz="2000" dirty="0"/>
              <a:t>is concerned with the analytical preparation of potential growth opportunities for the </a:t>
            </a:r>
            <a:r>
              <a:rPr lang="en-US" sz="2000" dirty="0" smtClean="0"/>
              <a:t>senior management, or</a:t>
            </a:r>
            <a:r>
              <a:rPr lang="en-US" sz="2000" dirty="0"/>
              <a:t> </a:t>
            </a:r>
            <a:r>
              <a:rPr lang="en-US" sz="2000" dirty="0" smtClean="0"/>
              <a:t>a board of Directors, (investors/stakeholders)</a:t>
            </a:r>
            <a:r>
              <a:rPr lang="en-US" sz="2000" dirty="0"/>
              <a:t> </a:t>
            </a:r>
            <a:r>
              <a:rPr lang="en-US" sz="2000" dirty="0" smtClean="0"/>
              <a:t>plus the </a:t>
            </a:r>
            <a:r>
              <a:rPr lang="en-US" sz="2000" dirty="0"/>
              <a:t>subsequent support and monitoring of </a:t>
            </a:r>
            <a:r>
              <a:rPr lang="en-US" sz="2000" dirty="0" smtClean="0"/>
              <a:t>their implementation. </a:t>
            </a:r>
          </a:p>
          <a:p>
            <a:pPr marL="0" lvl="0" indent="0">
              <a:lnSpc>
                <a:spcPct val="100000"/>
              </a:lnSpc>
              <a:spcBef>
                <a:spcPts val="0"/>
              </a:spcBef>
              <a:buNone/>
            </a:pPr>
            <a:endParaRPr lang="en-US" sz="2000" dirty="0"/>
          </a:p>
          <a:p>
            <a:pPr marL="0" lvl="0" indent="0">
              <a:lnSpc>
                <a:spcPct val="100000"/>
              </a:lnSpc>
              <a:spcBef>
                <a:spcPts val="0"/>
              </a:spcBef>
              <a:buNone/>
            </a:pPr>
            <a:r>
              <a:rPr lang="en-US" sz="2000" b="1" dirty="0" smtClean="0"/>
              <a:t>Business Development Requires Planning:</a:t>
            </a:r>
          </a:p>
          <a:p>
            <a:pPr marL="0" lvl="0" indent="0">
              <a:lnSpc>
                <a:spcPct val="100000"/>
              </a:lnSpc>
              <a:spcBef>
                <a:spcPts val="0"/>
              </a:spcBef>
              <a:buNone/>
            </a:pPr>
            <a:endParaRPr lang="en-US" sz="2000" b="1" dirty="0"/>
          </a:p>
          <a:p>
            <a:pPr marL="457200" lvl="0" indent="-457200">
              <a:lnSpc>
                <a:spcPct val="100000"/>
              </a:lnSpc>
              <a:spcBef>
                <a:spcPts val="0"/>
              </a:spcBef>
              <a:buFont typeface="+mj-lt"/>
              <a:buAutoNum type="arabicParenR"/>
            </a:pPr>
            <a:r>
              <a:rPr lang="en-US" sz="2000" dirty="0" smtClean="0"/>
              <a:t>Situational analysis and research (Pre-plan research)</a:t>
            </a:r>
          </a:p>
          <a:p>
            <a:pPr marL="457200" indent="-457200">
              <a:lnSpc>
                <a:spcPct val="100000"/>
              </a:lnSpc>
              <a:spcBef>
                <a:spcPts val="0"/>
              </a:spcBef>
              <a:buFont typeface="+mj-lt"/>
              <a:buAutoNum type="arabicParenR"/>
            </a:pPr>
            <a:r>
              <a:rPr lang="en-US" sz="2000" dirty="0"/>
              <a:t>Strategic management  (setting </a:t>
            </a:r>
            <a:r>
              <a:rPr lang="en-US" sz="2000" dirty="0" smtClean="0"/>
              <a:t>VMV, high </a:t>
            </a:r>
            <a:r>
              <a:rPr lang="en-US" sz="2000" dirty="0"/>
              <a:t>level objectives, goals and targets</a:t>
            </a:r>
            <a:r>
              <a:rPr lang="en-US" sz="2000" dirty="0" smtClean="0"/>
              <a:t>)</a:t>
            </a:r>
            <a:endParaRPr lang="en-US" sz="2000" dirty="0"/>
          </a:p>
          <a:p>
            <a:pPr marL="457200" lvl="0" indent="-457200">
              <a:lnSpc>
                <a:spcPct val="100000"/>
              </a:lnSpc>
              <a:spcBef>
                <a:spcPts val="0"/>
              </a:spcBef>
              <a:buFont typeface="+mj-lt"/>
              <a:buAutoNum type="arabicParenR"/>
            </a:pPr>
            <a:r>
              <a:rPr lang="en-US" sz="2000" dirty="0" smtClean="0"/>
              <a:t>Strategic planning </a:t>
            </a:r>
            <a:r>
              <a:rPr lang="en-US" sz="2000" dirty="0"/>
              <a:t>and its implementation </a:t>
            </a:r>
            <a:r>
              <a:rPr lang="en-US" sz="2000" dirty="0" smtClean="0"/>
              <a:t>(The roadmap which defines how we achieve sales)</a:t>
            </a:r>
          </a:p>
          <a:p>
            <a:pPr marL="457200" indent="-457200">
              <a:lnSpc>
                <a:spcPct val="100000"/>
              </a:lnSpc>
              <a:spcBef>
                <a:spcPts val="0"/>
              </a:spcBef>
              <a:buFont typeface="+mj-lt"/>
              <a:buAutoNum type="arabicParenR"/>
            </a:pPr>
            <a:r>
              <a:rPr lang="en-US" sz="2000" dirty="0"/>
              <a:t>Identification of target markets, demographics and subsequent targeted marketing </a:t>
            </a:r>
            <a:r>
              <a:rPr lang="en-US" sz="2000" dirty="0" smtClean="0"/>
              <a:t>activities</a:t>
            </a:r>
            <a:endParaRPr lang="en-US" sz="2000" dirty="0"/>
          </a:p>
          <a:p>
            <a:pPr marL="457200" lvl="0" indent="-457200">
              <a:lnSpc>
                <a:spcPct val="100000"/>
              </a:lnSpc>
              <a:spcBef>
                <a:spcPts val="0"/>
              </a:spcBef>
              <a:buFont typeface="+mj-lt"/>
              <a:buAutoNum type="arabicParenR"/>
            </a:pPr>
            <a:r>
              <a:rPr lang="en-US" sz="2000" dirty="0" smtClean="0"/>
              <a:t>Sales pipeline development (where and how we achieve music related sales continuously)</a:t>
            </a:r>
            <a:endParaRPr lang="en-US" sz="2000" dirty="0"/>
          </a:p>
          <a:p>
            <a:pPr marL="457200" lvl="0" indent="-457200">
              <a:lnSpc>
                <a:spcPct val="100000"/>
              </a:lnSpc>
              <a:spcBef>
                <a:spcPts val="0"/>
              </a:spcBef>
              <a:buFont typeface="+mj-lt"/>
              <a:buAutoNum type="arabicParenR"/>
            </a:pPr>
            <a:r>
              <a:rPr lang="en-US" sz="2000" dirty="0" smtClean="0"/>
              <a:t>Raising finance Investment and forming partnerships</a:t>
            </a:r>
            <a:endParaRPr lang="en-US" sz="2000" dirty="0"/>
          </a:p>
          <a:p>
            <a:pPr marL="457200" indent="-457200">
              <a:lnSpc>
                <a:spcPct val="100000"/>
              </a:lnSpc>
              <a:spcBef>
                <a:spcPts val="0"/>
              </a:spcBef>
              <a:buFont typeface="+mj-lt"/>
              <a:buAutoNum type="arabicParenR"/>
            </a:pPr>
            <a:r>
              <a:rPr lang="en-US" sz="2000" dirty="0" smtClean="0"/>
              <a:t>Creation </a:t>
            </a:r>
            <a:r>
              <a:rPr lang="en-US" sz="2000" dirty="0"/>
              <a:t>of business or music distribution models (How we make money from music</a:t>
            </a:r>
            <a:r>
              <a:rPr lang="en-US" sz="2000" dirty="0" smtClean="0"/>
              <a:t>)</a:t>
            </a:r>
            <a:endParaRPr lang="en-US" sz="2000" dirty="0"/>
          </a:p>
          <a:p>
            <a:pPr marL="0" lvl="0" indent="0">
              <a:lnSpc>
                <a:spcPct val="100000"/>
              </a:lnSpc>
              <a:spcBef>
                <a:spcPts val="0"/>
              </a:spcBef>
              <a:buNone/>
            </a:pPr>
            <a:endParaRPr lang="en-US" sz="2000" dirty="0">
              <a:latin typeface="+mj-lt"/>
            </a:endParaRPr>
          </a:p>
        </p:txBody>
      </p:sp>
    </p:spTree>
    <p:extLst>
      <p:ext uri="{BB962C8B-B14F-4D97-AF65-F5344CB8AC3E}">
        <p14:creationId xmlns:p14="http://schemas.microsoft.com/office/powerpoint/2010/main" val="3390001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462" y="236539"/>
            <a:ext cx="10772775" cy="483898"/>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435552" y="1332794"/>
            <a:ext cx="7149812" cy="5050689"/>
          </a:xfrm>
        </p:spPr>
        <p:txBody>
          <a:bodyPr>
            <a:normAutofit fontScale="85000" lnSpcReduction="10000"/>
          </a:bodyPr>
          <a:lstStyle/>
          <a:p>
            <a:pPr marL="0" lvl="0" indent="0">
              <a:lnSpc>
                <a:spcPct val="100000"/>
              </a:lnSpc>
              <a:spcBef>
                <a:spcPts val="0"/>
              </a:spcBef>
              <a:buNone/>
            </a:pPr>
            <a:r>
              <a:rPr lang="en-US" sz="2400" b="1" dirty="0" smtClean="0"/>
              <a:t>MI</a:t>
            </a:r>
          </a:p>
          <a:p>
            <a:pPr marL="0" lvl="0" indent="0">
              <a:lnSpc>
                <a:spcPct val="100000"/>
              </a:lnSpc>
              <a:spcBef>
                <a:spcPts val="0"/>
              </a:spcBef>
              <a:buNone/>
            </a:pPr>
            <a:endParaRPr lang="en-US" sz="2000" dirty="0" smtClean="0"/>
          </a:p>
          <a:p>
            <a:pPr marL="0" lvl="0" indent="0">
              <a:lnSpc>
                <a:spcPct val="100000"/>
              </a:lnSpc>
              <a:spcBef>
                <a:spcPts val="0"/>
              </a:spcBef>
              <a:buNone/>
            </a:pPr>
            <a:r>
              <a:rPr lang="en-US" sz="2000" dirty="0" smtClean="0"/>
              <a:t>Business Development also involves the production of data or Management Information, (MI) from a variety of sources for the board, (investors/ stakeholders). This information is vital to measure the commercial success of sales activities and to determine the value, (ROI) of any investments made.</a:t>
            </a:r>
          </a:p>
          <a:p>
            <a:pPr marL="0" lvl="0" indent="0">
              <a:lnSpc>
                <a:spcPct val="100000"/>
              </a:lnSpc>
              <a:spcBef>
                <a:spcPts val="0"/>
              </a:spcBef>
              <a:buNone/>
            </a:pPr>
            <a:endParaRPr lang="en-US" sz="2000" dirty="0"/>
          </a:p>
          <a:p>
            <a:pPr marL="0" lvl="0" indent="0">
              <a:lnSpc>
                <a:spcPct val="100000"/>
              </a:lnSpc>
              <a:spcBef>
                <a:spcPts val="0"/>
              </a:spcBef>
              <a:buNone/>
            </a:pPr>
            <a:r>
              <a:rPr lang="en-US" sz="2000" b="1" dirty="0" smtClean="0"/>
              <a:t>MI required by a board of investors could include:</a:t>
            </a:r>
          </a:p>
          <a:p>
            <a:pPr marL="0" lvl="0" indent="0">
              <a:lnSpc>
                <a:spcPct val="100000"/>
              </a:lnSpc>
              <a:spcBef>
                <a:spcPts val="0"/>
              </a:spcBef>
              <a:buNone/>
            </a:pPr>
            <a:endParaRPr lang="en-US" sz="2000" dirty="0"/>
          </a:p>
          <a:p>
            <a:r>
              <a:rPr lang="en-US" sz="2000" dirty="0" smtClean="0"/>
              <a:t>Reasons </a:t>
            </a:r>
            <a:r>
              <a:rPr lang="en-US" sz="2000" dirty="0"/>
              <a:t>for </a:t>
            </a:r>
            <a:r>
              <a:rPr lang="en-US" sz="2000" dirty="0" smtClean="0"/>
              <a:t>wins/losses, (What happened)</a:t>
            </a:r>
            <a:endParaRPr lang="en-US" sz="2000" dirty="0"/>
          </a:p>
          <a:p>
            <a:r>
              <a:rPr lang="en-US" sz="2000" dirty="0" smtClean="0"/>
              <a:t>Progress </a:t>
            </a:r>
            <a:r>
              <a:rPr lang="en-US" sz="2000" dirty="0"/>
              <a:t>of opportunities in relation to the sales </a:t>
            </a:r>
            <a:r>
              <a:rPr lang="en-US" sz="2000" dirty="0" smtClean="0"/>
              <a:t>process within markets (Progression)</a:t>
            </a:r>
            <a:endParaRPr lang="en-US" sz="2000" dirty="0"/>
          </a:p>
          <a:p>
            <a:r>
              <a:rPr lang="en-US" sz="2000" dirty="0" smtClean="0"/>
              <a:t>Top </a:t>
            </a:r>
            <a:r>
              <a:rPr lang="en-US" sz="2000" dirty="0"/>
              <a:t>performing sales </a:t>
            </a:r>
            <a:r>
              <a:rPr lang="en-US" sz="2000" dirty="0" smtClean="0"/>
              <a:t>people/music sales channels (Most profitable and why looking at trends)</a:t>
            </a:r>
            <a:endParaRPr lang="en-US" sz="2000" dirty="0"/>
          </a:p>
          <a:p>
            <a:r>
              <a:rPr lang="en-US" sz="2000" dirty="0" smtClean="0"/>
              <a:t>Sales </a:t>
            </a:r>
            <a:r>
              <a:rPr lang="en-US" sz="2000" dirty="0"/>
              <a:t>of </a:t>
            </a:r>
            <a:r>
              <a:rPr lang="en-US" sz="2000" dirty="0" smtClean="0"/>
              <a:t>music services/products over time (income V profits generated)</a:t>
            </a:r>
            <a:endParaRPr lang="en-US" sz="2000" dirty="0"/>
          </a:p>
          <a:p>
            <a:pPr marL="0" lvl="0" indent="0">
              <a:lnSpc>
                <a:spcPct val="100000"/>
              </a:lnSpc>
              <a:spcBef>
                <a:spcPts val="0"/>
              </a:spcBef>
              <a:buNone/>
            </a:pPr>
            <a:endParaRPr lang="en-US" sz="2000" dirty="0" smtClean="0"/>
          </a:p>
          <a:p>
            <a:pPr marL="0" indent="0">
              <a:lnSpc>
                <a:spcPct val="100000"/>
              </a:lnSpc>
              <a:spcBef>
                <a:spcPts val="0"/>
              </a:spcBef>
              <a:buNone/>
            </a:pPr>
            <a:r>
              <a:rPr lang="en-US" sz="2000" b="1" dirty="0"/>
              <a:t>ROI = Return on Investment </a:t>
            </a:r>
            <a:r>
              <a:rPr lang="en-US" sz="2000" dirty="0"/>
              <a:t>– How long it will take for a </a:t>
            </a:r>
            <a:r>
              <a:rPr lang="en-US" sz="2000" dirty="0" smtClean="0"/>
              <a:t>music industry company and its investors to </a:t>
            </a:r>
            <a:r>
              <a:rPr lang="en-US" sz="2000" dirty="0"/>
              <a:t>recoup the value of business investments and what that return or profits that might include</a:t>
            </a:r>
          </a:p>
          <a:p>
            <a:pPr marL="0" lvl="0" indent="0">
              <a:lnSpc>
                <a:spcPct val="100000"/>
              </a:lnSpc>
              <a:spcBef>
                <a:spcPts val="0"/>
              </a:spcBef>
              <a:buNone/>
            </a:pPr>
            <a:endParaRPr lang="en-US" sz="2000" dirty="0"/>
          </a:p>
          <a:p>
            <a:pPr marL="0" lvl="0" indent="0">
              <a:lnSpc>
                <a:spcPct val="100000"/>
              </a:lnSpc>
              <a:spcBef>
                <a:spcPts val="0"/>
              </a:spcBef>
              <a:buNone/>
            </a:pPr>
            <a:endParaRPr lang="en-US" sz="2000" dirty="0"/>
          </a:p>
        </p:txBody>
      </p:sp>
      <p:pic>
        <p:nvPicPr>
          <p:cNvPr id="4" name="Picture 3"/>
          <p:cNvPicPr>
            <a:picLocks noChangeAspect="1"/>
          </p:cNvPicPr>
          <p:nvPr/>
        </p:nvPicPr>
        <p:blipFill>
          <a:blip r:embed="rId2"/>
          <a:stretch>
            <a:fillRect/>
          </a:stretch>
        </p:blipFill>
        <p:spPr>
          <a:xfrm>
            <a:off x="7716982" y="236538"/>
            <a:ext cx="4475018" cy="6510626"/>
          </a:xfrm>
          <a:prstGeom prst="rect">
            <a:avLst/>
          </a:prstGeom>
        </p:spPr>
      </p:pic>
    </p:spTree>
    <p:extLst>
      <p:ext uri="{BB962C8B-B14F-4D97-AF65-F5344CB8AC3E}">
        <p14:creationId xmlns:p14="http://schemas.microsoft.com/office/powerpoint/2010/main" val="3017753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6" y="198872"/>
            <a:ext cx="11672454" cy="549274"/>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519545" y="1242579"/>
            <a:ext cx="7349837" cy="4948238"/>
          </a:xfrm>
        </p:spPr>
        <p:txBody>
          <a:bodyPr>
            <a:normAutofit fontScale="92500" lnSpcReduction="10000"/>
          </a:bodyPr>
          <a:lstStyle/>
          <a:p>
            <a:pPr marL="0" indent="0" fontAlgn="base">
              <a:buNone/>
            </a:pPr>
            <a:endParaRPr lang="en-US" sz="2000" dirty="0"/>
          </a:p>
          <a:p>
            <a:pPr marL="0" indent="0" fontAlgn="base">
              <a:buNone/>
            </a:pPr>
            <a:r>
              <a:rPr lang="en-US" sz="2400" b="1" dirty="0" smtClean="0"/>
              <a:t>1. Situation Analysis – Music </a:t>
            </a:r>
            <a:endParaRPr lang="en-US" sz="2400" b="1" dirty="0"/>
          </a:p>
          <a:p>
            <a:pPr fontAlgn="base"/>
            <a:r>
              <a:rPr lang="en-US" sz="2000" dirty="0"/>
              <a:t>A situation analysis is the process of gathering internal and external information to help in creating a business development </a:t>
            </a:r>
            <a:r>
              <a:rPr lang="en-US" sz="2000" dirty="0" smtClean="0"/>
              <a:t>plan for your products</a:t>
            </a:r>
          </a:p>
          <a:p>
            <a:pPr fontAlgn="base"/>
            <a:r>
              <a:rPr lang="en-US" sz="2000" b="1" dirty="0" smtClean="0"/>
              <a:t>External </a:t>
            </a:r>
            <a:r>
              <a:rPr lang="en-US" sz="2000" b="1" dirty="0"/>
              <a:t>information </a:t>
            </a:r>
            <a:r>
              <a:rPr lang="en-US" sz="2000" dirty="0"/>
              <a:t>includes information about the business environment, economy, industry and </a:t>
            </a:r>
            <a:r>
              <a:rPr lang="en-US" sz="2000" dirty="0" smtClean="0"/>
              <a:t>competitors, rights management plus understanding how music is distributed</a:t>
            </a:r>
          </a:p>
          <a:p>
            <a:pPr fontAlgn="base"/>
            <a:r>
              <a:rPr lang="en-US" sz="2000" b="1" dirty="0" smtClean="0"/>
              <a:t>Internal </a:t>
            </a:r>
            <a:r>
              <a:rPr lang="en-US" sz="2000" b="1" dirty="0"/>
              <a:t>information </a:t>
            </a:r>
            <a:r>
              <a:rPr lang="en-US" sz="2000" dirty="0"/>
              <a:t>includes information </a:t>
            </a:r>
            <a:r>
              <a:rPr lang="en-US" sz="2000" dirty="0" smtClean="0"/>
              <a:t>about satisfaction</a:t>
            </a:r>
            <a:r>
              <a:rPr lang="en-US" sz="2000" dirty="0"/>
              <a:t>, as well as customers, including who they </a:t>
            </a:r>
            <a:r>
              <a:rPr lang="en-US" sz="2000" dirty="0" smtClean="0"/>
              <a:t>are  (demographics), </a:t>
            </a:r>
            <a:r>
              <a:rPr lang="en-US" sz="2000" dirty="0"/>
              <a:t>how long they've been customers, what they've purchased, and any particular </a:t>
            </a:r>
            <a:r>
              <a:rPr lang="en-US" sz="2000" dirty="0" smtClean="0"/>
              <a:t>strengths, patterns </a:t>
            </a:r>
            <a:r>
              <a:rPr lang="en-US" sz="2000" dirty="0"/>
              <a:t>or </a:t>
            </a:r>
            <a:r>
              <a:rPr lang="en-US" sz="2000" dirty="0" smtClean="0"/>
              <a:t>weaknesses</a:t>
            </a:r>
          </a:p>
          <a:p>
            <a:pPr fontAlgn="base"/>
            <a:r>
              <a:rPr lang="en-US" sz="2000" dirty="0" smtClean="0"/>
              <a:t>Doing </a:t>
            </a:r>
            <a:r>
              <a:rPr lang="en-US" sz="2000" dirty="0"/>
              <a:t>a good job of gathering specific, factual information about the business environment is important to help frame the discussion that will eventually lead to the development of goals, objectives, strategies and </a:t>
            </a:r>
            <a:r>
              <a:rPr lang="en-US" sz="2000" dirty="0" smtClean="0"/>
              <a:t>tactics</a:t>
            </a:r>
          </a:p>
          <a:p>
            <a:pPr fontAlgn="base"/>
            <a:r>
              <a:rPr lang="en-US" sz="2000" dirty="0" smtClean="0"/>
              <a:t>SWOT/PESTLE/Porters Five Forces – All business analytical models</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extBox 3"/>
          <p:cNvSpPr txBox="1"/>
          <p:nvPr/>
        </p:nvSpPr>
        <p:spPr>
          <a:xfrm>
            <a:off x="7994073" y="1593273"/>
            <a:ext cx="4197927" cy="4801314"/>
          </a:xfrm>
          <a:prstGeom prst="rect">
            <a:avLst/>
          </a:prstGeom>
          <a:solidFill>
            <a:schemeClr val="accent6">
              <a:lumMod val="20000"/>
              <a:lumOff val="80000"/>
            </a:schemeClr>
          </a:solidFill>
        </p:spPr>
        <p:txBody>
          <a:bodyPr wrap="square" rtlCol="0">
            <a:spAutoFit/>
          </a:bodyPr>
          <a:lstStyle/>
          <a:p>
            <a:r>
              <a:rPr lang="en-US" b="1" dirty="0" smtClean="0"/>
              <a:t>Exercise 1</a:t>
            </a:r>
          </a:p>
          <a:p>
            <a:r>
              <a:rPr lang="en-US" b="1" dirty="0" smtClean="0"/>
              <a:t>Universal Music Group SWOT</a:t>
            </a:r>
          </a:p>
          <a:p>
            <a:endParaRPr lang="en-US" dirty="0"/>
          </a:p>
          <a:p>
            <a:r>
              <a:rPr lang="en-US" dirty="0" smtClean="0"/>
              <a:t>Consider UMG as an organisation. What do you think are their</a:t>
            </a:r>
          </a:p>
          <a:p>
            <a:endParaRPr lang="en-US" dirty="0" smtClean="0"/>
          </a:p>
          <a:p>
            <a:r>
              <a:rPr lang="en-US" dirty="0" smtClean="0"/>
              <a:t>Strengths</a:t>
            </a:r>
          </a:p>
          <a:p>
            <a:r>
              <a:rPr lang="en-US" dirty="0" smtClean="0"/>
              <a:t>Weaknesses</a:t>
            </a:r>
          </a:p>
          <a:p>
            <a:r>
              <a:rPr lang="en-US" dirty="0" smtClean="0"/>
              <a:t>Opportunities</a:t>
            </a:r>
          </a:p>
          <a:p>
            <a:r>
              <a:rPr lang="en-US" dirty="0" smtClean="0"/>
              <a:t>Threats?</a:t>
            </a:r>
          </a:p>
          <a:p>
            <a:endParaRPr lang="en-US" dirty="0" smtClean="0"/>
          </a:p>
          <a:p>
            <a:endParaRPr lang="en-US" dirty="0"/>
          </a:p>
          <a:p>
            <a:r>
              <a:rPr lang="en-US" dirty="0" smtClean="0"/>
              <a:t>(10 mins – work in pairs/threes and then feedback to the group)</a:t>
            </a:r>
          </a:p>
          <a:p>
            <a:endParaRPr lang="en-US" dirty="0"/>
          </a:p>
          <a:p>
            <a:endParaRPr lang="en-US" dirty="0" smtClean="0"/>
          </a:p>
          <a:p>
            <a:endParaRPr lang="en-US" dirty="0"/>
          </a:p>
        </p:txBody>
      </p:sp>
    </p:spTree>
    <p:extLst>
      <p:ext uri="{BB962C8B-B14F-4D97-AF65-F5344CB8AC3E}">
        <p14:creationId xmlns:p14="http://schemas.microsoft.com/office/powerpoint/2010/main" val="5677279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19546" y="198872"/>
            <a:ext cx="11672454" cy="549274"/>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7" name="Rounded Rectangle 6"/>
          <p:cNvSpPr/>
          <p:nvPr/>
        </p:nvSpPr>
        <p:spPr>
          <a:xfrm>
            <a:off x="519546" y="1274618"/>
            <a:ext cx="5306291" cy="248688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Strengths:</a:t>
            </a:r>
          </a:p>
          <a:p>
            <a:pPr algn="ctr"/>
            <a:endParaRPr lang="en-US" dirty="0">
              <a:solidFill>
                <a:schemeClr val="tx1"/>
              </a:solidFill>
            </a:endParaRPr>
          </a:p>
          <a:p>
            <a:pPr algn="ctr"/>
            <a:r>
              <a:rPr lang="en-US" dirty="0" smtClean="0">
                <a:solidFill>
                  <a:schemeClr val="tx1"/>
                </a:solidFill>
              </a:rPr>
              <a:t>Large Global &amp; Local markets</a:t>
            </a:r>
          </a:p>
          <a:p>
            <a:pPr algn="ctr"/>
            <a:r>
              <a:rPr lang="en-US" dirty="0" smtClean="0">
                <a:solidFill>
                  <a:schemeClr val="tx1"/>
                </a:solidFill>
              </a:rPr>
              <a:t>Large parent company (Vivendi)</a:t>
            </a:r>
          </a:p>
          <a:p>
            <a:pPr algn="ctr"/>
            <a:r>
              <a:rPr lang="en-US" dirty="0" smtClean="0">
                <a:solidFill>
                  <a:schemeClr val="tx1"/>
                </a:solidFill>
              </a:rPr>
              <a:t>Strong management &amp; brand</a:t>
            </a:r>
          </a:p>
          <a:p>
            <a:pPr algn="ctr"/>
            <a:r>
              <a:rPr lang="en-US" dirty="0" smtClean="0">
                <a:solidFill>
                  <a:schemeClr val="tx1"/>
                </a:solidFill>
              </a:rPr>
              <a:t>Largest market share (41%)</a:t>
            </a:r>
          </a:p>
          <a:p>
            <a:pPr algn="ctr"/>
            <a:r>
              <a:rPr lang="en-US" dirty="0" smtClean="0">
                <a:solidFill>
                  <a:schemeClr val="tx1"/>
                </a:solidFill>
              </a:rPr>
              <a:t>Artist portfolio &amp; influential celebrities</a:t>
            </a:r>
            <a:endParaRPr lang="en-US" dirty="0">
              <a:solidFill>
                <a:schemeClr val="tx1"/>
              </a:solidFill>
            </a:endParaRPr>
          </a:p>
        </p:txBody>
      </p:sp>
      <p:sp>
        <p:nvSpPr>
          <p:cNvPr id="8" name="Rounded Rectangle 7"/>
          <p:cNvSpPr/>
          <p:nvPr/>
        </p:nvSpPr>
        <p:spPr>
          <a:xfrm>
            <a:off x="5985164" y="3890931"/>
            <a:ext cx="5507182" cy="2678494"/>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Threats:</a:t>
            </a:r>
          </a:p>
          <a:p>
            <a:pPr algn="ctr"/>
            <a:endParaRPr lang="en-US" dirty="0">
              <a:solidFill>
                <a:schemeClr val="tx1"/>
              </a:solidFill>
            </a:endParaRPr>
          </a:p>
          <a:p>
            <a:pPr algn="ctr"/>
            <a:r>
              <a:rPr lang="en-US" dirty="0" smtClean="0">
                <a:solidFill>
                  <a:schemeClr val="tx1"/>
                </a:solidFill>
              </a:rPr>
              <a:t>International competition (Sony, BMG, Warners)</a:t>
            </a:r>
          </a:p>
          <a:p>
            <a:pPr algn="ctr"/>
            <a:r>
              <a:rPr lang="en-US" dirty="0" smtClean="0">
                <a:solidFill>
                  <a:schemeClr val="tx1"/>
                </a:solidFill>
              </a:rPr>
              <a:t>Government copyright regulations</a:t>
            </a:r>
          </a:p>
          <a:p>
            <a:pPr algn="ctr"/>
            <a:r>
              <a:rPr lang="en-US" dirty="0" smtClean="0">
                <a:solidFill>
                  <a:schemeClr val="tx1"/>
                </a:solidFill>
              </a:rPr>
              <a:t>Individual artists  if they left</a:t>
            </a:r>
          </a:p>
          <a:p>
            <a:pPr algn="ctr"/>
            <a:r>
              <a:rPr lang="en-US" dirty="0" smtClean="0">
                <a:solidFill>
                  <a:schemeClr val="tx1"/>
                </a:solidFill>
              </a:rPr>
              <a:t>Music value to the consumer (price)</a:t>
            </a:r>
            <a:endParaRPr lang="en-US" dirty="0">
              <a:solidFill>
                <a:schemeClr val="tx1"/>
              </a:solidFill>
            </a:endParaRPr>
          </a:p>
        </p:txBody>
      </p:sp>
      <p:sp>
        <p:nvSpPr>
          <p:cNvPr id="9" name="Rounded Rectangle 8"/>
          <p:cNvSpPr/>
          <p:nvPr/>
        </p:nvSpPr>
        <p:spPr>
          <a:xfrm>
            <a:off x="519546" y="3881640"/>
            <a:ext cx="5306292" cy="2687785"/>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Weaknesses:</a:t>
            </a:r>
          </a:p>
          <a:p>
            <a:pPr algn="ctr"/>
            <a:endParaRPr lang="en-US" dirty="0" smtClean="0">
              <a:solidFill>
                <a:schemeClr val="tx1"/>
              </a:solidFill>
            </a:endParaRPr>
          </a:p>
          <a:p>
            <a:pPr algn="ctr"/>
            <a:r>
              <a:rPr lang="en-US" dirty="0" smtClean="0">
                <a:solidFill>
                  <a:schemeClr val="tx1"/>
                </a:solidFill>
              </a:rPr>
              <a:t>Piracy</a:t>
            </a:r>
          </a:p>
          <a:p>
            <a:pPr algn="ctr"/>
            <a:r>
              <a:rPr lang="en-US" dirty="0" smtClean="0">
                <a:solidFill>
                  <a:schemeClr val="tx1"/>
                </a:solidFill>
              </a:rPr>
              <a:t>Filesharing</a:t>
            </a:r>
          </a:p>
          <a:p>
            <a:pPr algn="ctr"/>
            <a:r>
              <a:rPr lang="en-US" dirty="0" smtClean="0">
                <a:solidFill>
                  <a:schemeClr val="tx1"/>
                </a:solidFill>
              </a:rPr>
              <a:t>Tech changing music demands</a:t>
            </a:r>
          </a:p>
          <a:p>
            <a:pPr algn="ctr"/>
            <a:r>
              <a:rPr lang="en-US" dirty="0" smtClean="0">
                <a:solidFill>
                  <a:schemeClr val="tx1"/>
                </a:solidFill>
              </a:rPr>
              <a:t>High risk industry</a:t>
            </a:r>
          </a:p>
          <a:p>
            <a:pPr algn="ctr"/>
            <a:r>
              <a:rPr lang="en-US" dirty="0" smtClean="0">
                <a:solidFill>
                  <a:schemeClr val="tx1"/>
                </a:solidFill>
              </a:rPr>
              <a:t>Uncertainty regarding music deals</a:t>
            </a:r>
          </a:p>
          <a:p>
            <a:pPr algn="ctr"/>
            <a:endParaRPr lang="en-US" dirty="0">
              <a:solidFill>
                <a:schemeClr val="tx1"/>
              </a:solidFill>
            </a:endParaRPr>
          </a:p>
        </p:txBody>
      </p:sp>
      <p:sp>
        <p:nvSpPr>
          <p:cNvPr id="10" name="Rounded Rectangle 9"/>
          <p:cNvSpPr/>
          <p:nvPr/>
        </p:nvSpPr>
        <p:spPr>
          <a:xfrm>
            <a:off x="5922819" y="1274618"/>
            <a:ext cx="5569527" cy="2521524"/>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endParaRPr>
          </a:p>
          <a:p>
            <a:pPr algn="ctr"/>
            <a:r>
              <a:rPr lang="en-US" b="1" dirty="0" smtClean="0">
                <a:solidFill>
                  <a:schemeClr val="tx1"/>
                </a:solidFill>
              </a:rPr>
              <a:t>Opportunities:</a:t>
            </a:r>
          </a:p>
          <a:p>
            <a:pPr algn="ctr"/>
            <a:endParaRPr lang="en-US" dirty="0">
              <a:solidFill>
                <a:schemeClr val="tx1"/>
              </a:solidFill>
            </a:endParaRPr>
          </a:p>
          <a:p>
            <a:pPr algn="ctr"/>
            <a:r>
              <a:rPr lang="en-US" dirty="0" smtClean="0">
                <a:solidFill>
                  <a:schemeClr val="tx1"/>
                </a:solidFill>
              </a:rPr>
              <a:t>Diverse consumer base</a:t>
            </a:r>
          </a:p>
          <a:p>
            <a:pPr algn="ctr"/>
            <a:r>
              <a:rPr lang="en-US" dirty="0" smtClean="0">
                <a:solidFill>
                  <a:schemeClr val="tx1"/>
                </a:solidFill>
              </a:rPr>
              <a:t>Innovative distribution channels</a:t>
            </a:r>
          </a:p>
          <a:p>
            <a:pPr algn="ctr"/>
            <a:r>
              <a:rPr lang="en-US" dirty="0" smtClean="0">
                <a:solidFill>
                  <a:schemeClr val="tx1"/>
                </a:solidFill>
              </a:rPr>
              <a:t>Fusion of genres</a:t>
            </a:r>
          </a:p>
          <a:p>
            <a:pPr algn="ctr"/>
            <a:r>
              <a:rPr lang="en-US" dirty="0" smtClean="0">
                <a:solidFill>
                  <a:schemeClr val="tx1"/>
                </a:solidFill>
              </a:rPr>
              <a:t>Festivals, concerts and event collaborations</a:t>
            </a:r>
          </a:p>
          <a:p>
            <a:pPr algn="ctr"/>
            <a:r>
              <a:rPr lang="en-US" dirty="0" smtClean="0">
                <a:solidFill>
                  <a:schemeClr val="tx1"/>
                </a:solidFill>
              </a:rPr>
              <a:t>Access to Talent</a:t>
            </a:r>
          </a:p>
          <a:p>
            <a:pPr algn="ctr"/>
            <a:r>
              <a:rPr lang="en-US" dirty="0" smtClean="0">
                <a:solidFill>
                  <a:schemeClr val="tx1"/>
                </a:solidFill>
              </a:rPr>
              <a:t>Physical to digital</a:t>
            </a:r>
          </a:p>
          <a:p>
            <a:pPr algn="ctr"/>
            <a:endParaRPr lang="en-US" dirty="0">
              <a:solidFill>
                <a:schemeClr val="tx1"/>
              </a:solidFill>
            </a:endParaRPr>
          </a:p>
        </p:txBody>
      </p:sp>
      <p:sp>
        <p:nvSpPr>
          <p:cNvPr id="12" name="TextBox 11"/>
          <p:cNvSpPr txBox="1"/>
          <p:nvPr/>
        </p:nvSpPr>
        <p:spPr>
          <a:xfrm>
            <a:off x="4287982" y="826716"/>
            <a:ext cx="3269673" cy="369332"/>
          </a:xfrm>
          <a:prstGeom prst="rect">
            <a:avLst/>
          </a:prstGeom>
          <a:noFill/>
        </p:spPr>
        <p:txBody>
          <a:bodyPr wrap="square" rtlCol="0">
            <a:spAutoFit/>
          </a:bodyPr>
          <a:lstStyle/>
          <a:p>
            <a:r>
              <a:rPr lang="en-US" dirty="0" smtClean="0"/>
              <a:t>Universal Music Group SWOT</a:t>
            </a:r>
            <a:endParaRPr lang="en-US" dirty="0"/>
          </a:p>
        </p:txBody>
      </p:sp>
    </p:spTree>
    <p:extLst>
      <p:ext uri="{BB962C8B-B14F-4D97-AF65-F5344CB8AC3E}">
        <p14:creationId xmlns:p14="http://schemas.microsoft.com/office/powerpoint/2010/main" val="8845467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53428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1411308"/>
            <a:ext cx="10079182" cy="4965680"/>
          </a:xfrm>
        </p:spPr>
        <p:txBody>
          <a:bodyPr>
            <a:normAutofit fontScale="92500" lnSpcReduction="20000"/>
          </a:bodyPr>
          <a:lstStyle/>
          <a:p>
            <a:pPr marL="0" indent="0">
              <a:buNone/>
            </a:pPr>
            <a:r>
              <a:rPr lang="en-US" sz="2600" b="1" dirty="0" smtClean="0"/>
              <a:t>2. Strategic Management – Objectives and Goals</a:t>
            </a:r>
          </a:p>
          <a:p>
            <a:pPr marL="0" indent="0">
              <a:buNone/>
            </a:pPr>
            <a:r>
              <a:rPr lang="en-US" sz="2000" dirty="0" smtClean="0"/>
              <a:t>Some see business </a:t>
            </a:r>
            <a:r>
              <a:rPr lang="en-US" sz="2000" dirty="0"/>
              <a:t>development </a:t>
            </a:r>
            <a:r>
              <a:rPr lang="en-US" sz="2000" dirty="0" smtClean="0"/>
              <a:t>as more of </a:t>
            </a:r>
            <a:r>
              <a:rPr lang="en-US" sz="2000" dirty="0"/>
              <a:t>a marketing tactic. However, the main function of Business Development is to </a:t>
            </a:r>
            <a:r>
              <a:rPr lang="en-US" sz="2000" dirty="0" smtClean="0"/>
              <a:t>utilise </a:t>
            </a:r>
            <a:r>
              <a:rPr lang="en-US" sz="2000" dirty="0"/>
              <a:t>partners in selling to the right customers. Creating opportunities for value </a:t>
            </a:r>
            <a:r>
              <a:rPr lang="en-US" sz="2000" dirty="0" smtClean="0"/>
              <a:t>ongoing </a:t>
            </a:r>
            <a:r>
              <a:rPr lang="en-US" sz="2000" dirty="0"/>
              <a:t>in the </a:t>
            </a:r>
            <a:r>
              <a:rPr lang="en-US" sz="2000" b="1" dirty="0"/>
              <a:t>long-term i</a:t>
            </a:r>
            <a:r>
              <a:rPr lang="en-US" sz="2000" dirty="0"/>
              <a:t>s very important. To be successful in </a:t>
            </a:r>
            <a:r>
              <a:rPr lang="en-US" sz="2000" dirty="0" smtClean="0"/>
              <a:t>business development </a:t>
            </a:r>
            <a:r>
              <a:rPr lang="en-US" sz="2000" dirty="0"/>
              <a:t>the partnership must be built on strong relationships</a:t>
            </a:r>
            <a:r>
              <a:rPr lang="en-US" sz="2000" dirty="0" smtClean="0"/>
              <a:t>.</a:t>
            </a:r>
            <a:endParaRPr lang="en-US" sz="2000" dirty="0"/>
          </a:p>
          <a:p>
            <a:pPr marL="0" indent="0">
              <a:buNone/>
            </a:pPr>
            <a:endParaRPr lang="en-US" sz="2000" dirty="0" smtClean="0"/>
          </a:p>
          <a:p>
            <a:pPr marL="0" indent="0">
              <a:buNone/>
            </a:pPr>
            <a:r>
              <a:rPr lang="en-US" sz="2000" b="1" dirty="0" smtClean="0"/>
              <a:t>Music BD </a:t>
            </a:r>
            <a:r>
              <a:rPr lang="en-US" sz="2000" b="1" dirty="0"/>
              <a:t>objectives </a:t>
            </a:r>
            <a:r>
              <a:rPr lang="en-US" sz="2000" b="1" dirty="0" smtClean="0"/>
              <a:t>can include:</a:t>
            </a:r>
          </a:p>
          <a:p>
            <a:pPr marL="0" indent="0">
              <a:buNone/>
            </a:pPr>
            <a:endParaRPr lang="en-US" sz="2000" dirty="0" smtClean="0"/>
          </a:p>
          <a:p>
            <a:r>
              <a:rPr lang="en-US" sz="2000" dirty="0" smtClean="0"/>
              <a:t> To brand a music product or service</a:t>
            </a:r>
          </a:p>
          <a:p>
            <a:r>
              <a:rPr lang="en-US" sz="2000" dirty="0" smtClean="0"/>
              <a:t>To form a brand partnership</a:t>
            </a:r>
          </a:p>
          <a:p>
            <a:r>
              <a:rPr lang="en-US" sz="2000" dirty="0" smtClean="0"/>
              <a:t> To expand within specific music markets or territories</a:t>
            </a:r>
          </a:p>
          <a:p>
            <a:r>
              <a:rPr lang="en-US" sz="2000" dirty="0" smtClean="0"/>
              <a:t> Acquiring and developing new customers, (new </a:t>
            </a:r>
            <a:r>
              <a:rPr lang="en-US" sz="2000" dirty="0"/>
              <a:t>user </a:t>
            </a:r>
            <a:r>
              <a:rPr lang="en-US" sz="2000" dirty="0" smtClean="0"/>
              <a:t>acquisition) within different music markets</a:t>
            </a:r>
          </a:p>
          <a:p>
            <a:r>
              <a:rPr lang="en-US" sz="2000" dirty="0" smtClean="0"/>
              <a:t> Increase or develop marketplace position (competitor analysis and awareness)</a:t>
            </a:r>
          </a:p>
          <a:p>
            <a:endParaRPr lang="en-US" sz="2000" dirty="0" smtClean="0"/>
          </a:p>
          <a:p>
            <a:pPr marL="0" indent="0">
              <a:buNone/>
            </a:pPr>
            <a:r>
              <a:rPr lang="en-US" sz="2000" b="1" dirty="0" smtClean="0"/>
              <a:t>Q What competitors do Spotify have within the Music streaming marketplace? </a:t>
            </a:r>
          </a:p>
          <a:p>
            <a:pPr marL="0" indent="0">
              <a:buNone/>
            </a:pPr>
            <a:endParaRPr lang="en-US" sz="2000" b="1" dirty="0" smtClean="0"/>
          </a:p>
          <a:p>
            <a:pPr marL="0" indent="0">
              <a:buNone/>
            </a:pPr>
            <a:endParaRPr lang="en-US" sz="2000" b="1" dirty="0" smtClean="0"/>
          </a:p>
        </p:txBody>
      </p:sp>
    </p:spTree>
    <p:extLst>
      <p:ext uri="{BB962C8B-B14F-4D97-AF65-F5344CB8AC3E}">
        <p14:creationId xmlns:p14="http://schemas.microsoft.com/office/powerpoint/2010/main" val="17287950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500188"/>
            <a:ext cx="10515600" cy="4676775"/>
          </a:xfrm>
        </p:spPr>
        <p:txBody>
          <a:bodyPr/>
          <a:lstStyle/>
          <a:p>
            <a:pPr marL="0" indent="0" fontAlgn="base">
              <a:buNone/>
            </a:pPr>
            <a:r>
              <a:rPr lang="en-US" sz="2400" b="1" dirty="0"/>
              <a:t>Goals, Objectives, Strategies, </a:t>
            </a:r>
            <a:r>
              <a:rPr lang="en-US" sz="2400" b="1" dirty="0" smtClean="0"/>
              <a:t>Tactics</a:t>
            </a:r>
          </a:p>
          <a:p>
            <a:pPr marL="0" indent="0" fontAlgn="base">
              <a:buNone/>
            </a:pPr>
            <a:endParaRPr lang="en-US" dirty="0"/>
          </a:p>
          <a:p>
            <a:pPr fontAlgn="base"/>
            <a:r>
              <a:rPr lang="en-US" sz="2000" dirty="0" smtClean="0"/>
              <a:t>SWOT </a:t>
            </a:r>
            <a:r>
              <a:rPr lang="en-US" sz="2000" dirty="0"/>
              <a:t>analysis serve as an important input to the establishment of goals, objectives, strategies and </a:t>
            </a:r>
            <a:r>
              <a:rPr lang="en-US" sz="2000" dirty="0" smtClean="0"/>
              <a:t>tactics, (Strengths, opportunities, weaknesses and threats) </a:t>
            </a:r>
          </a:p>
          <a:p>
            <a:pPr fontAlgn="base"/>
            <a:r>
              <a:rPr lang="en-US" sz="2000" dirty="0" smtClean="0"/>
              <a:t>Goals </a:t>
            </a:r>
            <a:r>
              <a:rPr lang="en-US" sz="2000" dirty="0"/>
              <a:t>are high level and indicate what the business development plan is designed to accomplish in a broad, general sense</a:t>
            </a:r>
            <a:r>
              <a:rPr lang="en-US" sz="2000" dirty="0" smtClean="0"/>
              <a:t>.</a:t>
            </a:r>
            <a:r>
              <a:rPr lang="en-US" sz="2000" dirty="0"/>
              <a:t> </a:t>
            </a:r>
            <a:endParaRPr lang="en-US" sz="2000" dirty="0" smtClean="0"/>
          </a:p>
          <a:p>
            <a:pPr fontAlgn="base"/>
            <a:r>
              <a:rPr lang="en-US" sz="2000" dirty="0" smtClean="0"/>
              <a:t>Vision – Mission and Values and goals</a:t>
            </a:r>
          </a:p>
          <a:p>
            <a:pPr fontAlgn="base"/>
            <a:r>
              <a:rPr lang="en-US" sz="2000" dirty="0" smtClean="0"/>
              <a:t>Objectives </a:t>
            </a:r>
            <a:r>
              <a:rPr lang="en-US" sz="2000" dirty="0"/>
              <a:t>are more specific and include clear, measurable outcomes and timelines. Strategies indicate how the company will accomplish its objectives by leveraging its strengths and opportunities, and overcoming its weaknesses and </a:t>
            </a:r>
            <a:r>
              <a:rPr lang="en-US" sz="2000" dirty="0" smtClean="0"/>
              <a:t>threats </a:t>
            </a:r>
          </a:p>
          <a:p>
            <a:pPr fontAlgn="base"/>
            <a:r>
              <a:rPr lang="en-US" sz="2000" dirty="0" smtClean="0"/>
              <a:t>Tactics </a:t>
            </a:r>
            <a:r>
              <a:rPr lang="en-US" sz="2000" dirty="0"/>
              <a:t>are operational and indicate exactly what </a:t>
            </a:r>
            <a:r>
              <a:rPr lang="en-US" sz="2000" dirty="0" smtClean="0"/>
              <a:t>you will </a:t>
            </a:r>
            <a:r>
              <a:rPr lang="en-US" sz="2000" dirty="0"/>
              <a:t>do to achieve </a:t>
            </a:r>
            <a:r>
              <a:rPr lang="en-US" sz="2000" dirty="0" smtClean="0"/>
              <a:t>your </a:t>
            </a:r>
            <a:r>
              <a:rPr lang="en-US" sz="2000" dirty="0"/>
              <a:t>strategies</a:t>
            </a:r>
            <a:r>
              <a:rPr lang="en-US" sz="2000" dirty="0" smtClean="0"/>
              <a:t>.</a:t>
            </a:r>
          </a:p>
        </p:txBody>
      </p:sp>
      <p:sp>
        <p:nvSpPr>
          <p:cNvPr id="4" name="Title 1"/>
          <p:cNvSpPr>
            <a:spLocks noGrp="1"/>
          </p:cNvSpPr>
          <p:nvPr>
            <p:ph type="title"/>
          </p:nvPr>
        </p:nvSpPr>
        <p:spPr>
          <a:xfrm>
            <a:off x="838200" y="365126"/>
            <a:ext cx="11353800" cy="52156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8542167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21565"/>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838200" y="1443038"/>
            <a:ext cx="7280564" cy="4733925"/>
          </a:xfrm>
        </p:spPr>
        <p:txBody>
          <a:bodyPr>
            <a:normAutofit fontScale="92500" lnSpcReduction="10000"/>
          </a:bodyPr>
          <a:lstStyle/>
          <a:p>
            <a:pPr marL="0" indent="0">
              <a:buNone/>
            </a:pPr>
            <a:r>
              <a:rPr lang="en-US" sz="2400" b="1" dirty="0" smtClean="0"/>
              <a:t>3. Strategic Planning  - Music Business Models</a:t>
            </a:r>
          </a:p>
          <a:p>
            <a:pPr marL="0" indent="0">
              <a:buNone/>
            </a:pPr>
            <a:r>
              <a:rPr lang="en-US" sz="2400" dirty="0" smtClean="0"/>
              <a:t>The </a:t>
            </a:r>
            <a:r>
              <a:rPr lang="en-US" sz="2400" dirty="0"/>
              <a:t>origins of the expression business model can be traced back to the writings of Peter </a:t>
            </a:r>
            <a:r>
              <a:rPr lang="en-US" sz="2400" dirty="0" smtClean="0"/>
              <a:t>Drucker in the 1960’s but </a:t>
            </a:r>
            <a:r>
              <a:rPr lang="en-US" sz="2400" dirty="0"/>
              <a:t>the notion has gained prominence only in the last </a:t>
            </a:r>
            <a:r>
              <a:rPr lang="en-US" sz="2400" dirty="0" smtClean="0"/>
              <a:t>few decades. </a:t>
            </a:r>
          </a:p>
          <a:p>
            <a:pPr marL="0" indent="0">
              <a:buNone/>
            </a:pPr>
            <a:endParaRPr lang="en-US" sz="2400" dirty="0"/>
          </a:p>
          <a:p>
            <a:pPr marL="0" indent="0">
              <a:buNone/>
            </a:pPr>
            <a:r>
              <a:rPr lang="en-US" sz="2400" dirty="0" smtClean="0"/>
              <a:t>Peter Drucker -  </a:t>
            </a:r>
            <a:r>
              <a:rPr lang="en-US" sz="2400" dirty="0"/>
              <a:t>“a good business model” as the one that provides answers to the following two questions: </a:t>
            </a:r>
            <a:endParaRPr lang="en-US" sz="2400" dirty="0" smtClean="0"/>
          </a:p>
          <a:p>
            <a:pPr marL="0" indent="0">
              <a:buNone/>
            </a:pPr>
            <a:endParaRPr lang="en-US" sz="2400" dirty="0" smtClean="0"/>
          </a:p>
          <a:p>
            <a:r>
              <a:rPr lang="en-US" sz="2400" dirty="0" smtClean="0"/>
              <a:t>Who </a:t>
            </a:r>
            <a:r>
              <a:rPr lang="en-US" sz="2400" dirty="0"/>
              <a:t>is the customer and what does the costumer value? </a:t>
            </a:r>
            <a:endParaRPr lang="en-US" sz="2400" dirty="0" smtClean="0"/>
          </a:p>
          <a:p>
            <a:r>
              <a:rPr lang="en-US" sz="2400" dirty="0" smtClean="0"/>
              <a:t>What </a:t>
            </a:r>
            <a:r>
              <a:rPr lang="en-US" sz="2400" dirty="0"/>
              <a:t>is the underlying economic logic that explains how we can deliver value to customers at an appropriate cost? </a:t>
            </a:r>
          </a:p>
          <a:p>
            <a:pPr marL="0" indent="0">
              <a:buNone/>
            </a:pPr>
            <a:endParaRPr lang="en-US" sz="2400" dirty="0" smtClean="0"/>
          </a:p>
          <a:p>
            <a:pPr marL="0" indent="0">
              <a:buNone/>
            </a:pPr>
            <a:r>
              <a:rPr lang="en-US" sz="1800" b="1" dirty="0" smtClean="0"/>
              <a:t>(</a:t>
            </a:r>
            <a:r>
              <a:rPr lang="en-US" sz="1800" b="1" dirty="0"/>
              <a:t>Ramon Casadesus-Masanell Joan Enric Ricart </a:t>
            </a:r>
            <a:r>
              <a:rPr lang="en-US" sz="1800" b="1" dirty="0" smtClean="0"/>
              <a:t>HBR 2009)</a:t>
            </a:r>
            <a:endParaRPr lang="en-US" sz="1800" b="1" dirty="0"/>
          </a:p>
          <a:p>
            <a:pPr marL="0" indent="0">
              <a:buNone/>
            </a:pPr>
            <a:endParaRPr lang="en-US" sz="2400" dirty="0"/>
          </a:p>
          <a:p>
            <a:pPr marL="0" indent="0">
              <a:buNone/>
            </a:pPr>
            <a:endParaRPr lang="en-US" dirty="0"/>
          </a:p>
          <a:p>
            <a:endParaRPr lang="en-US" dirty="0"/>
          </a:p>
        </p:txBody>
      </p:sp>
      <p:sp>
        <p:nvSpPr>
          <p:cNvPr id="5" name="TextBox 4"/>
          <p:cNvSpPr txBox="1"/>
          <p:nvPr/>
        </p:nvSpPr>
        <p:spPr>
          <a:xfrm>
            <a:off x="8454452" y="1580630"/>
            <a:ext cx="3347527" cy="1754326"/>
          </a:xfrm>
          <a:prstGeom prst="rect">
            <a:avLst/>
          </a:prstGeom>
          <a:solidFill>
            <a:schemeClr val="bg1">
              <a:lumMod val="95000"/>
            </a:schemeClr>
          </a:solidFill>
        </p:spPr>
        <p:txBody>
          <a:bodyPr wrap="square" rtlCol="0">
            <a:spAutoFit/>
          </a:bodyPr>
          <a:lstStyle/>
          <a:p>
            <a:r>
              <a:rPr lang="en-US" dirty="0" smtClean="0"/>
              <a:t>Music is a dynamic global marketplace</a:t>
            </a:r>
            <a:r>
              <a:rPr lang="en-US" dirty="0"/>
              <a:t> </a:t>
            </a:r>
            <a:r>
              <a:rPr lang="en-US" dirty="0" smtClean="0"/>
              <a:t>where there are many players and competition is fierce</a:t>
            </a:r>
          </a:p>
          <a:p>
            <a:endParaRPr lang="en-US" dirty="0"/>
          </a:p>
          <a:p>
            <a:endParaRPr lang="en-US" dirty="0"/>
          </a:p>
        </p:txBody>
      </p:sp>
      <p:sp>
        <p:nvSpPr>
          <p:cNvPr id="6" name="TextBox 5"/>
          <p:cNvSpPr txBox="1"/>
          <p:nvPr/>
        </p:nvSpPr>
        <p:spPr>
          <a:xfrm>
            <a:off x="8454452" y="3810000"/>
            <a:ext cx="3372787" cy="646331"/>
          </a:xfrm>
          <a:prstGeom prst="rect">
            <a:avLst/>
          </a:prstGeom>
          <a:solidFill>
            <a:schemeClr val="bg1">
              <a:lumMod val="95000"/>
            </a:schemeClr>
          </a:solidFill>
        </p:spPr>
        <p:txBody>
          <a:bodyPr wrap="square" rtlCol="0">
            <a:spAutoFit/>
          </a:bodyPr>
          <a:lstStyle/>
          <a:p>
            <a:r>
              <a:rPr lang="en-US" b="1" dirty="0" smtClean="0"/>
              <a:t>Q How does Spotify create value through their business model?</a:t>
            </a:r>
            <a:endParaRPr lang="en-US" b="1" dirty="0"/>
          </a:p>
        </p:txBody>
      </p:sp>
    </p:spTree>
    <p:extLst>
      <p:ext uri="{BB962C8B-B14F-4D97-AF65-F5344CB8AC3E}">
        <p14:creationId xmlns:p14="http://schemas.microsoft.com/office/powerpoint/2010/main" val="5742760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65175" y="3176632"/>
            <a:ext cx="4321174" cy="2031325"/>
          </a:xfrm>
          <a:prstGeom prst="rect">
            <a:avLst/>
          </a:prstGeom>
        </p:spPr>
        <p:txBody>
          <a:bodyPr wrap="square">
            <a:spAutoFit/>
          </a:bodyPr>
          <a:lstStyle/>
          <a:p>
            <a:r>
              <a:rPr lang="en-US" b="1" dirty="0">
                <a:solidFill>
                  <a:schemeClr val="accent6">
                    <a:lumMod val="75000"/>
                  </a:schemeClr>
                </a:solidFill>
              </a:rPr>
              <a:t>The role of music in peoples’ </a:t>
            </a:r>
            <a:r>
              <a:rPr lang="en-US" b="1" dirty="0" smtClean="0">
                <a:solidFill>
                  <a:schemeClr val="accent6">
                    <a:lumMod val="75000"/>
                  </a:schemeClr>
                </a:solidFill>
              </a:rPr>
              <a:t>lives</a:t>
            </a:r>
          </a:p>
          <a:p>
            <a:r>
              <a:rPr lang="en-US" dirty="0" smtClean="0"/>
              <a:t> </a:t>
            </a:r>
            <a:endParaRPr lang="en-US" dirty="0"/>
          </a:p>
          <a:p>
            <a:r>
              <a:rPr lang="en-US" dirty="0"/>
              <a:t>“Music is something most people love, that no one dislikes and that touches everyone throughout their lives” </a:t>
            </a:r>
            <a:endParaRPr lang="en-US" dirty="0" smtClean="0"/>
          </a:p>
          <a:p>
            <a:endParaRPr lang="en-US" dirty="0"/>
          </a:p>
          <a:p>
            <a:r>
              <a:rPr lang="en-US" dirty="0" smtClean="0"/>
              <a:t>(Brand study - Millward </a:t>
            </a:r>
            <a:r>
              <a:rPr lang="en-US" dirty="0"/>
              <a:t>Brown, </a:t>
            </a:r>
            <a:r>
              <a:rPr lang="en-US" dirty="0" smtClean="0"/>
              <a:t>2007) </a:t>
            </a:r>
            <a:endParaRPr lang="en-US" dirty="0"/>
          </a:p>
        </p:txBody>
      </p:sp>
      <p:pic>
        <p:nvPicPr>
          <p:cNvPr id="5" name="Picture 4"/>
          <p:cNvPicPr>
            <a:picLocks noChangeAspect="1"/>
          </p:cNvPicPr>
          <p:nvPr/>
        </p:nvPicPr>
        <p:blipFill>
          <a:blip r:embed="rId2"/>
          <a:stretch>
            <a:fillRect/>
          </a:stretch>
        </p:blipFill>
        <p:spPr>
          <a:xfrm flipH="1" flipV="1">
            <a:off x="5086349" y="-179882"/>
            <a:ext cx="6995722" cy="7037882"/>
          </a:xfrm>
          <a:prstGeom prst="rect">
            <a:avLst/>
          </a:prstGeom>
          <a:scene3d>
            <a:camera prst="orthographicFront">
              <a:rot lat="1800000" lon="0" rev="11099999"/>
            </a:camera>
            <a:lightRig rig="threePt" dir="t"/>
          </a:scene3d>
        </p:spPr>
      </p:pic>
      <p:pic>
        <p:nvPicPr>
          <p:cNvPr id="6" name="Picture 5"/>
          <p:cNvPicPr>
            <a:picLocks noChangeAspect="1"/>
          </p:cNvPicPr>
          <p:nvPr/>
        </p:nvPicPr>
        <p:blipFill>
          <a:blip r:embed="rId3"/>
          <a:stretch>
            <a:fillRect/>
          </a:stretch>
        </p:blipFill>
        <p:spPr>
          <a:xfrm>
            <a:off x="378502" y="-129824"/>
            <a:ext cx="4857749" cy="3102964"/>
          </a:xfrm>
          <a:prstGeom prst="rect">
            <a:avLst/>
          </a:prstGeom>
        </p:spPr>
      </p:pic>
    </p:spTree>
    <p:extLst>
      <p:ext uri="{BB962C8B-B14F-4D97-AF65-F5344CB8AC3E}">
        <p14:creationId xmlns:p14="http://schemas.microsoft.com/office/powerpoint/2010/main" val="20386471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32237"/>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3" name="Content Placeholder 2"/>
          <p:cNvSpPr>
            <a:spLocks noGrp="1"/>
          </p:cNvSpPr>
          <p:nvPr>
            <p:ph idx="1"/>
          </p:nvPr>
        </p:nvSpPr>
        <p:spPr>
          <a:xfrm>
            <a:off x="762000" y="1270811"/>
            <a:ext cx="10515600" cy="4906152"/>
          </a:xfrm>
        </p:spPr>
        <p:txBody>
          <a:bodyPr>
            <a:normAutofit/>
          </a:bodyPr>
          <a:lstStyle/>
          <a:p>
            <a:pPr marL="0" indent="0">
              <a:buNone/>
            </a:pPr>
            <a:r>
              <a:rPr lang="en-US" sz="2000" b="1" dirty="0" smtClean="0"/>
              <a:t>What </a:t>
            </a:r>
            <a:r>
              <a:rPr lang="en-US" sz="2000" b="1" dirty="0"/>
              <a:t>Is a Business Model? </a:t>
            </a:r>
            <a:endParaRPr lang="en-US" sz="2000" b="1" dirty="0" smtClean="0"/>
          </a:p>
          <a:p>
            <a:pPr marL="0" indent="0">
              <a:buNone/>
            </a:pPr>
            <a:endParaRPr lang="en-US" sz="2000" b="1" dirty="0"/>
          </a:p>
          <a:p>
            <a:pPr marL="0" indent="0">
              <a:buNone/>
            </a:pPr>
            <a:endParaRPr lang="en-US" sz="2000" b="1" dirty="0" smtClean="0"/>
          </a:p>
          <a:p>
            <a:pPr marL="0" indent="0">
              <a:buNone/>
            </a:pPr>
            <a:endParaRPr lang="en-US" sz="2000" b="1" dirty="0" smtClean="0"/>
          </a:p>
          <a:p>
            <a:pPr marL="0" indent="0">
              <a:buNone/>
            </a:pPr>
            <a:endParaRPr lang="en-US" sz="2000" dirty="0"/>
          </a:p>
          <a:p>
            <a:pPr marL="0" indent="0">
              <a:buNone/>
            </a:pPr>
            <a:endParaRPr lang="en-US" sz="2000" dirty="0"/>
          </a:p>
          <a:p>
            <a:pPr marL="0" indent="0">
              <a:buNone/>
            </a:pPr>
            <a:endParaRPr lang="en-US" sz="1800" b="1" i="1" dirty="0" smtClean="0"/>
          </a:p>
          <a:p>
            <a:pPr marL="0" indent="0">
              <a:buNone/>
            </a:pPr>
            <a:endParaRPr lang="en-US" sz="1800" b="1" i="1" dirty="0"/>
          </a:p>
          <a:p>
            <a:pPr marL="0" indent="0">
              <a:buNone/>
            </a:pPr>
            <a:endParaRPr lang="en-US" sz="1800" dirty="0"/>
          </a:p>
          <a:p>
            <a:pPr marL="0" indent="0">
              <a:buNone/>
            </a:pPr>
            <a:endParaRPr lang="en-US" sz="1800" b="1" i="1" dirty="0" smtClean="0"/>
          </a:p>
          <a:p>
            <a:pPr marL="0" indent="0">
              <a:buNone/>
            </a:pPr>
            <a:endParaRPr lang="en-US" sz="1800" b="1" i="1" dirty="0"/>
          </a:p>
        </p:txBody>
      </p:sp>
      <p:sp>
        <p:nvSpPr>
          <p:cNvPr id="5" name="TextBox 4"/>
          <p:cNvSpPr txBox="1"/>
          <p:nvPr/>
        </p:nvSpPr>
        <p:spPr>
          <a:xfrm>
            <a:off x="838200" y="1733797"/>
            <a:ext cx="4576948" cy="1754326"/>
          </a:xfrm>
          <a:prstGeom prst="rect">
            <a:avLst/>
          </a:prstGeom>
          <a:solidFill>
            <a:schemeClr val="accent6">
              <a:lumMod val="20000"/>
              <a:lumOff val="80000"/>
            </a:schemeClr>
          </a:solidFill>
        </p:spPr>
        <p:txBody>
          <a:bodyPr wrap="square" rtlCol="0">
            <a:spAutoFit/>
          </a:bodyPr>
          <a:lstStyle/>
          <a:p>
            <a:r>
              <a:rPr lang="en-US" b="1" i="1" dirty="0"/>
              <a:t>The Value Proposition</a:t>
            </a:r>
            <a:endParaRPr lang="en-US" dirty="0"/>
          </a:p>
          <a:p>
            <a:r>
              <a:rPr lang="en-US" b="1" dirty="0"/>
              <a:t>A product that helps customers do more effectively, conveniently &amp; affordably a job they’ve been trying to do </a:t>
            </a:r>
            <a:r>
              <a:rPr lang="en-US" b="1" dirty="0" smtClean="0"/>
              <a:t>(Problem that requires a solution)</a:t>
            </a:r>
          </a:p>
          <a:p>
            <a:endParaRPr lang="en-US" dirty="0"/>
          </a:p>
        </p:txBody>
      </p:sp>
      <p:sp>
        <p:nvSpPr>
          <p:cNvPr id="8" name="TextBox 7"/>
          <p:cNvSpPr txBox="1"/>
          <p:nvPr/>
        </p:nvSpPr>
        <p:spPr>
          <a:xfrm>
            <a:off x="5823794" y="1699119"/>
            <a:ext cx="5439889" cy="1754326"/>
          </a:xfrm>
          <a:prstGeom prst="rect">
            <a:avLst/>
          </a:prstGeom>
          <a:solidFill>
            <a:schemeClr val="accent6">
              <a:lumMod val="20000"/>
              <a:lumOff val="80000"/>
            </a:schemeClr>
          </a:solidFill>
        </p:spPr>
        <p:txBody>
          <a:bodyPr wrap="square" rtlCol="0">
            <a:spAutoFit/>
          </a:bodyPr>
          <a:lstStyle/>
          <a:p>
            <a:r>
              <a:rPr lang="en-US" b="1" i="1" dirty="0" smtClean="0"/>
              <a:t>Resources</a:t>
            </a:r>
          </a:p>
          <a:p>
            <a:r>
              <a:rPr lang="en-US" b="1" dirty="0" smtClean="0"/>
              <a:t>People</a:t>
            </a:r>
            <a:r>
              <a:rPr lang="en-US" b="1" dirty="0"/>
              <a:t>, technology, products, facilities, equipment, brands, and cash that are required to deliver this value proposition to the targeted customers </a:t>
            </a:r>
            <a:endParaRPr lang="en-US" b="1" dirty="0" smtClean="0"/>
          </a:p>
          <a:p>
            <a:endParaRPr lang="en-US" dirty="0" smtClean="0"/>
          </a:p>
          <a:p>
            <a:endParaRPr lang="en-US" dirty="0"/>
          </a:p>
        </p:txBody>
      </p:sp>
      <p:sp>
        <p:nvSpPr>
          <p:cNvPr id="11" name="TextBox 10"/>
          <p:cNvSpPr txBox="1"/>
          <p:nvPr/>
        </p:nvSpPr>
        <p:spPr>
          <a:xfrm>
            <a:off x="5823793" y="3765590"/>
            <a:ext cx="5439889" cy="1477328"/>
          </a:xfrm>
          <a:prstGeom prst="rect">
            <a:avLst/>
          </a:prstGeom>
          <a:solidFill>
            <a:schemeClr val="accent6">
              <a:lumMod val="20000"/>
              <a:lumOff val="80000"/>
            </a:schemeClr>
          </a:solidFill>
        </p:spPr>
        <p:txBody>
          <a:bodyPr wrap="square" rtlCol="0">
            <a:spAutoFit/>
          </a:bodyPr>
          <a:lstStyle/>
          <a:p>
            <a:r>
              <a:rPr lang="en-US" b="1" i="1" dirty="0" smtClean="0"/>
              <a:t>Processes</a:t>
            </a:r>
            <a:endParaRPr lang="en-US" dirty="0"/>
          </a:p>
          <a:p>
            <a:r>
              <a:rPr lang="en-US" b="1" dirty="0"/>
              <a:t>Ways of working together to address recurrent tasks in a consistent way: training, development, manufacturing, budgeting, planning, etc. </a:t>
            </a:r>
            <a:endParaRPr lang="en-US" b="1" dirty="0" smtClean="0"/>
          </a:p>
          <a:p>
            <a:endParaRPr lang="en-US" dirty="0" smtClean="0"/>
          </a:p>
        </p:txBody>
      </p:sp>
      <p:sp>
        <p:nvSpPr>
          <p:cNvPr id="12" name="TextBox 11"/>
          <p:cNvSpPr txBox="1"/>
          <p:nvPr/>
        </p:nvSpPr>
        <p:spPr>
          <a:xfrm>
            <a:off x="838200" y="3765590"/>
            <a:ext cx="4576948" cy="1477328"/>
          </a:xfrm>
          <a:prstGeom prst="rect">
            <a:avLst/>
          </a:prstGeom>
          <a:solidFill>
            <a:schemeClr val="accent6">
              <a:lumMod val="20000"/>
              <a:lumOff val="80000"/>
            </a:schemeClr>
          </a:solidFill>
        </p:spPr>
        <p:txBody>
          <a:bodyPr wrap="square" rtlCol="0">
            <a:spAutoFit/>
          </a:bodyPr>
          <a:lstStyle/>
          <a:p>
            <a:r>
              <a:rPr lang="en-US" b="1" i="1" dirty="0" smtClean="0"/>
              <a:t>Profit Formula</a:t>
            </a:r>
            <a:endParaRPr lang="en-US" dirty="0"/>
          </a:p>
          <a:p>
            <a:r>
              <a:rPr lang="en-US" b="1" dirty="0"/>
              <a:t>Assets &amp; fixed cost structure, and the margins &amp; velocity required to cover them </a:t>
            </a:r>
            <a:endParaRPr lang="en-US" b="1" dirty="0" smtClean="0"/>
          </a:p>
          <a:p>
            <a:endParaRPr lang="en-US" b="1" dirty="0" smtClean="0"/>
          </a:p>
          <a:p>
            <a:endParaRPr lang="en-US" dirty="0"/>
          </a:p>
        </p:txBody>
      </p:sp>
      <p:sp>
        <p:nvSpPr>
          <p:cNvPr id="18" name="Up-Down Arrow 17"/>
          <p:cNvSpPr/>
          <p:nvPr/>
        </p:nvSpPr>
        <p:spPr>
          <a:xfrm flipH="1">
            <a:off x="7948797" y="3368528"/>
            <a:ext cx="328613" cy="542925"/>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Up-Down Arrow 18"/>
          <p:cNvSpPr/>
          <p:nvPr/>
        </p:nvSpPr>
        <p:spPr>
          <a:xfrm flipH="1">
            <a:off x="3295649" y="3316367"/>
            <a:ext cx="328613" cy="542925"/>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Arrow Connector 20"/>
          <p:cNvCxnSpPr/>
          <p:nvPr/>
        </p:nvCxnSpPr>
        <p:spPr>
          <a:xfrm flipV="1">
            <a:off x="4586288" y="3108543"/>
            <a:ext cx="2100262" cy="613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5100731" y="3316367"/>
            <a:ext cx="995269" cy="44922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a:off x="5100731" y="3316367"/>
            <a:ext cx="919070" cy="48390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4610751" y="5072063"/>
            <a:ext cx="2018835"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838200" y="5373697"/>
            <a:ext cx="4909393" cy="1077218"/>
          </a:xfrm>
          <a:prstGeom prst="rect">
            <a:avLst/>
          </a:prstGeom>
        </p:spPr>
        <p:txBody>
          <a:bodyPr wrap="square">
            <a:spAutoFit/>
          </a:bodyPr>
          <a:lstStyle/>
          <a:p>
            <a:r>
              <a:rPr lang="en-US" sz="1600" dirty="0" smtClean="0"/>
              <a:t>*If </a:t>
            </a:r>
            <a:r>
              <a:rPr lang="en-US" sz="1600" dirty="0"/>
              <a:t>a value proposition helps customers do something that they’re </a:t>
            </a:r>
            <a:r>
              <a:rPr lang="en-US" sz="1600" i="1" dirty="0"/>
              <a:t>not </a:t>
            </a:r>
            <a:r>
              <a:rPr lang="en-US" sz="1600" dirty="0"/>
              <a:t>trying to do – even if they </a:t>
            </a:r>
            <a:r>
              <a:rPr lang="en-US" sz="1600" i="1" dirty="0"/>
              <a:t>should </a:t>
            </a:r>
            <a:r>
              <a:rPr lang="en-US" sz="1600" dirty="0"/>
              <a:t>be trying to do it – there is not a viable basis for a business model. </a:t>
            </a:r>
          </a:p>
        </p:txBody>
      </p:sp>
      <p:sp>
        <p:nvSpPr>
          <p:cNvPr id="34" name="Rectangle 33"/>
          <p:cNvSpPr/>
          <p:nvPr/>
        </p:nvSpPr>
        <p:spPr>
          <a:xfrm>
            <a:off x="838200" y="6363452"/>
            <a:ext cx="4576948" cy="338554"/>
          </a:xfrm>
          <a:prstGeom prst="rect">
            <a:avLst/>
          </a:prstGeom>
        </p:spPr>
        <p:txBody>
          <a:bodyPr wrap="square">
            <a:spAutoFit/>
          </a:bodyPr>
          <a:lstStyle/>
          <a:p>
            <a:r>
              <a:rPr lang="en-US" sz="1400" i="1" dirty="0"/>
              <a:t>(</a:t>
            </a:r>
            <a:r>
              <a:rPr lang="en-US" sz="1600" i="1" dirty="0" smtClean="0"/>
              <a:t>Clayton </a:t>
            </a:r>
            <a:r>
              <a:rPr lang="en-US" sz="1600" i="1" dirty="0"/>
              <a:t>Christensen and Mark </a:t>
            </a:r>
            <a:r>
              <a:rPr lang="en-US" sz="1600" i="1" dirty="0" smtClean="0"/>
              <a:t>Johnson, HBR) </a:t>
            </a:r>
            <a:endParaRPr lang="en-US" sz="1600" dirty="0"/>
          </a:p>
        </p:txBody>
      </p:sp>
      <p:sp>
        <p:nvSpPr>
          <p:cNvPr id="35" name="TextBox 34"/>
          <p:cNvSpPr txBox="1"/>
          <p:nvPr/>
        </p:nvSpPr>
        <p:spPr>
          <a:xfrm>
            <a:off x="5823793" y="5411938"/>
            <a:ext cx="5439889" cy="1077218"/>
          </a:xfrm>
          <a:prstGeom prst="rect">
            <a:avLst/>
          </a:prstGeom>
          <a:solidFill>
            <a:schemeClr val="bg1"/>
          </a:solidFill>
        </p:spPr>
        <p:txBody>
          <a:bodyPr wrap="square" rtlCol="0">
            <a:spAutoFit/>
          </a:bodyPr>
          <a:lstStyle/>
          <a:p>
            <a:r>
              <a:rPr lang="en-US" sz="1600" dirty="0"/>
              <a:t>In general, the value proposition defines value for the customer and the profit formula defines value for the company and its owners. The resources and processes describe how that value will be delivered to both the customer and the company. </a:t>
            </a:r>
          </a:p>
        </p:txBody>
      </p:sp>
    </p:spTree>
    <p:extLst>
      <p:ext uri="{BB962C8B-B14F-4D97-AF65-F5344CB8AC3E}">
        <p14:creationId xmlns:p14="http://schemas.microsoft.com/office/powerpoint/2010/main" val="1021530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4800" y="0"/>
            <a:ext cx="11243733" cy="6858000"/>
          </a:xfrm>
          <a:prstGeom prst="rect">
            <a:avLst/>
          </a:prstGeom>
        </p:spPr>
      </p:pic>
    </p:spTree>
    <p:extLst>
      <p:ext uri="{BB962C8B-B14F-4D97-AF65-F5344CB8AC3E}">
        <p14:creationId xmlns:p14="http://schemas.microsoft.com/office/powerpoint/2010/main" val="15493263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Rectangle 4"/>
          <p:cNvSpPr/>
          <p:nvPr/>
        </p:nvSpPr>
        <p:spPr>
          <a:xfrm>
            <a:off x="983673" y="1177637"/>
            <a:ext cx="9462654" cy="4801314"/>
          </a:xfrm>
          <a:prstGeom prst="rect">
            <a:avLst/>
          </a:prstGeom>
        </p:spPr>
        <p:txBody>
          <a:bodyPr wrap="square">
            <a:spAutoFit/>
          </a:bodyPr>
          <a:lstStyle/>
          <a:p>
            <a:pPr fontAlgn="base"/>
            <a:r>
              <a:rPr lang="en-US" sz="2400" b="1" dirty="0" smtClean="0">
                <a:solidFill>
                  <a:srgbClr val="333333"/>
                </a:solidFill>
              </a:rPr>
              <a:t>4. Target Marketing an Segmentation?</a:t>
            </a:r>
          </a:p>
          <a:p>
            <a:pPr fontAlgn="base"/>
            <a:endParaRPr lang="en-US" sz="2400" b="1" dirty="0">
              <a:solidFill>
                <a:srgbClr val="333333"/>
              </a:solidFill>
            </a:endParaRPr>
          </a:p>
          <a:p>
            <a:pPr fontAlgn="base"/>
            <a:r>
              <a:rPr lang="en-US" dirty="0" smtClean="0">
                <a:solidFill>
                  <a:srgbClr val="333333"/>
                </a:solidFill>
              </a:rPr>
              <a:t>Marketing </a:t>
            </a:r>
            <a:r>
              <a:rPr lang="en-US" dirty="0">
                <a:solidFill>
                  <a:srgbClr val="333333"/>
                </a:solidFill>
              </a:rPr>
              <a:t>segmentation </a:t>
            </a:r>
            <a:r>
              <a:rPr lang="en-US" i="1" dirty="0">
                <a:solidFill>
                  <a:srgbClr val="333333"/>
                </a:solidFill>
              </a:rPr>
              <a:t>is</a:t>
            </a:r>
            <a:r>
              <a:rPr lang="en-US" dirty="0">
                <a:solidFill>
                  <a:srgbClr val="333333"/>
                </a:solidFill>
              </a:rPr>
              <a:t> the process of </a:t>
            </a:r>
            <a:r>
              <a:rPr lang="en-US" dirty="0">
                <a:hlinkClick r:id="rId2"/>
              </a:rPr>
              <a:t>dividing your target customer base</a:t>
            </a:r>
            <a:r>
              <a:rPr lang="en-US" dirty="0"/>
              <a:t> </a:t>
            </a:r>
            <a:r>
              <a:rPr lang="en-US" dirty="0">
                <a:solidFill>
                  <a:srgbClr val="333333"/>
                </a:solidFill>
              </a:rPr>
              <a:t>into groups based on specific characteristics, such as their </a:t>
            </a:r>
            <a:r>
              <a:rPr lang="en-US" dirty="0">
                <a:hlinkClick r:id="rId3"/>
              </a:rPr>
              <a:t>interests</a:t>
            </a:r>
            <a:r>
              <a:rPr lang="en-US" dirty="0"/>
              <a:t>, </a:t>
            </a:r>
            <a:r>
              <a:rPr lang="en-US" dirty="0">
                <a:hlinkClick r:id="rId4"/>
              </a:rPr>
              <a:t>personalities</a:t>
            </a:r>
            <a:r>
              <a:rPr lang="en-US" dirty="0"/>
              <a:t>, </a:t>
            </a:r>
            <a:r>
              <a:rPr lang="en-US" dirty="0">
                <a:hlinkClick r:id="rId5"/>
              </a:rPr>
              <a:t>behaviors/actions</a:t>
            </a:r>
            <a:r>
              <a:rPr lang="en-US" dirty="0">
                <a:solidFill>
                  <a:srgbClr val="333333"/>
                </a:solidFill>
              </a:rPr>
              <a:t>, needs and </a:t>
            </a:r>
            <a:r>
              <a:rPr lang="en-US" dirty="0" smtClean="0">
                <a:solidFill>
                  <a:srgbClr val="333333"/>
                </a:solidFill>
              </a:rPr>
              <a:t>more.</a:t>
            </a:r>
          </a:p>
          <a:p>
            <a:pPr fontAlgn="base"/>
            <a:endParaRPr lang="en-US" sz="2000" b="1" dirty="0" smtClean="0">
              <a:solidFill>
                <a:srgbClr val="333333"/>
              </a:solidFill>
            </a:endParaRPr>
          </a:p>
          <a:p>
            <a:pPr fontAlgn="base"/>
            <a:r>
              <a:rPr lang="en-US" sz="2000" b="1" dirty="0" smtClean="0">
                <a:solidFill>
                  <a:srgbClr val="333333"/>
                </a:solidFill>
              </a:rPr>
              <a:t>Why is </a:t>
            </a:r>
            <a:r>
              <a:rPr lang="en-US" sz="2000" b="1" dirty="0">
                <a:solidFill>
                  <a:srgbClr val="333333"/>
                </a:solidFill>
              </a:rPr>
              <a:t>S</a:t>
            </a:r>
            <a:r>
              <a:rPr lang="en-US" sz="2000" b="1" dirty="0" smtClean="0">
                <a:solidFill>
                  <a:srgbClr val="333333"/>
                </a:solidFill>
              </a:rPr>
              <a:t>egmentation Important?</a:t>
            </a:r>
          </a:p>
          <a:p>
            <a:pPr fontAlgn="base"/>
            <a:endParaRPr lang="en-US" sz="2000" b="1" dirty="0">
              <a:solidFill>
                <a:srgbClr val="333333"/>
              </a:solidFill>
            </a:endParaRPr>
          </a:p>
          <a:p>
            <a:pPr marL="342900" indent="-342900" fontAlgn="base">
              <a:buFont typeface="Wingdings" charset="2"/>
              <a:buChar char="ü"/>
            </a:pPr>
            <a:r>
              <a:rPr lang="en-US" dirty="0" smtClean="0"/>
              <a:t>86</a:t>
            </a:r>
            <a:r>
              <a:rPr lang="en-US" dirty="0"/>
              <a:t>% of consumers say personalization of content and offers affects their shopping and purchasing decisions</a:t>
            </a:r>
          </a:p>
          <a:p>
            <a:pPr marL="342900" indent="-342900" fontAlgn="base">
              <a:buFont typeface="Wingdings" charset="2"/>
              <a:buChar char="ü"/>
            </a:pPr>
            <a:r>
              <a:rPr lang="en-US" dirty="0"/>
              <a:t>73% of consumers prefer brands that use their personal data to provide a relevant customer experience</a:t>
            </a:r>
          </a:p>
          <a:p>
            <a:pPr marL="342900" indent="-342900" fontAlgn="base">
              <a:buFont typeface="Wingdings" charset="2"/>
              <a:buChar char="ü"/>
            </a:pPr>
            <a:r>
              <a:rPr lang="en-US" dirty="0"/>
              <a:t>On average, targeted ads are twice as effective in generating engagement and conversions than generic, mass-market </a:t>
            </a:r>
            <a:r>
              <a:rPr lang="en-US" dirty="0" smtClean="0"/>
              <a:t>ads </a:t>
            </a:r>
          </a:p>
          <a:p>
            <a:pPr marL="342900" indent="-342900" fontAlgn="base">
              <a:buFont typeface="Wingdings" charset="2"/>
              <a:buChar char="ü"/>
            </a:pPr>
            <a:r>
              <a:rPr lang="en-US" dirty="0" smtClean="0"/>
              <a:t>It allows </a:t>
            </a:r>
            <a:r>
              <a:rPr lang="en-US" dirty="0"/>
              <a:t>you to get the </a:t>
            </a:r>
            <a:r>
              <a:rPr lang="en-US" b="1" dirty="0"/>
              <a:t>right offer</a:t>
            </a:r>
            <a:r>
              <a:rPr lang="en-US" dirty="0"/>
              <a:t> in front of the </a:t>
            </a:r>
            <a:r>
              <a:rPr lang="en-US" b="1" dirty="0"/>
              <a:t>right people</a:t>
            </a:r>
            <a:r>
              <a:rPr lang="en-US" dirty="0"/>
              <a:t> at the </a:t>
            </a:r>
            <a:r>
              <a:rPr lang="en-US" b="1" dirty="0"/>
              <a:t>right </a:t>
            </a:r>
            <a:r>
              <a:rPr lang="en-US" b="1" dirty="0" smtClean="0"/>
              <a:t>time</a:t>
            </a:r>
            <a:r>
              <a:rPr lang="en-US" dirty="0"/>
              <a:t> </a:t>
            </a:r>
            <a:r>
              <a:rPr lang="en-US" dirty="0" smtClean="0"/>
              <a:t>and enables you to define your marketing mix:</a:t>
            </a:r>
          </a:p>
          <a:p>
            <a:pPr fontAlgn="base"/>
            <a:r>
              <a:rPr lang="en-US" dirty="0" smtClean="0"/>
              <a:t>      </a:t>
            </a:r>
          </a:p>
        </p:txBody>
      </p:sp>
      <p:sp>
        <p:nvSpPr>
          <p:cNvPr id="6" name="Title 1"/>
          <p:cNvSpPr>
            <a:spLocks noGrp="1"/>
          </p:cNvSpPr>
          <p:nvPr>
            <p:ph type="title"/>
          </p:nvPr>
        </p:nvSpPr>
        <p:spPr>
          <a:xfrm>
            <a:off x="983672" y="226581"/>
            <a:ext cx="11208327"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4891125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8" descr="https://slidesalad-yfnrup2alohuirz.netdna-ssl.com/wp-content/uploads/2017/01/Slide_04-1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073" y="0"/>
            <a:ext cx="11575471" cy="6587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353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226581"/>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6" name="TextBox 5"/>
          <p:cNvSpPr txBox="1"/>
          <p:nvPr/>
        </p:nvSpPr>
        <p:spPr>
          <a:xfrm>
            <a:off x="838200" y="872836"/>
            <a:ext cx="10979728" cy="5816977"/>
          </a:xfrm>
          <a:prstGeom prst="rect">
            <a:avLst/>
          </a:prstGeom>
          <a:noFill/>
        </p:spPr>
        <p:txBody>
          <a:bodyPr wrap="square" rtlCol="0">
            <a:spAutoFit/>
          </a:bodyPr>
          <a:lstStyle/>
          <a:p>
            <a:r>
              <a:rPr lang="en-US" sz="2400" b="1" dirty="0" smtClean="0"/>
              <a:t>4. Target Marketing and Market Segmentation          </a:t>
            </a:r>
            <a:r>
              <a:rPr lang="en-US" sz="2400" dirty="0" smtClean="0"/>
              <a:t>		(Fieldboom 2018)</a:t>
            </a:r>
          </a:p>
          <a:p>
            <a:endParaRPr lang="en-US" sz="2400" dirty="0"/>
          </a:p>
          <a:p>
            <a:pPr fontAlgn="base"/>
            <a:r>
              <a:rPr lang="en-US" b="1" dirty="0"/>
              <a:t>Market Segmentation: The Reason Spotify Is Beating Apple Music</a:t>
            </a:r>
          </a:p>
          <a:p>
            <a:pPr fontAlgn="base"/>
            <a:r>
              <a:rPr lang="en-US" dirty="0"/>
              <a:t>With over 50m users, Spotify is the clear market leader in music streaming. Apple trails behind with about 20m users. What did </a:t>
            </a:r>
            <a:r>
              <a:rPr lang="en-US" dirty="0" smtClean="0"/>
              <a:t>Spotify </a:t>
            </a:r>
            <a:r>
              <a:rPr lang="en-US" dirty="0"/>
              <a:t>do really well? Simple. They used </a:t>
            </a:r>
            <a:r>
              <a:rPr lang="en-US" b="1" dirty="0"/>
              <a:t>market segmentation</a:t>
            </a:r>
            <a:r>
              <a:rPr lang="en-US" dirty="0"/>
              <a:t> to reach the right audience, which ignited their </a:t>
            </a:r>
            <a:r>
              <a:rPr lang="en-US" dirty="0" smtClean="0"/>
              <a:t>growth. When </a:t>
            </a:r>
            <a:r>
              <a:rPr lang="en-US" dirty="0"/>
              <a:t>it comes to marketing your product or service (and even your brand as a whole) you essentially have two different approaches you can take</a:t>
            </a:r>
            <a:r>
              <a:rPr lang="en-US" dirty="0" smtClean="0"/>
              <a:t>:</a:t>
            </a:r>
          </a:p>
          <a:p>
            <a:pPr fontAlgn="base"/>
            <a:endParaRPr lang="en-US" dirty="0"/>
          </a:p>
          <a:p>
            <a:pPr fontAlgn="base"/>
            <a:r>
              <a:rPr lang="en-US" b="1" dirty="0"/>
              <a:t>#1. Market Your Brand To A Mass Audience (Apple Music)</a:t>
            </a:r>
          </a:p>
          <a:p>
            <a:pPr fontAlgn="base"/>
            <a:r>
              <a:rPr lang="en-US" dirty="0"/>
              <a:t>This option is essentially a numbers game: you’re simply casting a wide net into an ocean of consumers with the hopes of bringing in a big haul. There’s really not much strategy involved in this process; any success you may experience is almost certainly due to the law of averages and a whole lot of luck (unless you’re a monster brand like Apple, for example</a:t>
            </a:r>
            <a:r>
              <a:rPr lang="en-US" dirty="0" smtClean="0"/>
              <a:t>).</a:t>
            </a:r>
          </a:p>
          <a:p>
            <a:pPr fontAlgn="base"/>
            <a:endParaRPr lang="en-US" dirty="0"/>
          </a:p>
          <a:p>
            <a:pPr fontAlgn="base"/>
            <a:r>
              <a:rPr lang="en-US" b="1" dirty="0"/>
              <a:t>#2. Market Your Brand To A Smaller/Niche Audience (Spotify)</a:t>
            </a:r>
          </a:p>
          <a:p>
            <a:pPr fontAlgn="base"/>
            <a:r>
              <a:rPr lang="en-US" dirty="0"/>
              <a:t>Your other choice is to adopt a more targeted approach to your marketing initiatives. Here, you’re narrowing your focus to a small pool of relatively similar customers and attracting them to your brand with content and offers that are relative to these individuals.</a:t>
            </a:r>
          </a:p>
          <a:p>
            <a:pPr fontAlgn="base"/>
            <a:r>
              <a:rPr lang="en-US" dirty="0"/>
              <a:t>This is the approach Spotify has taken since day one to build the largest music subscription business in the world, currently valued at around $20B</a:t>
            </a:r>
            <a:r>
              <a:rPr lang="en-US" dirty="0" smtClean="0"/>
              <a:t>.</a:t>
            </a:r>
            <a:endParaRPr lang="en-US" dirty="0"/>
          </a:p>
        </p:txBody>
      </p:sp>
    </p:spTree>
    <p:extLst>
      <p:ext uri="{BB962C8B-B14F-4D97-AF65-F5344CB8AC3E}">
        <p14:creationId xmlns:p14="http://schemas.microsoft.com/office/powerpoint/2010/main" val="4957505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63129"/>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3" name="Content Placeholder 2"/>
          <p:cNvSpPr>
            <a:spLocks noGrp="1"/>
          </p:cNvSpPr>
          <p:nvPr>
            <p:ph idx="1"/>
          </p:nvPr>
        </p:nvSpPr>
        <p:spPr>
          <a:xfrm>
            <a:off x="838200" y="1354138"/>
            <a:ext cx="10515600" cy="4989512"/>
          </a:xfrm>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600" b="1" dirty="0" smtClean="0"/>
              <a:t>5. Music Sales Pipeline</a:t>
            </a:r>
            <a:r>
              <a:rPr lang="en-US" dirty="0" smtClean="0"/>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r>
              <a:rPr lang="en-US" sz="2400" dirty="0"/>
              <a:t>A music distributor links a </a:t>
            </a:r>
            <a:r>
              <a:rPr lang="en-US" sz="2400" dirty="0" smtClean="0"/>
              <a:t>record label or </a:t>
            </a:r>
            <a:r>
              <a:rPr lang="en-US" sz="2400" dirty="0"/>
              <a:t>independent musical group to consumers. The record label signs the group and then oversees </a:t>
            </a:r>
            <a:r>
              <a:rPr lang="en-US" sz="2400" dirty="0" smtClean="0"/>
              <a:t>recording sessions </a:t>
            </a:r>
            <a:r>
              <a:rPr lang="en-US" sz="2400" dirty="0"/>
              <a:t>marketing, promotion and distribution of the group's </a:t>
            </a:r>
            <a:r>
              <a:rPr lang="en-US" sz="2400" dirty="0" smtClean="0"/>
              <a:t>digital and physical products. Major </a:t>
            </a:r>
            <a:r>
              <a:rPr lang="en-US" sz="2400" dirty="0"/>
              <a:t>record labels usually have an in-house music distribution division or an ongoing relationship with an outside distributor. A band without a </a:t>
            </a:r>
            <a:r>
              <a:rPr lang="en-US" sz="2400" dirty="0" smtClean="0"/>
              <a:t>recording contract </a:t>
            </a:r>
            <a:r>
              <a:rPr lang="en-US" sz="2400" dirty="0"/>
              <a:t>like Devo in the mid-'70s, has to find an independent music distributor to get its message and its music to its fans</a:t>
            </a:r>
            <a:r>
              <a:rPr lang="en-US" sz="2400" dirty="0" smtClean="0"/>
              <a:t>. (Kobalt)</a:t>
            </a:r>
            <a:endParaRPr lang="en-US" sz="2400" dirty="0"/>
          </a:p>
          <a:p>
            <a:r>
              <a:rPr lang="en-US" sz="2400" dirty="0"/>
              <a:t>The goal is the same: to sell recordings and to increase the group's visibility and popularity by convincing stores to stock and promote its recordings. Promotion can include </a:t>
            </a:r>
            <a:r>
              <a:rPr lang="en-US" sz="2400" dirty="0" smtClean="0"/>
              <a:t>digital media advertising, in-store </a:t>
            </a:r>
            <a:r>
              <a:rPr lang="en-US" sz="2400" dirty="0"/>
              <a:t>displays, media advertising, listening stations within the store, sale pricing and even special high-visibility placement of the group's records or </a:t>
            </a:r>
            <a:r>
              <a:rPr lang="en-US" sz="2400" dirty="0" smtClean="0"/>
              <a:t>songs with Streaming services like Spotify</a:t>
            </a:r>
          </a:p>
          <a:p>
            <a:r>
              <a:rPr lang="en-US" sz="2400" dirty="0" smtClean="0"/>
              <a:t>Some like MondoTunes.com, AWAL offer global distribution and promotion services to independent artists</a:t>
            </a:r>
          </a:p>
          <a:p>
            <a:endParaRPr lang="en-US" sz="2400" dirty="0"/>
          </a:p>
          <a:p>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417653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4813" y="-809469"/>
            <a:ext cx="10124008" cy="8184630"/>
          </a:xfrm>
          <a:prstGeom prst="rect">
            <a:avLst/>
          </a:prstGeom>
        </p:spPr>
      </p:pic>
      <p:sp>
        <p:nvSpPr>
          <p:cNvPr id="2" name="TextBox 1"/>
          <p:cNvSpPr txBox="1"/>
          <p:nvPr/>
        </p:nvSpPr>
        <p:spPr>
          <a:xfrm>
            <a:off x="9448800" y="584617"/>
            <a:ext cx="2743200" cy="646331"/>
          </a:xfrm>
          <a:prstGeom prst="rect">
            <a:avLst/>
          </a:prstGeom>
          <a:solidFill>
            <a:schemeClr val="bg1">
              <a:lumMod val="95000"/>
            </a:schemeClr>
          </a:solidFill>
        </p:spPr>
        <p:txBody>
          <a:bodyPr wrap="square" rtlCol="0">
            <a:spAutoFit/>
          </a:bodyPr>
          <a:lstStyle/>
          <a:p>
            <a:r>
              <a:rPr lang="en-US" dirty="0" smtClean="0"/>
              <a:t>Traditional Music Revenue streams</a:t>
            </a:r>
            <a:endParaRPr lang="en-US" dirty="0"/>
          </a:p>
        </p:txBody>
      </p:sp>
    </p:spTree>
    <p:extLst>
      <p:ext uri="{BB962C8B-B14F-4D97-AF65-F5344CB8AC3E}">
        <p14:creationId xmlns:p14="http://schemas.microsoft.com/office/powerpoint/2010/main" val="20226551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36498" y="-239843"/>
            <a:ext cx="7180289" cy="7174572"/>
          </a:xfrm>
          <a:prstGeom prst="rect">
            <a:avLst/>
          </a:prstGeom>
        </p:spPr>
      </p:pic>
      <p:sp>
        <p:nvSpPr>
          <p:cNvPr id="2" name="Rectangle 1"/>
          <p:cNvSpPr/>
          <p:nvPr/>
        </p:nvSpPr>
        <p:spPr>
          <a:xfrm>
            <a:off x="534649" y="246541"/>
            <a:ext cx="3607633" cy="1477328"/>
          </a:xfrm>
          <a:prstGeom prst="rect">
            <a:avLst/>
          </a:prstGeom>
        </p:spPr>
        <p:txBody>
          <a:bodyPr wrap="square">
            <a:spAutoFit/>
          </a:bodyPr>
          <a:lstStyle/>
          <a:p>
            <a:r>
              <a:rPr lang="en-US" b="1" dirty="0">
                <a:solidFill>
                  <a:schemeClr val="accent6">
                    <a:lumMod val="75000"/>
                  </a:schemeClr>
                </a:solidFill>
                <a:latin typeface="Corbel" charset="0"/>
              </a:rPr>
              <a:t>Steve Jobs announced in his "It's Showtime" keynote </a:t>
            </a:r>
            <a:endParaRPr lang="en-US" b="1" dirty="0">
              <a:solidFill>
                <a:schemeClr val="accent6">
                  <a:lumMod val="75000"/>
                </a:schemeClr>
              </a:solidFill>
            </a:endParaRPr>
          </a:p>
          <a:p>
            <a:r>
              <a:rPr lang="en-US" b="1" dirty="0">
                <a:solidFill>
                  <a:schemeClr val="accent6">
                    <a:lumMod val="75000"/>
                  </a:schemeClr>
                </a:solidFill>
                <a:latin typeface="Corbel" charset="0"/>
              </a:rPr>
              <a:t>that Apple </a:t>
            </a:r>
            <a:r>
              <a:rPr lang="en-US" b="1" dirty="0" smtClean="0">
                <a:solidFill>
                  <a:schemeClr val="accent6">
                    <a:lumMod val="75000"/>
                  </a:schemeClr>
                </a:solidFill>
                <a:latin typeface="Corbel" charset="0"/>
              </a:rPr>
              <a:t>had  88</a:t>
            </a:r>
            <a:r>
              <a:rPr lang="en-US" b="1" dirty="0">
                <a:solidFill>
                  <a:schemeClr val="accent6">
                    <a:lumMod val="75000"/>
                  </a:schemeClr>
                </a:solidFill>
                <a:latin typeface="Corbel" charset="0"/>
              </a:rPr>
              <a:t>% of the legal</a:t>
            </a:r>
            <a:br>
              <a:rPr lang="en-US" b="1" dirty="0">
                <a:solidFill>
                  <a:schemeClr val="accent6">
                    <a:lumMod val="75000"/>
                  </a:schemeClr>
                </a:solidFill>
                <a:latin typeface="Corbel" charset="0"/>
              </a:rPr>
            </a:br>
            <a:r>
              <a:rPr lang="en-US" b="1" dirty="0">
                <a:solidFill>
                  <a:schemeClr val="accent6">
                    <a:lumMod val="75000"/>
                  </a:schemeClr>
                </a:solidFill>
                <a:latin typeface="Corbel" charset="0"/>
              </a:rPr>
              <a:t>U.S. music download market on September 12, 2006 </a:t>
            </a:r>
            <a:endParaRPr lang="en-US" b="1" dirty="0">
              <a:solidFill>
                <a:schemeClr val="accent6">
                  <a:lumMod val="75000"/>
                </a:schemeClr>
              </a:solidFill>
              <a:effectLst/>
            </a:endParaRPr>
          </a:p>
        </p:txBody>
      </p:sp>
      <p:pic>
        <p:nvPicPr>
          <p:cNvPr id="6" name="Picture 5"/>
          <p:cNvPicPr>
            <a:picLocks noChangeAspect="1"/>
          </p:cNvPicPr>
          <p:nvPr/>
        </p:nvPicPr>
        <p:blipFill>
          <a:blip r:embed="rId3"/>
          <a:stretch>
            <a:fillRect/>
          </a:stretch>
        </p:blipFill>
        <p:spPr>
          <a:xfrm>
            <a:off x="-164890" y="1723869"/>
            <a:ext cx="6265888" cy="6145967"/>
          </a:xfrm>
          <a:prstGeom prst="rect">
            <a:avLst/>
          </a:prstGeom>
        </p:spPr>
      </p:pic>
    </p:spTree>
    <p:extLst>
      <p:ext uri="{BB962C8B-B14F-4D97-AF65-F5344CB8AC3E}">
        <p14:creationId xmlns:p14="http://schemas.microsoft.com/office/powerpoint/2010/main" val="14234856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77538"/>
            <a:ext cx="10515600" cy="5123275"/>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6. Raising Finance</a:t>
            </a:r>
            <a:r>
              <a:rPr lang="en-US" sz="2400" b="1" dirty="0"/>
              <a:t> </a:t>
            </a:r>
            <a:r>
              <a:rPr lang="en-US" sz="2400" b="1" dirty="0" smtClean="0"/>
              <a:t>and Investment</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fontAlgn="base"/>
            <a:r>
              <a:rPr lang="en-US" sz="2000" dirty="0" smtClean="0"/>
              <a:t>Self-financing- E.G using </a:t>
            </a:r>
            <a:r>
              <a:rPr lang="en-US" sz="2000" dirty="0"/>
              <a:t>cash from private sources, friends and family, or partners</a:t>
            </a:r>
          </a:p>
          <a:p>
            <a:pPr fontAlgn="base"/>
            <a:r>
              <a:rPr lang="en-US" sz="2000" dirty="0" smtClean="0"/>
              <a:t>Grants and subsidies- </a:t>
            </a:r>
            <a:r>
              <a:rPr lang="en-US" sz="2000" dirty="0"/>
              <a:t>including from European, UK and Northern Ireland government, local councils, Arts </a:t>
            </a:r>
            <a:r>
              <a:rPr lang="en-US" sz="2000" dirty="0" smtClean="0"/>
              <a:t>Council, etc., PRS Foundation, HMUK</a:t>
            </a:r>
            <a:endParaRPr lang="en-US" sz="2000" dirty="0"/>
          </a:p>
          <a:p>
            <a:pPr fontAlgn="base"/>
            <a:r>
              <a:rPr lang="en-US" sz="2000" dirty="0" smtClean="0"/>
              <a:t>Private investment- </a:t>
            </a:r>
            <a:r>
              <a:rPr lang="en-US" sz="2000" dirty="0"/>
              <a:t>including equity and angel investment, and venture </a:t>
            </a:r>
            <a:r>
              <a:rPr lang="en-US" sz="2000" dirty="0" smtClean="0"/>
              <a:t>capital (Tileyard Investment Panel)</a:t>
            </a:r>
            <a:endParaRPr lang="en-US" sz="2000" dirty="0"/>
          </a:p>
          <a:p>
            <a:pPr fontAlgn="base"/>
            <a:r>
              <a:rPr lang="en-US" sz="2000" dirty="0" smtClean="0"/>
              <a:t>Debt Financing- </a:t>
            </a:r>
            <a:r>
              <a:rPr lang="en-US" sz="2000" dirty="0"/>
              <a:t>including bank finance and loans</a:t>
            </a:r>
          </a:p>
          <a:p>
            <a:pPr fontAlgn="base"/>
            <a:r>
              <a:rPr lang="en-US" sz="2000" dirty="0" smtClean="0"/>
              <a:t>Crowdfunding for music projects and ideas – Kickstarter, Pledgemusic, Patreon</a:t>
            </a:r>
            <a:endParaRPr lang="en-US" sz="2000" dirty="0"/>
          </a:p>
          <a:p>
            <a:pPr fontAlgn="base"/>
            <a:r>
              <a:rPr lang="en-US" sz="2000" dirty="0" smtClean="0"/>
              <a:t>Sponsorshi</a:t>
            </a:r>
            <a:r>
              <a:rPr lang="en-US" sz="2000" dirty="0"/>
              <a:t>p and endorsement </a:t>
            </a:r>
            <a:r>
              <a:rPr lang="en-US" sz="2000" dirty="0" smtClean="0"/>
              <a:t>deals – Brand partnerships</a:t>
            </a:r>
            <a:endParaRPr lang="en-US" sz="2000" dirty="0"/>
          </a:p>
          <a:p>
            <a:pPr marL="0" indent="0" fontAlgn="base">
              <a:buNone/>
            </a:pPr>
            <a:endParaRPr lang="en-US" sz="2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365126"/>
            <a:ext cx="11353800" cy="480001"/>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3109924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486888" y="216337"/>
            <a:ext cx="11705112" cy="448681"/>
          </a:xfrm>
          <a:solidFill>
            <a:schemeClr val="accent6">
              <a:lumMod val="60000"/>
              <a:lumOff val="40000"/>
            </a:schemeClr>
          </a:solidFill>
        </p:spPr>
        <p:txBody>
          <a:bodyPr>
            <a:normAutofit fontScale="90000"/>
          </a:bodyPr>
          <a:lstStyle/>
          <a:p>
            <a:r>
              <a:rPr lang="en-US" sz="2800" b="1" dirty="0" smtClean="0"/>
              <a:t>Music Business Development </a:t>
            </a:r>
            <a:endParaRPr lang="en-US" sz="2800" b="1" dirty="0"/>
          </a:p>
        </p:txBody>
      </p:sp>
      <p:sp>
        <p:nvSpPr>
          <p:cNvPr id="5" name="TextBox 4"/>
          <p:cNvSpPr txBox="1"/>
          <p:nvPr/>
        </p:nvSpPr>
        <p:spPr>
          <a:xfrm>
            <a:off x="486888" y="954306"/>
            <a:ext cx="11705112" cy="5816977"/>
          </a:xfrm>
          <a:prstGeom prst="rect">
            <a:avLst/>
          </a:prstGeom>
          <a:noFill/>
        </p:spPr>
        <p:txBody>
          <a:bodyPr wrap="square" rtlCol="0">
            <a:spAutoFit/>
          </a:bodyPr>
          <a:lstStyle/>
          <a:p>
            <a:pPr fontAlgn="base"/>
            <a:r>
              <a:rPr lang="en-US" sz="2400" b="1" dirty="0"/>
              <a:t>Different types of private investment			</a:t>
            </a:r>
            <a:r>
              <a:rPr lang="en-US" sz="2000" dirty="0" smtClean="0"/>
              <a:t>(nibusinessinfo 2017)</a:t>
            </a:r>
          </a:p>
          <a:p>
            <a:pPr marL="285750" indent="-285750" fontAlgn="base">
              <a:buFont typeface="Arial" charset="0"/>
              <a:buChar char="•"/>
            </a:pPr>
            <a:endParaRPr lang="en-US" sz="2400" b="1" dirty="0"/>
          </a:p>
          <a:p>
            <a:pPr marL="285750" indent="-285750" fontAlgn="base">
              <a:buFont typeface="Arial" charset="0"/>
              <a:buChar char="•"/>
            </a:pPr>
            <a:r>
              <a:rPr lang="en-US" b="1" dirty="0" smtClean="0"/>
              <a:t>Equity Finance</a:t>
            </a:r>
            <a:r>
              <a:rPr lang="en-US" dirty="0"/>
              <a:t> - this covers different investment types usually made by private individuals or private equity firms</a:t>
            </a:r>
          </a:p>
          <a:p>
            <a:pPr marL="285750" indent="-285750" fontAlgn="base">
              <a:buFont typeface="Arial" charset="0"/>
              <a:buChar char="•"/>
            </a:pPr>
            <a:r>
              <a:rPr lang="en-US" b="1" dirty="0" smtClean="0"/>
              <a:t>Venture Capital</a:t>
            </a:r>
            <a:r>
              <a:rPr lang="en-US" dirty="0"/>
              <a:t> - this is a form or private equity, but managed differently and reserved mainly for businesses with potential for high growth</a:t>
            </a:r>
          </a:p>
          <a:p>
            <a:pPr marL="285750" indent="-285750" fontAlgn="base">
              <a:buFont typeface="Arial" charset="0"/>
              <a:buChar char="•"/>
            </a:pPr>
            <a:r>
              <a:rPr lang="en-US" b="1" dirty="0" smtClean="0"/>
              <a:t>Business Angels</a:t>
            </a:r>
            <a:r>
              <a:rPr lang="en-US" dirty="0"/>
              <a:t> - these are individuals who seek high returns on generally smaller amounts of private investment</a:t>
            </a:r>
          </a:p>
          <a:p>
            <a:pPr fontAlgn="base"/>
            <a:endParaRPr lang="en-US" b="1" dirty="0" smtClean="0"/>
          </a:p>
          <a:p>
            <a:pPr fontAlgn="base"/>
            <a:r>
              <a:rPr lang="en-US" b="1" dirty="0" smtClean="0"/>
              <a:t>When </a:t>
            </a:r>
            <a:r>
              <a:rPr lang="en-US" b="1" dirty="0"/>
              <a:t>searching for the right music investor, you must take into account different factors including</a:t>
            </a:r>
            <a:r>
              <a:rPr lang="en-US" b="1" dirty="0" smtClean="0"/>
              <a:t>:</a:t>
            </a:r>
          </a:p>
          <a:p>
            <a:pPr fontAlgn="base"/>
            <a:endParaRPr lang="en-US" b="1" dirty="0"/>
          </a:p>
          <a:p>
            <a:pPr marL="285750" indent="-285750" fontAlgn="base">
              <a:buFont typeface="Arial" charset="0"/>
              <a:buChar char="•"/>
            </a:pPr>
            <a:r>
              <a:rPr lang="en-US" dirty="0"/>
              <a:t>T</a:t>
            </a:r>
            <a:r>
              <a:rPr lang="en-US" dirty="0" smtClean="0"/>
              <a:t>he </a:t>
            </a:r>
            <a:r>
              <a:rPr lang="en-US" dirty="0"/>
              <a:t>amount of money you need</a:t>
            </a:r>
          </a:p>
          <a:p>
            <a:pPr marL="285750" indent="-285750" fontAlgn="base">
              <a:buFont typeface="Arial" charset="0"/>
              <a:buChar char="•"/>
            </a:pPr>
            <a:r>
              <a:rPr lang="en-US" dirty="0" smtClean="0"/>
              <a:t>Type </a:t>
            </a:r>
            <a:r>
              <a:rPr lang="en-US" dirty="0"/>
              <a:t>of project you wish to fund</a:t>
            </a:r>
          </a:p>
          <a:p>
            <a:pPr marL="285750" indent="-285750" fontAlgn="base">
              <a:buFont typeface="Arial" charset="0"/>
              <a:buChar char="•"/>
            </a:pPr>
            <a:r>
              <a:rPr lang="en-US" dirty="0"/>
              <a:t>Y</a:t>
            </a:r>
            <a:r>
              <a:rPr lang="en-US" dirty="0" smtClean="0"/>
              <a:t>our </a:t>
            </a:r>
            <a:r>
              <a:rPr lang="en-US" dirty="0"/>
              <a:t>return potential</a:t>
            </a:r>
          </a:p>
          <a:p>
            <a:pPr marL="285750" indent="-285750" fontAlgn="base">
              <a:buFont typeface="Arial" charset="0"/>
              <a:buChar char="•"/>
            </a:pPr>
            <a:r>
              <a:rPr lang="en-US" dirty="0"/>
              <a:t>D</a:t>
            </a:r>
            <a:r>
              <a:rPr lang="en-US" dirty="0" smtClean="0"/>
              <a:t>evelopment opportunities</a:t>
            </a:r>
          </a:p>
          <a:p>
            <a:pPr fontAlgn="base"/>
            <a:endParaRPr lang="en-US" b="1" dirty="0" smtClean="0"/>
          </a:p>
          <a:p>
            <a:pPr fontAlgn="base"/>
            <a:r>
              <a:rPr lang="en-US" b="1" dirty="0" smtClean="0"/>
              <a:t>Remember </a:t>
            </a:r>
            <a:r>
              <a:rPr lang="en-US" b="1" dirty="0"/>
              <a:t>that investors give their own capital to your business. In return for their money, they will normally expect you to agree to certain conditions. These may be</a:t>
            </a:r>
            <a:r>
              <a:rPr lang="en-US" b="1" dirty="0" smtClean="0"/>
              <a:t>:</a:t>
            </a:r>
          </a:p>
          <a:p>
            <a:pPr fontAlgn="base"/>
            <a:endParaRPr lang="en-US" b="1" dirty="0"/>
          </a:p>
          <a:p>
            <a:pPr marL="285750" indent="-285750" fontAlgn="base">
              <a:buFont typeface="Arial" charset="0"/>
              <a:buChar char="•"/>
            </a:pPr>
            <a:r>
              <a:rPr lang="en-US" dirty="0"/>
              <a:t>R</a:t>
            </a:r>
            <a:r>
              <a:rPr lang="en-US" dirty="0" smtClean="0"/>
              <a:t>epayment </a:t>
            </a:r>
            <a:r>
              <a:rPr lang="en-US" dirty="0"/>
              <a:t>within agreed timeframe, if you’ve made a loan deal</a:t>
            </a:r>
          </a:p>
          <a:p>
            <a:pPr marL="285750" indent="-285750" fontAlgn="base">
              <a:buFont typeface="Arial" charset="0"/>
              <a:buChar char="•"/>
            </a:pPr>
            <a:r>
              <a:rPr lang="en-US" dirty="0"/>
              <a:t>G</a:t>
            </a:r>
            <a:r>
              <a:rPr lang="en-US" dirty="0" smtClean="0"/>
              <a:t>iving </a:t>
            </a:r>
            <a:r>
              <a:rPr lang="en-US" dirty="0"/>
              <a:t>part- or joint ownership of your </a:t>
            </a:r>
            <a:r>
              <a:rPr lang="en-US" dirty="0" smtClean="0"/>
              <a:t>business and registering </a:t>
            </a:r>
            <a:r>
              <a:rPr lang="en-US" dirty="0"/>
              <a:t>as a limited </a:t>
            </a:r>
            <a:r>
              <a:rPr lang="en-US" dirty="0" smtClean="0"/>
              <a:t>company      </a:t>
            </a:r>
            <a:endParaRPr lang="en-US" dirty="0"/>
          </a:p>
          <a:p>
            <a:pPr marL="285750" indent="-285750">
              <a:buFont typeface="Arial" charset="0"/>
              <a:buChar char="•"/>
            </a:pPr>
            <a:endParaRPr lang="en-US" dirty="0"/>
          </a:p>
        </p:txBody>
      </p:sp>
    </p:spTree>
    <p:extLst>
      <p:ext uri="{BB962C8B-B14F-4D97-AF65-F5344CB8AC3E}">
        <p14:creationId xmlns:p14="http://schemas.microsoft.com/office/powerpoint/2010/main" val="1869784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25549"/>
            <a:ext cx="6132226" cy="5310161"/>
          </a:xfrm>
        </p:spPr>
        <p:txBody>
          <a:bodyPr>
            <a:normAutofit fontScale="85000" lnSpcReduction="10000"/>
          </a:bodyPr>
          <a:lstStyle/>
          <a:p>
            <a:pPr marL="0" indent="0" fontAlgn="base">
              <a:buNone/>
            </a:pPr>
            <a:r>
              <a:rPr lang="en-US" b="1" dirty="0" smtClean="0"/>
              <a:t>Crowdfunding:</a:t>
            </a:r>
          </a:p>
          <a:p>
            <a:pPr marL="0" indent="0" fontAlgn="base">
              <a:buNone/>
            </a:pPr>
            <a:endParaRPr lang="en-US" dirty="0" smtClean="0"/>
          </a:p>
          <a:p>
            <a:pPr fontAlgn="base"/>
            <a:r>
              <a:rPr lang="en-US" dirty="0" smtClean="0"/>
              <a:t>Many </a:t>
            </a:r>
            <a:r>
              <a:rPr lang="en-US" dirty="0"/>
              <a:t>music businesses use </a:t>
            </a:r>
            <a:r>
              <a:rPr lang="en-US" b="1" dirty="0" smtClean="0"/>
              <a:t>crowdfunding</a:t>
            </a:r>
            <a:r>
              <a:rPr lang="en-US" dirty="0"/>
              <a:t> to engage with their fans and find money for their projects. It is one of the best tools at their disposal to raise funds to:</a:t>
            </a:r>
          </a:p>
          <a:p>
            <a:pPr fontAlgn="base"/>
            <a:r>
              <a:rPr lang="en-US" dirty="0"/>
              <a:t>record, produce and tour their work</a:t>
            </a:r>
          </a:p>
          <a:p>
            <a:pPr fontAlgn="base"/>
            <a:r>
              <a:rPr lang="en-US" dirty="0"/>
              <a:t>promote their music to a wide audience</a:t>
            </a:r>
          </a:p>
          <a:p>
            <a:pPr fontAlgn="base"/>
            <a:r>
              <a:rPr lang="en-US" dirty="0"/>
              <a:t>develop and growth their business</a:t>
            </a:r>
          </a:p>
          <a:p>
            <a:pPr fontAlgn="base"/>
            <a:r>
              <a:rPr lang="en-US" dirty="0"/>
              <a:t>invest in professional development and study</a:t>
            </a:r>
          </a:p>
          <a:p>
            <a:pPr fontAlgn="base"/>
            <a:r>
              <a:rPr lang="en-US" dirty="0"/>
              <a:t>invest in equipment, set up a studio, </a:t>
            </a:r>
            <a:r>
              <a:rPr lang="en-US" dirty="0" smtClean="0"/>
              <a:t>etc.</a:t>
            </a:r>
            <a:endParaRPr lang="en-US" dirty="0"/>
          </a:p>
          <a:p>
            <a:pPr fontAlgn="base"/>
            <a:r>
              <a:rPr lang="en-US" dirty="0" smtClean="0"/>
              <a:t>It also allows you to build a fan-base by offering exclusive packages to fans </a:t>
            </a:r>
            <a:r>
              <a:rPr lang="en-US" dirty="0"/>
              <a:t/>
            </a:r>
            <a:br>
              <a:rPr lang="en-US" dirty="0"/>
            </a:br>
            <a:endParaRPr lang="en-US" dirty="0"/>
          </a:p>
        </p:txBody>
      </p:sp>
      <p:sp>
        <p:nvSpPr>
          <p:cNvPr id="4" name="Title 1"/>
          <p:cNvSpPr>
            <a:spLocks noGrp="1"/>
          </p:cNvSpPr>
          <p:nvPr>
            <p:ph type="title"/>
          </p:nvPr>
        </p:nvSpPr>
        <p:spPr>
          <a:xfrm>
            <a:off x="838200" y="231327"/>
            <a:ext cx="11353800" cy="503191"/>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pic>
        <p:nvPicPr>
          <p:cNvPr id="1026" name="Picture 2" descr="https://img.discogs.com/Ua7B_n0BkWMO9xUYUO9r_dEnArQ=/fit-in/250x250/filters:strip_icc():format(jpeg):mode_rgb():quality(90)/discogs-images/L-327325-1484823152-2518.p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3294" y="1753850"/>
            <a:ext cx="4524063" cy="4781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1875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5852"/>
            <a:ext cx="11353800" cy="549275"/>
          </a:xfrm>
          <a:solidFill>
            <a:schemeClr val="accent6">
              <a:lumMod val="60000"/>
              <a:lumOff val="40000"/>
            </a:schemeClr>
          </a:solidFill>
        </p:spPr>
        <p:txBody>
          <a:bodyPr>
            <a:normAutofit/>
          </a:bodyPr>
          <a:lstStyle/>
          <a:p>
            <a:r>
              <a:rPr lang="en-US" sz="2800" b="1" dirty="0" smtClean="0"/>
              <a:t>Music Business Development</a:t>
            </a:r>
            <a:endParaRPr lang="en-US" sz="2800" b="1" dirty="0"/>
          </a:p>
        </p:txBody>
      </p:sp>
      <p:sp>
        <p:nvSpPr>
          <p:cNvPr id="4" name="Rectangle 3"/>
          <p:cNvSpPr/>
          <p:nvPr/>
        </p:nvSpPr>
        <p:spPr>
          <a:xfrm>
            <a:off x="838200" y="1085326"/>
            <a:ext cx="10868891" cy="5632311"/>
          </a:xfrm>
          <a:prstGeom prst="rect">
            <a:avLst/>
          </a:prstGeom>
        </p:spPr>
        <p:txBody>
          <a:bodyPr wrap="square">
            <a:spAutoFit/>
          </a:bodyPr>
          <a:lstStyle/>
          <a:p>
            <a:pPr lvl="0"/>
            <a:r>
              <a:rPr lang="en-US" b="1" dirty="0"/>
              <a:t>Business Development in Music and Tech </a:t>
            </a:r>
            <a:r>
              <a:rPr lang="en-US" b="1" dirty="0" smtClean="0"/>
              <a:t>Companies</a:t>
            </a:r>
          </a:p>
          <a:p>
            <a:pPr lvl="0"/>
            <a:endParaRPr lang="en-US" dirty="0" smtClean="0"/>
          </a:p>
          <a:p>
            <a:pPr lvl="0"/>
            <a:r>
              <a:rPr lang="en-US" dirty="0" smtClean="0"/>
              <a:t>For </a:t>
            </a:r>
            <a:r>
              <a:rPr lang="en-US" dirty="0"/>
              <a:t>larger and well-established companies, especially in technology-related industries, the term "business development" often refers to setting up and managing strategic relationships and partnerships with other, third-party companies. Sometimes this involves leveraging access to technology through partners to develop new </a:t>
            </a:r>
            <a:r>
              <a:rPr lang="en-US" dirty="0" smtClean="0"/>
              <a:t>products, </a:t>
            </a:r>
            <a:r>
              <a:rPr lang="en-US" dirty="0"/>
              <a:t>or services </a:t>
            </a:r>
            <a:r>
              <a:rPr lang="en-US" dirty="0" smtClean="0"/>
              <a:t>to gain a different, or increased competitive advantage in a specific marketplace.</a:t>
            </a:r>
          </a:p>
          <a:p>
            <a:pPr lvl="0"/>
            <a:endParaRPr lang="en-US" dirty="0"/>
          </a:p>
          <a:p>
            <a:pPr lvl="0"/>
            <a:r>
              <a:rPr lang="en-US" b="1" dirty="0" smtClean="0"/>
              <a:t>Examples of this include:</a:t>
            </a:r>
          </a:p>
          <a:p>
            <a:pPr lvl="0"/>
            <a:endParaRPr lang="en-US" dirty="0"/>
          </a:p>
          <a:p>
            <a:r>
              <a:rPr lang="en-US" b="1" dirty="0"/>
              <a:t>Spotify &amp; </a:t>
            </a:r>
            <a:r>
              <a:rPr lang="en-US" b="1" dirty="0" smtClean="0"/>
              <a:t>Uber</a:t>
            </a:r>
            <a:r>
              <a:rPr lang="en-US" dirty="0"/>
              <a:t> </a:t>
            </a:r>
            <a:r>
              <a:rPr lang="en-US" dirty="0" smtClean="0"/>
              <a:t>- The </a:t>
            </a:r>
            <a:r>
              <a:rPr lang="en-US" dirty="0"/>
              <a:t>ability to enter a hired car welcomed by your favorite playlist provides added value, meaningful competitive advantage and exclusivity for Uber cars. For Spotify, it provides an incentive for users to upgrade to the premium level and a unique point of difference that Pandora, iTunes or YouTube don’t have.</a:t>
            </a:r>
          </a:p>
          <a:p>
            <a:r>
              <a:rPr lang="en-US" dirty="0"/>
              <a:t/>
            </a:r>
            <a:br>
              <a:rPr lang="en-US" dirty="0"/>
            </a:br>
            <a:r>
              <a:rPr lang="en-US" b="1" dirty="0" smtClean="0"/>
              <a:t>Sonos and Ikea </a:t>
            </a:r>
            <a:r>
              <a:rPr lang="en-US" dirty="0" smtClean="0"/>
              <a:t>- Sonos </a:t>
            </a:r>
            <a:r>
              <a:rPr lang="en-US" dirty="0"/>
              <a:t>and Ikea </a:t>
            </a:r>
            <a:r>
              <a:rPr lang="en-US" dirty="0" smtClean="0"/>
              <a:t>have just announced </a:t>
            </a:r>
            <a:r>
              <a:rPr lang="en-US" dirty="0"/>
              <a:t>a partnership meant to bring "music and sound" into all aspects of the home. Ikea calls the collaboration a third step for its Ikea Home Smart initiative. Step one was the integration of Qi wireless charging into its furniture back in 2015, and step two was the launch of its smart lighting products in 2016. The first realizations from the Sonos and Ikea partnership aren't expected to be in stores until 2019, however.</a:t>
            </a:r>
          </a:p>
          <a:p>
            <a:pPr lvl="0"/>
            <a:endParaRPr lang="en-US" dirty="0"/>
          </a:p>
          <a:p>
            <a:pPr lvl="0"/>
            <a:endParaRPr lang="en-US" dirty="0"/>
          </a:p>
        </p:txBody>
      </p:sp>
    </p:spTree>
    <p:extLst>
      <p:ext uri="{BB962C8B-B14F-4D97-AF65-F5344CB8AC3E}">
        <p14:creationId xmlns:p14="http://schemas.microsoft.com/office/powerpoint/2010/main" val="13504096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496633" y="212507"/>
            <a:ext cx="11174680" cy="240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1" u="none" strike="noStrike" cap="none" normalizeH="0" baseline="0" dirty="0">
                <a:ln>
                  <a:noFill/>
                </a:ln>
                <a:solidFill>
                  <a:srgbClr val="222222"/>
                </a:solidFill>
                <a:effectLst/>
                <a:ea typeface="BentonSans" charset="0"/>
              </a:rPr>
              <a:t>Companies to Deliver New iOS Apps &amp; SDK to Create Powerful, Native Enterprise </a:t>
            </a:r>
            <a:r>
              <a:rPr kumimoji="0" lang="en-US" altLang="en-US" sz="2000" b="1" i="1" u="none" strike="noStrike" cap="none" normalizeH="0" baseline="0" dirty="0" smtClean="0">
                <a:ln>
                  <a:noFill/>
                </a:ln>
                <a:solidFill>
                  <a:srgbClr val="222222"/>
                </a:solidFill>
                <a:effectLst/>
                <a:ea typeface="BentonSans" charset="0"/>
              </a:rPr>
              <a:t>Apps </a:t>
            </a:r>
            <a:endParaRPr kumimoji="0" lang="en-US" altLang="en-US" sz="2000" b="1" i="0" u="none" strike="noStrike" cap="none" normalizeH="0" baseline="0" dirty="0">
              <a:ln>
                <a:noFill/>
              </a:ln>
              <a:solidFill>
                <a:srgbClr val="222222"/>
              </a:solidFill>
              <a:effectLst/>
              <a:ea typeface="BentonSans"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effectLst/>
              </a:rPr>
              <a:t> </a:t>
            </a:r>
            <a:endParaRPr kumimoji="0" lang="en-US" altLang="en-US" sz="1600" b="0" i="0" u="none" strike="noStrike" cap="none" normalizeH="0" baseline="0" dirty="0">
              <a:ln>
                <a:noFill/>
              </a:ln>
              <a:solidFill>
                <a:srgbClr val="222222"/>
              </a:solidFill>
              <a:effectLst/>
              <a:ea typeface="BentonSans"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rgbClr val="222222"/>
                </a:solidFill>
                <a:effectLst/>
                <a:ea typeface="BentonSans" charset="0"/>
              </a:rPr>
              <a:t>CUPERTINO, Calif. and WALLDORF, Germany</a:t>
            </a:r>
            <a:r>
              <a:rPr kumimoji="0" lang="en-US" altLang="en-US" sz="1600" b="0" i="0" u="none" strike="noStrike" cap="none" normalizeH="0" baseline="0" dirty="0">
                <a:ln>
                  <a:noFill/>
                </a:ln>
                <a:solidFill>
                  <a:srgbClr val="222222"/>
                </a:solidFill>
                <a:effectLst/>
                <a:ea typeface="BentonSans" charset="0"/>
              </a:rPr>
              <a:t> — Apple® and SAP today announced a partnership to revolutionize the mobile work experience for enterprise customers of all sizes, combining powerful native apps for iPhone® and iPad® with the cutting-edge capabilities of the SAP HANA platform.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effectLst/>
              </a:rPr>
              <a:t>This </a:t>
            </a:r>
            <a:r>
              <a:rPr kumimoji="0" lang="en-US" altLang="en-US" sz="1600" b="1" i="0" u="none" strike="noStrike" cap="none" normalizeH="0" baseline="0" dirty="0">
                <a:ln>
                  <a:noFill/>
                </a:ln>
                <a:effectLst/>
              </a:rPr>
              <a:t>joint effort will also deliver a new iOS software development kit (SDK) and training academy so that developers, partners and customers can easily build native iOS apps tailored to their business needs.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8FD3"/>
                </a:solidFill>
                <a:effectLst/>
                <a:hlinkClick r:id="rId2"/>
              </a:rPr>
              <a:t>  </a:t>
            </a:r>
            <a:r>
              <a:rPr kumimoji="0" lang="en-US" altLang="en-US" sz="1600" b="0" i="0" u="none" strike="noStrike" cap="none" normalizeH="0" baseline="0" dirty="0" smtClean="0">
                <a:ln>
                  <a:noFill/>
                </a:ln>
                <a:solidFill>
                  <a:srgbClr val="008FD3"/>
                </a:solidFill>
                <a:effectLst/>
              </a:rPr>
              <a:t>						</a:t>
            </a:r>
            <a:r>
              <a:rPr kumimoji="0" lang="en-US" altLang="en-US" sz="1800" b="0" i="0" u="none" strike="noStrike" cap="none" normalizeH="0" baseline="0" dirty="0" smtClean="0">
                <a:ln>
                  <a:noFill/>
                </a:ln>
                <a:solidFill>
                  <a:srgbClr val="008FD3"/>
                </a:solidFill>
                <a:effectLst/>
                <a:latin typeface="Arial" charset="0"/>
              </a:rPr>
              <a:t>			</a:t>
            </a:r>
            <a:r>
              <a:rPr kumimoji="0" lang="en-US" altLang="en-US" sz="1400" b="0" i="0" u="none" strike="noStrike" cap="none" normalizeH="0" baseline="0" dirty="0" smtClean="0">
                <a:ln>
                  <a:noFill/>
                </a:ln>
                <a:effectLst/>
                <a:latin typeface="Arial" charset="0"/>
              </a:rPr>
              <a:t>(SAP Press</a:t>
            </a:r>
            <a:r>
              <a:rPr kumimoji="0" lang="en-US" altLang="en-US" sz="1400" b="0" i="0" u="none" strike="noStrike" cap="none" normalizeH="0" dirty="0" smtClean="0">
                <a:ln>
                  <a:noFill/>
                </a:ln>
                <a:effectLst/>
                <a:latin typeface="Arial" charset="0"/>
              </a:rPr>
              <a:t> News May 2016)</a:t>
            </a:r>
            <a:endParaRPr kumimoji="0" lang="en-US" altLang="en-US" sz="1400" b="0" i="0" u="none" strike="noStrike" cap="none" normalizeH="0" baseline="0" dirty="0">
              <a:ln>
                <a:noFill/>
              </a:ln>
              <a:solidFill>
                <a:srgbClr val="008FD3"/>
              </a:solidFill>
              <a:effectLst/>
              <a:latin typeface="Arial" charset="0"/>
            </a:endParaRPr>
          </a:p>
        </p:txBody>
      </p:sp>
      <p:pic>
        <p:nvPicPr>
          <p:cNvPr id="1026" name="Picture 2" descr="pple CEO Tim Cook and SAP CEO Bill McDermott meet at Apple's camp">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874091"/>
            <a:ext cx="4089070" cy="353943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089070" y="2874091"/>
            <a:ext cx="8102930" cy="3539430"/>
          </a:xfrm>
          <a:prstGeom prst="rect">
            <a:avLst/>
          </a:prstGeom>
          <a:solidFill>
            <a:schemeClr val="accent6">
              <a:lumMod val="20000"/>
              <a:lumOff val="80000"/>
            </a:schemeClr>
          </a:solidFill>
        </p:spPr>
        <p:txBody>
          <a:bodyPr wrap="square">
            <a:spAutoFit/>
          </a:bodyPr>
          <a:lstStyle/>
          <a:p>
            <a:r>
              <a:rPr lang="en-US" sz="1400" i="1" dirty="0">
                <a:solidFill>
                  <a:srgbClr val="111111"/>
                </a:solidFill>
              </a:rPr>
              <a:t>Apple CEO Tim Cook and SAP CEO Bill McDermott meet at Apple’s campus in Cupertino to announce a new partnership to revolutionize work on iPhone and iPad. Courtesy of Apple/Roy </a:t>
            </a:r>
            <a:r>
              <a:rPr lang="en-US" sz="1400" i="1" dirty="0" smtClean="0">
                <a:solidFill>
                  <a:srgbClr val="111111"/>
                </a:solidFill>
              </a:rPr>
              <a:t>Zipstein</a:t>
            </a:r>
          </a:p>
          <a:p>
            <a:endParaRPr lang="en-US" sz="1400" dirty="0">
              <a:solidFill>
                <a:srgbClr val="111111"/>
              </a:solidFill>
            </a:endParaRPr>
          </a:p>
          <a:p>
            <a:r>
              <a:rPr lang="en-US" sz="1400" dirty="0">
                <a:solidFill>
                  <a:srgbClr val="111111"/>
                </a:solidFill>
              </a:rPr>
              <a:t>“This partnership will transform how iPhone and iPad are used in enterprise by bringing together the innovation and security of iOS with SAP’s deep expertise in business software,” said Tim Cook, Apple’s CEO. “As the leader in enterprise software and with 76% of business transactions touching an SAP system, SAP is the ideal partner to help us truly transform how businesses around the world are run on iPhone and iPad. Through the new SDK, we’re empowering SAP’s more than 2.5 million developers to build powerful native apps that fully leverage SAP HANA Cloud Platform and tap into the incredible capabilities that only iOS devices can deliver.”</a:t>
            </a:r>
          </a:p>
          <a:p>
            <a:r>
              <a:rPr lang="en-US" sz="1400" dirty="0">
                <a:solidFill>
                  <a:srgbClr val="111111"/>
                </a:solidFill>
              </a:rPr>
              <a:t>“We’re proud to take this special partnership between Apple and SAP to a groundbreaking new place,” said Bill McDermott, CEO of SAP. “In giving people an agile and intuitive business experience, we empower them to know more, care more and do more. By combining the powerful capabilities of SAP HANA Cloud Platform and SAP S/4HANA, together with iOS, the leading and most secure mobile platform for enterprise, </a:t>
            </a:r>
            <a:r>
              <a:rPr lang="en-US" sz="1400" b="1" dirty="0">
                <a:solidFill>
                  <a:srgbClr val="111111"/>
                </a:solidFill>
              </a:rPr>
              <a:t>we will help deliver live data to people wherever and whenever they choose to work. Apple and SAP share a commitment to shaping the future, helping the world run better and improving people’s lives.”</a:t>
            </a:r>
            <a:endParaRPr lang="en-US" sz="1400" b="1" i="0" dirty="0">
              <a:solidFill>
                <a:srgbClr val="111111"/>
              </a:solidFill>
              <a:effectLst/>
            </a:endParaRPr>
          </a:p>
        </p:txBody>
      </p:sp>
    </p:spTree>
    <p:extLst>
      <p:ext uri="{BB962C8B-B14F-4D97-AF65-F5344CB8AC3E}">
        <p14:creationId xmlns:p14="http://schemas.microsoft.com/office/powerpoint/2010/main" val="19899901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353800" cy="535419"/>
          </a:xfrm>
          <a:solidFill>
            <a:schemeClr val="accent6">
              <a:lumMod val="60000"/>
              <a:lumOff val="40000"/>
            </a:schemeClr>
          </a:solidFill>
        </p:spPr>
        <p:txBody>
          <a:bodyPr>
            <a:normAutofit/>
          </a:bodyPr>
          <a:lstStyle/>
          <a:p>
            <a:r>
              <a:rPr lang="en-US" sz="2800" dirty="0" smtClean="0">
                <a:latin typeface="+mn-lt"/>
              </a:rPr>
              <a:t>Music Business Development</a:t>
            </a:r>
            <a:endParaRPr lang="en-US" sz="2800" dirty="0">
              <a:latin typeface="+mn-lt"/>
            </a:endParaRPr>
          </a:p>
        </p:txBody>
      </p:sp>
      <p:sp>
        <p:nvSpPr>
          <p:cNvPr id="3" name="Content Placeholder 2"/>
          <p:cNvSpPr>
            <a:spLocks noGrp="1"/>
          </p:cNvSpPr>
          <p:nvPr>
            <p:ph idx="1"/>
          </p:nvPr>
        </p:nvSpPr>
        <p:spPr>
          <a:xfrm>
            <a:off x="838200" y="1413164"/>
            <a:ext cx="11353800" cy="4763799"/>
          </a:xfrm>
          <a:solidFill>
            <a:schemeClr val="accent6">
              <a:lumMod val="20000"/>
              <a:lumOff val="80000"/>
            </a:schemeClr>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Exercise </a:t>
            </a:r>
            <a:r>
              <a:rPr lang="en-US" sz="2400" b="1" dirty="0"/>
              <a:t>3</a:t>
            </a:r>
            <a:r>
              <a:rPr lang="en-US" sz="2400" b="1" dirty="0" smtClean="0"/>
              <a:t> </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marL="0" marR="0" lvl="0" indent="0" defTabSz="914400" eaLnBrk="1" fontAlgn="auto" latinLnBrk="0" hangingPunct="1">
              <a:lnSpc>
                <a:spcPct val="100000"/>
              </a:lnSpc>
              <a:spcBef>
                <a:spcPts val="0"/>
              </a:spcBef>
              <a:spcAft>
                <a:spcPts val="0"/>
              </a:spcAft>
              <a:buClrTx/>
              <a:buSzTx/>
              <a:buFontTx/>
              <a:buNone/>
              <a:tabLst/>
              <a:defRPr/>
            </a:pPr>
            <a:r>
              <a:rPr lang="en-US" sz="2400" b="1" smtClean="0"/>
              <a:t>In pairs/threes </a:t>
            </a:r>
            <a:r>
              <a:rPr lang="en-US" sz="2400" b="1" dirty="0" smtClean="0"/>
              <a:t>read the Midem article: ‘Music Tech Cracking the Innovation Code’</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Consider the following 3 questions: (15 mins then each group to feedback )</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a:p>
          <a:p>
            <a:pPr>
              <a:lnSpc>
                <a:spcPct val="100000"/>
              </a:lnSpc>
              <a:spcBef>
                <a:spcPts val="0"/>
              </a:spcBef>
            </a:pPr>
            <a:r>
              <a:rPr lang="en-US" sz="2400" dirty="0" smtClean="0"/>
              <a:t>What are the benefits and opportunities for artists of using/adopting tech advances?</a:t>
            </a:r>
            <a:endParaRPr lang="en-US" sz="2400" dirty="0"/>
          </a:p>
          <a:p>
            <a:pPr>
              <a:lnSpc>
                <a:spcPct val="100000"/>
              </a:lnSpc>
              <a:spcBef>
                <a:spcPts val="0"/>
              </a:spcBef>
            </a:pPr>
            <a:r>
              <a:rPr lang="en-US" sz="2400" dirty="0" smtClean="0"/>
              <a:t>What are the pitfalls or risks?</a:t>
            </a:r>
            <a:endParaRPr lang="en-US" sz="2400" dirty="0"/>
          </a:p>
          <a:p>
            <a:pPr>
              <a:lnSpc>
                <a:spcPct val="100000"/>
              </a:lnSpc>
              <a:spcBef>
                <a:spcPts val="0"/>
              </a:spcBef>
            </a:pPr>
            <a:r>
              <a:rPr lang="en-US" sz="2400" dirty="0" smtClean="0"/>
              <a:t>What makes a good music/tech business </a:t>
            </a:r>
            <a:r>
              <a:rPr lang="en-US" sz="2400" dirty="0"/>
              <a:t>d</a:t>
            </a:r>
            <a:r>
              <a:rPr lang="en-US" sz="2400" dirty="0" smtClean="0"/>
              <a:t>evelopment partnership</a:t>
            </a:r>
            <a:r>
              <a:rPr lang="en-US" dirty="0" smtClean="0"/>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8296877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414462"/>
            <a:ext cx="10515600" cy="4772025"/>
          </a:xfrm>
        </p:spPr>
        <p:txBody>
          <a:bodyPr>
            <a:normAutofit fontScale="85000" lnSpcReduction="20000"/>
          </a:bodyPr>
          <a:lstStyle/>
          <a:p>
            <a:pPr marL="0" indent="0">
              <a:buNone/>
            </a:pPr>
            <a:r>
              <a:rPr lang="en-US" b="1" dirty="0" smtClean="0"/>
              <a:t>7. Music Distribution:</a:t>
            </a:r>
          </a:p>
          <a:p>
            <a:endParaRPr lang="en-US" dirty="0"/>
          </a:p>
          <a:p>
            <a:pPr marL="0" indent="0">
              <a:buNone/>
            </a:pPr>
            <a:r>
              <a:rPr lang="en-US" sz="2600" b="1" dirty="0" smtClean="0"/>
              <a:t>Ownership</a:t>
            </a:r>
            <a:r>
              <a:rPr lang="en-US" sz="2600" dirty="0" smtClean="0"/>
              <a:t> </a:t>
            </a:r>
          </a:p>
          <a:p>
            <a:r>
              <a:rPr lang="en-US" sz="2600" dirty="0" smtClean="0"/>
              <a:t>Consumers </a:t>
            </a:r>
            <a:r>
              <a:rPr lang="en-US" sz="2600" dirty="0"/>
              <a:t>acquire music recorded on plastic discs or </a:t>
            </a:r>
            <a:r>
              <a:rPr lang="en-US" sz="2600" dirty="0" smtClean="0"/>
              <a:t>cassettes</a:t>
            </a:r>
            <a:r>
              <a:rPr lang="en-US" sz="2600" dirty="0"/>
              <a:t>. </a:t>
            </a:r>
            <a:r>
              <a:rPr lang="en-US" sz="2600" dirty="0" smtClean="0"/>
              <a:t>They </a:t>
            </a:r>
            <a:r>
              <a:rPr lang="en-US" sz="2600" dirty="0"/>
              <a:t>keep the discs in their homes, sometimes in expensive wooden cabinets that have been designed and made for this particular purpose. Music listeners who follow this model value the material and the tactile properties of the discs (Giles, Pietrzykowski &amp; Clark, 2007). </a:t>
            </a:r>
            <a:endParaRPr lang="en-US" sz="2600" dirty="0" smtClean="0"/>
          </a:p>
          <a:p>
            <a:r>
              <a:rPr lang="en-US" sz="2600" dirty="0" smtClean="0"/>
              <a:t>The </a:t>
            </a:r>
            <a:r>
              <a:rPr lang="en-US" sz="2600" dirty="0"/>
              <a:t>music collection is one of their most important identity markers together with other material possessions such as vehicles, furniture and clothes and they have a strong emotional attachment and sense of </a:t>
            </a:r>
            <a:r>
              <a:rPr lang="en-US" sz="2600" dirty="0" smtClean="0"/>
              <a:t>ownership </a:t>
            </a:r>
            <a:r>
              <a:rPr lang="en-US" sz="2600" dirty="0"/>
              <a:t>of the music they treasure. Record labels reinforce this sense of ownership by using verbs such as "buy", "own", "steal" in their market‐ ing, even though in practice they only grant their users a limited license to listen to the music (e.g. Peoples, 2011). This well‐established model can be referred to as the "ownership </a:t>
            </a:r>
            <a:r>
              <a:rPr lang="en-US" sz="2600" dirty="0" smtClean="0"/>
              <a:t>model</a:t>
            </a:r>
          </a:p>
          <a:p>
            <a:pPr marL="0" indent="0">
              <a:buNone/>
            </a:pPr>
            <a:r>
              <a:rPr lang="en-US" sz="2600" i="1" dirty="0" smtClean="0"/>
              <a:t>								(</a:t>
            </a:r>
            <a:r>
              <a:rPr lang="en-US" sz="2600" dirty="0" smtClean="0"/>
              <a:t>Patrik Wikstrom)</a:t>
            </a:r>
            <a:endParaRPr lang="en-US" dirty="0"/>
          </a:p>
          <a:p>
            <a:endParaRPr lang="en-US" dirty="0" smtClean="0"/>
          </a:p>
        </p:txBody>
      </p:sp>
      <p:sp>
        <p:nvSpPr>
          <p:cNvPr id="4" name="Title 1"/>
          <p:cNvSpPr>
            <a:spLocks noGrp="1"/>
          </p:cNvSpPr>
          <p:nvPr>
            <p:ph type="title"/>
          </p:nvPr>
        </p:nvSpPr>
        <p:spPr>
          <a:xfrm>
            <a:off x="838200" y="365126"/>
            <a:ext cx="11353800" cy="549274"/>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8920143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0"/>
            <a:ext cx="6529387" cy="6858000"/>
          </a:xfrm>
          <a:prstGeom prst="rect">
            <a:avLst/>
          </a:prstGeom>
        </p:spPr>
      </p:pic>
      <p:pic>
        <p:nvPicPr>
          <p:cNvPr id="5" name="Picture 4"/>
          <p:cNvPicPr>
            <a:picLocks noChangeAspect="1"/>
          </p:cNvPicPr>
          <p:nvPr/>
        </p:nvPicPr>
        <p:blipFill>
          <a:blip r:embed="rId3"/>
          <a:stretch>
            <a:fillRect/>
          </a:stretch>
        </p:blipFill>
        <p:spPr>
          <a:xfrm>
            <a:off x="6529388" y="3057525"/>
            <a:ext cx="5662612" cy="3800474"/>
          </a:xfrm>
          <a:prstGeom prst="rect">
            <a:avLst/>
          </a:prstGeom>
        </p:spPr>
      </p:pic>
      <p:pic>
        <p:nvPicPr>
          <p:cNvPr id="6" name="Picture 5"/>
          <p:cNvPicPr>
            <a:picLocks noChangeAspect="1"/>
          </p:cNvPicPr>
          <p:nvPr/>
        </p:nvPicPr>
        <p:blipFill>
          <a:blip r:embed="rId4"/>
          <a:stretch>
            <a:fillRect/>
          </a:stretch>
        </p:blipFill>
        <p:spPr>
          <a:xfrm>
            <a:off x="6529388" y="1"/>
            <a:ext cx="5662612" cy="3057524"/>
          </a:xfrm>
          <a:prstGeom prst="rect">
            <a:avLst/>
          </a:prstGeom>
        </p:spPr>
      </p:pic>
    </p:spTree>
    <p:extLst>
      <p:ext uri="{BB962C8B-B14F-4D97-AF65-F5344CB8AC3E}">
        <p14:creationId xmlns:p14="http://schemas.microsoft.com/office/powerpoint/2010/main" val="2515031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6"/>
            <a:ext cx="11353800" cy="576983"/>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7" name="TextBox 6"/>
          <p:cNvSpPr txBox="1"/>
          <p:nvPr/>
        </p:nvSpPr>
        <p:spPr>
          <a:xfrm>
            <a:off x="838200" y="1257300"/>
            <a:ext cx="10515600" cy="4739759"/>
          </a:xfrm>
          <a:prstGeom prst="rect">
            <a:avLst/>
          </a:prstGeom>
          <a:noFill/>
        </p:spPr>
        <p:txBody>
          <a:bodyPr wrap="square" rtlCol="0">
            <a:spAutoFit/>
          </a:bodyPr>
          <a:lstStyle/>
          <a:p>
            <a:r>
              <a:rPr lang="en-US" sz="2400" b="1" dirty="0" smtClean="0"/>
              <a:t>Access</a:t>
            </a:r>
          </a:p>
          <a:p>
            <a:pPr marL="342900" indent="-342900">
              <a:buFont typeface="Arial" charset="0"/>
              <a:buChar char="•"/>
            </a:pPr>
            <a:r>
              <a:rPr lang="en-US" sz="2000" dirty="0" smtClean="0"/>
              <a:t>Access model does </a:t>
            </a:r>
            <a:r>
              <a:rPr lang="en-US" sz="2000" dirty="0"/>
              <a:t>not immediately replace the ownership </a:t>
            </a:r>
            <a:r>
              <a:rPr lang="en-US" sz="2000" dirty="0" smtClean="0"/>
              <a:t>model </a:t>
            </a:r>
          </a:p>
          <a:p>
            <a:pPr marL="342900" indent="-342900">
              <a:buFont typeface="Arial" charset="0"/>
              <a:buChar char="•"/>
            </a:pPr>
            <a:r>
              <a:rPr lang="en-US" sz="2000" dirty="0" smtClean="0"/>
              <a:t>CDs continue </a:t>
            </a:r>
            <a:r>
              <a:rPr lang="en-US" sz="2000" dirty="0"/>
              <a:t>to be appreciated by a large part of the music listening audience although access‐based music services are going through a period of rapid growth (IFPI, 2010), Both models continue to exist side‐by‐side but as time goes by, market data indicates that the music business seems to tilt towards the access model and away from the </a:t>
            </a:r>
            <a:r>
              <a:rPr lang="en-US" sz="2000" dirty="0" smtClean="0"/>
              <a:t>ownership</a:t>
            </a:r>
          </a:p>
          <a:p>
            <a:pPr marL="342900" indent="-342900">
              <a:buFont typeface="Arial" charset="0"/>
              <a:buChar char="•"/>
            </a:pPr>
            <a:endParaRPr lang="en-US" sz="2000" dirty="0" smtClean="0"/>
          </a:p>
          <a:p>
            <a:pPr marL="342900" indent="-342900">
              <a:buFont typeface="Arial" charset="0"/>
              <a:buChar char="•"/>
            </a:pPr>
            <a:r>
              <a:rPr lang="en-US" sz="2000" dirty="0" smtClean="0"/>
              <a:t>Arguably the </a:t>
            </a:r>
            <a:r>
              <a:rPr lang="en-US" sz="2000" dirty="0"/>
              <a:t>role of music listeners’ record collections as manifestations of their music identity is replaced by a steady flow of information about their real‐time musical experiences. A collection of physical objects loses its relevance as an identity marker and is being replaced by a list of tracks listened to during the last hour, week or year. Experience replaces </a:t>
            </a:r>
            <a:r>
              <a:rPr lang="en-US" sz="2000" dirty="0" smtClean="0"/>
              <a:t>ownership</a:t>
            </a:r>
          </a:p>
          <a:p>
            <a:pPr marL="342900" indent="-342900">
              <a:buFont typeface="Arial" charset="0"/>
              <a:buChar char="•"/>
            </a:pPr>
            <a:endParaRPr lang="en-US" sz="2000" dirty="0"/>
          </a:p>
          <a:p>
            <a:pPr marL="342900" indent="-342900">
              <a:buFont typeface="Arial" charset="0"/>
              <a:buChar char="•"/>
            </a:pPr>
            <a:r>
              <a:rPr lang="en-US" sz="2000" dirty="0" smtClean="0"/>
              <a:t>In the last 2 years PRS for Music has reported an up-turn in Vinyl sales, (Recorded Media) – Stocked by HMV and Sainsbury’s based on demand.</a:t>
            </a:r>
            <a:r>
              <a:rPr lang="en-US" sz="2000" dirty="0"/>
              <a:t> </a:t>
            </a:r>
            <a:r>
              <a:rPr lang="en-US" sz="2000" dirty="0" smtClean="0"/>
              <a:t>People like artwork and gatefold sleeves</a:t>
            </a:r>
            <a:endParaRPr lang="en-US" dirty="0"/>
          </a:p>
          <a:p>
            <a:endParaRPr lang="en-US" dirty="0"/>
          </a:p>
        </p:txBody>
      </p:sp>
    </p:spTree>
    <p:extLst>
      <p:ext uri="{BB962C8B-B14F-4D97-AF65-F5344CB8AC3E}">
        <p14:creationId xmlns:p14="http://schemas.microsoft.com/office/powerpoint/2010/main" val="5019079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6"/>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
        <p:nvSpPr>
          <p:cNvPr id="5" name="TextBox 4"/>
          <p:cNvSpPr txBox="1"/>
          <p:nvPr/>
        </p:nvSpPr>
        <p:spPr>
          <a:xfrm>
            <a:off x="838201" y="1410666"/>
            <a:ext cx="11353800" cy="4062651"/>
          </a:xfrm>
          <a:prstGeom prst="rect">
            <a:avLst/>
          </a:prstGeom>
          <a:solidFill>
            <a:schemeClr val="accent6">
              <a:lumMod val="20000"/>
              <a:lumOff val="80000"/>
            </a:schemeClr>
          </a:solidFill>
        </p:spPr>
        <p:txBody>
          <a:bodyPr wrap="square" rtlCol="0">
            <a:spAutoFit/>
          </a:bodyPr>
          <a:lstStyle/>
          <a:p>
            <a:r>
              <a:rPr lang="en-US" sz="2400" b="1" dirty="0" smtClean="0"/>
              <a:t>Exercise 4</a:t>
            </a:r>
          </a:p>
          <a:p>
            <a:endParaRPr lang="en-US" dirty="0"/>
          </a:p>
          <a:p>
            <a:r>
              <a:rPr lang="en-US" dirty="0" smtClean="0"/>
              <a:t>Read the paper/journal article  - ‘Business </a:t>
            </a:r>
            <a:r>
              <a:rPr lang="en-US" dirty="0"/>
              <a:t>Models for Music Distribution after the P2P </a:t>
            </a:r>
            <a:r>
              <a:rPr lang="en-US" dirty="0" smtClean="0"/>
              <a:t>Revolution’ (2004) </a:t>
            </a:r>
            <a:endParaRPr lang="en-US" dirty="0"/>
          </a:p>
          <a:p>
            <a:r>
              <a:rPr lang="en-US" dirty="0" smtClean="0"/>
              <a:t>By Magali </a:t>
            </a:r>
            <a:r>
              <a:rPr lang="en-US" dirty="0"/>
              <a:t>Dubosson-Torbay, Yves Pigneur, Jean-Claude Usunier </a:t>
            </a:r>
            <a:r>
              <a:rPr lang="en-US" dirty="0" smtClean="0"/>
              <a:t>, University </a:t>
            </a:r>
            <a:r>
              <a:rPr lang="en-US" dirty="0"/>
              <a:t>of </a:t>
            </a:r>
            <a:r>
              <a:rPr lang="en-US" dirty="0" smtClean="0"/>
              <a:t>Lausanne</a:t>
            </a:r>
          </a:p>
          <a:p>
            <a:endParaRPr lang="en-US" dirty="0"/>
          </a:p>
          <a:p>
            <a:r>
              <a:rPr lang="en-US" dirty="0" smtClean="0"/>
              <a:t>The paper critically evaluates the music value </a:t>
            </a:r>
            <a:r>
              <a:rPr lang="en-US" dirty="0"/>
              <a:t>chain and the business models of the online distribution of music. </a:t>
            </a:r>
            <a:endParaRPr lang="en-US" dirty="0" smtClean="0"/>
          </a:p>
          <a:p>
            <a:endParaRPr lang="en-US" dirty="0"/>
          </a:p>
          <a:p>
            <a:r>
              <a:rPr lang="en-US" dirty="0" smtClean="0"/>
              <a:t>Take 10 minutes to read the article, then reflect on and answer the following questions:</a:t>
            </a:r>
          </a:p>
          <a:p>
            <a:endParaRPr lang="en-US" dirty="0"/>
          </a:p>
          <a:p>
            <a:endParaRPr lang="en-US" b="1" dirty="0" smtClean="0"/>
          </a:p>
          <a:p>
            <a:pPr marL="285750" indent="-285750">
              <a:buFont typeface="Arial" charset="0"/>
              <a:buChar char="•"/>
            </a:pPr>
            <a:r>
              <a:rPr lang="en-US" b="1" dirty="0" smtClean="0"/>
              <a:t>What impact do you think piracy has had on the global music industry?</a:t>
            </a:r>
            <a:br>
              <a:rPr lang="en-US" b="1" dirty="0" smtClean="0"/>
            </a:br>
            <a:endParaRPr lang="en-US" b="1" dirty="0" smtClean="0"/>
          </a:p>
          <a:p>
            <a:pPr marL="285750" indent="-285750">
              <a:buFont typeface="Arial" charset="0"/>
              <a:buChar char="•"/>
            </a:pPr>
            <a:r>
              <a:rPr lang="en-US" b="1" dirty="0" smtClean="0"/>
              <a:t>What could Spotify do create </a:t>
            </a:r>
            <a:r>
              <a:rPr lang="en-US" b="1" smtClean="0"/>
              <a:t>long-term value and expand </a:t>
            </a:r>
            <a:r>
              <a:rPr lang="en-US" b="1" dirty="0" smtClean="0"/>
              <a:t>their subscription business model for subscribers?</a:t>
            </a:r>
            <a:endParaRPr lang="en-US" dirty="0"/>
          </a:p>
          <a:p>
            <a:pPr marL="285750" indent="-285750">
              <a:buFont typeface="Arial" charset="0"/>
              <a:buChar char="•"/>
            </a:pPr>
            <a:endParaRPr lang="en-US" dirty="0"/>
          </a:p>
        </p:txBody>
      </p:sp>
    </p:spTree>
    <p:extLst>
      <p:ext uri="{BB962C8B-B14F-4D97-AF65-F5344CB8AC3E}">
        <p14:creationId xmlns:p14="http://schemas.microsoft.com/office/powerpoint/2010/main" val="124962699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1872210" cy="6858000"/>
          </a:xfrm>
          <a:prstGeom prst="rect">
            <a:avLst/>
          </a:prstGeom>
        </p:spPr>
      </p:pic>
    </p:spTree>
    <p:extLst>
      <p:ext uri="{BB962C8B-B14F-4D97-AF65-F5344CB8AC3E}">
        <p14:creationId xmlns:p14="http://schemas.microsoft.com/office/powerpoint/2010/main" val="16662379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
            <a:ext cx="8458200" cy="6858001"/>
          </a:xfrm>
          <a:solidFill>
            <a:schemeClr val="accent6">
              <a:lumMod val="20000"/>
              <a:lumOff val="80000"/>
            </a:schemeClr>
          </a:solidFill>
        </p:spPr>
        <p:txBody>
          <a:bodyPr>
            <a:normAutofit fontScale="62500" lnSpcReduction="20000"/>
          </a:bodyPr>
          <a:lstStyle/>
          <a:p>
            <a:pPr marL="0" indent="0">
              <a:lnSpc>
                <a:spcPct val="100000"/>
              </a:lnSpc>
              <a:spcBef>
                <a:spcPts val="0"/>
              </a:spcBef>
              <a:buNone/>
            </a:pPr>
            <a:endParaRPr lang="en-US" dirty="0" smtClean="0"/>
          </a:p>
          <a:p>
            <a:pPr marL="0" indent="0">
              <a:lnSpc>
                <a:spcPct val="100000"/>
              </a:lnSpc>
              <a:spcBef>
                <a:spcPts val="0"/>
              </a:spcBef>
              <a:buNone/>
            </a:pPr>
            <a:r>
              <a:rPr lang="en-US" sz="4500" b="1" dirty="0" smtClean="0"/>
              <a:t>Spotify and the Move Towards Context Services</a:t>
            </a:r>
            <a:endParaRPr lang="en-US" sz="4500" b="1" dirty="0"/>
          </a:p>
          <a:p>
            <a:pPr marL="0" indent="0">
              <a:lnSpc>
                <a:spcPct val="100000"/>
              </a:lnSpc>
              <a:spcBef>
                <a:spcPts val="0"/>
              </a:spcBef>
              <a:buNone/>
            </a:pPr>
            <a:endParaRPr lang="en-US" dirty="0" smtClean="0"/>
          </a:p>
          <a:p>
            <a:pPr marL="0" indent="0">
              <a:lnSpc>
                <a:spcPct val="100000"/>
              </a:lnSpc>
              <a:spcBef>
                <a:spcPts val="0"/>
              </a:spcBef>
              <a:buNone/>
            </a:pPr>
            <a:endParaRPr lang="en-US" dirty="0" smtClean="0"/>
          </a:p>
          <a:p>
            <a:pPr>
              <a:lnSpc>
                <a:spcPct val="100000"/>
              </a:lnSpc>
              <a:spcBef>
                <a:spcPts val="0"/>
              </a:spcBef>
            </a:pPr>
            <a:r>
              <a:rPr lang="en-US" dirty="0" smtClean="0"/>
              <a:t>When </a:t>
            </a:r>
            <a:r>
              <a:rPr lang="en-US" dirty="0"/>
              <a:t>Spotify launched in 2008 it was primarily focused on providing basic access to </a:t>
            </a:r>
            <a:r>
              <a:rPr lang="en-US" dirty="0" smtClean="0"/>
              <a:t>music</a:t>
            </a:r>
          </a:p>
          <a:p>
            <a:pPr>
              <a:lnSpc>
                <a:spcPct val="100000"/>
              </a:lnSpc>
              <a:spcBef>
                <a:spcPts val="0"/>
              </a:spcBef>
            </a:pPr>
            <a:r>
              <a:rPr lang="en-US" dirty="0" smtClean="0"/>
              <a:t>The </a:t>
            </a:r>
            <a:r>
              <a:rPr lang="en-US" dirty="0"/>
              <a:t>company’s business development focused on expanding its music </a:t>
            </a:r>
            <a:r>
              <a:rPr lang="en-US" dirty="0" smtClean="0"/>
              <a:t>portfolio</a:t>
            </a:r>
            <a:r>
              <a:rPr lang="en-US" dirty="0"/>
              <a:t>, improving the technical quality, increasing the number of sup‐ ported mobile devices, launching in new territories, </a:t>
            </a:r>
            <a:r>
              <a:rPr lang="en-US" dirty="0" smtClean="0"/>
              <a:t>etc.</a:t>
            </a:r>
            <a:endParaRPr lang="en-US" dirty="0"/>
          </a:p>
          <a:p>
            <a:pPr>
              <a:lnSpc>
                <a:spcPct val="100000"/>
              </a:lnSpc>
              <a:spcBef>
                <a:spcPts val="0"/>
              </a:spcBef>
            </a:pPr>
            <a:endParaRPr lang="en-US" dirty="0" smtClean="0"/>
          </a:p>
          <a:p>
            <a:pPr>
              <a:lnSpc>
                <a:spcPct val="100000"/>
              </a:lnSpc>
              <a:spcBef>
                <a:spcPts val="0"/>
              </a:spcBef>
            </a:pPr>
            <a:r>
              <a:rPr lang="en-US" dirty="0" smtClean="0"/>
              <a:t>All </a:t>
            </a:r>
            <a:r>
              <a:rPr lang="en-US" dirty="0"/>
              <a:t>these </a:t>
            </a:r>
            <a:r>
              <a:rPr lang="en-US" dirty="0" smtClean="0"/>
              <a:t>initiatives </a:t>
            </a:r>
            <a:r>
              <a:rPr lang="en-US" dirty="0"/>
              <a:t>focused on providing better access to music, but did not enable the listeners to do much more than to listen to songs via the </a:t>
            </a:r>
            <a:r>
              <a:rPr lang="en-US" dirty="0" smtClean="0"/>
              <a:t>service</a:t>
            </a:r>
          </a:p>
          <a:p>
            <a:pPr>
              <a:lnSpc>
                <a:spcPct val="100000"/>
              </a:lnSpc>
              <a:spcBef>
                <a:spcPts val="0"/>
              </a:spcBef>
            </a:pPr>
            <a:r>
              <a:rPr lang="en-US" dirty="0" smtClean="0"/>
              <a:t>The </a:t>
            </a:r>
            <a:r>
              <a:rPr lang="en-US" dirty="0"/>
              <a:t>focus of the company’s service development efforts has shifted some‐ what during 2011 as they put more emphasis on contextual </a:t>
            </a:r>
            <a:r>
              <a:rPr lang="en-US" dirty="0" smtClean="0"/>
              <a:t>features</a:t>
            </a:r>
          </a:p>
          <a:p>
            <a:pPr>
              <a:lnSpc>
                <a:spcPct val="100000"/>
              </a:lnSpc>
              <a:spcBef>
                <a:spcPts val="0"/>
              </a:spcBef>
            </a:pPr>
            <a:endParaRPr lang="en-US" dirty="0" smtClean="0"/>
          </a:p>
          <a:p>
            <a:pPr>
              <a:lnSpc>
                <a:spcPct val="100000"/>
              </a:lnSpc>
              <a:spcBef>
                <a:spcPts val="0"/>
              </a:spcBef>
            </a:pPr>
            <a:r>
              <a:rPr lang="en-US" dirty="0" smtClean="0"/>
              <a:t>Spotify has partnerships </a:t>
            </a:r>
            <a:r>
              <a:rPr lang="en-US" dirty="0"/>
              <a:t>with other service providers, most notably </a:t>
            </a:r>
            <a:r>
              <a:rPr lang="en-US" dirty="0" smtClean="0"/>
              <a:t>Facebook and they have encouraged </a:t>
            </a:r>
            <a:r>
              <a:rPr lang="en-US" dirty="0"/>
              <a:t>and facilitated other companies’ (such as Billboard, Rolling Stone, Pitchfork, Soundrop, and the Guardian) efforts to develop applications which have become part of the Spotify application platform </a:t>
            </a:r>
            <a:endParaRPr lang="en-US" dirty="0" smtClean="0"/>
          </a:p>
          <a:p>
            <a:pPr marL="0" indent="0">
              <a:lnSpc>
                <a:spcPct val="100000"/>
              </a:lnSpc>
              <a:spcBef>
                <a:spcPts val="0"/>
              </a:spcBef>
              <a:buNone/>
            </a:pPr>
            <a:endParaRPr lang="en-US" dirty="0"/>
          </a:p>
          <a:p>
            <a:pPr>
              <a:lnSpc>
                <a:spcPct val="100000"/>
              </a:lnSpc>
              <a:spcBef>
                <a:spcPts val="0"/>
              </a:spcBef>
            </a:pPr>
            <a:r>
              <a:rPr lang="en-US" dirty="0" smtClean="0"/>
              <a:t>Over </a:t>
            </a:r>
            <a:r>
              <a:rPr lang="en-US" dirty="0"/>
              <a:t>time, Spotify’s ability to charge a premium for their service will not depend on their ability to provide </a:t>
            </a:r>
            <a:r>
              <a:rPr lang="en-US" dirty="0" smtClean="0"/>
              <a:t>access </a:t>
            </a:r>
            <a:r>
              <a:rPr lang="en-US" dirty="0"/>
              <a:t>to a large music library via a wide range of mobile devices, but on their ability to provide an array of </a:t>
            </a:r>
            <a:r>
              <a:rPr lang="en-US" b="1" dirty="0"/>
              <a:t>contextual features </a:t>
            </a:r>
            <a:r>
              <a:rPr lang="en-US" dirty="0"/>
              <a:t>that allow sub‐ scribers to </a:t>
            </a:r>
            <a:r>
              <a:rPr lang="en-US" b="1" dirty="0"/>
              <a:t>discover, share, organize, and be creative </a:t>
            </a:r>
            <a:r>
              <a:rPr lang="en-US" dirty="0"/>
              <a:t>with music. In other words, the value created by the service is primarily created by the </a:t>
            </a:r>
            <a:r>
              <a:rPr lang="en-US" dirty="0" smtClean="0"/>
              <a:t>context‐based </a:t>
            </a:r>
            <a:r>
              <a:rPr lang="en-US" dirty="0"/>
              <a:t>features and not by the access‐based features. </a:t>
            </a:r>
            <a:endParaRPr lang="en-US" dirty="0" smtClean="0"/>
          </a:p>
          <a:p>
            <a:pPr>
              <a:lnSpc>
                <a:spcPct val="100000"/>
              </a:lnSpc>
              <a:spcBef>
                <a:spcPts val="0"/>
              </a:spcBef>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b="1" dirty="0" smtClean="0"/>
              <a:t>Q In what ways could an audience contextualize music?</a:t>
            </a:r>
          </a:p>
          <a:p>
            <a:pPr marL="0" marR="0" lvl="0" indent="0" defTabSz="914400" eaLnBrk="1" fontAlgn="auto" latinLnBrk="0" hangingPunct="1">
              <a:lnSpc>
                <a:spcPct val="100000"/>
              </a:lnSpc>
              <a:spcBef>
                <a:spcPts val="0"/>
              </a:spcBef>
              <a:spcAft>
                <a:spcPts val="0"/>
              </a:spcAft>
              <a:buClrTx/>
              <a:buSzTx/>
              <a:buFontTx/>
              <a:buNone/>
              <a:tabLst/>
              <a:defRPr/>
            </a:pPr>
            <a:endParaRPr lang="en-US" b="1" dirty="0"/>
          </a:p>
        </p:txBody>
      </p:sp>
      <p:pic>
        <p:nvPicPr>
          <p:cNvPr id="4" name="Picture 3"/>
          <p:cNvPicPr>
            <a:picLocks noChangeAspect="1"/>
          </p:cNvPicPr>
          <p:nvPr/>
        </p:nvPicPr>
        <p:blipFill>
          <a:blip r:embed="rId2"/>
          <a:stretch>
            <a:fillRect/>
          </a:stretch>
        </p:blipFill>
        <p:spPr>
          <a:xfrm>
            <a:off x="8458200" y="992980"/>
            <a:ext cx="3633787" cy="4872037"/>
          </a:xfrm>
          <a:prstGeom prst="rect">
            <a:avLst/>
          </a:prstGeom>
        </p:spPr>
      </p:pic>
    </p:spTree>
    <p:extLst>
      <p:ext uri="{BB962C8B-B14F-4D97-AF65-F5344CB8AC3E}">
        <p14:creationId xmlns:p14="http://schemas.microsoft.com/office/powerpoint/2010/main" val="16280039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57300"/>
            <a:ext cx="10515600" cy="4919663"/>
          </a:xfrm>
        </p:spPr>
        <p:txBody>
          <a:bodyPr>
            <a:normAutofit fontScale="8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Context</a:t>
            </a:r>
          </a:p>
          <a:p>
            <a:pPr marL="0" marR="0" lvl="0" indent="0" defTabSz="914400" eaLnBrk="1" fontAlgn="auto" latinLnBrk="0" hangingPunct="1">
              <a:lnSpc>
                <a:spcPct val="100000"/>
              </a:lnSpc>
              <a:spcBef>
                <a:spcPts val="0"/>
              </a:spcBef>
              <a:spcAft>
                <a:spcPts val="0"/>
              </a:spcAft>
              <a:buClrTx/>
              <a:buSzTx/>
              <a:buFontTx/>
              <a:buNone/>
              <a:tabLst/>
              <a:defRPr/>
            </a:pPr>
            <a:endParaRPr lang="en-US" sz="2400" b="1" dirty="0"/>
          </a:p>
          <a:p>
            <a:pPr>
              <a:lnSpc>
                <a:spcPct val="100000"/>
              </a:lnSpc>
              <a:spcBef>
                <a:spcPts val="0"/>
              </a:spcBef>
            </a:pPr>
            <a:r>
              <a:rPr lang="en-US" sz="2400" dirty="0"/>
              <a:t>When </a:t>
            </a:r>
            <a:r>
              <a:rPr lang="en-US" sz="2400" dirty="0" smtClean="0"/>
              <a:t>market saturation is reached </a:t>
            </a:r>
            <a:r>
              <a:rPr lang="en-US" sz="2400" dirty="0"/>
              <a:t>and the room for innovation and differentiation based on the pure access model is exhausted, online music service providers will need to look for other ways to differentiate their services and to maintain their profit‐ </a:t>
            </a:r>
            <a:r>
              <a:rPr lang="en-US" sz="2400" dirty="0" smtClean="0"/>
              <a:t>ability</a:t>
            </a:r>
          </a:p>
          <a:p>
            <a:pPr marL="0" indent="0">
              <a:lnSpc>
                <a:spcPct val="100000"/>
              </a:lnSpc>
              <a:spcBef>
                <a:spcPts val="0"/>
              </a:spcBef>
              <a:buNone/>
            </a:pPr>
            <a:endParaRPr lang="en-US" sz="2400" dirty="0" smtClean="0"/>
          </a:p>
          <a:p>
            <a:pPr>
              <a:lnSpc>
                <a:spcPct val="100000"/>
              </a:lnSpc>
              <a:spcBef>
                <a:spcPts val="0"/>
              </a:spcBef>
            </a:pPr>
            <a:r>
              <a:rPr lang="en-US" sz="2400" dirty="0" smtClean="0"/>
              <a:t>One </a:t>
            </a:r>
            <a:r>
              <a:rPr lang="en-US" sz="2400" dirty="0"/>
              <a:t>way of doing this is to go beyond the pure access model and to create services and features that provide a "context" to the songs that the users can </a:t>
            </a:r>
            <a:r>
              <a:rPr lang="en-US" sz="2400" dirty="0" smtClean="0"/>
              <a:t>access</a:t>
            </a:r>
          </a:p>
          <a:p>
            <a:pPr marL="0" indent="0">
              <a:lnSpc>
                <a:spcPct val="100000"/>
              </a:lnSpc>
              <a:spcBef>
                <a:spcPts val="0"/>
              </a:spcBef>
              <a:buNone/>
            </a:pPr>
            <a:endParaRPr lang="en-US" sz="2400" dirty="0" smtClean="0"/>
          </a:p>
          <a:p>
            <a:pPr>
              <a:lnSpc>
                <a:spcPct val="100000"/>
              </a:lnSpc>
              <a:spcBef>
                <a:spcPts val="0"/>
              </a:spcBef>
            </a:pPr>
            <a:r>
              <a:rPr lang="en-US" sz="2400" dirty="0" smtClean="0"/>
              <a:t>That </a:t>
            </a:r>
            <a:r>
              <a:rPr lang="en-US" sz="2400" dirty="0"/>
              <a:t>context may for instance enable music </a:t>
            </a:r>
            <a:r>
              <a:rPr lang="en-US" sz="2400" dirty="0" smtClean="0"/>
              <a:t>listeners </a:t>
            </a:r>
            <a:r>
              <a:rPr lang="en-US" sz="2400" dirty="0"/>
              <a:t>a way to search and easily find the song they are looking for at a particular time, to share their music experiences with their friends, to organize their </a:t>
            </a:r>
            <a:r>
              <a:rPr lang="en-US" sz="2400" dirty="0" smtClean="0"/>
              <a:t>favorite </a:t>
            </a:r>
            <a:r>
              <a:rPr lang="en-US" sz="2400" dirty="0"/>
              <a:t>music experiences in convenient ways, </a:t>
            </a:r>
            <a:r>
              <a:rPr lang="en-US" sz="2400" dirty="0" smtClean="0"/>
              <a:t>etc.</a:t>
            </a:r>
            <a:endParaRPr lang="en-US" sz="2400" dirty="0"/>
          </a:p>
          <a:p>
            <a:pPr marL="0" indent="0">
              <a:lnSpc>
                <a:spcPct val="100000"/>
              </a:lnSpc>
              <a:spcBef>
                <a:spcPts val="0"/>
              </a:spcBef>
              <a:buNone/>
            </a:pPr>
            <a:endParaRPr lang="en-US" sz="2400" dirty="0" smtClean="0"/>
          </a:p>
          <a:p>
            <a:pPr>
              <a:lnSpc>
                <a:spcPct val="100000"/>
              </a:lnSpc>
              <a:spcBef>
                <a:spcPts val="0"/>
              </a:spcBef>
            </a:pPr>
            <a:r>
              <a:rPr lang="en-US" sz="2400" dirty="0" smtClean="0"/>
              <a:t>While </a:t>
            </a:r>
            <a:r>
              <a:rPr lang="en-US" sz="2400" dirty="0"/>
              <a:t>innovation within the access model framework can lead towards the same ultimate goal (universal access to all songs ever recorded), innovation within the context model framework lacks such a clear‐cut outcome. A provider of a context‐based music service has a greater potential to create a competitive advantage by using unique, innovative features than within the access model</a:t>
            </a:r>
            <a:endParaRPr lang="en-US" sz="2400" b="1"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4" name="Title 1"/>
          <p:cNvSpPr>
            <a:spLocks noGrp="1"/>
          </p:cNvSpPr>
          <p:nvPr>
            <p:ph type="title"/>
          </p:nvPr>
        </p:nvSpPr>
        <p:spPr>
          <a:xfrm>
            <a:off x="838200" y="365126"/>
            <a:ext cx="11353800" cy="507710"/>
          </a:xfrm>
          <a:solidFill>
            <a:schemeClr val="accent6">
              <a:lumMod val="60000"/>
              <a:lumOff val="40000"/>
            </a:schemeClr>
          </a:solidFill>
        </p:spPr>
        <p:txBody>
          <a:bodyPr>
            <a:normAutofit/>
          </a:bodyPr>
          <a:lstStyle/>
          <a:p>
            <a:r>
              <a:rPr lang="en-US" sz="2800" b="1" dirty="0" smtClean="0"/>
              <a:t>Music Business Development </a:t>
            </a:r>
            <a:endParaRPr lang="en-US" sz="2800" b="1" dirty="0"/>
          </a:p>
        </p:txBody>
      </p:sp>
    </p:spTree>
    <p:extLst>
      <p:ext uri="{BB962C8B-B14F-4D97-AF65-F5344CB8AC3E}">
        <p14:creationId xmlns:p14="http://schemas.microsoft.com/office/powerpoint/2010/main" val="7661457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6">
              <a:lumMod val="20000"/>
              <a:lumOff val="80000"/>
            </a:schemeClr>
          </a:solidFill>
        </p:spPr>
        <p:txBody>
          <a:bodyPr>
            <a:normAutofit fontScale="90000"/>
          </a:bodyPr>
          <a:lstStyle/>
          <a:p>
            <a:r>
              <a:rPr lang="en-US" sz="2800" b="1" dirty="0" smtClean="0"/>
              <a:t>Part One - Session 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dirty="0" smtClean="0"/>
              <a:t>By the end of today you should</a:t>
            </a:r>
            <a:r>
              <a:rPr lang="is-IS" sz="2400" dirty="0" smtClean="0"/>
              <a:t>…</a:t>
            </a:r>
          </a:p>
          <a:p>
            <a:pPr marL="0" indent="0">
              <a:buNone/>
            </a:pPr>
            <a:endParaRPr lang="en-US" sz="2400" dirty="0" smtClean="0"/>
          </a:p>
          <a:p>
            <a:pPr marL="0" lvl="0" indent="0">
              <a:buNone/>
            </a:pPr>
            <a:r>
              <a:rPr lang="en-US" sz="2000" b="1" dirty="0" smtClean="0"/>
              <a:t>Music Business Development and </a:t>
            </a:r>
            <a:r>
              <a:rPr lang="en-US" sz="2000" b="1" dirty="0"/>
              <a:t>Distribution </a:t>
            </a:r>
            <a:r>
              <a:rPr lang="en-US" sz="2000" b="1" dirty="0" smtClean="0"/>
              <a:t> </a:t>
            </a:r>
          </a:p>
          <a:p>
            <a:pPr marL="0" lvl="0" indent="0">
              <a:buNone/>
            </a:pPr>
            <a:endParaRPr lang="en-US" sz="2000" b="1" dirty="0" smtClean="0"/>
          </a:p>
          <a:p>
            <a:r>
              <a:rPr lang="en-US" sz="1800" dirty="0"/>
              <a:t>U</a:t>
            </a:r>
            <a:r>
              <a:rPr lang="en-US" sz="1800" dirty="0" smtClean="0"/>
              <a:t>nderstand what the practice of business development is, know what it involves and identify what good practice might look like in relation to your future music and business projects</a:t>
            </a:r>
          </a:p>
          <a:p>
            <a:r>
              <a:rPr lang="en-US" sz="1800" dirty="0" smtClean="0"/>
              <a:t>Understand the key music business distribution models and channels</a:t>
            </a:r>
          </a:p>
          <a:p>
            <a:endParaRPr lang="en-US" sz="1800" dirty="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9314662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2310</TotalTime>
  <Words>3138</Words>
  <Application>Microsoft Macintosh PowerPoint</Application>
  <PresentationFormat>Widescreen</PresentationFormat>
  <Paragraphs>370</Paragraphs>
  <Slides>36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ArialNarrow</vt:lpstr>
      <vt:lpstr>BentonSans</vt:lpstr>
      <vt:lpstr>Calibri</vt:lpstr>
      <vt:lpstr>Calibri Light</vt:lpstr>
      <vt:lpstr>Corbel</vt:lpstr>
      <vt:lpstr>Wingdings</vt:lpstr>
      <vt:lpstr>Arial</vt:lpstr>
      <vt:lpstr>Office Theme</vt:lpstr>
      <vt:lpstr>PowerPoint Presentation</vt:lpstr>
      <vt:lpstr>Part One - Session Aims and Objectives</vt:lpstr>
      <vt:lpstr>PowerPoint Presentation</vt:lpstr>
      <vt:lpstr>Learning styles</vt:lpstr>
      <vt:lpstr>Learning styles</vt:lpstr>
      <vt:lpstr>Music Business Development</vt:lpstr>
      <vt:lpstr>Music Business Development   </vt:lpstr>
      <vt:lpstr>Music Business Development </vt:lpstr>
      <vt:lpstr>Music Business Development</vt:lpstr>
      <vt:lpstr>Music Business Development</vt:lpstr>
      <vt:lpstr>Music Business Development </vt:lpstr>
      <vt:lpstr>Music Business Development </vt:lpstr>
      <vt:lpstr>Music Business Development </vt:lpstr>
      <vt:lpstr>PowerPoint Presentation</vt:lpstr>
      <vt:lpstr>Music Business Development </vt:lpstr>
      <vt:lpstr>PowerPoint Presentation</vt:lpstr>
      <vt:lpstr>Music Business Development </vt:lpstr>
      <vt:lpstr>PowerPoint Presentation</vt:lpstr>
      <vt:lpstr>Music Business Development </vt:lpstr>
      <vt:lpstr>Music Business Development</vt:lpstr>
      <vt:lpstr>PowerPoint Presentation</vt:lpstr>
      <vt:lpstr>PowerPoint Presentation</vt:lpstr>
      <vt:lpstr>Music Business Development </vt:lpstr>
      <vt:lpstr>Music Business Development </vt:lpstr>
      <vt:lpstr>Music Business Development </vt:lpstr>
      <vt:lpstr>Music Business Development</vt:lpstr>
      <vt:lpstr>PowerPoint Presentation</vt:lpstr>
      <vt:lpstr>Music Business Development</vt:lpstr>
      <vt:lpstr>Music Business Development </vt:lpstr>
      <vt:lpstr>PowerPoint Presentation</vt:lpstr>
      <vt:lpstr>Music Business Development </vt:lpstr>
      <vt:lpstr>Music Business Development </vt:lpstr>
      <vt:lpstr>PowerPoint Presentation</vt:lpstr>
      <vt:lpstr>PowerPoint Presentation</vt:lpstr>
      <vt:lpstr>Music Business Development </vt:lpstr>
      <vt:lpstr>Part One - Session Aims and Objectives</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Development </dc:title>
  <dc:creator>Amanda Gentle</dc:creator>
  <cp:lastModifiedBy>Amanda Gentle</cp:lastModifiedBy>
  <cp:revision>384</cp:revision>
  <dcterms:created xsi:type="dcterms:W3CDTF">2017-12-08T17:45:03Z</dcterms:created>
  <dcterms:modified xsi:type="dcterms:W3CDTF">2018-10-04T16:15:40Z</dcterms:modified>
</cp:coreProperties>
</file>