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81" r:id="rId22"/>
    <p:sldId id="282" r:id="rId23"/>
    <p:sldId id="283" r:id="rId24"/>
    <p:sldId id="284" r:id="rId25"/>
    <p:sldId id="285" r:id="rId26"/>
    <p:sldId id="286" r:id="rId27"/>
    <p:sldId id="287" r:id="rId28"/>
    <p:sldId id="28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3235F-4107-4904-A066-B642F91ED7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769BAF-1297-482B-BADF-8451353C7D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472649-8C40-46FD-8F26-5313D93FB73B}"/>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5" name="Footer Placeholder 4">
            <a:extLst>
              <a:ext uri="{FF2B5EF4-FFF2-40B4-BE49-F238E27FC236}">
                <a16:creationId xmlns:a16="http://schemas.microsoft.com/office/drawing/2014/main" id="{7C8417EE-7158-48FC-8653-82287A662F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48A236C-54D7-4CC7-81DE-80481E03CCFD}"/>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2727647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EA6B0-9FE2-4E0C-A0F8-82D53EAD4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80FB4E-BEF7-4A11-AB91-F851EA89C7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5DF502-CC70-468B-A99B-0661514D5893}"/>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5" name="Footer Placeholder 4">
            <a:extLst>
              <a:ext uri="{FF2B5EF4-FFF2-40B4-BE49-F238E27FC236}">
                <a16:creationId xmlns:a16="http://schemas.microsoft.com/office/drawing/2014/main" id="{59831F40-F69C-4AC2-B170-22B294A5B71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C1E7C7E-06FD-412C-B904-1BB5D231237E}"/>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3098898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010F2-A0B0-468E-A514-5405585693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1A5F7C-C45F-4656-8F7C-C18274ED47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004558-6B81-416D-BCB1-AF84EEA16C45}"/>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5" name="Footer Placeholder 4">
            <a:extLst>
              <a:ext uri="{FF2B5EF4-FFF2-40B4-BE49-F238E27FC236}">
                <a16:creationId xmlns:a16="http://schemas.microsoft.com/office/drawing/2014/main" id="{EEB0C64B-DCB1-482D-B3F5-40F57966F52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41C087A-6AE5-419E-B241-E25D8D60D190}"/>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3736916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5F9AB-AC2B-452E-B4D6-C91BBEB01D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078E49-50D8-4303-B852-C558ECF743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049E3A-5A67-4336-A6B7-90D7129281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A8BA5A-7C90-49E7-BB99-426F8FA37D10}"/>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6" name="Footer Placeholder 5">
            <a:extLst>
              <a:ext uri="{FF2B5EF4-FFF2-40B4-BE49-F238E27FC236}">
                <a16:creationId xmlns:a16="http://schemas.microsoft.com/office/drawing/2014/main" id="{E28B4BBA-C70B-479A-AC56-95995AB1D2B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28B165E-6546-417B-86B1-F826374973A9}"/>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1160769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4725C-A3FE-48D4-95BD-F16BE4DF9F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4A3123-6414-4153-BE69-1611958DFF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C9CE10-4C9E-40B3-A7BD-663EE87D65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EC6FBD-9028-468F-AB11-8096BC150E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F01BC9-B4F2-41CD-9B75-E2A4A5A31C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B71636-9E3F-4B9D-828B-51C5D00B6CC0}"/>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8" name="Footer Placeholder 7">
            <a:extLst>
              <a:ext uri="{FF2B5EF4-FFF2-40B4-BE49-F238E27FC236}">
                <a16:creationId xmlns:a16="http://schemas.microsoft.com/office/drawing/2014/main" id="{363D95CC-0138-40D6-9B31-DC5A9AC9D7C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AB67010E-4A60-4F4F-9540-0DBCDEAD4B43}"/>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2368495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94E3B-ABD1-45AC-A2DF-2CE2FB48E4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BFF64F-4344-4C9F-A8B3-163B73B9E5A5}"/>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4" name="Footer Placeholder 3">
            <a:extLst>
              <a:ext uri="{FF2B5EF4-FFF2-40B4-BE49-F238E27FC236}">
                <a16:creationId xmlns:a16="http://schemas.microsoft.com/office/drawing/2014/main" id="{DB3D9DA2-D93C-4C32-8F63-75BD594F8D5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4CC7946-CB8A-4F18-9A62-52DF3B95D523}"/>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2713983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4EF9BA-360E-45B7-B329-9E042BF824AA}"/>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3" name="Footer Placeholder 2">
            <a:extLst>
              <a:ext uri="{FF2B5EF4-FFF2-40B4-BE49-F238E27FC236}">
                <a16:creationId xmlns:a16="http://schemas.microsoft.com/office/drawing/2014/main" id="{44924301-8AF2-44DB-84C8-EE13DAC97E4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AFAB931-C1C7-4633-8962-F7130129C5A1}"/>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603768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656F2-6363-4861-9F8C-6B65B95FC9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A22746-6772-4EC0-8C28-CBBB249CB5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983E51-A919-456E-B3EE-7989667E96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85488-39AE-4E34-A11C-C58C91063979}"/>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6" name="Footer Placeholder 5">
            <a:extLst>
              <a:ext uri="{FF2B5EF4-FFF2-40B4-BE49-F238E27FC236}">
                <a16:creationId xmlns:a16="http://schemas.microsoft.com/office/drawing/2014/main" id="{B3DD840A-BDC6-44DA-84EE-1AA01333741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AE19174-0AB2-4045-92CB-D9463E0EB1CB}"/>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499928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05845-DB89-4796-876E-36E532B88D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A1CEB3-FB6B-4797-89E3-925B9AD9FF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E2CE800-5473-4EDA-AEC6-70372CD086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8E6094-AE88-4BA7-80FD-D10A51D1B501}"/>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6" name="Footer Placeholder 5">
            <a:extLst>
              <a:ext uri="{FF2B5EF4-FFF2-40B4-BE49-F238E27FC236}">
                <a16:creationId xmlns:a16="http://schemas.microsoft.com/office/drawing/2014/main" id="{994B9D73-CB69-4AA4-A3A7-1D9D17F3A6F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8EF3C09-C19D-4859-87E2-B8A677C686F8}"/>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639178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AB75D-29A7-42D7-8B8E-2F667C9B6D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8D5B9C-B25A-44E9-BE5D-4CBF49F176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53C983-50F4-4B70-BBCB-6E1B628176A7}"/>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5" name="Footer Placeholder 4">
            <a:extLst>
              <a:ext uri="{FF2B5EF4-FFF2-40B4-BE49-F238E27FC236}">
                <a16:creationId xmlns:a16="http://schemas.microsoft.com/office/drawing/2014/main" id="{DE9A0BD7-2941-4C1D-9141-FCABFAC9211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6E1985-B9A4-4CAE-A9ED-893ECAD73443}"/>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1595152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EAB9A2-1D67-4EA6-B619-E346CCFEDF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E7669C-FBF7-4E66-989B-7DD34D143A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E2DFE3-C6DB-44B2-9D3A-030DB65B5665}"/>
              </a:ext>
            </a:extLst>
          </p:cNvPr>
          <p:cNvSpPr>
            <a:spLocks noGrp="1"/>
          </p:cNvSpPr>
          <p:nvPr>
            <p:ph type="dt" sz="half" idx="10"/>
          </p:nvPr>
        </p:nvSpPr>
        <p:spPr/>
        <p:txBody>
          <a:bodyPr/>
          <a:lstStyle/>
          <a:p>
            <a:fld id="{6A80ED30-9BD3-4861-B7D2-336278936BC9}" type="datetimeFigureOut">
              <a:rPr lang="en-GB" smtClean="0"/>
              <a:t>28/08/2020</a:t>
            </a:fld>
            <a:endParaRPr lang="en-GB" dirty="0"/>
          </a:p>
        </p:txBody>
      </p:sp>
      <p:sp>
        <p:nvSpPr>
          <p:cNvPr id="5" name="Footer Placeholder 4">
            <a:extLst>
              <a:ext uri="{FF2B5EF4-FFF2-40B4-BE49-F238E27FC236}">
                <a16:creationId xmlns:a16="http://schemas.microsoft.com/office/drawing/2014/main" id="{A6CAFD60-2640-41D1-B5F8-F504414D036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EF95672-74C7-45B6-8824-D740BECAB2A7}"/>
              </a:ext>
            </a:extLst>
          </p:cNvPr>
          <p:cNvSpPr>
            <a:spLocks noGrp="1"/>
          </p:cNvSpPr>
          <p:nvPr>
            <p:ph type="sldNum" sz="quarter" idx="12"/>
          </p:nvPr>
        </p:nvSpPr>
        <p:spPr/>
        <p:txBody>
          <a:bodyPr/>
          <a:lstStyle/>
          <a:p>
            <a:fld id="{38380990-B384-4B8B-B7B0-D7C808A7D91F}" type="slidenum">
              <a:rPr lang="en-GB" smtClean="0"/>
              <a:t>‹#›</a:t>
            </a:fld>
            <a:endParaRPr lang="en-GB" dirty="0"/>
          </a:p>
        </p:txBody>
      </p:sp>
    </p:spTree>
    <p:extLst>
      <p:ext uri="{BB962C8B-B14F-4D97-AF65-F5344CB8AC3E}">
        <p14:creationId xmlns:p14="http://schemas.microsoft.com/office/powerpoint/2010/main" val="4095549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89DA15-155B-43C9-B498-C29D61D0C6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91ED9-6610-4DC2-9304-EEA8DC55E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6BB031-BE4D-4A66-94E0-9CE7C154BC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80ED30-9BD3-4861-B7D2-336278936BC9}" type="datetimeFigureOut">
              <a:rPr lang="en-GB" smtClean="0"/>
              <a:t>28/08/2020</a:t>
            </a:fld>
            <a:endParaRPr lang="en-GB" dirty="0"/>
          </a:p>
        </p:txBody>
      </p:sp>
      <p:sp>
        <p:nvSpPr>
          <p:cNvPr id="5" name="Footer Placeholder 4">
            <a:extLst>
              <a:ext uri="{FF2B5EF4-FFF2-40B4-BE49-F238E27FC236}">
                <a16:creationId xmlns:a16="http://schemas.microsoft.com/office/drawing/2014/main" id="{D12C1F69-292C-4473-8DEB-135A2D38F8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F3F0B39-611B-406F-9158-A2B67815A6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380990-B384-4B8B-B7B0-D7C808A7D91F}" type="slidenum">
              <a:rPr lang="en-GB" smtClean="0"/>
              <a:t>‹#›</a:t>
            </a:fld>
            <a:endParaRPr lang="en-GB" dirty="0"/>
          </a:p>
        </p:txBody>
      </p:sp>
    </p:spTree>
    <p:extLst>
      <p:ext uri="{BB962C8B-B14F-4D97-AF65-F5344CB8AC3E}">
        <p14:creationId xmlns:p14="http://schemas.microsoft.com/office/powerpoint/2010/main" val="30259211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8" Type="http://schemas.openxmlformats.org/officeDocument/2006/relationships/hyperlink" Target="https://tfl.gov.uk/modes/buses/improving-buses" TargetMode="External" /><Relationship Id="rId3" Type="http://schemas.openxmlformats.org/officeDocument/2006/relationships/hyperlink" Target="https://www.ltmuseum.co.uk/collections/collections-online/information/item/2008-695" TargetMode="External" /><Relationship Id="rId7" Type="http://schemas.openxmlformats.org/officeDocument/2006/relationships/hyperlink" Target="https://tfl.gov.uk/fares/how-to-pay-and-where-to-buy-tickets-and-oyster/pay-as-you-go/contactless-and-mobile-pay-as-you-go" TargetMode="External" /><Relationship Id="rId2" Type="http://schemas.openxmlformats.org/officeDocument/2006/relationships/hyperlink" Target="https://www.standard.co.uk/lifestyle/london-life/30-incredible-pictures-of-london-s-buses-through-the-years-a3346176.html" TargetMode="External" /><Relationship Id="rId1" Type="http://schemas.openxmlformats.org/officeDocument/2006/relationships/slideLayout" Target="../slideLayouts/slideLayout2.xml" /><Relationship Id="rId6" Type="http://schemas.openxmlformats.org/officeDocument/2006/relationships/hyperlink" Target="https://www.london.gov.uk/what-we-do/environment/pollution-and-air-quality/cleaner-buses" TargetMode="External" /><Relationship Id="rId5" Type="http://schemas.openxmlformats.org/officeDocument/2006/relationships/hyperlink" Target="https://www.london.gov.uk/about-us/london-assembly/london-assembly-publications/londons-bus-network" TargetMode="External" /><Relationship Id="rId4" Type="http://schemas.openxmlformats.org/officeDocument/2006/relationships/hyperlink" Target="https://en.wikipedia.org/wiki/History_of_public_transport_authorities_in_London" TargetMode="External" /></Relationships>
</file>

<file path=ppt/slides/_rels/slide20.xml.rels><?xml version="1.0" encoding="UTF-8" standalone="yes"?>
<Relationships xmlns="http://schemas.openxmlformats.org/package/2006/relationships"><Relationship Id="rId3" Type="http://schemas.openxmlformats.org/officeDocument/2006/relationships/hyperlink" Target="https://tfl.gov.uk/corporate/about-tfl/culture-and-heritage/londons-transport-a-history/london-buses" TargetMode="External" /><Relationship Id="rId2" Type="http://schemas.openxmlformats.org/officeDocument/2006/relationships/hyperlink" Target="https://tfl.gov.uk/corporate/about-tfl/what-we-do?intcmp=2582" TargetMode="External" /><Relationship Id="rId1" Type="http://schemas.openxmlformats.org/officeDocument/2006/relationships/slideLayout" Target="../slideLayouts/slideLayout7.xml" /><Relationship Id="rId5" Type="http://schemas.openxmlformats.org/officeDocument/2006/relationships/hyperlink" Target="https://tfl.gov.uk/info-for/media/press-releases/2014/april/tfl-confirms-introduction-of-cash-free-bus-travel-from-sunday-6-july" TargetMode="External" /><Relationship Id="rId4" Type="http://schemas.openxmlformats.org/officeDocument/2006/relationships/hyperlink" Target="https://www.ltmuseum.co.uk/collections/collections-online/information/item/2008-695" TargetMode="Externa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189E-E83F-4EEB-8C6D-9F4D546F00CB}"/>
              </a:ext>
            </a:extLst>
          </p:cNvPr>
          <p:cNvSpPr>
            <a:spLocks noGrp="1"/>
          </p:cNvSpPr>
          <p:nvPr>
            <p:ph type="ctrTitle"/>
          </p:nvPr>
        </p:nvSpPr>
        <p:spPr>
          <a:xfrm>
            <a:off x="1524000" y="570524"/>
            <a:ext cx="9144000" cy="2212433"/>
          </a:xfrm>
        </p:spPr>
        <p:txBody>
          <a:bodyPr/>
          <a:lstStyle/>
          <a:p>
            <a:r>
              <a:rPr lang="en-GB" dirty="0">
                <a:solidFill>
                  <a:srgbClr val="FF0000"/>
                </a:solidFill>
                <a:latin typeface="Bodoni MT Black" panose="02070A03080606020203" pitchFamily="18" charset="0"/>
              </a:rPr>
              <a:t>TFL Buses – The Past and Present</a:t>
            </a:r>
          </a:p>
        </p:txBody>
      </p:sp>
      <p:sp>
        <p:nvSpPr>
          <p:cNvPr id="3" name="Subtitle 2">
            <a:extLst>
              <a:ext uri="{FF2B5EF4-FFF2-40B4-BE49-F238E27FC236}">
                <a16:creationId xmlns:a16="http://schemas.microsoft.com/office/drawing/2014/main" id="{D21A52CC-0B32-42E4-B906-6D43F7A8D63C}"/>
              </a:ext>
            </a:extLst>
          </p:cNvPr>
          <p:cNvSpPr>
            <a:spLocks noGrp="1"/>
          </p:cNvSpPr>
          <p:nvPr>
            <p:ph type="subTitle" idx="1"/>
          </p:nvPr>
        </p:nvSpPr>
        <p:spPr>
          <a:xfrm>
            <a:off x="0" y="3114261"/>
            <a:ext cx="12191999" cy="3427215"/>
          </a:xfrm>
        </p:spPr>
        <p:txBody>
          <a:bodyPr>
            <a:normAutofit fontScale="62500" lnSpcReduction="20000"/>
          </a:bodyPr>
          <a:lstStyle/>
          <a:p>
            <a:pPr>
              <a:lnSpc>
                <a:spcPct val="107000"/>
              </a:lnSpc>
              <a:spcAft>
                <a:spcPts val="800"/>
              </a:spcAft>
            </a:pPr>
            <a:r>
              <a:rPr lang="en-GB" sz="3000" b="1" u="sng" dirty="0">
                <a:effectLst/>
                <a:latin typeface="Agency FB" panose="020B0503020202020204" pitchFamily="34" charset="0"/>
                <a:ea typeface="Calibri" panose="020F0502020204030204" pitchFamily="34" charset="0"/>
                <a:cs typeface="Times New Roman" panose="02020603050405020304" pitchFamily="18" charset="0"/>
              </a:rPr>
              <a:t>Presentation by Group Members</a:t>
            </a:r>
            <a:endParaRPr lang="en-GB" sz="30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000" i="1" dirty="0">
                <a:effectLst/>
                <a:latin typeface="Agency FB" panose="020B0503020202020204" pitchFamily="34" charset="0"/>
                <a:ea typeface="Calibri" panose="020F0502020204030204" pitchFamily="34" charset="0"/>
                <a:cs typeface="Times New Roman" panose="02020603050405020304" pitchFamily="18" charset="0"/>
              </a:rPr>
              <a:t>            NAMES,,,,,,,,,,,,,,,,,,,,,,,STUDENTS I.D NOS</a:t>
            </a:r>
            <a:endParaRPr lang="en-GB" sz="3000"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000" dirty="0">
                <a:effectLst/>
                <a:latin typeface="Agency FB" panose="020B0503020202020204" pitchFamily="34" charset="0"/>
                <a:ea typeface="Calibri" panose="020F0502020204030204" pitchFamily="34" charset="0"/>
                <a:cs typeface="Times New Roman" panose="02020603050405020304" pitchFamily="18" charset="0"/>
              </a:rPr>
              <a:t>Lara Adigun                      1920483         </a:t>
            </a:r>
          </a:p>
          <a:p>
            <a:pPr>
              <a:lnSpc>
                <a:spcPct val="107000"/>
              </a:lnSpc>
              <a:spcAft>
                <a:spcPts val="800"/>
              </a:spcAft>
            </a:pPr>
            <a:r>
              <a:rPr lang="en-GB" sz="3000" dirty="0">
                <a:effectLst/>
                <a:latin typeface="Agency FB" panose="020B0503020202020204" pitchFamily="34" charset="0"/>
                <a:ea typeface="Calibri" panose="020F0502020204030204" pitchFamily="34" charset="0"/>
                <a:cs typeface="Times New Roman" panose="02020603050405020304" pitchFamily="18" charset="0"/>
              </a:rPr>
              <a:t>Magnus Amadi                1921681</a:t>
            </a:r>
          </a:p>
          <a:p>
            <a:pPr>
              <a:lnSpc>
                <a:spcPct val="107000"/>
              </a:lnSpc>
              <a:spcAft>
                <a:spcPts val="800"/>
              </a:spcAft>
            </a:pPr>
            <a:r>
              <a:rPr lang="en-GB" sz="3000" dirty="0">
                <a:effectLst/>
                <a:latin typeface="Agency FB" panose="020B0503020202020204" pitchFamily="34" charset="0"/>
                <a:ea typeface="Calibri" panose="020F0502020204030204" pitchFamily="34" charset="0"/>
                <a:cs typeface="Times New Roman" panose="02020603050405020304" pitchFamily="18" charset="0"/>
              </a:rPr>
              <a:t>Manuela Alves                 1919641                                </a:t>
            </a:r>
          </a:p>
          <a:p>
            <a:pPr>
              <a:lnSpc>
                <a:spcPct val="107000"/>
              </a:lnSpc>
              <a:spcAft>
                <a:spcPts val="800"/>
              </a:spcAft>
            </a:pPr>
            <a:r>
              <a:rPr lang="en-GB" sz="3000" dirty="0">
                <a:effectLst/>
                <a:latin typeface="Agency FB" panose="020B0503020202020204" pitchFamily="34" charset="0"/>
                <a:ea typeface="Calibri" panose="020F0502020204030204" pitchFamily="34" charset="0"/>
                <a:cs typeface="Times New Roman" panose="02020603050405020304" pitchFamily="18" charset="0"/>
              </a:rPr>
              <a:t>Meliha Drenk                   1922136                      </a:t>
            </a:r>
          </a:p>
          <a:p>
            <a:pPr>
              <a:lnSpc>
                <a:spcPct val="107000"/>
              </a:lnSpc>
              <a:spcAft>
                <a:spcPts val="800"/>
              </a:spcAft>
            </a:pPr>
            <a:r>
              <a:rPr lang="en-GB" sz="3000" dirty="0">
                <a:effectLst/>
                <a:latin typeface="Agency FB" panose="020B0503020202020204" pitchFamily="34" charset="0"/>
                <a:ea typeface="Calibri" panose="020F0502020204030204" pitchFamily="34" charset="0"/>
                <a:cs typeface="Times New Roman" panose="02020603050405020304" pitchFamily="18" charset="0"/>
              </a:rPr>
              <a:t>Lesly  </a:t>
            </a:r>
            <a:r>
              <a:rPr lang="en-GB" sz="3000" dirty="0" err="1">
                <a:effectLst/>
                <a:latin typeface="Agency FB" panose="020B0503020202020204" pitchFamily="34" charset="0"/>
                <a:ea typeface="Calibri" panose="020F0502020204030204" pitchFamily="34" charset="0"/>
                <a:cs typeface="Times New Roman" panose="02020603050405020304" pitchFamily="18" charset="0"/>
              </a:rPr>
              <a:t>Osaretin</a:t>
            </a:r>
            <a:r>
              <a:rPr lang="en-GB" sz="3000" dirty="0">
                <a:effectLst/>
                <a:latin typeface="Agency FB" panose="020B0503020202020204" pitchFamily="34" charset="0"/>
                <a:ea typeface="Calibri" panose="020F0502020204030204" pitchFamily="34" charset="0"/>
                <a:cs typeface="Times New Roman" panose="02020603050405020304" pitchFamily="18" charset="0"/>
              </a:rPr>
              <a:t>                1922136                                          </a:t>
            </a:r>
          </a:p>
          <a:p>
            <a:endParaRPr lang="en-GB" dirty="0"/>
          </a:p>
        </p:txBody>
      </p:sp>
      <p:pic>
        <p:nvPicPr>
          <p:cNvPr id="5" name="Picture 8">
            <a:extLst>
              <a:ext uri="{FF2B5EF4-FFF2-40B4-BE49-F238E27FC236}">
                <a16:creationId xmlns:a16="http://schemas.microsoft.com/office/drawing/2014/main" id="{711DECCA-B425-419F-9E9D-82A8A3EE31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39250" y="4827868"/>
            <a:ext cx="3045198" cy="203013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927C722-42B2-455D-9EAB-8DC564848AF0}"/>
              </a:ext>
            </a:extLst>
          </p:cNvPr>
          <p:cNvPicPr>
            <a:picLocks noChangeAspect="1"/>
          </p:cNvPicPr>
          <p:nvPr/>
        </p:nvPicPr>
        <p:blipFill>
          <a:blip r:embed="rId3"/>
          <a:stretch>
            <a:fillRect/>
          </a:stretch>
        </p:blipFill>
        <p:spPr>
          <a:xfrm>
            <a:off x="0" y="4605131"/>
            <a:ext cx="3379304" cy="2252869"/>
          </a:xfrm>
          <a:prstGeom prst="rect">
            <a:avLst/>
          </a:prstGeom>
        </p:spPr>
      </p:pic>
    </p:spTree>
    <p:extLst>
      <p:ext uri="{BB962C8B-B14F-4D97-AF65-F5344CB8AC3E}">
        <p14:creationId xmlns:p14="http://schemas.microsoft.com/office/powerpoint/2010/main" val="3187029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EFB68-9F0A-44BB-B870-205BED71A271}"/>
              </a:ext>
            </a:extLst>
          </p:cNvPr>
          <p:cNvSpPr>
            <a:spLocks noGrp="1"/>
          </p:cNvSpPr>
          <p:nvPr>
            <p:ph type="title"/>
          </p:nvPr>
        </p:nvSpPr>
        <p:spPr/>
        <p:txBody>
          <a:bodyPr>
            <a:normAutofit/>
          </a:bodyPr>
          <a:lstStyle/>
          <a:p>
            <a:r>
              <a:rPr lang="en-GB" sz="3600" b="1" dirty="0">
                <a:effectLst/>
                <a:latin typeface="Bodoni MT Black" panose="02070A03080606020203" pitchFamily="18" charset="0"/>
                <a:ea typeface="Cambria Math" panose="02040503050406030204" pitchFamily="18" charset="0"/>
                <a:cs typeface="Times New Roman" panose="02020603050405020304" pitchFamily="18" charset="0"/>
              </a:rPr>
              <a:t>Overview of TFL buses</a:t>
            </a:r>
            <a:endParaRPr lang="en-GB" sz="3600" dirty="0">
              <a:latin typeface="Bodoni MT Black" panose="02070A03080606020203" pitchFamily="18" charset="0"/>
              <a:ea typeface="Cambria Math" panose="02040503050406030204" pitchFamily="18" charset="0"/>
            </a:endParaRPr>
          </a:p>
        </p:txBody>
      </p:sp>
      <p:sp>
        <p:nvSpPr>
          <p:cNvPr id="3" name="Content Placeholder 2">
            <a:extLst>
              <a:ext uri="{FF2B5EF4-FFF2-40B4-BE49-F238E27FC236}">
                <a16:creationId xmlns:a16="http://schemas.microsoft.com/office/drawing/2014/main" id="{C88C10A0-0016-4D3B-BD21-A786A9DEFC79}"/>
              </a:ext>
            </a:extLst>
          </p:cNvPr>
          <p:cNvSpPr>
            <a:spLocks noGrp="1"/>
          </p:cNvSpPr>
          <p:nvPr>
            <p:ph idx="1"/>
          </p:nvPr>
        </p:nvSpPr>
        <p:spPr/>
        <p:txBody>
          <a:bodyPr>
            <a:normAutofit/>
          </a:bodyPr>
          <a:lstStyle/>
          <a:p>
            <a:pPr>
              <a:lnSpc>
                <a:spcPct val="107000"/>
              </a:lnSpc>
              <a:spcAft>
                <a:spcPts val="800"/>
              </a:spcAft>
              <a:buFont typeface="Wingdings" panose="05000000000000000000" pitchFamily="2" charset="2"/>
              <a:buChar char="v"/>
            </a:pPr>
            <a:r>
              <a:rPr lang="en-GB" sz="2000" dirty="0">
                <a:effectLst/>
                <a:latin typeface="Agency FB" panose="020B0503020202020204" pitchFamily="34" charset="0"/>
                <a:ea typeface="Calibri" panose="020F0502020204030204" pitchFamily="34" charset="0"/>
                <a:cs typeface="Times New Roman" panose="02020603050405020304" pitchFamily="18" charset="0"/>
              </a:rPr>
              <a:t>The London Bus service which is part of the Transport for London organisation. Buses have been around since the early 1900s. The first bus was </a:t>
            </a:r>
            <a:r>
              <a:rPr lang="en-GB" sz="2000" b="1" dirty="0">
                <a:effectLst/>
                <a:latin typeface="Agency FB" panose="020B0503020202020204" pitchFamily="34" charset="0"/>
                <a:ea typeface="Calibri" panose="020F0502020204030204" pitchFamily="34" charset="0"/>
                <a:cs typeface="Times New Roman" panose="02020603050405020304" pitchFamily="18" charset="0"/>
              </a:rPr>
              <a:t>George Shillibear</a:t>
            </a:r>
            <a:r>
              <a:rPr lang="en-GB" sz="2000" dirty="0">
                <a:effectLst/>
                <a:latin typeface="Agency FB" panose="020B0503020202020204" pitchFamily="34" charset="0"/>
                <a:ea typeface="Calibri" panose="020F0502020204030204" pitchFamily="34" charset="0"/>
                <a:cs typeface="Times New Roman" panose="02020603050405020304" pitchFamily="18" charset="0"/>
              </a:rPr>
              <a:t> developed and created the omnibus which was the earliest rendition of the London bus service that is seen today. Buses have changed since the omnibus was introduced, they have aimed to become more environmentally friendly and efficient. Technology has made the London Bus experience better. </a:t>
            </a:r>
          </a:p>
          <a:p>
            <a:pPr marL="342900" lvl="0" indent="-342900">
              <a:lnSpc>
                <a:spcPct val="107000"/>
              </a:lnSpc>
              <a:buFont typeface="Arial" panose="020B0604020202020204" pitchFamily="34" charset="0"/>
              <a:buChar char="•"/>
              <a:tabLst>
                <a:tab pos="457200" algn="l"/>
              </a:tabLst>
            </a:pPr>
            <a:r>
              <a:rPr lang="en-GB" sz="2000" dirty="0">
                <a:effectLst/>
                <a:latin typeface="Agency FB" panose="020B0503020202020204" pitchFamily="34" charset="0"/>
                <a:ea typeface="Calibri" panose="020F0502020204030204" pitchFamily="34" charset="0"/>
                <a:cs typeface="Times New Roman" panose="02020603050405020304" pitchFamily="18" charset="0"/>
              </a:rPr>
              <a:t>Transport for London's key areas of direct responsibility through London Buses are the following:</a:t>
            </a:r>
          </a:p>
          <a:p>
            <a:pPr marL="342900" lvl="0" indent="-342900">
              <a:lnSpc>
                <a:spcPct val="107000"/>
              </a:lnSpc>
              <a:buFont typeface="Arial" panose="020B0604020202020204" pitchFamily="34" charset="0"/>
              <a:buChar char="•"/>
              <a:tabLst>
                <a:tab pos="457200" algn="l"/>
              </a:tabLst>
            </a:pPr>
            <a:r>
              <a:rPr lang="en-GB" sz="2000" dirty="0">
                <a:effectLst/>
                <a:latin typeface="Agency FB" panose="020B0503020202020204" pitchFamily="34" charset="0"/>
                <a:ea typeface="Calibri" panose="020F0502020204030204" pitchFamily="34" charset="0"/>
                <a:cs typeface="Times New Roman" panose="02020603050405020304" pitchFamily="18" charset="0"/>
              </a:rPr>
              <a:t>· planning new bus routes</a:t>
            </a:r>
          </a:p>
          <a:p>
            <a:pPr marL="342900" lvl="0" indent="-342900">
              <a:lnSpc>
                <a:spcPct val="107000"/>
              </a:lnSpc>
              <a:buFont typeface="Arial" panose="020B0604020202020204" pitchFamily="34" charset="0"/>
              <a:buChar char="•"/>
              <a:tabLst>
                <a:tab pos="457200" algn="l"/>
              </a:tabLst>
            </a:pPr>
            <a:r>
              <a:rPr lang="en-GB" sz="2000" dirty="0">
                <a:effectLst/>
                <a:latin typeface="Agency FB" panose="020B0503020202020204" pitchFamily="34" charset="0"/>
                <a:ea typeface="Calibri" panose="020F0502020204030204" pitchFamily="34" charset="0"/>
                <a:cs typeface="Times New Roman" panose="02020603050405020304" pitchFamily="18" charset="0"/>
              </a:rPr>
              <a:t>· revising existing bus routes</a:t>
            </a:r>
          </a:p>
          <a:p>
            <a:pPr marL="342900" lvl="0" indent="-342900">
              <a:lnSpc>
                <a:spcPct val="107000"/>
              </a:lnSpc>
              <a:buFont typeface="Arial" panose="020B0604020202020204" pitchFamily="34" charset="0"/>
              <a:buChar char="•"/>
              <a:tabLst>
                <a:tab pos="457200" algn="l"/>
              </a:tabLst>
            </a:pPr>
            <a:r>
              <a:rPr lang="en-GB" sz="2000" dirty="0">
                <a:effectLst/>
                <a:latin typeface="Agency FB" panose="020B0503020202020204" pitchFamily="34" charset="0"/>
                <a:ea typeface="Calibri" panose="020F0502020204030204" pitchFamily="34" charset="0"/>
                <a:cs typeface="Times New Roman" panose="02020603050405020304" pitchFamily="18" charset="0"/>
              </a:rPr>
              <a:t>· specifying service levels</a:t>
            </a:r>
          </a:p>
          <a:p>
            <a:pPr marL="342900" lvl="0" indent="-342900">
              <a:lnSpc>
                <a:spcPct val="107000"/>
              </a:lnSpc>
              <a:buFont typeface="Arial" panose="020B0604020202020204" pitchFamily="34" charset="0"/>
              <a:buChar char="•"/>
              <a:tabLst>
                <a:tab pos="457200" algn="l"/>
              </a:tabLst>
            </a:pPr>
            <a:r>
              <a:rPr lang="en-GB" sz="2000" dirty="0">
                <a:effectLst/>
                <a:latin typeface="Agency FB" panose="020B0503020202020204" pitchFamily="34" charset="0"/>
                <a:ea typeface="Calibri" panose="020F0502020204030204" pitchFamily="34" charset="0"/>
                <a:cs typeface="Times New Roman" panose="02020603050405020304" pitchFamily="18" charset="0"/>
              </a:rPr>
              <a:t>· monitoring service quality</a:t>
            </a:r>
          </a:p>
          <a:p>
            <a:pPr marL="342900" lvl="0" indent="-342900">
              <a:lnSpc>
                <a:spcPct val="107000"/>
              </a:lnSpc>
              <a:spcAft>
                <a:spcPts val="800"/>
              </a:spcAft>
              <a:buFont typeface="Arial" panose="020B0604020202020204" pitchFamily="34" charset="0"/>
              <a:buChar char="•"/>
              <a:tabLst>
                <a:tab pos="457200" algn="l"/>
              </a:tabLst>
            </a:pPr>
            <a:r>
              <a:rPr lang="en-GB" sz="2000" dirty="0">
                <a:effectLst/>
                <a:latin typeface="Agency FB" panose="020B0503020202020204" pitchFamily="34" charset="0"/>
                <a:ea typeface="Calibri" panose="020F0502020204030204" pitchFamily="34" charset="0"/>
                <a:cs typeface="Times New Roman" panose="02020603050405020304" pitchFamily="18" charset="0"/>
              </a:rPr>
              <a:t>· management of bus stations and bus stops</a:t>
            </a:r>
          </a:p>
          <a:p>
            <a:endParaRPr lang="en-GB" dirty="0"/>
          </a:p>
        </p:txBody>
      </p:sp>
    </p:spTree>
    <p:extLst>
      <p:ext uri="{BB962C8B-B14F-4D97-AF65-F5344CB8AC3E}">
        <p14:creationId xmlns:p14="http://schemas.microsoft.com/office/powerpoint/2010/main" val="922712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4AB9E-027A-4EB4-96BC-56B37D3BEFD2}"/>
              </a:ext>
            </a:extLst>
          </p:cNvPr>
          <p:cNvSpPr>
            <a:spLocks noGrp="1"/>
          </p:cNvSpPr>
          <p:nvPr>
            <p:ph type="title"/>
          </p:nvPr>
        </p:nvSpPr>
        <p:spPr/>
        <p:txBody>
          <a:bodyPr>
            <a:normAutofit/>
          </a:bodyPr>
          <a:lstStyle/>
          <a:p>
            <a:r>
              <a:rPr lang="en-GB" sz="3600" dirty="0">
                <a:latin typeface="Bodoni MT Black" panose="02070A03080606020203" pitchFamily="18" charset="0"/>
                <a:ea typeface="Cambria Math" panose="02040503050406030204" pitchFamily="18" charset="0"/>
              </a:rPr>
              <a:t>Table of Content</a:t>
            </a:r>
          </a:p>
        </p:txBody>
      </p:sp>
      <p:sp>
        <p:nvSpPr>
          <p:cNvPr id="3" name="Content Placeholder 2">
            <a:extLst>
              <a:ext uri="{FF2B5EF4-FFF2-40B4-BE49-F238E27FC236}">
                <a16:creationId xmlns:a16="http://schemas.microsoft.com/office/drawing/2014/main" id="{E46DA179-DBE0-4602-8B8D-D406F0BB9342}"/>
              </a:ext>
            </a:extLst>
          </p:cNvPr>
          <p:cNvSpPr>
            <a:spLocks noGrp="1"/>
          </p:cNvSpPr>
          <p:nvPr>
            <p:ph sz="half" idx="1"/>
          </p:nvPr>
        </p:nvSpPr>
        <p:spPr/>
        <p:txBody>
          <a:bodyPr>
            <a:normAutofit fontScale="25000" lnSpcReduction="20000"/>
          </a:bodyPr>
          <a:lstStyle/>
          <a:p>
            <a:pPr indent="0">
              <a:lnSpc>
                <a:spcPct val="107000"/>
              </a:lnSpc>
              <a:spcAft>
                <a:spcPts val="800"/>
              </a:spcAft>
              <a:buNone/>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Overview of TFL Buses</a:t>
            </a: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History of TfL Buses</a:t>
            </a: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Introduction </a:t>
            </a:r>
          </a:p>
          <a:p>
            <a:pPr marL="228600">
              <a:lnSpc>
                <a:spcPct val="107000"/>
              </a:lnSpc>
              <a:spcAft>
                <a:spcPts val="800"/>
              </a:spcAft>
            </a:pPr>
            <a:r>
              <a:rPr lang="en-GB" sz="11200" dirty="0">
                <a:solidFill>
                  <a:srgbClr val="000000"/>
                </a:solidFill>
                <a:effectLst/>
                <a:latin typeface="Agency FB" panose="020B0503020202020204" pitchFamily="34" charset="0"/>
                <a:ea typeface="Calibri" panose="020F0502020204030204" pitchFamily="34" charset="0"/>
                <a:cs typeface="Arial" panose="020B0604020202020204" pitchFamily="34" charset="0"/>
              </a:rPr>
              <a:t>TFL- Organisational structure</a:t>
            </a:r>
            <a:r>
              <a:rPr lang="en-GB" sz="11200" dirty="0">
                <a:effectLst/>
                <a:latin typeface="Agency FB" panose="020B0503020202020204" pitchFamily="34" charset="0"/>
                <a:ea typeface="Calibri" panose="020F0502020204030204" pitchFamily="34" charset="0"/>
                <a:cs typeface="Times New Roman" panose="02020603050405020304" pitchFamily="18" charset="0"/>
              </a:rPr>
              <a:t> and </a:t>
            </a:r>
            <a:r>
              <a:rPr lang="en-US" sz="11200" dirty="0">
                <a:effectLst/>
                <a:latin typeface="Agency FB" panose="020B0503020202020204" pitchFamily="34" charset="0"/>
                <a:ea typeface="Calibri" panose="020F0502020204030204" pitchFamily="34" charset="0"/>
                <a:cs typeface="Times New Roman" panose="02020603050405020304" pitchFamily="18" charset="0"/>
              </a:rPr>
              <a:t>Management to Dated.</a:t>
            </a:r>
            <a:endParaRPr lang="en-GB" sz="11200" dirty="0">
              <a:effectLst/>
              <a:latin typeface="Agency FB" panose="020B050302020202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Effect of Technology Tfl Buses</a:t>
            </a: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Technology and Impact on TFL Buses</a:t>
            </a:r>
          </a:p>
          <a:p>
            <a:endParaRPr lang="en-GB" dirty="0"/>
          </a:p>
        </p:txBody>
      </p:sp>
      <p:sp>
        <p:nvSpPr>
          <p:cNvPr id="4" name="Content Placeholder 3">
            <a:extLst>
              <a:ext uri="{FF2B5EF4-FFF2-40B4-BE49-F238E27FC236}">
                <a16:creationId xmlns:a16="http://schemas.microsoft.com/office/drawing/2014/main" id="{51CE7D3F-9294-4B4F-9DEE-C4EE1BBF7066}"/>
              </a:ext>
            </a:extLst>
          </p:cNvPr>
          <p:cNvSpPr>
            <a:spLocks noGrp="1"/>
          </p:cNvSpPr>
          <p:nvPr>
            <p:ph sz="half" idx="2"/>
          </p:nvPr>
        </p:nvSpPr>
        <p:spPr/>
        <p:txBody>
          <a:bodyPr>
            <a:normAutofit fontScale="25000" lnSpcReduction="20000"/>
          </a:bodyPr>
          <a:lstStyle/>
          <a:p>
            <a:pPr indent="0">
              <a:lnSpc>
                <a:spcPct val="107000"/>
              </a:lnSpc>
              <a:spcAft>
                <a:spcPts val="800"/>
              </a:spcAft>
              <a:buNone/>
              <a:tabLst>
                <a:tab pos="457200" algn="l"/>
              </a:tabLst>
            </a:pPr>
            <a:endParaRPr lang="en-GB" sz="11200" dirty="0">
              <a:effectLst/>
              <a:latin typeface="Agency FB" panose="020B050302020202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Benefits of technology</a:t>
            </a: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The challenges of technology</a:t>
            </a: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Tfl direction towards green energy. </a:t>
            </a: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Conclusion. </a:t>
            </a:r>
          </a:p>
          <a:p>
            <a:pPr marL="228600">
              <a:lnSpc>
                <a:spcPct val="107000"/>
              </a:lnSpc>
              <a:spcAft>
                <a:spcPts val="800"/>
              </a:spcAft>
            </a:pPr>
            <a:r>
              <a:rPr lang="en-GB" sz="11200" dirty="0">
                <a:effectLst/>
                <a:latin typeface="Agency FB" panose="020B0503020202020204" pitchFamily="34" charset="0"/>
                <a:ea typeface="Calibri" panose="020F0502020204030204" pitchFamily="34" charset="0"/>
                <a:cs typeface="Times New Roman" panose="02020603050405020304" pitchFamily="18" charset="0"/>
              </a:rPr>
              <a:t>References</a:t>
            </a:r>
          </a:p>
          <a:p>
            <a:endParaRPr lang="en-GB" dirty="0"/>
          </a:p>
        </p:txBody>
      </p:sp>
    </p:spTree>
    <p:extLst>
      <p:ext uri="{BB962C8B-B14F-4D97-AF65-F5344CB8AC3E}">
        <p14:creationId xmlns:p14="http://schemas.microsoft.com/office/powerpoint/2010/main" val="480277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059A17E-3F33-481C-9B94-6E303D1419D9}"/>
              </a:ext>
            </a:extLst>
          </p:cNvPr>
          <p:cNvSpPr txBox="1"/>
          <p:nvPr/>
        </p:nvSpPr>
        <p:spPr>
          <a:xfrm>
            <a:off x="238539" y="225287"/>
            <a:ext cx="11701670" cy="3383683"/>
          </a:xfrm>
          <a:prstGeom prst="rect">
            <a:avLst/>
          </a:prstGeom>
          <a:noFill/>
        </p:spPr>
        <p:txBody>
          <a:bodyPr wrap="square">
            <a:spAutoFit/>
          </a:bodyPr>
          <a:lstStyle/>
          <a:p>
            <a:pPr>
              <a:lnSpc>
                <a:spcPct val="107000"/>
              </a:lnSpc>
              <a:spcAft>
                <a:spcPts val="800"/>
              </a:spcAft>
            </a:pPr>
            <a:r>
              <a:rPr lang="en-GB" sz="2800" dirty="0">
                <a:effectLst/>
                <a:latin typeface="Agency FB" panose="020B0503020202020204" pitchFamily="34" charset="0"/>
                <a:ea typeface="Calibri" panose="020F0502020204030204" pitchFamily="34" charset="0"/>
                <a:cs typeface="Times New Roman" panose="02020603050405020304" pitchFamily="18" charset="0"/>
              </a:rPr>
              <a:t>Tfl buses have assist in 'on ground' set up of diversions, bus driver assistance in situations over and above job requirements, for example Road Accidents</a:t>
            </a:r>
          </a:p>
          <a:p>
            <a:pPr marL="342900" lvl="0" indent="-342900">
              <a:lnSpc>
                <a:spcPct val="107000"/>
              </a:lnSpc>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 providing information for passengers in the form of timetables and maps at bus stops and online, and an online route planning service</a:t>
            </a:r>
          </a:p>
          <a:p>
            <a:pPr marL="342900" lvl="0" indent="-342900">
              <a:lnSpc>
                <a:spcPct val="107000"/>
              </a:lnSpc>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 producing leaflet maps, available from Travel Information Centres, libraries etc., and as online downloads.</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 operating Centre London Buses' 24‑hour command-and-control centre based in Southwark.</a:t>
            </a:r>
          </a:p>
        </p:txBody>
      </p:sp>
    </p:spTree>
    <p:extLst>
      <p:ext uri="{BB962C8B-B14F-4D97-AF65-F5344CB8AC3E}">
        <p14:creationId xmlns:p14="http://schemas.microsoft.com/office/powerpoint/2010/main" val="2041512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D31E1-6050-41FC-BA13-95CF439ADF07}"/>
              </a:ext>
            </a:extLst>
          </p:cNvPr>
          <p:cNvSpPr>
            <a:spLocks noGrp="1"/>
          </p:cNvSpPr>
          <p:nvPr>
            <p:ph type="title"/>
          </p:nvPr>
        </p:nvSpPr>
        <p:spPr/>
        <p:txBody>
          <a:bodyPr/>
          <a:lstStyle/>
          <a:p>
            <a:r>
              <a:rPr lang="en-GB" dirty="0">
                <a:latin typeface="Bodoni MT Black" panose="02070A03080606020203" pitchFamily="18" charset="0"/>
              </a:rPr>
              <a:t>Introduction</a:t>
            </a:r>
          </a:p>
        </p:txBody>
      </p:sp>
      <p:sp>
        <p:nvSpPr>
          <p:cNvPr id="3" name="Content Placeholder 2">
            <a:extLst>
              <a:ext uri="{FF2B5EF4-FFF2-40B4-BE49-F238E27FC236}">
                <a16:creationId xmlns:a16="http://schemas.microsoft.com/office/drawing/2014/main" id="{F4CD1E1A-506B-4600-9026-3153DBAF3BAD}"/>
              </a:ext>
            </a:extLst>
          </p:cNvPr>
          <p:cNvSpPr>
            <a:spLocks noGrp="1"/>
          </p:cNvSpPr>
          <p:nvPr>
            <p:ph idx="1"/>
          </p:nvPr>
        </p:nvSpPr>
        <p:spPr/>
        <p:txBody>
          <a:bodyPr/>
          <a:lstStyle/>
          <a:p>
            <a:pPr marL="457200">
              <a:lnSpc>
                <a:spcPct val="107000"/>
              </a:lnSpc>
              <a:spcAft>
                <a:spcPts val="800"/>
              </a:spcAft>
            </a:pPr>
            <a:r>
              <a:rPr lang="en-GB" dirty="0">
                <a:effectLst/>
                <a:latin typeface="Agency FB" panose="020B0503020202020204" pitchFamily="34" charset="0"/>
                <a:ea typeface="Calibri" panose="020F0502020204030204" pitchFamily="34" charset="0"/>
                <a:cs typeface="Times New Roman" panose="02020603050405020304" pitchFamily="18" charset="0"/>
              </a:rPr>
              <a:t>Tfl was name back in the 1820s to 30s, the bus company was known in various countries as...</a:t>
            </a:r>
            <a:r>
              <a:rPr lang="en-GB" b="1" dirty="0">
                <a:effectLst/>
                <a:latin typeface="Agency FB" panose="020B0503020202020204" pitchFamily="34" charset="0"/>
                <a:ea typeface="Calibri" panose="020F0502020204030204" pitchFamily="34" charset="0"/>
                <a:cs typeface="Times New Roman" panose="02020603050405020304" pitchFamily="18" charset="0"/>
              </a:rPr>
              <a:t>omnibus</a:t>
            </a:r>
            <a:r>
              <a:rPr lang="en-GB" dirty="0">
                <a:effectLst/>
                <a:latin typeface="Agency FB" panose="020B0503020202020204" pitchFamily="34" charset="0"/>
                <a:ea typeface="Calibri" panose="020F0502020204030204" pitchFamily="34" charset="0"/>
                <a:cs typeface="Times New Roman" panose="02020603050405020304" pitchFamily="18" charset="0"/>
              </a:rPr>
              <a:t> bus. Buses were designed to have a capacity of up to 300 people. In society now it’s also used in various purpose such as normal Bus transportation, school transport, private hire. E.g. Hen/bachelors parties, tourism and promotional buses even used for political camping etc. The first internal combustion engine buses or motor buses were used in 1895 different to the buses we use now that was introduced in 2010.</a:t>
            </a:r>
          </a:p>
          <a:p>
            <a:endParaRPr lang="en-GB" dirty="0"/>
          </a:p>
        </p:txBody>
      </p:sp>
    </p:spTree>
    <p:extLst>
      <p:ext uri="{BB962C8B-B14F-4D97-AF65-F5344CB8AC3E}">
        <p14:creationId xmlns:p14="http://schemas.microsoft.com/office/powerpoint/2010/main" val="3473885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18A7F-8E9B-42E1-BA06-08B4E7478C64}"/>
              </a:ext>
            </a:extLst>
          </p:cNvPr>
          <p:cNvSpPr>
            <a:spLocks noGrp="1"/>
          </p:cNvSpPr>
          <p:nvPr>
            <p:ph type="title"/>
          </p:nvPr>
        </p:nvSpPr>
        <p:spPr>
          <a:xfrm>
            <a:off x="212035" y="132521"/>
            <a:ext cx="11887200" cy="1298714"/>
          </a:xfrm>
        </p:spPr>
        <p:txBody>
          <a:bodyPr>
            <a:normAutofit fontScale="90000"/>
          </a:bodyPr>
          <a:lstStyle/>
          <a:p>
            <a:r>
              <a:rPr lang="en-GB" sz="4400" b="1" dirty="0">
                <a:solidFill>
                  <a:srgbClr val="000000"/>
                </a:solidFill>
                <a:effectLst/>
                <a:latin typeface="Bodoni MT Black" panose="02070A03080606020203" pitchFamily="18" charset="0"/>
                <a:ea typeface="Calibri" panose="020F0502020204030204" pitchFamily="34" charset="0"/>
                <a:cs typeface="Arial" panose="020B0604020202020204" pitchFamily="34" charset="0"/>
              </a:rPr>
              <a:t>TFL- Organisational structure</a:t>
            </a:r>
            <a:r>
              <a:rPr lang="en-GB" sz="4400" b="1" dirty="0">
                <a:effectLst/>
                <a:latin typeface="Bodoni MT Black" panose="02070A03080606020203" pitchFamily="18" charset="0"/>
                <a:ea typeface="Calibri" panose="020F0502020204030204" pitchFamily="34" charset="0"/>
                <a:cs typeface="Times New Roman" panose="02020603050405020304" pitchFamily="18" charset="0"/>
              </a:rPr>
              <a:t> and </a:t>
            </a:r>
            <a:r>
              <a:rPr lang="en-US" sz="4400" b="1" dirty="0">
                <a:effectLst/>
                <a:latin typeface="Bodoni MT Black" panose="02070A03080606020203" pitchFamily="18" charset="0"/>
                <a:ea typeface="Calibri" panose="020F0502020204030204" pitchFamily="34" charset="0"/>
                <a:cs typeface="Times New Roman" panose="02020603050405020304" pitchFamily="18" charset="0"/>
              </a:rPr>
              <a:t>Management to Dated</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CB4E347-70FC-41B9-8080-0216B878CCF7}"/>
              </a:ext>
            </a:extLst>
          </p:cNvPr>
          <p:cNvSpPr>
            <a:spLocks noGrp="1"/>
          </p:cNvSpPr>
          <p:nvPr>
            <p:ph idx="1"/>
          </p:nvPr>
        </p:nvSpPr>
        <p:spPr>
          <a:xfrm>
            <a:off x="212035" y="1431235"/>
            <a:ext cx="11767930" cy="5049078"/>
          </a:xfrm>
        </p:spPr>
        <p:txBody>
          <a:bodyPr>
            <a:normAutofit fontScale="85000" lnSpcReduction="20000"/>
          </a:bodyPr>
          <a:lstStyle/>
          <a:p>
            <a:pPr>
              <a:lnSpc>
                <a:spcPct val="107000"/>
              </a:lnSpc>
              <a:spcAft>
                <a:spcPts val="800"/>
              </a:spcAft>
              <a:buFont typeface="Wingdings" panose="05000000000000000000" pitchFamily="2" charset="2"/>
              <a:buChar char="v"/>
            </a:pPr>
            <a:r>
              <a:rPr lang="en-US" dirty="0">
                <a:effectLst/>
                <a:latin typeface="Agency FB" panose="020B0503020202020204" pitchFamily="34" charset="0"/>
                <a:ea typeface="Calibri" panose="020F0502020204030204" pitchFamily="34" charset="0"/>
                <a:cs typeface="Times New Roman" panose="02020603050405020304" pitchFamily="18" charset="0"/>
              </a:rPr>
              <a:t>The Head of the London Buses is the Commissioner. Then there’s the Managing director of Surface transport, the MD customer, communications and technology, managing director of Finance, Director of Major projects, General Counsel- GC, Chief people Officer, managing director </a:t>
            </a:r>
            <a:r>
              <a:rPr lang="en-GB" dirty="0">
                <a:effectLst/>
                <a:latin typeface="Agency FB" panose="020B0503020202020204" pitchFamily="34" charset="0"/>
                <a:ea typeface="Calibri" panose="020F0502020204030204" pitchFamily="34" charset="0"/>
                <a:cs typeface="Times New Roman" panose="02020603050405020304" pitchFamily="18" charset="0"/>
              </a:rPr>
              <a:t>Crossrail 2</a:t>
            </a:r>
            <a:r>
              <a:rPr lang="en-US" dirty="0">
                <a:effectLst/>
                <a:latin typeface="Agency FB" panose="020B0503020202020204" pitchFamily="34" charset="0"/>
                <a:ea typeface="Calibri" panose="020F0502020204030204" pitchFamily="34" charset="0"/>
                <a:cs typeface="Times New Roman" panose="02020603050405020304" pitchFamily="18" charset="0"/>
              </a:rPr>
              <a:t>, Managing director- LUL, and Walking and Cycling Commissioner</a:t>
            </a:r>
            <a:endParaRPr lang="en-GB" dirty="0">
              <a:effectLst/>
              <a:latin typeface="Agency FB" panose="020B0503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3000" dirty="0">
                <a:effectLst/>
                <a:latin typeface="Agency FB" panose="020B0503020202020204" pitchFamily="34" charset="0"/>
                <a:ea typeface="Calibri" panose="020F0502020204030204" pitchFamily="34" charset="0"/>
                <a:cs typeface="Times New Roman" panose="02020603050405020304" pitchFamily="18" charset="0"/>
              </a:rPr>
              <a:t>The structure of organisation in London buses Which goes as follows </a:t>
            </a:r>
          </a:p>
          <a:p>
            <a:pPr marL="342900" lvl="0" indent="-342900">
              <a:lnSpc>
                <a:spcPct val="107000"/>
              </a:lnSpc>
              <a:spcAft>
                <a:spcPts val="800"/>
              </a:spcAft>
              <a:buFont typeface="Arial" panose="020B0604020202020204" pitchFamily="34" charset="0"/>
              <a:buChar char="•"/>
              <a:tabLst>
                <a:tab pos="457200" algn="l"/>
              </a:tabLst>
            </a:pPr>
            <a:r>
              <a:rPr lang="en-GB" sz="3000" b="1" u="sng" dirty="0">
                <a:effectLst/>
                <a:latin typeface="Agency FB" panose="020B0503020202020204" pitchFamily="34" charset="0"/>
                <a:ea typeface="Calibri" panose="020F0502020204030204" pitchFamily="34" charset="0"/>
                <a:cs typeface="Times New Roman" panose="02020603050405020304" pitchFamily="18" charset="0"/>
              </a:rPr>
              <a:t>Commission of transport for London:</a:t>
            </a:r>
            <a:r>
              <a:rPr lang="en-GB" sz="3000" b="1" dirty="0">
                <a:effectLst/>
                <a:latin typeface="Agency FB" panose="020B0503020202020204" pitchFamily="34" charset="0"/>
                <a:ea typeface="Calibri" panose="020F0502020204030204" pitchFamily="34" charset="0"/>
                <a:cs typeface="Times New Roman" panose="02020603050405020304" pitchFamily="18" charset="0"/>
              </a:rPr>
              <a:t> </a:t>
            </a:r>
            <a:r>
              <a:rPr lang="en-GB" sz="3000" dirty="0">
                <a:effectLst/>
                <a:latin typeface="Agency FB" panose="020B0503020202020204" pitchFamily="34" charset="0"/>
                <a:ea typeface="Calibri" panose="020F0502020204030204" pitchFamily="34" charset="0"/>
                <a:cs typeface="Times New Roman" panose="02020603050405020304" pitchFamily="18" charset="0"/>
              </a:rPr>
              <a:t>is who reports to the board and also leads the management team, letting everyone know their responsibility.</a:t>
            </a:r>
          </a:p>
          <a:p>
            <a:pPr marL="342900" lvl="0" indent="-342900">
              <a:lnSpc>
                <a:spcPct val="107000"/>
              </a:lnSpc>
              <a:spcAft>
                <a:spcPts val="800"/>
              </a:spcAft>
              <a:buFont typeface="Arial" panose="020B0604020202020204" pitchFamily="34" charset="0"/>
              <a:buChar char="•"/>
              <a:tabLst>
                <a:tab pos="457200" algn="l"/>
              </a:tabLst>
            </a:pPr>
            <a:r>
              <a:rPr lang="en-GB" sz="3000" b="1" u="sng" dirty="0">
                <a:effectLst/>
                <a:latin typeface="Agency FB" panose="020B0503020202020204" pitchFamily="34" charset="0"/>
                <a:ea typeface="Calibri" panose="020F0502020204030204" pitchFamily="34" charset="0"/>
                <a:cs typeface="Times New Roman" panose="02020603050405020304" pitchFamily="18" charset="0"/>
              </a:rPr>
              <a:t>London Underground: </a:t>
            </a:r>
            <a:r>
              <a:rPr lang="en-GB" sz="3000" dirty="0">
                <a:effectLst/>
                <a:latin typeface="Agency FB" panose="020B0503020202020204" pitchFamily="34" charset="0"/>
                <a:ea typeface="Calibri" panose="020F0502020204030204" pitchFamily="34" charset="0"/>
                <a:cs typeface="Times New Roman" panose="02020603050405020304" pitchFamily="18" charset="0"/>
              </a:rPr>
              <a:t>This is responsible for all the running of London underground and rail network as we know it (tube)</a:t>
            </a:r>
          </a:p>
          <a:p>
            <a:pPr marL="342900" lvl="0" indent="-342900">
              <a:lnSpc>
                <a:spcPct val="107000"/>
              </a:lnSpc>
              <a:spcAft>
                <a:spcPts val="800"/>
              </a:spcAft>
              <a:buFont typeface="Arial" panose="020B0604020202020204" pitchFamily="34" charset="0"/>
              <a:buChar char="•"/>
              <a:tabLst>
                <a:tab pos="457200" algn="l"/>
              </a:tabLst>
            </a:pPr>
            <a:r>
              <a:rPr lang="en-GB" sz="3000" b="1" u="sng" dirty="0">
                <a:effectLst/>
                <a:latin typeface="Agency FB" panose="020B0503020202020204" pitchFamily="34" charset="0"/>
                <a:ea typeface="Calibri" panose="020F0502020204030204" pitchFamily="34" charset="0"/>
                <a:cs typeface="Times New Roman" panose="02020603050405020304" pitchFamily="18" charset="0"/>
              </a:rPr>
              <a:t>London Buses: </a:t>
            </a:r>
            <a:r>
              <a:rPr lang="en-GB" sz="3000" dirty="0">
                <a:effectLst/>
                <a:latin typeface="Agency FB" panose="020B0503020202020204" pitchFamily="34" charset="0"/>
                <a:ea typeface="Calibri" panose="020F0502020204030204" pitchFamily="34" charset="0"/>
                <a:cs typeface="Times New Roman" panose="02020603050405020304" pitchFamily="18" charset="0"/>
              </a:rPr>
              <a:t>Which is a red bus network that operates throughout London and Greater London connecting A-Z on all routes 24 hours daily. </a:t>
            </a:r>
          </a:p>
          <a:p>
            <a:pPr marL="0" indent="0">
              <a:buNone/>
            </a:pPr>
            <a:endParaRPr lang="en-GB" dirty="0"/>
          </a:p>
        </p:txBody>
      </p:sp>
    </p:spTree>
    <p:extLst>
      <p:ext uri="{BB962C8B-B14F-4D97-AF65-F5344CB8AC3E}">
        <p14:creationId xmlns:p14="http://schemas.microsoft.com/office/powerpoint/2010/main" val="2573235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B597A21-E54D-4FFC-A5A5-4A70829EE5E6}"/>
              </a:ext>
            </a:extLst>
          </p:cNvPr>
          <p:cNvGraphicFramePr>
            <a:graphicFrameLocks noGrp="1"/>
          </p:cNvGraphicFramePr>
          <p:nvPr>
            <p:extLst>
              <p:ext uri="{D42A27DB-BD31-4B8C-83A1-F6EECF244321}">
                <p14:modId xmlns:p14="http://schemas.microsoft.com/office/powerpoint/2010/main" val="2429620066"/>
              </p:ext>
            </p:extLst>
          </p:nvPr>
        </p:nvGraphicFramePr>
        <p:xfrm>
          <a:off x="357809" y="609599"/>
          <a:ext cx="11608905" cy="5652189"/>
        </p:xfrm>
        <a:graphic>
          <a:graphicData uri="http://schemas.openxmlformats.org/drawingml/2006/table">
            <a:tbl>
              <a:tblPr/>
              <a:tblGrid>
                <a:gridCol w="3869635">
                  <a:extLst>
                    <a:ext uri="{9D8B030D-6E8A-4147-A177-3AD203B41FA5}">
                      <a16:colId xmlns:a16="http://schemas.microsoft.com/office/drawing/2014/main" val="3554099669"/>
                    </a:ext>
                  </a:extLst>
                </a:gridCol>
                <a:gridCol w="3869635">
                  <a:extLst>
                    <a:ext uri="{9D8B030D-6E8A-4147-A177-3AD203B41FA5}">
                      <a16:colId xmlns:a16="http://schemas.microsoft.com/office/drawing/2014/main" val="2602536631"/>
                    </a:ext>
                  </a:extLst>
                </a:gridCol>
                <a:gridCol w="3869635">
                  <a:extLst>
                    <a:ext uri="{9D8B030D-6E8A-4147-A177-3AD203B41FA5}">
                      <a16:colId xmlns:a16="http://schemas.microsoft.com/office/drawing/2014/main" val="1783046116"/>
                    </a:ext>
                  </a:extLst>
                </a:gridCol>
              </a:tblGrid>
              <a:tr h="553801">
                <a:tc>
                  <a:txBody>
                    <a:bodyPr/>
                    <a:lstStyle/>
                    <a:p>
                      <a:pPr algn="ctr"/>
                      <a:r>
                        <a:rPr lang="en-GB" sz="2800" dirty="0">
                          <a:effectLst/>
                          <a:latin typeface="Agency FB" panose="020B0503020202020204" pitchFamily="34" charset="0"/>
                        </a:rPr>
                        <a:t>Dates</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40000"/>
                        <a:lumOff val="60000"/>
                      </a:schemeClr>
                    </a:solidFill>
                  </a:tcPr>
                </a:tc>
                <a:tc>
                  <a:txBody>
                    <a:bodyPr/>
                    <a:lstStyle/>
                    <a:p>
                      <a:pPr algn="ctr"/>
                      <a:r>
                        <a:rPr lang="en-GB" sz="2800" dirty="0">
                          <a:effectLst/>
                          <a:latin typeface="Agency FB" panose="020B0503020202020204" pitchFamily="34" charset="0"/>
                        </a:rPr>
                        <a:t>Organisation</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40000"/>
                        <a:lumOff val="60000"/>
                      </a:schemeClr>
                    </a:solidFill>
                  </a:tcPr>
                </a:tc>
                <a:tc>
                  <a:txBody>
                    <a:bodyPr/>
                    <a:lstStyle/>
                    <a:p>
                      <a:pPr algn="ctr"/>
                      <a:r>
                        <a:rPr lang="en-GB" sz="2800" dirty="0">
                          <a:effectLst/>
                          <a:latin typeface="Agency FB" panose="020B0503020202020204" pitchFamily="34" charset="0"/>
                        </a:rPr>
                        <a:t>Overseen by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3489171167"/>
                  </a:ext>
                </a:extLst>
              </a:tr>
              <a:tr h="553801">
                <a:tc>
                  <a:txBody>
                    <a:bodyPr/>
                    <a:lstStyle/>
                    <a:p>
                      <a:r>
                        <a:rPr lang="en-GB" sz="2800" dirty="0">
                          <a:effectLst/>
                          <a:latin typeface="Agency FB" panose="020B0503020202020204" pitchFamily="34" charset="0"/>
                        </a:rPr>
                        <a:t>1933–1947</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London Passenger Transport Board</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London County Council</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288577026"/>
                  </a:ext>
                </a:extLst>
              </a:tr>
              <a:tr h="553801">
                <a:tc>
                  <a:txBody>
                    <a:bodyPr/>
                    <a:lstStyle/>
                    <a:p>
                      <a:r>
                        <a:rPr lang="en-GB" sz="2800" dirty="0">
                          <a:effectLst/>
                          <a:latin typeface="Agency FB" panose="020B0503020202020204" pitchFamily="34" charset="0"/>
                        </a:rPr>
                        <a:t>1948–1962</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London Transport Executive</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British Transport Commission</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299079695"/>
                  </a:ext>
                </a:extLst>
              </a:tr>
              <a:tr h="553801">
                <a:tc>
                  <a:txBody>
                    <a:bodyPr/>
                    <a:lstStyle/>
                    <a:p>
                      <a:r>
                        <a:rPr lang="en-GB" sz="2800" dirty="0">
                          <a:effectLst/>
                          <a:latin typeface="Agency FB" panose="020B0503020202020204" pitchFamily="34" charset="0"/>
                        </a:rPr>
                        <a:t>1963–1969</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London Transport Board</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Minister of Transport</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861527069"/>
                  </a:ext>
                </a:extLst>
              </a:tr>
              <a:tr h="969152">
                <a:tc rowSpan="2">
                  <a:txBody>
                    <a:bodyPr/>
                    <a:lstStyle/>
                    <a:p>
                      <a:r>
                        <a:rPr lang="en-GB" sz="2800" dirty="0">
                          <a:effectLst/>
                          <a:latin typeface="Agency FB" panose="020B0503020202020204" pitchFamily="34" charset="0"/>
                        </a:rPr>
                        <a:t>1970–1984</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London Transport Executive</a:t>
                      </a:r>
                      <a:br>
                        <a:rPr lang="en-GB" sz="2800" dirty="0">
                          <a:solidFill>
                            <a:schemeClr val="tx1"/>
                          </a:solidFill>
                          <a:effectLst/>
                          <a:latin typeface="Agency FB" panose="020B0503020202020204" pitchFamily="34" charset="0"/>
                        </a:rPr>
                      </a:br>
                      <a:r>
                        <a:rPr lang="en-GB" sz="2800" dirty="0">
                          <a:solidFill>
                            <a:schemeClr val="tx1"/>
                          </a:solidFill>
                          <a:effectLst/>
                          <a:latin typeface="Agency FB" panose="020B0503020202020204" pitchFamily="34" charset="0"/>
                        </a:rPr>
                        <a:t>(Only</a:t>
                      </a:r>
                      <a:r>
                        <a:rPr lang="en-GB" sz="2800" baseline="0" dirty="0">
                          <a:solidFill>
                            <a:schemeClr val="tx1"/>
                          </a:solidFill>
                          <a:effectLst/>
                          <a:latin typeface="Agency FB" panose="020B0503020202020204" pitchFamily="34" charset="0"/>
                        </a:rPr>
                        <a:t> Greater London)</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Greater London Council</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127032876"/>
                  </a:ext>
                </a:extLst>
              </a:tr>
              <a:tr h="969152">
                <a:tc vMerge="1">
                  <a:txBody>
                    <a:bodyPr/>
                    <a:lstStyle/>
                    <a:p>
                      <a:endParaRPr lang="en-GB"/>
                    </a:p>
                  </a:txBody>
                  <a:tcPr/>
                </a:tc>
                <a:tc>
                  <a:txBody>
                    <a:bodyPr/>
                    <a:lstStyle/>
                    <a:p>
                      <a:r>
                        <a:rPr lang="en-GB" sz="2800" u="none" strike="noStrike" dirty="0">
                          <a:solidFill>
                            <a:schemeClr val="tx1"/>
                          </a:solidFill>
                          <a:effectLst/>
                          <a:latin typeface="Agency FB" panose="020B0503020202020204" pitchFamily="34" charset="0"/>
                        </a:rPr>
                        <a:t>London Country Bus Services</a:t>
                      </a:r>
                      <a:br>
                        <a:rPr lang="en-GB" sz="2800" dirty="0">
                          <a:solidFill>
                            <a:schemeClr val="tx1"/>
                          </a:solidFill>
                          <a:effectLst/>
                          <a:latin typeface="Agency FB" panose="020B0503020202020204" pitchFamily="34" charset="0"/>
                        </a:rPr>
                      </a:br>
                      <a:r>
                        <a:rPr lang="en-GB" sz="2800" dirty="0">
                          <a:solidFill>
                            <a:schemeClr val="tx1"/>
                          </a:solidFill>
                          <a:effectLst/>
                          <a:latin typeface="Agency FB" panose="020B0503020202020204" pitchFamily="34" charset="0"/>
                        </a:rPr>
                        <a:t>(Only</a:t>
                      </a:r>
                      <a:r>
                        <a:rPr lang="en-GB" sz="2800" baseline="0" dirty="0">
                          <a:solidFill>
                            <a:schemeClr val="tx1"/>
                          </a:solidFill>
                          <a:effectLst/>
                          <a:latin typeface="Agency FB" panose="020B0503020202020204" pitchFamily="34" charset="0"/>
                        </a:rPr>
                        <a:t> Green Line</a:t>
                      </a:r>
                      <a:r>
                        <a:rPr lang="en-GB" sz="2800" dirty="0">
                          <a:solidFill>
                            <a:schemeClr val="tx1"/>
                          </a:solidFill>
                          <a:effectLst/>
                          <a:latin typeface="Agency FB" panose="020B0503020202020204" pitchFamily="34" charset="0"/>
                        </a:rPr>
                        <a: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National Bus Company</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101860768"/>
                  </a:ext>
                </a:extLst>
              </a:tr>
              <a:tr h="553801">
                <a:tc>
                  <a:txBody>
                    <a:bodyPr/>
                    <a:lstStyle/>
                    <a:p>
                      <a:r>
                        <a:rPr lang="en-GB" sz="2800" dirty="0">
                          <a:effectLst/>
                          <a:latin typeface="Agency FB" panose="020B0503020202020204" pitchFamily="34" charset="0"/>
                        </a:rPr>
                        <a:t>1984–2000</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London Regional Transport</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Secretary of State for Transport</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273133408"/>
                  </a:ext>
                </a:extLst>
              </a:tr>
              <a:tr h="553801">
                <a:tc>
                  <a:txBody>
                    <a:bodyPr/>
                    <a:lstStyle/>
                    <a:p>
                      <a:r>
                        <a:rPr lang="en-GB" sz="2800" dirty="0">
                          <a:effectLst/>
                          <a:latin typeface="Agency FB" panose="020B0503020202020204" pitchFamily="34" charset="0"/>
                        </a:rPr>
                        <a:t>2000–</a:t>
                      </a:r>
                      <a:r>
                        <a:rPr lang="en-GB" sz="2800" baseline="0" dirty="0">
                          <a:effectLst/>
                          <a:latin typeface="Agency FB" panose="020B0503020202020204" pitchFamily="34" charset="0"/>
                        </a:rPr>
                        <a:t>now</a:t>
                      </a:r>
                      <a:endParaRPr lang="en-GB" sz="2800" dirty="0">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Transport for London</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sz="2800" u="none" strike="noStrike" dirty="0">
                          <a:solidFill>
                            <a:schemeClr val="tx1"/>
                          </a:solidFill>
                          <a:effectLst/>
                          <a:latin typeface="Agency FB" panose="020B0503020202020204" pitchFamily="34" charset="0"/>
                        </a:rPr>
                        <a:t>Mayor of London</a:t>
                      </a:r>
                      <a:endParaRPr lang="en-GB" sz="2800" dirty="0">
                        <a:solidFill>
                          <a:schemeClr val="tx1"/>
                        </a:solidFill>
                        <a:effectLst/>
                        <a:latin typeface="Agency FB" panose="020B0503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231895558"/>
                  </a:ext>
                </a:extLst>
              </a:tr>
            </a:tbl>
          </a:graphicData>
        </a:graphic>
      </p:graphicFrame>
    </p:spTree>
    <p:extLst>
      <p:ext uri="{BB962C8B-B14F-4D97-AF65-F5344CB8AC3E}">
        <p14:creationId xmlns:p14="http://schemas.microsoft.com/office/powerpoint/2010/main" val="2509408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A79F8-2102-4DEF-A148-407C6F9F229D}"/>
              </a:ext>
            </a:extLst>
          </p:cNvPr>
          <p:cNvSpPr>
            <a:spLocks noGrp="1"/>
          </p:cNvSpPr>
          <p:nvPr>
            <p:ph type="title"/>
          </p:nvPr>
        </p:nvSpPr>
        <p:spPr/>
        <p:txBody>
          <a:bodyPr>
            <a:normAutofit/>
          </a:bodyPr>
          <a:lstStyle/>
          <a:p>
            <a:r>
              <a:rPr lang="en-US" sz="3600" dirty="0">
                <a:effectLst/>
                <a:latin typeface="Bodoni MT Black" panose="02070A03080606020203" pitchFamily="18" charset="0"/>
                <a:ea typeface="Calibri" panose="020F0502020204030204" pitchFamily="34" charset="0"/>
                <a:cs typeface="Times New Roman" panose="02020603050405020304" pitchFamily="18" charset="0"/>
              </a:rPr>
              <a:t>Bus Services Operators </a:t>
            </a:r>
            <a:r>
              <a:rPr lang="en-US" sz="3600" dirty="0">
                <a:latin typeface="Bodoni MT Black" panose="02070A03080606020203" pitchFamily="18" charset="0"/>
                <a:ea typeface="Calibri" panose="020F0502020204030204" pitchFamily="34" charset="0"/>
                <a:cs typeface="Times New Roman" panose="02020603050405020304" pitchFamily="18" charset="0"/>
              </a:rPr>
              <a:t>with TFL</a:t>
            </a:r>
            <a:endParaRPr lang="en-GB" sz="3600" dirty="0">
              <a:latin typeface="Bodoni MT Black" panose="02070A03080606020203" pitchFamily="18" charset="0"/>
            </a:endParaRPr>
          </a:p>
        </p:txBody>
      </p:sp>
      <p:sp>
        <p:nvSpPr>
          <p:cNvPr id="3" name="Content Placeholder 2">
            <a:extLst>
              <a:ext uri="{FF2B5EF4-FFF2-40B4-BE49-F238E27FC236}">
                <a16:creationId xmlns:a16="http://schemas.microsoft.com/office/drawing/2014/main" id="{EB53C7E3-CA27-4021-9246-E7D622D87B1B}"/>
              </a:ext>
            </a:extLst>
          </p:cNvPr>
          <p:cNvSpPr>
            <a:spLocks noGrp="1"/>
          </p:cNvSpPr>
          <p:nvPr>
            <p:ph sz="half" idx="1"/>
          </p:nvPr>
        </p:nvSpPr>
        <p:spPr>
          <a:xfrm>
            <a:off x="318052" y="1825624"/>
            <a:ext cx="5701748" cy="4879975"/>
          </a:xfrm>
        </p:spPr>
        <p:txBody>
          <a:bodyPr>
            <a:normAutofit fontScale="85000" lnSpcReduction="20000"/>
          </a:bodyPr>
          <a:lstStyle/>
          <a:p>
            <a:pPr>
              <a:lnSpc>
                <a:spcPct val="107000"/>
              </a:lnSpc>
              <a:spcAft>
                <a:spcPts val="800"/>
              </a:spcAft>
            </a:pPr>
            <a:r>
              <a:rPr lang="en-US" dirty="0">
                <a:effectLst/>
                <a:latin typeface="Agency FB" panose="020B0503020202020204" pitchFamily="34" charset="0"/>
                <a:ea typeface="Calibri" panose="020F0502020204030204" pitchFamily="34" charset="0"/>
                <a:cs typeface="Times New Roman" panose="02020603050405020304" pitchFamily="18" charset="0"/>
              </a:rPr>
              <a:t>In London, buses are some of the main transport services. There are around 9300 buses. For them to all function properly there needs to be very good organization.</a:t>
            </a:r>
            <a:endParaRPr lang="en-GB" dirty="0">
              <a:effectLst/>
              <a:latin typeface="Agency FB" panose="020B05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Agency FB" panose="020B0503020202020204" pitchFamily="34" charset="0"/>
                <a:ea typeface="Calibri" panose="020F0502020204030204" pitchFamily="34" charset="0"/>
                <a:cs typeface="Times New Roman" panose="02020603050405020304" pitchFamily="18" charset="0"/>
              </a:rPr>
              <a:t>Every company has its own operating code and all bus garages in London have their own garage code.</a:t>
            </a:r>
          </a:p>
        </p:txBody>
      </p:sp>
      <p:sp>
        <p:nvSpPr>
          <p:cNvPr id="4" name="Content Placeholder 3">
            <a:extLst>
              <a:ext uri="{FF2B5EF4-FFF2-40B4-BE49-F238E27FC236}">
                <a16:creationId xmlns:a16="http://schemas.microsoft.com/office/drawing/2014/main" id="{B01B3EDB-AC49-4D83-97A1-0E129F67ED0B}"/>
              </a:ext>
            </a:extLst>
          </p:cNvPr>
          <p:cNvSpPr>
            <a:spLocks noGrp="1"/>
          </p:cNvSpPr>
          <p:nvPr>
            <p:ph sz="half" idx="2"/>
          </p:nvPr>
        </p:nvSpPr>
        <p:spPr>
          <a:xfrm>
            <a:off x="6172199" y="1825625"/>
            <a:ext cx="5701747" cy="4508914"/>
          </a:xfrm>
        </p:spPr>
        <p:txBody>
          <a:bodyPr>
            <a:normAutofit fontScale="85000" lnSpcReduction="20000"/>
          </a:bodyPr>
          <a:lstStyle/>
          <a:p>
            <a:pPr>
              <a:lnSpc>
                <a:spcPct val="120000"/>
              </a:lnSpc>
              <a:spcBef>
                <a:spcPts val="0"/>
              </a:spcBef>
              <a:buFont typeface="Wingdings" panose="05000000000000000000" pitchFamily="2" charset="2"/>
              <a:buChar char="v"/>
            </a:pPr>
            <a:r>
              <a:rPr lang="en-GB" dirty="0">
                <a:effectLst/>
                <a:latin typeface="Agency FB" panose="020B0503020202020204" pitchFamily="34" charset="0"/>
                <a:ea typeface="Calibri" panose="020F0502020204030204" pitchFamily="34" charset="0"/>
                <a:cs typeface="Times New Roman" panose="02020603050405020304" pitchFamily="18" charset="0"/>
              </a:rPr>
              <a:t>Bus services in London are operated by:  </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Abellio London </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Arriva London</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CT Plus</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 Go-Ahead London</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 London Sovereign RATP, London United</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Metro line</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 Quality Line</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Stagecoach London</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 Sullivan Buses</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 Tower Transit</a:t>
            </a:r>
          </a:p>
          <a:p>
            <a:pPr marL="34290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Uno</a:t>
            </a:r>
          </a:p>
          <a:p>
            <a:endParaRPr lang="en-GB" dirty="0"/>
          </a:p>
        </p:txBody>
      </p:sp>
    </p:spTree>
    <p:extLst>
      <p:ext uri="{BB962C8B-B14F-4D97-AF65-F5344CB8AC3E}">
        <p14:creationId xmlns:p14="http://schemas.microsoft.com/office/powerpoint/2010/main" val="543691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681DD8B-DB80-4C8B-8614-8FC2D79261CD}"/>
              </a:ext>
            </a:extLst>
          </p:cNvPr>
          <p:cNvSpPr>
            <a:spLocks noGrp="1"/>
          </p:cNvSpPr>
          <p:nvPr>
            <p:ph type="title"/>
          </p:nvPr>
        </p:nvSpPr>
        <p:spPr>
          <a:xfrm>
            <a:off x="702365" y="185530"/>
            <a:ext cx="10651435" cy="967410"/>
          </a:xfrm>
        </p:spPr>
        <p:txBody>
          <a:bodyPr>
            <a:normAutofit/>
          </a:bodyPr>
          <a:lstStyle/>
          <a:p>
            <a:r>
              <a:rPr lang="en-GB" sz="3600" b="1" dirty="0">
                <a:effectLst/>
                <a:latin typeface="Bodoni MT Black" panose="02070A03080606020203" pitchFamily="18" charset="0"/>
                <a:ea typeface="Calibri" panose="020F0502020204030204" pitchFamily="34" charset="0"/>
                <a:cs typeface="Times New Roman" panose="02020603050405020304" pitchFamily="18" charset="0"/>
              </a:rPr>
              <a:t>Effect of Technology Tfl Buses</a:t>
            </a:r>
            <a:endParaRPr lang="en-GB" sz="3600" dirty="0">
              <a:latin typeface="Bodoni MT Black" panose="02070A03080606020203" pitchFamily="18" charset="0"/>
            </a:endParaRPr>
          </a:p>
        </p:txBody>
      </p:sp>
      <p:sp>
        <p:nvSpPr>
          <p:cNvPr id="6" name="Content Placeholder 5">
            <a:extLst>
              <a:ext uri="{FF2B5EF4-FFF2-40B4-BE49-F238E27FC236}">
                <a16:creationId xmlns:a16="http://schemas.microsoft.com/office/drawing/2014/main" id="{6BAFED91-0716-47BE-B595-183546760201}"/>
              </a:ext>
            </a:extLst>
          </p:cNvPr>
          <p:cNvSpPr>
            <a:spLocks noGrp="1"/>
          </p:cNvSpPr>
          <p:nvPr>
            <p:ph idx="1"/>
          </p:nvPr>
        </p:nvSpPr>
        <p:spPr>
          <a:xfrm>
            <a:off x="265043" y="1391478"/>
            <a:ext cx="11582400" cy="5280992"/>
          </a:xfrm>
        </p:spPr>
        <p:txBody>
          <a:bodyPr>
            <a:normAutofit fontScale="92500" lnSpcReduction="10000"/>
          </a:bodyPr>
          <a:lstStyle/>
          <a:p>
            <a:pPr>
              <a:lnSpc>
                <a:spcPct val="107000"/>
              </a:lnSpc>
              <a:spcAft>
                <a:spcPts val="800"/>
              </a:spcAft>
            </a:pPr>
            <a:r>
              <a:rPr lang="en-GB" dirty="0">
                <a:effectLst/>
                <a:latin typeface="Agency FB" panose="020B0503020202020204" pitchFamily="34" charset="0"/>
                <a:ea typeface="Calibri" panose="020F0502020204030204" pitchFamily="34" charset="0"/>
                <a:cs typeface="Times New Roman" panose="02020603050405020304" pitchFamily="18" charset="0"/>
              </a:rPr>
              <a:t>The bus experience has been made transportation easier through digital technology. At the bus stops there are live information boards which tell the passengers when buses will come and how long it will take. There are also information stands which show the bus routes, where they start and end. There is also a map of London which shows tourists and passengers can see where buses intersect. The use of information boards sound audio on buses allows people who may be blind be able to hear the what stop they are at. It also allows people who may be hard of hearing or deaf to read what stop they are on. People who are using wheelchairs can also use the bus service without discrimination. Buses in London are equipped with a tool to release a wheelchair ramp so they can enter or exit the bus without assistance which may invalidate their experience. </a:t>
            </a:r>
          </a:p>
          <a:p>
            <a:pPr>
              <a:lnSpc>
                <a:spcPct val="107000"/>
              </a:lnSpc>
              <a:spcAft>
                <a:spcPts val="800"/>
              </a:spcAft>
            </a:pPr>
            <a:r>
              <a:rPr lang="en-GB" dirty="0">
                <a:effectLst/>
                <a:latin typeface="Agency FB" panose="020B0503020202020204" pitchFamily="34" charset="0"/>
                <a:ea typeface="Calibri" panose="020F0502020204030204" pitchFamily="34" charset="0"/>
                <a:cs typeface="Times New Roman" panose="02020603050405020304" pitchFamily="18" charset="0"/>
              </a:rPr>
              <a:t>As I can remember growing up as young follow in London early 1990s, we all use to pay in cash, when boarding and upon paying the driver would give you a ticket/receipt as proof of payment in order to continue your journey. </a:t>
            </a:r>
          </a:p>
          <a:p>
            <a:endParaRPr lang="en-GB" dirty="0"/>
          </a:p>
        </p:txBody>
      </p:sp>
    </p:spTree>
    <p:extLst>
      <p:ext uri="{BB962C8B-B14F-4D97-AF65-F5344CB8AC3E}">
        <p14:creationId xmlns:p14="http://schemas.microsoft.com/office/powerpoint/2010/main" val="328291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F585B5-D9B9-4DF5-BE07-CB2D38C4AF4D}"/>
              </a:ext>
            </a:extLst>
          </p:cNvPr>
          <p:cNvSpPr txBox="1"/>
          <p:nvPr/>
        </p:nvSpPr>
        <p:spPr>
          <a:xfrm>
            <a:off x="198783" y="463826"/>
            <a:ext cx="11714921" cy="7067783"/>
          </a:xfrm>
          <a:prstGeom prst="rect">
            <a:avLst/>
          </a:prstGeom>
          <a:noFill/>
        </p:spPr>
        <p:txBody>
          <a:bodyPr wrap="square">
            <a:spAutoFit/>
          </a:bodyPr>
          <a:lstStyle/>
          <a:p>
            <a:pPr>
              <a:lnSpc>
                <a:spcPct val="107000"/>
              </a:lnSpc>
              <a:spcAft>
                <a:spcPts val="800"/>
              </a:spcAft>
            </a:pPr>
            <a:r>
              <a:rPr lang="en-GB" sz="2800" dirty="0">
                <a:effectLst/>
                <a:latin typeface="Agency FB" panose="020B0503020202020204" pitchFamily="34" charset="0"/>
                <a:ea typeface="Calibri" panose="020F0502020204030204" pitchFamily="34" charset="0"/>
                <a:cs typeface="Times New Roman" panose="02020603050405020304" pitchFamily="18" charset="0"/>
              </a:rPr>
              <a:t>As years go by, the coming of the millennium in 2000s, thing began to change on London buses with the introduction of travel cards in order to travel on TFL. Shortly after in 2003 the oyster card was introduced, which was a form of technology where one could top-up the oyster (pay money into the card) and use it on buses and other forms of TFL which made payment easier and more reliable</a:t>
            </a:r>
          </a:p>
          <a:p>
            <a:pPr>
              <a:lnSpc>
                <a:spcPct val="107000"/>
              </a:lnSpc>
              <a:spcAft>
                <a:spcPts val="800"/>
              </a:spcAft>
            </a:pPr>
            <a:r>
              <a:rPr lang="en-GB" sz="2800" b="1" dirty="0">
                <a:effectLst/>
                <a:latin typeface="Agency FB" panose="020B0503020202020204" pitchFamily="34" charset="0"/>
                <a:ea typeface="Calibri" panose="020F0502020204030204" pitchFamily="34" charset="0"/>
                <a:cs typeface="Times New Roman" panose="02020603050405020304" pitchFamily="18" charset="0"/>
              </a:rPr>
              <a:t>ibus technology</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Monitoring location of buses</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Tracking of TfL buses</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Used in coordinating the activities of buses</a:t>
            </a:r>
          </a:p>
          <a:p>
            <a:pPr>
              <a:lnSpc>
                <a:spcPct val="107000"/>
              </a:lnSpc>
              <a:spcAft>
                <a:spcPts val="800"/>
              </a:spcAft>
            </a:pPr>
            <a:r>
              <a:rPr lang="en-GB" sz="2800" b="1" dirty="0">
                <a:effectLst/>
                <a:latin typeface="Agency FB" panose="020B0503020202020204" pitchFamily="34" charset="0"/>
                <a:ea typeface="Calibri" panose="020F0502020204030204" pitchFamily="34" charset="0"/>
                <a:cs typeface="Times New Roman" panose="02020603050405020304" pitchFamily="18" charset="0"/>
              </a:rPr>
              <a:t>Electronic live information</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The use of electronic live information in TfL bus stops.</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The use of audio and visual technology</a:t>
            </a:r>
          </a:p>
          <a:p>
            <a:pPr>
              <a:lnSpc>
                <a:spcPct val="107000"/>
              </a:lnSpc>
              <a:spcAft>
                <a:spcPts val="800"/>
              </a:spcAft>
            </a:pPr>
            <a:r>
              <a:rPr lang="en-GB" sz="2800" b="1" dirty="0">
                <a:effectLst/>
                <a:latin typeface="Agency FB" panose="020B0503020202020204" pitchFamily="34" charset="0"/>
                <a:ea typeface="Calibri" panose="020F0502020204030204" pitchFamily="34" charset="0"/>
                <a:cs typeface="Times New Roman" panose="02020603050405020304" pitchFamily="18" charset="0"/>
              </a:rPr>
              <a:t>CCTV camera</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For safety and security of passengers.</a:t>
            </a:r>
          </a:p>
        </p:txBody>
      </p:sp>
    </p:spTree>
    <p:extLst>
      <p:ext uri="{BB962C8B-B14F-4D97-AF65-F5344CB8AC3E}">
        <p14:creationId xmlns:p14="http://schemas.microsoft.com/office/powerpoint/2010/main" val="2735228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069851-9867-4ED1-AB37-EF37F904B16B}"/>
              </a:ext>
            </a:extLst>
          </p:cNvPr>
          <p:cNvSpPr txBox="1"/>
          <p:nvPr/>
        </p:nvSpPr>
        <p:spPr>
          <a:xfrm>
            <a:off x="450574" y="821635"/>
            <a:ext cx="11516139" cy="3333028"/>
          </a:xfrm>
          <a:prstGeom prst="rect">
            <a:avLst/>
          </a:prstGeom>
          <a:noFill/>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For monitoring anti-social behaviour.</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For monitoring of violence and crimes in TfL buses.</a:t>
            </a:r>
          </a:p>
          <a:p>
            <a:pPr>
              <a:lnSpc>
                <a:spcPct val="107000"/>
              </a:lnSpc>
              <a:spcAft>
                <a:spcPts val="800"/>
              </a:spcAft>
            </a:pPr>
            <a:r>
              <a:rPr lang="en-GB" sz="2800" b="1" dirty="0">
                <a:effectLst/>
                <a:latin typeface="Agency FB" panose="020B0503020202020204" pitchFamily="34" charset="0"/>
                <a:ea typeface="Calibri" panose="020F0502020204030204" pitchFamily="34" charset="0"/>
                <a:cs typeface="Times New Roman" panose="02020603050405020304" pitchFamily="18" charset="0"/>
              </a:rPr>
              <a:t>Communication equipment</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The driver uses this gadget to communicates to passengers</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The driver uses this gadget to make announcement to passengers.</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Agency FB" panose="020B0503020202020204" pitchFamily="34" charset="0"/>
                <a:ea typeface="Calibri" panose="020F0502020204030204" pitchFamily="34" charset="0"/>
                <a:cs typeface="Times New Roman" panose="02020603050405020304" pitchFamily="18" charset="0"/>
              </a:rPr>
              <a:t>The driver can communicate externally, example to police, ambulance etc</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075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56853-3BE6-4E52-A388-A7636B8D0A24}"/>
              </a:ext>
            </a:extLst>
          </p:cNvPr>
          <p:cNvSpPr>
            <a:spLocks noGrp="1"/>
          </p:cNvSpPr>
          <p:nvPr>
            <p:ph type="title"/>
          </p:nvPr>
        </p:nvSpPr>
        <p:spPr>
          <a:xfrm>
            <a:off x="838200" y="365126"/>
            <a:ext cx="10515600" cy="787814"/>
          </a:xfrm>
        </p:spPr>
        <p:txBody>
          <a:bodyPr>
            <a:normAutofit/>
          </a:bodyPr>
          <a:lstStyle/>
          <a:p>
            <a:r>
              <a:rPr lang="en-GB" sz="3600" b="1" dirty="0">
                <a:effectLst/>
                <a:latin typeface="Bodoni MT Black" panose="02070A03080606020203" pitchFamily="18" charset="0"/>
                <a:ea typeface="Calibri" panose="020F0502020204030204" pitchFamily="34" charset="0"/>
                <a:cs typeface="Times New Roman" panose="02020603050405020304" pitchFamily="18" charset="0"/>
              </a:rPr>
              <a:t>Technology and Impact on TFL Buses</a:t>
            </a:r>
            <a:endParaRPr lang="en-GB" sz="3600" dirty="0">
              <a:latin typeface="Bodoni MT Black" panose="02070A03080606020203" pitchFamily="18" charset="0"/>
            </a:endParaRPr>
          </a:p>
        </p:txBody>
      </p:sp>
      <p:sp>
        <p:nvSpPr>
          <p:cNvPr id="3" name="Content Placeholder 2">
            <a:extLst>
              <a:ext uri="{FF2B5EF4-FFF2-40B4-BE49-F238E27FC236}">
                <a16:creationId xmlns:a16="http://schemas.microsoft.com/office/drawing/2014/main" id="{7D2A5DD6-9CE3-4538-AC2F-3F2E1DD77C76}"/>
              </a:ext>
            </a:extLst>
          </p:cNvPr>
          <p:cNvSpPr>
            <a:spLocks noGrp="1"/>
          </p:cNvSpPr>
          <p:nvPr>
            <p:ph idx="1"/>
          </p:nvPr>
        </p:nvSpPr>
        <p:spPr>
          <a:xfrm>
            <a:off x="278295" y="1258956"/>
            <a:ext cx="11542643" cy="5446643"/>
          </a:xfrm>
        </p:spPr>
        <p:txBody>
          <a:bodyPr>
            <a:normAutofit/>
          </a:bodyPr>
          <a:lstStyle/>
          <a:p>
            <a:pPr>
              <a:buFont typeface="Wingdings" panose="05000000000000000000" pitchFamily="2" charset="2"/>
              <a:buChar char="v"/>
            </a:pPr>
            <a:r>
              <a:rPr lang="en-GB" dirty="0">
                <a:latin typeface="Agency FB" panose="020B0503020202020204" pitchFamily="34" charset="0"/>
                <a:ea typeface="Calibri" panose="020F0502020204030204" pitchFamily="34" charset="0"/>
                <a:cs typeface="Times New Roman" panose="02020603050405020304" pitchFamily="18" charset="0"/>
              </a:rPr>
              <a:t> T</a:t>
            </a:r>
            <a:r>
              <a:rPr lang="en-GB" dirty="0">
                <a:effectLst/>
                <a:latin typeface="Agency FB" panose="020B0503020202020204" pitchFamily="34" charset="0"/>
                <a:ea typeface="Calibri" panose="020F0502020204030204" pitchFamily="34" charset="0"/>
                <a:cs typeface="Times New Roman" panose="02020603050405020304" pitchFamily="18" charset="0"/>
              </a:rPr>
              <a:t>he effects of congestion are doing just that - increasing costs and decreasing revenue, which leads inevitably to less service. In London, fewer but faster and reliable buses will both solve an acute financial problem for Sadiq Khan (the combination of his fares freeze and the complete removal of subsidy from TfL by 2018), and restart bus passenger growth allowing his electorate to access work, education, health and leisure more easily. And outside London, the same proposition would produce more and better services, with the same results, too. Not to mention the beneficial effects on driver recruitment, retention and resultant customer service. David isn’t advocating anything which as a politician he hasn’t done himself with the Greenways in Edinburgh. In London, for Boris, we took out significant road space for cycling. Now our towns and cities are going to have to make the same sort of radical choices for more protected road space and more and cleverer signal priority, for buses across the UK to enable the growth, jobs and house building the bus service can support</a:t>
            </a:r>
            <a:endParaRPr lang="en-GB" dirty="0">
              <a:latin typeface="Agency FB" panose="020B0503020202020204" pitchFamily="34" charset="0"/>
            </a:endParaRPr>
          </a:p>
        </p:txBody>
      </p:sp>
    </p:spTree>
    <p:extLst>
      <p:ext uri="{BB962C8B-B14F-4D97-AF65-F5344CB8AC3E}">
        <p14:creationId xmlns:p14="http://schemas.microsoft.com/office/powerpoint/2010/main" val="1058723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DCA99-A6C8-4108-BF64-6288CEB2AB99}"/>
              </a:ext>
            </a:extLst>
          </p:cNvPr>
          <p:cNvSpPr>
            <a:spLocks noGrp="1"/>
          </p:cNvSpPr>
          <p:nvPr>
            <p:ph type="title"/>
          </p:nvPr>
        </p:nvSpPr>
        <p:spPr/>
        <p:txBody>
          <a:bodyPr>
            <a:normAutofit/>
          </a:bodyPr>
          <a:lstStyle/>
          <a:p>
            <a:r>
              <a:rPr lang="en-GB" sz="3600" b="1" dirty="0">
                <a:effectLst/>
                <a:latin typeface="Bodoni MT Black" panose="02070A03080606020203" pitchFamily="18" charset="0"/>
                <a:ea typeface="Calibri" panose="020F0502020204030204" pitchFamily="34" charset="0"/>
                <a:cs typeface="Times New Roman" panose="02020603050405020304" pitchFamily="18" charset="0"/>
              </a:rPr>
              <a:t>Challenges of technology on TFL BUS</a:t>
            </a:r>
            <a:endParaRPr lang="en-GB" sz="3600" dirty="0">
              <a:latin typeface="Bodoni MT Black" panose="02070A03080606020203" pitchFamily="18" charset="0"/>
            </a:endParaRPr>
          </a:p>
        </p:txBody>
      </p:sp>
      <p:sp>
        <p:nvSpPr>
          <p:cNvPr id="3" name="Content Placeholder 2">
            <a:extLst>
              <a:ext uri="{FF2B5EF4-FFF2-40B4-BE49-F238E27FC236}">
                <a16:creationId xmlns:a16="http://schemas.microsoft.com/office/drawing/2014/main" id="{37E08D06-DF07-4C04-A5F7-DD0C777E8C00}"/>
              </a:ext>
            </a:extLst>
          </p:cNvPr>
          <p:cNvSpPr>
            <a:spLocks noGrp="1"/>
          </p:cNvSpPr>
          <p:nvPr>
            <p:ph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Threat of cyber attack</a:t>
            </a:r>
          </a:p>
          <a:p>
            <a:pPr marL="342900" lvl="0" indent="-342900">
              <a:lnSpc>
                <a:spcPct val="107000"/>
              </a:lnSpc>
              <a:spcAft>
                <a:spcPts val="800"/>
              </a:spcAft>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Data security issues.</a:t>
            </a:r>
          </a:p>
        </p:txBody>
      </p:sp>
    </p:spTree>
    <p:extLst>
      <p:ext uri="{BB962C8B-B14F-4D97-AF65-F5344CB8AC3E}">
        <p14:creationId xmlns:p14="http://schemas.microsoft.com/office/powerpoint/2010/main" val="1891844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82979-7DA7-4665-BC1F-B585605698CC}"/>
              </a:ext>
            </a:extLst>
          </p:cNvPr>
          <p:cNvSpPr>
            <a:spLocks noGrp="1"/>
          </p:cNvSpPr>
          <p:nvPr>
            <p:ph type="title"/>
          </p:nvPr>
        </p:nvSpPr>
        <p:spPr/>
        <p:txBody>
          <a:bodyPr>
            <a:normAutofit/>
          </a:bodyPr>
          <a:lstStyle/>
          <a:p>
            <a:r>
              <a:rPr lang="en-GB" sz="3600" b="1" dirty="0">
                <a:effectLst/>
                <a:latin typeface="Bodoni MT Black" panose="02070A03080606020203" pitchFamily="18" charset="0"/>
                <a:ea typeface="Calibri" panose="020F0502020204030204" pitchFamily="34" charset="0"/>
                <a:cs typeface="Times New Roman" panose="02020603050405020304" pitchFamily="18" charset="0"/>
              </a:rPr>
              <a:t>Benefits of technology on TfL Buses</a:t>
            </a:r>
            <a:endParaRPr lang="en-GB" sz="3600" dirty="0">
              <a:latin typeface="Bodoni MT Black" panose="02070A03080606020203" pitchFamily="18" charset="0"/>
            </a:endParaRPr>
          </a:p>
        </p:txBody>
      </p:sp>
      <p:sp>
        <p:nvSpPr>
          <p:cNvPr id="3" name="Content Placeholder 2">
            <a:extLst>
              <a:ext uri="{FF2B5EF4-FFF2-40B4-BE49-F238E27FC236}">
                <a16:creationId xmlns:a16="http://schemas.microsoft.com/office/drawing/2014/main" id="{9F286E77-21ED-4566-B96C-B8B72666658B}"/>
              </a:ext>
            </a:extLst>
          </p:cNvPr>
          <p:cNvSpPr>
            <a:spLocks noGrp="1"/>
          </p:cNvSpPr>
          <p:nvPr>
            <p:ph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Cost savings</a:t>
            </a:r>
          </a:p>
          <a:p>
            <a:pPr marL="342900" lvl="0" indent="-342900">
              <a:lnSpc>
                <a:spcPct val="107000"/>
              </a:lnSpc>
              <a:spcAft>
                <a:spcPts val="800"/>
              </a:spcAft>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Increases productivity</a:t>
            </a:r>
          </a:p>
          <a:p>
            <a:pPr marL="342900" lvl="0" indent="-342900">
              <a:lnSpc>
                <a:spcPct val="107000"/>
              </a:lnSpc>
              <a:spcAft>
                <a:spcPts val="800"/>
              </a:spcAft>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Accessibility</a:t>
            </a:r>
          </a:p>
          <a:p>
            <a:pPr marL="342900" lvl="0" indent="-342900">
              <a:lnSpc>
                <a:spcPct val="107000"/>
              </a:lnSpc>
              <a:spcAft>
                <a:spcPts val="800"/>
              </a:spcAft>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Data reliability</a:t>
            </a:r>
          </a:p>
        </p:txBody>
      </p:sp>
    </p:spTree>
    <p:extLst>
      <p:ext uri="{BB962C8B-B14F-4D97-AF65-F5344CB8AC3E}">
        <p14:creationId xmlns:p14="http://schemas.microsoft.com/office/powerpoint/2010/main" val="3028083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BAC2F-22A9-4E7B-9396-E08ED0461A43}"/>
              </a:ext>
            </a:extLst>
          </p:cNvPr>
          <p:cNvSpPr>
            <a:spLocks noGrp="1"/>
          </p:cNvSpPr>
          <p:nvPr>
            <p:ph type="title"/>
          </p:nvPr>
        </p:nvSpPr>
        <p:spPr/>
        <p:txBody>
          <a:bodyPr>
            <a:normAutofit/>
          </a:bodyPr>
          <a:lstStyle/>
          <a:p>
            <a:r>
              <a:rPr lang="en-GB" sz="3600" b="1" dirty="0">
                <a:effectLst/>
                <a:latin typeface="Bodoni MT Black" panose="02070A03080606020203" pitchFamily="18" charset="0"/>
                <a:ea typeface="Calibri" panose="020F0502020204030204" pitchFamily="34" charset="0"/>
                <a:cs typeface="Times New Roman" panose="02020603050405020304" pitchFamily="18" charset="0"/>
              </a:rPr>
              <a:t>Tfl Payment System London Bus Networking</a:t>
            </a:r>
            <a:endParaRPr lang="en-GB" sz="3600" dirty="0">
              <a:latin typeface="Bodoni MT Black" panose="02070A03080606020203" pitchFamily="18" charset="0"/>
            </a:endParaRPr>
          </a:p>
        </p:txBody>
      </p:sp>
      <p:sp>
        <p:nvSpPr>
          <p:cNvPr id="3" name="Content Placeholder 2">
            <a:extLst>
              <a:ext uri="{FF2B5EF4-FFF2-40B4-BE49-F238E27FC236}">
                <a16:creationId xmlns:a16="http://schemas.microsoft.com/office/drawing/2014/main" id="{2E403CB4-1A8F-4B13-B2DD-3BE76EF46355}"/>
              </a:ext>
            </a:extLst>
          </p:cNvPr>
          <p:cNvSpPr>
            <a:spLocks noGrp="1"/>
          </p:cNvSpPr>
          <p:nvPr>
            <p:ph idx="1"/>
          </p:nvPr>
        </p:nvSpPr>
        <p:spPr>
          <a:xfrm>
            <a:off x="265043" y="1690688"/>
            <a:ext cx="11688417" cy="5028164"/>
          </a:xfrm>
        </p:spPr>
        <p:txBody>
          <a:bodyPr>
            <a:noAutofit/>
          </a:bodyPr>
          <a:lstStyle/>
          <a:p>
            <a:pPr>
              <a:lnSpc>
                <a:spcPct val="107000"/>
              </a:lnSpc>
              <a:spcAft>
                <a:spcPts val="800"/>
              </a:spcAft>
              <a:buFont typeface="Wingdings" panose="05000000000000000000" pitchFamily="2" charset="2"/>
              <a:buChar char="v"/>
            </a:pPr>
            <a:r>
              <a:rPr lang="en-GB" dirty="0">
                <a:effectLst/>
                <a:latin typeface="Agency FB" panose="020B0503020202020204" pitchFamily="34" charset="0"/>
                <a:ea typeface="Calibri" panose="020F0502020204030204" pitchFamily="34" charset="0"/>
                <a:cs typeface="Times New Roman" panose="02020603050405020304" pitchFamily="18" charset="0"/>
              </a:rPr>
              <a:t>In the beginning, London Buses were using conductors to help passengers get on and off the bus. Conductors would ask the passengers where their destination was and accordingly ask for the fee and passengers would give them change. As time has passed and technology has developed, the London Bus service became cashless in 2014. This meant that passengers could no longer use cash to pay for their travels and would have to use travel cards and oyster cards to pay for their journey. If they could not provide cash upon entry into the bus, they would not be allowed entry. </a:t>
            </a:r>
          </a:p>
          <a:p>
            <a:pPr marL="0" indent="0">
              <a:lnSpc>
                <a:spcPct val="100000"/>
              </a:lnSpc>
              <a:spcBef>
                <a:spcPts val="0"/>
              </a:spcBef>
              <a:buNone/>
            </a:pPr>
            <a:r>
              <a:rPr lang="en-GB" dirty="0">
                <a:effectLst/>
                <a:latin typeface="Agency FB" panose="020B0503020202020204" pitchFamily="34" charset="0"/>
                <a:ea typeface="Calibri" panose="020F0502020204030204" pitchFamily="34" charset="0"/>
                <a:cs typeface="Times New Roman" panose="02020603050405020304" pitchFamily="18" charset="0"/>
              </a:rPr>
              <a:t>Faster mode of payment</a:t>
            </a:r>
          </a:p>
          <a:p>
            <a:pPr marL="342900" lvl="0" indent="-342900">
              <a:lnSpc>
                <a:spcPct val="10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The use of mobile devices to make payment on TfL buses</a:t>
            </a:r>
          </a:p>
          <a:p>
            <a:pPr marL="342900" lvl="0" indent="-342900">
              <a:lnSpc>
                <a:spcPct val="10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The use of oyster card to make payment</a:t>
            </a:r>
          </a:p>
          <a:p>
            <a:pPr marL="342900" lvl="0" indent="-342900">
              <a:lnSpc>
                <a:spcPct val="10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The use of contactless payment on TfL buses</a:t>
            </a:r>
          </a:p>
          <a:p>
            <a:pPr marL="342900" lvl="0" indent="-342900">
              <a:lnSpc>
                <a:spcPct val="10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The use of tablet, phone, devices to get live service information</a:t>
            </a:r>
          </a:p>
        </p:txBody>
      </p:sp>
      <p:pic>
        <p:nvPicPr>
          <p:cNvPr id="5" name="Picture 4">
            <a:extLst>
              <a:ext uri="{FF2B5EF4-FFF2-40B4-BE49-F238E27FC236}">
                <a16:creationId xmlns:a16="http://schemas.microsoft.com/office/drawing/2014/main" id="{E5C269B3-EF1A-42C9-8F85-2050481F1A8D}"/>
              </a:ext>
            </a:extLst>
          </p:cNvPr>
          <p:cNvPicPr>
            <a:picLocks noChangeAspect="1"/>
          </p:cNvPicPr>
          <p:nvPr/>
        </p:nvPicPr>
        <p:blipFill>
          <a:blip r:embed="rId2"/>
          <a:stretch>
            <a:fillRect/>
          </a:stretch>
        </p:blipFill>
        <p:spPr>
          <a:xfrm>
            <a:off x="8711334" y="4506766"/>
            <a:ext cx="3480666" cy="2212086"/>
          </a:xfrm>
          <a:prstGeom prst="rect">
            <a:avLst/>
          </a:prstGeom>
        </p:spPr>
      </p:pic>
    </p:spTree>
    <p:extLst>
      <p:ext uri="{BB962C8B-B14F-4D97-AF65-F5344CB8AC3E}">
        <p14:creationId xmlns:p14="http://schemas.microsoft.com/office/powerpoint/2010/main" val="2477586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A9DE9-F768-4010-A679-C71808AF1C41}"/>
              </a:ext>
            </a:extLst>
          </p:cNvPr>
          <p:cNvSpPr>
            <a:spLocks noGrp="1"/>
          </p:cNvSpPr>
          <p:nvPr>
            <p:ph type="title"/>
          </p:nvPr>
        </p:nvSpPr>
        <p:spPr/>
        <p:txBody>
          <a:bodyPr>
            <a:normAutofit/>
          </a:bodyPr>
          <a:lstStyle/>
          <a:p>
            <a:r>
              <a:rPr lang="en-GB" sz="3600" b="1" dirty="0">
                <a:effectLst/>
                <a:latin typeface="Bodoni MT Black" panose="02070A03080606020203" pitchFamily="18" charset="0"/>
                <a:ea typeface="Calibri" panose="020F0502020204030204" pitchFamily="34" charset="0"/>
                <a:cs typeface="Times New Roman" panose="02020603050405020304" pitchFamily="18" charset="0"/>
              </a:rPr>
              <a:t>Tfl direction towards green energy in the millennium </a:t>
            </a:r>
            <a:endParaRPr lang="en-GB" sz="3600" dirty="0">
              <a:latin typeface="Bodoni MT Black" panose="02070A03080606020203" pitchFamily="18" charset="0"/>
            </a:endParaRPr>
          </a:p>
        </p:txBody>
      </p:sp>
      <p:sp>
        <p:nvSpPr>
          <p:cNvPr id="3" name="Content Placeholder 2">
            <a:extLst>
              <a:ext uri="{FF2B5EF4-FFF2-40B4-BE49-F238E27FC236}">
                <a16:creationId xmlns:a16="http://schemas.microsoft.com/office/drawing/2014/main" id="{331B0154-F6C8-4987-90B0-3B75C496FA0A}"/>
              </a:ext>
            </a:extLst>
          </p:cNvPr>
          <p:cNvSpPr>
            <a:spLocks noGrp="1"/>
          </p:cNvSpPr>
          <p:nvPr>
            <p:ph idx="1"/>
          </p:nvPr>
        </p:nvSpPr>
        <p:spPr>
          <a:xfrm>
            <a:off x="397565" y="1825624"/>
            <a:ext cx="11410122" cy="4853471"/>
          </a:xfrm>
        </p:spPr>
        <p:txBody>
          <a:bodyPr>
            <a:normAutofit lnSpcReduction="10000"/>
          </a:bodyPr>
          <a:lstStyle/>
          <a:p>
            <a:pPr lvl="0">
              <a:lnSpc>
                <a:spcPct val="120000"/>
              </a:lnSpc>
              <a:spcBef>
                <a:spcPts val="0"/>
              </a:spcBef>
              <a:buFont typeface="Wingdings" panose="05000000000000000000" pitchFamily="2" charset="2"/>
              <a:buChar char="v"/>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Modern buses in London aim to reduce emissions and be more environmentally friendly to protect the environment. </a:t>
            </a:r>
          </a:p>
          <a:p>
            <a:pPr marL="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Low emission buses will use cleaner energy sources which will be better for the planet and environment.</a:t>
            </a:r>
          </a:p>
          <a:p>
            <a:pPr marL="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Alternative energy uses include electric batteries and biodiesels. </a:t>
            </a:r>
          </a:p>
          <a:p>
            <a:pPr marL="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The aim of this is to improve air quality and reduce the carbon footprint of London. </a:t>
            </a:r>
          </a:p>
          <a:p>
            <a:pPr marL="0">
              <a:lnSpc>
                <a:spcPct val="120000"/>
              </a:lnSpc>
              <a:spcBef>
                <a:spcPts val="0"/>
              </a:spcBef>
              <a:buFont typeface="Wingdings" panose="05000000000000000000" pitchFamily="2" charset="2"/>
              <a:buChar char="q"/>
            </a:pPr>
            <a:r>
              <a:rPr lang="en-GB" dirty="0">
                <a:effectLst/>
                <a:latin typeface="Agency FB" panose="020B0503020202020204" pitchFamily="34" charset="0"/>
                <a:ea typeface="Calibri" panose="020F0502020204030204" pitchFamily="34" charset="0"/>
                <a:cs typeface="Times New Roman" panose="02020603050405020304" pitchFamily="18" charset="0"/>
              </a:rPr>
              <a:t>Zero emission buses</a:t>
            </a:r>
          </a:p>
          <a:p>
            <a:pPr marL="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The use of electrical buses.</a:t>
            </a:r>
          </a:p>
          <a:p>
            <a:pPr marL="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The use of hydrogen buses.</a:t>
            </a:r>
          </a:p>
          <a:p>
            <a:pPr marL="0" lvl="0" indent="-342900">
              <a:lnSpc>
                <a:spcPct val="120000"/>
              </a:lnSpc>
              <a:spcBef>
                <a:spcPts val="0"/>
              </a:spcBef>
              <a:buFont typeface="Arial" panose="020B0604020202020204" pitchFamily="34" charset="0"/>
              <a:buChar char="•"/>
              <a:tabLst>
                <a:tab pos="457200" algn="l"/>
              </a:tabLst>
            </a:pPr>
            <a:r>
              <a:rPr lang="en-GB" dirty="0">
                <a:effectLst/>
                <a:latin typeface="Agency FB" panose="020B0503020202020204" pitchFamily="34" charset="0"/>
                <a:ea typeface="Calibri" panose="020F0502020204030204" pitchFamily="34" charset="0"/>
                <a:cs typeface="Times New Roman" panose="02020603050405020304" pitchFamily="18" charset="0"/>
              </a:rPr>
              <a:t>USB ports for charging of phones in electrical buses </a:t>
            </a:r>
          </a:p>
          <a:p>
            <a:endParaRPr lang="en-GB" dirty="0"/>
          </a:p>
        </p:txBody>
      </p:sp>
    </p:spTree>
    <p:extLst>
      <p:ext uri="{BB962C8B-B14F-4D97-AF65-F5344CB8AC3E}">
        <p14:creationId xmlns:p14="http://schemas.microsoft.com/office/powerpoint/2010/main" val="4136195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70B5F-284C-4BDA-8CB9-382C6E23324C}"/>
              </a:ext>
            </a:extLst>
          </p:cNvPr>
          <p:cNvSpPr>
            <a:spLocks noGrp="1"/>
          </p:cNvSpPr>
          <p:nvPr>
            <p:ph type="title"/>
          </p:nvPr>
        </p:nvSpPr>
        <p:spPr>
          <a:xfrm>
            <a:off x="662609" y="145775"/>
            <a:ext cx="10691191" cy="755374"/>
          </a:xfrm>
        </p:spPr>
        <p:txBody>
          <a:bodyPr>
            <a:normAutofit/>
          </a:bodyPr>
          <a:lstStyle/>
          <a:p>
            <a:r>
              <a:rPr lang="en-GB" sz="3600" dirty="0">
                <a:effectLst/>
                <a:latin typeface="Bodoni MT Black" panose="02070A03080606020203" pitchFamily="18" charset="0"/>
                <a:ea typeface="Calibri" panose="020F0502020204030204" pitchFamily="34" charset="0"/>
                <a:cs typeface="Times New Roman" panose="02020603050405020304" pitchFamily="18" charset="0"/>
              </a:rPr>
              <a:t>Conclusion. </a:t>
            </a:r>
            <a:endParaRPr lang="en-GB" sz="3600" dirty="0">
              <a:latin typeface="Bodoni MT Black" panose="02070A03080606020203" pitchFamily="18" charset="0"/>
            </a:endParaRPr>
          </a:p>
        </p:txBody>
      </p:sp>
      <p:sp>
        <p:nvSpPr>
          <p:cNvPr id="3" name="Content Placeholder 2">
            <a:extLst>
              <a:ext uri="{FF2B5EF4-FFF2-40B4-BE49-F238E27FC236}">
                <a16:creationId xmlns:a16="http://schemas.microsoft.com/office/drawing/2014/main" id="{D69B8E29-7388-47D5-807B-090776F88946}"/>
              </a:ext>
            </a:extLst>
          </p:cNvPr>
          <p:cNvSpPr>
            <a:spLocks noGrp="1"/>
          </p:cNvSpPr>
          <p:nvPr>
            <p:ph idx="1"/>
          </p:nvPr>
        </p:nvSpPr>
        <p:spPr>
          <a:xfrm>
            <a:off x="106017" y="901149"/>
            <a:ext cx="11979966" cy="5956851"/>
          </a:xfrm>
        </p:spPr>
        <p:txBody>
          <a:bodyPr>
            <a:noAutofit/>
          </a:bodyPr>
          <a:lstStyle/>
          <a:p>
            <a:pPr>
              <a:lnSpc>
                <a:spcPct val="107000"/>
              </a:lnSpc>
              <a:spcAft>
                <a:spcPts val="800"/>
              </a:spcAft>
            </a:pPr>
            <a:r>
              <a:rPr lang="en-GB" sz="2700" dirty="0">
                <a:effectLst/>
                <a:latin typeface="Agency FB" panose="020B0503020202020204" pitchFamily="34" charset="0"/>
                <a:ea typeface="Calibri" panose="020F0502020204030204" pitchFamily="34" charset="0"/>
                <a:cs typeface="Times New Roman" panose="02020603050405020304" pitchFamily="18" charset="0"/>
              </a:rPr>
              <a:t>Transport connectivity creates economic growth, jobs and builds houses. The resurgence of our cities, the places our children migrate to get jobs, is in direct proportion to their connectivity both to the rest of the world and within the city itself. And the bus service, for journeys longer than a walk, is the most common way of creating connectivity in them. So making buses work better is good for growth and jobs and good for the urban areas they serve. </a:t>
            </a:r>
          </a:p>
          <a:p>
            <a:pPr>
              <a:lnSpc>
                <a:spcPct val="107000"/>
              </a:lnSpc>
              <a:spcAft>
                <a:spcPts val="800"/>
              </a:spcAft>
            </a:pPr>
            <a:r>
              <a:rPr lang="en-GB" sz="2700" dirty="0">
                <a:effectLst/>
                <a:latin typeface="Agency FB" panose="020B0503020202020204" pitchFamily="34" charset="0"/>
                <a:ea typeface="Calibri" panose="020F0502020204030204" pitchFamily="34" charset="0"/>
                <a:cs typeface="Times New Roman" panose="02020603050405020304" pitchFamily="18" charset="0"/>
              </a:rPr>
              <a:t>The air quality effects of congestion are getting much airtime just now - the economic effects are as obvious but left unsaid for the most part. This study seeks to put that right. The bus industry itself must do better - cash handling on the bus slows the service down, costs money and is unnecessary in the modern age of PDAs and contactless bank cards; schedules must be up to date, tailored to time of day and produce reliability without too much recovery time. The Traffic Commissioners should have more powers and resource to prevent poor operators getting licences and to stop poor operation on the road. But in urban areas the best operation in the world will be sabotaged if congestion destroys reliability and journey speed.</a:t>
            </a:r>
          </a:p>
        </p:txBody>
      </p:sp>
    </p:spTree>
    <p:extLst>
      <p:ext uri="{BB962C8B-B14F-4D97-AF65-F5344CB8AC3E}">
        <p14:creationId xmlns:p14="http://schemas.microsoft.com/office/powerpoint/2010/main" val="1464702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67317-C186-4AFC-AA6F-EADAAF13A2B1}"/>
              </a:ext>
            </a:extLst>
          </p:cNvPr>
          <p:cNvSpPr>
            <a:spLocks noGrp="1"/>
          </p:cNvSpPr>
          <p:nvPr>
            <p:ph type="title"/>
          </p:nvPr>
        </p:nvSpPr>
        <p:spPr>
          <a:xfrm>
            <a:off x="185530" y="185531"/>
            <a:ext cx="11168270" cy="834886"/>
          </a:xfrm>
        </p:spPr>
        <p:txBody>
          <a:bodyPr>
            <a:normAutofit/>
          </a:bodyPr>
          <a:lstStyle/>
          <a:p>
            <a:r>
              <a:rPr lang="en-GB" sz="3600" b="1" dirty="0">
                <a:effectLst/>
                <a:latin typeface="Bodoni MT Black" panose="02070A03080606020203" pitchFamily="18" charset="0"/>
                <a:ea typeface="Calibri" panose="020F0502020204030204" pitchFamily="34" charset="0"/>
                <a:cs typeface="Times New Roman" panose="02020603050405020304" pitchFamily="18" charset="0"/>
              </a:rPr>
              <a:t>References</a:t>
            </a:r>
            <a:endParaRPr lang="en-GB" sz="3600" dirty="0">
              <a:latin typeface="Bodoni MT Black" panose="02070A03080606020203" pitchFamily="18" charset="0"/>
            </a:endParaRPr>
          </a:p>
        </p:txBody>
      </p:sp>
      <p:sp>
        <p:nvSpPr>
          <p:cNvPr id="3" name="Content Placeholder 2">
            <a:extLst>
              <a:ext uri="{FF2B5EF4-FFF2-40B4-BE49-F238E27FC236}">
                <a16:creationId xmlns:a16="http://schemas.microsoft.com/office/drawing/2014/main" id="{A8BD834E-809F-4DCE-821D-09E31D2020D5}"/>
              </a:ext>
            </a:extLst>
          </p:cNvPr>
          <p:cNvSpPr>
            <a:spLocks noGrp="1"/>
          </p:cNvSpPr>
          <p:nvPr>
            <p:ph idx="1"/>
          </p:nvPr>
        </p:nvSpPr>
        <p:spPr>
          <a:xfrm>
            <a:off x="185529" y="1139687"/>
            <a:ext cx="11794435" cy="5532782"/>
          </a:xfrm>
        </p:spPr>
        <p:txBody>
          <a:bodyPr/>
          <a:lstStyle/>
          <a:p>
            <a:pPr marL="342900" lvl="0" indent="-342900">
              <a:lnSpc>
                <a:spcPct val="107000"/>
              </a:lnSpc>
              <a:spcAft>
                <a:spcPts val="800"/>
              </a:spcAft>
              <a:buFont typeface="Arial" panose="020B0604020202020204" pitchFamily="34" charset="0"/>
              <a:buChar char="•"/>
              <a:tabLst>
                <a:tab pos="457200" algn="l"/>
              </a:tabLst>
            </a:pPr>
            <a:r>
              <a:rPr lang="en-US" dirty="0">
                <a:effectLst/>
                <a:latin typeface="Agency FB" panose="020B0503020202020204" pitchFamily="34" charset="0"/>
                <a:ea typeface="Calibri" panose="020F0502020204030204" pitchFamily="34" charset="0"/>
                <a:cs typeface="Times New Roman" panose="02020603050405020304" pitchFamily="18" charset="0"/>
              </a:rPr>
              <a:t>"Children and students | Transport for London". Tfl.gov.uk. 19 January 2010. Retrieved 29</a:t>
            </a:r>
            <a:r>
              <a:rPr lang="en-US" baseline="30000" dirty="0">
                <a:effectLst/>
                <a:latin typeface="Agency FB" panose="020B0503020202020204" pitchFamily="34" charset="0"/>
                <a:ea typeface="Calibri" panose="020F0502020204030204" pitchFamily="34" charset="0"/>
                <a:cs typeface="Times New Roman" panose="02020603050405020304" pitchFamily="18" charset="0"/>
              </a:rPr>
              <a:t>th</a:t>
            </a:r>
            <a:r>
              <a:rPr lang="en-US" dirty="0">
                <a:effectLst/>
                <a:latin typeface="Agency FB" panose="020B0503020202020204" pitchFamily="34" charset="0"/>
                <a:ea typeface="Calibri" panose="020F0502020204030204" pitchFamily="34" charset="0"/>
                <a:cs typeface="Times New Roman" panose="02020603050405020304" pitchFamily="18" charset="0"/>
              </a:rPr>
              <a:t> July 2020.</a:t>
            </a:r>
            <a:endParaRPr lang="en-GB" dirty="0">
              <a:effectLst/>
              <a:latin typeface="Agency FB" panose="020B0503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tabLst>
                <a:tab pos="457200" algn="l"/>
              </a:tabLst>
            </a:pPr>
            <a:r>
              <a:rPr lang="en-US" dirty="0">
                <a:effectLst/>
                <a:latin typeface="Agency FB" panose="020B0503020202020204" pitchFamily="34" charset="0"/>
                <a:ea typeface="Calibri" panose="020F0502020204030204" pitchFamily="34" charset="0"/>
                <a:cs typeface="Times New Roman" panose="02020603050405020304" pitchFamily="18" charset="0"/>
              </a:rPr>
              <a:t>a b c Transport for London. "London Buses”. Archived from the original on 16 November 2007. Retrieved 29</a:t>
            </a:r>
            <a:r>
              <a:rPr lang="en-US" baseline="30000" dirty="0">
                <a:effectLst/>
                <a:latin typeface="Agency FB" panose="020B0503020202020204" pitchFamily="34" charset="0"/>
                <a:ea typeface="Calibri" panose="020F0502020204030204" pitchFamily="34" charset="0"/>
                <a:cs typeface="Times New Roman" panose="02020603050405020304" pitchFamily="18" charset="0"/>
              </a:rPr>
              <a:t>th</a:t>
            </a:r>
            <a:r>
              <a:rPr lang="en-US" dirty="0">
                <a:effectLst/>
                <a:latin typeface="Agency FB" panose="020B0503020202020204" pitchFamily="34" charset="0"/>
                <a:ea typeface="Calibri" panose="020F0502020204030204" pitchFamily="34" charset="0"/>
                <a:cs typeface="Times New Roman" panose="02020603050405020304" pitchFamily="18" charset="0"/>
              </a:rPr>
              <a:t> July 2020.</a:t>
            </a:r>
            <a:endParaRPr lang="en-GB" dirty="0">
              <a:effectLst/>
              <a:latin typeface="Agency FB" panose="020B0503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dirty="0">
                <a:effectLst/>
                <a:latin typeface="Agency FB" panose="020B0503020202020204" pitchFamily="34" charset="0"/>
                <a:ea typeface="Calibri" panose="020F0502020204030204" pitchFamily="34" charset="0"/>
                <a:cs typeface="Times New Roman" panose="02020603050405020304" pitchFamily="18" charset="0"/>
              </a:rPr>
              <a:t>All London's buses now fitted with bus". Transport for London. Transport for London. 23 April 2009. Retrieved 29</a:t>
            </a:r>
            <a:r>
              <a:rPr lang="en-US" baseline="30000" dirty="0">
                <a:effectLst/>
                <a:latin typeface="Agency FB" panose="020B0503020202020204" pitchFamily="34" charset="0"/>
                <a:ea typeface="Calibri" panose="020F0502020204030204" pitchFamily="34" charset="0"/>
                <a:cs typeface="Times New Roman" panose="02020603050405020304" pitchFamily="18" charset="0"/>
              </a:rPr>
              <a:t>th</a:t>
            </a:r>
            <a:r>
              <a:rPr lang="en-US" dirty="0">
                <a:effectLst/>
                <a:latin typeface="Agency FB" panose="020B0503020202020204" pitchFamily="34" charset="0"/>
                <a:ea typeface="Calibri" panose="020F0502020204030204" pitchFamily="34" charset="0"/>
                <a:cs typeface="Times New Roman" panose="02020603050405020304" pitchFamily="18" charset="0"/>
              </a:rPr>
              <a:t> July 2020.</a:t>
            </a:r>
            <a:endParaRPr lang="en-GB" dirty="0">
              <a:effectLst/>
              <a:latin typeface="Agency FB" panose="020B0503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dirty="0">
                <a:effectLst/>
                <a:latin typeface="Agency FB" panose="020B0503020202020204" pitchFamily="34" charset="0"/>
                <a:ea typeface="Calibri" panose="020F0502020204030204" pitchFamily="34" charset="0"/>
                <a:cs typeface="Times New Roman" panose="02020603050405020304" pitchFamily="18" charset="0"/>
              </a:rPr>
              <a:t>Dodson, Sean (28 February 2008)."London buses headed in the same direction as Helsinki's high-tech transport system | Technology". The Guardian.  Retrieved 3</a:t>
            </a:r>
            <a:r>
              <a:rPr lang="en-US" baseline="30000" dirty="0">
                <a:effectLst/>
                <a:latin typeface="Agency FB" panose="020B0503020202020204" pitchFamily="34" charset="0"/>
                <a:ea typeface="Calibri" panose="020F0502020204030204" pitchFamily="34" charset="0"/>
                <a:cs typeface="Times New Roman" panose="02020603050405020304" pitchFamily="18" charset="0"/>
              </a:rPr>
              <a:t>rd</a:t>
            </a:r>
            <a:r>
              <a:rPr lang="en-US" dirty="0">
                <a:effectLst/>
                <a:latin typeface="Agency FB" panose="020B0503020202020204" pitchFamily="34" charset="0"/>
                <a:ea typeface="Calibri" panose="020F0502020204030204" pitchFamily="34" charset="0"/>
                <a:cs typeface="Times New Roman" panose="02020603050405020304" pitchFamily="18" charset="0"/>
              </a:rPr>
              <a:t> August 2020.</a:t>
            </a:r>
            <a:endParaRPr lang="en-GB" dirty="0">
              <a:effectLst/>
              <a:latin typeface="Agency FB" panose="020B0503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91240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BBFBA-B052-41C1-BDBC-EAD9D3E41469}"/>
              </a:ext>
            </a:extLst>
          </p:cNvPr>
          <p:cNvSpPr>
            <a:spLocks noGrp="1"/>
          </p:cNvSpPr>
          <p:nvPr>
            <p:ph type="title"/>
          </p:nvPr>
        </p:nvSpPr>
        <p:spPr>
          <a:xfrm>
            <a:off x="251791" y="178905"/>
            <a:ext cx="11102009" cy="523460"/>
          </a:xfrm>
        </p:spPr>
        <p:txBody>
          <a:bodyPr>
            <a:normAutofit fontScale="90000"/>
          </a:bodyPr>
          <a:lstStyle/>
          <a:p>
            <a:r>
              <a:rPr lang="en-GB" dirty="0">
                <a:latin typeface="Bodoni MT Black" panose="02070A03080606020203" pitchFamily="18" charset="0"/>
              </a:rPr>
              <a:t>Website - References</a:t>
            </a:r>
          </a:p>
        </p:txBody>
      </p:sp>
      <p:sp>
        <p:nvSpPr>
          <p:cNvPr id="3" name="Content Placeholder 2">
            <a:extLst>
              <a:ext uri="{FF2B5EF4-FFF2-40B4-BE49-F238E27FC236}">
                <a16:creationId xmlns:a16="http://schemas.microsoft.com/office/drawing/2014/main" id="{7742DBDD-133D-4449-ABDD-4F1B5B00AAD4}"/>
              </a:ext>
            </a:extLst>
          </p:cNvPr>
          <p:cNvSpPr>
            <a:spLocks noGrp="1"/>
          </p:cNvSpPr>
          <p:nvPr>
            <p:ph idx="1"/>
          </p:nvPr>
        </p:nvSpPr>
        <p:spPr>
          <a:xfrm>
            <a:off x="172279" y="821635"/>
            <a:ext cx="11767930" cy="5857460"/>
          </a:xfrm>
        </p:spPr>
        <p:txBody>
          <a:bodyPr>
            <a:normAutofit lnSpcReduction="10000"/>
          </a:bodyPr>
          <a:lstStyle/>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Evening Standard, (2016). </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30 incredible pictures of London’s buses through the years. </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[online] Available at: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2"/>
              </a:rPr>
              <a:t>https://www.standard.co.uk/lifestyle/london-life/30-incredible-pictures-of-london-s-buses-through-the-years-a3346176.html</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3"/>
              </a:rPr>
              <a:t>2008-695</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[Assessed 25 July.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History of public transport ,(2000) </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History of public transport authorities in London</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4"/>
              </a:rPr>
              <a:t>https://en.wikipedia.org/wiki/History_of_public_transport_authorities_in_London</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 (Accessed : 10</a:t>
            </a:r>
            <a:r>
              <a:rPr lang="en-GB" sz="1800" baseline="30000" dirty="0">
                <a:effectLst/>
                <a:latin typeface="Cambria Math" panose="02040503050406030204" pitchFamily="18" charset="0"/>
                <a:ea typeface="Calibri" panose="020F0502020204030204" pitchFamily="34" charset="0"/>
                <a:cs typeface="Times New Roman" panose="02020603050405020304" pitchFamily="18" charset="0"/>
              </a:rPr>
              <a:t>th</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August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It museums, (n.d.). </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Stories. </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[online] Available at: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3"/>
              </a:rPr>
              <a:t>https://www.ltmuseum.co.uk/collections/collections-online/information/item/2008-695</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[Assessed 20 July.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London Government, (2017). </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London’s Bus Network</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[online] Available at: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5"/>
              </a:rPr>
              <a:t>https://www.london.gov.uk/about-us/london-assembly/london-assembly-publications/londons-bus-network</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3"/>
              </a:rPr>
              <a:t>2008-695</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[Assessed 20 July.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London Government, (n.d.). </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London’s Bus Network</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[online] Available at: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6"/>
              </a:rPr>
              <a:t>https://www.london.gov.uk/what-we-do/environment/pollution-and-air-quality/cleaner-buses</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[Assessed 20 July.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Transport for London (n.d)</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contactless and mobile pay as you go. Available</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at :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7"/>
              </a:rPr>
              <a:t>https://tfl.gov.uk/fares/how-to-pay-and-where-to-buy-tickets-and-oyster/pay-as-you-go/contactless-and-mobile-pay-as-you-go</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(accessed: 14 august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Transport for London (n.d)</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improving buses</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Available at :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8"/>
              </a:rPr>
              <a:t>https://tfl.gov.uk/modes/buses/improving-buses</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(accessed :14 august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41940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E48479C-7EB7-4BBB-A5AB-85094BF8CE0E}"/>
              </a:ext>
            </a:extLst>
          </p:cNvPr>
          <p:cNvSpPr txBox="1"/>
          <p:nvPr/>
        </p:nvSpPr>
        <p:spPr>
          <a:xfrm>
            <a:off x="265043" y="623756"/>
            <a:ext cx="11330609" cy="3246210"/>
          </a:xfrm>
          <a:prstGeom prst="rect">
            <a:avLst/>
          </a:prstGeom>
          <a:noFill/>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Transport for London (n.d.) </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London Buses ,</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Available at: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2"/>
              </a:rPr>
              <a:t>https://tfl.gov.uk/corporate/about-tfl/what-we-do?intcmp=2582#on-this-page-0</a:t>
            </a:r>
            <a:r>
              <a:rPr lang="en-GB" sz="1800" u="sng" dirty="0">
                <a:effectLst/>
                <a:latin typeface="Cambria Math" panose="02040503050406030204" pitchFamily="18" charset="0"/>
                <a:ea typeface="Calibri" panose="020F0502020204030204" pitchFamily="34" charset="0"/>
                <a:cs typeface="Times New Roman" panose="02020603050405020304" pitchFamily="18" charset="0"/>
              </a:rPr>
              <a:t>  </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(Accessed : 3</a:t>
            </a:r>
            <a:r>
              <a:rPr lang="en-GB" sz="1800" baseline="30000" dirty="0">
                <a:effectLst/>
                <a:latin typeface="Cambria Math" panose="02040503050406030204" pitchFamily="18" charset="0"/>
                <a:ea typeface="Calibri" panose="020F0502020204030204" pitchFamily="34" charset="0"/>
                <a:cs typeface="Times New Roman" panose="02020603050405020304" pitchFamily="18" charset="0"/>
              </a:rPr>
              <a:t>rd</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August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Transport for London, (n.d.). </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London buses. [online] </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Available at</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3"/>
              </a:rPr>
              <a:t>https://tfl.gov.uk/corporate/about-tfl/culture-and-heritage/londons-transport-a-history/london-buses</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4"/>
              </a:rPr>
              <a:t>2008-695</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[Assessed 25 July.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mbria Math" panose="02040503050406030204" pitchFamily="18" charset="0"/>
                <a:ea typeface="Calibri" panose="020F0502020204030204" pitchFamily="34" charset="0"/>
                <a:cs typeface="Times New Roman" panose="02020603050405020304" pitchFamily="18" charset="0"/>
              </a:rPr>
              <a:t>Transport for London, (n.d.). </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London buses. [online] </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Available at</a:t>
            </a:r>
            <a:r>
              <a:rPr lang="en-GB" sz="1800" i="1" dirty="0">
                <a:effectLst/>
                <a:latin typeface="Cambria Math" panose="02040503050406030204" pitchFamily="18" charset="0"/>
                <a:ea typeface="Calibri" panose="020F0502020204030204" pitchFamily="34" charset="0"/>
                <a:cs typeface="Times New Roman" panose="02020603050405020304" pitchFamily="18" charset="0"/>
              </a:rPr>
              <a:t>: </a:t>
            </a:r>
            <a:r>
              <a:rPr lang="en-GB" sz="1800" u="sng" dirty="0">
                <a:solidFill>
                  <a:srgbClr val="0000FF"/>
                </a:solidFill>
                <a:effectLst/>
                <a:latin typeface="Cambria Math" panose="02040503050406030204" pitchFamily="18" charset="0"/>
                <a:ea typeface="Calibri" panose="020F0502020204030204" pitchFamily="34" charset="0"/>
                <a:cs typeface="Times New Roman" panose="02020603050405020304" pitchFamily="18" charset="0"/>
                <a:hlinkClick r:id="rId5"/>
              </a:rPr>
              <a:t>https://tfl.gov.uk/info-for/media/press-releases/2014/april/tfl-confirms-introduction-of-cash-free-bus-travel-from-sunday-6-july#:~:text=TfL%20confirms%20introduction%20of%20cash%20free%20bus%20travel%20from%20Sunday%206%20July,-09%20April%202014&amp;text=Transport%20for%20London%20(TfL)%20has,their%20bus%20fare%20in%20cash.</a:t>
            </a:r>
            <a:r>
              <a:rPr lang="en-GB" sz="1800" dirty="0">
                <a:effectLst/>
                <a:latin typeface="Cambria Math" panose="02040503050406030204" pitchFamily="18" charset="0"/>
                <a:ea typeface="Calibri" panose="020F0502020204030204" pitchFamily="34" charset="0"/>
                <a:cs typeface="Times New Roman" panose="02020603050405020304" pitchFamily="18" charset="0"/>
              </a:rPr>
              <a:t> [Assessed 25 July. 2020]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6342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C4BF72-86F1-7342-A6C7-C1EC31F656E9}"/>
              </a:ext>
            </a:extLst>
          </p:cNvPr>
          <p:cNvSpPr txBox="1"/>
          <p:nvPr/>
        </p:nvSpPr>
        <p:spPr>
          <a:xfrm>
            <a:off x="3521838" y="2623114"/>
            <a:ext cx="5229255" cy="707886"/>
          </a:xfrm>
          <a:prstGeom prst="rect">
            <a:avLst/>
          </a:prstGeom>
          <a:noFill/>
        </p:spPr>
        <p:txBody>
          <a:bodyPr wrap="square" rtlCol="0">
            <a:spAutoFit/>
          </a:bodyPr>
          <a:lstStyle/>
          <a:p>
            <a:pPr algn="l"/>
            <a:r>
              <a:rPr lang="en-GB" sz="4000" b="1"/>
              <a:t>Speaker Notes </a:t>
            </a:r>
            <a:endParaRPr lang="en-US" sz="4000" b="1"/>
          </a:p>
        </p:txBody>
      </p:sp>
    </p:spTree>
    <p:extLst>
      <p:ext uri="{BB962C8B-B14F-4D97-AF65-F5344CB8AC3E}">
        <p14:creationId xmlns:p14="http://schemas.microsoft.com/office/powerpoint/2010/main" val="39352848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E8E0CF-AA1A-C247-A01A-13B1D9C9C5A0}"/>
              </a:ext>
            </a:extLst>
          </p:cNvPr>
          <p:cNvSpPr txBox="1"/>
          <p:nvPr/>
        </p:nvSpPr>
        <p:spPr>
          <a:xfrm>
            <a:off x="1071562" y="197346"/>
            <a:ext cx="10501313" cy="6463308"/>
          </a:xfrm>
          <a:prstGeom prst="rect">
            <a:avLst/>
          </a:prstGeom>
          <a:noFill/>
        </p:spPr>
        <p:txBody>
          <a:bodyPr wrap="square" rtlCol="0">
            <a:spAutoFit/>
          </a:bodyPr>
          <a:lstStyle/>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Overview of the London buses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The buses in London have become essential to daily life. The London Bus Network is an important part of life in London. It has developed over time to support Londoners and tourists. The London Bus Network has given people the ability to explore in London easily.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a:effectLst/>
                <a:latin typeface="Times New Roman" panose="02020603050405020304" pitchFamily="18" charset="0"/>
                <a:ea typeface="Calibri" panose="020F0502020204030204" pitchFamily="34" charset="0"/>
                <a:cs typeface="Times New Roman" panose="02020603050405020304" pitchFamily="18" charset="0"/>
              </a:rPr>
              <a:t>When the London Bus Network was developed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The beginnings of the London Bus Network can be seen in the early 1900s with the work of George Shillibear who introduced the omnibus service which introduced the earliest system of bus routes. An alternative to horses and carriages were desired by people because they wanted change and a more efficient method of transport.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a:effectLst/>
                <a:latin typeface="Times New Roman" panose="02020603050405020304" pitchFamily="18" charset="0"/>
                <a:ea typeface="Calibri" panose="020F0502020204030204" pitchFamily="34" charset="0"/>
                <a:cs typeface="Times New Roman" panose="02020603050405020304" pitchFamily="18" charset="0"/>
              </a:rPr>
              <a:t>Changes to the payment system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Originally to use the bus service, cash was used because it was easy to collect and manage. Overtime this changed as it was no longer as efficient and alternative methods of payment were developed. The new methods of payment include oyster cards, photo id cards and travel cards. More and more people in London were using these new methods of payment and because of this, Transport of London decided to stop using cash.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a:effectLst/>
                <a:latin typeface="Times New Roman" panose="02020603050405020304" pitchFamily="18" charset="0"/>
                <a:ea typeface="Calibri" panose="020F0502020204030204" pitchFamily="34" charset="0"/>
                <a:cs typeface="Times New Roman" panose="02020603050405020304" pitchFamily="18" charset="0"/>
              </a:rPr>
              <a:t>Change in direction towards green energy on Buses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The change towards green buses in London is because of the global concern towards climate change and global warming as well as the state of the air pollution in London. This is an effort to protect the planet.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a:effectLst/>
                <a:latin typeface="Times New Roman" panose="02020603050405020304" pitchFamily="18" charset="0"/>
                <a:ea typeface="Calibri" panose="020F0502020204030204" pitchFamily="34" charset="0"/>
                <a:cs typeface="Times New Roman" panose="02020603050405020304" pitchFamily="18" charset="0"/>
              </a:rPr>
              <a:t>Technology and Inclusion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Technology has made the bus experience better and easier for people. It has made things more inclusive.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With the development of vehicles, buses themselves have changed and become more efficient. The different types of buses show how things have changed as a result of the environment. For example the bendy buses were in use because they could have more passengers.   By Lara</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 Lara Adigun  1920483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027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9F0233-0D2E-2643-8BC6-C132B8D8FFD5}"/>
              </a:ext>
            </a:extLst>
          </p:cNvPr>
          <p:cNvSpPr txBox="1"/>
          <p:nvPr/>
        </p:nvSpPr>
        <p:spPr>
          <a:xfrm>
            <a:off x="750094" y="1169196"/>
            <a:ext cx="10203656" cy="3416320"/>
          </a:xfrm>
          <a:prstGeom prst="rect">
            <a:avLst/>
          </a:prstGeom>
          <a:noFill/>
        </p:spPr>
        <p:txBody>
          <a:bodyPr wrap="square" rtlCol="0">
            <a:spAutoFit/>
          </a:bodyPr>
          <a:lstStyle/>
          <a:p>
            <a:r>
              <a:rPr lang="en-GB" sz="1800" b="1"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a:effectLst/>
                <a:latin typeface="Times New Roman" panose="02020603050405020304" pitchFamily="18" charset="0"/>
                <a:ea typeface="Calibri" panose="020F0502020204030204" pitchFamily="34" charset="0"/>
                <a:cs typeface="Times New Roman" panose="02020603050405020304" pitchFamily="18" charset="0"/>
              </a:rPr>
              <a:t>Speaker Notes – Structure of organization in London Buses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London Buses is a huge organization that helps people travel. Many different companies operate around London. All their routes are controlled by Transport for London. The companies are private. They operate all weekdays and carrying for more than 6 million passengers with a lot of different routes. London Bus system is one of the biggest in the world and the largest in Europe. In the past London Bus services have been under the management of many different companies but from 2000year till nowadays TFL and Mayor of London overseen London Buses. The head of the London Buses is the Commissioner, also there are many different managers, directors and officers.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MELIHA DRENK   1922136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US"/>
          </a:p>
        </p:txBody>
      </p:sp>
    </p:spTree>
    <p:extLst>
      <p:ext uri="{BB962C8B-B14F-4D97-AF65-F5344CB8AC3E}">
        <p14:creationId xmlns:p14="http://schemas.microsoft.com/office/powerpoint/2010/main" val="3618725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67CFE4-4D12-FB4F-91C8-FADB6B7FFC5C}"/>
              </a:ext>
            </a:extLst>
          </p:cNvPr>
          <p:cNvSpPr txBox="1"/>
          <p:nvPr/>
        </p:nvSpPr>
        <p:spPr>
          <a:xfrm>
            <a:off x="1726406" y="1454945"/>
            <a:ext cx="9775031" cy="2862322"/>
          </a:xfrm>
          <a:prstGeom prst="rect">
            <a:avLst/>
          </a:prstGeom>
          <a:noFill/>
        </p:spPr>
        <p:txBody>
          <a:bodyPr wrap="square" rtlCol="0">
            <a:spAutoFit/>
          </a:bodyPr>
          <a:lstStyle/>
          <a:p>
            <a:r>
              <a:rPr lang="en-US" sz="1800" b="1" u="sng">
                <a:effectLst/>
                <a:latin typeface="Times New Roman" panose="02020603050405020304" pitchFamily="18" charset="0"/>
                <a:ea typeface="Calibri" panose="020F0502020204030204" pitchFamily="34" charset="0"/>
                <a:cs typeface="Calibri" panose="020F0502020204030204" pitchFamily="34" charset="0"/>
              </a:rPr>
              <a:t>Body responsible for transport within London and greater London.</a:t>
            </a:r>
            <a:endParaRPr lang="en-GB" sz="1800">
              <a:effectLst/>
              <a:latin typeface="Calibri" panose="020F0502020204030204" pitchFamily="34" charset="0"/>
              <a:ea typeface="Calibri" panose="020F0502020204030204" pitchFamily="34" charset="0"/>
              <a:cs typeface="Calibri" panose="020F0502020204030204" pitchFamily="34" charset="0"/>
            </a:endParaRPr>
          </a:p>
          <a:p>
            <a:pPr lvl="0"/>
            <a:r>
              <a:rPr lang="en-US" sz="1800">
                <a:effectLst/>
                <a:latin typeface="Times New Roman" panose="02020603050405020304" pitchFamily="18" charset="0"/>
                <a:ea typeface="Noto Sans Symbols" panose="020B0502040504020204" pitchFamily="34" charset="0"/>
                <a:cs typeface="Noto Sans Symbols" panose="020B0502040504020204" pitchFamily="34" charset="0"/>
              </a:rPr>
              <a:t>First of all, TFL stands for Transport of London; which is a government Road Routes.</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pPr lvl="0"/>
            <a:r>
              <a:rPr lang="en-US" sz="1800">
                <a:effectLst/>
                <a:latin typeface="Times New Roman" panose="02020603050405020304" pitchFamily="18" charset="0"/>
                <a:ea typeface="Noto Sans Symbols" panose="020B0502040504020204" pitchFamily="34" charset="0"/>
                <a:cs typeface="Noto Sans Symbols" panose="020B0502040504020204" pitchFamily="34" charset="0"/>
              </a:rPr>
              <a:t>Rail Network.</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pPr lvl="0"/>
            <a:r>
              <a:rPr lang="en-US" sz="1800">
                <a:effectLst/>
                <a:latin typeface="Times New Roman" panose="02020603050405020304" pitchFamily="18" charset="0"/>
                <a:ea typeface="Noto Sans Symbols" panose="020B0502040504020204" pitchFamily="34" charset="0"/>
                <a:cs typeface="Noto Sans Symbols" panose="020B0502040504020204" pitchFamily="34" charset="0"/>
              </a:rPr>
              <a:t>London Overground.</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pPr lvl="0"/>
            <a:r>
              <a:rPr lang="en-US" sz="1800">
                <a:effectLst/>
                <a:latin typeface="Times New Roman" panose="02020603050405020304" pitchFamily="18" charset="0"/>
                <a:ea typeface="Noto Sans Symbols" panose="020B0502040504020204" pitchFamily="34" charset="0"/>
                <a:cs typeface="Noto Sans Symbols" panose="020B0502040504020204" pitchFamily="34" charset="0"/>
              </a:rPr>
              <a:t>London Underground.</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pPr lvl="0"/>
            <a:r>
              <a:rPr lang="en-US" sz="1800">
                <a:effectLst/>
                <a:latin typeface="Times New Roman" panose="02020603050405020304" pitchFamily="18" charset="0"/>
                <a:ea typeface="Noto Sans Symbols" panose="020B0502040504020204" pitchFamily="34" charset="0"/>
                <a:cs typeface="Noto Sans Symbols" panose="020B0502040504020204" pitchFamily="34" charset="0"/>
              </a:rPr>
              <a:t>Docklands Light railways (DLR).</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LESLEY     OSARETIN    1921669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US"/>
          </a:p>
        </p:txBody>
      </p:sp>
    </p:spTree>
    <p:extLst>
      <p:ext uri="{BB962C8B-B14F-4D97-AF65-F5344CB8AC3E}">
        <p14:creationId xmlns:p14="http://schemas.microsoft.com/office/powerpoint/2010/main" val="30597550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B0BC47-612A-DA47-80D7-7CEF66643DB3}"/>
              </a:ext>
            </a:extLst>
          </p:cNvPr>
          <p:cNvSpPr txBox="1"/>
          <p:nvPr/>
        </p:nvSpPr>
        <p:spPr>
          <a:xfrm>
            <a:off x="2381251" y="889843"/>
            <a:ext cx="8608218" cy="4801314"/>
          </a:xfrm>
          <a:prstGeom prst="rect">
            <a:avLst/>
          </a:prstGeom>
          <a:noFill/>
        </p:spPr>
        <p:txBody>
          <a:bodyPr wrap="square" rtlCol="0">
            <a:spAutoFit/>
          </a:bodyPr>
          <a:lstStyle/>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Speaker note on the application of technology on TFL buses.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Noto Sans Symbols" panose="020B0502040504020204" pitchFamily="34" charset="0"/>
                <a:cs typeface="Noto Sans Symbols" panose="020B0502040504020204" pitchFamily="34" charset="0"/>
              </a:rPr>
              <a:t>TFL buses uses a technology called ibus to coordinates the activities of control point, driver and garage</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pPr lvl="0"/>
            <a:r>
              <a:rPr lang="en-GB" sz="1800">
                <a:effectLst/>
                <a:latin typeface="Times New Roman" panose="02020603050405020304" pitchFamily="18" charset="0"/>
                <a:ea typeface="Noto Sans Symbols" panose="020B0502040504020204" pitchFamily="34" charset="0"/>
                <a:cs typeface="Noto Sans Symbols" panose="020B0502040504020204" pitchFamily="34" charset="0"/>
              </a:rPr>
              <a:t>It is also used in tracking and locating the position of buses.</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pPr lvl="0"/>
            <a:r>
              <a:rPr lang="en-GB" sz="1800">
                <a:effectLst/>
                <a:latin typeface="Times New Roman" panose="02020603050405020304" pitchFamily="18" charset="0"/>
                <a:ea typeface="Noto Sans Symbols" panose="020B0502040504020204" pitchFamily="34" charset="0"/>
                <a:cs typeface="Noto Sans Symbols" panose="020B0502040504020204" pitchFamily="34" charset="0"/>
              </a:rPr>
              <a:t>Electronic live information is available in TFL bus stops that shows the arrival time of buses and also the use of audio and visual technology that helps passengers to navigate their way.</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pPr lvl="0"/>
            <a:r>
              <a:rPr lang="en-GB" sz="1800">
                <a:effectLst/>
                <a:latin typeface="Times New Roman" panose="02020603050405020304" pitchFamily="18" charset="0"/>
                <a:ea typeface="Noto Sans Symbols" panose="020B0502040504020204" pitchFamily="34" charset="0"/>
                <a:cs typeface="Noto Sans Symbols" panose="020B0502040504020204" pitchFamily="34" charset="0"/>
              </a:rPr>
              <a:t>The use of zero emission electrical and hydrogen buses in central London. Ultra low emission zone (ULEZ). This buses are environmental friendly and promotes the quality of the air. They are less noisy and low vibration, that increases passengers comfort. They have a USB port that enables passengers to charge their phone while in bus.</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pPr lvl="0"/>
            <a:r>
              <a:rPr lang="en-GB" sz="1800">
                <a:effectLst/>
                <a:latin typeface="Times New Roman" panose="02020603050405020304" pitchFamily="18" charset="0"/>
                <a:ea typeface="Noto Sans Symbols" panose="020B0502040504020204" pitchFamily="34" charset="0"/>
                <a:cs typeface="Noto Sans Symbols" panose="020B0502040504020204" pitchFamily="34" charset="0"/>
              </a:rPr>
              <a:t>Passengers can use their phone, their bank card, Oyster card to make payment in the bus by simply touching it to the card reader in the bus.</a:t>
            </a:r>
            <a:endParaRPr lang="en-GB" sz="1800">
              <a:effectLst/>
              <a:latin typeface="Noto Sans Symbols" panose="020B0502040504020204" pitchFamily="34" charset="0"/>
              <a:ea typeface="Noto Sans Symbols" panose="020B0502040504020204" pitchFamily="34" charset="0"/>
              <a:cs typeface="Noto Sans Symbols" panose="020B0502040504020204" pitchFamily="34"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Magnus  Amadi - 1921681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US"/>
          </a:p>
        </p:txBody>
      </p:sp>
    </p:spTree>
    <p:extLst>
      <p:ext uri="{BB962C8B-B14F-4D97-AF65-F5344CB8AC3E}">
        <p14:creationId xmlns:p14="http://schemas.microsoft.com/office/powerpoint/2010/main" val="4020877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A9C85D-5B2E-874A-81F7-B93CBEA3672E}"/>
              </a:ext>
            </a:extLst>
          </p:cNvPr>
          <p:cNvSpPr txBox="1"/>
          <p:nvPr/>
        </p:nvSpPr>
        <p:spPr>
          <a:xfrm>
            <a:off x="2250281" y="288132"/>
            <a:ext cx="8608217" cy="5909310"/>
          </a:xfrm>
          <a:prstGeom prst="rect">
            <a:avLst/>
          </a:prstGeom>
          <a:noFill/>
        </p:spPr>
        <p:txBody>
          <a:bodyPr wrap="square" rtlCol="0">
            <a:spAutoFit/>
          </a:bodyPr>
          <a:lstStyle/>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Speaker notes conclusion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What is the overview of the TFL network.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First of all </a:t>
            </a:r>
            <a:r>
              <a:rPr lang="en-GB" sz="1800" b="1">
                <a:effectLst/>
                <a:latin typeface="Times New Roman" panose="02020603050405020304" pitchFamily="18" charset="0"/>
                <a:ea typeface="Calibri" panose="020F0502020204030204" pitchFamily="34" charset="0"/>
                <a:cs typeface="Times New Roman" panose="02020603050405020304" pitchFamily="18" charset="0"/>
              </a:rPr>
              <a:t>TFL </a:t>
            </a:r>
            <a:r>
              <a:rPr lang="en-GB" sz="1800">
                <a:effectLst/>
                <a:latin typeface="Times New Roman" panose="02020603050405020304" pitchFamily="18" charset="0"/>
                <a:ea typeface="Calibri" panose="020F0502020204030204" pitchFamily="34" charset="0"/>
                <a:cs typeface="Times New Roman" panose="02020603050405020304" pitchFamily="18" charset="0"/>
              </a:rPr>
              <a:t>stands for transport for London, which is a government body that is responsible for transport within London and Greater London i.e..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Road routes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Rail networks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London Overground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London underground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Docklands light railway  (DLR)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Which we all use to date as it’s the national form of transportation.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The structure of the organisation in London buses: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Is an organisational structure of London that all goes as follows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b="1">
                <a:effectLst/>
                <a:latin typeface="Times New Roman" panose="02020603050405020304" pitchFamily="18" charset="0"/>
                <a:ea typeface="Calibri" panose="020F0502020204030204" pitchFamily="34" charset="0"/>
                <a:cs typeface="Times New Roman" panose="02020603050405020304" pitchFamily="18" charset="0"/>
              </a:rPr>
              <a:t>Commission of transport for London: </a:t>
            </a:r>
            <a:r>
              <a:rPr lang="en-GB" sz="1800">
                <a:effectLst/>
                <a:latin typeface="Times New Roman" panose="02020603050405020304" pitchFamily="18" charset="0"/>
                <a:ea typeface="Calibri" panose="020F0502020204030204" pitchFamily="34" charset="0"/>
                <a:cs typeface="Times New Roman" panose="02020603050405020304" pitchFamily="18" charset="0"/>
              </a:rPr>
              <a:t>which reports to the board and also leads the management team letting everyone know their responsibilities.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b="1">
                <a:effectLst/>
                <a:latin typeface="Times New Roman" panose="02020603050405020304" pitchFamily="18" charset="0"/>
                <a:ea typeface="Calibri" panose="020F0502020204030204" pitchFamily="34" charset="0"/>
                <a:cs typeface="Times New Roman" panose="02020603050405020304" pitchFamily="18" charset="0"/>
              </a:rPr>
              <a:t>London Underground: </a:t>
            </a:r>
            <a:r>
              <a:rPr lang="en-GB" sz="1800">
                <a:effectLst/>
                <a:latin typeface="Times New Roman" panose="02020603050405020304" pitchFamily="18" charset="0"/>
                <a:ea typeface="Calibri" panose="020F0502020204030204" pitchFamily="34" charset="0"/>
                <a:cs typeface="Times New Roman" panose="02020603050405020304" pitchFamily="18" charset="0"/>
              </a:rPr>
              <a:t>This is responsible for all the running of London Underground and rail Network as known the (Tube).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b="1">
                <a:effectLst/>
                <a:latin typeface="Times New Roman" panose="02020603050405020304" pitchFamily="18" charset="0"/>
                <a:ea typeface="Calibri" panose="020F0502020204030204" pitchFamily="34" charset="0"/>
                <a:cs typeface="Times New Roman" panose="02020603050405020304" pitchFamily="18" charset="0"/>
              </a:rPr>
              <a:t>London Buses: </a:t>
            </a:r>
            <a:r>
              <a:rPr lang="en-GB" sz="1800">
                <a:effectLst/>
                <a:latin typeface="Times New Roman" panose="02020603050405020304" pitchFamily="18" charset="0"/>
                <a:ea typeface="Calibri" panose="020F0502020204030204" pitchFamily="34" charset="0"/>
                <a:cs typeface="Times New Roman" panose="02020603050405020304" pitchFamily="18" charset="0"/>
              </a:rPr>
              <a:t>Which is a red bus network throughout London that are available and run all over London and greater London at different routes, times and most areas.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US"/>
          </a:p>
        </p:txBody>
      </p:sp>
    </p:spTree>
    <p:extLst>
      <p:ext uri="{BB962C8B-B14F-4D97-AF65-F5344CB8AC3E}">
        <p14:creationId xmlns:p14="http://schemas.microsoft.com/office/powerpoint/2010/main" val="2166253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391129-FDEF-BB40-B6AA-3462A9D61B02}"/>
              </a:ext>
            </a:extLst>
          </p:cNvPr>
          <p:cNvSpPr txBox="1"/>
          <p:nvPr/>
        </p:nvSpPr>
        <p:spPr>
          <a:xfrm>
            <a:off x="2321719" y="1514475"/>
            <a:ext cx="7786687" cy="3139321"/>
          </a:xfrm>
          <a:prstGeom prst="rect">
            <a:avLst/>
          </a:prstGeom>
          <a:noFill/>
        </p:spPr>
        <p:txBody>
          <a:bodyPr wrap="square" rtlCol="0">
            <a:spAutoFit/>
          </a:bodyPr>
          <a:lstStyle/>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History for transport for London (TFL) Buses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“Bus" got it’s name back in the 1820s to 1830s where it was then known in various countries as omnibus, mulitibus, motorbus and autobus. Buses where designed to have a capacity of up to 300 people. Buses in this day and age is suitable for multiple purposes apart from public transportation, it’s also now used as school transportation, private hire eg hen/bachelor parties, tourism and promotional Buses even used for political campaigns etc. The first internal combustion engine buses or motor buses where used in 1895 are different to the buses introduced in 2010s which we are currently using.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US"/>
          </a:p>
        </p:txBody>
      </p:sp>
    </p:spTree>
    <p:extLst>
      <p:ext uri="{BB962C8B-B14F-4D97-AF65-F5344CB8AC3E}">
        <p14:creationId xmlns:p14="http://schemas.microsoft.com/office/powerpoint/2010/main" val="4062982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55134B-9B3C-5C4A-881E-E4248A97FE6B}"/>
              </a:ext>
            </a:extLst>
          </p:cNvPr>
          <p:cNvSpPr txBox="1"/>
          <p:nvPr/>
        </p:nvSpPr>
        <p:spPr>
          <a:xfrm>
            <a:off x="1893095" y="1443037"/>
            <a:ext cx="8274844" cy="3139321"/>
          </a:xfrm>
          <a:prstGeom prst="rect">
            <a:avLst/>
          </a:prstGeom>
          <a:noFill/>
        </p:spPr>
        <p:txBody>
          <a:bodyPr wrap="square" rtlCol="0">
            <a:spAutoFit/>
          </a:bodyPr>
          <a:lstStyle/>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Application of technology In (TFL) buses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a:effectLst/>
                <a:latin typeface="Times New Roman" panose="02020603050405020304" pitchFamily="18" charset="0"/>
                <a:ea typeface="Calibri" panose="020F0502020204030204" pitchFamily="34" charset="0"/>
                <a:cs typeface="Times New Roman" panose="02020603050405020304" pitchFamily="18" charset="0"/>
              </a:rPr>
              <a:t>As i can remember growing up in London early 1990s all buses needed to be paid for when boarding and upon paying the driver one will then get a receipt as proof of payment.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Times New Roman" panose="02020603050405020304" pitchFamily="18" charset="0"/>
                <a:ea typeface="Calibri" panose="020F0502020204030204" pitchFamily="34" charset="0"/>
                <a:cs typeface="Times New Roman" panose="02020603050405020304" pitchFamily="18" charset="0"/>
              </a:rPr>
              <a:t>Years later coming into the millennium 2000s paper bus passes and travel cards in or to travel on TFL,  shortly after in 2003 the oyster card was introduced, which was a new form of technology in which we could to up the oyster card ( pay money into) and use on any from of transport also making payment easier and more reliable.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sng">
                <a:effectLst/>
                <a:latin typeface="Times New Roman" panose="02020603050405020304" pitchFamily="18" charset="0"/>
                <a:ea typeface="Calibri" panose="020F0502020204030204" pitchFamily="34" charset="0"/>
                <a:cs typeface="Times New Roman" panose="02020603050405020304" pitchFamily="18" charset="0"/>
              </a:rPr>
              <a:t>   Manuela Alves - 1919641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21565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2389</Words>
  <Application>Microsoft Office PowerPoint</Application>
  <PresentationFormat>Widescreen</PresentationFormat>
  <Paragraphs>144</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TFL Buses – The Past and Present</vt:lpstr>
      <vt:lpstr>Overview of TFL buses</vt:lpstr>
      <vt:lpstr>Table of Content</vt:lpstr>
      <vt:lpstr>PowerPoint Presentation</vt:lpstr>
      <vt:lpstr>Introduction</vt:lpstr>
      <vt:lpstr>TFL- Organisational structure and Management to Dated </vt:lpstr>
      <vt:lpstr>PowerPoint Presentation</vt:lpstr>
      <vt:lpstr>Bus Services Operators with TFL</vt:lpstr>
      <vt:lpstr>Effect of Technology Tfl Buses</vt:lpstr>
      <vt:lpstr>PowerPoint Presentation</vt:lpstr>
      <vt:lpstr>PowerPoint Presentation</vt:lpstr>
      <vt:lpstr>Technology and Impact on TFL Buses</vt:lpstr>
      <vt:lpstr>Challenges of technology on TFL BUS</vt:lpstr>
      <vt:lpstr>Benefits of technology on TfL Buses</vt:lpstr>
      <vt:lpstr>Tfl Payment System London Bus Networking</vt:lpstr>
      <vt:lpstr>Tfl direction towards green energy in the millennium </vt:lpstr>
      <vt:lpstr>Conclusion. </vt:lpstr>
      <vt:lpstr>References</vt:lpstr>
      <vt:lpstr>Website -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TFL Buses – The Past and Present</dc:title>
  <dc:creator>Agu</dc:creator>
  <cp:lastModifiedBy>Munira Alves</cp:lastModifiedBy>
  <cp:revision>16</cp:revision>
  <dcterms:created xsi:type="dcterms:W3CDTF">2020-08-27T06:52:51Z</dcterms:created>
  <dcterms:modified xsi:type="dcterms:W3CDTF">2020-08-28T09:42:47Z</dcterms:modified>
</cp:coreProperties>
</file>