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2.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3.xml" ContentType="application/vnd.openxmlformats-officedocument.presentationml.notesSlide+xml"/>
  <Override PartName="/ppt/notesSlides/notesSlide4.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16"/>
  </p:notesMasterIdLst>
  <p:sldIdLst>
    <p:sldId id="256" r:id="rId2"/>
    <p:sldId id="257" r:id="rId3"/>
    <p:sldId id="258" r:id="rId4"/>
    <p:sldId id="259" r:id="rId5"/>
    <p:sldId id="260" r:id="rId6"/>
    <p:sldId id="262" r:id="rId7"/>
    <p:sldId id="261" r:id="rId8"/>
    <p:sldId id="263" r:id="rId9"/>
    <p:sldId id="264" r:id="rId10"/>
    <p:sldId id="269" r:id="rId11"/>
    <p:sldId id="265" r:id="rId12"/>
    <p:sldId id="268" r:id="rId13"/>
    <p:sldId id="266" r:id="rId14"/>
    <p:sldId id="267" r:id="rId15"/>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Chantelle Slinger (1800653)" initials="CS(" lastIdx="1" clrIdx="0">
    <p:extLst>
      <p:ext uri="{19B8F6BF-5375-455C-9EA6-DF929625EA0E}">
        <p15:presenceInfo xmlns:p15="http://schemas.microsoft.com/office/powerpoint/2012/main" userId="S-1-5-21-809251214-2178901256-4152538893-49197" providerId="AD"/>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995" autoAdjust="0"/>
    <p:restoredTop sz="94660"/>
  </p:normalViewPr>
  <p:slideViewPr>
    <p:cSldViewPr snapToGrid="0">
      <p:cViewPr varScale="1">
        <p:scale>
          <a:sx n="81" d="100"/>
          <a:sy n="81" d="100"/>
        </p:scale>
        <p:origin x="754" y="6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commentAuthors" Target="commentAuthors.xml"/><Relationship Id="rId2" Type="http://schemas.openxmlformats.org/officeDocument/2006/relationships/slide" Target="slides/slide1.xml"/><Relationship Id="rId16" Type="http://schemas.openxmlformats.org/officeDocument/2006/relationships/notesMaster" Target="notesMasters/notesMaster1.xml"/><Relationship Id="rId20"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diagrams/_rels/data3.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7.svg"/><Relationship Id="rId1" Type="http://schemas.openxmlformats.org/officeDocument/2006/relationships/image" Target="../media/image6.png"/><Relationship Id="rId4" Type="http://schemas.openxmlformats.org/officeDocument/2006/relationships/image" Target="../media/image9.svg"/></Relationships>
</file>

<file path=ppt/diagrams/_rels/drawing3.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7.svg"/><Relationship Id="rId1" Type="http://schemas.openxmlformats.org/officeDocument/2006/relationships/image" Target="../media/image6.png"/><Relationship Id="rId4" Type="http://schemas.openxmlformats.org/officeDocument/2006/relationships/image" Target="../media/image9.svg"/></Relationships>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D755B6F3-4DFF-499B-958B-68EB56F18699}" type="doc">
      <dgm:prSet loTypeId="urn:microsoft.com/office/officeart/2017/3/layout/HorizontalPathTimeline" loCatId="process" qsTypeId="urn:microsoft.com/office/officeart/2005/8/quickstyle/simple4" qsCatId="simple" csTypeId="urn:microsoft.com/office/officeart/2005/8/colors/colorful2" csCatId="colorful" phldr="1"/>
      <dgm:spPr/>
      <dgm:t>
        <a:bodyPr/>
        <a:lstStyle/>
        <a:p>
          <a:endParaRPr lang="en-US"/>
        </a:p>
      </dgm:t>
    </dgm:pt>
    <dgm:pt modelId="{3A61F946-32F4-40DE-8177-139E152958F3}">
      <dgm:prSet/>
      <dgm:spPr/>
      <dgm:t>
        <a:bodyPr/>
        <a:lstStyle/>
        <a:p>
          <a:pPr>
            <a:defRPr b="1"/>
          </a:pPr>
          <a:r>
            <a:rPr lang="en-US"/>
            <a:t>1885</a:t>
          </a:r>
        </a:p>
      </dgm:t>
    </dgm:pt>
    <dgm:pt modelId="{D0A37E42-1EF2-4743-9117-D420F0BFEE1F}" type="parTrans" cxnId="{F18DB7F9-C5F0-47FF-8032-7AD8006E3E2D}">
      <dgm:prSet/>
      <dgm:spPr/>
      <dgm:t>
        <a:bodyPr/>
        <a:lstStyle/>
        <a:p>
          <a:endParaRPr lang="en-US"/>
        </a:p>
      </dgm:t>
    </dgm:pt>
    <dgm:pt modelId="{1F90A1EC-A2CA-4E57-A4BC-71DEFC2C19DB}" type="sibTrans" cxnId="{F18DB7F9-C5F0-47FF-8032-7AD8006E3E2D}">
      <dgm:prSet/>
      <dgm:spPr/>
      <dgm:t>
        <a:bodyPr/>
        <a:lstStyle/>
        <a:p>
          <a:endParaRPr lang="en-US"/>
        </a:p>
      </dgm:t>
    </dgm:pt>
    <dgm:pt modelId="{407343DF-8A66-4E64-9516-C83473979B57}">
      <dgm:prSet/>
      <dgm:spPr/>
      <dgm:t>
        <a:bodyPr/>
        <a:lstStyle/>
        <a:p>
          <a:r>
            <a:rPr lang="en-US" dirty="0"/>
            <a:t>The initial chiropractic adjustment was documented and carried out my David Palmer in 1885. </a:t>
          </a:r>
        </a:p>
      </dgm:t>
    </dgm:pt>
    <dgm:pt modelId="{0DC9379A-530C-4757-899F-220261408EBF}" type="parTrans" cxnId="{07C24F3C-A153-44BF-B619-0B0ADFEFF1F4}">
      <dgm:prSet/>
      <dgm:spPr/>
      <dgm:t>
        <a:bodyPr/>
        <a:lstStyle/>
        <a:p>
          <a:endParaRPr lang="en-US"/>
        </a:p>
      </dgm:t>
    </dgm:pt>
    <dgm:pt modelId="{E7FEFF62-3FE4-4270-BADB-C337570749DC}" type="sibTrans" cxnId="{07C24F3C-A153-44BF-B619-0B0ADFEFF1F4}">
      <dgm:prSet/>
      <dgm:spPr/>
      <dgm:t>
        <a:bodyPr/>
        <a:lstStyle/>
        <a:p>
          <a:endParaRPr lang="en-US"/>
        </a:p>
      </dgm:t>
    </dgm:pt>
    <dgm:pt modelId="{9C2FB0D7-79A1-4D84-9C3B-22A283559B98}">
      <dgm:prSet/>
      <dgm:spPr/>
      <dgm:t>
        <a:bodyPr/>
        <a:lstStyle/>
        <a:p>
          <a:pPr>
            <a:defRPr b="1"/>
          </a:pPr>
          <a:r>
            <a:rPr lang="en-US"/>
            <a:t>1913</a:t>
          </a:r>
        </a:p>
      </dgm:t>
    </dgm:pt>
    <dgm:pt modelId="{BAE4F9DD-CC45-4FDC-B8B9-497A44AFF4E8}" type="parTrans" cxnId="{60FE1376-384F-4449-A3F7-2A65EC4FA8E4}">
      <dgm:prSet/>
      <dgm:spPr/>
      <dgm:t>
        <a:bodyPr/>
        <a:lstStyle/>
        <a:p>
          <a:endParaRPr lang="en-US"/>
        </a:p>
      </dgm:t>
    </dgm:pt>
    <dgm:pt modelId="{AE1C1211-FE84-4D7B-AA50-C2AEFE35B64F}" type="sibTrans" cxnId="{60FE1376-384F-4449-A3F7-2A65EC4FA8E4}">
      <dgm:prSet/>
      <dgm:spPr/>
      <dgm:t>
        <a:bodyPr/>
        <a:lstStyle/>
        <a:p>
          <a:endParaRPr lang="en-US"/>
        </a:p>
      </dgm:t>
    </dgm:pt>
    <dgm:pt modelId="{04777E0A-C7DD-437C-9642-35643827D879}">
      <dgm:prSet/>
      <dgm:spPr/>
      <dgm:t>
        <a:bodyPr/>
        <a:lstStyle/>
        <a:p>
          <a:r>
            <a:rPr lang="en-US" dirty="0"/>
            <a:t>It was in 1913 that the first state law licensing was passed. In the year 1994 the United Kingdom had </a:t>
          </a:r>
          <a:r>
            <a:rPr lang="en-US" dirty="0" err="1"/>
            <a:t>recognised</a:t>
          </a:r>
          <a:r>
            <a:rPr lang="en-US" dirty="0"/>
            <a:t> chiropractic by a specified legislation, (Chiropractic Act 1994).</a:t>
          </a:r>
        </a:p>
      </dgm:t>
    </dgm:pt>
    <dgm:pt modelId="{7AD5E892-72D7-4AB2-B020-453DCFA8CB2D}" type="parTrans" cxnId="{04FDC333-9411-4B7F-BD74-3B35CE3C70D6}">
      <dgm:prSet/>
      <dgm:spPr/>
      <dgm:t>
        <a:bodyPr/>
        <a:lstStyle/>
        <a:p>
          <a:endParaRPr lang="en-US"/>
        </a:p>
      </dgm:t>
    </dgm:pt>
    <dgm:pt modelId="{36F1543D-DB2A-4238-B450-176BDF280E20}" type="sibTrans" cxnId="{04FDC333-9411-4B7F-BD74-3B35CE3C70D6}">
      <dgm:prSet/>
      <dgm:spPr/>
      <dgm:t>
        <a:bodyPr/>
        <a:lstStyle/>
        <a:p>
          <a:endParaRPr lang="en-US"/>
        </a:p>
      </dgm:t>
    </dgm:pt>
    <dgm:pt modelId="{5F5CCA13-2546-4DE6-B25F-AD96BE6A7774}" type="pres">
      <dgm:prSet presAssocID="{D755B6F3-4DFF-499B-958B-68EB56F18699}" presName="root" presStyleCnt="0">
        <dgm:presLayoutVars>
          <dgm:chMax/>
          <dgm:chPref/>
          <dgm:animLvl val="lvl"/>
        </dgm:presLayoutVars>
      </dgm:prSet>
      <dgm:spPr/>
    </dgm:pt>
    <dgm:pt modelId="{09444B12-19F2-4F97-BD44-B69250A26625}" type="pres">
      <dgm:prSet presAssocID="{D755B6F3-4DFF-499B-958B-68EB56F18699}" presName="divider" presStyleLbl="node1" presStyleIdx="0" presStyleCnt="1"/>
      <dgm:spPr/>
    </dgm:pt>
    <dgm:pt modelId="{C036E792-B468-4E6A-AC96-586D6BD60EDA}" type="pres">
      <dgm:prSet presAssocID="{D755B6F3-4DFF-499B-958B-68EB56F18699}" presName="nodes" presStyleCnt="0">
        <dgm:presLayoutVars>
          <dgm:chMax/>
          <dgm:chPref/>
          <dgm:animLvl val="lvl"/>
        </dgm:presLayoutVars>
      </dgm:prSet>
      <dgm:spPr/>
    </dgm:pt>
    <dgm:pt modelId="{840382DF-5258-4A83-8D9E-99800FEEF1A7}" type="pres">
      <dgm:prSet presAssocID="{3A61F946-32F4-40DE-8177-139E152958F3}" presName="composite" presStyleCnt="0"/>
      <dgm:spPr/>
    </dgm:pt>
    <dgm:pt modelId="{57661934-FE31-4649-BDDD-613D486F8C8A}" type="pres">
      <dgm:prSet presAssocID="{3A61F946-32F4-40DE-8177-139E152958F3}" presName="L1TextContainer" presStyleLbl="revTx" presStyleIdx="0" presStyleCnt="2">
        <dgm:presLayoutVars>
          <dgm:chMax val="1"/>
          <dgm:chPref val="1"/>
          <dgm:bulletEnabled val="1"/>
        </dgm:presLayoutVars>
      </dgm:prSet>
      <dgm:spPr/>
    </dgm:pt>
    <dgm:pt modelId="{0F8EFAF0-6D67-4370-BF49-7F7F4A7FC0FF}" type="pres">
      <dgm:prSet presAssocID="{3A61F946-32F4-40DE-8177-139E152958F3}" presName="L2TextContainerWrapper" presStyleCnt="0">
        <dgm:presLayoutVars>
          <dgm:chMax val="0"/>
          <dgm:chPref val="0"/>
          <dgm:bulletEnabled val="1"/>
        </dgm:presLayoutVars>
      </dgm:prSet>
      <dgm:spPr/>
    </dgm:pt>
    <dgm:pt modelId="{E23D35F9-1EF6-4D5D-A894-AB96E858FB97}" type="pres">
      <dgm:prSet presAssocID="{3A61F946-32F4-40DE-8177-139E152958F3}" presName="L2TextContainer" presStyleLbl="bgAccFollowNode1" presStyleIdx="0" presStyleCnt="2"/>
      <dgm:spPr/>
    </dgm:pt>
    <dgm:pt modelId="{BEA4574C-76D0-4762-81AF-346C0FB74FF0}" type="pres">
      <dgm:prSet presAssocID="{3A61F946-32F4-40DE-8177-139E152958F3}" presName="FlexibleEmptyPlaceHolder" presStyleCnt="0"/>
      <dgm:spPr/>
    </dgm:pt>
    <dgm:pt modelId="{AD9F0336-0DF3-4362-8E4B-62DD6FEAE0EF}" type="pres">
      <dgm:prSet presAssocID="{3A61F946-32F4-40DE-8177-139E152958F3}" presName="ConnectLine" presStyleLbl="alignNode1" presStyleIdx="0" presStyleCnt="2"/>
      <dgm:spPr>
        <a:gradFill rotWithShape="0">
          <a:gsLst>
            <a:gs pos="0">
              <a:schemeClr val="accent2">
                <a:tint val="96000"/>
                <a:lumMod val="100000"/>
              </a:schemeClr>
            </a:gs>
            <a:gs pos="78000">
              <a:schemeClr val="accent2">
                <a:shade val="94000"/>
                <a:lumMod val="94000"/>
              </a:schemeClr>
            </a:gs>
          </a:gsLst>
          <a:lin ang="5400000" scaled="0"/>
        </a:gradFill>
        <a:ln w="6350" cap="rnd" cmpd="sng" algn="ctr">
          <a:solidFill>
            <a:schemeClr val="accent2">
              <a:hueOff val="0"/>
              <a:satOff val="0"/>
              <a:lumOff val="0"/>
              <a:alphaOff val="0"/>
            </a:schemeClr>
          </a:solidFill>
          <a:prstDash val="dash"/>
        </a:ln>
        <a:effectLst>
          <a:outerShdw blurRad="38100" dist="25400" dir="5400000" rotWithShape="0">
            <a:srgbClr val="000000">
              <a:alpha val="35000"/>
            </a:srgbClr>
          </a:outerShdw>
        </a:effectLst>
      </dgm:spPr>
    </dgm:pt>
    <dgm:pt modelId="{7B58C5ED-B0E5-4057-AB84-8BCF2FE1B1CD}" type="pres">
      <dgm:prSet presAssocID="{3A61F946-32F4-40DE-8177-139E152958F3}" presName="ConnectorPoint" presStyleLbl="fgAcc1" presStyleIdx="0" presStyleCnt="2"/>
      <dgm:spPr>
        <a:solidFill>
          <a:schemeClr val="lt1">
            <a:alpha val="90000"/>
            <a:hueOff val="0"/>
            <a:satOff val="0"/>
            <a:lumOff val="0"/>
            <a:alphaOff val="0"/>
          </a:schemeClr>
        </a:solidFill>
        <a:ln w="12700" cap="rnd" cmpd="sng" algn="ctr">
          <a:noFill/>
          <a:prstDash val="solid"/>
        </a:ln>
        <a:effectLst/>
      </dgm:spPr>
    </dgm:pt>
    <dgm:pt modelId="{A669ABC2-B9E2-4AC1-AE65-4AE08B662B44}" type="pres">
      <dgm:prSet presAssocID="{3A61F946-32F4-40DE-8177-139E152958F3}" presName="EmptyPlaceHolder" presStyleCnt="0"/>
      <dgm:spPr/>
    </dgm:pt>
    <dgm:pt modelId="{234F6436-A3CA-4379-B700-865A4E505609}" type="pres">
      <dgm:prSet presAssocID="{1F90A1EC-A2CA-4E57-A4BC-71DEFC2C19DB}" presName="spaceBetweenRectangles" presStyleCnt="0"/>
      <dgm:spPr/>
    </dgm:pt>
    <dgm:pt modelId="{4EE1151E-821F-412A-B21D-342CD6B1B545}" type="pres">
      <dgm:prSet presAssocID="{9C2FB0D7-79A1-4D84-9C3B-22A283559B98}" presName="composite" presStyleCnt="0"/>
      <dgm:spPr/>
    </dgm:pt>
    <dgm:pt modelId="{EA27EEBD-2A71-4143-AB35-46745A491720}" type="pres">
      <dgm:prSet presAssocID="{9C2FB0D7-79A1-4D84-9C3B-22A283559B98}" presName="L1TextContainer" presStyleLbl="revTx" presStyleIdx="1" presStyleCnt="2">
        <dgm:presLayoutVars>
          <dgm:chMax val="1"/>
          <dgm:chPref val="1"/>
          <dgm:bulletEnabled val="1"/>
        </dgm:presLayoutVars>
      </dgm:prSet>
      <dgm:spPr/>
    </dgm:pt>
    <dgm:pt modelId="{75DAC4C5-23EF-44CC-8B20-1430757E209F}" type="pres">
      <dgm:prSet presAssocID="{9C2FB0D7-79A1-4D84-9C3B-22A283559B98}" presName="L2TextContainerWrapper" presStyleCnt="0">
        <dgm:presLayoutVars>
          <dgm:chMax val="0"/>
          <dgm:chPref val="0"/>
          <dgm:bulletEnabled val="1"/>
        </dgm:presLayoutVars>
      </dgm:prSet>
      <dgm:spPr/>
    </dgm:pt>
    <dgm:pt modelId="{99C010B2-03A4-4831-9871-CEC0A94EF838}" type="pres">
      <dgm:prSet presAssocID="{9C2FB0D7-79A1-4D84-9C3B-22A283559B98}" presName="L2TextContainer" presStyleLbl="bgAccFollowNode1" presStyleIdx="1" presStyleCnt="2"/>
      <dgm:spPr/>
    </dgm:pt>
    <dgm:pt modelId="{34E703F3-4E29-4E48-96F3-6FBE633EBB97}" type="pres">
      <dgm:prSet presAssocID="{9C2FB0D7-79A1-4D84-9C3B-22A283559B98}" presName="FlexibleEmptyPlaceHolder" presStyleCnt="0"/>
      <dgm:spPr/>
    </dgm:pt>
    <dgm:pt modelId="{1A0F23A0-9BBE-4302-B0C0-8F78EF482DFD}" type="pres">
      <dgm:prSet presAssocID="{9C2FB0D7-79A1-4D84-9C3B-22A283559B98}" presName="ConnectLine" presStyleLbl="alignNode1" presStyleIdx="1" presStyleCnt="2"/>
      <dgm:spPr>
        <a:gradFill rotWithShape="0">
          <a:gsLst>
            <a:gs pos="0">
              <a:schemeClr val="accent2">
                <a:tint val="96000"/>
                <a:lumMod val="100000"/>
              </a:schemeClr>
            </a:gs>
            <a:gs pos="78000">
              <a:schemeClr val="accent2">
                <a:shade val="94000"/>
                <a:lumMod val="94000"/>
              </a:schemeClr>
            </a:gs>
          </a:gsLst>
          <a:lin ang="5400000" scaled="0"/>
        </a:gradFill>
        <a:ln w="6350" cap="rnd" cmpd="sng" algn="ctr">
          <a:solidFill>
            <a:schemeClr val="accent2">
              <a:hueOff val="-838123"/>
              <a:satOff val="-9658"/>
              <a:lumOff val="2159"/>
              <a:alphaOff val="0"/>
            </a:schemeClr>
          </a:solidFill>
          <a:prstDash val="dash"/>
        </a:ln>
        <a:effectLst>
          <a:outerShdw blurRad="38100" dist="25400" dir="5400000" rotWithShape="0">
            <a:srgbClr val="000000">
              <a:alpha val="35000"/>
            </a:srgbClr>
          </a:outerShdw>
        </a:effectLst>
      </dgm:spPr>
    </dgm:pt>
    <dgm:pt modelId="{E9AB95F9-06C4-42F0-A124-9F04CA47D777}" type="pres">
      <dgm:prSet presAssocID="{9C2FB0D7-79A1-4D84-9C3B-22A283559B98}" presName="ConnectorPoint" presStyleLbl="fgAcc1" presStyleIdx="1" presStyleCnt="2"/>
      <dgm:spPr>
        <a:solidFill>
          <a:schemeClr val="lt1">
            <a:alpha val="90000"/>
            <a:hueOff val="0"/>
            <a:satOff val="0"/>
            <a:lumOff val="0"/>
            <a:alphaOff val="0"/>
          </a:schemeClr>
        </a:solidFill>
        <a:ln w="12700" cap="rnd" cmpd="sng" algn="ctr">
          <a:noFill/>
          <a:prstDash val="solid"/>
        </a:ln>
        <a:effectLst/>
      </dgm:spPr>
    </dgm:pt>
    <dgm:pt modelId="{4FADD996-3A38-44ED-ABDC-7B56897D6D6D}" type="pres">
      <dgm:prSet presAssocID="{9C2FB0D7-79A1-4D84-9C3B-22A283559B98}" presName="EmptyPlaceHolder" presStyleCnt="0"/>
      <dgm:spPr/>
    </dgm:pt>
  </dgm:ptLst>
  <dgm:cxnLst>
    <dgm:cxn modelId="{66F30C06-E0AD-4F58-84CD-B6D75C35F5F1}" type="presOf" srcId="{3A61F946-32F4-40DE-8177-139E152958F3}" destId="{57661934-FE31-4649-BDDD-613D486F8C8A}" srcOrd="0" destOrd="0" presId="urn:microsoft.com/office/officeart/2017/3/layout/HorizontalPathTimeline"/>
    <dgm:cxn modelId="{04FDC333-9411-4B7F-BD74-3B35CE3C70D6}" srcId="{9C2FB0D7-79A1-4D84-9C3B-22A283559B98}" destId="{04777E0A-C7DD-437C-9642-35643827D879}" srcOrd="0" destOrd="0" parTransId="{7AD5E892-72D7-4AB2-B020-453DCFA8CB2D}" sibTransId="{36F1543D-DB2A-4238-B450-176BDF280E20}"/>
    <dgm:cxn modelId="{07C24F3C-A153-44BF-B619-0B0ADFEFF1F4}" srcId="{3A61F946-32F4-40DE-8177-139E152958F3}" destId="{407343DF-8A66-4E64-9516-C83473979B57}" srcOrd="0" destOrd="0" parTransId="{0DC9379A-530C-4757-899F-220261408EBF}" sibTransId="{E7FEFF62-3FE4-4270-BADB-C337570749DC}"/>
    <dgm:cxn modelId="{60FE1376-384F-4449-A3F7-2A65EC4FA8E4}" srcId="{D755B6F3-4DFF-499B-958B-68EB56F18699}" destId="{9C2FB0D7-79A1-4D84-9C3B-22A283559B98}" srcOrd="1" destOrd="0" parTransId="{BAE4F9DD-CC45-4FDC-B8B9-497A44AFF4E8}" sibTransId="{AE1C1211-FE84-4D7B-AA50-C2AEFE35B64F}"/>
    <dgm:cxn modelId="{9496607A-CED3-45D2-ACB1-3A76C86E4CEC}" type="presOf" srcId="{04777E0A-C7DD-437C-9642-35643827D879}" destId="{99C010B2-03A4-4831-9871-CEC0A94EF838}" srcOrd="0" destOrd="0" presId="urn:microsoft.com/office/officeart/2017/3/layout/HorizontalPathTimeline"/>
    <dgm:cxn modelId="{93969995-516C-4A79-8D6F-978452034D9E}" type="presOf" srcId="{9C2FB0D7-79A1-4D84-9C3B-22A283559B98}" destId="{EA27EEBD-2A71-4143-AB35-46745A491720}" srcOrd="0" destOrd="0" presId="urn:microsoft.com/office/officeart/2017/3/layout/HorizontalPathTimeline"/>
    <dgm:cxn modelId="{EFE35CB0-A9E5-48E3-B7C0-629DD8A8E170}" type="presOf" srcId="{D755B6F3-4DFF-499B-958B-68EB56F18699}" destId="{5F5CCA13-2546-4DE6-B25F-AD96BE6A7774}" srcOrd="0" destOrd="0" presId="urn:microsoft.com/office/officeart/2017/3/layout/HorizontalPathTimeline"/>
    <dgm:cxn modelId="{C1AFBECD-B65B-4580-BB1C-9888849DC0FE}" type="presOf" srcId="{407343DF-8A66-4E64-9516-C83473979B57}" destId="{E23D35F9-1EF6-4D5D-A894-AB96E858FB97}" srcOrd="0" destOrd="0" presId="urn:microsoft.com/office/officeart/2017/3/layout/HorizontalPathTimeline"/>
    <dgm:cxn modelId="{F18DB7F9-C5F0-47FF-8032-7AD8006E3E2D}" srcId="{D755B6F3-4DFF-499B-958B-68EB56F18699}" destId="{3A61F946-32F4-40DE-8177-139E152958F3}" srcOrd="0" destOrd="0" parTransId="{D0A37E42-1EF2-4743-9117-D420F0BFEE1F}" sibTransId="{1F90A1EC-A2CA-4E57-A4BC-71DEFC2C19DB}"/>
    <dgm:cxn modelId="{E8DF0102-23DE-4035-BB13-C91721CDD82E}" type="presParOf" srcId="{5F5CCA13-2546-4DE6-B25F-AD96BE6A7774}" destId="{09444B12-19F2-4F97-BD44-B69250A26625}" srcOrd="0" destOrd="0" presId="urn:microsoft.com/office/officeart/2017/3/layout/HorizontalPathTimeline"/>
    <dgm:cxn modelId="{4BECEAD1-99CD-475A-BAC4-CCFD7E386EA8}" type="presParOf" srcId="{5F5CCA13-2546-4DE6-B25F-AD96BE6A7774}" destId="{C036E792-B468-4E6A-AC96-586D6BD60EDA}" srcOrd="1" destOrd="0" presId="urn:microsoft.com/office/officeart/2017/3/layout/HorizontalPathTimeline"/>
    <dgm:cxn modelId="{491EFFBE-E1EC-4583-AA30-600D12421454}" type="presParOf" srcId="{C036E792-B468-4E6A-AC96-586D6BD60EDA}" destId="{840382DF-5258-4A83-8D9E-99800FEEF1A7}" srcOrd="0" destOrd="0" presId="urn:microsoft.com/office/officeart/2017/3/layout/HorizontalPathTimeline"/>
    <dgm:cxn modelId="{1FA8DB0D-A4EA-40E5-AE19-F40D2DADAA79}" type="presParOf" srcId="{840382DF-5258-4A83-8D9E-99800FEEF1A7}" destId="{57661934-FE31-4649-BDDD-613D486F8C8A}" srcOrd="0" destOrd="0" presId="urn:microsoft.com/office/officeart/2017/3/layout/HorizontalPathTimeline"/>
    <dgm:cxn modelId="{47F688E3-4D3C-4F58-B0E2-EF3FFFF9CFC8}" type="presParOf" srcId="{840382DF-5258-4A83-8D9E-99800FEEF1A7}" destId="{0F8EFAF0-6D67-4370-BF49-7F7F4A7FC0FF}" srcOrd="1" destOrd="0" presId="urn:microsoft.com/office/officeart/2017/3/layout/HorizontalPathTimeline"/>
    <dgm:cxn modelId="{FFC3EE24-5123-43C9-B4DC-F42D48FA0037}" type="presParOf" srcId="{0F8EFAF0-6D67-4370-BF49-7F7F4A7FC0FF}" destId="{E23D35F9-1EF6-4D5D-A894-AB96E858FB97}" srcOrd="0" destOrd="0" presId="urn:microsoft.com/office/officeart/2017/3/layout/HorizontalPathTimeline"/>
    <dgm:cxn modelId="{F3168C76-6072-4AEE-8909-DE2D7FB7166B}" type="presParOf" srcId="{0F8EFAF0-6D67-4370-BF49-7F7F4A7FC0FF}" destId="{BEA4574C-76D0-4762-81AF-346C0FB74FF0}" srcOrd="1" destOrd="0" presId="urn:microsoft.com/office/officeart/2017/3/layout/HorizontalPathTimeline"/>
    <dgm:cxn modelId="{1747DECF-6FF5-45A6-BF5F-53BEE8C62D9F}" type="presParOf" srcId="{840382DF-5258-4A83-8D9E-99800FEEF1A7}" destId="{AD9F0336-0DF3-4362-8E4B-62DD6FEAE0EF}" srcOrd="2" destOrd="0" presId="urn:microsoft.com/office/officeart/2017/3/layout/HorizontalPathTimeline"/>
    <dgm:cxn modelId="{B7C48A9E-CB3B-4F78-B4B5-03B6C6F82EB4}" type="presParOf" srcId="{840382DF-5258-4A83-8D9E-99800FEEF1A7}" destId="{7B58C5ED-B0E5-4057-AB84-8BCF2FE1B1CD}" srcOrd="3" destOrd="0" presId="urn:microsoft.com/office/officeart/2017/3/layout/HorizontalPathTimeline"/>
    <dgm:cxn modelId="{82D1EC73-0C9F-405F-9C21-621C1A2219C3}" type="presParOf" srcId="{840382DF-5258-4A83-8D9E-99800FEEF1A7}" destId="{A669ABC2-B9E2-4AC1-AE65-4AE08B662B44}" srcOrd="4" destOrd="0" presId="urn:microsoft.com/office/officeart/2017/3/layout/HorizontalPathTimeline"/>
    <dgm:cxn modelId="{60C5AB54-C16A-46B9-8B83-3D9B9036CEEA}" type="presParOf" srcId="{C036E792-B468-4E6A-AC96-586D6BD60EDA}" destId="{234F6436-A3CA-4379-B700-865A4E505609}" srcOrd="1" destOrd="0" presId="urn:microsoft.com/office/officeart/2017/3/layout/HorizontalPathTimeline"/>
    <dgm:cxn modelId="{7058864B-2B6B-4157-9B68-B2E1B6833753}" type="presParOf" srcId="{C036E792-B468-4E6A-AC96-586D6BD60EDA}" destId="{4EE1151E-821F-412A-B21D-342CD6B1B545}" srcOrd="2" destOrd="0" presId="urn:microsoft.com/office/officeart/2017/3/layout/HorizontalPathTimeline"/>
    <dgm:cxn modelId="{52FE4B79-E312-47E7-A4A3-64BC24E317F2}" type="presParOf" srcId="{4EE1151E-821F-412A-B21D-342CD6B1B545}" destId="{EA27EEBD-2A71-4143-AB35-46745A491720}" srcOrd="0" destOrd="0" presId="urn:microsoft.com/office/officeart/2017/3/layout/HorizontalPathTimeline"/>
    <dgm:cxn modelId="{E04A67EA-9410-496F-8BEC-D9E6D87A5DD6}" type="presParOf" srcId="{4EE1151E-821F-412A-B21D-342CD6B1B545}" destId="{75DAC4C5-23EF-44CC-8B20-1430757E209F}" srcOrd="1" destOrd="0" presId="urn:microsoft.com/office/officeart/2017/3/layout/HorizontalPathTimeline"/>
    <dgm:cxn modelId="{1594DB53-3DFD-4839-8730-B68B3EB5E498}" type="presParOf" srcId="{75DAC4C5-23EF-44CC-8B20-1430757E209F}" destId="{99C010B2-03A4-4831-9871-CEC0A94EF838}" srcOrd="0" destOrd="0" presId="urn:microsoft.com/office/officeart/2017/3/layout/HorizontalPathTimeline"/>
    <dgm:cxn modelId="{40CCB93E-EF9E-4883-9D02-93D9CF2488DB}" type="presParOf" srcId="{75DAC4C5-23EF-44CC-8B20-1430757E209F}" destId="{34E703F3-4E29-4E48-96F3-6FBE633EBB97}" srcOrd="1" destOrd="0" presId="urn:microsoft.com/office/officeart/2017/3/layout/HorizontalPathTimeline"/>
    <dgm:cxn modelId="{DAC86BE0-E9C0-4261-B2E6-9B8E1B8768EE}" type="presParOf" srcId="{4EE1151E-821F-412A-B21D-342CD6B1B545}" destId="{1A0F23A0-9BBE-4302-B0C0-8F78EF482DFD}" srcOrd="2" destOrd="0" presId="urn:microsoft.com/office/officeart/2017/3/layout/HorizontalPathTimeline"/>
    <dgm:cxn modelId="{84A6C915-4E61-469D-B3B1-F256B100C502}" type="presParOf" srcId="{4EE1151E-821F-412A-B21D-342CD6B1B545}" destId="{E9AB95F9-06C4-42F0-A124-9F04CA47D777}" srcOrd="3" destOrd="0" presId="urn:microsoft.com/office/officeart/2017/3/layout/HorizontalPathTimeline"/>
    <dgm:cxn modelId="{6CAC8A53-311C-4E21-9B87-F63D8DE36C47}" type="presParOf" srcId="{4EE1151E-821F-412A-B21D-342CD6B1B545}" destId="{4FADD996-3A38-44ED-ABDC-7B56897D6D6D}" srcOrd="4" destOrd="0" presId="urn:microsoft.com/office/officeart/2017/3/layout/HorizontalPathTimeline"/>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FDB4361B-E6DD-4950-9CDB-A1D11368F08D}" type="doc">
      <dgm:prSet loTypeId="urn:microsoft.com/office/officeart/2005/8/layout/vList2" loCatId="list" qsTypeId="urn:microsoft.com/office/officeart/2005/8/quickstyle/simple4" qsCatId="simple" csTypeId="urn:microsoft.com/office/officeart/2005/8/colors/colorful1" csCatId="colorful" phldr="1"/>
      <dgm:spPr/>
      <dgm:t>
        <a:bodyPr/>
        <a:lstStyle/>
        <a:p>
          <a:endParaRPr lang="en-US"/>
        </a:p>
      </dgm:t>
    </dgm:pt>
    <dgm:pt modelId="{74A9B317-FC46-47C4-8D9E-8C93CD447D4B}">
      <dgm:prSet/>
      <dgm:spPr/>
      <dgm:t>
        <a:bodyPr/>
        <a:lstStyle/>
        <a:p>
          <a:r>
            <a:rPr lang="en-US" dirty="0"/>
            <a:t>The</a:t>
          </a:r>
          <a:r>
            <a:rPr lang="en-US" baseline="0" dirty="0"/>
            <a:t> main form of chiropractic treatment is the manipulation of the spine.</a:t>
          </a:r>
          <a:endParaRPr lang="en-US" dirty="0"/>
        </a:p>
      </dgm:t>
    </dgm:pt>
    <dgm:pt modelId="{63A10C0F-D873-40F8-A6FC-D4ED5A109E18}" type="parTrans" cxnId="{5DF296B1-550C-4932-B73E-3442FEC1FCCF}">
      <dgm:prSet/>
      <dgm:spPr/>
      <dgm:t>
        <a:bodyPr/>
        <a:lstStyle/>
        <a:p>
          <a:endParaRPr lang="en-US"/>
        </a:p>
      </dgm:t>
    </dgm:pt>
    <dgm:pt modelId="{3B08E566-ED20-40D0-BB99-BC470FC0D11E}" type="sibTrans" cxnId="{5DF296B1-550C-4932-B73E-3442FEC1FCCF}">
      <dgm:prSet/>
      <dgm:spPr/>
      <dgm:t>
        <a:bodyPr/>
        <a:lstStyle/>
        <a:p>
          <a:endParaRPr lang="en-US"/>
        </a:p>
      </dgm:t>
    </dgm:pt>
    <dgm:pt modelId="{1F1BD697-63AA-4BA8-B8A5-1097237B8C34}">
      <dgm:prSet/>
      <dgm:spPr/>
      <dgm:t>
        <a:bodyPr/>
        <a:lstStyle/>
        <a:p>
          <a:r>
            <a:rPr lang="en-GB" dirty="0"/>
            <a:t>Its is a technique that practitioners use by applying a controlled thrust to a specific area of the spine or area of the body.</a:t>
          </a:r>
          <a:endParaRPr lang="en-US" dirty="0"/>
        </a:p>
      </dgm:t>
    </dgm:pt>
    <dgm:pt modelId="{154C8107-1C0D-4605-95EB-663498504384}" type="parTrans" cxnId="{9CC980D8-A48B-4B99-A7C4-95DC178064B6}">
      <dgm:prSet/>
      <dgm:spPr/>
      <dgm:t>
        <a:bodyPr/>
        <a:lstStyle/>
        <a:p>
          <a:endParaRPr lang="en-US"/>
        </a:p>
      </dgm:t>
    </dgm:pt>
    <dgm:pt modelId="{6EE9A759-8460-4ABB-956F-DEC681A9F3F6}" type="sibTrans" cxnId="{9CC980D8-A48B-4B99-A7C4-95DC178064B6}">
      <dgm:prSet/>
      <dgm:spPr/>
      <dgm:t>
        <a:bodyPr/>
        <a:lstStyle/>
        <a:p>
          <a:endParaRPr lang="en-US"/>
        </a:p>
      </dgm:t>
    </dgm:pt>
    <dgm:pt modelId="{FD5CEF61-73E3-4B6C-A9FA-907E5A0104CB}">
      <dgm:prSet/>
      <dgm:spPr/>
      <dgm:t>
        <a:bodyPr/>
        <a:lstStyle/>
        <a:p>
          <a:r>
            <a:rPr lang="en-GB"/>
            <a:t>If you decide to contact a chiropractor yourself, make sure they’re registered with the general chiropractic council, it is the responsibility of the patient/client to ask the practitioner for this information.</a:t>
          </a:r>
          <a:endParaRPr lang="en-US"/>
        </a:p>
      </dgm:t>
    </dgm:pt>
    <dgm:pt modelId="{6AA945E0-CC2A-411B-A4AA-4F2510532C85}" type="parTrans" cxnId="{1A8810D8-081B-4FBB-B0E9-CB18D83D19F9}">
      <dgm:prSet/>
      <dgm:spPr/>
      <dgm:t>
        <a:bodyPr/>
        <a:lstStyle/>
        <a:p>
          <a:endParaRPr lang="en-US"/>
        </a:p>
      </dgm:t>
    </dgm:pt>
    <dgm:pt modelId="{C2D7EC45-9DA7-4D64-8B71-6450A3F77E34}" type="sibTrans" cxnId="{1A8810D8-081B-4FBB-B0E9-CB18D83D19F9}">
      <dgm:prSet/>
      <dgm:spPr/>
      <dgm:t>
        <a:bodyPr/>
        <a:lstStyle/>
        <a:p>
          <a:endParaRPr lang="en-US"/>
        </a:p>
      </dgm:t>
    </dgm:pt>
    <dgm:pt modelId="{2837512A-7DE2-4063-97D1-A478A3DCE171}" type="pres">
      <dgm:prSet presAssocID="{FDB4361B-E6DD-4950-9CDB-A1D11368F08D}" presName="linear" presStyleCnt="0">
        <dgm:presLayoutVars>
          <dgm:animLvl val="lvl"/>
          <dgm:resizeHandles val="exact"/>
        </dgm:presLayoutVars>
      </dgm:prSet>
      <dgm:spPr/>
    </dgm:pt>
    <dgm:pt modelId="{8822D4A8-A6B9-4C3E-B257-2A0B99720EF5}" type="pres">
      <dgm:prSet presAssocID="{74A9B317-FC46-47C4-8D9E-8C93CD447D4B}" presName="parentText" presStyleLbl="node1" presStyleIdx="0" presStyleCnt="3">
        <dgm:presLayoutVars>
          <dgm:chMax val="0"/>
          <dgm:bulletEnabled val="1"/>
        </dgm:presLayoutVars>
      </dgm:prSet>
      <dgm:spPr/>
    </dgm:pt>
    <dgm:pt modelId="{156BAF6A-72FC-47D0-B5A0-31A7849DF624}" type="pres">
      <dgm:prSet presAssocID="{3B08E566-ED20-40D0-BB99-BC470FC0D11E}" presName="spacer" presStyleCnt="0"/>
      <dgm:spPr/>
    </dgm:pt>
    <dgm:pt modelId="{CEB6120E-BE01-4092-8B31-26E0106BC26C}" type="pres">
      <dgm:prSet presAssocID="{1F1BD697-63AA-4BA8-B8A5-1097237B8C34}" presName="parentText" presStyleLbl="node1" presStyleIdx="1" presStyleCnt="3">
        <dgm:presLayoutVars>
          <dgm:chMax val="0"/>
          <dgm:bulletEnabled val="1"/>
        </dgm:presLayoutVars>
      </dgm:prSet>
      <dgm:spPr/>
    </dgm:pt>
    <dgm:pt modelId="{D8AA49B6-4FE6-4E17-BD04-9E84921EFF0D}" type="pres">
      <dgm:prSet presAssocID="{6EE9A759-8460-4ABB-956F-DEC681A9F3F6}" presName="spacer" presStyleCnt="0"/>
      <dgm:spPr/>
    </dgm:pt>
    <dgm:pt modelId="{B6FD2965-48A5-4A9E-A90E-938864055267}" type="pres">
      <dgm:prSet presAssocID="{FD5CEF61-73E3-4B6C-A9FA-907E5A0104CB}" presName="parentText" presStyleLbl="node1" presStyleIdx="2" presStyleCnt="3">
        <dgm:presLayoutVars>
          <dgm:chMax val="0"/>
          <dgm:bulletEnabled val="1"/>
        </dgm:presLayoutVars>
      </dgm:prSet>
      <dgm:spPr/>
    </dgm:pt>
  </dgm:ptLst>
  <dgm:cxnLst>
    <dgm:cxn modelId="{0B17351F-578B-4B44-B0CC-4CC2265D5CBD}" type="presOf" srcId="{74A9B317-FC46-47C4-8D9E-8C93CD447D4B}" destId="{8822D4A8-A6B9-4C3E-B257-2A0B99720EF5}" srcOrd="0" destOrd="0" presId="urn:microsoft.com/office/officeart/2005/8/layout/vList2"/>
    <dgm:cxn modelId="{CCD86961-A18D-4E95-BC37-A033CBEA2D59}" type="presOf" srcId="{FDB4361B-E6DD-4950-9CDB-A1D11368F08D}" destId="{2837512A-7DE2-4063-97D1-A478A3DCE171}" srcOrd="0" destOrd="0" presId="urn:microsoft.com/office/officeart/2005/8/layout/vList2"/>
    <dgm:cxn modelId="{5DF296B1-550C-4932-B73E-3442FEC1FCCF}" srcId="{FDB4361B-E6DD-4950-9CDB-A1D11368F08D}" destId="{74A9B317-FC46-47C4-8D9E-8C93CD447D4B}" srcOrd="0" destOrd="0" parTransId="{63A10C0F-D873-40F8-A6FC-D4ED5A109E18}" sibTransId="{3B08E566-ED20-40D0-BB99-BC470FC0D11E}"/>
    <dgm:cxn modelId="{BE576ECA-BE84-4E8D-9EA7-6ECC77091BE2}" type="presOf" srcId="{FD5CEF61-73E3-4B6C-A9FA-907E5A0104CB}" destId="{B6FD2965-48A5-4A9E-A90E-938864055267}" srcOrd="0" destOrd="0" presId="urn:microsoft.com/office/officeart/2005/8/layout/vList2"/>
    <dgm:cxn modelId="{3BBF48CC-DDCB-4A03-BD66-BD5B6008BC39}" type="presOf" srcId="{1F1BD697-63AA-4BA8-B8A5-1097237B8C34}" destId="{CEB6120E-BE01-4092-8B31-26E0106BC26C}" srcOrd="0" destOrd="0" presId="urn:microsoft.com/office/officeart/2005/8/layout/vList2"/>
    <dgm:cxn modelId="{1A8810D8-081B-4FBB-B0E9-CB18D83D19F9}" srcId="{FDB4361B-E6DD-4950-9CDB-A1D11368F08D}" destId="{FD5CEF61-73E3-4B6C-A9FA-907E5A0104CB}" srcOrd="2" destOrd="0" parTransId="{6AA945E0-CC2A-411B-A4AA-4F2510532C85}" sibTransId="{C2D7EC45-9DA7-4D64-8B71-6450A3F77E34}"/>
    <dgm:cxn modelId="{9CC980D8-A48B-4B99-A7C4-95DC178064B6}" srcId="{FDB4361B-E6DD-4950-9CDB-A1D11368F08D}" destId="{1F1BD697-63AA-4BA8-B8A5-1097237B8C34}" srcOrd="1" destOrd="0" parTransId="{154C8107-1C0D-4605-95EB-663498504384}" sibTransId="{6EE9A759-8460-4ABB-956F-DEC681A9F3F6}"/>
    <dgm:cxn modelId="{A3D5707B-672E-4F32-A1CE-DE70AD384331}" type="presParOf" srcId="{2837512A-7DE2-4063-97D1-A478A3DCE171}" destId="{8822D4A8-A6B9-4C3E-B257-2A0B99720EF5}" srcOrd="0" destOrd="0" presId="urn:microsoft.com/office/officeart/2005/8/layout/vList2"/>
    <dgm:cxn modelId="{DAEC214C-D145-4288-B814-B0BCCA5A10A6}" type="presParOf" srcId="{2837512A-7DE2-4063-97D1-A478A3DCE171}" destId="{156BAF6A-72FC-47D0-B5A0-31A7849DF624}" srcOrd="1" destOrd="0" presId="urn:microsoft.com/office/officeart/2005/8/layout/vList2"/>
    <dgm:cxn modelId="{647FFA42-AFEE-4894-9B29-622974B9B97B}" type="presParOf" srcId="{2837512A-7DE2-4063-97D1-A478A3DCE171}" destId="{CEB6120E-BE01-4092-8B31-26E0106BC26C}" srcOrd="2" destOrd="0" presId="urn:microsoft.com/office/officeart/2005/8/layout/vList2"/>
    <dgm:cxn modelId="{E9916F7E-F7FD-4369-9AFF-601D94534632}" type="presParOf" srcId="{2837512A-7DE2-4063-97D1-A478A3DCE171}" destId="{D8AA49B6-4FE6-4E17-BD04-9E84921EFF0D}" srcOrd="3" destOrd="0" presId="urn:microsoft.com/office/officeart/2005/8/layout/vList2"/>
    <dgm:cxn modelId="{3B22FE1E-4819-47F2-BCEA-52B9024E985B}" type="presParOf" srcId="{2837512A-7DE2-4063-97D1-A478A3DCE171}" destId="{B6FD2965-48A5-4A9E-A90E-938864055267}" srcOrd="4"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194C9257-D62D-447C-8DD2-08DAD0C647B4}" type="doc">
      <dgm:prSet loTypeId="urn:microsoft.com/office/officeart/2018/2/layout/IconCircleList" loCatId="icon" qsTypeId="urn:microsoft.com/office/officeart/2005/8/quickstyle/simple1" qsCatId="simple" csTypeId="urn:microsoft.com/office/officeart/2018/5/colors/Iconchunking_neutralbg_colorful1" csCatId="colorful" phldr="1"/>
      <dgm:spPr/>
      <dgm:t>
        <a:bodyPr/>
        <a:lstStyle/>
        <a:p>
          <a:endParaRPr lang="en-US"/>
        </a:p>
      </dgm:t>
    </dgm:pt>
    <dgm:pt modelId="{323D7393-48D7-468A-B1C2-D61A8E6AEAF8}">
      <dgm:prSet custT="1"/>
      <dgm:spPr/>
      <dgm:t>
        <a:bodyPr/>
        <a:lstStyle/>
        <a:p>
          <a:pPr>
            <a:lnSpc>
              <a:spcPct val="100000"/>
            </a:lnSpc>
          </a:pPr>
          <a:r>
            <a:rPr lang="en-GB" sz="1400" dirty="0">
              <a:solidFill>
                <a:schemeClr val="bg1"/>
              </a:solidFill>
            </a:rPr>
            <a:t>Osteoarthritis is a condition that can cause gradual damage and discomfit, it is most commonly known to effect the knees, and hips as well as the joints in the hand </a:t>
          </a:r>
          <a:endParaRPr lang="en-US" sz="1400" dirty="0">
            <a:solidFill>
              <a:schemeClr val="bg1"/>
            </a:solidFill>
          </a:endParaRPr>
        </a:p>
      </dgm:t>
    </dgm:pt>
    <dgm:pt modelId="{F3F8E2F0-188B-4464-9809-E5BB5CBC92FD}" type="parTrans" cxnId="{3306F363-8CB9-4E99-8CCB-A4CBCD48FAD5}">
      <dgm:prSet/>
      <dgm:spPr/>
      <dgm:t>
        <a:bodyPr/>
        <a:lstStyle/>
        <a:p>
          <a:endParaRPr lang="en-US"/>
        </a:p>
      </dgm:t>
    </dgm:pt>
    <dgm:pt modelId="{FB01D221-957D-4D5A-AC36-64633EBDBBDE}" type="sibTrans" cxnId="{3306F363-8CB9-4E99-8CCB-A4CBCD48FAD5}">
      <dgm:prSet/>
      <dgm:spPr/>
      <dgm:t>
        <a:bodyPr/>
        <a:lstStyle/>
        <a:p>
          <a:pPr>
            <a:lnSpc>
              <a:spcPct val="100000"/>
            </a:lnSpc>
          </a:pPr>
          <a:endParaRPr lang="en-US"/>
        </a:p>
      </dgm:t>
    </dgm:pt>
    <dgm:pt modelId="{2343B5A0-3B32-43BC-AEEB-A34F948EA54A}">
      <dgm:prSet custT="1"/>
      <dgm:spPr/>
      <dgm:t>
        <a:bodyPr/>
        <a:lstStyle/>
        <a:p>
          <a:pPr>
            <a:lnSpc>
              <a:spcPct val="100000"/>
            </a:lnSpc>
          </a:pPr>
          <a:r>
            <a:rPr lang="en-GB" sz="1400" dirty="0">
              <a:solidFill>
                <a:schemeClr val="bg1"/>
              </a:solidFill>
            </a:rPr>
            <a:t>People with osteoarthritis experience stiff and painful joints.</a:t>
          </a:r>
        </a:p>
        <a:p>
          <a:pPr>
            <a:lnSpc>
              <a:spcPct val="100000"/>
            </a:lnSpc>
          </a:pPr>
          <a:r>
            <a:rPr lang="en-GB" sz="1400" dirty="0">
              <a:solidFill>
                <a:schemeClr val="bg1"/>
              </a:solidFill>
            </a:rPr>
            <a:t>It effects one third of the population</a:t>
          </a:r>
          <a:endParaRPr lang="en-US" sz="1400" dirty="0">
            <a:solidFill>
              <a:schemeClr val="bg1"/>
            </a:solidFill>
          </a:endParaRPr>
        </a:p>
      </dgm:t>
    </dgm:pt>
    <dgm:pt modelId="{B18F611E-B771-48D7-B0B1-0413B799D1FC}" type="parTrans" cxnId="{4321BC17-B082-4C11-86EC-52726F2973AA}">
      <dgm:prSet/>
      <dgm:spPr/>
      <dgm:t>
        <a:bodyPr/>
        <a:lstStyle/>
        <a:p>
          <a:endParaRPr lang="en-US"/>
        </a:p>
      </dgm:t>
    </dgm:pt>
    <dgm:pt modelId="{5CF69256-8799-4950-AB7E-C0D2E556D755}" type="sibTrans" cxnId="{4321BC17-B082-4C11-86EC-52726F2973AA}">
      <dgm:prSet/>
      <dgm:spPr/>
      <dgm:t>
        <a:bodyPr/>
        <a:lstStyle/>
        <a:p>
          <a:endParaRPr lang="en-US"/>
        </a:p>
      </dgm:t>
    </dgm:pt>
    <dgm:pt modelId="{65CEDAF2-1162-48B9-8729-6D0ECCB48656}" type="pres">
      <dgm:prSet presAssocID="{194C9257-D62D-447C-8DD2-08DAD0C647B4}" presName="root" presStyleCnt="0">
        <dgm:presLayoutVars>
          <dgm:dir/>
          <dgm:resizeHandles val="exact"/>
        </dgm:presLayoutVars>
      </dgm:prSet>
      <dgm:spPr/>
    </dgm:pt>
    <dgm:pt modelId="{707E3F72-0788-4660-B4AF-B866074C250C}" type="pres">
      <dgm:prSet presAssocID="{194C9257-D62D-447C-8DD2-08DAD0C647B4}" presName="container" presStyleCnt="0">
        <dgm:presLayoutVars>
          <dgm:dir/>
          <dgm:resizeHandles val="exact"/>
        </dgm:presLayoutVars>
      </dgm:prSet>
      <dgm:spPr/>
    </dgm:pt>
    <dgm:pt modelId="{46FD8596-7989-418F-9BA2-80723F7210CE}" type="pres">
      <dgm:prSet presAssocID="{323D7393-48D7-468A-B1C2-D61A8E6AEAF8}" presName="compNode" presStyleCnt="0"/>
      <dgm:spPr/>
    </dgm:pt>
    <dgm:pt modelId="{B6936DF7-7049-40F7-8170-81913D62AD3C}" type="pres">
      <dgm:prSet presAssocID="{323D7393-48D7-468A-B1C2-D61A8E6AEAF8}" presName="iconBgRect" presStyleLbl="bgShp" presStyleIdx="0" presStyleCnt="2"/>
      <dgm:spPr/>
    </dgm:pt>
    <dgm:pt modelId="{0A307D5C-9A21-4C99-AA9E-753713ED26FA}" type="pres">
      <dgm:prSet presAssocID="{323D7393-48D7-468A-B1C2-D61A8E6AEAF8}" presName="iconRect" presStyleLbl="node1" presStyleIdx="0" presStyleCnt="2"/>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Skeleton"/>
        </a:ext>
      </dgm:extLst>
    </dgm:pt>
    <dgm:pt modelId="{7EA15B2D-25B9-453A-A275-E12C33A21F00}" type="pres">
      <dgm:prSet presAssocID="{323D7393-48D7-468A-B1C2-D61A8E6AEAF8}" presName="spaceRect" presStyleCnt="0"/>
      <dgm:spPr/>
    </dgm:pt>
    <dgm:pt modelId="{2BFEB329-E9D8-40ED-BF1F-57EA19627887}" type="pres">
      <dgm:prSet presAssocID="{323D7393-48D7-468A-B1C2-D61A8E6AEAF8}" presName="textRect" presStyleLbl="revTx" presStyleIdx="0" presStyleCnt="2">
        <dgm:presLayoutVars>
          <dgm:chMax val="1"/>
          <dgm:chPref val="1"/>
        </dgm:presLayoutVars>
      </dgm:prSet>
      <dgm:spPr/>
    </dgm:pt>
    <dgm:pt modelId="{3732360F-9D04-4BAB-913C-1B5F28069451}" type="pres">
      <dgm:prSet presAssocID="{FB01D221-957D-4D5A-AC36-64633EBDBBDE}" presName="sibTrans" presStyleLbl="sibTrans2D1" presStyleIdx="0" presStyleCnt="0"/>
      <dgm:spPr/>
    </dgm:pt>
    <dgm:pt modelId="{676D7D95-012F-4E57-9785-01DF27A65AC4}" type="pres">
      <dgm:prSet presAssocID="{2343B5A0-3B32-43BC-AEEB-A34F948EA54A}" presName="compNode" presStyleCnt="0"/>
      <dgm:spPr/>
    </dgm:pt>
    <dgm:pt modelId="{987DAFBA-161E-4974-8D0E-FAA0E5FF2F9B}" type="pres">
      <dgm:prSet presAssocID="{2343B5A0-3B32-43BC-AEEB-A34F948EA54A}" presName="iconBgRect" presStyleLbl="bgShp" presStyleIdx="1" presStyleCnt="2"/>
      <dgm:spPr/>
    </dgm:pt>
    <dgm:pt modelId="{73BB04E3-8777-4CDF-8C62-E02FA31A42D9}" type="pres">
      <dgm:prSet presAssocID="{2343B5A0-3B32-43BC-AEEB-A34F948EA54A}" presName="iconRect" presStyleLbl="node1" presStyleIdx="1" presStyleCnt="2"/>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Braille"/>
        </a:ext>
      </dgm:extLst>
    </dgm:pt>
    <dgm:pt modelId="{3469B398-48E1-43D5-A0ED-277C541F7317}" type="pres">
      <dgm:prSet presAssocID="{2343B5A0-3B32-43BC-AEEB-A34F948EA54A}" presName="spaceRect" presStyleCnt="0"/>
      <dgm:spPr/>
    </dgm:pt>
    <dgm:pt modelId="{232DFE46-E74D-404C-8BDF-2317A1950971}" type="pres">
      <dgm:prSet presAssocID="{2343B5A0-3B32-43BC-AEEB-A34F948EA54A}" presName="textRect" presStyleLbl="revTx" presStyleIdx="1" presStyleCnt="2">
        <dgm:presLayoutVars>
          <dgm:chMax val="1"/>
          <dgm:chPref val="1"/>
        </dgm:presLayoutVars>
      </dgm:prSet>
      <dgm:spPr/>
    </dgm:pt>
  </dgm:ptLst>
  <dgm:cxnLst>
    <dgm:cxn modelId="{4321BC17-B082-4C11-86EC-52726F2973AA}" srcId="{194C9257-D62D-447C-8DD2-08DAD0C647B4}" destId="{2343B5A0-3B32-43BC-AEEB-A34F948EA54A}" srcOrd="1" destOrd="0" parTransId="{B18F611E-B771-48D7-B0B1-0413B799D1FC}" sibTransId="{5CF69256-8799-4950-AB7E-C0D2E556D755}"/>
    <dgm:cxn modelId="{3306F363-8CB9-4E99-8CCB-A4CBCD48FAD5}" srcId="{194C9257-D62D-447C-8DD2-08DAD0C647B4}" destId="{323D7393-48D7-468A-B1C2-D61A8E6AEAF8}" srcOrd="0" destOrd="0" parTransId="{F3F8E2F0-188B-4464-9809-E5BB5CBC92FD}" sibTransId="{FB01D221-957D-4D5A-AC36-64633EBDBBDE}"/>
    <dgm:cxn modelId="{45C6626B-774E-4EFA-938B-7142C7E9A689}" type="presOf" srcId="{323D7393-48D7-468A-B1C2-D61A8E6AEAF8}" destId="{2BFEB329-E9D8-40ED-BF1F-57EA19627887}" srcOrd="0" destOrd="0" presId="urn:microsoft.com/office/officeart/2018/2/layout/IconCircleList"/>
    <dgm:cxn modelId="{99D253BC-EFA8-493A-AE1C-69DF9AF03294}" type="presOf" srcId="{194C9257-D62D-447C-8DD2-08DAD0C647B4}" destId="{65CEDAF2-1162-48B9-8729-6D0ECCB48656}" srcOrd="0" destOrd="0" presId="urn:microsoft.com/office/officeart/2018/2/layout/IconCircleList"/>
    <dgm:cxn modelId="{F3D793BF-AA27-4C51-8776-E1BF353371E0}" type="presOf" srcId="{FB01D221-957D-4D5A-AC36-64633EBDBBDE}" destId="{3732360F-9D04-4BAB-913C-1B5F28069451}" srcOrd="0" destOrd="0" presId="urn:microsoft.com/office/officeart/2018/2/layout/IconCircleList"/>
    <dgm:cxn modelId="{093B70CB-79E2-42CB-8732-50B63A4C3A66}" type="presOf" srcId="{2343B5A0-3B32-43BC-AEEB-A34F948EA54A}" destId="{232DFE46-E74D-404C-8BDF-2317A1950971}" srcOrd="0" destOrd="0" presId="urn:microsoft.com/office/officeart/2018/2/layout/IconCircleList"/>
    <dgm:cxn modelId="{5D05DD44-9361-4B59-97F3-406C2C9924AF}" type="presParOf" srcId="{65CEDAF2-1162-48B9-8729-6D0ECCB48656}" destId="{707E3F72-0788-4660-B4AF-B866074C250C}" srcOrd="0" destOrd="0" presId="urn:microsoft.com/office/officeart/2018/2/layout/IconCircleList"/>
    <dgm:cxn modelId="{68396BD2-AAB5-4ABD-977A-F3E6606E313F}" type="presParOf" srcId="{707E3F72-0788-4660-B4AF-B866074C250C}" destId="{46FD8596-7989-418F-9BA2-80723F7210CE}" srcOrd="0" destOrd="0" presId="urn:microsoft.com/office/officeart/2018/2/layout/IconCircleList"/>
    <dgm:cxn modelId="{F8675707-1A3D-4D1E-B233-D2EEE2D6AEE9}" type="presParOf" srcId="{46FD8596-7989-418F-9BA2-80723F7210CE}" destId="{B6936DF7-7049-40F7-8170-81913D62AD3C}" srcOrd="0" destOrd="0" presId="urn:microsoft.com/office/officeart/2018/2/layout/IconCircleList"/>
    <dgm:cxn modelId="{A70298EA-258D-4C3D-978C-B4685896F8B1}" type="presParOf" srcId="{46FD8596-7989-418F-9BA2-80723F7210CE}" destId="{0A307D5C-9A21-4C99-AA9E-753713ED26FA}" srcOrd="1" destOrd="0" presId="urn:microsoft.com/office/officeart/2018/2/layout/IconCircleList"/>
    <dgm:cxn modelId="{BE2DB0DB-B970-424E-B520-BBF65322296A}" type="presParOf" srcId="{46FD8596-7989-418F-9BA2-80723F7210CE}" destId="{7EA15B2D-25B9-453A-A275-E12C33A21F00}" srcOrd="2" destOrd="0" presId="urn:microsoft.com/office/officeart/2018/2/layout/IconCircleList"/>
    <dgm:cxn modelId="{1C38196F-3D79-4766-8F5D-042206D26523}" type="presParOf" srcId="{46FD8596-7989-418F-9BA2-80723F7210CE}" destId="{2BFEB329-E9D8-40ED-BF1F-57EA19627887}" srcOrd="3" destOrd="0" presId="urn:microsoft.com/office/officeart/2018/2/layout/IconCircleList"/>
    <dgm:cxn modelId="{45582347-F6DA-4DBC-BAD0-5A6F91C18E19}" type="presParOf" srcId="{707E3F72-0788-4660-B4AF-B866074C250C}" destId="{3732360F-9D04-4BAB-913C-1B5F28069451}" srcOrd="1" destOrd="0" presId="urn:microsoft.com/office/officeart/2018/2/layout/IconCircleList"/>
    <dgm:cxn modelId="{509951B3-F4E8-4429-BEC8-4678E8189807}" type="presParOf" srcId="{707E3F72-0788-4660-B4AF-B866074C250C}" destId="{676D7D95-012F-4E57-9785-01DF27A65AC4}" srcOrd="2" destOrd="0" presId="urn:microsoft.com/office/officeart/2018/2/layout/IconCircleList"/>
    <dgm:cxn modelId="{A61B520B-9869-4AEE-9827-36B246C7B095}" type="presParOf" srcId="{676D7D95-012F-4E57-9785-01DF27A65AC4}" destId="{987DAFBA-161E-4974-8D0E-FAA0E5FF2F9B}" srcOrd="0" destOrd="0" presId="urn:microsoft.com/office/officeart/2018/2/layout/IconCircleList"/>
    <dgm:cxn modelId="{32A05CFA-F426-4E96-BC35-6E570F158594}" type="presParOf" srcId="{676D7D95-012F-4E57-9785-01DF27A65AC4}" destId="{73BB04E3-8777-4CDF-8C62-E02FA31A42D9}" srcOrd="1" destOrd="0" presId="urn:microsoft.com/office/officeart/2018/2/layout/IconCircleList"/>
    <dgm:cxn modelId="{E0ED6740-DB4B-4CBF-A443-7588BC09B417}" type="presParOf" srcId="{676D7D95-012F-4E57-9785-01DF27A65AC4}" destId="{3469B398-48E1-43D5-A0ED-277C541F7317}" srcOrd="2" destOrd="0" presId="urn:microsoft.com/office/officeart/2018/2/layout/IconCircleList"/>
    <dgm:cxn modelId="{2D9804D0-8053-41AC-BDBA-3442035F5BBC}" type="presParOf" srcId="{676D7D95-012F-4E57-9785-01DF27A65AC4}" destId="{232DFE46-E74D-404C-8BDF-2317A1950971}" srcOrd="3" destOrd="0" presId="urn:microsoft.com/office/officeart/2018/2/layout/IconCircleLis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7661934-FE31-4649-BDDD-613D486F8C8A}">
      <dsp:nvSpPr>
        <dsp:cNvPr id="0" name=""/>
        <dsp:cNvSpPr/>
      </dsp:nvSpPr>
      <dsp:spPr>
        <a:xfrm>
          <a:off x="331440" y="2674034"/>
          <a:ext cx="2651521" cy="56269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1">
          <a:noAutofit/>
        </a:bodyPr>
        <a:lstStyle/>
        <a:p>
          <a:pPr marL="0" lvl="0" indent="0" algn="ctr" defTabSz="844550">
            <a:lnSpc>
              <a:spcPct val="90000"/>
            </a:lnSpc>
            <a:spcBef>
              <a:spcPct val="0"/>
            </a:spcBef>
            <a:spcAft>
              <a:spcPct val="35000"/>
            </a:spcAft>
            <a:buNone/>
            <a:defRPr b="1"/>
          </a:pPr>
          <a:r>
            <a:rPr lang="en-US" sz="1900" kern="1200"/>
            <a:t>1885</a:t>
          </a:r>
        </a:p>
      </dsp:txBody>
      <dsp:txXfrm>
        <a:off x="331440" y="2674034"/>
        <a:ext cx="2651521" cy="562692"/>
      </dsp:txXfrm>
    </dsp:sp>
    <dsp:sp modelId="{09444B12-19F2-4F97-BD44-B69250A26625}">
      <dsp:nvSpPr>
        <dsp:cNvPr id="0" name=""/>
        <dsp:cNvSpPr/>
      </dsp:nvSpPr>
      <dsp:spPr>
        <a:xfrm>
          <a:off x="0" y="2390198"/>
          <a:ext cx="6628804" cy="199183"/>
        </a:xfrm>
        <a:prstGeom prst="rect">
          <a:avLst/>
        </a:prstGeom>
        <a:gradFill rotWithShape="0">
          <a:gsLst>
            <a:gs pos="0">
              <a:schemeClr val="accent2">
                <a:hueOff val="0"/>
                <a:satOff val="0"/>
                <a:lumOff val="0"/>
                <a:alphaOff val="0"/>
                <a:tint val="96000"/>
                <a:lumMod val="100000"/>
              </a:schemeClr>
            </a:gs>
            <a:gs pos="78000">
              <a:schemeClr val="accent2">
                <a:hueOff val="0"/>
                <a:satOff val="0"/>
                <a:lumOff val="0"/>
                <a:alphaOff val="0"/>
                <a:shade val="94000"/>
                <a:lumMod val="94000"/>
              </a:schemeClr>
            </a:gs>
          </a:gsLst>
          <a:lin ang="5400000" scaled="0"/>
        </a:gradFill>
        <a:ln>
          <a:noFill/>
        </a:ln>
        <a:effectLst>
          <a:outerShdw blurRad="38100" dist="254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sp>
    <dsp:sp modelId="{E23D35F9-1EF6-4D5D-A894-AB96E858FB97}">
      <dsp:nvSpPr>
        <dsp:cNvPr id="0" name=""/>
        <dsp:cNvSpPr/>
      </dsp:nvSpPr>
      <dsp:spPr>
        <a:xfrm>
          <a:off x="198864" y="523400"/>
          <a:ext cx="2916673" cy="1020269"/>
        </a:xfrm>
        <a:prstGeom prst="rect">
          <a:avLst/>
        </a:prstGeom>
        <a:solidFill>
          <a:schemeClr val="accent2">
            <a:tint val="40000"/>
            <a:alpha val="90000"/>
            <a:hueOff val="0"/>
            <a:satOff val="0"/>
            <a:lumOff val="0"/>
            <a:alphaOff val="0"/>
          </a:schemeClr>
        </a:solidFill>
        <a:ln w="12700" cap="rnd" cmpd="sng" algn="ctr">
          <a:solidFill>
            <a:schemeClr val="accent2">
              <a:tint val="40000"/>
              <a:alpha val="90000"/>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133350" tIns="133350" rIns="133350" bIns="133350" numCol="1" spcCol="1270" anchor="ctr" anchorCtr="0">
          <a:noAutofit/>
        </a:bodyPr>
        <a:lstStyle/>
        <a:p>
          <a:pPr marL="0" lvl="0" indent="0" algn="l" defTabSz="622300">
            <a:lnSpc>
              <a:spcPct val="90000"/>
            </a:lnSpc>
            <a:spcBef>
              <a:spcPct val="0"/>
            </a:spcBef>
            <a:spcAft>
              <a:spcPct val="35000"/>
            </a:spcAft>
            <a:buNone/>
          </a:pPr>
          <a:r>
            <a:rPr lang="en-US" sz="1400" kern="1200" dirty="0"/>
            <a:t>The initial chiropractic adjustment was documented and carried out my David Palmer in 1885. </a:t>
          </a:r>
        </a:p>
      </dsp:txBody>
      <dsp:txXfrm>
        <a:off x="198864" y="523400"/>
        <a:ext cx="2916673" cy="1020269"/>
      </dsp:txXfrm>
    </dsp:sp>
    <dsp:sp modelId="{AD9F0336-0DF3-4362-8E4B-62DD6FEAE0EF}">
      <dsp:nvSpPr>
        <dsp:cNvPr id="0" name=""/>
        <dsp:cNvSpPr/>
      </dsp:nvSpPr>
      <dsp:spPr>
        <a:xfrm>
          <a:off x="1657201" y="1543670"/>
          <a:ext cx="0" cy="846528"/>
        </a:xfrm>
        <a:prstGeom prst="line">
          <a:avLst/>
        </a:prstGeom>
        <a:gradFill rotWithShape="0">
          <a:gsLst>
            <a:gs pos="0">
              <a:schemeClr val="accent2">
                <a:tint val="96000"/>
                <a:lumMod val="100000"/>
              </a:schemeClr>
            </a:gs>
            <a:gs pos="78000">
              <a:schemeClr val="accent2">
                <a:shade val="94000"/>
                <a:lumMod val="94000"/>
              </a:schemeClr>
            </a:gs>
          </a:gsLst>
          <a:lin ang="5400000" scaled="0"/>
        </a:gradFill>
        <a:ln w="6350" cap="rnd" cmpd="sng" algn="ctr">
          <a:solidFill>
            <a:schemeClr val="accent2">
              <a:hueOff val="0"/>
              <a:satOff val="0"/>
              <a:lumOff val="0"/>
              <a:alphaOff val="0"/>
            </a:schemeClr>
          </a:solidFill>
          <a:prstDash val="dash"/>
        </a:ln>
        <a:effectLst>
          <a:outerShdw blurRad="38100" dist="25400" dir="5400000" rotWithShape="0">
            <a:srgbClr val="000000">
              <a:alpha val="35000"/>
            </a:srgbClr>
          </a:outerShdw>
        </a:effectLst>
      </dsp:spPr>
      <dsp:style>
        <a:lnRef idx="1">
          <a:scrgbClr r="0" g="0" b="0"/>
        </a:lnRef>
        <a:fillRef idx="3">
          <a:scrgbClr r="0" g="0" b="0"/>
        </a:fillRef>
        <a:effectRef idx="2">
          <a:scrgbClr r="0" g="0" b="0"/>
        </a:effectRef>
        <a:fontRef idx="minor">
          <a:schemeClr val="lt1"/>
        </a:fontRef>
      </dsp:style>
    </dsp:sp>
    <dsp:sp modelId="{EA27EEBD-2A71-4143-AB35-46745A491720}">
      <dsp:nvSpPr>
        <dsp:cNvPr id="0" name=""/>
        <dsp:cNvSpPr/>
      </dsp:nvSpPr>
      <dsp:spPr>
        <a:xfrm>
          <a:off x="3645842" y="1742853"/>
          <a:ext cx="2651521" cy="56269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b" anchorCtr="1">
          <a:noAutofit/>
        </a:bodyPr>
        <a:lstStyle/>
        <a:p>
          <a:pPr marL="0" lvl="0" indent="0" algn="ctr" defTabSz="844550">
            <a:lnSpc>
              <a:spcPct val="90000"/>
            </a:lnSpc>
            <a:spcBef>
              <a:spcPct val="0"/>
            </a:spcBef>
            <a:spcAft>
              <a:spcPct val="35000"/>
            </a:spcAft>
            <a:buNone/>
            <a:defRPr b="1"/>
          </a:pPr>
          <a:r>
            <a:rPr lang="en-US" sz="1900" kern="1200"/>
            <a:t>1913</a:t>
          </a:r>
        </a:p>
      </dsp:txBody>
      <dsp:txXfrm>
        <a:off x="3645842" y="1742853"/>
        <a:ext cx="2651521" cy="562692"/>
      </dsp:txXfrm>
    </dsp:sp>
    <dsp:sp modelId="{99C010B2-03A4-4831-9871-CEC0A94EF838}">
      <dsp:nvSpPr>
        <dsp:cNvPr id="0" name=""/>
        <dsp:cNvSpPr/>
      </dsp:nvSpPr>
      <dsp:spPr>
        <a:xfrm>
          <a:off x="3513266" y="3435910"/>
          <a:ext cx="2916673" cy="1389303"/>
        </a:xfrm>
        <a:prstGeom prst="rect">
          <a:avLst/>
        </a:prstGeom>
        <a:solidFill>
          <a:schemeClr val="accent2">
            <a:tint val="40000"/>
            <a:alpha val="90000"/>
            <a:hueOff val="-1452578"/>
            <a:satOff val="-133"/>
            <a:lumOff val="39"/>
            <a:alphaOff val="0"/>
          </a:schemeClr>
        </a:solidFill>
        <a:ln w="12700" cap="rnd" cmpd="sng" algn="ctr">
          <a:solidFill>
            <a:schemeClr val="accent2">
              <a:tint val="40000"/>
              <a:alpha val="90000"/>
              <a:hueOff val="-1452578"/>
              <a:satOff val="-133"/>
              <a:lumOff val="39"/>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133350" tIns="133350" rIns="133350" bIns="133350" numCol="1" spcCol="1270" anchor="ctr" anchorCtr="0">
          <a:noAutofit/>
        </a:bodyPr>
        <a:lstStyle/>
        <a:p>
          <a:pPr marL="0" lvl="0" indent="0" algn="l" defTabSz="622300">
            <a:lnSpc>
              <a:spcPct val="90000"/>
            </a:lnSpc>
            <a:spcBef>
              <a:spcPct val="0"/>
            </a:spcBef>
            <a:spcAft>
              <a:spcPct val="35000"/>
            </a:spcAft>
            <a:buNone/>
          </a:pPr>
          <a:r>
            <a:rPr lang="en-US" sz="1400" kern="1200" dirty="0"/>
            <a:t>It was in 1913 that the first state law licensing was passed. In the year 1994 the United Kingdom had </a:t>
          </a:r>
          <a:r>
            <a:rPr lang="en-US" sz="1400" kern="1200" dirty="0" err="1"/>
            <a:t>recognised</a:t>
          </a:r>
          <a:r>
            <a:rPr lang="en-US" sz="1400" kern="1200" dirty="0"/>
            <a:t> chiropractic by a specified legislation, (Chiropractic Act 1994).</a:t>
          </a:r>
        </a:p>
      </dsp:txBody>
      <dsp:txXfrm>
        <a:off x="3513266" y="3435910"/>
        <a:ext cx="2916673" cy="1389303"/>
      </dsp:txXfrm>
    </dsp:sp>
    <dsp:sp modelId="{1A0F23A0-9BBE-4302-B0C0-8F78EF482DFD}">
      <dsp:nvSpPr>
        <dsp:cNvPr id="0" name=""/>
        <dsp:cNvSpPr/>
      </dsp:nvSpPr>
      <dsp:spPr>
        <a:xfrm>
          <a:off x="4971602" y="2589382"/>
          <a:ext cx="0" cy="846528"/>
        </a:xfrm>
        <a:prstGeom prst="line">
          <a:avLst/>
        </a:prstGeom>
        <a:gradFill rotWithShape="0">
          <a:gsLst>
            <a:gs pos="0">
              <a:schemeClr val="accent2">
                <a:tint val="96000"/>
                <a:lumMod val="100000"/>
              </a:schemeClr>
            </a:gs>
            <a:gs pos="78000">
              <a:schemeClr val="accent2">
                <a:shade val="94000"/>
                <a:lumMod val="94000"/>
              </a:schemeClr>
            </a:gs>
          </a:gsLst>
          <a:lin ang="5400000" scaled="0"/>
        </a:gradFill>
        <a:ln w="6350" cap="rnd" cmpd="sng" algn="ctr">
          <a:solidFill>
            <a:schemeClr val="accent2">
              <a:hueOff val="-838123"/>
              <a:satOff val="-9658"/>
              <a:lumOff val="2159"/>
              <a:alphaOff val="0"/>
            </a:schemeClr>
          </a:solidFill>
          <a:prstDash val="dash"/>
        </a:ln>
        <a:effectLst>
          <a:outerShdw blurRad="38100" dist="25400" dir="5400000" rotWithShape="0">
            <a:srgbClr val="000000">
              <a:alpha val="35000"/>
            </a:srgbClr>
          </a:outerShdw>
        </a:effectLst>
      </dsp:spPr>
      <dsp:style>
        <a:lnRef idx="1">
          <a:scrgbClr r="0" g="0" b="0"/>
        </a:lnRef>
        <a:fillRef idx="3">
          <a:scrgbClr r="0" g="0" b="0"/>
        </a:fillRef>
        <a:effectRef idx="2">
          <a:scrgbClr r="0" g="0" b="0"/>
        </a:effectRef>
        <a:fontRef idx="minor">
          <a:schemeClr val="lt1"/>
        </a:fontRef>
      </dsp:style>
    </dsp:sp>
    <dsp:sp modelId="{7B58C5ED-B0E5-4057-AB84-8BCF2FE1B1CD}">
      <dsp:nvSpPr>
        <dsp:cNvPr id="0" name=""/>
        <dsp:cNvSpPr/>
      </dsp:nvSpPr>
      <dsp:spPr>
        <a:xfrm>
          <a:off x="1594956" y="2427545"/>
          <a:ext cx="124489" cy="124489"/>
        </a:xfrm>
        <a:prstGeom prst="ellipse">
          <a:avLst/>
        </a:prstGeom>
        <a:solidFill>
          <a:schemeClr val="lt1">
            <a:alpha val="90000"/>
            <a:hueOff val="0"/>
            <a:satOff val="0"/>
            <a:lumOff val="0"/>
            <a:alphaOff val="0"/>
          </a:schemeClr>
        </a:solidFill>
        <a:ln w="12700" cap="rnd" cmpd="sng" algn="ctr">
          <a:noFill/>
          <a:prstDash val="solid"/>
        </a:ln>
        <a:effectLst/>
      </dsp:spPr>
      <dsp:style>
        <a:lnRef idx="1">
          <a:scrgbClr r="0" g="0" b="0"/>
        </a:lnRef>
        <a:fillRef idx="1">
          <a:scrgbClr r="0" g="0" b="0"/>
        </a:fillRef>
        <a:effectRef idx="0">
          <a:scrgbClr r="0" g="0" b="0"/>
        </a:effectRef>
        <a:fontRef idx="minor"/>
      </dsp:style>
    </dsp:sp>
    <dsp:sp modelId="{E9AB95F9-06C4-42F0-A124-9F04CA47D777}">
      <dsp:nvSpPr>
        <dsp:cNvPr id="0" name=""/>
        <dsp:cNvSpPr/>
      </dsp:nvSpPr>
      <dsp:spPr>
        <a:xfrm>
          <a:off x="4909358" y="2427545"/>
          <a:ext cx="124489" cy="124489"/>
        </a:xfrm>
        <a:prstGeom prst="ellipse">
          <a:avLst/>
        </a:prstGeom>
        <a:solidFill>
          <a:schemeClr val="lt1">
            <a:alpha val="90000"/>
            <a:hueOff val="0"/>
            <a:satOff val="0"/>
            <a:lumOff val="0"/>
            <a:alphaOff val="0"/>
          </a:schemeClr>
        </a:solidFill>
        <a:ln w="12700" cap="rnd" cmpd="sng" algn="ctr">
          <a:noFill/>
          <a:prstDash val="solid"/>
        </a:ln>
        <a:effectLst/>
      </dsp:spPr>
      <dsp:style>
        <a:lnRef idx="1">
          <a:scrgbClr r="0" g="0" b="0"/>
        </a:lnRef>
        <a:fillRef idx="1">
          <a:scrgbClr r="0" g="0" b="0"/>
        </a:fillRef>
        <a:effectRef idx="0">
          <a:scrgbClr r="0" g="0" b="0"/>
        </a:effectRef>
        <a:fontRef idx="minor"/>
      </dsp:style>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822D4A8-A6B9-4C3E-B257-2A0B99720EF5}">
      <dsp:nvSpPr>
        <dsp:cNvPr id="0" name=""/>
        <dsp:cNvSpPr/>
      </dsp:nvSpPr>
      <dsp:spPr>
        <a:xfrm>
          <a:off x="0" y="391591"/>
          <a:ext cx="6628804" cy="1360399"/>
        </a:xfrm>
        <a:prstGeom prst="roundRect">
          <a:avLst/>
        </a:prstGeom>
        <a:gradFill rotWithShape="0">
          <a:gsLst>
            <a:gs pos="0">
              <a:schemeClr val="accent2">
                <a:hueOff val="0"/>
                <a:satOff val="0"/>
                <a:lumOff val="0"/>
                <a:alphaOff val="0"/>
                <a:tint val="96000"/>
                <a:lumMod val="100000"/>
              </a:schemeClr>
            </a:gs>
            <a:gs pos="78000">
              <a:schemeClr val="accent2">
                <a:hueOff val="0"/>
                <a:satOff val="0"/>
                <a:lumOff val="0"/>
                <a:alphaOff val="0"/>
                <a:shade val="94000"/>
                <a:lumMod val="94000"/>
              </a:schemeClr>
            </a:gs>
          </a:gsLst>
          <a:lin ang="5400000" scaled="0"/>
        </a:gradFill>
        <a:ln>
          <a:noFill/>
        </a:ln>
        <a:effectLst>
          <a:outerShdw blurRad="38100" dist="254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US" sz="2000" kern="1200" dirty="0"/>
            <a:t>The</a:t>
          </a:r>
          <a:r>
            <a:rPr lang="en-US" sz="2000" kern="1200" baseline="0" dirty="0"/>
            <a:t> main form of chiropractic treatment is the manipulation of the spine.</a:t>
          </a:r>
          <a:endParaRPr lang="en-US" sz="2000" kern="1200" dirty="0"/>
        </a:p>
      </dsp:txBody>
      <dsp:txXfrm>
        <a:off x="66409" y="458000"/>
        <a:ext cx="6495986" cy="1227581"/>
      </dsp:txXfrm>
    </dsp:sp>
    <dsp:sp modelId="{CEB6120E-BE01-4092-8B31-26E0106BC26C}">
      <dsp:nvSpPr>
        <dsp:cNvPr id="0" name=""/>
        <dsp:cNvSpPr/>
      </dsp:nvSpPr>
      <dsp:spPr>
        <a:xfrm>
          <a:off x="0" y="1809590"/>
          <a:ext cx="6628804" cy="1360399"/>
        </a:xfrm>
        <a:prstGeom prst="roundRect">
          <a:avLst/>
        </a:prstGeom>
        <a:gradFill rotWithShape="0">
          <a:gsLst>
            <a:gs pos="0">
              <a:schemeClr val="accent3">
                <a:hueOff val="0"/>
                <a:satOff val="0"/>
                <a:lumOff val="0"/>
                <a:alphaOff val="0"/>
                <a:tint val="96000"/>
                <a:lumMod val="100000"/>
              </a:schemeClr>
            </a:gs>
            <a:gs pos="78000">
              <a:schemeClr val="accent3">
                <a:hueOff val="0"/>
                <a:satOff val="0"/>
                <a:lumOff val="0"/>
                <a:alphaOff val="0"/>
                <a:shade val="94000"/>
                <a:lumMod val="94000"/>
              </a:schemeClr>
            </a:gs>
          </a:gsLst>
          <a:lin ang="5400000" scaled="0"/>
        </a:gradFill>
        <a:ln>
          <a:noFill/>
        </a:ln>
        <a:effectLst>
          <a:outerShdw blurRad="38100" dist="254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kern="1200" dirty="0"/>
            <a:t>Its is a technique that practitioners use by applying a controlled thrust to a specific area of the spine or area of the body.</a:t>
          </a:r>
          <a:endParaRPr lang="en-US" sz="2000" kern="1200" dirty="0"/>
        </a:p>
      </dsp:txBody>
      <dsp:txXfrm>
        <a:off x="66409" y="1875999"/>
        <a:ext cx="6495986" cy="1227581"/>
      </dsp:txXfrm>
    </dsp:sp>
    <dsp:sp modelId="{B6FD2965-48A5-4A9E-A90E-938864055267}">
      <dsp:nvSpPr>
        <dsp:cNvPr id="0" name=""/>
        <dsp:cNvSpPr/>
      </dsp:nvSpPr>
      <dsp:spPr>
        <a:xfrm>
          <a:off x="0" y="3227590"/>
          <a:ext cx="6628804" cy="1360399"/>
        </a:xfrm>
        <a:prstGeom prst="roundRect">
          <a:avLst/>
        </a:prstGeom>
        <a:gradFill rotWithShape="0">
          <a:gsLst>
            <a:gs pos="0">
              <a:schemeClr val="accent4">
                <a:hueOff val="0"/>
                <a:satOff val="0"/>
                <a:lumOff val="0"/>
                <a:alphaOff val="0"/>
                <a:tint val="96000"/>
                <a:lumMod val="100000"/>
              </a:schemeClr>
            </a:gs>
            <a:gs pos="78000">
              <a:schemeClr val="accent4">
                <a:hueOff val="0"/>
                <a:satOff val="0"/>
                <a:lumOff val="0"/>
                <a:alphaOff val="0"/>
                <a:shade val="94000"/>
                <a:lumMod val="94000"/>
              </a:schemeClr>
            </a:gs>
          </a:gsLst>
          <a:lin ang="5400000" scaled="0"/>
        </a:gradFill>
        <a:ln>
          <a:noFill/>
        </a:ln>
        <a:effectLst>
          <a:outerShdw blurRad="38100" dist="254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kern="1200"/>
            <a:t>If you decide to contact a chiropractor yourself, make sure they’re registered with the general chiropractic council, it is the responsibility of the patient/client to ask the practitioner for this information.</a:t>
          </a:r>
          <a:endParaRPr lang="en-US" sz="2000" kern="1200"/>
        </a:p>
      </dsp:txBody>
      <dsp:txXfrm>
        <a:off x="66409" y="3293999"/>
        <a:ext cx="6495986" cy="1227581"/>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6936DF7-7049-40F7-8170-81913D62AD3C}">
      <dsp:nvSpPr>
        <dsp:cNvPr id="0" name=""/>
        <dsp:cNvSpPr/>
      </dsp:nvSpPr>
      <dsp:spPr>
        <a:xfrm>
          <a:off x="1292" y="1360408"/>
          <a:ext cx="597121" cy="597121"/>
        </a:xfrm>
        <a:prstGeom prst="ellipse">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A307D5C-9A21-4C99-AA9E-753713ED26FA}">
      <dsp:nvSpPr>
        <dsp:cNvPr id="0" name=""/>
        <dsp:cNvSpPr/>
      </dsp:nvSpPr>
      <dsp:spPr>
        <a:xfrm>
          <a:off x="126688" y="1485803"/>
          <a:ext cx="346330" cy="34633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2BFEB329-E9D8-40ED-BF1F-57EA19627887}">
      <dsp:nvSpPr>
        <dsp:cNvPr id="0" name=""/>
        <dsp:cNvSpPr/>
      </dsp:nvSpPr>
      <dsp:spPr>
        <a:xfrm>
          <a:off x="726369" y="1360408"/>
          <a:ext cx="1407501" cy="59712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622300">
            <a:lnSpc>
              <a:spcPct val="100000"/>
            </a:lnSpc>
            <a:spcBef>
              <a:spcPct val="0"/>
            </a:spcBef>
            <a:spcAft>
              <a:spcPct val="35000"/>
            </a:spcAft>
            <a:buNone/>
          </a:pPr>
          <a:r>
            <a:rPr lang="en-GB" sz="1400" kern="1200" dirty="0">
              <a:solidFill>
                <a:schemeClr val="bg1"/>
              </a:solidFill>
            </a:rPr>
            <a:t>Osteoarthritis is a condition that can cause gradual damage and discomfit, it is most commonly known to effect the knees, and hips as well as the joints in the hand </a:t>
          </a:r>
          <a:endParaRPr lang="en-US" sz="1400" kern="1200" dirty="0">
            <a:solidFill>
              <a:schemeClr val="bg1"/>
            </a:solidFill>
          </a:endParaRPr>
        </a:p>
      </dsp:txBody>
      <dsp:txXfrm>
        <a:off x="726369" y="1360408"/>
        <a:ext cx="1407501" cy="597121"/>
      </dsp:txXfrm>
    </dsp:sp>
    <dsp:sp modelId="{987DAFBA-161E-4974-8D0E-FAA0E5FF2F9B}">
      <dsp:nvSpPr>
        <dsp:cNvPr id="0" name=""/>
        <dsp:cNvSpPr/>
      </dsp:nvSpPr>
      <dsp:spPr>
        <a:xfrm>
          <a:off x="2379117" y="1360408"/>
          <a:ext cx="597121" cy="597121"/>
        </a:xfrm>
        <a:prstGeom prst="ellipse">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3BB04E3-8777-4CDF-8C62-E02FA31A42D9}">
      <dsp:nvSpPr>
        <dsp:cNvPr id="0" name=""/>
        <dsp:cNvSpPr/>
      </dsp:nvSpPr>
      <dsp:spPr>
        <a:xfrm>
          <a:off x="2504512" y="1485803"/>
          <a:ext cx="346330" cy="346330"/>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232DFE46-E74D-404C-8BDF-2317A1950971}">
      <dsp:nvSpPr>
        <dsp:cNvPr id="0" name=""/>
        <dsp:cNvSpPr/>
      </dsp:nvSpPr>
      <dsp:spPr>
        <a:xfrm>
          <a:off x="3104193" y="1360408"/>
          <a:ext cx="1407501" cy="59712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622300">
            <a:lnSpc>
              <a:spcPct val="100000"/>
            </a:lnSpc>
            <a:spcBef>
              <a:spcPct val="0"/>
            </a:spcBef>
            <a:spcAft>
              <a:spcPct val="35000"/>
            </a:spcAft>
            <a:buNone/>
          </a:pPr>
          <a:r>
            <a:rPr lang="en-GB" sz="1400" kern="1200" dirty="0">
              <a:solidFill>
                <a:schemeClr val="bg1"/>
              </a:solidFill>
            </a:rPr>
            <a:t>People with osteoarthritis experience stiff and painful joints.</a:t>
          </a:r>
        </a:p>
        <a:p>
          <a:pPr marL="0" lvl="0" indent="0" algn="l" defTabSz="622300">
            <a:lnSpc>
              <a:spcPct val="100000"/>
            </a:lnSpc>
            <a:spcBef>
              <a:spcPct val="0"/>
            </a:spcBef>
            <a:spcAft>
              <a:spcPct val="35000"/>
            </a:spcAft>
            <a:buNone/>
          </a:pPr>
          <a:r>
            <a:rPr lang="en-GB" sz="1400" kern="1200" dirty="0">
              <a:solidFill>
                <a:schemeClr val="bg1"/>
              </a:solidFill>
            </a:rPr>
            <a:t>It effects one third of the population</a:t>
          </a:r>
          <a:endParaRPr lang="en-US" sz="1400" kern="1200" dirty="0">
            <a:solidFill>
              <a:schemeClr val="bg1"/>
            </a:solidFill>
          </a:endParaRPr>
        </a:p>
      </dsp:txBody>
      <dsp:txXfrm>
        <a:off x="3104193" y="1360408"/>
        <a:ext cx="1407501" cy="597121"/>
      </dsp:txXfrm>
    </dsp:sp>
  </dsp:spTree>
</dsp:drawing>
</file>

<file path=ppt/diagrams/layout1.xml><?xml version="1.0" encoding="utf-8"?>
<dgm:layoutDef xmlns:dgm="http://schemas.openxmlformats.org/drawingml/2006/diagram" xmlns:a="http://schemas.openxmlformats.org/drawingml/2006/main" uniqueId="urn:microsoft.com/office/officeart/2017/3/layout/HorizontalPathTimeline">
  <dgm:title val="Horizontal Path Timeline"/>
  <dgm:desc val="Use to show a list of events in chronological order. The rectangular shape contains the description while the date is shown near the circular dot along the time line. It's the perfect SmartArt for displaying large amount of text with a short date format."/>
  <dgm:catLst>
    <dgm:cat type="timeline" pri="500"/>
    <dgm:cat type="process" pri="600"/>
  </dgm:catLst>
  <dgm:sampData>
    <dgm:dataModel>
      <dgm:ptLst>
        <dgm:pt modelId="0" type="doc"/>
        <dgm:pt modelId="10">
          <dgm:prSet phldr="1"/>
        </dgm:pt>
        <dgm:pt modelId="11">
          <dgm:prSet phldr="1"/>
        </dgm:pt>
        <dgm:pt modelId="20">
          <dgm:prSet phldr="1"/>
        </dgm:pt>
        <dgm:pt modelId="21">
          <dgm:prSet phldr="1"/>
        </dgm:pt>
        <dgm:pt modelId="30">
          <dgm:prSet phldr="1"/>
        </dgm:pt>
        <dgm:pt modelId="31">
          <dgm:prSet phldr="1"/>
        </dgm:pt>
      </dgm:ptLst>
      <dgm:cxnLst>
        <dgm:cxn modelId="40" srcId="0" destId="10" srcOrd="0" destOrd="0"/>
        <dgm:cxn modelId="12" srcId="10" destId="11" srcOrd="0" destOrd="0"/>
        <dgm:cxn modelId="50" srcId="0" destId="20" srcOrd="1" destOrd="0"/>
        <dgm:cxn modelId="22" srcId="20" destId="21" srcOrd="0" destOrd="0"/>
        <dgm:cxn modelId="60" srcId="0" destId="30" srcOrd="1" destOrd="0"/>
        <dgm:cxn modelId="32" srcId="30" destId="31" srcOrd="0" destOrd="0"/>
      </dgm:cxnLst>
      <dgm:bg/>
      <dgm:whole/>
    </dgm:dataModel>
  </dgm:sampData>
  <dgm:styleData>
    <dgm:dataModel>
      <dgm:ptLst>
        <dgm:pt modelId="0" type="doc"/>
        <dgm:pt modelId="10">
          <dgm:prSet phldr="1"/>
        </dgm:pt>
        <dgm:pt modelId="20">
          <dgm:prSet phldr="1"/>
        </dgm:pt>
      </dgm:ptLst>
      <dgm:cxnLst>
        <dgm:cxn modelId="60" srcId="0" destId="10" srcOrd="0" destOrd="0"/>
        <dgm:cxn modelId="70" srcId="0" destId="20" srcOrd="1" destOrd="0"/>
      </dgm:cxnLst>
      <dgm:bg/>
      <dgm:whole/>
    </dgm:dataModel>
  </dgm:styleData>
  <dgm:clrData>
    <dgm:dataModel>
      <dgm:ptLst>
        <dgm:pt modelId="0" type="doc"/>
        <dgm:pt modelId="10">
          <dgm:prSet phldr="1"/>
        </dgm:pt>
        <dgm:pt modelId="20">
          <dgm:prSet phldr="1"/>
        </dgm:pt>
        <dgm:pt modelId="30">
          <dgm:prSet phldr="1"/>
        </dgm:pt>
        <dgm:pt modelId="40">
          <dgm:prSet phldr="1"/>
        </dgm:pt>
      </dgm:ptLst>
      <dgm:cxnLst>
        <dgm:cxn modelId="60" srcId="0" destId="10" srcOrd="0" destOrd="0"/>
        <dgm:cxn modelId="70" srcId="0" destId="20" srcOrd="1" destOrd="0"/>
        <dgm:cxn modelId="80" srcId="0" destId="30" srcOrd="2" destOrd="0"/>
        <dgm:cxn modelId="90" srcId="0" destId="40" srcOrd="3" destOrd="0"/>
      </dgm:cxnLst>
      <dgm:bg/>
      <dgm:whole/>
    </dgm:dataModel>
  </dgm:clrData>
  <dgm:layoutNode name="root">
    <dgm:varLst>
      <dgm:chMax/>
      <dgm:chPref/>
      <dgm:animLvl val="lvl"/>
    </dgm:varLst>
    <dgm:alg type="composite"/>
    <dgm:shape xmlns:r="http://schemas.openxmlformats.org/officeDocument/2006/relationships" r:blip="">
      <dgm:adjLst/>
    </dgm:shape>
    <dgm:constrLst>
      <dgm:constr type="w" for="ch" forName="divider" refType="w"/>
      <dgm:constr type="h" for="ch" forName="divider" refType="h" fact="0.04"/>
      <dgm:constr type="ctrY" for="ch" forName="divider" refType="h" fact="0.5"/>
      <dgm:constr type="l" for="ch" forName="divider"/>
      <dgm:constr type="w" for="ch" forName="nodes" refType="w"/>
      <dgm:constr type="h" for="ch" forName="nodes" refType="h"/>
    </dgm:constrLst>
    <dgm:layoutNode name="divider" styleLbl="node1">
      <dgm:alg type="sp"/>
      <dgm:shape xmlns:r="http://schemas.openxmlformats.org/officeDocument/2006/relationships" type="rect" r:blip="" zOrderOff="2">
        <dgm:adjLst/>
      </dgm:shape>
      <dgm:presOf/>
      <dgm:constrLst/>
      <dgm:ruleLst/>
    </dgm:layoutNode>
    <dgm:layoutNode name="nodes">
      <dgm:varLst>
        <dgm:chMax/>
        <dgm:chPref/>
        <dgm:animLvl val="lvl"/>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choose name="constrBasedOnChildrenCount">
        <dgm:if name="constrForTwoChildren" axis="ch" ptType="node" func="cnt" op="lte" val="2">
          <dgm:constrLst>
            <dgm:constr type="primFontSz" for="des" forName="L1TextContainer" val="20"/>
            <dgm:constr type="primFontSz" for="des" forName="L2TextContainer" refType="primFontSz" refFor="des" refForName="L1TextContainer" op="equ" fact="0.75"/>
            <dgm:constr type="w" for="ch" forName="composite" refType="w"/>
            <dgm:constr type="h" for="ch" forName="composite" refType="h"/>
            <dgm:constr type="w" for="ch" forName="spaceBetweenRectangles" refType="w" refFor="ch" refForName="composite" fact="0"/>
            <dgm:constr type="w" for="ch" ptType="sibTrans" op="equ"/>
            <dgm:constr type="primFontSz" for="des" forName="L1TextContainer" op="equ"/>
            <dgm:constr type="primFontSz" for="des" forName="L2TextContainer" op="equ"/>
          </dgm:constrLst>
        </dgm:if>
        <dgm:else name="constrForRest">
          <dgm:constrLst>
            <dgm:constr type="primFontSz" for="des" forName="L1TextContainer" val="20"/>
            <dgm:constr type="primFontSz" for="des" forName="L2TextContainer" refType="primFontSz" refFor="des" refForName="L1TextContainer" op="equ" fact="0.75"/>
            <dgm:constr type="w" for="ch" forName="composite" refType="w"/>
            <dgm:constr type="h" for="ch" forName="composite" refType="h"/>
            <dgm:constr type="w" for="ch" forName="spaceBetweenRectangles" refType="w" refFor="ch" refForName="composite" fact="-0.5"/>
            <dgm:constr type="w" for="ch" ptType="sibTrans" op="equ"/>
            <dgm:constr type="primFontSz" for="des" forName="L1TextContainer" op="equ"/>
            <dgm:constr type="primFontSz" for="des" forName="L2TextContainer" op="equ"/>
          </dgm:constrLst>
        </dgm:else>
      </dgm:choose>
      <dgm:forEach name="nodesForEach" axis="ch" ptType="node">
        <dgm:layoutNode name="composite">
          <dgm:alg type="composite"/>
          <dgm:shape xmlns:r="http://schemas.openxmlformats.org/officeDocument/2006/relationships" r:blip="">
            <dgm:adjLst/>
          </dgm:shape>
          <dgm:choose name="CaseForPlacingNodesAboveAndBelowDivider">
            <dgm:if name="CaseForPlacingNodeAboveDivider" axis="self" ptType="node" func="posOdd" op="equ" val="1">
              <dgm:constrLst>
                <dgm:constr type="w" for="ch" forName="L1TextContainer" refType="w" fact="0.8"/>
                <dgm:constr type="l" for="ch" forName="L1TextContainer" refType="w" fact="0.1"/>
                <dgm:constr type="t" for="ch" forName="L1TextContainer" refType="h" fact="0.537"/>
                <dgm:constr type="h" for="ch" forName="L1TextContainer" refType="h" fact="0.113"/>
                <dgm:constr type="w" for="ch" forName="L2TextContainerWrapper" refType="w" fact="0.88"/>
                <dgm:constr type="h" for="ch" forName="L2TextContainerWrapper" refType="h" fact="0.31"/>
                <dgm:constr type="b" for="ch" forName="L2TextContainerWrapper" refType="h" fact="0.31"/>
                <dgm:constr type="l" for="ch" forName="L2TextContainerWrapper" refType="w" fact="0.06"/>
                <dgm:constr type="w" for="ch" forName="ConnectLine"/>
                <dgm:constr type="l" for="ch" forName="ConnectLine" refType="w" fact="0.5"/>
                <dgm:constr type="h" for="ch" forName="ConnectLine" refType="h" fact="0.17"/>
                <dgm:constr type="t" for="ch" forName="ConnectLine" refType="h" fact="0.31"/>
                <dgm:constr type="w" for="ch" forName="ConnectorPoint" refType="h" fact="0.025"/>
                <dgm:constr type="h" for="ch" forName="ConnectorPoint" refType="h" fact="0.025"/>
                <dgm:constr type="ctrX" for="ch" forName="ConnectorPoint" refType="w" fact="0.5"/>
                <dgm:constr type="ctrY" for="ch" forName="ConnectorPoint" refType="h" fact="0.5"/>
                <dgm:constr type="w" for="ch" forName="EmptyPlaceHolder" refType="w"/>
                <dgm:constr type="t" for="ch" forName="EmptyPlaceHolder" refType="h" fact="0.65"/>
                <dgm:constr type="h" for="ch" forName="EmptyPlaceHolder" refType="h" fact="0.35"/>
              </dgm:constrLst>
            </dgm:if>
            <dgm:else name="CaseForPlacingNodeBelowDivider">
              <dgm:constrLst>
                <dgm:constr type="w" for="ch" forName="L1TextContainer" refType="w" fact="0.8"/>
                <dgm:constr type="l" for="ch" forName="L1TextContainer" refType="w" fact="0.1"/>
                <dgm:constr type="t" for="ch" forName="L1TextContainer" refType="h" fact="0.35"/>
                <dgm:constr type="h" for="ch" forName="L1TextContainer" refType="h" fact="0.113"/>
                <dgm:constr type="w" for="ch" forName="L2TextContainerWrapper" refType="w" fact="0.88"/>
                <dgm:constr type="h" for="ch" forName="L2TextContainerWrapper" refType="h" fact="0.31"/>
                <dgm:constr type="t" for="ch" forName="L2TextContainerWrapper" refType="h" fact="0.69"/>
                <dgm:constr type="l" for="ch" forName="L2TextContainerWrapper" refType="w" fact="0.06"/>
                <dgm:constr type="w" for="ch" forName="ConnectLine"/>
                <dgm:constr type="l" for="ch" forName="ConnectLine" refType="w" fact="0.5"/>
                <dgm:constr type="h" for="ch" forName="ConnectLine" refType="h" fact="0.17"/>
                <dgm:constr type="t" for="ch" forName="ConnectLine" refType="h" fact="0.52"/>
                <dgm:constr type="w" for="ch" forName="ConnectorPoint" refType="h" fact="0.025"/>
                <dgm:constr type="h" for="ch" forName="ConnectorPoint" refType="h" fact="0.025"/>
                <dgm:constr type="ctrX" for="ch" forName="ConnectorPoint" refType="w" fact="0.5"/>
                <dgm:constr type="ctrY" for="ch" forName="ConnectorPoint" refType="h" fact="0.5"/>
                <dgm:constr type="w" for="ch" forName="EmptyPlaceHolder" refType="w"/>
                <dgm:constr type="h" for="ch" forName="EmptyPlaceHolder" refType="h" fact="0.35"/>
                <dgm:constr type="t" for="ch" forName="EmptyPlaceHolder" refType="h" fact="0"/>
              </dgm:constrLst>
            </dgm:else>
          </dgm:choose>
          <dgm:layoutNode name="L1TextContainer" styleLbl="revTx">
            <dgm:varLst>
              <dgm:chMax val="1"/>
              <dgm:chPref val="1"/>
              <dgm:bulletEnabled val="1"/>
            </dgm:varLst>
            <dgm:choose name="casesForTxtDirLogic">
              <dgm:if name="Name78" axis="self" ptType="node" func="posOdd" op="equ" val="1">
                <dgm:alg type="tx">
                  <dgm:param type="txAnchorHorz" val="ctr"/>
                  <dgm:param type="txAnchorVert" val="t"/>
                  <dgm:param type="parTxLTRAlign" val="ctr"/>
                  <dgm:param type="parTxRTLAlign" val="ctr"/>
                </dgm:alg>
              </dgm:if>
              <dgm:else name="Name89">
                <dgm:alg type="tx">
                  <dgm:param type="txAnchorHorz" val="ctr"/>
                  <dgm:param type="txAnchorVert" val="b"/>
                  <dgm:param type="parTxLTRAlign" val="ctr"/>
                  <dgm:param type="parTxRTLAlign" val="ctr"/>
                </dgm:alg>
              </dgm:else>
            </dgm:choose>
            <dgm:shape xmlns:r="http://schemas.openxmlformats.org/officeDocument/2006/relationships" type="rect" r:blip="">
              <dgm:adjLst/>
            </dgm:shape>
            <dgm:presOf axis="self"/>
            <dgm:constrLst>
              <dgm:constr type="lMarg"/>
              <dgm:constr type="rMarg"/>
              <dgm:constr type="tMarg"/>
              <dgm:constr type="bMarg"/>
            </dgm:constrLst>
            <dgm:ruleLst>
              <dgm:rule type="primFontSz" val="14" fact="NaN" max="NaN"/>
            </dgm:ruleLst>
          </dgm:layoutNode>
          <dgm:layoutNode name="L2TextContainerWrapper" styleLbl="bgAccFollowNode1">
            <dgm:varLst>
              <dgm:chMax val="0"/>
              <dgm:chPref val="0"/>
              <dgm:bulletEnabled val="1"/>
            </dgm:varLst>
            <dgm:alg type="composite"/>
            <dgm:choose name="L2TextContainerConstr">
              <dgm:if name="CaseForPlacingL2TextContaineAboveDivider" axis="self" ptType="node" func="posOdd" op="equ" val="1">
                <dgm:constrLst>
                  <dgm:constr type="h" for="ch" forName="L2TextContainer" refType="h" fact="0.45"/>
                  <dgm:constr type="b" for="ch" forName="L2TextContainer" refType="h"/>
                  <dgm:constr type="h" for="ch" forName="FlexibleEmptyPlaceHolder" refType="h" fact="0.55"/>
                </dgm:constrLst>
              </dgm:if>
              <dgm:else name="CaseForPlacingL2TextContaineBelowDivider">
                <dgm:constrLst>
                  <dgm:constr type="h" for="ch" forName="L2TextContainer" refType="h" fact="0.45"/>
                  <dgm:constr type="h" for="ch" forName="FlexibleEmptyPlaceHolder" refType="h" fact="0.55"/>
                  <dgm:constr type="b" for="ch" forName="FlexibleEmptyPlaceHolder" refType="h"/>
                </dgm:constrLst>
              </dgm:else>
            </dgm:choose>
            <dgm:layoutNode name="L2TextContainer" styleLbl="bgAccFollowNode1">
              <dgm:choose name="L2TextContainerAlgo">
                <dgm:if name="L2TextContainerAlgoLTR" func="var" arg="dir" op="equ" val="norm">
                  <dgm:alg type="tx">
                    <dgm:param type="txAnchorVert" val="mid"/>
                    <dgm:param type="parTxRTLAlign" val="l"/>
                    <dgm:param type="parTxLTRAlign" val="l"/>
                    <dgm:param type="txAnchorVertCh" val="mid"/>
                    <dgm:param type="shpTxRTLAlignCh" val="l"/>
                    <dgm:param type="shpTxLTRAlignCh" val="l"/>
                  </dgm:alg>
                </dgm:if>
                <dgm:else name="L2TextContainerAlgoRTL">
                  <dgm:alg type="tx">
                    <dgm:param type="txAnchorVert" val="mid"/>
                    <dgm:param type="parTxRTLAlign" val="r"/>
                    <dgm:param type="parTxLTRAlign" val="r"/>
                    <dgm:param type="txAnchorVertCh" val="mid"/>
                    <dgm:param type="shpTxRTLAlignCh" val="r"/>
                    <dgm:param type="shpTxLTRAlignCh" val="r"/>
                  </dgm:alg>
                </dgm:else>
              </dgm:choose>
              <dgm:shape xmlns:r="http://schemas.openxmlformats.org/officeDocument/2006/relationships" type="rect" r:blip="">
                <dgm:adjLst/>
              </dgm:shape>
              <dgm:presOf axis="des" ptType="node"/>
              <dgm:constrLst>
                <dgm:constr type="lMarg" refType="primFontSz" fact="0.75"/>
                <dgm:constr type="rMarg" refType="primFontSz" fact="0.75"/>
                <dgm:constr type="tMarg" refType="primFontSz" fact="0.75"/>
                <dgm:constr type="bMarg" refType="primFontSz" fact="0.75"/>
              </dgm:constrLst>
              <dgm:ruleLst>
                <dgm:rule type="h" val="INF" fact="NaN" max="NaN"/>
                <dgm:rule type="primFontSz" val="11" fact="NaN" max="NaN"/>
                <dgm:rule type="secFontSz" val="9" fact="NaN" max="NaN"/>
              </dgm:ruleLst>
            </dgm:layoutNode>
            <dgm:layoutNode name="FlexibleEmptyPlaceHolder">
              <dgm:alg type="sp"/>
              <dgm:shape xmlns:r="http://schemas.openxmlformats.org/officeDocument/2006/relationships" r:blip="">
                <dgm:adjLst/>
              </dgm:shape>
              <dgm:presOf/>
              <dgm:constrLst/>
            </dgm:layoutNode>
          </dgm:layoutNode>
          <dgm:layoutNode name="ConnectLine" styleLbl="alignNode1" moveWith="L2TextContainer">
            <dgm:alg type="sp"/>
            <dgm:shape xmlns:r="http://schemas.openxmlformats.org/officeDocument/2006/relationships" type="line" r:blip="" zOrderOff="-1">
              <dgm:adjLst/>
              <dgm:extLst>
                <a:ext uri="{B698B0E9-8C71-41B9-8309-B3DCBF30829C}">
                  <dgm1612:spPr xmlns:dgm1612="http://schemas.microsoft.com/office/drawing/2016/12/diagram">
                    <a:ln w="6350">
                      <a:prstDash val="dash"/>
                    </a:ln>
                  </dgm1612:spPr>
                </a:ext>
              </dgm:extLst>
            </dgm:shape>
            <dgm:presOf/>
            <dgm:constrLst/>
          </dgm:layoutNode>
          <dgm:layoutNode name="ConnectorPoint" styleLbl="fgAcc1" moveWith="L2TextContainer">
            <dgm:alg type="sp"/>
            <dgm:shape xmlns:r="http://schemas.openxmlformats.org/officeDocument/2006/relationships" type="ellipse" r:blip="" zOrderOff="10">
              <dgm:adjLst/>
              <dgm:extLst>
                <a:ext uri="{B698B0E9-8C71-41B9-8309-B3DCBF30829C}">
                  <dgm1612:spPr xmlns:dgm1612="http://schemas.microsoft.com/office/drawing/2016/12/diagram">
                    <a:ln>
                      <a:noFill/>
                    </a:ln>
                  </dgm1612:spPr>
                </a:ext>
              </dgm:extLst>
            </dgm:shape>
            <dgm:presOf/>
            <dgm:constrLst/>
          </dgm:layoutNode>
          <dgm:layoutNode name="EmptyPlaceHolder">
            <dgm:alg type="sp"/>
            <dgm:shape xmlns:r="http://schemas.openxmlformats.org/officeDocument/2006/relationships" r:blip="">
              <dgm:adjLst/>
            </dgm:shape>
            <dgm:presOf/>
            <dgm:constrLst/>
          </dgm:layoutNode>
        </dgm:layoutNode>
        <dgm:forEach name="Name28"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Node>
  <dgm:extLst>
    <a:ext uri="{68A01E43-0DF5-4B5B-8FA6-DAF915123BFB}">
      <dgm1612:lstStyle xmlns:dgm1612="http://schemas.microsoft.com/office/drawing/2016/12/diagram">
        <a:lvl1pPr>
          <a:defRPr b="1"/>
        </a:lvl1pPr>
      </dgm1612:lstStyle>
    </a:ext>
  </dgm:extLst>
</dgm:layoutDef>
</file>

<file path=ppt/diagrams/layout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3.xml><?xml version="1.0" encoding="utf-8"?>
<dgm:layoutDef xmlns:dgm="http://schemas.openxmlformats.org/drawingml/2006/diagram" xmlns:a="http://schemas.openxmlformats.org/drawingml/2006/main" uniqueId="urn:microsoft.com/office/officeart/2018/2/layout/IconCircleList">
  <dgm:title val="Icon Circle List"/>
  <dgm:desc val="Use to show non-sequential or grouped chunks of information accompanied by related visuals. Circular shapes can hold an icon or small picture and corresponding text box shows Level 1 text. Works best for icons or small pictures with medium-length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alg type="sp"/>
    <dgm:shape xmlns:r="http://schemas.openxmlformats.org/officeDocument/2006/relationships" r:blip="">
      <dgm:adjLst/>
    </dgm:shape>
    <dgm:presOf/>
    <dgm:choose name="Name0">
      <dgm:if name="Name1" axis="ch" ptType="node" func="cnt" op="lte" val="3">
        <dgm:constrLst>
          <dgm:constr type="w" for="ch" forName="container" refType="w"/>
          <dgm:constr type="h" for="ch" forName="container" refType="h" fact="0.4"/>
        </dgm:constrLst>
      </dgm:if>
      <dgm:else name="Name2">
        <dgm:constrLst>
          <dgm:constr type="w" for="ch" forName="container" refType="w"/>
          <dgm:constr type="h" for="ch" forName="container" refType="h"/>
        </dgm:constrLst>
      </dgm:else>
    </dgm:choose>
    <dgm:ruleLst>
      <dgm:rule type="h" for="ch" forName="container" val="INF" fact="NaN" max="NaN"/>
    </dgm:ruleLst>
    <dgm:layoutNode name="container">
      <dgm:varLst>
        <dgm:dir/>
        <dgm:resizeHandles val="exact"/>
      </dgm:varLst>
      <dgm:choose name="Name3">
        <dgm:if name="Name4" axis="self" func="var" arg="dir" op="equ" val="norm">
          <dgm:alg type="snake">
            <dgm:param type="grDir" val="tL"/>
            <dgm:param type="flowDir" val="row"/>
            <dgm:param type="contDir" val="sameDir"/>
          </dgm:alg>
        </dgm:if>
        <dgm:else name="Name5">
          <dgm:alg type="snake">
            <dgm:param type="grDir" val="tR"/>
            <dgm:param type="flowDir" val="row"/>
            <dgm:param type="contDir" val="sameDir"/>
          </dgm:alg>
        </dgm:else>
      </dgm:choose>
      <dgm:shape xmlns:r="http://schemas.openxmlformats.org/officeDocument/2006/relationships" r:blip="">
        <dgm:adjLst/>
      </dgm:shape>
      <dgm:presOf/>
      <dgm:constrLst>
        <dgm:constr type="w" for="ch" forName="compNode" refType="w"/>
        <dgm:constr type="h" for="ch" forName="compNode" refType="w" fact="0.28"/>
        <dgm:constr type="w" for="ch" forName="sibTrans" refType="w" refFor="ch" refForName="compNode" fact="0.115"/>
        <dgm:constr type="sp" refType="h" op="equ" fact="0.17"/>
        <dgm:constr type="primFontSz" for="des" ptType="node" op="equ" val="24"/>
        <dgm:constr type="h" for="des" forName="compNode" op="equ"/>
        <dgm:constr type="h" for="des" forName="iconBgRect" op="equ"/>
      </dgm:constrLst>
      <dgm:ruleLst>
        <dgm:rule type="w" for="ch" forName="compNode" val="60" fact="NaN" max="NaN"/>
      </dgm:ruleLst>
      <dgm:forEach name="Name6" axis="ch" ptType="node">
        <dgm:layoutNode name="compNode">
          <dgm:alg type="composite"/>
          <dgm:shape xmlns:r="http://schemas.openxmlformats.org/officeDocument/2006/relationships" r:blip="">
            <dgm:adjLst/>
          </dgm:shape>
          <dgm:presOf axis="self"/>
          <dgm:constrLst>
            <dgm:constr type="w" for="ch" forName="iconBgRect" refType="w" fact="0.28"/>
            <dgm:constr type="h" for="ch" forName="iconBgRect" refType="w" refFor="ch" refForName="iconBgRect"/>
            <dgm:constr type="t" for="ch" forName="iconBgRect"/>
            <dgm:constr type="l" for="ch" forName="iconBgRect"/>
            <dgm:constr type="w" for="ch" forName="iconRect" refType="w" refFor="ch" refForName="iconBgRect" fact="0.58"/>
            <dgm:constr type="h" for="ch" forName="iconRect" refType="w" refFor="ch" refForName="iconRect"/>
            <dgm:constr type="ctrX" for="ch" forName="iconRect" refType="ctrX" refFor="ch" refForName="iconBgRect"/>
            <dgm:constr type="ctrY" for="ch" forName="iconRect" refType="ctrY" refFor="ch" refForName="iconBgRect"/>
            <dgm:constr type="w" for="ch" forName="spaceRect" refType="w" fact="0.06"/>
            <dgm:constr type="h" for="ch" forName="spaceRect" refType="h" refFor="ch" refForName="iconBgRect"/>
            <dgm:constr type="t" for="ch" forName="spaceRect" refType="t" refFor="ch" refForName="iconBgRect"/>
            <dgm:constr type="l" for="ch" forName="spaceRect" refType="r" refFor="ch" refForName="iconBgRect"/>
            <dgm:constr type="h" for="ch" forName="textRect" refType="h" refFor="ch" refForName="iconBgRect"/>
            <dgm:constr type="t" for="ch" forName="textRect" refType="t" refFor="ch" refForName="iconBgRect"/>
            <dgm:constr type="l" for="ch" forName="textRect" refType="r" refFor="ch" refForName="spaceRect"/>
          </dgm:constrLst>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choose name="Name7">
              <dgm:if name="Name8" func="var" arg="dir" op="equ" val="norm">
                <dgm:alg type="tx">
                  <dgm:param type="txAnchorVert" val="mid"/>
                  <dgm:param type="parTxLTRAlign" val="l"/>
                  <dgm:param type="shpTxLTRAlignCh" val="l"/>
                  <dgm:param type="parTxRTLAlign" val="l"/>
                  <dgm:param type="shpTxRTLAlignCh" val="l"/>
                </dgm:alg>
              </dgm:if>
              <dgm:else name="Name9">
                <dgm:alg type="tx">
                  <dgm:param type="txAnchorVert" val="mid"/>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Lst>
          </dgm:layoutNode>
        </dgm:layoutNode>
        <dgm:forEach name="Name10"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layoutNode>
  <dgm:extLst>
    <a:ext uri="{68A01E43-0DF5-4B5B-8FA6-DAF915123BFB}">
      <dgm1612:lstStyle xmlns:dgm1612="http://schemas.microsoft.com/office/drawing/2016/12/diagram">
        <a:lvl1pPr>
          <a:lnSpc>
            <a:spcPct val="100000"/>
          </a:lnSpc>
        </a:lvl1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0C3FB35B-A9E1-406C-89E5-68658E482501}" type="datetimeFigureOut">
              <a:rPr lang="en-GB" smtClean="0"/>
              <a:t>26/03/2020</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DFF46EA7-C223-4A08-9BAD-752085B54514}" type="slidenum">
              <a:rPr lang="en-GB" smtClean="0"/>
              <a:t>‹#›</a:t>
            </a:fld>
            <a:endParaRPr lang="en-GB"/>
          </a:p>
        </p:txBody>
      </p:sp>
    </p:spTree>
    <p:extLst>
      <p:ext uri="{BB962C8B-B14F-4D97-AF65-F5344CB8AC3E}">
        <p14:creationId xmlns:p14="http://schemas.microsoft.com/office/powerpoint/2010/main" val="214092773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DFF46EA7-C223-4A08-9BAD-752085B54514}" type="slidenum">
              <a:rPr lang="en-GB" smtClean="0"/>
              <a:t>4</a:t>
            </a:fld>
            <a:endParaRPr lang="en-GB"/>
          </a:p>
        </p:txBody>
      </p:sp>
    </p:spTree>
    <p:extLst>
      <p:ext uri="{BB962C8B-B14F-4D97-AF65-F5344CB8AC3E}">
        <p14:creationId xmlns:p14="http://schemas.microsoft.com/office/powerpoint/2010/main" val="233552782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A large aspect of chiropractic treatment is spinal manipulation.</a:t>
            </a:r>
            <a:endParaRPr lang="en-US" dirty="0"/>
          </a:p>
          <a:p>
            <a:endParaRPr lang="en-GB" dirty="0"/>
          </a:p>
        </p:txBody>
      </p:sp>
      <p:sp>
        <p:nvSpPr>
          <p:cNvPr id="4" name="Slide Number Placeholder 3"/>
          <p:cNvSpPr>
            <a:spLocks noGrp="1"/>
          </p:cNvSpPr>
          <p:nvPr>
            <p:ph type="sldNum" sz="quarter" idx="5"/>
          </p:nvPr>
        </p:nvSpPr>
        <p:spPr/>
        <p:txBody>
          <a:bodyPr/>
          <a:lstStyle/>
          <a:p>
            <a:fld id="{DFF46EA7-C223-4A08-9BAD-752085B54514}" type="slidenum">
              <a:rPr lang="en-GB" smtClean="0"/>
              <a:t>7</a:t>
            </a:fld>
            <a:endParaRPr lang="en-GB"/>
          </a:p>
        </p:txBody>
      </p:sp>
    </p:spTree>
    <p:extLst>
      <p:ext uri="{BB962C8B-B14F-4D97-AF65-F5344CB8AC3E}">
        <p14:creationId xmlns:p14="http://schemas.microsoft.com/office/powerpoint/2010/main" val="159050574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DFF46EA7-C223-4A08-9BAD-752085B54514}" type="slidenum">
              <a:rPr lang="en-GB" smtClean="0"/>
              <a:t>8</a:t>
            </a:fld>
            <a:endParaRPr lang="en-GB"/>
          </a:p>
        </p:txBody>
      </p:sp>
    </p:spTree>
    <p:extLst>
      <p:ext uri="{BB962C8B-B14F-4D97-AF65-F5344CB8AC3E}">
        <p14:creationId xmlns:p14="http://schemas.microsoft.com/office/powerpoint/2010/main" val="286825762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fontAlgn="base">
              <a:buFont typeface="Arial" panose="020B0604020202020204" pitchFamily="34" charset="0"/>
              <a:buNone/>
            </a:pPr>
            <a:endParaRPr lang="en-GB" sz="1200" u="none" strike="noStrike" kern="1200" dirty="0">
              <a:solidFill>
                <a:schemeClr val="tx1"/>
              </a:solidFill>
              <a:effectLst/>
              <a:latin typeface="+mn-lt"/>
              <a:ea typeface="+mn-ea"/>
              <a:cs typeface="+mn-cs"/>
            </a:endParaRPr>
          </a:p>
          <a:p>
            <a:pPr marL="0" indent="0">
              <a:buFont typeface="Arial" panose="020B0604020202020204" pitchFamily="34" charset="0"/>
              <a:buNone/>
            </a:pPr>
            <a:endParaRPr lang="en-GB" dirty="0"/>
          </a:p>
        </p:txBody>
      </p:sp>
      <p:sp>
        <p:nvSpPr>
          <p:cNvPr id="4" name="Slide Number Placeholder 3"/>
          <p:cNvSpPr>
            <a:spLocks noGrp="1"/>
          </p:cNvSpPr>
          <p:nvPr>
            <p:ph type="sldNum" sz="quarter" idx="5"/>
          </p:nvPr>
        </p:nvSpPr>
        <p:spPr/>
        <p:txBody>
          <a:bodyPr/>
          <a:lstStyle/>
          <a:p>
            <a:fld id="{DFF46EA7-C223-4A08-9BAD-752085B54514}" type="slidenum">
              <a:rPr lang="en-GB" smtClean="0"/>
              <a:t>9</a:t>
            </a:fld>
            <a:endParaRPr lang="en-GB"/>
          </a:p>
        </p:txBody>
      </p:sp>
    </p:spTree>
    <p:extLst>
      <p:ext uri="{BB962C8B-B14F-4D97-AF65-F5344CB8AC3E}">
        <p14:creationId xmlns:p14="http://schemas.microsoft.com/office/powerpoint/2010/main" val="48106726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32" name="Straight Connector 31"/>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4"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0"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31" name="Isosceles Triangle 30"/>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p:cNvSpPr/>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US"/>
              <a:t>Click to edit Master title style</a:t>
            </a:r>
            <a:endParaRPr lang="en-US" dirty="0"/>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7F71F0B1-91D4-4CB9-AD42-79F0241F526E}" type="datetimeFigureOut">
              <a:rPr lang="en-GB" smtClean="0"/>
              <a:t>26/03/2020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AD97797-2644-4CE9-A279-E72A9B573358}" type="slidenum">
              <a:rPr lang="en-GB" smtClean="0"/>
              <a:t>‹#›</a:t>
            </a:fld>
            <a:endParaRPr lang="en-GB"/>
          </a:p>
        </p:txBody>
      </p:sp>
    </p:spTree>
    <p:extLst>
      <p:ext uri="{BB962C8B-B14F-4D97-AF65-F5344CB8AC3E}">
        <p14:creationId xmlns:p14="http://schemas.microsoft.com/office/powerpoint/2010/main" val="149109826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lvl1pPr>
              <a:defRPr sz="3600"/>
            </a:lvl1p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7F71F0B1-91D4-4CB9-AD42-79F0241F526E}" type="datetimeFigureOut">
              <a:rPr lang="en-GB" smtClean="0"/>
              <a:t>26/03/2020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AD97797-2644-4CE9-A279-E72A9B573358}" type="slidenum">
              <a:rPr lang="en-GB" smtClean="0"/>
              <a:t>‹#›</a:t>
            </a:fld>
            <a:endParaRPr lang="en-GB"/>
          </a:p>
        </p:txBody>
      </p:sp>
    </p:spTree>
    <p:extLst>
      <p:ext uri="{BB962C8B-B14F-4D97-AF65-F5344CB8AC3E}">
        <p14:creationId xmlns:p14="http://schemas.microsoft.com/office/powerpoint/2010/main" val="101295203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7F71F0B1-91D4-4CB9-AD42-79F0241F526E}" type="datetimeFigureOut">
              <a:rPr lang="en-GB" smtClean="0"/>
              <a:t>26/03/2020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AD97797-2644-4CE9-A279-E72A9B573358}" type="slidenum">
              <a:rPr lang="en-GB" smtClean="0"/>
              <a:t>‹#›</a:t>
            </a:fld>
            <a:endParaRPr lang="en-GB"/>
          </a:p>
        </p:txBody>
      </p:sp>
    </p:spTree>
    <p:extLst>
      <p:ext uri="{BB962C8B-B14F-4D97-AF65-F5344CB8AC3E}">
        <p14:creationId xmlns:p14="http://schemas.microsoft.com/office/powerpoint/2010/main" val="279778679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77334" y="2160589"/>
            <a:ext cx="4184035" cy="38807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089970" y="2160589"/>
            <a:ext cx="4184034" cy="388077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7F71F0B1-91D4-4CB9-AD42-79F0241F526E}" type="datetimeFigureOut">
              <a:rPr lang="en-GB" smtClean="0"/>
              <a:t>26/03/2020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FAD97797-2644-4CE9-A279-E72A9B573358}" type="slidenum">
              <a:rPr lang="en-GB" smtClean="0"/>
              <a:t>‹#›</a:t>
            </a:fld>
            <a:endParaRPr lang="en-GB"/>
          </a:p>
        </p:txBody>
      </p:sp>
    </p:spTree>
    <p:extLst>
      <p:ext uri="{BB962C8B-B14F-4D97-AF65-F5344CB8AC3E}">
        <p14:creationId xmlns:p14="http://schemas.microsoft.com/office/powerpoint/2010/main" val="87144365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7F71F0B1-91D4-4CB9-AD42-79F0241F526E}" type="datetimeFigureOut">
              <a:rPr lang="en-GB" smtClean="0"/>
              <a:t>26/03/2020</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FAD97797-2644-4CE9-A279-E72A9B573358}" type="slidenum">
              <a:rPr lang="en-GB" smtClean="0"/>
              <a:t>‹#›</a:t>
            </a:fld>
            <a:endParaRPr lang="en-GB"/>
          </a:p>
        </p:txBody>
      </p:sp>
    </p:spTree>
    <p:extLst>
      <p:ext uri="{BB962C8B-B14F-4D97-AF65-F5344CB8AC3E}">
        <p14:creationId xmlns:p14="http://schemas.microsoft.com/office/powerpoint/2010/main" val="146782478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7F71F0B1-91D4-4CB9-AD42-79F0241F526E}" type="datetimeFigureOut">
              <a:rPr lang="en-GB" smtClean="0"/>
              <a:t>26/03/2020</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FAD97797-2644-4CE9-A279-E72A9B573358}" type="slidenum">
              <a:rPr lang="en-GB" smtClean="0"/>
              <a:t>‹#›</a:t>
            </a:fld>
            <a:endParaRPr lang="en-GB"/>
          </a:p>
        </p:txBody>
      </p:sp>
    </p:spTree>
    <p:extLst>
      <p:ext uri="{BB962C8B-B14F-4D97-AF65-F5344CB8AC3E}">
        <p14:creationId xmlns:p14="http://schemas.microsoft.com/office/powerpoint/2010/main" val="424483818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7F71F0B1-91D4-4CB9-AD42-79F0241F526E}" type="datetimeFigureOut">
              <a:rPr lang="en-GB" smtClean="0"/>
              <a:t>26/03/2020</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FAD97797-2644-4CE9-A279-E72A9B573358}" type="slidenum">
              <a:rPr lang="en-GB" smtClean="0"/>
              <a:t>‹#›</a:t>
            </a:fld>
            <a:endParaRPr lang="en-GB"/>
          </a:p>
        </p:txBody>
      </p:sp>
    </p:spTree>
    <p:extLst>
      <p:ext uri="{BB962C8B-B14F-4D97-AF65-F5344CB8AC3E}">
        <p14:creationId xmlns:p14="http://schemas.microsoft.com/office/powerpoint/2010/main" val="282053023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a:t>Click to edit Master title style</a:t>
            </a:r>
            <a:endParaRPr lang="en-US" dirty="0"/>
          </a:p>
        </p:txBody>
      </p:sp>
      <p:sp>
        <p:nvSpPr>
          <p:cNvPr id="3" name="Content Placeholder 2"/>
          <p:cNvSpPr>
            <a:spLocks noGrp="1"/>
          </p:cNvSpPr>
          <p:nvPr>
            <p:ph idx="1"/>
          </p:nvPr>
        </p:nvSpPr>
        <p:spPr>
          <a:xfrm>
            <a:off x="4760461" y="514924"/>
            <a:ext cx="4513541" cy="552643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7F71F0B1-91D4-4CB9-AD42-79F0241F526E}" type="datetimeFigureOut">
              <a:rPr lang="en-GB" smtClean="0"/>
              <a:t>26/03/2020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FAD97797-2644-4CE9-A279-E72A9B573358}" type="slidenum">
              <a:rPr lang="en-GB" smtClean="0"/>
              <a:t>‹#›</a:t>
            </a:fld>
            <a:endParaRPr lang="en-GB"/>
          </a:p>
        </p:txBody>
      </p:sp>
    </p:spTree>
    <p:extLst>
      <p:ext uri="{BB962C8B-B14F-4D97-AF65-F5344CB8AC3E}">
        <p14:creationId xmlns:p14="http://schemas.microsoft.com/office/powerpoint/2010/main" val="54333942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7F71F0B1-91D4-4CB9-AD42-79F0241F526E}" type="datetimeFigureOut">
              <a:rPr lang="en-GB" smtClean="0"/>
              <a:t>26/03/2020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FAD97797-2644-4CE9-A279-E72A9B573358}" type="slidenum">
              <a:rPr lang="en-GB" smtClean="0"/>
              <a:t>‹#›</a:t>
            </a:fld>
            <a:endParaRPr lang="en-GB"/>
          </a:p>
        </p:txBody>
      </p:sp>
    </p:spTree>
    <p:extLst>
      <p:ext uri="{BB962C8B-B14F-4D97-AF65-F5344CB8AC3E}">
        <p14:creationId xmlns:p14="http://schemas.microsoft.com/office/powerpoint/2010/main" val="418211455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7F71F0B1-91D4-4CB9-AD42-79F0241F526E}" type="datetimeFigureOut">
              <a:rPr lang="en-GB" smtClean="0"/>
              <a:t>26/03/2020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AD97797-2644-4CE9-A279-E72A9B573358}" type="slidenum">
              <a:rPr lang="en-GB" smtClean="0"/>
              <a:t>‹#›</a:t>
            </a:fld>
            <a:endParaRPr lang="en-GB"/>
          </a:p>
        </p:txBody>
      </p:sp>
    </p:spTree>
    <p:extLst>
      <p:ext uri="{BB962C8B-B14F-4D97-AF65-F5344CB8AC3E}">
        <p14:creationId xmlns:p14="http://schemas.microsoft.com/office/powerpoint/2010/main" val="259915843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7F71F0B1-91D4-4CB9-AD42-79F0241F526E}" type="datetimeFigureOut">
              <a:rPr lang="en-GB" smtClean="0"/>
              <a:t>26/03/2020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AD97797-2644-4CE9-A279-E72A9B573358}" type="slidenum">
              <a:rPr lang="en-GB" smtClean="0"/>
              <a:t>‹#›</a:t>
            </a:fld>
            <a:endParaRPr lang="en-GB"/>
          </a:p>
        </p:txBody>
      </p:sp>
      <p:sp>
        <p:nvSpPr>
          <p:cNvPr id="20" name="TextBox 19"/>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2" name="TextBox 21"/>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latin typeface="Arial"/>
              </a:rPr>
              <a:t>”</a:t>
            </a:r>
            <a:endParaRPr lang="en-US" dirty="0">
              <a:solidFill>
                <a:schemeClr val="accent1">
                  <a:lumMod val="60000"/>
                  <a:lumOff val="40000"/>
                </a:schemeClr>
              </a:solidFill>
              <a:latin typeface="Arial"/>
            </a:endParaRPr>
          </a:p>
        </p:txBody>
      </p:sp>
    </p:spTree>
    <p:extLst>
      <p:ext uri="{BB962C8B-B14F-4D97-AF65-F5344CB8AC3E}">
        <p14:creationId xmlns:p14="http://schemas.microsoft.com/office/powerpoint/2010/main" val="3135495195"/>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7F71F0B1-91D4-4CB9-AD42-79F0241F526E}" type="datetimeFigureOut">
              <a:rPr lang="en-GB" smtClean="0"/>
              <a:t>26/03/2020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AD97797-2644-4CE9-A279-E72A9B573358}" type="slidenum">
              <a:rPr lang="en-GB" smtClean="0"/>
              <a:t>‹#›</a:t>
            </a:fld>
            <a:endParaRPr lang="en-GB"/>
          </a:p>
        </p:txBody>
      </p:sp>
    </p:spTree>
    <p:extLst>
      <p:ext uri="{BB962C8B-B14F-4D97-AF65-F5344CB8AC3E}">
        <p14:creationId xmlns:p14="http://schemas.microsoft.com/office/powerpoint/2010/main" val="2350582812"/>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7F71F0B1-91D4-4CB9-AD42-79F0241F526E}" type="datetimeFigureOut">
              <a:rPr lang="en-GB" smtClean="0"/>
              <a:t>26/03/2020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AD97797-2644-4CE9-A279-E72A9B573358}" type="slidenum">
              <a:rPr lang="en-GB" smtClean="0"/>
              <a:t>‹#›</a:t>
            </a:fld>
            <a:endParaRPr lang="en-GB"/>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1840064950"/>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7F71F0B1-91D4-4CB9-AD42-79F0241F526E}" type="datetimeFigureOut">
              <a:rPr lang="en-GB" smtClean="0"/>
              <a:t>26/03/2020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AD97797-2644-4CE9-A279-E72A9B573358}" type="slidenum">
              <a:rPr lang="en-GB" smtClean="0"/>
              <a:t>‹#›</a:t>
            </a:fld>
            <a:endParaRPr lang="en-GB"/>
          </a:p>
        </p:txBody>
      </p:sp>
    </p:spTree>
    <p:extLst>
      <p:ext uri="{BB962C8B-B14F-4D97-AF65-F5344CB8AC3E}">
        <p14:creationId xmlns:p14="http://schemas.microsoft.com/office/powerpoint/2010/main" val="733055874"/>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7F71F0B1-91D4-4CB9-AD42-79F0241F526E}" type="datetimeFigureOut">
              <a:rPr lang="en-GB" smtClean="0"/>
              <a:t>26/03/2020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AD97797-2644-4CE9-A279-E72A9B573358}" type="slidenum">
              <a:rPr lang="en-GB" smtClean="0"/>
              <a:t>‹#›</a:t>
            </a:fld>
            <a:endParaRPr lang="en-GB"/>
          </a:p>
        </p:txBody>
      </p:sp>
    </p:spTree>
    <p:extLst>
      <p:ext uri="{BB962C8B-B14F-4D97-AF65-F5344CB8AC3E}">
        <p14:creationId xmlns:p14="http://schemas.microsoft.com/office/powerpoint/2010/main" val="483995694"/>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7F71F0B1-91D4-4CB9-AD42-79F0241F526E}" type="datetimeFigureOut">
              <a:rPr lang="en-GB" smtClean="0"/>
              <a:t>26/03/2020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AD97797-2644-4CE9-A279-E72A9B573358}" type="slidenum">
              <a:rPr lang="en-GB" smtClean="0"/>
              <a:t>‹#›</a:t>
            </a:fld>
            <a:endParaRPr lang="en-GB"/>
          </a:p>
        </p:txBody>
      </p:sp>
    </p:spTree>
    <p:extLst>
      <p:ext uri="{BB962C8B-B14F-4D97-AF65-F5344CB8AC3E}">
        <p14:creationId xmlns:p14="http://schemas.microsoft.com/office/powerpoint/2010/main" val="215338352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Isosceles Triangle 23"/>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Isosceles Triangle 28"/>
            <p:cNvSpPr/>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7F71F0B1-91D4-4CB9-AD42-79F0241F526E}" type="datetimeFigureOut">
              <a:rPr lang="en-GB" smtClean="0"/>
              <a:t>26/03/2020</a:t>
            </a:fld>
            <a:endParaRPr lang="en-GB"/>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FAD97797-2644-4CE9-A279-E72A9B573358}" type="slidenum">
              <a:rPr lang="en-GB" smtClean="0"/>
              <a:t>‹#›</a:t>
            </a:fld>
            <a:endParaRPr lang="en-GB"/>
          </a:p>
        </p:txBody>
      </p:sp>
    </p:spTree>
    <p:extLst>
      <p:ext uri="{BB962C8B-B14F-4D97-AF65-F5344CB8AC3E}">
        <p14:creationId xmlns:p14="http://schemas.microsoft.com/office/powerpoint/2010/main" val="1085624667"/>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 id="2147483675" r:id="rId15"/>
    <p:sldLayoutId id="2147483676" r:id="rId16"/>
  </p:sldLayoutIdLs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7.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8" Type="http://schemas.microsoft.com/office/2007/relationships/diagramDrawing" Target="../diagrams/drawing3.xml"/><Relationship Id="rId3" Type="http://schemas.openxmlformats.org/officeDocument/2006/relationships/image" Target="../media/image5.png"/><Relationship Id="rId7" Type="http://schemas.openxmlformats.org/officeDocument/2006/relationships/diagramColors" Target="../diagrams/colors3.xml"/><Relationship Id="rId2" Type="http://schemas.openxmlformats.org/officeDocument/2006/relationships/notesSlide" Target="../notesSlides/notesSlide4.xml"/><Relationship Id="rId1" Type="http://schemas.openxmlformats.org/officeDocument/2006/relationships/slideLayout" Target="../slideLayouts/slideLayout2.xml"/><Relationship Id="rId6" Type="http://schemas.openxmlformats.org/officeDocument/2006/relationships/diagramQuickStyle" Target="../diagrams/quickStyle3.xml"/><Relationship Id="rId5" Type="http://schemas.openxmlformats.org/officeDocument/2006/relationships/diagramLayout" Target="../diagrams/layout3.xml"/><Relationship Id="rId4" Type="http://schemas.openxmlformats.org/officeDocument/2006/relationships/diagramData" Target="../diagrams/data3.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hyperlink" Target="https://www.youtube.com/watch?v=9zSP8NK4-yY" TargetMode="Externa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8" Type="http://schemas.openxmlformats.org/officeDocument/2006/relationships/hyperlink" Target="https://www.arrowheadclinic.com/category/blog/car-accident-settlement-doctors-help" TargetMode="External"/><Relationship Id="rId3" Type="http://schemas.openxmlformats.org/officeDocument/2006/relationships/hyperlink" Target="https://chiropractic-uk.co.uk/new-nice-guidelines-low-back-pain-sciatica/" TargetMode="External"/><Relationship Id="rId7" Type="http://schemas.openxmlformats.org/officeDocument/2006/relationships/hyperlink" Target="http://www.chiropatients.org.uk/what-is-chiropractic/history-of-chiropractic" TargetMode="External"/><Relationship Id="rId2" Type="http://schemas.openxmlformats.org/officeDocument/2006/relationships/hyperlink" Target="https://www.acatoday.org/About/History-of-Chiropractic" TargetMode="External"/><Relationship Id="rId1" Type="http://schemas.openxmlformats.org/officeDocument/2006/relationships/slideLayout" Target="../slideLayouts/slideLayout2.xml"/><Relationship Id="rId6" Type="http://schemas.openxmlformats.org/officeDocument/2006/relationships/hyperlink" Target="https://www.cancerresearchuk.org/about-cancer/cancer-in-general/treatment/complementary-alternative-therapies/about/difference-between-therapies" TargetMode="External"/><Relationship Id="rId5" Type="http://schemas.openxmlformats.org/officeDocument/2006/relationships/hyperlink" Target="https://www.bupa.co.uk/health-information/muscles-bones-joints/osteoarthritis" TargetMode="External"/><Relationship Id="rId4" Type="http://schemas.openxmlformats.org/officeDocument/2006/relationships/hyperlink" Target="https://www.bupa.co.uk/health-information/back-care/chiropractic" TargetMode="External"/></Relationships>
</file>

<file path=ppt/slides/_rels/slide14.xml.rels><?xml version="1.0" encoding="UTF-8" standalone="yes"?>
<Relationships xmlns="http://schemas.openxmlformats.org/package/2006/relationships"><Relationship Id="rId8" Type="http://schemas.openxmlformats.org/officeDocument/2006/relationships/hyperlink" Target="https://www.nhs.uk/conditions/osteoarthritis/" TargetMode="External"/><Relationship Id="rId3" Type="http://schemas.openxmlformats.org/officeDocument/2006/relationships/hyperlink" Target="https://www.youtube.com/watch?v=9zSP8NK4-yY" TargetMode="External"/><Relationship Id="rId7" Type="http://schemas.openxmlformats.org/officeDocument/2006/relationships/hyperlink" Target="https://www.nhs.uk/conditions/complementary-and-alternative-medicine/" TargetMode="External"/><Relationship Id="rId2" Type="http://schemas.openxmlformats.org/officeDocument/2006/relationships/hyperlink" Target="https://www.gcc-uk.org/chiropractic-standards/why-see-a-registered-chiropractor" TargetMode="External"/><Relationship Id="rId1" Type="http://schemas.openxmlformats.org/officeDocument/2006/relationships/slideLayout" Target="../slideLayouts/slideLayout2.xml"/><Relationship Id="rId6" Type="http://schemas.openxmlformats.org/officeDocument/2006/relationships/hyperlink" Target="https://nccih.nih.gov/health/pain/spinemanipulation.htm#intro" TargetMode="External"/><Relationship Id="rId5" Type="http://schemas.openxmlformats.org/officeDocument/2006/relationships/hyperlink" Target="https://www.cancer.gov/about-cancer/treatment/cam" TargetMode="External"/><Relationship Id="rId10" Type="http://schemas.openxmlformats.org/officeDocument/2006/relationships/hyperlink" Target="https://www.who.int/healthinfo/survey/whoqol-qualityoflife/en/" TargetMode="External"/><Relationship Id="rId4" Type="http://schemas.openxmlformats.org/officeDocument/2006/relationships/hyperlink" Target="http://www.legislation.gov.uk/ukpga/1994/17/contents" TargetMode="External"/><Relationship Id="rId9" Type="http://schemas.openxmlformats.org/officeDocument/2006/relationships/hyperlink" Target="https://www.nice.org.uk/guidance/ng59/resources/low-back-pain-and-sciatica-in-over-16s-assessment-and-management-pdf-1837521693637z"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B0F296-4F20-4D8D-8908-ED665E9A0578}"/>
              </a:ext>
            </a:extLst>
          </p:cNvPr>
          <p:cNvSpPr>
            <a:spLocks noGrp="1"/>
          </p:cNvSpPr>
          <p:nvPr>
            <p:ph type="ctrTitle"/>
          </p:nvPr>
        </p:nvSpPr>
        <p:spPr/>
        <p:txBody>
          <a:bodyPr/>
          <a:lstStyle/>
          <a:p>
            <a:r>
              <a:rPr lang="en-GB" sz="4800" dirty="0"/>
              <a:t>Complimentary Therapy: chiropractic  </a:t>
            </a:r>
          </a:p>
        </p:txBody>
      </p:sp>
      <p:sp>
        <p:nvSpPr>
          <p:cNvPr id="3" name="Subtitle 2">
            <a:extLst>
              <a:ext uri="{FF2B5EF4-FFF2-40B4-BE49-F238E27FC236}">
                <a16:creationId xmlns:a16="http://schemas.microsoft.com/office/drawing/2014/main" id="{3CCAE4F0-FB04-4756-AABE-2FCFDA596DDA}"/>
              </a:ext>
            </a:extLst>
          </p:cNvPr>
          <p:cNvSpPr>
            <a:spLocks noGrp="1"/>
          </p:cNvSpPr>
          <p:nvPr>
            <p:ph type="subTitle" idx="1"/>
          </p:nvPr>
        </p:nvSpPr>
        <p:spPr/>
        <p:txBody>
          <a:bodyPr/>
          <a:lstStyle/>
          <a:p>
            <a:endParaRPr lang="en-GB" dirty="0"/>
          </a:p>
        </p:txBody>
      </p:sp>
    </p:spTree>
    <p:extLst>
      <p:ext uri="{BB962C8B-B14F-4D97-AF65-F5344CB8AC3E}">
        <p14:creationId xmlns:p14="http://schemas.microsoft.com/office/powerpoint/2010/main" val="295597301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8" name="Straight Connector 7">
            <a:extLst>
              <a:ext uri="{FF2B5EF4-FFF2-40B4-BE49-F238E27FC236}">
                <a16:creationId xmlns:a16="http://schemas.microsoft.com/office/drawing/2014/main" id="{0B5F7E3B-C5F1-40E0-A491-558BAFBC112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241804" y="1460500"/>
            <a:ext cx="0" cy="3937000"/>
          </a:xfrm>
          <a:prstGeom prst="line">
            <a:avLst/>
          </a:prstGeom>
        </p:spPr>
        <p:style>
          <a:lnRef idx="1">
            <a:schemeClr val="accent1"/>
          </a:lnRef>
          <a:fillRef idx="0">
            <a:schemeClr val="accent1"/>
          </a:fillRef>
          <a:effectRef idx="0">
            <a:schemeClr val="accent1"/>
          </a:effectRef>
          <a:fontRef idx="minor">
            <a:schemeClr val="tx1"/>
          </a:fontRef>
        </p:style>
      </p:cxnSp>
      <p:sp>
        <p:nvSpPr>
          <p:cNvPr id="2" name="Title 1">
            <a:extLst>
              <a:ext uri="{FF2B5EF4-FFF2-40B4-BE49-F238E27FC236}">
                <a16:creationId xmlns:a16="http://schemas.microsoft.com/office/drawing/2014/main" id="{19B30DF8-0748-40FF-875D-30B4A9533C56}"/>
              </a:ext>
            </a:extLst>
          </p:cNvPr>
          <p:cNvSpPr>
            <a:spLocks noGrp="1"/>
          </p:cNvSpPr>
          <p:nvPr>
            <p:ph type="title"/>
          </p:nvPr>
        </p:nvSpPr>
        <p:spPr>
          <a:xfrm>
            <a:off x="643467" y="816638"/>
            <a:ext cx="3367359" cy="5224724"/>
          </a:xfrm>
        </p:spPr>
        <p:txBody>
          <a:bodyPr anchor="ctr">
            <a:normAutofit/>
          </a:bodyPr>
          <a:lstStyle/>
          <a:p>
            <a:r>
              <a:rPr lang="en-GB" dirty="0"/>
              <a:t>Complimentary and Alternative Medicine</a:t>
            </a:r>
          </a:p>
        </p:txBody>
      </p:sp>
      <p:sp>
        <p:nvSpPr>
          <p:cNvPr id="3" name="Content Placeholder 2">
            <a:extLst>
              <a:ext uri="{FF2B5EF4-FFF2-40B4-BE49-F238E27FC236}">
                <a16:creationId xmlns:a16="http://schemas.microsoft.com/office/drawing/2014/main" id="{7364A2C3-5DB6-4F93-B00B-669EB7DC52C1}"/>
              </a:ext>
            </a:extLst>
          </p:cNvPr>
          <p:cNvSpPr>
            <a:spLocks noGrp="1"/>
          </p:cNvSpPr>
          <p:nvPr>
            <p:ph idx="1"/>
          </p:nvPr>
        </p:nvSpPr>
        <p:spPr>
          <a:xfrm>
            <a:off x="4654295" y="816638"/>
            <a:ext cx="4619706" cy="5224724"/>
          </a:xfrm>
        </p:spPr>
        <p:txBody>
          <a:bodyPr anchor="ctr">
            <a:normAutofit/>
          </a:bodyPr>
          <a:lstStyle/>
          <a:p>
            <a:pPr marL="0" indent="0">
              <a:buNone/>
            </a:pPr>
            <a:r>
              <a:rPr lang="en-GB" dirty="0"/>
              <a:t>Complementary and Alternative Medicine (CAMs) are treatments that fall outside the mainstream forms of healthcare.</a:t>
            </a:r>
          </a:p>
          <a:p>
            <a:pPr marL="0" indent="0">
              <a:buNone/>
            </a:pPr>
            <a:r>
              <a:rPr lang="en-GB" dirty="0"/>
              <a:t> </a:t>
            </a:r>
          </a:p>
          <a:p>
            <a:r>
              <a:rPr lang="en-GB" dirty="0"/>
              <a:t>Complementary Medicine is medicine that can be use in unison to standard medical treatments. </a:t>
            </a:r>
          </a:p>
          <a:p>
            <a:r>
              <a:rPr lang="en-GB" dirty="0"/>
              <a:t>Alternative Medicine are known as treatment used instead of medical forms of treatment.</a:t>
            </a:r>
          </a:p>
        </p:txBody>
      </p:sp>
    </p:spTree>
    <p:extLst>
      <p:ext uri="{BB962C8B-B14F-4D97-AF65-F5344CB8AC3E}">
        <p14:creationId xmlns:p14="http://schemas.microsoft.com/office/powerpoint/2010/main" val="74149948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1" name="Rectangle 40">
            <a:extLst>
              <a:ext uri="{FF2B5EF4-FFF2-40B4-BE49-F238E27FC236}">
                <a16:creationId xmlns:a16="http://schemas.microsoft.com/office/drawing/2014/main" id="{A65AC7D1-EAA9-48F5-B509-60A7F50BF7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useBgFill="1">
        <p:nvSpPr>
          <p:cNvPr id="43" name="Rectangle 42">
            <a:extLst>
              <a:ext uri="{FF2B5EF4-FFF2-40B4-BE49-F238E27FC236}">
                <a16:creationId xmlns:a16="http://schemas.microsoft.com/office/drawing/2014/main" id="{D6320AF9-619A-4175-865B-5663E1AEF4C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45" name="Straight Connector 44">
            <a:extLst>
              <a:ext uri="{FF2B5EF4-FFF2-40B4-BE49-F238E27FC236}">
                <a16:creationId xmlns:a16="http://schemas.microsoft.com/office/drawing/2014/main" id="{063B6EC6-D752-4EE7-908B-F8F19E8C7FE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111313" y="0"/>
            <a:ext cx="1219200" cy="6858000"/>
          </a:xfrm>
          <a:prstGeom prst="line">
            <a:avLst/>
          </a:prstGeom>
          <a:ln w="9525">
            <a:solidFill>
              <a:schemeClr val="accent1">
                <a:lumMod val="75000"/>
              </a:schemeClr>
            </a:solidFill>
          </a:ln>
        </p:spPr>
        <p:style>
          <a:lnRef idx="2">
            <a:schemeClr val="accent1"/>
          </a:lnRef>
          <a:fillRef idx="0">
            <a:schemeClr val="accent1"/>
          </a:fillRef>
          <a:effectRef idx="1">
            <a:schemeClr val="accent1"/>
          </a:effectRef>
          <a:fontRef idx="minor">
            <a:schemeClr val="tx1"/>
          </a:fontRef>
        </p:style>
      </p:cxnSp>
      <p:cxnSp>
        <p:nvCxnSpPr>
          <p:cNvPr id="47" name="Straight Connector 46">
            <a:extLst>
              <a:ext uri="{FF2B5EF4-FFF2-40B4-BE49-F238E27FC236}">
                <a16:creationId xmlns:a16="http://schemas.microsoft.com/office/drawing/2014/main" id="{EFECD4E8-AD3E-4228-82A2-9461958EA94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3290979" y="3681413"/>
            <a:ext cx="4763558" cy="3176587"/>
          </a:xfrm>
          <a:prstGeom prst="line">
            <a:avLst/>
          </a:prstGeom>
          <a:ln w="9525">
            <a:solidFill>
              <a:schemeClr val="tx1">
                <a:lumMod val="50000"/>
                <a:lumOff val="50000"/>
                <a:alpha val="80000"/>
              </a:schemeClr>
            </a:solidFill>
          </a:ln>
        </p:spPr>
        <p:style>
          <a:lnRef idx="2">
            <a:schemeClr val="accent1"/>
          </a:lnRef>
          <a:fillRef idx="0">
            <a:schemeClr val="accent1"/>
          </a:fillRef>
          <a:effectRef idx="1">
            <a:schemeClr val="accent1"/>
          </a:effectRef>
          <a:fontRef idx="minor">
            <a:schemeClr val="tx1"/>
          </a:fontRef>
        </p:style>
      </p:cxnSp>
      <p:sp>
        <p:nvSpPr>
          <p:cNvPr id="49" name="Rectangle 23">
            <a:extLst>
              <a:ext uri="{FF2B5EF4-FFF2-40B4-BE49-F238E27FC236}">
                <a16:creationId xmlns:a16="http://schemas.microsoft.com/office/drawing/2014/main" id="{7E018740-5C2B-4A41-AC1A-7E68D1EC19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82568"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51" name="Rectangle 25">
            <a:extLst>
              <a:ext uri="{FF2B5EF4-FFF2-40B4-BE49-F238E27FC236}">
                <a16:creationId xmlns:a16="http://schemas.microsoft.com/office/drawing/2014/main" id="{166F75A4-C475-4941-8EE2-B80A06A2C1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04534"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53" name="Isosceles Triangle 52">
            <a:extLst>
              <a:ext uri="{FF2B5EF4-FFF2-40B4-BE49-F238E27FC236}">
                <a16:creationId xmlns:a16="http://schemas.microsoft.com/office/drawing/2014/main" id="{A032553A-72E8-4B0D-8405-FF9771C9AF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33425"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55" name="Rectangle 27">
            <a:extLst>
              <a:ext uri="{FF2B5EF4-FFF2-40B4-BE49-F238E27FC236}">
                <a16:creationId xmlns:a16="http://schemas.microsoft.com/office/drawing/2014/main" id="{765800AC-C3B9-498E-87BC-29FAE4C76B2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35592"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57" name="Isosceles Triangle 56">
            <a:extLst>
              <a:ext uri="{FF2B5EF4-FFF2-40B4-BE49-F238E27FC236}">
                <a16:creationId xmlns:a16="http://schemas.microsoft.com/office/drawing/2014/main" id="{1F9D6ACB-2FF4-49F9-978A-E0D5327FC6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72758"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59" name="Freeform: Shape 58">
            <a:extLst>
              <a:ext uri="{FF2B5EF4-FFF2-40B4-BE49-F238E27FC236}">
                <a16:creationId xmlns:a16="http://schemas.microsoft.com/office/drawing/2014/main" id="{A5EC319D-0FEA-4B95-A3EA-01E35672C9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197631" y="-8467"/>
            <a:ext cx="5994369" cy="6866467"/>
          </a:xfrm>
          <a:custGeom>
            <a:avLst/>
            <a:gdLst>
              <a:gd name="connsiteX0" fmla="*/ 0 w 5994369"/>
              <a:gd name="connsiteY0" fmla="*/ 0 h 6866467"/>
              <a:gd name="connsiteX1" fmla="*/ 1249825 w 5994369"/>
              <a:gd name="connsiteY1" fmla="*/ 0 h 6866467"/>
              <a:gd name="connsiteX2" fmla="*/ 1249825 w 5994369"/>
              <a:gd name="connsiteY2" fmla="*/ 8467 h 6866467"/>
              <a:gd name="connsiteX3" fmla="*/ 5994369 w 5994369"/>
              <a:gd name="connsiteY3" fmla="*/ 8467 h 6866467"/>
              <a:gd name="connsiteX4" fmla="*/ 5994369 w 5994369"/>
              <a:gd name="connsiteY4" fmla="*/ 6866467 h 6866467"/>
              <a:gd name="connsiteX5" fmla="*/ 1249825 w 5994369"/>
              <a:gd name="connsiteY5" fmla="*/ 6866467 h 6866467"/>
              <a:gd name="connsiteX6" fmla="*/ 1109382 w 5994369"/>
              <a:gd name="connsiteY6" fmla="*/ 6866467 h 68664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994369" h="6866467">
                <a:moveTo>
                  <a:pt x="0" y="0"/>
                </a:moveTo>
                <a:lnTo>
                  <a:pt x="1249825" y="0"/>
                </a:lnTo>
                <a:lnTo>
                  <a:pt x="1249825" y="8467"/>
                </a:lnTo>
                <a:lnTo>
                  <a:pt x="5994369" y="8467"/>
                </a:lnTo>
                <a:lnTo>
                  <a:pt x="5994369" y="6866467"/>
                </a:lnTo>
                <a:lnTo>
                  <a:pt x="1249825" y="6866467"/>
                </a:lnTo>
                <a:lnTo>
                  <a:pt x="1109382" y="6866467"/>
                </a:lnTo>
                <a:close/>
              </a:path>
            </a:pathLst>
          </a:cu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F382F015-785C-4088-8F7C-0D0A9B1BCB60}"/>
              </a:ext>
            </a:extLst>
          </p:cNvPr>
          <p:cNvSpPr>
            <a:spLocks noGrp="1"/>
          </p:cNvSpPr>
          <p:nvPr>
            <p:ph type="title"/>
          </p:nvPr>
        </p:nvSpPr>
        <p:spPr>
          <a:xfrm>
            <a:off x="7181723" y="609600"/>
            <a:ext cx="4512989" cy="2227730"/>
          </a:xfrm>
        </p:spPr>
        <p:txBody>
          <a:bodyPr anchor="ctr">
            <a:normAutofit/>
          </a:bodyPr>
          <a:lstStyle/>
          <a:p>
            <a:r>
              <a:rPr lang="en-GB">
                <a:solidFill>
                  <a:srgbClr val="FFFFFF"/>
                </a:solidFill>
              </a:rPr>
              <a:t>Chiropractic </a:t>
            </a:r>
          </a:p>
        </p:txBody>
      </p:sp>
      <p:pic>
        <p:nvPicPr>
          <p:cNvPr id="5" name="Picture 4" descr="A picture containing food&#10;&#10;Description automatically generated">
            <a:extLst>
              <a:ext uri="{FF2B5EF4-FFF2-40B4-BE49-F238E27FC236}">
                <a16:creationId xmlns:a16="http://schemas.microsoft.com/office/drawing/2014/main" id="{AD213B4D-47ED-497B-B832-296CE1660CCD}"/>
              </a:ext>
            </a:extLst>
          </p:cNvPr>
          <p:cNvPicPr>
            <a:picLocks noChangeAspect="1"/>
          </p:cNvPicPr>
          <p:nvPr/>
        </p:nvPicPr>
        <p:blipFill rotWithShape="1">
          <a:blip r:embed="rId2">
            <a:extLst>
              <a:ext uri="{28A0092B-C50C-407E-A947-70E740481C1C}">
                <a14:useLocalDpi xmlns:a14="http://schemas.microsoft.com/office/drawing/2010/main" val="0"/>
              </a:ext>
            </a:extLst>
          </a:blip>
          <a:srcRect l="26479" r="32024" b="-1"/>
          <a:stretch/>
        </p:blipFill>
        <p:spPr>
          <a:xfrm>
            <a:off x="872335" y="1168399"/>
            <a:ext cx="3626606" cy="4610101"/>
          </a:xfrm>
          <a:prstGeom prst="rect">
            <a:avLst/>
          </a:prstGeom>
        </p:spPr>
      </p:pic>
      <p:sp>
        <p:nvSpPr>
          <p:cNvPr id="3" name="Content Placeholder 2">
            <a:extLst>
              <a:ext uri="{FF2B5EF4-FFF2-40B4-BE49-F238E27FC236}">
                <a16:creationId xmlns:a16="http://schemas.microsoft.com/office/drawing/2014/main" id="{51B83764-9066-43CE-9910-67C77F9F84B8}"/>
              </a:ext>
            </a:extLst>
          </p:cNvPr>
          <p:cNvSpPr>
            <a:spLocks noGrp="1"/>
          </p:cNvSpPr>
          <p:nvPr>
            <p:ph idx="1"/>
          </p:nvPr>
        </p:nvSpPr>
        <p:spPr>
          <a:xfrm>
            <a:off x="7181725" y="2837329"/>
            <a:ext cx="4512988" cy="3317938"/>
          </a:xfrm>
        </p:spPr>
        <p:txBody>
          <a:bodyPr anchor="t">
            <a:normAutofit/>
          </a:bodyPr>
          <a:lstStyle/>
          <a:p>
            <a:r>
              <a:rPr lang="en-GB" dirty="0">
                <a:solidFill>
                  <a:srgbClr val="FFFFFF"/>
                </a:solidFill>
              </a:rPr>
              <a:t>Chiropractic is a from of </a:t>
            </a:r>
          </a:p>
          <a:p>
            <a:pPr marL="0" indent="0">
              <a:buNone/>
            </a:pPr>
            <a:r>
              <a:rPr lang="en-GB" dirty="0">
                <a:solidFill>
                  <a:srgbClr val="FFFFFF"/>
                </a:solidFill>
              </a:rPr>
              <a:t>complimentary therapy treatment. </a:t>
            </a:r>
          </a:p>
          <a:p>
            <a:pPr marL="0" indent="0">
              <a:buNone/>
            </a:pPr>
            <a:endParaRPr lang="en-GB" dirty="0">
              <a:solidFill>
                <a:srgbClr val="FFFFFF"/>
              </a:solidFill>
            </a:endParaRPr>
          </a:p>
          <a:p>
            <a:pPr marL="0" indent="0">
              <a:buNone/>
            </a:pPr>
            <a:r>
              <a:rPr lang="en-GB" dirty="0">
                <a:solidFill>
                  <a:srgbClr val="FFFFFF"/>
                </a:solidFill>
              </a:rPr>
              <a:t>When chiropractic therapy is being practiced the chiropractor will use their hands along with other tools to relieve muscles strain, as well as joint and bone stiffness.</a:t>
            </a:r>
          </a:p>
        </p:txBody>
      </p:sp>
    </p:spTree>
    <p:extLst>
      <p:ext uri="{BB962C8B-B14F-4D97-AF65-F5344CB8AC3E}">
        <p14:creationId xmlns:p14="http://schemas.microsoft.com/office/powerpoint/2010/main" val="181284874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2" name="Rectangle 41">
            <a:extLst>
              <a:ext uri="{FF2B5EF4-FFF2-40B4-BE49-F238E27FC236}">
                <a16:creationId xmlns:a16="http://schemas.microsoft.com/office/drawing/2014/main" id="{A65AC7D1-EAA9-48F5-B509-60A7F50BF7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useBgFill="1">
        <p:nvSpPr>
          <p:cNvPr id="44" name="Rectangle 43">
            <a:extLst>
              <a:ext uri="{FF2B5EF4-FFF2-40B4-BE49-F238E27FC236}">
                <a16:creationId xmlns:a16="http://schemas.microsoft.com/office/drawing/2014/main" id="{D6320AF9-619A-4175-865B-5663E1AEF4C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46" name="Straight Connector 45">
            <a:extLst>
              <a:ext uri="{FF2B5EF4-FFF2-40B4-BE49-F238E27FC236}">
                <a16:creationId xmlns:a16="http://schemas.microsoft.com/office/drawing/2014/main" id="{063B6EC6-D752-4EE7-908B-F8F19E8C7FE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111313" y="0"/>
            <a:ext cx="1219200" cy="6858000"/>
          </a:xfrm>
          <a:prstGeom prst="line">
            <a:avLst/>
          </a:prstGeom>
          <a:ln w="9525">
            <a:solidFill>
              <a:schemeClr val="accent1">
                <a:lumMod val="75000"/>
              </a:schemeClr>
            </a:solidFill>
          </a:ln>
        </p:spPr>
        <p:style>
          <a:lnRef idx="2">
            <a:schemeClr val="accent1"/>
          </a:lnRef>
          <a:fillRef idx="0">
            <a:schemeClr val="accent1"/>
          </a:fillRef>
          <a:effectRef idx="1">
            <a:schemeClr val="accent1"/>
          </a:effectRef>
          <a:fontRef idx="minor">
            <a:schemeClr val="tx1"/>
          </a:fontRef>
        </p:style>
      </p:cxnSp>
      <p:cxnSp>
        <p:nvCxnSpPr>
          <p:cNvPr id="48" name="Straight Connector 47">
            <a:extLst>
              <a:ext uri="{FF2B5EF4-FFF2-40B4-BE49-F238E27FC236}">
                <a16:creationId xmlns:a16="http://schemas.microsoft.com/office/drawing/2014/main" id="{EFECD4E8-AD3E-4228-82A2-9461958EA94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3290979" y="3681413"/>
            <a:ext cx="4763558" cy="3176587"/>
          </a:xfrm>
          <a:prstGeom prst="line">
            <a:avLst/>
          </a:prstGeom>
          <a:ln w="9525">
            <a:solidFill>
              <a:schemeClr val="tx1">
                <a:lumMod val="50000"/>
                <a:lumOff val="50000"/>
                <a:alpha val="80000"/>
              </a:schemeClr>
            </a:solidFill>
          </a:ln>
        </p:spPr>
        <p:style>
          <a:lnRef idx="2">
            <a:schemeClr val="accent1"/>
          </a:lnRef>
          <a:fillRef idx="0">
            <a:schemeClr val="accent1"/>
          </a:fillRef>
          <a:effectRef idx="1">
            <a:schemeClr val="accent1"/>
          </a:effectRef>
          <a:fontRef idx="minor">
            <a:schemeClr val="tx1"/>
          </a:fontRef>
        </p:style>
      </p:cxnSp>
      <p:sp>
        <p:nvSpPr>
          <p:cNvPr id="50" name="Rectangle 23">
            <a:extLst>
              <a:ext uri="{FF2B5EF4-FFF2-40B4-BE49-F238E27FC236}">
                <a16:creationId xmlns:a16="http://schemas.microsoft.com/office/drawing/2014/main" id="{7E018740-5C2B-4A41-AC1A-7E68D1EC19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82568"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52" name="Rectangle 25">
            <a:extLst>
              <a:ext uri="{FF2B5EF4-FFF2-40B4-BE49-F238E27FC236}">
                <a16:creationId xmlns:a16="http://schemas.microsoft.com/office/drawing/2014/main" id="{166F75A4-C475-4941-8EE2-B80A06A2C1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04534"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54" name="Isosceles Triangle 53">
            <a:extLst>
              <a:ext uri="{FF2B5EF4-FFF2-40B4-BE49-F238E27FC236}">
                <a16:creationId xmlns:a16="http://schemas.microsoft.com/office/drawing/2014/main" id="{A032553A-72E8-4B0D-8405-FF9771C9AF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33425"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56" name="Rectangle 27">
            <a:extLst>
              <a:ext uri="{FF2B5EF4-FFF2-40B4-BE49-F238E27FC236}">
                <a16:creationId xmlns:a16="http://schemas.microsoft.com/office/drawing/2014/main" id="{765800AC-C3B9-498E-87BC-29FAE4C76B2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35592"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58" name="Isosceles Triangle 57">
            <a:extLst>
              <a:ext uri="{FF2B5EF4-FFF2-40B4-BE49-F238E27FC236}">
                <a16:creationId xmlns:a16="http://schemas.microsoft.com/office/drawing/2014/main" id="{1F9D6ACB-2FF4-49F9-978A-E0D5327FC6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72758"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60" name="Freeform: Shape 59">
            <a:extLst>
              <a:ext uri="{FF2B5EF4-FFF2-40B4-BE49-F238E27FC236}">
                <a16:creationId xmlns:a16="http://schemas.microsoft.com/office/drawing/2014/main" id="{A5EC319D-0FEA-4B95-A3EA-01E35672C9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197631" y="-8467"/>
            <a:ext cx="5994369" cy="6866467"/>
          </a:xfrm>
          <a:custGeom>
            <a:avLst/>
            <a:gdLst>
              <a:gd name="connsiteX0" fmla="*/ 0 w 5994369"/>
              <a:gd name="connsiteY0" fmla="*/ 0 h 6866467"/>
              <a:gd name="connsiteX1" fmla="*/ 1249825 w 5994369"/>
              <a:gd name="connsiteY1" fmla="*/ 0 h 6866467"/>
              <a:gd name="connsiteX2" fmla="*/ 1249825 w 5994369"/>
              <a:gd name="connsiteY2" fmla="*/ 8467 h 6866467"/>
              <a:gd name="connsiteX3" fmla="*/ 5994369 w 5994369"/>
              <a:gd name="connsiteY3" fmla="*/ 8467 h 6866467"/>
              <a:gd name="connsiteX4" fmla="*/ 5994369 w 5994369"/>
              <a:gd name="connsiteY4" fmla="*/ 6866467 h 6866467"/>
              <a:gd name="connsiteX5" fmla="*/ 1249825 w 5994369"/>
              <a:gd name="connsiteY5" fmla="*/ 6866467 h 6866467"/>
              <a:gd name="connsiteX6" fmla="*/ 1109382 w 5994369"/>
              <a:gd name="connsiteY6" fmla="*/ 6866467 h 68664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994369" h="6866467">
                <a:moveTo>
                  <a:pt x="0" y="0"/>
                </a:moveTo>
                <a:lnTo>
                  <a:pt x="1249825" y="0"/>
                </a:lnTo>
                <a:lnTo>
                  <a:pt x="1249825" y="8467"/>
                </a:lnTo>
                <a:lnTo>
                  <a:pt x="5994369" y="8467"/>
                </a:lnTo>
                <a:lnTo>
                  <a:pt x="5994369" y="6866467"/>
                </a:lnTo>
                <a:lnTo>
                  <a:pt x="1249825" y="6866467"/>
                </a:lnTo>
                <a:lnTo>
                  <a:pt x="1109382" y="6866467"/>
                </a:lnTo>
                <a:close/>
              </a:path>
            </a:pathLst>
          </a:cu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9336ABD6-483C-43C8-82C5-46177549623C}"/>
              </a:ext>
            </a:extLst>
          </p:cNvPr>
          <p:cNvSpPr>
            <a:spLocks noGrp="1"/>
          </p:cNvSpPr>
          <p:nvPr>
            <p:ph type="title"/>
          </p:nvPr>
        </p:nvSpPr>
        <p:spPr>
          <a:xfrm>
            <a:off x="7181723" y="609600"/>
            <a:ext cx="4512989" cy="2227730"/>
          </a:xfrm>
        </p:spPr>
        <p:txBody>
          <a:bodyPr anchor="ctr">
            <a:normAutofit/>
          </a:bodyPr>
          <a:lstStyle/>
          <a:p>
            <a:r>
              <a:rPr lang="en-GB">
                <a:solidFill>
                  <a:srgbClr val="FFFFFF"/>
                </a:solidFill>
              </a:rPr>
              <a:t>Uses of Chiropractic Therapy</a:t>
            </a:r>
          </a:p>
        </p:txBody>
      </p:sp>
      <p:pic>
        <p:nvPicPr>
          <p:cNvPr id="4" name="Picture 3">
            <a:extLst>
              <a:ext uri="{FF2B5EF4-FFF2-40B4-BE49-F238E27FC236}">
                <a16:creationId xmlns:a16="http://schemas.microsoft.com/office/drawing/2014/main" id="{ECC73E48-B664-4DA0-BEEB-1CC7A79B9389}"/>
              </a:ext>
            </a:extLst>
          </p:cNvPr>
          <p:cNvPicPr>
            <a:picLocks noChangeAspect="1"/>
          </p:cNvPicPr>
          <p:nvPr/>
        </p:nvPicPr>
        <p:blipFill rotWithShape="1">
          <a:blip r:embed="rId3"/>
          <a:srcRect l="19277" r="28349" b="-1"/>
          <a:stretch/>
        </p:blipFill>
        <p:spPr>
          <a:xfrm>
            <a:off x="872341" y="1168399"/>
            <a:ext cx="3626594" cy="4610101"/>
          </a:xfrm>
          <a:prstGeom prst="rect">
            <a:avLst/>
          </a:prstGeom>
        </p:spPr>
      </p:pic>
      <p:sp>
        <p:nvSpPr>
          <p:cNvPr id="3" name="Content Placeholder 2">
            <a:extLst>
              <a:ext uri="{FF2B5EF4-FFF2-40B4-BE49-F238E27FC236}">
                <a16:creationId xmlns:a16="http://schemas.microsoft.com/office/drawing/2014/main" id="{368A2A5A-42B9-4662-AEB1-309DC6BC1DE3}"/>
              </a:ext>
            </a:extLst>
          </p:cNvPr>
          <p:cNvSpPr>
            <a:spLocks noGrp="1"/>
          </p:cNvSpPr>
          <p:nvPr>
            <p:ph idx="1"/>
          </p:nvPr>
        </p:nvSpPr>
        <p:spPr>
          <a:xfrm>
            <a:off x="7181725" y="2837329"/>
            <a:ext cx="4512988" cy="3317938"/>
          </a:xfrm>
        </p:spPr>
        <p:txBody>
          <a:bodyPr anchor="t">
            <a:normAutofit lnSpcReduction="10000"/>
          </a:bodyPr>
          <a:lstStyle/>
          <a:p>
            <a:pPr marL="0" indent="0">
              <a:buNone/>
            </a:pPr>
            <a:r>
              <a:rPr lang="en-GB" dirty="0">
                <a:solidFill>
                  <a:schemeClr val="bg1"/>
                </a:solidFill>
              </a:rPr>
              <a:t>In chiropractic treatment the aim is to asset the client in easing the strain/pain they may have the areas of the body that a chiropractor will most commonly work with are:</a:t>
            </a:r>
          </a:p>
          <a:p>
            <a:pPr>
              <a:buFont typeface="Wingdings" panose="05000000000000000000" pitchFamily="2" charset="2"/>
              <a:buChar char="Ø"/>
            </a:pPr>
            <a:r>
              <a:rPr lang="en-GB" dirty="0">
                <a:solidFill>
                  <a:srgbClr val="FFFFFF"/>
                </a:solidFill>
              </a:rPr>
              <a:t>Back</a:t>
            </a:r>
          </a:p>
          <a:p>
            <a:pPr>
              <a:buFont typeface="Wingdings" panose="05000000000000000000" pitchFamily="2" charset="2"/>
              <a:buChar char="Ø"/>
            </a:pPr>
            <a:r>
              <a:rPr lang="en-GB" dirty="0">
                <a:solidFill>
                  <a:srgbClr val="FFFFFF"/>
                </a:solidFill>
              </a:rPr>
              <a:t>Neck </a:t>
            </a:r>
          </a:p>
          <a:p>
            <a:pPr>
              <a:buFont typeface="Wingdings" panose="05000000000000000000" pitchFamily="2" charset="2"/>
              <a:buChar char="Ø"/>
            </a:pPr>
            <a:r>
              <a:rPr lang="en-GB" dirty="0">
                <a:solidFill>
                  <a:srgbClr val="FFFFFF"/>
                </a:solidFill>
              </a:rPr>
              <a:t>Shoulder </a:t>
            </a:r>
          </a:p>
          <a:p>
            <a:pPr>
              <a:buFont typeface="Wingdings" panose="05000000000000000000" pitchFamily="2" charset="2"/>
              <a:buChar char="Ø"/>
            </a:pPr>
            <a:r>
              <a:rPr lang="en-GB" dirty="0">
                <a:solidFill>
                  <a:srgbClr val="FFFFFF"/>
                </a:solidFill>
              </a:rPr>
              <a:t>Elbow </a:t>
            </a:r>
          </a:p>
          <a:p>
            <a:pPr>
              <a:buFont typeface="Wingdings" panose="05000000000000000000" pitchFamily="2" charset="2"/>
              <a:buChar char="Ø"/>
            </a:pPr>
            <a:r>
              <a:rPr lang="en-GB" dirty="0">
                <a:solidFill>
                  <a:srgbClr val="FFFFFF"/>
                </a:solidFill>
              </a:rPr>
              <a:t>Osteoarthritis</a:t>
            </a:r>
          </a:p>
        </p:txBody>
      </p:sp>
    </p:spTree>
    <p:extLst>
      <p:ext uri="{BB962C8B-B14F-4D97-AF65-F5344CB8AC3E}">
        <p14:creationId xmlns:p14="http://schemas.microsoft.com/office/powerpoint/2010/main" val="35015661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5" name="Rectangle 134">
            <a:extLst>
              <a:ext uri="{FF2B5EF4-FFF2-40B4-BE49-F238E27FC236}">
                <a16:creationId xmlns:a16="http://schemas.microsoft.com/office/drawing/2014/main" id="{A65AC7D1-EAA9-48F5-B509-60A7F50BF7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useBgFill="1">
        <p:nvSpPr>
          <p:cNvPr id="137" name="Rectangle 136">
            <a:extLst>
              <a:ext uri="{FF2B5EF4-FFF2-40B4-BE49-F238E27FC236}">
                <a16:creationId xmlns:a16="http://schemas.microsoft.com/office/drawing/2014/main" id="{D6320AF9-619A-4175-865B-5663E1AEF4C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39" name="Straight Connector 138">
            <a:extLst>
              <a:ext uri="{FF2B5EF4-FFF2-40B4-BE49-F238E27FC236}">
                <a16:creationId xmlns:a16="http://schemas.microsoft.com/office/drawing/2014/main" id="{063B6EC6-D752-4EE7-908B-F8F19E8C7FE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111313" y="0"/>
            <a:ext cx="1219200" cy="6858000"/>
          </a:xfrm>
          <a:prstGeom prst="line">
            <a:avLst/>
          </a:prstGeom>
          <a:ln w="9525">
            <a:solidFill>
              <a:schemeClr val="accent1">
                <a:lumMod val="75000"/>
              </a:schemeClr>
            </a:solidFill>
          </a:ln>
        </p:spPr>
        <p:style>
          <a:lnRef idx="2">
            <a:schemeClr val="accent1"/>
          </a:lnRef>
          <a:fillRef idx="0">
            <a:schemeClr val="accent1"/>
          </a:fillRef>
          <a:effectRef idx="1">
            <a:schemeClr val="accent1"/>
          </a:effectRef>
          <a:fontRef idx="minor">
            <a:schemeClr val="tx1"/>
          </a:fontRef>
        </p:style>
      </p:cxnSp>
      <p:cxnSp>
        <p:nvCxnSpPr>
          <p:cNvPr id="141" name="Straight Connector 140">
            <a:extLst>
              <a:ext uri="{FF2B5EF4-FFF2-40B4-BE49-F238E27FC236}">
                <a16:creationId xmlns:a16="http://schemas.microsoft.com/office/drawing/2014/main" id="{EFECD4E8-AD3E-4228-82A2-9461958EA94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3290979" y="3681413"/>
            <a:ext cx="4763558" cy="3176587"/>
          </a:xfrm>
          <a:prstGeom prst="line">
            <a:avLst/>
          </a:prstGeom>
          <a:ln w="9525">
            <a:solidFill>
              <a:schemeClr val="tx1">
                <a:lumMod val="50000"/>
                <a:lumOff val="50000"/>
                <a:alpha val="80000"/>
              </a:schemeClr>
            </a:solidFill>
          </a:ln>
        </p:spPr>
        <p:style>
          <a:lnRef idx="2">
            <a:schemeClr val="accent1"/>
          </a:lnRef>
          <a:fillRef idx="0">
            <a:schemeClr val="accent1"/>
          </a:fillRef>
          <a:effectRef idx="1">
            <a:schemeClr val="accent1"/>
          </a:effectRef>
          <a:fontRef idx="minor">
            <a:schemeClr val="tx1"/>
          </a:fontRef>
        </p:style>
      </p:cxnSp>
      <p:sp>
        <p:nvSpPr>
          <p:cNvPr id="143" name="Rectangle 23">
            <a:extLst>
              <a:ext uri="{FF2B5EF4-FFF2-40B4-BE49-F238E27FC236}">
                <a16:creationId xmlns:a16="http://schemas.microsoft.com/office/drawing/2014/main" id="{7E018740-5C2B-4A41-AC1A-7E68D1EC19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82568"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45" name="Rectangle 25">
            <a:extLst>
              <a:ext uri="{FF2B5EF4-FFF2-40B4-BE49-F238E27FC236}">
                <a16:creationId xmlns:a16="http://schemas.microsoft.com/office/drawing/2014/main" id="{166F75A4-C475-4941-8EE2-B80A06A2C1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04534"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47" name="Isosceles Triangle 146">
            <a:extLst>
              <a:ext uri="{FF2B5EF4-FFF2-40B4-BE49-F238E27FC236}">
                <a16:creationId xmlns:a16="http://schemas.microsoft.com/office/drawing/2014/main" id="{A032553A-72E8-4B0D-8405-FF9771C9AF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33425"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149" name="Rectangle 27">
            <a:extLst>
              <a:ext uri="{FF2B5EF4-FFF2-40B4-BE49-F238E27FC236}">
                <a16:creationId xmlns:a16="http://schemas.microsoft.com/office/drawing/2014/main" id="{765800AC-C3B9-498E-87BC-29FAE4C76B2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35592"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51" name="Isosceles Triangle 150">
            <a:extLst>
              <a:ext uri="{FF2B5EF4-FFF2-40B4-BE49-F238E27FC236}">
                <a16:creationId xmlns:a16="http://schemas.microsoft.com/office/drawing/2014/main" id="{1F9D6ACB-2FF4-49F9-978A-E0D5327FC6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72758"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53" name="Freeform: Shape 152">
            <a:extLst>
              <a:ext uri="{FF2B5EF4-FFF2-40B4-BE49-F238E27FC236}">
                <a16:creationId xmlns:a16="http://schemas.microsoft.com/office/drawing/2014/main" id="{A5EC319D-0FEA-4B95-A3EA-01E35672C9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197631" y="-8467"/>
            <a:ext cx="5994369" cy="6866467"/>
          </a:xfrm>
          <a:custGeom>
            <a:avLst/>
            <a:gdLst>
              <a:gd name="connsiteX0" fmla="*/ 0 w 5994369"/>
              <a:gd name="connsiteY0" fmla="*/ 0 h 6866467"/>
              <a:gd name="connsiteX1" fmla="*/ 1249825 w 5994369"/>
              <a:gd name="connsiteY1" fmla="*/ 0 h 6866467"/>
              <a:gd name="connsiteX2" fmla="*/ 1249825 w 5994369"/>
              <a:gd name="connsiteY2" fmla="*/ 8467 h 6866467"/>
              <a:gd name="connsiteX3" fmla="*/ 5994369 w 5994369"/>
              <a:gd name="connsiteY3" fmla="*/ 8467 h 6866467"/>
              <a:gd name="connsiteX4" fmla="*/ 5994369 w 5994369"/>
              <a:gd name="connsiteY4" fmla="*/ 6866467 h 6866467"/>
              <a:gd name="connsiteX5" fmla="*/ 1249825 w 5994369"/>
              <a:gd name="connsiteY5" fmla="*/ 6866467 h 6866467"/>
              <a:gd name="connsiteX6" fmla="*/ 1109382 w 5994369"/>
              <a:gd name="connsiteY6" fmla="*/ 6866467 h 68664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994369" h="6866467">
                <a:moveTo>
                  <a:pt x="0" y="0"/>
                </a:moveTo>
                <a:lnTo>
                  <a:pt x="1249825" y="0"/>
                </a:lnTo>
                <a:lnTo>
                  <a:pt x="1249825" y="8467"/>
                </a:lnTo>
                <a:lnTo>
                  <a:pt x="5994369" y="8467"/>
                </a:lnTo>
                <a:lnTo>
                  <a:pt x="5994369" y="6866467"/>
                </a:lnTo>
                <a:lnTo>
                  <a:pt x="1249825" y="6866467"/>
                </a:lnTo>
                <a:lnTo>
                  <a:pt x="1109382" y="6866467"/>
                </a:lnTo>
                <a:close/>
              </a:path>
            </a:pathLst>
          </a:cu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CFFC7D00-7952-45B3-9333-DEA186129690}"/>
              </a:ext>
            </a:extLst>
          </p:cNvPr>
          <p:cNvSpPr>
            <a:spLocks noGrp="1"/>
          </p:cNvSpPr>
          <p:nvPr>
            <p:ph type="title"/>
          </p:nvPr>
        </p:nvSpPr>
        <p:spPr>
          <a:xfrm>
            <a:off x="7181723" y="609600"/>
            <a:ext cx="4512989" cy="2227730"/>
          </a:xfrm>
        </p:spPr>
        <p:txBody>
          <a:bodyPr anchor="ctr">
            <a:normAutofit/>
          </a:bodyPr>
          <a:lstStyle/>
          <a:p>
            <a:r>
              <a:rPr lang="en-GB">
                <a:solidFill>
                  <a:srgbClr val="FFFFFF"/>
                </a:solidFill>
              </a:rPr>
              <a:t>Origin and History </a:t>
            </a:r>
          </a:p>
        </p:txBody>
      </p:sp>
      <p:pic>
        <p:nvPicPr>
          <p:cNvPr id="1026" name="Picture 2" descr="Image result for daniel david palmer chiropractic">
            <a:extLst>
              <a:ext uri="{FF2B5EF4-FFF2-40B4-BE49-F238E27FC236}">
                <a16:creationId xmlns:a16="http://schemas.microsoft.com/office/drawing/2014/main" id="{FFDF73F5-39AD-4D11-B938-B19C714B37B1}"/>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r="4056" b="-2"/>
          <a:stretch/>
        </p:blipFill>
        <p:spPr bwMode="auto">
          <a:xfrm>
            <a:off x="872340" y="1168399"/>
            <a:ext cx="3626596" cy="4610101"/>
          </a:xfrm>
          <a:prstGeom prst="rect">
            <a:avLst/>
          </a:prstGeom>
          <a:noFill/>
          <a:extLst>
            <a:ext uri="{909E8E84-426E-40DD-AFC4-6F175D3DCCD1}">
              <a14:hiddenFill xmlns:a14="http://schemas.microsoft.com/office/drawing/2010/main">
                <a:solidFill>
                  <a:srgbClr val="FFFFFF"/>
                </a:solidFill>
              </a14:hiddenFill>
            </a:ext>
          </a:extLst>
        </p:spPr>
      </p:pic>
      <p:sp>
        <p:nvSpPr>
          <p:cNvPr id="3" name="Content Placeholder 2">
            <a:extLst>
              <a:ext uri="{FF2B5EF4-FFF2-40B4-BE49-F238E27FC236}">
                <a16:creationId xmlns:a16="http://schemas.microsoft.com/office/drawing/2014/main" id="{0313374F-E1F6-4D23-8EB4-A38314F0A6ED}"/>
              </a:ext>
            </a:extLst>
          </p:cNvPr>
          <p:cNvSpPr>
            <a:spLocks noGrp="1"/>
          </p:cNvSpPr>
          <p:nvPr>
            <p:ph idx="1"/>
          </p:nvPr>
        </p:nvSpPr>
        <p:spPr>
          <a:xfrm>
            <a:off x="7181725" y="2837329"/>
            <a:ext cx="4512988" cy="3317938"/>
          </a:xfrm>
        </p:spPr>
        <p:txBody>
          <a:bodyPr anchor="t">
            <a:normAutofit/>
          </a:bodyPr>
          <a:lstStyle/>
          <a:p>
            <a:pPr marL="0" indent="0">
              <a:buNone/>
            </a:pPr>
            <a:r>
              <a:rPr lang="en-GB" dirty="0">
                <a:solidFill>
                  <a:srgbClr val="FFFFFF"/>
                </a:solidFill>
              </a:rPr>
              <a:t>‘Chiropractic’ comes from the Greek words </a:t>
            </a:r>
            <a:r>
              <a:rPr lang="en-GB" dirty="0" err="1">
                <a:solidFill>
                  <a:srgbClr val="FFFFFF"/>
                </a:solidFill>
              </a:rPr>
              <a:t>cheir</a:t>
            </a:r>
            <a:r>
              <a:rPr lang="en-GB" dirty="0">
                <a:solidFill>
                  <a:srgbClr val="FFFFFF"/>
                </a:solidFill>
              </a:rPr>
              <a:t> meaning ‘hand’ and </a:t>
            </a:r>
            <a:r>
              <a:rPr lang="en-GB" dirty="0" err="1">
                <a:solidFill>
                  <a:srgbClr val="FFFFFF"/>
                </a:solidFill>
              </a:rPr>
              <a:t>Prakots</a:t>
            </a:r>
            <a:r>
              <a:rPr lang="en-GB" dirty="0">
                <a:solidFill>
                  <a:srgbClr val="FFFFFF"/>
                </a:solidFill>
              </a:rPr>
              <a:t> meaning ‘done’, in other words standing for Done by Hand. It was Daniel David Palmer the developer of chiropractic who chose the name.</a:t>
            </a:r>
          </a:p>
        </p:txBody>
      </p:sp>
    </p:spTree>
    <p:extLst>
      <p:ext uri="{BB962C8B-B14F-4D97-AF65-F5344CB8AC3E}">
        <p14:creationId xmlns:p14="http://schemas.microsoft.com/office/powerpoint/2010/main" val="258106469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0" name="Rectangle 29">
            <a:extLst>
              <a:ext uri="{FF2B5EF4-FFF2-40B4-BE49-F238E27FC236}">
                <a16:creationId xmlns:a16="http://schemas.microsoft.com/office/drawing/2014/main" id="{655AE6B0-AC9E-4167-806F-E9DB135FC46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D96371F-0A35-4C9D-AEEE-45EB2A47B513}"/>
              </a:ext>
            </a:extLst>
          </p:cNvPr>
          <p:cNvSpPr>
            <a:spLocks noGrp="1"/>
          </p:cNvSpPr>
          <p:nvPr>
            <p:ph type="title"/>
          </p:nvPr>
        </p:nvSpPr>
        <p:spPr>
          <a:xfrm>
            <a:off x="652481" y="1382486"/>
            <a:ext cx="3547581" cy="4093028"/>
          </a:xfrm>
        </p:spPr>
        <p:txBody>
          <a:bodyPr anchor="ctr">
            <a:normAutofit/>
          </a:bodyPr>
          <a:lstStyle/>
          <a:p>
            <a:r>
              <a:rPr lang="en-GB" sz="4400"/>
              <a:t>The Start</a:t>
            </a:r>
          </a:p>
        </p:txBody>
      </p:sp>
      <p:grpSp>
        <p:nvGrpSpPr>
          <p:cNvPr id="32" name="Group 31">
            <a:extLst>
              <a:ext uri="{FF2B5EF4-FFF2-40B4-BE49-F238E27FC236}">
                <a16:creationId xmlns:a16="http://schemas.microsoft.com/office/drawing/2014/main" id="{3523416A-383B-4FDC-B4C9-D8EDDFE9C04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329267" y="-8467"/>
            <a:ext cx="4766733" cy="6866467"/>
            <a:chOff x="7425267" y="-8467"/>
            <a:chExt cx="4766733" cy="6866467"/>
          </a:xfrm>
        </p:grpSpPr>
        <p:cxnSp>
          <p:nvCxnSpPr>
            <p:cNvPr id="33" name="Straight Connector 32">
              <a:extLst>
                <a:ext uri="{FF2B5EF4-FFF2-40B4-BE49-F238E27FC236}">
                  <a16:creationId xmlns:a16="http://schemas.microsoft.com/office/drawing/2014/main" id="{CB0D29D5-3F7C-4197-821B-6D60A66CC04B}"/>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rgbClr val="BFBFBF">
                  <a:alpha val="75000"/>
                </a:srgbClr>
              </a:solidFill>
            </a:ln>
          </p:spPr>
          <p:style>
            <a:lnRef idx="2">
              <a:schemeClr val="accent1"/>
            </a:lnRef>
            <a:fillRef idx="0">
              <a:schemeClr val="accent1"/>
            </a:fillRef>
            <a:effectRef idx="1">
              <a:schemeClr val="accent1"/>
            </a:effectRef>
            <a:fontRef idx="minor">
              <a:schemeClr val="tx1"/>
            </a:fontRef>
          </p:style>
        </p:cxnSp>
        <p:cxnSp>
          <p:nvCxnSpPr>
            <p:cNvPr id="34" name="Straight Connector 33">
              <a:extLst>
                <a:ext uri="{FF2B5EF4-FFF2-40B4-BE49-F238E27FC236}">
                  <a16:creationId xmlns:a16="http://schemas.microsoft.com/office/drawing/2014/main" id="{347FB49A-3541-428A-AADE-682A3C50563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rgbClr val="BFBFBF">
                  <a:alpha val="80000"/>
                </a:srgbClr>
              </a:solidFill>
            </a:ln>
          </p:spPr>
          <p:style>
            <a:lnRef idx="2">
              <a:schemeClr val="accent1"/>
            </a:lnRef>
            <a:fillRef idx="0">
              <a:schemeClr val="accent1"/>
            </a:fillRef>
            <a:effectRef idx="1">
              <a:schemeClr val="accent1"/>
            </a:effectRef>
            <a:fontRef idx="minor">
              <a:schemeClr val="tx1"/>
            </a:fontRef>
          </p:style>
        </p:cxnSp>
        <p:sp>
          <p:nvSpPr>
            <p:cNvPr id="35" name="Rectangle 23">
              <a:extLst>
                <a:ext uri="{FF2B5EF4-FFF2-40B4-BE49-F238E27FC236}">
                  <a16:creationId xmlns:a16="http://schemas.microsoft.com/office/drawing/2014/main" id="{D96F53DC-08F1-42C6-B558-B83D54B2766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6" name="Rectangle 25">
              <a:extLst>
                <a:ext uri="{FF2B5EF4-FFF2-40B4-BE49-F238E27FC236}">
                  <a16:creationId xmlns:a16="http://schemas.microsoft.com/office/drawing/2014/main" id="{AFE48CAF-A51C-463F-A570-ED99439A5CA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7" name="Isosceles Triangle 36">
              <a:extLst>
                <a:ext uri="{FF2B5EF4-FFF2-40B4-BE49-F238E27FC236}">
                  <a16:creationId xmlns:a16="http://schemas.microsoft.com/office/drawing/2014/main" id="{01F0C48B-50FF-4351-8207-16D09604831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38" name="Rectangle 27">
              <a:extLst>
                <a:ext uri="{FF2B5EF4-FFF2-40B4-BE49-F238E27FC236}">
                  <a16:creationId xmlns:a16="http://schemas.microsoft.com/office/drawing/2014/main" id="{300384B6-5ED6-4F91-A548-B706D837513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9" name="Rectangle 28">
              <a:extLst>
                <a:ext uri="{FF2B5EF4-FFF2-40B4-BE49-F238E27FC236}">
                  <a16:creationId xmlns:a16="http://schemas.microsoft.com/office/drawing/2014/main" id="{337AFFAE-C182-463C-9459-8AB3C69D9A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40" name="Rectangle 29">
              <a:extLst>
                <a:ext uri="{FF2B5EF4-FFF2-40B4-BE49-F238E27FC236}">
                  <a16:creationId xmlns:a16="http://schemas.microsoft.com/office/drawing/2014/main" id="{510ACF17-C3F0-42BF-BDEB-D079277121E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41" name="Isosceles Triangle 40">
              <a:extLst>
                <a:ext uri="{FF2B5EF4-FFF2-40B4-BE49-F238E27FC236}">
                  <a16:creationId xmlns:a16="http://schemas.microsoft.com/office/drawing/2014/main" id="{E804EFD0-B84E-476F-9FC6-6C4A42EA005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43" name="Rectangle 42">
            <a:extLst>
              <a:ext uri="{FF2B5EF4-FFF2-40B4-BE49-F238E27FC236}">
                <a16:creationId xmlns:a16="http://schemas.microsoft.com/office/drawing/2014/main" id="{87BD1F4E-A66D-4C06-86DA-8D56CA7A3B4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977719" y="0"/>
            <a:ext cx="621428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25" name="Content Placeholder 2">
            <a:extLst>
              <a:ext uri="{FF2B5EF4-FFF2-40B4-BE49-F238E27FC236}">
                <a16:creationId xmlns:a16="http://schemas.microsoft.com/office/drawing/2014/main" id="{DA41DBFD-3801-4273-A614-955E0EE9A1ED}"/>
              </a:ext>
            </a:extLst>
          </p:cNvPr>
          <p:cNvGraphicFramePr/>
          <p:nvPr>
            <p:extLst>
              <p:ext uri="{D42A27DB-BD31-4B8C-83A1-F6EECF244321}">
                <p14:modId xmlns:p14="http://schemas.microsoft.com/office/powerpoint/2010/main" val="266041736"/>
              </p:ext>
            </p:extLst>
          </p:nvPr>
        </p:nvGraphicFramePr>
        <p:xfrm>
          <a:off x="4916553" y="944563"/>
          <a:ext cx="6628804" cy="497958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6022884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7" name="Rectangle 96">
            <a:extLst>
              <a:ext uri="{FF2B5EF4-FFF2-40B4-BE49-F238E27FC236}">
                <a16:creationId xmlns:a16="http://schemas.microsoft.com/office/drawing/2014/main" id="{655AE6B0-AC9E-4167-806F-E9DB135FC46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E2C7B39-8151-47D1-94BD-DCBD2703B14D}"/>
              </a:ext>
            </a:extLst>
          </p:cNvPr>
          <p:cNvSpPr>
            <a:spLocks noGrp="1"/>
          </p:cNvSpPr>
          <p:nvPr>
            <p:ph type="title"/>
          </p:nvPr>
        </p:nvSpPr>
        <p:spPr>
          <a:xfrm>
            <a:off x="652481" y="1382486"/>
            <a:ext cx="3547581" cy="4093028"/>
          </a:xfrm>
        </p:spPr>
        <p:txBody>
          <a:bodyPr anchor="ctr">
            <a:normAutofit/>
          </a:bodyPr>
          <a:lstStyle/>
          <a:p>
            <a:r>
              <a:rPr lang="en-GB" sz="4400"/>
              <a:t>How it Works</a:t>
            </a:r>
          </a:p>
        </p:txBody>
      </p:sp>
      <p:grpSp>
        <p:nvGrpSpPr>
          <p:cNvPr id="99" name="Group 98">
            <a:extLst>
              <a:ext uri="{FF2B5EF4-FFF2-40B4-BE49-F238E27FC236}">
                <a16:creationId xmlns:a16="http://schemas.microsoft.com/office/drawing/2014/main" id="{3523416A-383B-4FDC-B4C9-D8EDDFE9C04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329267" y="-8467"/>
            <a:ext cx="4766733" cy="6866467"/>
            <a:chOff x="7425267" y="-8467"/>
            <a:chExt cx="4766733" cy="6866467"/>
          </a:xfrm>
        </p:grpSpPr>
        <p:cxnSp>
          <p:nvCxnSpPr>
            <p:cNvPr id="100" name="Straight Connector 99">
              <a:extLst>
                <a:ext uri="{FF2B5EF4-FFF2-40B4-BE49-F238E27FC236}">
                  <a16:creationId xmlns:a16="http://schemas.microsoft.com/office/drawing/2014/main" id="{CB0D29D5-3F7C-4197-821B-6D60A66CC04B}"/>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rgbClr val="BFBFBF">
                  <a:alpha val="75000"/>
                </a:srgbClr>
              </a:solidFill>
            </a:ln>
          </p:spPr>
          <p:style>
            <a:lnRef idx="2">
              <a:schemeClr val="accent1"/>
            </a:lnRef>
            <a:fillRef idx="0">
              <a:schemeClr val="accent1"/>
            </a:fillRef>
            <a:effectRef idx="1">
              <a:schemeClr val="accent1"/>
            </a:effectRef>
            <a:fontRef idx="minor">
              <a:schemeClr val="tx1"/>
            </a:fontRef>
          </p:style>
        </p:cxnSp>
        <p:cxnSp>
          <p:nvCxnSpPr>
            <p:cNvPr id="101" name="Straight Connector 100">
              <a:extLst>
                <a:ext uri="{FF2B5EF4-FFF2-40B4-BE49-F238E27FC236}">
                  <a16:creationId xmlns:a16="http://schemas.microsoft.com/office/drawing/2014/main" id="{347FB49A-3541-428A-AADE-682A3C50563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rgbClr val="BFBFBF">
                  <a:alpha val="80000"/>
                </a:srgbClr>
              </a:solidFill>
            </a:ln>
          </p:spPr>
          <p:style>
            <a:lnRef idx="2">
              <a:schemeClr val="accent1"/>
            </a:lnRef>
            <a:fillRef idx="0">
              <a:schemeClr val="accent1"/>
            </a:fillRef>
            <a:effectRef idx="1">
              <a:schemeClr val="accent1"/>
            </a:effectRef>
            <a:fontRef idx="minor">
              <a:schemeClr val="tx1"/>
            </a:fontRef>
          </p:style>
        </p:cxnSp>
        <p:sp>
          <p:nvSpPr>
            <p:cNvPr id="102" name="Rectangle 23">
              <a:extLst>
                <a:ext uri="{FF2B5EF4-FFF2-40B4-BE49-F238E27FC236}">
                  <a16:creationId xmlns:a16="http://schemas.microsoft.com/office/drawing/2014/main" id="{D96F53DC-08F1-42C6-B558-B83D54B2766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03" name="Rectangle 25">
              <a:extLst>
                <a:ext uri="{FF2B5EF4-FFF2-40B4-BE49-F238E27FC236}">
                  <a16:creationId xmlns:a16="http://schemas.microsoft.com/office/drawing/2014/main" id="{AFE48CAF-A51C-463F-A570-ED99439A5CA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04" name="Isosceles Triangle 103">
              <a:extLst>
                <a:ext uri="{FF2B5EF4-FFF2-40B4-BE49-F238E27FC236}">
                  <a16:creationId xmlns:a16="http://schemas.microsoft.com/office/drawing/2014/main" id="{01F0C48B-50FF-4351-8207-16D09604831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105" name="Rectangle 27">
              <a:extLst>
                <a:ext uri="{FF2B5EF4-FFF2-40B4-BE49-F238E27FC236}">
                  <a16:creationId xmlns:a16="http://schemas.microsoft.com/office/drawing/2014/main" id="{300384B6-5ED6-4F91-A548-B706D837513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06" name="Rectangle 28">
              <a:extLst>
                <a:ext uri="{FF2B5EF4-FFF2-40B4-BE49-F238E27FC236}">
                  <a16:creationId xmlns:a16="http://schemas.microsoft.com/office/drawing/2014/main" id="{337AFFAE-C182-463C-9459-8AB3C69D9A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07" name="Rectangle 29">
              <a:extLst>
                <a:ext uri="{FF2B5EF4-FFF2-40B4-BE49-F238E27FC236}">
                  <a16:creationId xmlns:a16="http://schemas.microsoft.com/office/drawing/2014/main" id="{510ACF17-C3F0-42BF-BDEB-D079277121E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108" name="Isosceles Triangle 107">
              <a:extLst>
                <a:ext uri="{FF2B5EF4-FFF2-40B4-BE49-F238E27FC236}">
                  <a16:creationId xmlns:a16="http://schemas.microsoft.com/office/drawing/2014/main" id="{E804EFD0-B84E-476F-9FC6-6C4A42EA005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110" name="Rectangle 109">
            <a:extLst>
              <a:ext uri="{FF2B5EF4-FFF2-40B4-BE49-F238E27FC236}">
                <a16:creationId xmlns:a16="http://schemas.microsoft.com/office/drawing/2014/main" id="{87BD1F4E-A66D-4C06-86DA-8D56CA7A3B4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977719" y="0"/>
            <a:ext cx="621428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156" name="Content Placeholder 6">
            <a:extLst>
              <a:ext uri="{FF2B5EF4-FFF2-40B4-BE49-F238E27FC236}">
                <a16:creationId xmlns:a16="http://schemas.microsoft.com/office/drawing/2014/main" id="{32751B82-6E7E-435B-9163-86F00E9D5416}"/>
              </a:ext>
            </a:extLst>
          </p:cNvPr>
          <p:cNvGraphicFramePr>
            <a:graphicFrameLocks noGrp="1"/>
          </p:cNvGraphicFramePr>
          <p:nvPr>
            <p:ph idx="1"/>
            <p:extLst>
              <p:ext uri="{D42A27DB-BD31-4B8C-83A1-F6EECF244321}">
                <p14:modId xmlns:p14="http://schemas.microsoft.com/office/powerpoint/2010/main" val="997622125"/>
              </p:ext>
            </p:extLst>
          </p:nvPr>
        </p:nvGraphicFramePr>
        <p:xfrm>
          <a:off x="4916553" y="944563"/>
          <a:ext cx="6628804" cy="4979581"/>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50574620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9" name="Rectangle 9">
            <a:extLst>
              <a:ext uri="{FF2B5EF4-FFF2-40B4-BE49-F238E27FC236}">
                <a16:creationId xmlns:a16="http://schemas.microsoft.com/office/drawing/2014/main" id="{A65AC7D1-EAA9-48F5-B509-60A7F50BF7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useBgFill="1">
        <p:nvSpPr>
          <p:cNvPr id="21" name="Rectangle 11">
            <a:extLst>
              <a:ext uri="{FF2B5EF4-FFF2-40B4-BE49-F238E27FC236}">
                <a16:creationId xmlns:a16="http://schemas.microsoft.com/office/drawing/2014/main" id="{D6320AF9-619A-4175-865B-5663E1AEF4C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23" name="Straight Connector 13">
            <a:extLst>
              <a:ext uri="{FF2B5EF4-FFF2-40B4-BE49-F238E27FC236}">
                <a16:creationId xmlns:a16="http://schemas.microsoft.com/office/drawing/2014/main" id="{063B6EC6-D752-4EE7-908B-F8F19E8C7FE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111313" y="0"/>
            <a:ext cx="1219200" cy="6858000"/>
          </a:xfrm>
          <a:prstGeom prst="line">
            <a:avLst/>
          </a:prstGeom>
          <a:ln w="9525">
            <a:solidFill>
              <a:schemeClr val="accent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5" name="Straight Connector 15">
            <a:extLst>
              <a:ext uri="{FF2B5EF4-FFF2-40B4-BE49-F238E27FC236}">
                <a16:creationId xmlns:a16="http://schemas.microsoft.com/office/drawing/2014/main" id="{EFECD4E8-AD3E-4228-82A2-9461958EA94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3290979" y="3681413"/>
            <a:ext cx="4763558" cy="3176587"/>
          </a:xfrm>
          <a:prstGeom prst="line">
            <a:avLst/>
          </a:prstGeom>
          <a:ln w="9525">
            <a:solidFill>
              <a:schemeClr val="tx1">
                <a:lumMod val="50000"/>
                <a:lumOff val="50000"/>
                <a:alpha val="80000"/>
              </a:schemeClr>
            </a:solidFill>
          </a:ln>
        </p:spPr>
        <p:style>
          <a:lnRef idx="2">
            <a:schemeClr val="accent1"/>
          </a:lnRef>
          <a:fillRef idx="0">
            <a:schemeClr val="accent1"/>
          </a:fillRef>
          <a:effectRef idx="1">
            <a:schemeClr val="accent1"/>
          </a:effectRef>
          <a:fontRef idx="minor">
            <a:schemeClr val="tx1"/>
          </a:fontRef>
        </p:style>
      </p:cxnSp>
      <p:sp>
        <p:nvSpPr>
          <p:cNvPr id="18" name="Rectangle 23">
            <a:extLst>
              <a:ext uri="{FF2B5EF4-FFF2-40B4-BE49-F238E27FC236}">
                <a16:creationId xmlns:a16="http://schemas.microsoft.com/office/drawing/2014/main" id="{7E018740-5C2B-4A41-AC1A-7E68D1EC19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82568"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0" name="Rectangle 25">
            <a:extLst>
              <a:ext uri="{FF2B5EF4-FFF2-40B4-BE49-F238E27FC236}">
                <a16:creationId xmlns:a16="http://schemas.microsoft.com/office/drawing/2014/main" id="{166F75A4-C475-4941-8EE2-B80A06A2C1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04534"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2" name="Isosceles Triangle 21">
            <a:extLst>
              <a:ext uri="{FF2B5EF4-FFF2-40B4-BE49-F238E27FC236}">
                <a16:creationId xmlns:a16="http://schemas.microsoft.com/office/drawing/2014/main" id="{A032553A-72E8-4B0D-8405-FF9771C9AF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33425"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Rectangle 27">
            <a:extLst>
              <a:ext uri="{FF2B5EF4-FFF2-40B4-BE49-F238E27FC236}">
                <a16:creationId xmlns:a16="http://schemas.microsoft.com/office/drawing/2014/main" id="{765800AC-C3B9-498E-87BC-29FAE4C76B2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35592"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Isosceles Triangle 25">
            <a:extLst>
              <a:ext uri="{FF2B5EF4-FFF2-40B4-BE49-F238E27FC236}">
                <a16:creationId xmlns:a16="http://schemas.microsoft.com/office/drawing/2014/main" id="{1F9D6ACB-2FF4-49F9-978A-E0D5327FC6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72758"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Freeform: Shape 27">
            <a:extLst>
              <a:ext uri="{FF2B5EF4-FFF2-40B4-BE49-F238E27FC236}">
                <a16:creationId xmlns:a16="http://schemas.microsoft.com/office/drawing/2014/main" id="{A5EC319D-0FEA-4B95-A3EA-01E35672C9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197631" y="-8467"/>
            <a:ext cx="5994369" cy="6866467"/>
          </a:xfrm>
          <a:custGeom>
            <a:avLst/>
            <a:gdLst>
              <a:gd name="connsiteX0" fmla="*/ 0 w 5994369"/>
              <a:gd name="connsiteY0" fmla="*/ 0 h 6866467"/>
              <a:gd name="connsiteX1" fmla="*/ 1249825 w 5994369"/>
              <a:gd name="connsiteY1" fmla="*/ 0 h 6866467"/>
              <a:gd name="connsiteX2" fmla="*/ 1249825 w 5994369"/>
              <a:gd name="connsiteY2" fmla="*/ 8467 h 6866467"/>
              <a:gd name="connsiteX3" fmla="*/ 5994369 w 5994369"/>
              <a:gd name="connsiteY3" fmla="*/ 8467 h 6866467"/>
              <a:gd name="connsiteX4" fmla="*/ 5994369 w 5994369"/>
              <a:gd name="connsiteY4" fmla="*/ 6866467 h 6866467"/>
              <a:gd name="connsiteX5" fmla="*/ 1249825 w 5994369"/>
              <a:gd name="connsiteY5" fmla="*/ 6866467 h 6866467"/>
              <a:gd name="connsiteX6" fmla="*/ 1109382 w 5994369"/>
              <a:gd name="connsiteY6" fmla="*/ 6866467 h 68664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994369" h="6866467">
                <a:moveTo>
                  <a:pt x="0" y="0"/>
                </a:moveTo>
                <a:lnTo>
                  <a:pt x="1249825" y="0"/>
                </a:lnTo>
                <a:lnTo>
                  <a:pt x="1249825" y="8467"/>
                </a:lnTo>
                <a:lnTo>
                  <a:pt x="5994369" y="8467"/>
                </a:lnTo>
                <a:lnTo>
                  <a:pt x="5994369" y="6866467"/>
                </a:lnTo>
                <a:lnTo>
                  <a:pt x="1249825" y="6866467"/>
                </a:lnTo>
                <a:lnTo>
                  <a:pt x="1109382" y="6866467"/>
                </a:lnTo>
                <a:close/>
              </a:path>
            </a:pathLst>
          </a:cu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9300C7F6-4730-42E6-B3CD-EB20E26D6B94}"/>
              </a:ext>
            </a:extLst>
          </p:cNvPr>
          <p:cNvSpPr>
            <a:spLocks noGrp="1"/>
          </p:cNvSpPr>
          <p:nvPr>
            <p:ph type="title"/>
          </p:nvPr>
        </p:nvSpPr>
        <p:spPr>
          <a:xfrm>
            <a:off x="7181723" y="609600"/>
            <a:ext cx="4512989" cy="2227730"/>
          </a:xfrm>
        </p:spPr>
        <p:txBody>
          <a:bodyPr anchor="ctr">
            <a:normAutofit/>
          </a:bodyPr>
          <a:lstStyle/>
          <a:p>
            <a:r>
              <a:rPr lang="en-GB">
                <a:solidFill>
                  <a:srgbClr val="FFFFFF"/>
                </a:solidFill>
              </a:rPr>
              <a:t>General Chiropractic Council (GCC)</a:t>
            </a:r>
          </a:p>
        </p:txBody>
      </p:sp>
      <p:pic>
        <p:nvPicPr>
          <p:cNvPr id="5" name="Picture 4">
            <a:extLst>
              <a:ext uri="{FF2B5EF4-FFF2-40B4-BE49-F238E27FC236}">
                <a16:creationId xmlns:a16="http://schemas.microsoft.com/office/drawing/2014/main" id="{A464A410-8392-4CCC-95C2-87707FF01DE7}"/>
              </a:ext>
            </a:extLst>
          </p:cNvPr>
          <p:cNvPicPr>
            <a:picLocks noChangeAspect="1"/>
          </p:cNvPicPr>
          <p:nvPr/>
        </p:nvPicPr>
        <p:blipFill>
          <a:blip r:embed="rId3"/>
          <a:stretch>
            <a:fillRect/>
          </a:stretch>
        </p:blipFill>
        <p:spPr>
          <a:xfrm>
            <a:off x="757251" y="2187858"/>
            <a:ext cx="3856774" cy="2571182"/>
          </a:xfrm>
          <a:prstGeom prst="rect">
            <a:avLst/>
          </a:prstGeom>
        </p:spPr>
      </p:pic>
      <p:sp>
        <p:nvSpPr>
          <p:cNvPr id="3" name="Content Placeholder 2">
            <a:extLst>
              <a:ext uri="{FF2B5EF4-FFF2-40B4-BE49-F238E27FC236}">
                <a16:creationId xmlns:a16="http://schemas.microsoft.com/office/drawing/2014/main" id="{EB5BF5BB-E414-4C86-8090-E023ECFD6C2A}"/>
              </a:ext>
            </a:extLst>
          </p:cNvPr>
          <p:cNvSpPr>
            <a:spLocks noGrp="1"/>
          </p:cNvSpPr>
          <p:nvPr>
            <p:ph idx="1"/>
          </p:nvPr>
        </p:nvSpPr>
        <p:spPr>
          <a:xfrm>
            <a:off x="7181725" y="2837329"/>
            <a:ext cx="4512988" cy="3317938"/>
          </a:xfrm>
        </p:spPr>
        <p:txBody>
          <a:bodyPr anchor="t">
            <a:normAutofit lnSpcReduction="10000"/>
          </a:bodyPr>
          <a:lstStyle/>
          <a:p>
            <a:pPr marL="0" indent="0">
              <a:lnSpc>
                <a:spcPct val="90000"/>
              </a:lnSpc>
              <a:buNone/>
            </a:pPr>
            <a:r>
              <a:rPr lang="en-GB" sz="1700" dirty="0">
                <a:solidFill>
                  <a:srgbClr val="FFFFFF"/>
                </a:solidFill>
              </a:rPr>
              <a:t> All chiropractors in the UK must be registered with the GCC and meet the following requirements.</a:t>
            </a:r>
          </a:p>
          <a:p>
            <a:pPr marL="0" indent="0">
              <a:lnSpc>
                <a:spcPct val="90000"/>
              </a:lnSpc>
              <a:buNone/>
            </a:pPr>
            <a:endParaRPr lang="en-GB" sz="1700" dirty="0">
              <a:solidFill>
                <a:srgbClr val="FFFFFF"/>
              </a:solidFill>
            </a:endParaRPr>
          </a:p>
          <a:p>
            <a:pPr>
              <a:lnSpc>
                <a:spcPct val="90000"/>
              </a:lnSpc>
            </a:pPr>
            <a:r>
              <a:rPr lang="en-GB" sz="1700" dirty="0">
                <a:solidFill>
                  <a:srgbClr val="FFFFFF"/>
                </a:solidFill>
              </a:rPr>
              <a:t>A degree in chiropractic (this MUST be recognised by the GCC).</a:t>
            </a:r>
          </a:p>
          <a:p>
            <a:pPr>
              <a:lnSpc>
                <a:spcPct val="90000"/>
              </a:lnSpc>
            </a:pPr>
            <a:r>
              <a:rPr lang="en-GB" sz="1700" dirty="0">
                <a:solidFill>
                  <a:srgbClr val="FFFFFF"/>
                </a:solidFill>
              </a:rPr>
              <a:t>The practitioner should not have any pre -existing health in ailments </a:t>
            </a:r>
          </a:p>
          <a:p>
            <a:pPr>
              <a:lnSpc>
                <a:spcPct val="90000"/>
              </a:lnSpc>
            </a:pPr>
            <a:r>
              <a:rPr lang="en-GB" sz="1700" dirty="0">
                <a:solidFill>
                  <a:srgbClr val="FFFFFF"/>
                </a:solidFill>
              </a:rPr>
              <a:t>Valid indemnity insurance.</a:t>
            </a:r>
          </a:p>
          <a:p>
            <a:pPr>
              <a:lnSpc>
                <a:spcPct val="90000"/>
              </a:lnSpc>
            </a:pPr>
            <a:r>
              <a:rPr lang="en-GB" sz="1700" dirty="0">
                <a:solidFill>
                  <a:srgbClr val="FFFFFF"/>
                </a:solidFill>
              </a:rPr>
              <a:t>Have an understanding that they have  to keep up to date with current knowledge and training.</a:t>
            </a:r>
          </a:p>
        </p:txBody>
      </p:sp>
    </p:spTree>
    <p:extLst>
      <p:ext uri="{BB962C8B-B14F-4D97-AF65-F5344CB8AC3E}">
        <p14:creationId xmlns:p14="http://schemas.microsoft.com/office/powerpoint/2010/main" val="71212663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6" name="Rectangle 45">
            <a:extLst>
              <a:ext uri="{FF2B5EF4-FFF2-40B4-BE49-F238E27FC236}">
                <a16:creationId xmlns:a16="http://schemas.microsoft.com/office/drawing/2014/main" id="{A65AC7D1-EAA9-48F5-B509-60A7F50BF7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useBgFill="1">
        <p:nvSpPr>
          <p:cNvPr id="48" name="Rectangle 47">
            <a:extLst>
              <a:ext uri="{FF2B5EF4-FFF2-40B4-BE49-F238E27FC236}">
                <a16:creationId xmlns:a16="http://schemas.microsoft.com/office/drawing/2014/main" id="{D6320AF9-619A-4175-865B-5663E1AEF4C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50" name="Straight Connector 49">
            <a:extLst>
              <a:ext uri="{FF2B5EF4-FFF2-40B4-BE49-F238E27FC236}">
                <a16:creationId xmlns:a16="http://schemas.microsoft.com/office/drawing/2014/main" id="{063B6EC6-D752-4EE7-908B-F8F19E8C7FE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111313" y="0"/>
            <a:ext cx="1219200" cy="6858000"/>
          </a:xfrm>
          <a:prstGeom prst="line">
            <a:avLst/>
          </a:prstGeom>
          <a:ln w="9525">
            <a:solidFill>
              <a:schemeClr val="accent1">
                <a:lumMod val="75000"/>
              </a:schemeClr>
            </a:solidFill>
          </a:ln>
        </p:spPr>
        <p:style>
          <a:lnRef idx="2">
            <a:schemeClr val="accent1"/>
          </a:lnRef>
          <a:fillRef idx="0">
            <a:schemeClr val="accent1"/>
          </a:fillRef>
          <a:effectRef idx="1">
            <a:schemeClr val="accent1"/>
          </a:effectRef>
          <a:fontRef idx="minor">
            <a:schemeClr val="tx1"/>
          </a:fontRef>
        </p:style>
      </p:cxnSp>
      <p:cxnSp>
        <p:nvCxnSpPr>
          <p:cNvPr id="52" name="Straight Connector 51">
            <a:extLst>
              <a:ext uri="{FF2B5EF4-FFF2-40B4-BE49-F238E27FC236}">
                <a16:creationId xmlns:a16="http://schemas.microsoft.com/office/drawing/2014/main" id="{EFECD4E8-AD3E-4228-82A2-9461958EA94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3290979" y="3681413"/>
            <a:ext cx="4763558" cy="3176587"/>
          </a:xfrm>
          <a:prstGeom prst="line">
            <a:avLst/>
          </a:prstGeom>
          <a:ln w="9525">
            <a:solidFill>
              <a:schemeClr val="tx1">
                <a:lumMod val="50000"/>
                <a:lumOff val="50000"/>
                <a:alpha val="80000"/>
              </a:schemeClr>
            </a:solidFill>
          </a:ln>
        </p:spPr>
        <p:style>
          <a:lnRef idx="2">
            <a:schemeClr val="accent1"/>
          </a:lnRef>
          <a:fillRef idx="0">
            <a:schemeClr val="accent1"/>
          </a:fillRef>
          <a:effectRef idx="1">
            <a:schemeClr val="accent1"/>
          </a:effectRef>
          <a:fontRef idx="minor">
            <a:schemeClr val="tx1"/>
          </a:fontRef>
        </p:style>
      </p:cxnSp>
      <p:sp>
        <p:nvSpPr>
          <p:cNvPr id="54" name="Rectangle 23">
            <a:extLst>
              <a:ext uri="{FF2B5EF4-FFF2-40B4-BE49-F238E27FC236}">
                <a16:creationId xmlns:a16="http://schemas.microsoft.com/office/drawing/2014/main" id="{7E018740-5C2B-4A41-AC1A-7E68D1EC19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82568"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56" name="Rectangle 25">
            <a:extLst>
              <a:ext uri="{FF2B5EF4-FFF2-40B4-BE49-F238E27FC236}">
                <a16:creationId xmlns:a16="http://schemas.microsoft.com/office/drawing/2014/main" id="{166F75A4-C475-4941-8EE2-B80A06A2C1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04534"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58" name="Isosceles Triangle 57">
            <a:extLst>
              <a:ext uri="{FF2B5EF4-FFF2-40B4-BE49-F238E27FC236}">
                <a16:creationId xmlns:a16="http://schemas.microsoft.com/office/drawing/2014/main" id="{A032553A-72E8-4B0D-8405-FF9771C9AF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33425"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60" name="Rectangle 27">
            <a:extLst>
              <a:ext uri="{FF2B5EF4-FFF2-40B4-BE49-F238E27FC236}">
                <a16:creationId xmlns:a16="http://schemas.microsoft.com/office/drawing/2014/main" id="{765800AC-C3B9-498E-87BC-29FAE4C76B2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35592"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62" name="Isosceles Triangle 61">
            <a:extLst>
              <a:ext uri="{FF2B5EF4-FFF2-40B4-BE49-F238E27FC236}">
                <a16:creationId xmlns:a16="http://schemas.microsoft.com/office/drawing/2014/main" id="{1F9D6ACB-2FF4-49F9-978A-E0D5327FC6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72758"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64" name="Freeform: Shape 63">
            <a:extLst>
              <a:ext uri="{FF2B5EF4-FFF2-40B4-BE49-F238E27FC236}">
                <a16:creationId xmlns:a16="http://schemas.microsoft.com/office/drawing/2014/main" id="{A5EC319D-0FEA-4B95-A3EA-01E35672C9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197631" y="-8467"/>
            <a:ext cx="5994369" cy="6866467"/>
          </a:xfrm>
          <a:custGeom>
            <a:avLst/>
            <a:gdLst>
              <a:gd name="connsiteX0" fmla="*/ 0 w 5994369"/>
              <a:gd name="connsiteY0" fmla="*/ 0 h 6866467"/>
              <a:gd name="connsiteX1" fmla="*/ 1249825 w 5994369"/>
              <a:gd name="connsiteY1" fmla="*/ 0 h 6866467"/>
              <a:gd name="connsiteX2" fmla="*/ 1249825 w 5994369"/>
              <a:gd name="connsiteY2" fmla="*/ 8467 h 6866467"/>
              <a:gd name="connsiteX3" fmla="*/ 5994369 w 5994369"/>
              <a:gd name="connsiteY3" fmla="*/ 8467 h 6866467"/>
              <a:gd name="connsiteX4" fmla="*/ 5994369 w 5994369"/>
              <a:gd name="connsiteY4" fmla="*/ 6866467 h 6866467"/>
              <a:gd name="connsiteX5" fmla="*/ 1249825 w 5994369"/>
              <a:gd name="connsiteY5" fmla="*/ 6866467 h 6866467"/>
              <a:gd name="connsiteX6" fmla="*/ 1109382 w 5994369"/>
              <a:gd name="connsiteY6" fmla="*/ 6866467 h 68664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994369" h="6866467">
                <a:moveTo>
                  <a:pt x="0" y="0"/>
                </a:moveTo>
                <a:lnTo>
                  <a:pt x="1249825" y="0"/>
                </a:lnTo>
                <a:lnTo>
                  <a:pt x="1249825" y="8467"/>
                </a:lnTo>
                <a:lnTo>
                  <a:pt x="5994369" y="8467"/>
                </a:lnTo>
                <a:lnTo>
                  <a:pt x="5994369" y="6866467"/>
                </a:lnTo>
                <a:lnTo>
                  <a:pt x="1249825" y="6866467"/>
                </a:lnTo>
                <a:lnTo>
                  <a:pt x="1109382" y="6866467"/>
                </a:lnTo>
                <a:close/>
              </a:path>
            </a:pathLst>
          </a:cu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C024635D-1C50-4F56-B4A6-92BEEE71D883}"/>
              </a:ext>
            </a:extLst>
          </p:cNvPr>
          <p:cNvSpPr>
            <a:spLocks noGrp="1"/>
          </p:cNvSpPr>
          <p:nvPr>
            <p:ph type="title"/>
          </p:nvPr>
        </p:nvSpPr>
        <p:spPr>
          <a:xfrm>
            <a:off x="7181723" y="609600"/>
            <a:ext cx="4512989" cy="2227730"/>
          </a:xfrm>
        </p:spPr>
        <p:txBody>
          <a:bodyPr anchor="ctr">
            <a:normAutofit/>
          </a:bodyPr>
          <a:lstStyle/>
          <a:p>
            <a:r>
              <a:rPr lang="en-GB">
                <a:solidFill>
                  <a:srgbClr val="FFFFFF"/>
                </a:solidFill>
              </a:rPr>
              <a:t>Osteoarthritis </a:t>
            </a:r>
          </a:p>
        </p:txBody>
      </p:sp>
      <p:pic>
        <p:nvPicPr>
          <p:cNvPr id="25" name="Picture 24" descr="A screenshot of a cell phone&#10;&#10;Description automatically generated">
            <a:extLst>
              <a:ext uri="{FF2B5EF4-FFF2-40B4-BE49-F238E27FC236}">
                <a16:creationId xmlns:a16="http://schemas.microsoft.com/office/drawing/2014/main" id="{E86D59DD-8CFD-4549-BF78-60296E853643}"/>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757251" y="1702482"/>
            <a:ext cx="3856774" cy="3541935"/>
          </a:xfrm>
          <a:prstGeom prst="rect">
            <a:avLst/>
          </a:prstGeom>
        </p:spPr>
      </p:pic>
      <p:graphicFrame>
        <p:nvGraphicFramePr>
          <p:cNvPr id="5" name="Content Placeholder 2">
            <a:extLst>
              <a:ext uri="{FF2B5EF4-FFF2-40B4-BE49-F238E27FC236}">
                <a16:creationId xmlns:a16="http://schemas.microsoft.com/office/drawing/2014/main" id="{567C018A-9106-4A41-BDD8-2ACFB37E2FBB}"/>
              </a:ext>
            </a:extLst>
          </p:cNvPr>
          <p:cNvGraphicFramePr>
            <a:graphicFrameLocks noGrp="1"/>
          </p:cNvGraphicFramePr>
          <p:nvPr>
            <p:ph idx="1"/>
            <p:extLst>
              <p:ext uri="{D42A27DB-BD31-4B8C-83A1-F6EECF244321}">
                <p14:modId xmlns:p14="http://schemas.microsoft.com/office/powerpoint/2010/main" val="3444535427"/>
              </p:ext>
            </p:extLst>
          </p:nvPr>
        </p:nvGraphicFramePr>
        <p:xfrm>
          <a:off x="7181725" y="2837329"/>
          <a:ext cx="4512988" cy="3317938"/>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332821595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13" name="Straight Connector 12">
            <a:extLst>
              <a:ext uri="{FF2B5EF4-FFF2-40B4-BE49-F238E27FC236}">
                <a16:creationId xmlns:a16="http://schemas.microsoft.com/office/drawing/2014/main" id="{0B5F7E3B-C5F1-40E0-A491-558BAFBC112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241804" y="1460500"/>
            <a:ext cx="0" cy="3937000"/>
          </a:xfrm>
          <a:prstGeom prst="line">
            <a:avLst/>
          </a:prstGeom>
        </p:spPr>
        <p:style>
          <a:lnRef idx="1">
            <a:schemeClr val="accent1"/>
          </a:lnRef>
          <a:fillRef idx="0">
            <a:schemeClr val="accent1"/>
          </a:fillRef>
          <a:effectRef idx="0">
            <a:schemeClr val="accent1"/>
          </a:effectRef>
          <a:fontRef idx="minor">
            <a:schemeClr val="tx1"/>
          </a:fontRef>
        </p:style>
      </p:cxnSp>
      <p:sp>
        <p:nvSpPr>
          <p:cNvPr id="2" name="Title 1">
            <a:extLst>
              <a:ext uri="{FF2B5EF4-FFF2-40B4-BE49-F238E27FC236}">
                <a16:creationId xmlns:a16="http://schemas.microsoft.com/office/drawing/2014/main" id="{20FF0AB4-5424-48AA-A2EE-78367C7EE4ED}"/>
              </a:ext>
            </a:extLst>
          </p:cNvPr>
          <p:cNvSpPr>
            <a:spLocks noGrp="1"/>
          </p:cNvSpPr>
          <p:nvPr>
            <p:ph type="title"/>
          </p:nvPr>
        </p:nvSpPr>
        <p:spPr>
          <a:xfrm>
            <a:off x="643467" y="816638"/>
            <a:ext cx="3367359" cy="5224724"/>
          </a:xfrm>
        </p:spPr>
        <p:txBody>
          <a:bodyPr anchor="ctr">
            <a:normAutofit/>
          </a:bodyPr>
          <a:lstStyle/>
          <a:p>
            <a:r>
              <a:rPr lang="en-GB" dirty="0"/>
              <a:t>Chiropractic therapy and cancer patients</a:t>
            </a:r>
          </a:p>
        </p:txBody>
      </p:sp>
      <p:sp>
        <p:nvSpPr>
          <p:cNvPr id="3" name="Content Placeholder 2">
            <a:extLst>
              <a:ext uri="{FF2B5EF4-FFF2-40B4-BE49-F238E27FC236}">
                <a16:creationId xmlns:a16="http://schemas.microsoft.com/office/drawing/2014/main" id="{B45782DC-AD2B-4A4F-8410-6BA66612AB17}"/>
              </a:ext>
            </a:extLst>
          </p:cNvPr>
          <p:cNvSpPr>
            <a:spLocks noGrp="1"/>
          </p:cNvSpPr>
          <p:nvPr>
            <p:ph idx="1"/>
          </p:nvPr>
        </p:nvSpPr>
        <p:spPr>
          <a:xfrm>
            <a:off x="4654295" y="816638"/>
            <a:ext cx="4619706" cy="5224724"/>
          </a:xfrm>
        </p:spPr>
        <p:txBody>
          <a:bodyPr anchor="ctr">
            <a:normAutofit/>
          </a:bodyPr>
          <a:lstStyle/>
          <a:p>
            <a:pPr marL="0" indent="0">
              <a:buNone/>
            </a:pPr>
            <a:r>
              <a:rPr lang="en-GB" dirty="0"/>
              <a:t>Cancer Research UK (2018) states, that there are many different types of complementary therapy.</a:t>
            </a:r>
          </a:p>
          <a:p>
            <a:pPr marL="0" indent="0">
              <a:buNone/>
            </a:pPr>
            <a:r>
              <a:rPr lang="en-GB"/>
              <a:t>Many people that use chiropractic therapy to ease cancer treatment do so to control pain, headaches and tension. However there is no evidence to prove chiropractic therapy can prevent, treat or cure cancer. </a:t>
            </a:r>
            <a:r>
              <a:rPr lang="en-GB" dirty="0"/>
              <a:t>Therefore chiropractors cannot and should not claim to have the ability to cure cancer.</a:t>
            </a:r>
          </a:p>
          <a:p>
            <a:pPr marL="0" indent="0">
              <a:buNone/>
            </a:pPr>
            <a:endParaRPr lang="en-GB" dirty="0"/>
          </a:p>
        </p:txBody>
      </p:sp>
    </p:spTree>
    <p:extLst>
      <p:ext uri="{BB962C8B-B14F-4D97-AF65-F5344CB8AC3E}">
        <p14:creationId xmlns:p14="http://schemas.microsoft.com/office/powerpoint/2010/main" val="24092460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9F4444CE-BC8D-4D61-B303-4C05614E62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62423CA5-E2E1-4789-B759-9906C1C940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
            <a:ext cx="4660126"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13" name="Isosceles Triangle 12">
            <a:extLst>
              <a:ext uri="{FF2B5EF4-FFF2-40B4-BE49-F238E27FC236}">
                <a16:creationId xmlns:a16="http://schemas.microsoft.com/office/drawing/2014/main" id="{73772B81-181F-48B7-8826-4D9686D15DF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4660127" y="-3"/>
            <a:ext cx="1056745" cy="6858001"/>
          </a:xfrm>
          <a:prstGeom prst="triangle">
            <a:avLst>
              <a:gd name="adj" fmla="val 100000"/>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dirty="0"/>
          </a:p>
        </p:txBody>
      </p:sp>
      <p:sp>
        <p:nvSpPr>
          <p:cNvPr id="2" name="Title 1">
            <a:extLst>
              <a:ext uri="{FF2B5EF4-FFF2-40B4-BE49-F238E27FC236}">
                <a16:creationId xmlns:a16="http://schemas.microsoft.com/office/drawing/2014/main" id="{C7D82ECE-5C6A-4CAA-A247-BDEA60549EC9}"/>
              </a:ext>
            </a:extLst>
          </p:cNvPr>
          <p:cNvSpPr>
            <a:spLocks noGrp="1"/>
          </p:cNvSpPr>
          <p:nvPr>
            <p:ph type="title"/>
          </p:nvPr>
        </p:nvSpPr>
        <p:spPr>
          <a:xfrm>
            <a:off x="673754" y="643467"/>
            <a:ext cx="4203045" cy="1375608"/>
          </a:xfrm>
        </p:spPr>
        <p:txBody>
          <a:bodyPr anchor="ctr">
            <a:normAutofit/>
          </a:bodyPr>
          <a:lstStyle/>
          <a:p>
            <a:r>
              <a:rPr lang="en-GB">
                <a:solidFill>
                  <a:schemeClr val="bg1"/>
                </a:solidFill>
              </a:rPr>
              <a:t>Video </a:t>
            </a:r>
          </a:p>
        </p:txBody>
      </p:sp>
      <p:sp>
        <p:nvSpPr>
          <p:cNvPr id="3" name="Content Placeholder 2">
            <a:extLst>
              <a:ext uri="{FF2B5EF4-FFF2-40B4-BE49-F238E27FC236}">
                <a16:creationId xmlns:a16="http://schemas.microsoft.com/office/drawing/2014/main" id="{74ACFB83-1CE7-4FEA-9333-9C94ED9F4EFF}"/>
              </a:ext>
            </a:extLst>
          </p:cNvPr>
          <p:cNvSpPr>
            <a:spLocks noGrp="1"/>
          </p:cNvSpPr>
          <p:nvPr>
            <p:ph idx="1"/>
          </p:nvPr>
        </p:nvSpPr>
        <p:spPr>
          <a:xfrm>
            <a:off x="673754" y="2160590"/>
            <a:ext cx="3973943" cy="3440110"/>
          </a:xfrm>
        </p:spPr>
        <p:txBody>
          <a:bodyPr>
            <a:normAutofit/>
          </a:bodyPr>
          <a:lstStyle/>
          <a:p>
            <a:r>
              <a:rPr lang="en-GB">
                <a:solidFill>
                  <a:schemeClr val="bg1"/>
                </a:solidFill>
                <a:hlinkClick r:id="rId2"/>
              </a:rPr>
              <a:t>https://www.youtube.com/watch?v=9zSP8NK4-yY</a:t>
            </a:r>
            <a:endParaRPr lang="en-GB">
              <a:solidFill>
                <a:schemeClr val="bg1"/>
              </a:solidFill>
            </a:endParaRPr>
          </a:p>
          <a:p>
            <a:pPr marL="0" indent="0">
              <a:buNone/>
            </a:pPr>
            <a:endParaRPr lang="en-GB">
              <a:solidFill>
                <a:schemeClr val="bg1"/>
              </a:solidFill>
            </a:endParaRPr>
          </a:p>
        </p:txBody>
      </p:sp>
      <p:pic>
        <p:nvPicPr>
          <p:cNvPr id="4" name="Picture 3">
            <a:extLst>
              <a:ext uri="{FF2B5EF4-FFF2-40B4-BE49-F238E27FC236}">
                <a16:creationId xmlns:a16="http://schemas.microsoft.com/office/drawing/2014/main" id="{97213153-FF82-41D7-BE4E-931A0587D0BE}"/>
              </a:ext>
            </a:extLst>
          </p:cNvPr>
          <p:cNvPicPr>
            <a:picLocks noChangeAspect="1"/>
          </p:cNvPicPr>
          <p:nvPr/>
        </p:nvPicPr>
        <p:blipFill rotWithShape="1">
          <a:blip r:embed="rId3"/>
          <a:srcRect l="4062" t="17083" r="33203" b="19445"/>
          <a:stretch/>
        </p:blipFill>
        <p:spPr>
          <a:xfrm>
            <a:off x="6096001" y="1976133"/>
            <a:ext cx="5143500" cy="2893218"/>
          </a:xfrm>
          <a:prstGeom prst="rect">
            <a:avLst/>
          </a:prstGeom>
        </p:spPr>
      </p:pic>
      <p:sp>
        <p:nvSpPr>
          <p:cNvPr id="15" name="Isosceles Triangle 14">
            <a:extLst>
              <a:ext uri="{FF2B5EF4-FFF2-40B4-BE49-F238E27FC236}">
                <a16:creationId xmlns:a16="http://schemas.microsoft.com/office/drawing/2014/main" id="{B2205F6E-03C6-4E92-877C-E2482F6599A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1755696"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dirty="0"/>
          </a:p>
        </p:txBody>
      </p:sp>
    </p:spTree>
    <p:extLst>
      <p:ext uri="{BB962C8B-B14F-4D97-AF65-F5344CB8AC3E}">
        <p14:creationId xmlns:p14="http://schemas.microsoft.com/office/powerpoint/2010/main" val="23892838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5110E3-C8D0-4E20-AEAB-42C7531AA3FE}"/>
              </a:ext>
            </a:extLst>
          </p:cNvPr>
          <p:cNvSpPr>
            <a:spLocks noGrp="1"/>
          </p:cNvSpPr>
          <p:nvPr>
            <p:ph type="title"/>
          </p:nvPr>
        </p:nvSpPr>
        <p:spPr/>
        <p:txBody>
          <a:bodyPr/>
          <a:lstStyle/>
          <a:p>
            <a:r>
              <a:rPr lang="en-GB" dirty="0"/>
              <a:t>Evaluation</a:t>
            </a:r>
          </a:p>
        </p:txBody>
      </p:sp>
      <p:sp>
        <p:nvSpPr>
          <p:cNvPr id="3" name="Content Placeholder 2">
            <a:extLst>
              <a:ext uri="{FF2B5EF4-FFF2-40B4-BE49-F238E27FC236}">
                <a16:creationId xmlns:a16="http://schemas.microsoft.com/office/drawing/2014/main" id="{D732A50C-0EEF-4780-8C98-506BDABCCE16}"/>
              </a:ext>
            </a:extLst>
          </p:cNvPr>
          <p:cNvSpPr>
            <a:spLocks noGrp="1"/>
          </p:cNvSpPr>
          <p:nvPr>
            <p:ph idx="1"/>
          </p:nvPr>
        </p:nvSpPr>
        <p:spPr/>
        <p:txBody>
          <a:bodyPr/>
          <a:lstStyle/>
          <a:p>
            <a:pPr marL="0" indent="0">
              <a:buNone/>
            </a:pPr>
            <a:r>
              <a:rPr lang="en-GB" dirty="0"/>
              <a:t>The overall effectiveness of chiropractic treatment, beneficial and can help a variety of individuals suffering from a range of different medical issues. It can be said that chiropractic treatment can be used in unison to medical based treatments, the most commonly known being cancer treatment as many individuals feel it helps to relief the side effects of radiotherapy and chemotherapy. A drawback of chiropractic treatment would be that if you do not ask the practitioner yourself if they are registered with the General Chiropractic Council (GCC), they do not have to tell at the beginning of a consultation it is important to take it upon yourself to perhaps research the practitioner before heading to </a:t>
            </a:r>
            <a:r>
              <a:rPr lang="en-GB"/>
              <a:t>have a treatment</a:t>
            </a:r>
            <a:r>
              <a:rPr lang="en-GB" dirty="0"/>
              <a:t>.</a:t>
            </a:r>
          </a:p>
        </p:txBody>
      </p:sp>
    </p:spTree>
    <p:extLst>
      <p:ext uri="{BB962C8B-B14F-4D97-AF65-F5344CB8AC3E}">
        <p14:creationId xmlns:p14="http://schemas.microsoft.com/office/powerpoint/2010/main" val="98692147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18F3E8D-9C79-49D9-8614-0C76B9FB4887}"/>
              </a:ext>
            </a:extLst>
          </p:cNvPr>
          <p:cNvSpPr>
            <a:spLocks noGrp="1"/>
          </p:cNvSpPr>
          <p:nvPr>
            <p:ph type="title"/>
          </p:nvPr>
        </p:nvSpPr>
        <p:spPr/>
        <p:txBody>
          <a:bodyPr/>
          <a:lstStyle/>
          <a:p>
            <a:r>
              <a:rPr lang="en-GB" dirty="0"/>
              <a:t>References </a:t>
            </a:r>
          </a:p>
        </p:txBody>
      </p:sp>
      <p:sp>
        <p:nvSpPr>
          <p:cNvPr id="3" name="Content Placeholder 2">
            <a:extLst>
              <a:ext uri="{FF2B5EF4-FFF2-40B4-BE49-F238E27FC236}">
                <a16:creationId xmlns:a16="http://schemas.microsoft.com/office/drawing/2014/main" id="{970A59BD-EECC-4569-B652-6208BB0AAA24}"/>
              </a:ext>
            </a:extLst>
          </p:cNvPr>
          <p:cNvSpPr>
            <a:spLocks noGrp="1"/>
          </p:cNvSpPr>
          <p:nvPr>
            <p:ph idx="1"/>
          </p:nvPr>
        </p:nvSpPr>
        <p:spPr/>
        <p:txBody>
          <a:bodyPr>
            <a:normAutofit fontScale="70000" lnSpcReduction="20000"/>
          </a:bodyPr>
          <a:lstStyle/>
          <a:p>
            <a:r>
              <a:rPr lang="en-GB" dirty="0"/>
              <a:t>American Chiropractic Association (2020) Origins and History of Chiropractic Care. Available at: </a:t>
            </a:r>
            <a:r>
              <a:rPr lang="en-GB" u="sng" dirty="0">
                <a:hlinkClick r:id="rId2"/>
              </a:rPr>
              <a:t>https://www.acatoday.org/About/History-of-Chiropractic</a:t>
            </a:r>
            <a:r>
              <a:rPr lang="en-GB" u="sng" dirty="0"/>
              <a:t> </a:t>
            </a:r>
            <a:r>
              <a:rPr lang="en-GB" dirty="0"/>
              <a:t>(Accessed: 27</a:t>
            </a:r>
            <a:r>
              <a:rPr lang="en-GB" baseline="30000" dirty="0"/>
              <a:t>th</a:t>
            </a:r>
            <a:r>
              <a:rPr lang="en-GB" dirty="0"/>
              <a:t> February 2020)</a:t>
            </a:r>
          </a:p>
          <a:p>
            <a:r>
              <a:rPr lang="en-GB" dirty="0"/>
              <a:t>British Chiropractic Association (2016) New NICE Guidelines for Low Back Pain and Sciatica. Available at: </a:t>
            </a:r>
            <a:r>
              <a:rPr lang="en-GB" u="sng" dirty="0">
                <a:hlinkClick r:id="rId3"/>
              </a:rPr>
              <a:t>https://chiropractic-uk.co.uk/new-nice-guidelines-low-back-pain-sciatica/</a:t>
            </a:r>
            <a:r>
              <a:rPr lang="en-GB" dirty="0"/>
              <a:t> (Accessed: 1</a:t>
            </a:r>
            <a:r>
              <a:rPr lang="en-GB" baseline="30000" dirty="0"/>
              <a:t>st</a:t>
            </a:r>
            <a:r>
              <a:rPr lang="en-GB" dirty="0"/>
              <a:t> March)</a:t>
            </a:r>
          </a:p>
          <a:p>
            <a:r>
              <a:rPr lang="en-GB" dirty="0"/>
              <a:t>British United Provident Association (2020) Chiropractic for Lower Back Pain. Available at: </a:t>
            </a:r>
            <a:r>
              <a:rPr lang="en-GB" u="sng" dirty="0">
                <a:hlinkClick r:id="rId4"/>
              </a:rPr>
              <a:t>https://www.bupa.co.uk/health-information/back-care/chiropractic</a:t>
            </a:r>
            <a:r>
              <a:rPr lang="en-GB" dirty="0"/>
              <a:t> (Accessed: 14</a:t>
            </a:r>
            <a:r>
              <a:rPr lang="en-GB" baseline="30000" dirty="0"/>
              <a:t>th</a:t>
            </a:r>
            <a:r>
              <a:rPr lang="en-GB" dirty="0"/>
              <a:t> March 2020)</a:t>
            </a:r>
          </a:p>
          <a:p>
            <a:r>
              <a:rPr lang="en-GB" dirty="0"/>
              <a:t>British United Provident Association (2020) Osteoarthritis. Available at: </a:t>
            </a:r>
            <a:r>
              <a:rPr lang="en-GB" u="sng" dirty="0">
                <a:hlinkClick r:id="rId5"/>
              </a:rPr>
              <a:t>https://www.bupa.co.uk/health-information/muscles-bones-joints/osteoarthritis</a:t>
            </a:r>
            <a:r>
              <a:rPr lang="en-GB" dirty="0"/>
              <a:t> (Accessed: 14</a:t>
            </a:r>
            <a:r>
              <a:rPr lang="en-GB" baseline="30000" dirty="0"/>
              <a:t>th</a:t>
            </a:r>
            <a:r>
              <a:rPr lang="en-GB" dirty="0"/>
              <a:t> March 2020)</a:t>
            </a:r>
          </a:p>
          <a:p>
            <a:r>
              <a:rPr lang="en-GB" dirty="0"/>
              <a:t>Cancer Research, United Kingdom (2018) The Difference </a:t>
            </a:r>
            <a:r>
              <a:rPr lang="en-GB" dirty="0" err="1"/>
              <a:t>difference</a:t>
            </a:r>
            <a:r>
              <a:rPr lang="en-GB" dirty="0"/>
              <a:t> between Complementary and Alternative therapies (CAMs). Available at: </a:t>
            </a:r>
            <a:r>
              <a:rPr lang="en-GB" u="sng" dirty="0">
                <a:hlinkClick r:id="rId6"/>
              </a:rPr>
              <a:t>https://www.cancerresearchuk.org/about-cancer/cancer-in-general/treatment/complementary-alternative-therapies/about/difference-between-therapies</a:t>
            </a:r>
            <a:r>
              <a:rPr lang="en-GB" dirty="0"/>
              <a:t> (Accessed 28</a:t>
            </a:r>
            <a:r>
              <a:rPr lang="en-GB" baseline="30000" dirty="0"/>
              <a:t>th</a:t>
            </a:r>
            <a:r>
              <a:rPr lang="en-GB" dirty="0"/>
              <a:t> February 2020)</a:t>
            </a:r>
          </a:p>
          <a:p>
            <a:r>
              <a:rPr lang="en-GB" dirty="0"/>
              <a:t>Chiropractic Patients Association (2007) A History. Available at: </a:t>
            </a:r>
            <a:r>
              <a:rPr lang="en-GB" u="sng" dirty="0">
                <a:hlinkClick r:id="rId7"/>
              </a:rPr>
              <a:t>www.chiropatients.org.uk/what-is-chiropractic/history-of-chiropractic</a:t>
            </a:r>
            <a:r>
              <a:rPr lang="en-GB" u="sng" dirty="0"/>
              <a:t> </a:t>
            </a:r>
            <a:r>
              <a:rPr lang="en-GB" dirty="0"/>
              <a:t>(Accessed: 27</a:t>
            </a:r>
            <a:r>
              <a:rPr lang="en-GB" baseline="30000" dirty="0"/>
              <a:t>th</a:t>
            </a:r>
            <a:r>
              <a:rPr lang="en-GB" dirty="0"/>
              <a:t> February 2020)</a:t>
            </a:r>
          </a:p>
          <a:p>
            <a:r>
              <a:rPr lang="en-GB" dirty="0" err="1"/>
              <a:t>Dr.</a:t>
            </a:r>
            <a:r>
              <a:rPr lang="en-GB" dirty="0"/>
              <a:t> Harry W. Brown’s Arrowhead Clinic (2020) What Kind of Compensation Can You Expect After a Car Crash? Available at: </a:t>
            </a:r>
            <a:r>
              <a:rPr lang="en-GB" u="sng" dirty="0">
                <a:hlinkClick r:id="rId8"/>
              </a:rPr>
              <a:t>https://www.arrowheadclinic.com/category/blog/car-accident-settlement-doctors-help</a:t>
            </a:r>
            <a:r>
              <a:rPr lang="en-GB" dirty="0"/>
              <a:t> (Accessed: 26</a:t>
            </a:r>
            <a:r>
              <a:rPr lang="en-GB" baseline="30000" dirty="0"/>
              <a:t>th</a:t>
            </a:r>
            <a:r>
              <a:rPr lang="en-GB" dirty="0"/>
              <a:t> March 2020)</a:t>
            </a:r>
          </a:p>
          <a:p>
            <a:pPr marL="0" indent="0">
              <a:buNone/>
            </a:pPr>
            <a:endParaRPr lang="en-GB" dirty="0"/>
          </a:p>
        </p:txBody>
      </p:sp>
    </p:spTree>
    <p:extLst>
      <p:ext uri="{BB962C8B-B14F-4D97-AF65-F5344CB8AC3E}">
        <p14:creationId xmlns:p14="http://schemas.microsoft.com/office/powerpoint/2010/main" val="202198531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8A4D3E3-C43D-4C52-A36C-E297604CAE16}"/>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0712D1DC-4AEA-4433-9356-FA5F36EE2DE1}"/>
              </a:ext>
            </a:extLst>
          </p:cNvPr>
          <p:cNvSpPr>
            <a:spLocks noGrp="1"/>
          </p:cNvSpPr>
          <p:nvPr>
            <p:ph idx="1"/>
          </p:nvPr>
        </p:nvSpPr>
        <p:spPr/>
        <p:txBody>
          <a:bodyPr>
            <a:normAutofit fontScale="62500" lnSpcReduction="20000"/>
          </a:bodyPr>
          <a:lstStyle/>
          <a:p>
            <a:r>
              <a:rPr lang="en-GB" dirty="0"/>
              <a:t>General Chiropractic Council (2020) About Chiropractic. Available at: </a:t>
            </a:r>
            <a:r>
              <a:rPr lang="en-GB" u="sng" dirty="0">
                <a:hlinkClick r:id="rId2"/>
              </a:rPr>
              <a:t>https://www.gcc-uk.org/chiropractic-standards/why-see-a-registered-chiropractor</a:t>
            </a:r>
            <a:r>
              <a:rPr lang="en-GB" dirty="0"/>
              <a:t> (Accessed 28</a:t>
            </a:r>
            <a:r>
              <a:rPr lang="en-GB" baseline="30000" dirty="0"/>
              <a:t>th</a:t>
            </a:r>
            <a:r>
              <a:rPr lang="en-GB" dirty="0"/>
              <a:t> February 2020)</a:t>
            </a:r>
          </a:p>
          <a:p>
            <a:r>
              <a:rPr lang="en-GB" dirty="0"/>
              <a:t>Greystone Chiropractic (2017) The Beginners Guide to Chiropractic. Available at: </a:t>
            </a:r>
            <a:r>
              <a:rPr lang="en-GB" u="sng" dirty="0">
                <a:hlinkClick r:id="rId3"/>
              </a:rPr>
              <a:t>https://www.youtube.com/watch?v=9zSP8NK4-yY</a:t>
            </a:r>
            <a:r>
              <a:rPr lang="en-GB" dirty="0"/>
              <a:t> (Accessed 26</a:t>
            </a:r>
            <a:r>
              <a:rPr lang="en-GB" baseline="30000" dirty="0"/>
              <a:t>th</a:t>
            </a:r>
            <a:r>
              <a:rPr lang="en-GB" dirty="0"/>
              <a:t> March 2020)</a:t>
            </a:r>
          </a:p>
          <a:p>
            <a:r>
              <a:rPr lang="en-GB" dirty="0"/>
              <a:t>Legislation Government, United Kingdom (2020) Chiropractors Act 1994. Available at: </a:t>
            </a:r>
            <a:r>
              <a:rPr lang="en-GB" u="sng" dirty="0">
                <a:hlinkClick r:id="rId4"/>
              </a:rPr>
              <a:t>http://www.legislation.gov.uk/ukpga/1994/17/contents</a:t>
            </a:r>
            <a:r>
              <a:rPr lang="en-GB" u="sng" dirty="0"/>
              <a:t> </a:t>
            </a:r>
            <a:r>
              <a:rPr lang="en-GB" dirty="0"/>
              <a:t>(Accessed: 27</a:t>
            </a:r>
            <a:r>
              <a:rPr lang="en-GB" baseline="30000" dirty="0"/>
              <a:t>th</a:t>
            </a:r>
            <a:r>
              <a:rPr lang="en-GB" dirty="0"/>
              <a:t> February 2020)</a:t>
            </a:r>
          </a:p>
          <a:p>
            <a:r>
              <a:rPr lang="en-GB" dirty="0"/>
              <a:t>National Cancer Institute (2019) Complementary and Alternative Medicine. Available at: </a:t>
            </a:r>
            <a:r>
              <a:rPr lang="en-GB" u="sng" dirty="0">
                <a:hlinkClick r:id="rId5"/>
              </a:rPr>
              <a:t>https://www.cancer.gov/about-cancer/treatment/cam</a:t>
            </a:r>
            <a:r>
              <a:rPr lang="en-GB" dirty="0"/>
              <a:t> (Accessed: 25</a:t>
            </a:r>
            <a:r>
              <a:rPr lang="en-GB" baseline="30000" dirty="0"/>
              <a:t>th</a:t>
            </a:r>
            <a:r>
              <a:rPr lang="en-GB" dirty="0"/>
              <a:t> February 2020)</a:t>
            </a:r>
          </a:p>
          <a:p>
            <a:r>
              <a:rPr lang="en-GB" dirty="0"/>
              <a:t>National Centre for Complementary and Integrative Heath (2019) Spinal Manipulation: what you need to know. Available at: </a:t>
            </a:r>
            <a:r>
              <a:rPr lang="en-GB" u="sng" dirty="0">
                <a:hlinkClick r:id="rId6"/>
              </a:rPr>
              <a:t>https://nccih.nih.gov/health/pain/spinemanipulation.htm#intro</a:t>
            </a:r>
            <a:r>
              <a:rPr lang="en-GB" u="sng" dirty="0"/>
              <a:t> </a:t>
            </a:r>
            <a:r>
              <a:rPr lang="en-GB" dirty="0"/>
              <a:t>(Accessed 28</a:t>
            </a:r>
            <a:r>
              <a:rPr lang="en-GB" baseline="30000" dirty="0"/>
              <a:t>th</a:t>
            </a:r>
            <a:r>
              <a:rPr lang="en-GB" dirty="0"/>
              <a:t> February 2020)</a:t>
            </a:r>
          </a:p>
          <a:p>
            <a:r>
              <a:rPr lang="en-GB" dirty="0"/>
              <a:t>National Health Service (2018) Complementary and Alternative Medicine. Available at: </a:t>
            </a:r>
            <a:r>
              <a:rPr lang="en-GB" u="sng" dirty="0">
                <a:hlinkClick r:id="rId7"/>
              </a:rPr>
              <a:t>https://www.nhs.uk/conditions/complementary-and-alternative-medicine/</a:t>
            </a:r>
            <a:r>
              <a:rPr lang="en-GB" u="sng" dirty="0"/>
              <a:t> </a:t>
            </a:r>
            <a:r>
              <a:rPr lang="en-GB" dirty="0"/>
              <a:t> (Accessed: 25</a:t>
            </a:r>
            <a:r>
              <a:rPr lang="en-GB" baseline="30000" dirty="0"/>
              <a:t>th</a:t>
            </a:r>
            <a:r>
              <a:rPr lang="en-GB" dirty="0"/>
              <a:t> February 2020)</a:t>
            </a:r>
          </a:p>
          <a:p>
            <a:r>
              <a:rPr lang="en-GB" dirty="0"/>
              <a:t>National Health Service (2019) osteoarthritis. Available at: </a:t>
            </a:r>
            <a:r>
              <a:rPr lang="en-GB" u="sng" dirty="0">
                <a:hlinkClick r:id="rId8"/>
              </a:rPr>
              <a:t>https://www.nhs.uk/conditions/osteoarthritis/</a:t>
            </a:r>
            <a:r>
              <a:rPr lang="en-GB" u="sng" dirty="0"/>
              <a:t> </a:t>
            </a:r>
            <a:r>
              <a:rPr lang="en-GB" dirty="0"/>
              <a:t>(Accessed: 25</a:t>
            </a:r>
            <a:r>
              <a:rPr lang="en-GB" baseline="30000" dirty="0"/>
              <a:t>th</a:t>
            </a:r>
            <a:r>
              <a:rPr lang="en-GB" dirty="0"/>
              <a:t> February 2020)</a:t>
            </a:r>
          </a:p>
          <a:p>
            <a:r>
              <a:rPr lang="en-GB" dirty="0"/>
              <a:t>National Institute for Health and Care Excellence (2016) NICE Guideline [NG59]. Available at: </a:t>
            </a:r>
            <a:r>
              <a:rPr lang="en-GB" u="sng" dirty="0">
                <a:hlinkClick r:id="rId9"/>
              </a:rPr>
              <a:t>https://www.nice.org.uk/guidance/ng59/resources/low-back-pain-and-sciatica-in-over-16s-assessment-and-management-pdf-1837521693637z</a:t>
            </a:r>
            <a:r>
              <a:rPr lang="en-GB" u="sng" dirty="0"/>
              <a:t> </a:t>
            </a:r>
            <a:r>
              <a:rPr lang="en-GB" dirty="0"/>
              <a:t>(Accessed: 1</a:t>
            </a:r>
            <a:r>
              <a:rPr lang="en-GB" baseline="30000" dirty="0"/>
              <a:t>st</a:t>
            </a:r>
            <a:r>
              <a:rPr lang="en-GB" dirty="0"/>
              <a:t> March 2020)</a:t>
            </a:r>
          </a:p>
          <a:p>
            <a:r>
              <a:rPr lang="en-GB" dirty="0"/>
              <a:t>World Health Organisation (2020) Health Statistics and Information Systems: Measuring Quality of Life. Available at: </a:t>
            </a:r>
            <a:r>
              <a:rPr lang="en-GB" u="sng" dirty="0">
                <a:hlinkClick r:id="rId10"/>
              </a:rPr>
              <a:t>https://www.who.int/healthinfo/survey/whoqol-qualityoflife/en/</a:t>
            </a:r>
            <a:r>
              <a:rPr lang="en-GB" dirty="0"/>
              <a:t> (Accessed: 1</a:t>
            </a:r>
            <a:r>
              <a:rPr lang="en-GB" baseline="30000" dirty="0"/>
              <a:t>st</a:t>
            </a:r>
            <a:r>
              <a:rPr lang="en-GB" dirty="0"/>
              <a:t> March 2020)</a:t>
            </a:r>
          </a:p>
          <a:p>
            <a:endParaRPr lang="en-GB" dirty="0"/>
          </a:p>
        </p:txBody>
      </p:sp>
    </p:spTree>
    <p:extLst>
      <p:ext uri="{BB962C8B-B14F-4D97-AF65-F5344CB8AC3E}">
        <p14:creationId xmlns:p14="http://schemas.microsoft.com/office/powerpoint/2010/main" val="4121425773"/>
      </p:ext>
    </p:extLst>
  </p:cSld>
  <p:clrMapOvr>
    <a:masterClrMapping/>
  </p:clrMapOvr>
</p:sld>
</file>

<file path=ppt/theme/theme1.xml><?xml version="1.0" encoding="utf-8"?>
<a:theme xmlns:a="http://schemas.openxmlformats.org/drawingml/2006/main" name="Facet">
  <a:themeElements>
    <a:clrScheme name="Blue">
      <a:dk1>
        <a:sysClr val="windowText" lastClr="000000"/>
      </a:dk1>
      <a:lt1>
        <a:sysClr val="window" lastClr="FFFFFF"/>
      </a:lt1>
      <a:dk2>
        <a:srgbClr val="17406D"/>
      </a:dk2>
      <a:lt2>
        <a:srgbClr val="DBEFF9"/>
      </a:lt2>
      <a:accent1>
        <a:srgbClr val="0F6FC6"/>
      </a:accent1>
      <a:accent2>
        <a:srgbClr val="009DD9"/>
      </a:accent2>
      <a:accent3>
        <a:srgbClr val="0BD0D9"/>
      </a:accent3>
      <a:accent4>
        <a:srgbClr val="10CF9B"/>
      </a:accent4>
      <a:accent5>
        <a:srgbClr val="7CCA62"/>
      </a:accent5>
      <a:accent6>
        <a:srgbClr val="A5C249"/>
      </a:accent6>
      <a:hlink>
        <a:srgbClr val="F49100"/>
      </a:hlink>
      <a:folHlink>
        <a:srgbClr val="85DFD0"/>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CFBC31BA-B70F-4F30-BCAA-4F3011E16C4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1250</Words>
  <Application>Microsoft Office PowerPoint</Application>
  <PresentationFormat>Widescreen</PresentationFormat>
  <Paragraphs>69</Paragraphs>
  <Slides>14</Slides>
  <Notes>4</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14</vt:i4>
      </vt:variant>
    </vt:vector>
  </HeadingPairs>
  <TitlesOfParts>
    <vt:vector size="20" baseType="lpstr">
      <vt:lpstr>Arial</vt:lpstr>
      <vt:lpstr>Calibri</vt:lpstr>
      <vt:lpstr>Trebuchet MS</vt:lpstr>
      <vt:lpstr>Wingdings</vt:lpstr>
      <vt:lpstr>Wingdings 3</vt:lpstr>
      <vt:lpstr>Facet</vt:lpstr>
      <vt:lpstr>Complimentary Therapy: chiropractic  </vt:lpstr>
      <vt:lpstr>Complimentary and Alternative Medicine</vt:lpstr>
      <vt:lpstr>Chiropractic </vt:lpstr>
      <vt:lpstr>Uses of Chiropractic Therapy</vt:lpstr>
      <vt:lpstr>Origin and History </vt:lpstr>
      <vt:lpstr>The Start</vt:lpstr>
      <vt:lpstr>How it Works</vt:lpstr>
      <vt:lpstr>General Chiropractic Council (GCC)</vt:lpstr>
      <vt:lpstr>Osteoarthritis </vt:lpstr>
      <vt:lpstr>Chiropractic therapy and cancer patients</vt:lpstr>
      <vt:lpstr>Video </vt:lpstr>
      <vt:lpstr>Evaluation</vt:lpstr>
      <vt:lpstr>References </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Complimentary Therapy: chiropractic  </dc:title>
  <dc:creator>Chantelle Slinger</dc:creator>
  <cp:lastModifiedBy>Chantelle Slinger</cp:lastModifiedBy>
  <cp:revision>3</cp:revision>
  <dcterms:created xsi:type="dcterms:W3CDTF">2020-03-26T12:27:16Z</dcterms:created>
  <dcterms:modified xsi:type="dcterms:W3CDTF">2020-03-26T12:58:37Z</dcterms:modified>
</cp:coreProperties>
</file>