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5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1" autoAdjust="0"/>
    <p:restoredTop sz="91966" autoAdjust="0"/>
  </p:normalViewPr>
  <p:slideViewPr>
    <p:cSldViewPr snapToGrid="0">
      <p:cViewPr>
        <p:scale>
          <a:sx n="71" d="100"/>
          <a:sy n="71" d="100"/>
        </p:scale>
        <p:origin x="39" y="8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F088CD-D8CB-472E-8036-3F858AF6894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F5F8AB-BB09-4DDA-8F60-01D1EC305F59}">
      <dgm:prSet/>
      <dgm:spPr/>
      <dgm:t>
        <a:bodyPr/>
        <a:lstStyle/>
        <a:p>
          <a:pPr>
            <a:defRPr cap="all"/>
          </a:pPr>
          <a:r>
            <a:rPr lang="en-GB"/>
            <a:t>Tesco should prioritise building strong relationships with Alibaba before finalising agreements.</a:t>
          </a:r>
          <a:endParaRPr lang="en-US"/>
        </a:p>
      </dgm:t>
    </dgm:pt>
    <dgm:pt modelId="{1AA176C6-264F-4022-8511-68D5D0931BB8}" type="parTrans" cxnId="{7B98A2C3-83C9-4434-BA29-E08B44EA5A8A}">
      <dgm:prSet/>
      <dgm:spPr/>
      <dgm:t>
        <a:bodyPr/>
        <a:lstStyle/>
        <a:p>
          <a:endParaRPr lang="en-US"/>
        </a:p>
      </dgm:t>
    </dgm:pt>
    <dgm:pt modelId="{38A5B8D6-C096-40F5-B4B1-313886A9E9B8}" type="sibTrans" cxnId="{7B98A2C3-83C9-4434-BA29-E08B44EA5A8A}">
      <dgm:prSet/>
      <dgm:spPr/>
      <dgm:t>
        <a:bodyPr/>
        <a:lstStyle/>
        <a:p>
          <a:endParaRPr lang="en-US"/>
        </a:p>
      </dgm:t>
    </dgm:pt>
    <dgm:pt modelId="{174C41D7-81E6-4297-968D-29D1ADFCBDA4}">
      <dgm:prSet/>
      <dgm:spPr/>
      <dgm:t>
        <a:bodyPr/>
        <a:lstStyle/>
        <a:p>
          <a:pPr>
            <a:defRPr cap="all"/>
          </a:pPr>
          <a:r>
            <a:rPr lang="en-GB"/>
            <a:t>Negotiators should adapt communication styles to respect cultural differences.</a:t>
          </a:r>
          <a:endParaRPr lang="en-US"/>
        </a:p>
      </dgm:t>
    </dgm:pt>
    <dgm:pt modelId="{1795E278-DB4C-473E-84D3-00BE8C6BC8FC}" type="parTrans" cxnId="{872B6043-442D-47AF-9594-029AB49A14C4}">
      <dgm:prSet/>
      <dgm:spPr/>
      <dgm:t>
        <a:bodyPr/>
        <a:lstStyle/>
        <a:p>
          <a:endParaRPr lang="en-US"/>
        </a:p>
      </dgm:t>
    </dgm:pt>
    <dgm:pt modelId="{704D401F-3C76-4CB8-91BA-29628A14AA29}" type="sibTrans" cxnId="{872B6043-442D-47AF-9594-029AB49A14C4}">
      <dgm:prSet/>
      <dgm:spPr/>
      <dgm:t>
        <a:bodyPr/>
        <a:lstStyle/>
        <a:p>
          <a:endParaRPr lang="en-US"/>
        </a:p>
      </dgm:t>
    </dgm:pt>
    <dgm:pt modelId="{123DF345-3C45-4E96-9FA6-064ED7333D58}">
      <dgm:prSet/>
      <dgm:spPr/>
      <dgm:t>
        <a:bodyPr/>
        <a:lstStyle/>
        <a:p>
          <a:pPr>
            <a:defRPr cap="all"/>
          </a:pPr>
          <a:r>
            <a:rPr lang="en-GB"/>
            <a:t>Demonstrating respect for hierarchy is important when negotiating with Chinese organisations.</a:t>
          </a:r>
          <a:endParaRPr lang="en-US"/>
        </a:p>
      </dgm:t>
    </dgm:pt>
    <dgm:pt modelId="{BB3E7A14-F035-4FA2-8B3B-0191B4853342}" type="parTrans" cxnId="{62A6967D-DB3C-4BE4-8C56-EAC2190FA4C8}">
      <dgm:prSet/>
      <dgm:spPr/>
      <dgm:t>
        <a:bodyPr/>
        <a:lstStyle/>
        <a:p>
          <a:endParaRPr lang="en-US"/>
        </a:p>
      </dgm:t>
    </dgm:pt>
    <dgm:pt modelId="{ACC07943-D53F-4D9F-B2F0-365F70233278}" type="sibTrans" cxnId="{62A6967D-DB3C-4BE4-8C56-EAC2190FA4C8}">
      <dgm:prSet/>
      <dgm:spPr/>
      <dgm:t>
        <a:bodyPr/>
        <a:lstStyle/>
        <a:p>
          <a:endParaRPr lang="en-US"/>
        </a:p>
      </dgm:t>
    </dgm:pt>
    <dgm:pt modelId="{E30DF3C1-0EBB-4E3F-99A4-BCF10E06AF3C}">
      <dgm:prSet/>
      <dgm:spPr/>
      <dgm:t>
        <a:bodyPr/>
        <a:lstStyle/>
        <a:p>
          <a:pPr>
            <a:defRPr cap="all"/>
          </a:pPr>
          <a:r>
            <a:rPr lang="en-GB"/>
            <a:t>Tesco should adopt a patient and flexible negotiation approach.</a:t>
          </a:r>
          <a:endParaRPr lang="en-US"/>
        </a:p>
      </dgm:t>
    </dgm:pt>
    <dgm:pt modelId="{94255EBD-9B6E-487E-B3F5-21A0B7CD85E9}" type="parTrans" cxnId="{10B2DB8F-51AD-4738-9913-4F521D30739B}">
      <dgm:prSet/>
      <dgm:spPr/>
      <dgm:t>
        <a:bodyPr/>
        <a:lstStyle/>
        <a:p>
          <a:endParaRPr lang="en-US"/>
        </a:p>
      </dgm:t>
    </dgm:pt>
    <dgm:pt modelId="{E8BB8374-40D4-4486-9C1F-5D2F8DBBB6E4}" type="sibTrans" cxnId="{10B2DB8F-51AD-4738-9913-4F521D30739B}">
      <dgm:prSet/>
      <dgm:spPr/>
      <dgm:t>
        <a:bodyPr/>
        <a:lstStyle/>
        <a:p>
          <a:endParaRPr lang="en-US"/>
        </a:p>
      </dgm:t>
    </dgm:pt>
    <dgm:pt modelId="{605731F5-C53C-4802-8B28-1D32F138C271}">
      <dgm:prSet/>
      <dgm:spPr/>
      <dgm:t>
        <a:bodyPr/>
        <a:lstStyle/>
        <a:p>
          <a:pPr>
            <a:defRPr cap="all"/>
          </a:pPr>
          <a:r>
            <a:rPr lang="en-GB"/>
            <a:t>Effective negotiation strategies improve cross-cultural business outcomes (Lewicki, Barry and Saunders, 2021).</a:t>
          </a:r>
          <a:endParaRPr lang="en-US"/>
        </a:p>
      </dgm:t>
    </dgm:pt>
    <dgm:pt modelId="{A093B517-5A66-4135-8ECC-3046CC2ED192}" type="parTrans" cxnId="{1019C0F5-8C40-46EC-8753-AC106571306E}">
      <dgm:prSet/>
      <dgm:spPr/>
      <dgm:t>
        <a:bodyPr/>
        <a:lstStyle/>
        <a:p>
          <a:endParaRPr lang="en-US"/>
        </a:p>
      </dgm:t>
    </dgm:pt>
    <dgm:pt modelId="{9F11AA8A-2C6F-4EC9-BC7D-28F0404AB031}" type="sibTrans" cxnId="{1019C0F5-8C40-46EC-8753-AC106571306E}">
      <dgm:prSet/>
      <dgm:spPr/>
      <dgm:t>
        <a:bodyPr/>
        <a:lstStyle/>
        <a:p>
          <a:endParaRPr lang="en-US"/>
        </a:p>
      </dgm:t>
    </dgm:pt>
    <dgm:pt modelId="{DA8F4679-23AA-4926-A255-E3FDD6A66EAF}" type="pres">
      <dgm:prSet presAssocID="{C1F088CD-D8CB-472E-8036-3F858AF68946}" presName="root" presStyleCnt="0">
        <dgm:presLayoutVars>
          <dgm:dir/>
          <dgm:resizeHandles val="exact"/>
        </dgm:presLayoutVars>
      </dgm:prSet>
      <dgm:spPr/>
    </dgm:pt>
    <dgm:pt modelId="{9B938A27-AFCC-450A-879B-1DA8705A68A7}" type="pres">
      <dgm:prSet presAssocID="{B8F5F8AB-BB09-4DDA-8F60-01D1EC305F59}" presName="compNode" presStyleCnt="0"/>
      <dgm:spPr/>
    </dgm:pt>
    <dgm:pt modelId="{49B507D6-0635-4DF8-8A14-8B4A4A74F880}" type="pres">
      <dgm:prSet presAssocID="{B8F5F8AB-BB09-4DDA-8F60-01D1EC305F59}" presName="iconBgRect" presStyleLbl="bgShp" presStyleIdx="0" presStyleCnt="5"/>
      <dgm:spPr>
        <a:prstGeom prst="round2DiagRect">
          <a:avLst>
            <a:gd name="adj1" fmla="val 29727"/>
            <a:gd name="adj2" fmla="val 0"/>
          </a:avLst>
        </a:prstGeom>
      </dgm:spPr>
    </dgm:pt>
    <dgm:pt modelId="{FA091161-7A0C-47F2-8923-90FB598A8D88}" type="pres">
      <dgm:prSet presAssocID="{B8F5F8AB-BB09-4DDA-8F60-01D1EC305F5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630B039-0AD8-4AF8-A96E-00E1DF6E2BFC}" type="pres">
      <dgm:prSet presAssocID="{B8F5F8AB-BB09-4DDA-8F60-01D1EC305F59}" presName="spaceRect" presStyleCnt="0"/>
      <dgm:spPr/>
    </dgm:pt>
    <dgm:pt modelId="{667365F9-39F6-44BD-BD28-FFF9FBDC2599}" type="pres">
      <dgm:prSet presAssocID="{B8F5F8AB-BB09-4DDA-8F60-01D1EC305F59}" presName="textRect" presStyleLbl="revTx" presStyleIdx="0" presStyleCnt="5">
        <dgm:presLayoutVars>
          <dgm:chMax val="1"/>
          <dgm:chPref val="1"/>
        </dgm:presLayoutVars>
      </dgm:prSet>
      <dgm:spPr/>
    </dgm:pt>
    <dgm:pt modelId="{1A7BE791-E3D3-4A63-BA22-2016AEEB2175}" type="pres">
      <dgm:prSet presAssocID="{38A5B8D6-C096-40F5-B4B1-313886A9E9B8}" presName="sibTrans" presStyleCnt="0"/>
      <dgm:spPr/>
    </dgm:pt>
    <dgm:pt modelId="{B838FF64-9E6F-4B76-90E2-C3452CDBCD7C}" type="pres">
      <dgm:prSet presAssocID="{174C41D7-81E6-4297-968D-29D1ADFCBDA4}" presName="compNode" presStyleCnt="0"/>
      <dgm:spPr/>
    </dgm:pt>
    <dgm:pt modelId="{32DD7CEA-2032-46D4-B789-91957DB777BF}" type="pres">
      <dgm:prSet presAssocID="{174C41D7-81E6-4297-968D-29D1ADFCBDA4}" presName="iconBgRect" presStyleLbl="bgShp" presStyleIdx="1" presStyleCnt="5"/>
      <dgm:spPr>
        <a:prstGeom prst="round2DiagRect">
          <a:avLst>
            <a:gd name="adj1" fmla="val 29727"/>
            <a:gd name="adj2" fmla="val 0"/>
          </a:avLst>
        </a:prstGeom>
      </dgm:spPr>
    </dgm:pt>
    <dgm:pt modelId="{FB968224-785E-4D97-9CE2-7DC23997E38E}" type="pres">
      <dgm:prSet presAssocID="{174C41D7-81E6-4297-968D-29D1ADFCBDA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46A6D10-5C21-4557-9227-EB84587C1827}" type="pres">
      <dgm:prSet presAssocID="{174C41D7-81E6-4297-968D-29D1ADFCBDA4}" presName="spaceRect" presStyleCnt="0"/>
      <dgm:spPr/>
    </dgm:pt>
    <dgm:pt modelId="{5B72E299-A2D1-4B77-8755-51B427C19A32}" type="pres">
      <dgm:prSet presAssocID="{174C41D7-81E6-4297-968D-29D1ADFCBDA4}" presName="textRect" presStyleLbl="revTx" presStyleIdx="1" presStyleCnt="5">
        <dgm:presLayoutVars>
          <dgm:chMax val="1"/>
          <dgm:chPref val="1"/>
        </dgm:presLayoutVars>
      </dgm:prSet>
      <dgm:spPr/>
    </dgm:pt>
    <dgm:pt modelId="{A2C432E2-B6B0-4D42-8935-1B07C9C7009E}" type="pres">
      <dgm:prSet presAssocID="{704D401F-3C76-4CB8-91BA-29628A14AA29}" presName="sibTrans" presStyleCnt="0"/>
      <dgm:spPr/>
    </dgm:pt>
    <dgm:pt modelId="{8E42E193-550C-4172-940D-4FBFC7D50C2C}" type="pres">
      <dgm:prSet presAssocID="{123DF345-3C45-4E96-9FA6-064ED7333D58}" presName="compNode" presStyleCnt="0"/>
      <dgm:spPr/>
    </dgm:pt>
    <dgm:pt modelId="{C1FFA279-AC83-40C9-A08A-F0538D04F598}" type="pres">
      <dgm:prSet presAssocID="{123DF345-3C45-4E96-9FA6-064ED7333D58}" presName="iconBgRect" presStyleLbl="bgShp" presStyleIdx="2" presStyleCnt="5"/>
      <dgm:spPr>
        <a:prstGeom prst="round2DiagRect">
          <a:avLst>
            <a:gd name="adj1" fmla="val 29727"/>
            <a:gd name="adj2" fmla="val 0"/>
          </a:avLst>
        </a:prstGeom>
      </dgm:spPr>
    </dgm:pt>
    <dgm:pt modelId="{89A1272B-3E46-43B2-892D-462FBB4B062A}" type="pres">
      <dgm:prSet presAssocID="{123DF345-3C45-4E96-9FA6-064ED7333D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9FE9E627-EEFA-4F4E-84B9-1C6F9783894B}" type="pres">
      <dgm:prSet presAssocID="{123DF345-3C45-4E96-9FA6-064ED7333D58}" presName="spaceRect" presStyleCnt="0"/>
      <dgm:spPr/>
    </dgm:pt>
    <dgm:pt modelId="{1C3C76F3-528C-4E73-8555-ACE4776BBBA8}" type="pres">
      <dgm:prSet presAssocID="{123DF345-3C45-4E96-9FA6-064ED7333D58}" presName="textRect" presStyleLbl="revTx" presStyleIdx="2" presStyleCnt="5">
        <dgm:presLayoutVars>
          <dgm:chMax val="1"/>
          <dgm:chPref val="1"/>
        </dgm:presLayoutVars>
      </dgm:prSet>
      <dgm:spPr/>
    </dgm:pt>
    <dgm:pt modelId="{4B6B86E7-4778-4722-BBF5-610F5BA89460}" type="pres">
      <dgm:prSet presAssocID="{ACC07943-D53F-4D9F-B2F0-365F70233278}" presName="sibTrans" presStyleCnt="0"/>
      <dgm:spPr/>
    </dgm:pt>
    <dgm:pt modelId="{3D1BEFBD-B2A5-446E-9A32-0D54234D4967}" type="pres">
      <dgm:prSet presAssocID="{E30DF3C1-0EBB-4E3F-99A4-BCF10E06AF3C}" presName="compNode" presStyleCnt="0"/>
      <dgm:spPr/>
    </dgm:pt>
    <dgm:pt modelId="{441E56D4-9C8A-4763-8B6A-FE6BC3BAF4C4}" type="pres">
      <dgm:prSet presAssocID="{E30DF3C1-0EBB-4E3F-99A4-BCF10E06AF3C}" presName="iconBgRect" presStyleLbl="bgShp" presStyleIdx="3" presStyleCnt="5"/>
      <dgm:spPr>
        <a:prstGeom prst="round2DiagRect">
          <a:avLst>
            <a:gd name="adj1" fmla="val 29727"/>
            <a:gd name="adj2" fmla="val 0"/>
          </a:avLst>
        </a:prstGeom>
      </dgm:spPr>
    </dgm:pt>
    <dgm:pt modelId="{B0318AAD-61A2-444E-A8CE-3620D63CB99B}" type="pres">
      <dgm:prSet presAssocID="{E30DF3C1-0EBB-4E3F-99A4-BCF10E06AF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4C0E7DC-FD1F-4729-862A-45567370C8A5}" type="pres">
      <dgm:prSet presAssocID="{E30DF3C1-0EBB-4E3F-99A4-BCF10E06AF3C}" presName="spaceRect" presStyleCnt="0"/>
      <dgm:spPr/>
    </dgm:pt>
    <dgm:pt modelId="{F174941A-FE05-45D1-A144-EE1E83E03FA6}" type="pres">
      <dgm:prSet presAssocID="{E30DF3C1-0EBB-4E3F-99A4-BCF10E06AF3C}" presName="textRect" presStyleLbl="revTx" presStyleIdx="3" presStyleCnt="5">
        <dgm:presLayoutVars>
          <dgm:chMax val="1"/>
          <dgm:chPref val="1"/>
        </dgm:presLayoutVars>
      </dgm:prSet>
      <dgm:spPr/>
    </dgm:pt>
    <dgm:pt modelId="{DA631018-6AA0-4A4C-B7A1-C1BA84F0C0E1}" type="pres">
      <dgm:prSet presAssocID="{E8BB8374-40D4-4486-9C1F-5D2F8DBBB6E4}" presName="sibTrans" presStyleCnt="0"/>
      <dgm:spPr/>
    </dgm:pt>
    <dgm:pt modelId="{7946E4AE-1B04-40F2-A8D1-50DF5771F2A5}" type="pres">
      <dgm:prSet presAssocID="{605731F5-C53C-4802-8B28-1D32F138C271}" presName="compNode" presStyleCnt="0"/>
      <dgm:spPr/>
    </dgm:pt>
    <dgm:pt modelId="{3DE2F2AE-FB82-4FB6-BD12-9A014DCADD40}" type="pres">
      <dgm:prSet presAssocID="{605731F5-C53C-4802-8B28-1D32F138C271}" presName="iconBgRect" presStyleLbl="bgShp" presStyleIdx="4" presStyleCnt="5"/>
      <dgm:spPr>
        <a:prstGeom prst="round2DiagRect">
          <a:avLst>
            <a:gd name="adj1" fmla="val 29727"/>
            <a:gd name="adj2" fmla="val 0"/>
          </a:avLst>
        </a:prstGeom>
      </dgm:spPr>
    </dgm:pt>
    <dgm:pt modelId="{3CA30950-E8D9-48C6-AE29-DB12DB953C53}" type="pres">
      <dgm:prSet presAssocID="{605731F5-C53C-4802-8B28-1D32F138C27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B8597E01-4F0D-4C8A-BFD8-5E397270BFDC}" type="pres">
      <dgm:prSet presAssocID="{605731F5-C53C-4802-8B28-1D32F138C271}" presName="spaceRect" presStyleCnt="0"/>
      <dgm:spPr/>
    </dgm:pt>
    <dgm:pt modelId="{9F6C97B4-F7FB-44E2-91D8-10BAADD7E80F}" type="pres">
      <dgm:prSet presAssocID="{605731F5-C53C-4802-8B28-1D32F138C271}" presName="textRect" presStyleLbl="revTx" presStyleIdx="4" presStyleCnt="5">
        <dgm:presLayoutVars>
          <dgm:chMax val="1"/>
          <dgm:chPref val="1"/>
        </dgm:presLayoutVars>
      </dgm:prSet>
      <dgm:spPr/>
    </dgm:pt>
  </dgm:ptLst>
  <dgm:cxnLst>
    <dgm:cxn modelId="{D6C29922-2689-4C07-9AF2-AC0287FC3B0A}" type="presOf" srcId="{605731F5-C53C-4802-8B28-1D32F138C271}" destId="{9F6C97B4-F7FB-44E2-91D8-10BAADD7E80F}" srcOrd="0" destOrd="0" presId="urn:microsoft.com/office/officeart/2018/5/layout/IconLeafLabelList"/>
    <dgm:cxn modelId="{97BF7238-1878-4C1C-A3CC-E913DD96CAFC}" type="presOf" srcId="{B8F5F8AB-BB09-4DDA-8F60-01D1EC305F59}" destId="{667365F9-39F6-44BD-BD28-FFF9FBDC2599}" srcOrd="0" destOrd="0" presId="urn:microsoft.com/office/officeart/2018/5/layout/IconLeafLabelList"/>
    <dgm:cxn modelId="{872B6043-442D-47AF-9594-029AB49A14C4}" srcId="{C1F088CD-D8CB-472E-8036-3F858AF68946}" destId="{174C41D7-81E6-4297-968D-29D1ADFCBDA4}" srcOrd="1" destOrd="0" parTransId="{1795E278-DB4C-473E-84D3-00BE8C6BC8FC}" sibTransId="{704D401F-3C76-4CB8-91BA-29628A14AA29}"/>
    <dgm:cxn modelId="{62A6967D-DB3C-4BE4-8C56-EAC2190FA4C8}" srcId="{C1F088CD-D8CB-472E-8036-3F858AF68946}" destId="{123DF345-3C45-4E96-9FA6-064ED7333D58}" srcOrd="2" destOrd="0" parTransId="{BB3E7A14-F035-4FA2-8B3B-0191B4853342}" sibTransId="{ACC07943-D53F-4D9F-B2F0-365F70233278}"/>
    <dgm:cxn modelId="{50217A7E-EEA1-4E01-9751-D8108A851C96}" type="presOf" srcId="{C1F088CD-D8CB-472E-8036-3F858AF68946}" destId="{DA8F4679-23AA-4926-A255-E3FDD6A66EAF}" srcOrd="0" destOrd="0" presId="urn:microsoft.com/office/officeart/2018/5/layout/IconLeafLabelList"/>
    <dgm:cxn modelId="{10B2DB8F-51AD-4738-9913-4F521D30739B}" srcId="{C1F088CD-D8CB-472E-8036-3F858AF68946}" destId="{E30DF3C1-0EBB-4E3F-99A4-BCF10E06AF3C}" srcOrd="3" destOrd="0" parTransId="{94255EBD-9B6E-487E-B3F5-21A0B7CD85E9}" sibTransId="{E8BB8374-40D4-4486-9C1F-5D2F8DBBB6E4}"/>
    <dgm:cxn modelId="{7B98A2C3-83C9-4434-BA29-E08B44EA5A8A}" srcId="{C1F088CD-D8CB-472E-8036-3F858AF68946}" destId="{B8F5F8AB-BB09-4DDA-8F60-01D1EC305F59}" srcOrd="0" destOrd="0" parTransId="{1AA176C6-264F-4022-8511-68D5D0931BB8}" sibTransId="{38A5B8D6-C096-40F5-B4B1-313886A9E9B8}"/>
    <dgm:cxn modelId="{92F95CD4-743B-430B-BE2F-21BFC5E74072}" type="presOf" srcId="{E30DF3C1-0EBB-4E3F-99A4-BCF10E06AF3C}" destId="{F174941A-FE05-45D1-A144-EE1E83E03FA6}" srcOrd="0" destOrd="0" presId="urn:microsoft.com/office/officeart/2018/5/layout/IconLeafLabelList"/>
    <dgm:cxn modelId="{BDFFB7EC-6653-47B4-8891-A91A972E78AF}" type="presOf" srcId="{123DF345-3C45-4E96-9FA6-064ED7333D58}" destId="{1C3C76F3-528C-4E73-8555-ACE4776BBBA8}" srcOrd="0" destOrd="0" presId="urn:microsoft.com/office/officeart/2018/5/layout/IconLeafLabelList"/>
    <dgm:cxn modelId="{C5382EF5-2CCF-438B-9E0A-364F9A2A6A31}" type="presOf" srcId="{174C41D7-81E6-4297-968D-29D1ADFCBDA4}" destId="{5B72E299-A2D1-4B77-8755-51B427C19A32}" srcOrd="0" destOrd="0" presId="urn:microsoft.com/office/officeart/2018/5/layout/IconLeafLabelList"/>
    <dgm:cxn modelId="{1019C0F5-8C40-46EC-8753-AC106571306E}" srcId="{C1F088CD-D8CB-472E-8036-3F858AF68946}" destId="{605731F5-C53C-4802-8B28-1D32F138C271}" srcOrd="4" destOrd="0" parTransId="{A093B517-5A66-4135-8ECC-3046CC2ED192}" sibTransId="{9F11AA8A-2C6F-4EC9-BC7D-28F0404AB031}"/>
    <dgm:cxn modelId="{510E2AC9-254A-4486-AEDC-0A3033515CD3}" type="presParOf" srcId="{DA8F4679-23AA-4926-A255-E3FDD6A66EAF}" destId="{9B938A27-AFCC-450A-879B-1DA8705A68A7}" srcOrd="0" destOrd="0" presId="urn:microsoft.com/office/officeart/2018/5/layout/IconLeafLabelList"/>
    <dgm:cxn modelId="{C221C351-3EDD-4637-9EB4-32B7D90E5BE4}" type="presParOf" srcId="{9B938A27-AFCC-450A-879B-1DA8705A68A7}" destId="{49B507D6-0635-4DF8-8A14-8B4A4A74F880}" srcOrd="0" destOrd="0" presId="urn:microsoft.com/office/officeart/2018/5/layout/IconLeafLabelList"/>
    <dgm:cxn modelId="{A7B73652-3867-49B5-8131-22194F968F31}" type="presParOf" srcId="{9B938A27-AFCC-450A-879B-1DA8705A68A7}" destId="{FA091161-7A0C-47F2-8923-90FB598A8D88}" srcOrd="1" destOrd="0" presId="urn:microsoft.com/office/officeart/2018/5/layout/IconLeafLabelList"/>
    <dgm:cxn modelId="{DDBCB55F-FE95-44D7-AF66-3EE94482A176}" type="presParOf" srcId="{9B938A27-AFCC-450A-879B-1DA8705A68A7}" destId="{3630B039-0AD8-4AF8-A96E-00E1DF6E2BFC}" srcOrd="2" destOrd="0" presId="urn:microsoft.com/office/officeart/2018/5/layout/IconLeafLabelList"/>
    <dgm:cxn modelId="{AD689F30-1863-432E-B8BA-4685BD86DBB4}" type="presParOf" srcId="{9B938A27-AFCC-450A-879B-1DA8705A68A7}" destId="{667365F9-39F6-44BD-BD28-FFF9FBDC2599}" srcOrd="3" destOrd="0" presId="urn:microsoft.com/office/officeart/2018/5/layout/IconLeafLabelList"/>
    <dgm:cxn modelId="{9CA1F45D-DC89-4DC6-BA92-4C40DFEC0CFB}" type="presParOf" srcId="{DA8F4679-23AA-4926-A255-E3FDD6A66EAF}" destId="{1A7BE791-E3D3-4A63-BA22-2016AEEB2175}" srcOrd="1" destOrd="0" presId="urn:microsoft.com/office/officeart/2018/5/layout/IconLeafLabelList"/>
    <dgm:cxn modelId="{2FDFD1AD-4402-4A06-A858-ED23FA106C5C}" type="presParOf" srcId="{DA8F4679-23AA-4926-A255-E3FDD6A66EAF}" destId="{B838FF64-9E6F-4B76-90E2-C3452CDBCD7C}" srcOrd="2" destOrd="0" presId="urn:microsoft.com/office/officeart/2018/5/layout/IconLeafLabelList"/>
    <dgm:cxn modelId="{A1A04216-800A-4B87-B69D-841BA2D7DB00}" type="presParOf" srcId="{B838FF64-9E6F-4B76-90E2-C3452CDBCD7C}" destId="{32DD7CEA-2032-46D4-B789-91957DB777BF}" srcOrd="0" destOrd="0" presId="urn:microsoft.com/office/officeart/2018/5/layout/IconLeafLabelList"/>
    <dgm:cxn modelId="{38D26A64-3AFC-4B1A-81BC-880962B56084}" type="presParOf" srcId="{B838FF64-9E6F-4B76-90E2-C3452CDBCD7C}" destId="{FB968224-785E-4D97-9CE2-7DC23997E38E}" srcOrd="1" destOrd="0" presId="urn:microsoft.com/office/officeart/2018/5/layout/IconLeafLabelList"/>
    <dgm:cxn modelId="{F524F552-BF95-4594-A9F2-B81A7CD85E52}" type="presParOf" srcId="{B838FF64-9E6F-4B76-90E2-C3452CDBCD7C}" destId="{046A6D10-5C21-4557-9227-EB84587C1827}" srcOrd="2" destOrd="0" presId="urn:microsoft.com/office/officeart/2018/5/layout/IconLeafLabelList"/>
    <dgm:cxn modelId="{A62BDACB-1A40-4CF4-A88C-B0ABF5E83808}" type="presParOf" srcId="{B838FF64-9E6F-4B76-90E2-C3452CDBCD7C}" destId="{5B72E299-A2D1-4B77-8755-51B427C19A32}" srcOrd="3" destOrd="0" presId="urn:microsoft.com/office/officeart/2018/5/layout/IconLeafLabelList"/>
    <dgm:cxn modelId="{160F86E1-68B1-436E-85BC-02B9C142707D}" type="presParOf" srcId="{DA8F4679-23AA-4926-A255-E3FDD6A66EAF}" destId="{A2C432E2-B6B0-4D42-8935-1B07C9C7009E}" srcOrd="3" destOrd="0" presId="urn:microsoft.com/office/officeart/2018/5/layout/IconLeafLabelList"/>
    <dgm:cxn modelId="{97F490AC-7DC8-4C88-B9A3-16684EE1D787}" type="presParOf" srcId="{DA8F4679-23AA-4926-A255-E3FDD6A66EAF}" destId="{8E42E193-550C-4172-940D-4FBFC7D50C2C}" srcOrd="4" destOrd="0" presId="urn:microsoft.com/office/officeart/2018/5/layout/IconLeafLabelList"/>
    <dgm:cxn modelId="{6417DC24-5CFA-4B21-B3AD-01CD6058CE18}" type="presParOf" srcId="{8E42E193-550C-4172-940D-4FBFC7D50C2C}" destId="{C1FFA279-AC83-40C9-A08A-F0538D04F598}" srcOrd="0" destOrd="0" presId="urn:microsoft.com/office/officeart/2018/5/layout/IconLeafLabelList"/>
    <dgm:cxn modelId="{36B5DDC2-6AA8-4BEE-8605-85F8E8C1CD42}" type="presParOf" srcId="{8E42E193-550C-4172-940D-4FBFC7D50C2C}" destId="{89A1272B-3E46-43B2-892D-462FBB4B062A}" srcOrd="1" destOrd="0" presId="urn:microsoft.com/office/officeart/2018/5/layout/IconLeafLabelList"/>
    <dgm:cxn modelId="{9184A0CF-A30A-4EE3-84FC-7EDD32301784}" type="presParOf" srcId="{8E42E193-550C-4172-940D-4FBFC7D50C2C}" destId="{9FE9E627-EEFA-4F4E-84B9-1C6F9783894B}" srcOrd="2" destOrd="0" presId="urn:microsoft.com/office/officeart/2018/5/layout/IconLeafLabelList"/>
    <dgm:cxn modelId="{31101868-0E88-4333-8829-70D963FFD1DC}" type="presParOf" srcId="{8E42E193-550C-4172-940D-4FBFC7D50C2C}" destId="{1C3C76F3-528C-4E73-8555-ACE4776BBBA8}" srcOrd="3" destOrd="0" presId="urn:microsoft.com/office/officeart/2018/5/layout/IconLeafLabelList"/>
    <dgm:cxn modelId="{CCD752AA-0D5E-468F-AFA1-C02A7225B4E2}" type="presParOf" srcId="{DA8F4679-23AA-4926-A255-E3FDD6A66EAF}" destId="{4B6B86E7-4778-4722-BBF5-610F5BA89460}" srcOrd="5" destOrd="0" presId="urn:microsoft.com/office/officeart/2018/5/layout/IconLeafLabelList"/>
    <dgm:cxn modelId="{5E956441-95A9-40EF-9596-1C5FDB994882}" type="presParOf" srcId="{DA8F4679-23AA-4926-A255-E3FDD6A66EAF}" destId="{3D1BEFBD-B2A5-446E-9A32-0D54234D4967}" srcOrd="6" destOrd="0" presId="urn:microsoft.com/office/officeart/2018/5/layout/IconLeafLabelList"/>
    <dgm:cxn modelId="{19B3383D-E88E-4FCA-9739-6B3ACCD3F1F4}" type="presParOf" srcId="{3D1BEFBD-B2A5-446E-9A32-0D54234D4967}" destId="{441E56D4-9C8A-4763-8B6A-FE6BC3BAF4C4}" srcOrd="0" destOrd="0" presId="urn:microsoft.com/office/officeart/2018/5/layout/IconLeafLabelList"/>
    <dgm:cxn modelId="{AA4F3363-E029-4B2C-A82B-6B1F02991A19}" type="presParOf" srcId="{3D1BEFBD-B2A5-446E-9A32-0D54234D4967}" destId="{B0318AAD-61A2-444E-A8CE-3620D63CB99B}" srcOrd="1" destOrd="0" presId="urn:microsoft.com/office/officeart/2018/5/layout/IconLeafLabelList"/>
    <dgm:cxn modelId="{7D4C9AA9-A647-4B8A-8AD8-371AE95D2E31}" type="presParOf" srcId="{3D1BEFBD-B2A5-446E-9A32-0D54234D4967}" destId="{E4C0E7DC-FD1F-4729-862A-45567370C8A5}" srcOrd="2" destOrd="0" presId="urn:microsoft.com/office/officeart/2018/5/layout/IconLeafLabelList"/>
    <dgm:cxn modelId="{0BC548D2-1AC9-404E-8633-4AAB2668087E}" type="presParOf" srcId="{3D1BEFBD-B2A5-446E-9A32-0D54234D4967}" destId="{F174941A-FE05-45D1-A144-EE1E83E03FA6}" srcOrd="3" destOrd="0" presId="urn:microsoft.com/office/officeart/2018/5/layout/IconLeafLabelList"/>
    <dgm:cxn modelId="{FBB2C4CA-5B13-480F-80BA-00D11904764C}" type="presParOf" srcId="{DA8F4679-23AA-4926-A255-E3FDD6A66EAF}" destId="{DA631018-6AA0-4A4C-B7A1-C1BA84F0C0E1}" srcOrd="7" destOrd="0" presId="urn:microsoft.com/office/officeart/2018/5/layout/IconLeafLabelList"/>
    <dgm:cxn modelId="{A65D1C62-F64E-4838-B5C2-BBD5509B9A11}" type="presParOf" srcId="{DA8F4679-23AA-4926-A255-E3FDD6A66EAF}" destId="{7946E4AE-1B04-40F2-A8D1-50DF5771F2A5}" srcOrd="8" destOrd="0" presId="urn:microsoft.com/office/officeart/2018/5/layout/IconLeafLabelList"/>
    <dgm:cxn modelId="{8837516E-BC72-4328-AAF8-2CB68CADF22E}" type="presParOf" srcId="{7946E4AE-1B04-40F2-A8D1-50DF5771F2A5}" destId="{3DE2F2AE-FB82-4FB6-BD12-9A014DCADD40}" srcOrd="0" destOrd="0" presId="urn:microsoft.com/office/officeart/2018/5/layout/IconLeafLabelList"/>
    <dgm:cxn modelId="{6415CDC8-E302-452A-9547-ADA46C91617C}" type="presParOf" srcId="{7946E4AE-1B04-40F2-A8D1-50DF5771F2A5}" destId="{3CA30950-E8D9-48C6-AE29-DB12DB953C53}" srcOrd="1" destOrd="0" presId="urn:microsoft.com/office/officeart/2018/5/layout/IconLeafLabelList"/>
    <dgm:cxn modelId="{645FF697-BD16-448A-875B-124A3AFA9520}" type="presParOf" srcId="{7946E4AE-1B04-40F2-A8D1-50DF5771F2A5}" destId="{B8597E01-4F0D-4C8A-BFD8-5E397270BFDC}" srcOrd="2" destOrd="0" presId="urn:microsoft.com/office/officeart/2018/5/layout/IconLeafLabelList"/>
    <dgm:cxn modelId="{5F4BDEA4-29CD-4C52-95C1-D289AE087A72}" type="presParOf" srcId="{7946E4AE-1B04-40F2-A8D1-50DF5771F2A5}" destId="{9F6C97B4-F7FB-44E2-91D8-10BAADD7E80F}"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09682E-D23C-449C-980C-14A3F7F7272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B8C4EB4-D9B8-4B98-8923-7E50F081A016}">
      <dgm:prSet/>
      <dgm:spPr/>
      <dgm:t>
        <a:bodyPr/>
        <a:lstStyle/>
        <a:p>
          <a:r>
            <a:rPr lang="en-GB"/>
            <a:t>Cultural awareness helps reduce misunderstandings in cross-cultural communication.</a:t>
          </a:r>
          <a:endParaRPr lang="en-US"/>
        </a:p>
      </dgm:t>
    </dgm:pt>
    <dgm:pt modelId="{AF78D0F1-3473-4713-856E-DEF6B3221D3C}" type="parTrans" cxnId="{F63613DF-7A9A-49BC-BF85-AD94551D431E}">
      <dgm:prSet/>
      <dgm:spPr/>
      <dgm:t>
        <a:bodyPr/>
        <a:lstStyle/>
        <a:p>
          <a:endParaRPr lang="en-US"/>
        </a:p>
      </dgm:t>
    </dgm:pt>
    <dgm:pt modelId="{EC357CA9-BBB3-4A00-970D-682E7EC825A3}" type="sibTrans" cxnId="{F63613DF-7A9A-49BC-BF85-AD94551D431E}">
      <dgm:prSet/>
      <dgm:spPr/>
      <dgm:t>
        <a:bodyPr/>
        <a:lstStyle/>
        <a:p>
          <a:endParaRPr lang="en-US"/>
        </a:p>
      </dgm:t>
    </dgm:pt>
    <dgm:pt modelId="{FFC01133-233A-40A0-9C5A-1E41B6B2CDE2}">
      <dgm:prSet/>
      <dgm:spPr/>
      <dgm:t>
        <a:bodyPr/>
        <a:lstStyle/>
        <a:p>
          <a:r>
            <a:rPr lang="en-GB"/>
            <a:t>Understanding cultural values improves trust between international partners.</a:t>
          </a:r>
          <a:endParaRPr lang="en-US"/>
        </a:p>
      </dgm:t>
    </dgm:pt>
    <dgm:pt modelId="{817E2BBF-3ECB-4D08-B916-CD1DB7D63693}" type="parTrans" cxnId="{9F10BDFC-5E62-4109-AA05-7A1EF617A961}">
      <dgm:prSet/>
      <dgm:spPr/>
      <dgm:t>
        <a:bodyPr/>
        <a:lstStyle/>
        <a:p>
          <a:endParaRPr lang="en-US"/>
        </a:p>
      </dgm:t>
    </dgm:pt>
    <dgm:pt modelId="{DFDB7CF5-B158-405D-8676-61FBDA6F6E53}" type="sibTrans" cxnId="{9F10BDFC-5E62-4109-AA05-7A1EF617A961}">
      <dgm:prSet/>
      <dgm:spPr/>
      <dgm:t>
        <a:bodyPr/>
        <a:lstStyle/>
        <a:p>
          <a:endParaRPr lang="en-US"/>
        </a:p>
      </dgm:t>
    </dgm:pt>
    <dgm:pt modelId="{25586F0D-422C-4CB8-861E-F917A95C6CD4}">
      <dgm:prSet/>
      <dgm:spPr/>
      <dgm:t>
        <a:bodyPr/>
        <a:lstStyle/>
        <a:p>
          <a:r>
            <a:rPr lang="en-GB"/>
            <a:t>Cultural awareness supports effective negotiation strategies.</a:t>
          </a:r>
          <a:endParaRPr lang="en-US"/>
        </a:p>
      </dgm:t>
    </dgm:pt>
    <dgm:pt modelId="{BAEA6157-A633-46BD-8471-6C0A629684BE}" type="parTrans" cxnId="{053550F9-72CF-40EC-B5BF-A78AA16CA3DE}">
      <dgm:prSet/>
      <dgm:spPr/>
      <dgm:t>
        <a:bodyPr/>
        <a:lstStyle/>
        <a:p>
          <a:endParaRPr lang="en-US"/>
        </a:p>
      </dgm:t>
    </dgm:pt>
    <dgm:pt modelId="{A3AC209B-2E1E-42A3-AEF2-D091305F32CB}" type="sibTrans" cxnId="{053550F9-72CF-40EC-B5BF-A78AA16CA3DE}">
      <dgm:prSet/>
      <dgm:spPr/>
      <dgm:t>
        <a:bodyPr/>
        <a:lstStyle/>
        <a:p>
          <a:endParaRPr lang="en-US"/>
        </a:p>
      </dgm:t>
    </dgm:pt>
    <dgm:pt modelId="{C9D62BC8-55DB-4E0C-90C0-6E9C5626186C}">
      <dgm:prSet/>
      <dgm:spPr/>
      <dgm:t>
        <a:bodyPr/>
        <a:lstStyle/>
        <a:p>
          <a:r>
            <a:rPr lang="en-GB"/>
            <a:t>Companies that understand cultural differences are more likely to achieve successful international partnerships.</a:t>
          </a:r>
          <a:endParaRPr lang="en-US"/>
        </a:p>
      </dgm:t>
    </dgm:pt>
    <dgm:pt modelId="{930BBE45-5194-440E-B29C-6CA31960DE29}" type="parTrans" cxnId="{4A3CC481-9812-4DAF-BBDA-8DB96E5A5536}">
      <dgm:prSet/>
      <dgm:spPr/>
      <dgm:t>
        <a:bodyPr/>
        <a:lstStyle/>
        <a:p>
          <a:endParaRPr lang="en-US"/>
        </a:p>
      </dgm:t>
    </dgm:pt>
    <dgm:pt modelId="{9733E6E4-6EAD-484E-80FE-D7D22195778D}" type="sibTrans" cxnId="{4A3CC481-9812-4DAF-BBDA-8DB96E5A5536}">
      <dgm:prSet/>
      <dgm:spPr/>
      <dgm:t>
        <a:bodyPr/>
        <a:lstStyle/>
        <a:p>
          <a:endParaRPr lang="en-US"/>
        </a:p>
      </dgm:t>
    </dgm:pt>
    <dgm:pt modelId="{E41D8373-E508-4E1B-96A7-41AE2195D58E}">
      <dgm:prSet/>
      <dgm:spPr/>
      <dgm:t>
        <a:bodyPr/>
        <a:lstStyle/>
        <a:p>
          <a:r>
            <a:rPr lang="en-GB"/>
            <a:t>Cultural understanding plays a key role in global business success (Ghemawat, 2017).</a:t>
          </a:r>
          <a:endParaRPr lang="en-US"/>
        </a:p>
      </dgm:t>
    </dgm:pt>
    <dgm:pt modelId="{B52157D4-1A08-4FAC-9AA2-5935850FC064}" type="parTrans" cxnId="{CAA9AFBE-C561-4D75-820A-09BD55953985}">
      <dgm:prSet/>
      <dgm:spPr/>
      <dgm:t>
        <a:bodyPr/>
        <a:lstStyle/>
        <a:p>
          <a:endParaRPr lang="en-US"/>
        </a:p>
      </dgm:t>
    </dgm:pt>
    <dgm:pt modelId="{D729B604-196C-4593-A54E-9E1C71FA1897}" type="sibTrans" cxnId="{CAA9AFBE-C561-4D75-820A-09BD55953985}">
      <dgm:prSet/>
      <dgm:spPr/>
      <dgm:t>
        <a:bodyPr/>
        <a:lstStyle/>
        <a:p>
          <a:endParaRPr lang="en-US"/>
        </a:p>
      </dgm:t>
    </dgm:pt>
    <dgm:pt modelId="{58D92AF0-6313-4067-8B30-7BC0FDCA9031}" type="pres">
      <dgm:prSet presAssocID="{5209682E-D23C-449C-980C-14A3F7F7272E}" presName="outerComposite" presStyleCnt="0">
        <dgm:presLayoutVars>
          <dgm:chMax val="5"/>
          <dgm:dir/>
          <dgm:resizeHandles val="exact"/>
        </dgm:presLayoutVars>
      </dgm:prSet>
      <dgm:spPr/>
    </dgm:pt>
    <dgm:pt modelId="{414D82D7-8E18-4F0B-AD9C-664A6071BFAF}" type="pres">
      <dgm:prSet presAssocID="{5209682E-D23C-449C-980C-14A3F7F7272E}" presName="dummyMaxCanvas" presStyleCnt="0">
        <dgm:presLayoutVars/>
      </dgm:prSet>
      <dgm:spPr/>
    </dgm:pt>
    <dgm:pt modelId="{3B9C94B8-5E91-406E-9FFC-55B57EBF3114}" type="pres">
      <dgm:prSet presAssocID="{5209682E-D23C-449C-980C-14A3F7F7272E}" presName="FiveNodes_1" presStyleLbl="node1" presStyleIdx="0" presStyleCnt="5">
        <dgm:presLayoutVars>
          <dgm:bulletEnabled val="1"/>
        </dgm:presLayoutVars>
      </dgm:prSet>
      <dgm:spPr/>
    </dgm:pt>
    <dgm:pt modelId="{40F4A3AA-8DF4-445E-B129-0CA9E0B1F55C}" type="pres">
      <dgm:prSet presAssocID="{5209682E-D23C-449C-980C-14A3F7F7272E}" presName="FiveNodes_2" presStyleLbl="node1" presStyleIdx="1" presStyleCnt="5">
        <dgm:presLayoutVars>
          <dgm:bulletEnabled val="1"/>
        </dgm:presLayoutVars>
      </dgm:prSet>
      <dgm:spPr/>
    </dgm:pt>
    <dgm:pt modelId="{3AF492D6-1E18-4B30-8CAA-F86FD1A9200B}" type="pres">
      <dgm:prSet presAssocID="{5209682E-D23C-449C-980C-14A3F7F7272E}" presName="FiveNodes_3" presStyleLbl="node1" presStyleIdx="2" presStyleCnt="5">
        <dgm:presLayoutVars>
          <dgm:bulletEnabled val="1"/>
        </dgm:presLayoutVars>
      </dgm:prSet>
      <dgm:spPr/>
    </dgm:pt>
    <dgm:pt modelId="{4F6D2065-7A63-46E0-95E8-FBEB07C0AD3E}" type="pres">
      <dgm:prSet presAssocID="{5209682E-D23C-449C-980C-14A3F7F7272E}" presName="FiveNodes_4" presStyleLbl="node1" presStyleIdx="3" presStyleCnt="5">
        <dgm:presLayoutVars>
          <dgm:bulletEnabled val="1"/>
        </dgm:presLayoutVars>
      </dgm:prSet>
      <dgm:spPr/>
    </dgm:pt>
    <dgm:pt modelId="{C9AE38F1-32C8-409D-8A5E-C00EBCD07DA3}" type="pres">
      <dgm:prSet presAssocID="{5209682E-D23C-449C-980C-14A3F7F7272E}" presName="FiveNodes_5" presStyleLbl="node1" presStyleIdx="4" presStyleCnt="5">
        <dgm:presLayoutVars>
          <dgm:bulletEnabled val="1"/>
        </dgm:presLayoutVars>
      </dgm:prSet>
      <dgm:spPr/>
    </dgm:pt>
    <dgm:pt modelId="{DD1F11F4-D077-4A16-A3AC-856807DA7AF3}" type="pres">
      <dgm:prSet presAssocID="{5209682E-D23C-449C-980C-14A3F7F7272E}" presName="FiveConn_1-2" presStyleLbl="fgAccFollowNode1" presStyleIdx="0" presStyleCnt="4">
        <dgm:presLayoutVars>
          <dgm:bulletEnabled val="1"/>
        </dgm:presLayoutVars>
      </dgm:prSet>
      <dgm:spPr/>
    </dgm:pt>
    <dgm:pt modelId="{2B1B936B-9909-4B80-B85A-2B9416AD4EDC}" type="pres">
      <dgm:prSet presAssocID="{5209682E-D23C-449C-980C-14A3F7F7272E}" presName="FiveConn_2-3" presStyleLbl="fgAccFollowNode1" presStyleIdx="1" presStyleCnt="4">
        <dgm:presLayoutVars>
          <dgm:bulletEnabled val="1"/>
        </dgm:presLayoutVars>
      </dgm:prSet>
      <dgm:spPr/>
    </dgm:pt>
    <dgm:pt modelId="{AC4718A2-2452-48A8-8E3D-F27E859268CB}" type="pres">
      <dgm:prSet presAssocID="{5209682E-D23C-449C-980C-14A3F7F7272E}" presName="FiveConn_3-4" presStyleLbl="fgAccFollowNode1" presStyleIdx="2" presStyleCnt="4">
        <dgm:presLayoutVars>
          <dgm:bulletEnabled val="1"/>
        </dgm:presLayoutVars>
      </dgm:prSet>
      <dgm:spPr/>
    </dgm:pt>
    <dgm:pt modelId="{F1D1C6F4-D46D-4FF8-9D8F-AB47C9047BD5}" type="pres">
      <dgm:prSet presAssocID="{5209682E-D23C-449C-980C-14A3F7F7272E}" presName="FiveConn_4-5" presStyleLbl="fgAccFollowNode1" presStyleIdx="3" presStyleCnt="4">
        <dgm:presLayoutVars>
          <dgm:bulletEnabled val="1"/>
        </dgm:presLayoutVars>
      </dgm:prSet>
      <dgm:spPr/>
    </dgm:pt>
    <dgm:pt modelId="{C78DECDA-233B-42F1-AF59-1A5A130F939E}" type="pres">
      <dgm:prSet presAssocID="{5209682E-D23C-449C-980C-14A3F7F7272E}" presName="FiveNodes_1_text" presStyleLbl="node1" presStyleIdx="4" presStyleCnt="5">
        <dgm:presLayoutVars>
          <dgm:bulletEnabled val="1"/>
        </dgm:presLayoutVars>
      </dgm:prSet>
      <dgm:spPr/>
    </dgm:pt>
    <dgm:pt modelId="{CF69CD64-FFB8-4F2E-9A32-FA0C55A3F0D6}" type="pres">
      <dgm:prSet presAssocID="{5209682E-D23C-449C-980C-14A3F7F7272E}" presName="FiveNodes_2_text" presStyleLbl="node1" presStyleIdx="4" presStyleCnt="5">
        <dgm:presLayoutVars>
          <dgm:bulletEnabled val="1"/>
        </dgm:presLayoutVars>
      </dgm:prSet>
      <dgm:spPr/>
    </dgm:pt>
    <dgm:pt modelId="{2E4A79F0-170E-4557-B77B-7B3D093B7C89}" type="pres">
      <dgm:prSet presAssocID="{5209682E-D23C-449C-980C-14A3F7F7272E}" presName="FiveNodes_3_text" presStyleLbl="node1" presStyleIdx="4" presStyleCnt="5">
        <dgm:presLayoutVars>
          <dgm:bulletEnabled val="1"/>
        </dgm:presLayoutVars>
      </dgm:prSet>
      <dgm:spPr/>
    </dgm:pt>
    <dgm:pt modelId="{A03C8F68-CF8C-4A6C-9A1C-122506A4023D}" type="pres">
      <dgm:prSet presAssocID="{5209682E-D23C-449C-980C-14A3F7F7272E}" presName="FiveNodes_4_text" presStyleLbl="node1" presStyleIdx="4" presStyleCnt="5">
        <dgm:presLayoutVars>
          <dgm:bulletEnabled val="1"/>
        </dgm:presLayoutVars>
      </dgm:prSet>
      <dgm:spPr/>
    </dgm:pt>
    <dgm:pt modelId="{088C4B14-7161-4B92-9B34-21FCB64DDA13}" type="pres">
      <dgm:prSet presAssocID="{5209682E-D23C-449C-980C-14A3F7F7272E}" presName="FiveNodes_5_text" presStyleLbl="node1" presStyleIdx="4" presStyleCnt="5">
        <dgm:presLayoutVars>
          <dgm:bulletEnabled val="1"/>
        </dgm:presLayoutVars>
      </dgm:prSet>
      <dgm:spPr/>
    </dgm:pt>
  </dgm:ptLst>
  <dgm:cxnLst>
    <dgm:cxn modelId="{774E021B-35F3-4EF3-9BD1-2F215F0A9ED3}" type="presOf" srcId="{EC357CA9-BBB3-4A00-970D-682E7EC825A3}" destId="{DD1F11F4-D077-4A16-A3AC-856807DA7AF3}" srcOrd="0" destOrd="0" presId="urn:microsoft.com/office/officeart/2005/8/layout/vProcess5"/>
    <dgm:cxn modelId="{6B4F0624-1B6F-4859-929C-6B39F4CAA2BE}" type="presOf" srcId="{5209682E-D23C-449C-980C-14A3F7F7272E}" destId="{58D92AF0-6313-4067-8B30-7BC0FDCA9031}" srcOrd="0" destOrd="0" presId="urn:microsoft.com/office/officeart/2005/8/layout/vProcess5"/>
    <dgm:cxn modelId="{57272928-F79D-4CC1-BE77-82FC632A2424}" type="presOf" srcId="{9B8C4EB4-D9B8-4B98-8923-7E50F081A016}" destId="{3B9C94B8-5E91-406E-9FFC-55B57EBF3114}" srcOrd="0" destOrd="0" presId="urn:microsoft.com/office/officeart/2005/8/layout/vProcess5"/>
    <dgm:cxn modelId="{F07E5A3B-0C2E-47D1-9673-FE32C5B3B1FD}" type="presOf" srcId="{FFC01133-233A-40A0-9C5A-1E41B6B2CDE2}" destId="{CF69CD64-FFB8-4F2E-9A32-FA0C55A3F0D6}" srcOrd="1" destOrd="0" presId="urn:microsoft.com/office/officeart/2005/8/layout/vProcess5"/>
    <dgm:cxn modelId="{99B39D61-105A-4828-8028-81E1426676E4}" type="presOf" srcId="{25586F0D-422C-4CB8-861E-F917A95C6CD4}" destId="{2E4A79F0-170E-4557-B77B-7B3D093B7C89}" srcOrd="1" destOrd="0" presId="urn:microsoft.com/office/officeart/2005/8/layout/vProcess5"/>
    <dgm:cxn modelId="{E4975E70-58A2-4130-BE13-77817DBB46C7}" type="presOf" srcId="{A3AC209B-2E1E-42A3-AEF2-D091305F32CB}" destId="{AC4718A2-2452-48A8-8E3D-F27E859268CB}" srcOrd="0" destOrd="0" presId="urn:microsoft.com/office/officeart/2005/8/layout/vProcess5"/>
    <dgm:cxn modelId="{4A3CC481-9812-4DAF-BBDA-8DB96E5A5536}" srcId="{5209682E-D23C-449C-980C-14A3F7F7272E}" destId="{C9D62BC8-55DB-4E0C-90C0-6E9C5626186C}" srcOrd="3" destOrd="0" parTransId="{930BBE45-5194-440E-B29C-6CA31960DE29}" sibTransId="{9733E6E4-6EAD-484E-80FE-D7D22195778D}"/>
    <dgm:cxn modelId="{701D478E-D60A-4797-BE75-537AD7E51F2A}" type="presOf" srcId="{E41D8373-E508-4E1B-96A7-41AE2195D58E}" destId="{088C4B14-7161-4B92-9B34-21FCB64DDA13}" srcOrd="1" destOrd="0" presId="urn:microsoft.com/office/officeart/2005/8/layout/vProcess5"/>
    <dgm:cxn modelId="{33EA978F-62E1-4200-BA39-8145B7FBC3DA}" type="presOf" srcId="{9B8C4EB4-D9B8-4B98-8923-7E50F081A016}" destId="{C78DECDA-233B-42F1-AF59-1A5A130F939E}" srcOrd="1" destOrd="0" presId="urn:microsoft.com/office/officeart/2005/8/layout/vProcess5"/>
    <dgm:cxn modelId="{27F50E90-926E-43EB-9B76-D5DE81080137}" type="presOf" srcId="{DFDB7CF5-B158-405D-8676-61FBDA6F6E53}" destId="{2B1B936B-9909-4B80-B85A-2B9416AD4EDC}" srcOrd="0" destOrd="0" presId="urn:microsoft.com/office/officeart/2005/8/layout/vProcess5"/>
    <dgm:cxn modelId="{A93D3490-B4ED-43E9-8D6A-D61FD0457C0A}" type="presOf" srcId="{C9D62BC8-55DB-4E0C-90C0-6E9C5626186C}" destId="{A03C8F68-CF8C-4A6C-9A1C-122506A4023D}" srcOrd="1" destOrd="0" presId="urn:microsoft.com/office/officeart/2005/8/layout/vProcess5"/>
    <dgm:cxn modelId="{BE78E496-E974-434E-84DE-3ABEE9F93730}" type="presOf" srcId="{FFC01133-233A-40A0-9C5A-1E41B6B2CDE2}" destId="{40F4A3AA-8DF4-445E-B129-0CA9E0B1F55C}" srcOrd="0" destOrd="0" presId="urn:microsoft.com/office/officeart/2005/8/layout/vProcess5"/>
    <dgm:cxn modelId="{DCDC26AA-738A-4181-BD1A-103FC19764AC}" type="presOf" srcId="{E41D8373-E508-4E1B-96A7-41AE2195D58E}" destId="{C9AE38F1-32C8-409D-8A5E-C00EBCD07DA3}" srcOrd="0" destOrd="0" presId="urn:microsoft.com/office/officeart/2005/8/layout/vProcess5"/>
    <dgm:cxn modelId="{CAA9AFBE-C561-4D75-820A-09BD55953985}" srcId="{5209682E-D23C-449C-980C-14A3F7F7272E}" destId="{E41D8373-E508-4E1B-96A7-41AE2195D58E}" srcOrd="4" destOrd="0" parTransId="{B52157D4-1A08-4FAC-9AA2-5935850FC064}" sibTransId="{D729B604-196C-4593-A54E-9E1C71FA1897}"/>
    <dgm:cxn modelId="{F1EEF8C0-351A-40CF-B567-84893B2773E6}" type="presOf" srcId="{9733E6E4-6EAD-484E-80FE-D7D22195778D}" destId="{F1D1C6F4-D46D-4FF8-9D8F-AB47C9047BD5}" srcOrd="0" destOrd="0" presId="urn:microsoft.com/office/officeart/2005/8/layout/vProcess5"/>
    <dgm:cxn modelId="{7B99C9C9-9BB7-4A4C-BF47-6E84F759460A}" type="presOf" srcId="{C9D62BC8-55DB-4E0C-90C0-6E9C5626186C}" destId="{4F6D2065-7A63-46E0-95E8-FBEB07C0AD3E}" srcOrd="0" destOrd="0" presId="urn:microsoft.com/office/officeart/2005/8/layout/vProcess5"/>
    <dgm:cxn modelId="{1314AED0-2797-404E-9D3A-71CDC86B94C1}" type="presOf" srcId="{25586F0D-422C-4CB8-861E-F917A95C6CD4}" destId="{3AF492D6-1E18-4B30-8CAA-F86FD1A9200B}" srcOrd="0" destOrd="0" presId="urn:microsoft.com/office/officeart/2005/8/layout/vProcess5"/>
    <dgm:cxn modelId="{F63613DF-7A9A-49BC-BF85-AD94551D431E}" srcId="{5209682E-D23C-449C-980C-14A3F7F7272E}" destId="{9B8C4EB4-D9B8-4B98-8923-7E50F081A016}" srcOrd="0" destOrd="0" parTransId="{AF78D0F1-3473-4713-856E-DEF6B3221D3C}" sibTransId="{EC357CA9-BBB3-4A00-970D-682E7EC825A3}"/>
    <dgm:cxn modelId="{053550F9-72CF-40EC-B5BF-A78AA16CA3DE}" srcId="{5209682E-D23C-449C-980C-14A3F7F7272E}" destId="{25586F0D-422C-4CB8-861E-F917A95C6CD4}" srcOrd="2" destOrd="0" parTransId="{BAEA6157-A633-46BD-8471-6C0A629684BE}" sibTransId="{A3AC209B-2E1E-42A3-AEF2-D091305F32CB}"/>
    <dgm:cxn modelId="{9F10BDFC-5E62-4109-AA05-7A1EF617A961}" srcId="{5209682E-D23C-449C-980C-14A3F7F7272E}" destId="{FFC01133-233A-40A0-9C5A-1E41B6B2CDE2}" srcOrd="1" destOrd="0" parTransId="{817E2BBF-3ECB-4D08-B916-CD1DB7D63693}" sibTransId="{DFDB7CF5-B158-405D-8676-61FBDA6F6E53}"/>
    <dgm:cxn modelId="{06317A21-AF3F-4198-95AC-57AE0157B7B8}" type="presParOf" srcId="{58D92AF0-6313-4067-8B30-7BC0FDCA9031}" destId="{414D82D7-8E18-4F0B-AD9C-664A6071BFAF}" srcOrd="0" destOrd="0" presId="urn:microsoft.com/office/officeart/2005/8/layout/vProcess5"/>
    <dgm:cxn modelId="{B3B2E42D-4000-4EE3-8582-9B53C601981C}" type="presParOf" srcId="{58D92AF0-6313-4067-8B30-7BC0FDCA9031}" destId="{3B9C94B8-5E91-406E-9FFC-55B57EBF3114}" srcOrd="1" destOrd="0" presId="urn:microsoft.com/office/officeart/2005/8/layout/vProcess5"/>
    <dgm:cxn modelId="{D9B50AED-692A-46B8-9193-E4876A18CF27}" type="presParOf" srcId="{58D92AF0-6313-4067-8B30-7BC0FDCA9031}" destId="{40F4A3AA-8DF4-445E-B129-0CA9E0B1F55C}" srcOrd="2" destOrd="0" presId="urn:microsoft.com/office/officeart/2005/8/layout/vProcess5"/>
    <dgm:cxn modelId="{DBF5DF3A-293A-48CC-8519-403DB1B453D1}" type="presParOf" srcId="{58D92AF0-6313-4067-8B30-7BC0FDCA9031}" destId="{3AF492D6-1E18-4B30-8CAA-F86FD1A9200B}" srcOrd="3" destOrd="0" presId="urn:microsoft.com/office/officeart/2005/8/layout/vProcess5"/>
    <dgm:cxn modelId="{01538A79-DEE6-49EB-B0BA-0D5BBA5897F2}" type="presParOf" srcId="{58D92AF0-6313-4067-8B30-7BC0FDCA9031}" destId="{4F6D2065-7A63-46E0-95E8-FBEB07C0AD3E}" srcOrd="4" destOrd="0" presId="urn:microsoft.com/office/officeart/2005/8/layout/vProcess5"/>
    <dgm:cxn modelId="{A1F8AE59-D62A-4F38-8DE5-F47A85129E83}" type="presParOf" srcId="{58D92AF0-6313-4067-8B30-7BC0FDCA9031}" destId="{C9AE38F1-32C8-409D-8A5E-C00EBCD07DA3}" srcOrd="5" destOrd="0" presId="urn:microsoft.com/office/officeart/2005/8/layout/vProcess5"/>
    <dgm:cxn modelId="{954444F4-1F0C-4BFA-AB70-5BE7F3C345DC}" type="presParOf" srcId="{58D92AF0-6313-4067-8B30-7BC0FDCA9031}" destId="{DD1F11F4-D077-4A16-A3AC-856807DA7AF3}" srcOrd="6" destOrd="0" presId="urn:microsoft.com/office/officeart/2005/8/layout/vProcess5"/>
    <dgm:cxn modelId="{03DA1476-C248-45D9-AD67-D9A74738FF78}" type="presParOf" srcId="{58D92AF0-6313-4067-8B30-7BC0FDCA9031}" destId="{2B1B936B-9909-4B80-B85A-2B9416AD4EDC}" srcOrd="7" destOrd="0" presId="urn:microsoft.com/office/officeart/2005/8/layout/vProcess5"/>
    <dgm:cxn modelId="{2D09E2B4-2133-4F12-8CFC-90FB5C789807}" type="presParOf" srcId="{58D92AF0-6313-4067-8B30-7BC0FDCA9031}" destId="{AC4718A2-2452-48A8-8E3D-F27E859268CB}" srcOrd="8" destOrd="0" presId="urn:microsoft.com/office/officeart/2005/8/layout/vProcess5"/>
    <dgm:cxn modelId="{47F01D84-166E-4369-8658-A7D547240E83}" type="presParOf" srcId="{58D92AF0-6313-4067-8B30-7BC0FDCA9031}" destId="{F1D1C6F4-D46D-4FF8-9D8F-AB47C9047BD5}" srcOrd="9" destOrd="0" presId="urn:microsoft.com/office/officeart/2005/8/layout/vProcess5"/>
    <dgm:cxn modelId="{5F603D79-0C47-4FC8-A448-E76ECE49FCF6}" type="presParOf" srcId="{58D92AF0-6313-4067-8B30-7BC0FDCA9031}" destId="{C78DECDA-233B-42F1-AF59-1A5A130F939E}" srcOrd="10" destOrd="0" presId="urn:microsoft.com/office/officeart/2005/8/layout/vProcess5"/>
    <dgm:cxn modelId="{CD28111F-E72A-4C54-872E-970F19A1680B}" type="presParOf" srcId="{58D92AF0-6313-4067-8B30-7BC0FDCA9031}" destId="{CF69CD64-FFB8-4F2E-9A32-FA0C55A3F0D6}" srcOrd="11" destOrd="0" presId="urn:microsoft.com/office/officeart/2005/8/layout/vProcess5"/>
    <dgm:cxn modelId="{476320F7-337E-458D-A23E-55856664DD33}" type="presParOf" srcId="{58D92AF0-6313-4067-8B30-7BC0FDCA9031}" destId="{2E4A79F0-170E-4557-B77B-7B3D093B7C89}" srcOrd="12" destOrd="0" presId="urn:microsoft.com/office/officeart/2005/8/layout/vProcess5"/>
    <dgm:cxn modelId="{693FC0C9-4EFE-451C-88FC-A0B8F69B88FB}" type="presParOf" srcId="{58D92AF0-6313-4067-8B30-7BC0FDCA9031}" destId="{A03C8F68-CF8C-4A6C-9A1C-122506A4023D}" srcOrd="13" destOrd="0" presId="urn:microsoft.com/office/officeart/2005/8/layout/vProcess5"/>
    <dgm:cxn modelId="{02312C70-0492-4954-97CE-5B3A177B3923}" type="presParOf" srcId="{58D92AF0-6313-4067-8B30-7BC0FDCA9031}" destId="{088C4B14-7161-4B92-9B34-21FCB64DDA13}"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93DA43-164C-40F9-9911-1DC03A0FE74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D3B0F02-4C93-4D49-9B47-C004D8B65FB8}">
      <dgm:prSet/>
      <dgm:spPr/>
      <dgm:t>
        <a:bodyPr/>
        <a:lstStyle/>
        <a:p>
          <a:r>
            <a:rPr lang="en-GB"/>
            <a:t>Cultural differences strongly influence international business negotiations.</a:t>
          </a:r>
          <a:endParaRPr lang="en-US"/>
        </a:p>
      </dgm:t>
    </dgm:pt>
    <dgm:pt modelId="{49F54FD3-9AA7-4D83-8259-4F5ACCB9C3AF}" type="parTrans" cxnId="{FE52C369-E2A0-485E-A682-EF302E2D7756}">
      <dgm:prSet/>
      <dgm:spPr/>
      <dgm:t>
        <a:bodyPr/>
        <a:lstStyle/>
        <a:p>
          <a:endParaRPr lang="en-US"/>
        </a:p>
      </dgm:t>
    </dgm:pt>
    <dgm:pt modelId="{6C826D61-14EA-4057-B7FD-DC76887BA4F3}" type="sibTrans" cxnId="{FE52C369-E2A0-485E-A682-EF302E2D7756}">
      <dgm:prSet/>
      <dgm:spPr/>
      <dgm:t>
        <a:bodyPr/>
        <a:lstStyle/>
        <a:p>
          <a:endParaRPr lang="en-US"/>
        </a:p>
      </dgm:t>
    </dgm:pt>
    <dgm:pt modelId="{95976BCC-AF40-4829-B36F-DB9C744F30C4}">
      <dgm:prSet/>
      <dgm:spPr/>
      <dgm:t>
        <a:bodyPr/>
        <a:lstStyle/>
        <a:p>
          <a:r>
            <a:rPr lang="en-GB"/>
            <a:t>Tesco and Alibaba operate within different cultural environments.</a:t>
          </a:r>
          <a:endParaRPr lang="en-US"/>
        </a:p>
      </dgm:t>
    </dgm:pt>
    <dgm:pt modelId="{F0949ACD-62EE-4060-B4C2-448904C6AF04}" type="parTrans" cxnId="{31EE5D7E-2F9D-4DEF-8AD4-BBCB95EAC2F0}">
      <dgm:prSet/>
      <dgm:spPr/>
      <dgm:t>
        <a:bodyPr/>
        <a:lstStyle/>
        <a:p>
          <a:endParaRPr lang="en-US"/>
        </a:p>
      </dgm:t>
    </dgm:pt>
    <dgm:pt modelId="{C745D6D9-5565-4F47-A622-66290A6AD640}" type="sibTrans" cxnId="{31EE5D7E-2F9D-4DEF-8AD4-BBCB95EAC2F0}">
      <dgm:prSet/>
      <dgm:spPr/>
      <dgm:t>
        <a:bodyPr/>
        <a:lstStyle/>
        <a:p>
          <a:endParaRPr lang="en-US"/>
        </a:p>
      </dgm:t>
    </dgm:pt>
    <dgm:pt modelId="{D1635E85-7213-4463-B418-811E0C2D4636}">
      <dgm:prSet/>
      <dgm:spPr/>
      <dgm:t>
        <a:bodyPr/>
        <a:lstStyle/>
        <a:p>
          <a:r>
            <a:rPr lang="en-GB"/>
            <a:t>Understanding cultural theory helps explain these differences.</a:t>
          </a:r>
          <a:endParaRPr lang="en-US"/>
        </a:p>
      </dgm:t>
    </dgm:pt>
    <dgm:pt modelId="{EA28646A-BCA5-486B-94CE-91F949448B03}" type="parTrans" cxnId="{234F460E-4979-45DA-B1D5-B6D81C3084A6}">
      <dgm:prSet/>
      <dgm:spPr/>
      <dgm:t>
        <a:bodyPr/>
        <a:lstStyle/>
        <a:p>
          <a:endParaRPr lang="en-US"/>
        </a:p>
      </dgm:t>
    </dgm:pt>
    <dgm:pt modelId="{22C0545D-01A5-4D5C-B8A3-0E12CAE0FE02}" type="sibTrans" cxnId="{234F460E-4979-45DA-B1D5-B6D81C3084A6}">
      <dgm:prSet/>
      <dgm:spPr/>
      <dgm:t>
        <a:bodyPr/>
        <a:lstStyle/>
        <a:p>
          <a:endParaRPr lang="en-US"/>
        </a:p>
      </dgm:t>
    </dgm:pt>
    <dgm:pt modelId="{59A4C241-DA70-4879-A2BB-9D78E14D4591}">
      <dgm:prSet/>
      <dgm:spPr/>
      <dgm:t>
        <a:bodyPr/>
        <a:lstStyle/>
        <a:p>
          <a:r>
            <a:rPr lang="en-GB"/>
            <a:t>Adapting negotiation strategies can help overcome cultural challenges.</a:t>
          </a:r>
          <a:endParaRPr lang="en-US"/>
        </a:p>
      </dgm:t>
    </dgm:pt>
    <dgm:pt modelId="{C053B3AE-9FB7-405D-BAAE-A4DB5D89983E}" type="parTrans" cxnId="{B4150F0C-2BD5-4BE6-929A-95E4A8FAA694}">
      <dgm:prSet/>
      <dgm:spPr/>
      <dgm:t>
        <a:bodyPr/>
        <a:lstStyle/>
        <a:p>
          <a:endParaRPr lang="en-US"/>
        </a:p>
      </dgm:t>
    </dgm:pt>
    <dgm:pt modelId="{2BAF36A4-06D2-466A-B50B-B6ED6BB412E5}" type="sibTrans" cxnId="{B4150F0C-2BD5-4BE6-929A-95E4A8FAA694}">
      <dgm:prSet/>
      <dgm:spPr/>
      <dgm:t>
        <a:bodyPr/>
        <a:lstStyle/>
        <a:p>
          <a:endParaRPr lang="en-US"/>
        </a:p>
      </dgm:t>
    </dgm:pt>
    <dgm:pt modelId="{B3FE0D4D-8ED6-4909-BD1B-0D5E3C6C9ECE}">
      <dgm:prSet/>
      <dgm:spPr/>
      <dgm:t>
        <a:bodyPr/>
        <a:lstStyle/>
        <a:p>
          <a:r>
            <a:rPr lang="en-GB"/>
            <a:t>Cultural awareness increases the chances of successful international partnerships.</a:t>
          </a:r>
          <a:endParaRPr lang="en-US"/>
        </a:p>
      </dgm:t>
    </dgm:pt>
    <dgm:pt modelId="{0D10E5C2-F42D-4F1F-B90A-54FE843C15E5}" type="parTrans" cxnId="{15232B82-90F7-48D2-9B81-9EB6A9F97CF4}">
      <dgm:prSet/>
      <dgm:spPr/>
      <dgm:t>
        <a:bodyPr/>
        <a:lstStyle/>
        <a:p>
          <a:endParaRPr lang="en-US"/>
        </a:p>
      </dgm:t>
    </dgm:pt>
    <dgm:pt modelId="{AC8C55DD-2006-4FA6-AA28-F8DDC162D059}" type="sibTrans" cxnId="{15232B82-90F7-48D2-9B81-9EB6A9F97CF4}">
      <dgm:prSet/>
      <dgm:spPr/>
      <dgm:t>
        <a:bodyPr/>
        <a:lstStyle/>
        <a:p>
          <a:endParaRPr lang="en-US"/>
        </a:p>
      </dgm:t>
    </dgm:pt>
    <dgm:pt modelId="{26689489-A464-4925-9A0E-C53C7317785A}" type="pres">
      <dgm:prSet presAssocID="{FF93DA43-164C-40F9-9911-1DC03A0FE74B}" presName="vert0" presStyleCnt="0">
        <dgm:presLayoutVars>
          <dgm:dir/>
          <dgm:animOne val="branch"/>
          <dgm:animLvl val="lvl"/>
        </dgm:presLayoutVars>
      </dgm:prSet>
      <dgm:spPr/>
    </dgm:pt>
    <dgm:pt modelId="{F31FF101-DD60-4261-9873-9001881DE384}" type="pres">
      <dgm:prSet presAssocID="{6D3B0F02-4C93-4D49-9B47-C004D8B65FB8}" presName="thickLine" presStyleLbl="alignNode1" presStyleIdx="0" presStyleCnt="5"/>
      <dgm:spPr/>
    </dgm:pt>
    <dgm:pt modelId="{C0981B5C-23E3-4946-8BD6-41CCBE938800}" type="pres">
      <dgm:prSet presAssocID="{6D3B0F02-4C93-4D49-9B47-C004D8B65FB8}" presName="horz1" presStyleCnt="0"/>
      <dgm:spPr/>
    </dgm:pt>
    <dgm:pt modelId="{CBCAA40E-2A6B-4141-89DB-52EB376E2F5A}" type="pres">
      <dgm:prSet presAssocID="{6D3B0F02-4C93-4D49-9B47-C004D8B65FB8}" presName="tx1" presStyleLbl="revTx" presStyleIdx="0" presStyleCnt="5"/>
      <dgm:spPr/>
    </dgm:pt>
    <dgm:pt modelId="{5566CFB3-F467-4B9F-A7F9-EA4D1EB90E82}" type="pres">
      <dgm:prSet presAssocID="{6D3B0F02-4C93-4D49-9B47-C004D8B65FB8}" presName="vert1" presStyleCnt="0"/>
      <dgm:spPr/>
    </dgm:pt>
    <dgm:pt modelId="{0A09A392-B545-4226-AB3E-30CCFC7A395F}" type="pres">
      <dgm:prSet presAssocID="{95976BCC-AF40-4829-B36F-DB9C744F30C4}" presName="thickLine" presStyleLbl="alignNode1" presStyleIdx="1" presStyleCnt="5"/>
      <dgm:spPr/>
    </dgm:pt>
    <dgm:pt modelId="{23572DD2-2346-4EAB-BA9A-226802F58BA9}" type="pres">
      <dgm:prSet presAssocID="{95976BCC-AF40-4829-B36F-DB9C744F30C4}" presName="horz1" presStyleCnt="0"/>
      <dgm:spPr/>
    </dgm:pt>
    <dgm:pt modelId="{B561E63D-0D66-4769-B531-2D9359B456F6}" type="pres">
      <dgm:prSet presAssocID="{95976BCC-AF40-4829-B36F-DB9C744F30C4}" presName="tx1" presStyleLbl="revTx" presStyleIdx="1" presStyleCnt="5"/>
      <dgm:spPr/>
    </dgm:pt>
    <dgm:pt modelId="{ACFECC8B-EB09-4538-9930-349A2FB10010}" type="pres">
      <dgm:prSet presAssocID="{95976BCC-AF40-4829-B36F-DB9C744F30C4}" presName="vert1" presStyleCnt="0"/>
      <dgm:spPr/>
    </dgm:pt>
    <dgm:pt modelId="{1EC207D6-F6D6-484B-8370-060A012CF7CD}" type="pres">
      <dgm:prSet presAssocID="{D1635E85-7213-4463-B418-811E0C2D4636}" presName="thickLine" presStyleLbl="alignNode1" presStyleIdx="2" presStyleCnt="5"/>
      <dgm:spPr/>
    </dgm:pt>
    <dgm:pt modelId="{B205F985-2977-4DE3-B340-03FDABE6920B}" type="pres">
      <dgm:prSet presAssocID="{D1635E85-7213-4463-B418-811E0C2D4636}" presName="horz1" presStyleCnt="0"/>
      <dgm:spPr/>
    </dgm:pt>
    <dgm:pt modelId="{FDBDE0D8-5EEF-44A2-BB0E-5F94F0E0F514}" type="pres">
      <dgm:prSet presAssocID="{D1635E85-7213-4463-B418-811E0C2D4636}" presName="tx1" presStyleLbl="revTx" presStyleIdx="2" presStyleCnt="5"/>
      <dgm:spPr/>
    </dgm:pt>
    <dgm:pt modelId="{B2B6D8B7-9A31-4A1D-8C3F-BCE902A83A39}" type="pres">
      <dgm:prSet presAssocID="{D1635E85-7213-4463-B418-811E0C2D4636}" presName="vert1" presStyleCnt="0"/>
      <dgm:spPr/>
    </dgm:pt>
    <dgm:pt modelId="{3EB53F31-9751-4976-8CD1-31C1108E333B}" type="pres">
      <dgm:prSet presAssocID="{59A4C241-DA70-4879-A2BB-9D78E14D4591}" presName="thickLine" presStyleLbl="alignNode1" presStyleIdx="3" presStyleCnt="5"/>
      <dgm:spPr/>
    </dgm:pt>
    <dgm:pt modelId="{A04D2B97-3A2E-4F26-BCFE-D432C71AA25C}" type="pres">
      <dgm:prSet presAssocID="{59A4C241-DA70-4879-A2BB-9D78E14D4591}" presName="horz1" presStyleCnt="0"/>
      <dgm:spPr/>
    </dgm:pt>
    <dgm:pt modelId="{5B414F17-E580-4099-A67C-586DDA3AFAA7}" type="pres">
      <dgm:prSet presAssocID="{59A4C241-DA70-4879-A2BB-9D78E14D4591}" presName="tx1" presStyleLbl="revTx" presStyleIdx="3" presStyleCnt="5"/>
      <dgm:spPr/>
    </dgm:pt>
    <dgm:pt modelId="{B62324F7-9F46-454C-98E9-10C69D164583}" type="pres">
      <dgm:prSet presAssocID="{59A4C241-DA70-4879-A2BB-9D78E14D4591}" presName="vert1" presStyleCnt="0"/>
      <dgm:spPr/>
    </dgm:pt>
    <dgm:pt modelId="{C04BF752-82F8-4876-A850-883A303BF275}" type="pres">
      <dgm:prSet presAssocID="{B3FE0D4D-8ED6-4909-BD1B-0D5E3C6C9ECE}" presName="thickLine" presStyleLbl="alignNode1" presStyleIdx="4" presStyleCnt="5"/>
      <dgm:spPr/>
    </dgm:pt>
    <dgm:pt modelId="{C0881187-8172-41DB-A6B0-1C119E55A2B0}" type="pres">
      <dgm:prSet presAssocID="{B3FE0D4D-8ED6-4909-BD1B-0D5E3C6C9ECE}" presName="horz1" presStyleCnt="0"/>
      <dgm:spPr/>
    </dgm:pt>
    <dgm:pt modelId="{E963F1E5-F734-4281-9FF4-982DA1318A39}" type="pres">
      <dgm:prSet presAssocID="{B3FE0D4D-8ED6-4909-BD1B-0D5E3C6C9ECE}" presName="tx1" presStyleLbl="revTx" presStyleIdx="4" presStyleCnt="5"/>
      <dgm:spPr/>
    </dgm:pt>
    <dgm:pt modelId="{77F417BD-F931-4AA5-8A00-6FC4E51F8348}" type="pres">
      <dgm:prSet presAssocID="{B3FE0D4D-8ED6-4909-BD1B-0D5E3C6C9ECE}" presName="vert1" presStyleCnt="0"/>
      <dgm:spPr/>
    </dgm:pt>
  </dgm:ptLst>
  <dgm:cxnLst>
    <dgm:cxn modelId="{B4150F0C-2BD5-4BE6-929A-95E4A8FAA694}" srcId="{FF93DA43-164C-40F9-9911-1DC03A0FE74B}" destId="{59A4C241-DA70-4879-A2BB-9D78E14D4591}" srcOrd="3" destOrd="0" parTransId="{C053B3AE-9FB7-405D-BAAE-A4DB5D89983E}" sibTransId="{2BAF36A4-06D2-466A-B50B-B6ED6BB412E5}"/>
    <dgm:cxn modelId="{234F460E-4979-45DA-B1D5-B6D81C3084A6}" srcId="{FF93DA43-164C-40F9-9911-1DC03A0FE74B}" destId="{D1635E85-7213-4463-B418-811E0C2D4636}" srcOrd="2" destOrd="0" parTransId="{EA28646A-BCA5-486B-94CE-91F949448B03}" sibTransId="{22C0545D-01A5-4D5C-B8A3-0E12CAE0FE02}"/>
    <dgm:cxn modelId="{B5771B15-3A76-4FEA-B36C-D196F8D45D08}" type="presOf" srcId="{6D3B0F02-4C93-4D49-9B47-C004D8B65FB8}" destId="{CBCAA40E-2A6B-4141-89DB-52EB376E2F5A}" srcOrd="0" destOrd="0" presId="urn:microsoft.com/office/officeart/2008/layout/LinedList"/>
    <dgm:cxn modelId="{2B331F1E-4697-4440-B0A1-57206B71BA0D}" type="presOf" srcId="{B3FE0D4D-8ED6-4909-BD1B-0D5E3C6C9ECE}" destId="{E963F1E5-F734-4281-9FF4-982DA1318A39}" srcOrd="0" destOrd="0" presId="urn:microsoft.com/office/officeart/2008/layout/LinedList"/>
    <dgm:cxn modelId="{4B35E542-778A-4209-8C34-E62EE9A2A54E}" type="presOf" srcId="{95976BCC-AF40-4829-B36F-DB9C744F30C4}" destId="{B561E63D-0D66-4769-B531-2D9359B456F6}" srcOrd="0" destOrd="0" presId="urn:microsoft.com/office/officeart/2008/layout/LinedList"/>
    <dgm:cxn modelId="{FE52C369-E2A0-485E-A682-EF302E2D7756}" srcId="{FF93DA43-164C-40F9-9911-1DC03A0FE74B}" destId="{6D3B0F02-4C93-4D49-9B47-C004D8B65FB8}" srcOrd="0" destOrd="0" parTransId="{49F54FD3-9AA7-4D83-8259-4F5ACCB9C3AF}" sibTransId="{6C826D61-14EA-4057-B7FD-DC76887BA4F3}"/>
    <dgm:cxn modelId="{5228AF5A-078B-48BB-8494-B3273976F972}" type="presOf" srcId="{59A4C241-DA70-4879-A2BB-9D78E14D4591}" destId="{5B414F17-E580-4099-A67C-586DDA3AFAA7}" srcOrd="0" destOrd="0" presId="urn:microsoft.com/office/officeart/2008/layout/LinedList"/>
    <dgm:cxn modelId="{31EE5D7E-2F9D-4DEF-8AD4-BBCB95EAC2F0}" srcId="{FF93DA43-164C-40F9-9911-1DC03A0FE74B}" destId="{95976BCC-AF40-4829-B36F-DB9C744F30C4}" srcOrd="1" destOrd="0" parTransId="{F0949ACD-62EE-4060-B4C2-448904C6AF04}" sibTransId="{C745D6D9-5565-4F47-A622-66290A6AD640}"/>
    <dgm:cxn modelId="{15232B82-90F7-48D2-9B81-9EB6A9F97CF4}" srcId="{FF93DA43-164C-40F9-9911-1DC03A0FE74B}" destId="{B3FE0D4D-8ED6-4909-BD1B-0D5E3C6C9ECE}" srcOrd="4" destOrd="0" parTransId="{0D10E5C2-F42D-4F1F-B90A-54FE843C15E5}" sibTransId="{AC8C55DD-2006-4FA6-AA28-F8DDC162D059}"/>
    <dgm:cxn modelId="{9F72D9E1-8CFC-4F04-BEFF-4D455E8CB92E}" type="presOf" srcId="{FF93DA43-164C-40F9-9911-1DC03A0FE74B}" destId="{26689489-A464-4925-9A0E-C53C7317785A}" srcOrd="0" destOrd="0" presId="urn:microsoft.com/office/officeart/2008/layout/LinedList"/>
    <dgm:cxn modelId="{BD79E2FC-1687-496C-909D-E39206EE895C}" type="presOf" srcId="{D1635E85-7213-4463-B418-811E0C2D4636}" destId="{FDBDE0D8-5EEF-44A2-BB0E-5F94F0E0F514}" srcOrd="0" destOrd="0" presId="urn:microsoft.com/office/officeart/2008/layout/LinedList"/>
    <dgm:cxn modelId="{DDDE5D4C-5E0B-4463-A368-55999F6F21A8}" type="presParOf" srcId="{26689489-A464-4925-9A0E-C53C7317785A}" destId="{F31FF101-DD60-4261-9873-9001881DE384}" srcOrd="0" destOrd="0" presId="urn:microsoft.com/office/officeart/2008/layout/LinedList"/>
    <dgm:cxn modelId="{145F9DA1-C6F8-4112-A023-97BF36655B01}" type="presParOf" srcId="{26689489-A464-4925-9A0E-C53C7317785A}" destId="{C0981B5C-23E3-4946-8BD6-41CCBE938800}" srcOrd="1" destOrd="0" presId="urn:microsoft.com/office/officeart/2008/layout/LinedList"/>
    <dgm:cxn modelId="{0793C38F-F9BA-455B-AE67-8390452DB272}" type="presParOf" srcId="{C0981B5C-23E3-4946-8BD6-41CCBE938800}" destId="{CBCAA40E-2A6B-4141-89DB-52EB376E2F5A}" srcOrd="0" destOrd="0" presId="urn:microsoft.com/office/officeart/2008/layout/LinedList"/>
    <dgm:cxn modelId="{265BB7F9-B16E-4091-B308-62CC67D20D23}" type="presParOf" srcId="{C0981B5C-23E3-4946-8BD6-41CCBE938800}" destId="{5566CFB3-F467-4B9F-A7F9-EA4D1EB90E82}" srcOrd="1" destOrd="0" presId="urn:microsoft.com/office/officeart/2008/layout/LinedList"/>
    <dgm:cxn modelId="{A0FDBAC3-5748-49D7-ADEC-FCF257C49BF5}" type="presParOf" srcId="{26689489-A464-4925-9A0E-C53C7317785A}" destId="{0A09A392-B545-4226-AB3E-30CCFC7A395F}" srcOrd="2" destOrd="0" presId="urn:microsoft.com/office/officeart/2008/layout/LinedList"/>
    <dgm:cxn modelId="{95F07EC9-6277-4EE7-81BC-688A135E82F3}" type="presParOf" srcId="{26689489-A464-4925-9A0E-C53C7317785A}" destId="{23572DD2-2346-4EAB-BA9A-226802F58BA9}" srcOrd="3" destOrd="0" presId="urn:microsoft.com/office/officeart/2008/layout/LinedList"/>
    <dgm:cxn modelId="{D0BE41EB-0E5D-40C9-87E3-11360A6CE4A1}" type="presParOf" srcId="{23572DD2-2346-4EAB-BA9A-226802F58BA9}" destId="{B561E63D-0D66-4769-B531-2D9359B456F6}" srcOrd="0" destOrd="0" presId="urn:microsoft.com/office/officeart/2008/layout/LinedList"/>
    <dgm:cxn modelId="{2B26F7CA-4D7F-4153-9251-D51D38734FE1}" type="presParOf" srcId="{23572DD2-2346-4EAB-BA9A-226802F58BA9}" destId="{ACFECC8B-EB09-4538-9930-349A2FB10010}" srcOrd="1" destOrd="0" presId="urn:microsoft.com/office/officeart/2008/layout/LinedList"/>
    <dgm:cxn modelId="{AD050EAD-A653-4B5C-A0D3-A34954F13E2E}" type="presParOf" srcId="{26689489-A464-4925-9A0E-C53C7317785A}" destId="{1EC207D6-F6D6-484B-8370-060A012CF7CD}" srcOrd="4" destOrd="0" presId="urn:microsoft.com/office/officeart/2008/layout/LinedList"/>
    <dgm:cxn modelId="{D9650DA9-F195-4993-8AF0-47BD5582EF66}" type="presParOf" srcId="{26689489-A464-4925-9A0E-C53C7317785A}" destId="{B205F985-2977-4DE3-B340-03FDABE6920B}" srcOrd="5" destOrd="0" presId="urn:microsoft.com/office/officeart/2008/layout/LinedList"/>
    <dgm:cxn modelId="{D997F82F-475F-4B15-80B3-7492D8BA8C76}" type="presParOf" srcId="{B205F985-2977-4DE3-B340-03FDABE6920B}" destId="{FDBDE0D8-5EEF-44A2-BB0E-5F94F0E0F514}" srcOrd="0" destOrd="0" presId="urn:microsoft.com/office/officeart/2008/layout/LinedList"/>
    <dgm:cxn modelId="{9B9B8239-BFF6-4D2E-9FD0-B723A1615B97}" type="presParOf" srcId="{B205F985-2977-4DE3-B340-03FDABE6920B}" destId="{B2B6D8B7-9A31-4A1D-8C3F-BCE902A83A39}" srcOrd="1" destOrd="0" presId="urn:microsoft.com/office/officeart/2008/layout/LinedList"/>
    <dgm:cxn modelId="{C6976A5F-4075-44AF-9B3C-BCF5C0D86406}" type="presParOf" srcId="{26689489-A464-4925-9A0E-C53C7317785A}" destId="{3EB53F31-9751-4976-8CD1-31C1108E333B}" srcOrd="6" destOrd="0" presId="urn:microsoft.com/office/officeart/2008/layout/LinedList"/>
    <dgm:cxn modelId="{3B25EA12-B0E5-4E7E-AD23-B05659D09578}" type="presParOf" srcId="{26689489-A464-4925-9A0E-C53C7317785A}" destId="{A04D2B97-3A2E-4F26-BCFE-D432C71AA25C}" srcOrd="7" destOrd="0" presId="urn:microsoft.com/office/officeart/2008/layout/LinedList"/>
    <dgm:cxn modelId="{2354D7C4-8CDF-4531-83BB-AAF6DBD66943}" type="presParOf" srcId="{A04D2B97-3A2E-4F26-BCFE-D432C71AA25C}" destId="{5B414F17-E580-4099-A67C-586DDA3AFAA7}" srcOrd="0" destOrd="0" presId="urn:microsoft.com/office/officeart/2008/layout/LinedList"/>
    <dgm:cxn modelId="{DA3EAE7F-E9FD-4227-8D12-7E778DEA5B44}" type="presParOf" srcId="{A04D2B97-3A2E-4F26-BCFE-D432C71AA25C}" destId="{B62324F7-9F46-454C-98E9-10C69D164583}" srcOrd="1" destOrd="0" presId="urn:microsoft.com/office/officeart/2008/layout/LinedList"/>
    <dgm:cxn modelId="{0FEF2B76-15D7-4CE3-AF4E-C71071EB189B}" type="presParOf" srcId="{26689489-A464-4925-9A0E-C53C7317785A}" destId="{C04BF752-82F8-4876-A850-883A303BF275}" srcOrd="8" destOrd="0" presId="urn:microsoft.com/office/officeart/2008/layout/LinedList"/>
    <dgm:cxn modelId="{82FB646A-6CAB-48AE-B8AA-A01F887A67FB}" type="presParOf" srcId="{26689489-A464-4925-9A0E-C53C7317785A}" destId="{C0881187-8172-41DB-A6B0-1C119E55A2B0}" srcOrd="9" destOrd="0" presId="urn:microsoft.com/office/officeart/2008/layout/LinedList"/>
    <dgm:cxn modelId="{67AFEE84-3C80-4437-B2DC-081D643CEEA9}" type="presParOf" srcId="{C0881187-8172-41DB-A6B0-1C119E55A2B0}" destId="{E963F1E5-F734-4281-9FF4-982DA1318A39}" srcOrd="0" destOrd="0" presId="urn:microsoft.com/office/officeart/2008/layout/LinedList"/>
    <dgm:cxn modelId="{10FABC12-12BF-4D07-BB4B-FF5E85F12C20}" type="presParOf" srcId="{C0881187-8172-41DB-A6B0-1C119E55A2B0}" destId="{77F417BD-F931-4AA5-8A00-6FC4E51F834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E76E26-B66B-476F-BD0C-34745AFA433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53E9E5D-88C5-4105-8FAA-1EFF0D5F6D27}">
      <dgm:prSet/>
      <dgm:spPr/>
      <dgm:t>
        <a:bodyPr/>
        <a:lstStyle/>
        <a:p>
          <a:r>
            <a:rPr lang="en-GB"/>
            <a:t>Alibaba Group (2023) Annual Report 2023. Hangzhou: Alibaba Group.</a:t>
          </a:r>
          <a:endParaRPr lang="en-US"/>
        </a:p>
      </dgm:t>
    </dgm:pt>
    <dgm:pt modelId="{A2380C2E-A3A5-4FA5-B0D8-5FCBC4BFAE57}" type="parTrans" cxnId="{B766EC2F-E7B2-4EC8-B060-31D087508043}">
      <dgm:prSet/>
      <dgm:spPr/>
      <dgm:t>
        <a:bodyPr/>
        <a:lstStyle/>
        <a:p>
          <a:endParaRPr lang="en-US"/>
        </a:p>
      </dgm:t>
    </dgm:pt>
    <dgm:pt modelId="{16E3FC54-8884-4206-9414-705361CF223B}" type="sibTrans" cxnId="{B766EC2F-E7B2-4EC8-B060-31D087508043}">
      <dgm:prSet/>
      <dgm:spPr/>
      <dgm:t>
        <a:bodyPr/>
        <a:lstStyle/>
        <a:p>
          <a:endParaRPr lang="en-US"/>
        </a:p>
      </dgm:t>
    </dgm:pt>
    <dgm:pt modelId="{92230C5F-DC25-4899-A74B-AEAB788E3999}">
      <dgm:prSet/>
      <dgm:spPr/>
      <dgm:t>
        <a:bodyPr/>
        <a:lstStyle/>
        <a:p>
          <a:r>
            <a:rPr lang="en-GB"/>
            <a:t>Brett, J. M. (2014) Negotiating Globally: How to Negotiate Deals, Resolve Disputes and Make Decisions Across Cultural Boundaries. 3rd edn. San Francisco: Jossey-Bass.</a:t>
          </a:r>
          <a:endParaRPr lang="en-US"/>
        </a:p>
      </dgm:t>
    </dgm:pt>
    <dgm:pt modelId="{1B377651-EF92-4D14-8FF8-AF58038D2700}" type="parTrans" cxnId="{2440C197-8AC8-4DC5-84C0-E2D9B44F782A}">
      <dgm:prSet/>
      <dgm:spPr/>
      <dgm:t>
        <a:bodyPr/>
        <a:lstStyle/>
        <a:p>
          <a:endParaRPr lang="en-US"/>
        </a:p>
      </dgm:t>
    </dgm:pt>
    <dgm:pt modelId="{250E536C-FE7B-4E8F-94B4-7735941FDB2A}" type="sibTrans" cxnId="{2440C197-8AC8-4DC5-84C0-E2D9B44F782A}">
      <dgm:prSet/>
      <dgm:spPr/>
      <dgm:t>
        <a:bodyPr/>
        <a:lstStyle/>
        <a:p>
          <a:endParaRPr lang="en-US"/>
        </a:p>
      </dgm:t>
    </dgm:pt>
    <dgm:pt modelId="{905F3E6C-C2AC-4B42-8EC0-891BB75BF772}">
      <dgm:prSet/>
      <dgm:spPr/>
      <dgm:t>
        <a:bodyPr/>
        <a:lstStyle/>
        <a:p>
          <a:r>
            <a:rPr lang="en-GB"/>
            <a:t>Fang, T. (2012) ‘Yin Yang: A new perspective on culture’, Management and Organisation Review, 8(1), pp. 25–50.</a:t>
          </a:r>
          <a:endParaRPr lang="en-US"/>
        </a:p>
      </dgm:t>
    </dgm:pt>
    <dgm:pt modelId="{11ADDBA1-C6FC-4434-B32D-A43345D39D51}" type="parTrans" cxnId="{B0715AF2-840A-4327-A2CD-3274A5797B76}">
      <dgm:prSet/>
      <dgm:spPr/>
      <dgm:t>
        <a:bodyPr/>
        <a:lstStyle/>
        <a:p>
          <a:endParaRPr lang="en-US"/>
        </a:p>
      </dgm:t>
    </dgm:pt>
    <dgm:pt modelId="{846414DC-5B22-49B5-A580-A8F5BEC6695B}" type="sibTrans" cxnId="{B0715AF2-840A-4327-A2CD-3274A5797B76}">
      <dgm:prSet/>
      <dgm:spPr/>
      <dgm:t>
        <a:bodyPr/>
        <a:lstStyle/>
        <a:p>
          <a:endParaRPr lang="en-US"/>
        </a:p>
      </dgm:t>
    </dgm:pt>
    <dgm:pt modelId="{349FBFB7-B396-4823-9C0D-2386F95566A3}">
      <dgm:prSet/>
      <dgm:spPr/>
      <dgm:t>
        <a:bodyPr/>
        <a:lstStyle/>
        <a:p>
          <a:r>
            <a:rPr lang="en-GB"/>
            <a:t>Ghemawat, P. (2017) The Laws of Globalisation and Business Applications. Cambridge: Cambridge University Press.</a:t>
          </a:r>
          <a:endParaRPr lang="en-US"/>
        </a:p>
      </dgm:t>
    </dgm:pt>
    <dgm:pt modelId="{79B84862-D7B5-4DB9-A49B-7D210F991408}" type="parTrans" cxnId="{AE7428E7-BC76-464B-A21E-3FDAEEFA62D5}">
      <dgm:prSet/>
      <dgm:spPr/>
      <dgm:t>
        <a:bodyPr/>
        <a:lstStyle/>
        <a:p>
          <a:endParaRPr lang="en-US"/>
        </a:p>
      </dgm:t>
    </dgm:pt>
    <dgm:pt modelId="{FD844F0F-3626-4619-ABD9-45DBC98F8EAA}" type="sibTrans" cxnId="{AE7428E7-BC76-464B-A21E-3FDAEEFA62D5}">
      <dgm:prSet/>
      <dgm:spPr/>
      <dgm:t>
        <a:bodyPr/>
        <a:lstStyle/>
        <a:p>
          <a:endParaRPr lang="en-US"/>
        </a:p>
      </dgm:t>
    </dgm:pt>
    <dgm:pt modelId="{803085B4-F964-4CB0-8F02-05DA7DE7CF81}">
      <dgm:prSet/>
      <dgm:spPr/>
      <dgm:t>
        <a:bodyPr/>
        <a:lstStyle/>
        <a:p>
          <a:r>
            <a:rPr lang="en-GB"/>
            <a:t>Hill, C. W. L. and Hult, G. T. M. (2022) International Business: Competing in the Global Marketplace. 14th edn. New York: McGraw-Hill Education.</a:t>
          </a:r>
          <a:endParaRPr lang="en-US"/>
        </a:p>
      </dgm:t>
    </dgm:pt>
    <dgm:pt modelId="{611C2048-E780-4087-9A4D-1B27DB4FD605}" type="parTrans" cxnId="{904879A4-2936-4F90-A52E-433E20DA1FBE}">
      <dgm:prSet/>
      <dgm:spPr/>
      <dgm:t>
        <a:bodyPr/>
        <a:lstStyle/>
        <a:p>
          <a:endParaRPr lang="en-US"/>
        </a:p>
      </dgm:t>
    </dgm:pt>
    <dgm:pt modelId="{9843E03F-4EF8-4437-87AF-0F72DFA5442F}" type="sibTrans" cxnId="{904879A4-2936-4F90-A52E-433E20DA1FBE}">
      <dgm:prSet/>
      <dgm:spPr/>
      <dgm:t>
        <a:bodyPr/>
        <a:lstStyle/>
        <a:p>
          <a:endParaRPr lang="en-US"/>
        </a:p>
      </dgm:t>
    </dgm:pt>
    <dgm:pt modelId="{72C83C83-5EE9-4971-ABFC-D9B06339F3FB}">
      <dgm:prSet/>
      <dgm:spPr/>
      <dgm:t>
        <a:bodyPr/>
        <a:lstStyle/>
        <a:p>
          <a:r>
            <a:rPr lang="en-GB"/>
            <a:t>Hofstede, G., Hofstede, G. J. and Minkov, M. (2010) Cultures and Organisations: Software of the Mind. 3rd edn. New York: McGraw-Hill.</a:t>
          </a:r>
          <a:endParaRPr lang="en-US"/>
        </a:p>
      </dgm:t>
    </dgm:pt>
    <dgm:pt modelId="{B740F9D7-8565-4CB3-8423-BC857A512FEA}" type="parTrans" cxnId="{0D403EA6-3E73-4ADD-9CD0-4AAD4065FE38}">
      <dgm:prSet/>
      <dgm:spPr/>
      <dgm:t>
        <a:bodyPr/>
        <a:lstStyle/>
        <a:p>
          <a:endParaRPr lang="en-US"/>
        </a:p>
      </dgm:t>
    </dgm:pt>
    <dgm:pt modelId="{F9A33362-CDBF-4FA3-84DB-872804EFB313}" type="sibTrans" cxnId="{0D403EA6-3E73-4ADD-9CD0-4AAD4065FE38}">
      <dgm:prSet/>
      <dgm:spPr/>
      <dgm:t>
        <a:bodyPr/>
        <a:lstStyle/>
        <a:p>
          <a:endParaRPr lang="en-US"/>
        </a:p>
      </dgm:t>
    </dgm:pt>
    <dgm:pt modelId="{2655214F-D8D2-4C6B-BB60-E43D91F9B80B}">
      <dgm:prSet/>
      <dgm:spPr/>
      <dgm:t>
        <a:bodyPr/>
        <a:lstStyle/>
        <a:p>
          <a:r>
            <a:rPr lang="en-GB"/>
            <a:t>Lewicki, R. J., Barry, B. and Saunders, D. M. (2021) Essentials of Negotiation. 7th edn. New York: McGraw-Hill Education.</a:t>
          </a:r>
          <a:endParaRPr lang="en-US"/>
        </a:p>
      </dgm:t>
    </dgm:pt>
    <dgm:pt modelId="{30389385-370C-411A-B41C-F79DEB7BA0E7}" type="parTrans" cxnId="{69CCCDF5-70A9-4E05-9028-1205562B246C}">
      <dgm:prSet/>
      <dgm:spPr/>
      <dgm:t>
        <a:bodyPr/>
        <a:lstStyle/>
        <a:p>
          <a:endParaRPr lang="en-US"/>
        </a:p>
      </dgm:t>
    </dgm:pt>
    <dgm:pt modelId="{28421600-B8EB-4D49-AF4B-EF0E8EA96E6D}" type="sibTrans" cxnId="{69CCCDF5-70A9-4E05-9028-1205562B246C}">
      <dgm:prSet/>
      <dgm:spPr/>
      <dgm:t>
        <a:bodyPr/>
        <a:lstStyle/>
        <a:p>
          <a:endParaRPr lang="en-US"/>
        </a:p>
      </dgm:t>
    </dgm:pt>
    <dgm:pt modelId="{6BBB8669-C94B-419B-A8F1-0A2C05D1A6BF}">
      <dgm:prSet/>
      <dgm:spPr/>
      <dgm:t>
        <a:bodyPr/>
        <a:lstStyle/>
        <a:p>
          <a:r>
            <a:rPr lang="en-GB"/>
            <a:t>Meyer, E. (2014) The Culture Map: Breaking Through the Invisible Boundaries of Global Business. New York: PublicAffairs.</a:t>
          </a:r>
          <a:endParaRPr lang="en-US"/>
        </a:p>
      </dgm:t>
    </dgm:pt>
    <dgm:pt modelId="{B0E946BD-3D69-495D-BBBA-1FA331230A6D}" type="parTrans" cxnId="{F4F385C0-345C-4C59-AC7F-025F6821A60C}">
      <dgm:prSet/>
      <dgm:spPr/>
      <dgm:t>
        <a:bodyPr/>
        <a:lstStyle/>
        <a:p>
          <a:endParaRPr lang="en-US"/>
        </a:p>
      </dgm:t>
    </dgm:pt>
    <dgm:pt modelId="{D29A186A-A23F-403C-82E6-E8991F07A7F9}" type="sibTrans" cxnId="{F4F385C0-345C-4C59-AC7F-025F6821A60C}">
      <dgm:prSet/>
      <dgm:spPr/>
      <dgm:t>
        <a:bodyPr/>
        <a:lstStyle/>
        <a:p>
          <a:endParaRPr lang="en-US"/>
        </a:p>
      </dgm:t>
    </dgm:pt>
    <dgm:pt modelId="{5ABB1726-FEAC-4529-8A7D-A37F7AD3AC46}">
      <dgm:prSet/>
      <dgm:spPr/>
      <dgm:t>
        <a:bodyPr/>
        <a:lstStyle/>
        <a:p>
          <a:r>
            <a:rPr lang="en-GB"/>
            <a:t>Tesco plc (2023) Annual Report and Financial Statements 2023. London: Tesco plc.</a:t>
          </a:r>
          <a:endParaRPr lang="en-US"/>
        </a:p>
      </dgm:t>
    </dgm:pt>
    <dgm:pt modelId="{F4DA0C6B-D16D-4516-97AA-8944DC1A7F22}" type="parTrans" cxnId="{52C18219-E137-41D0-93EF-6992C31FA3D0}">
      <dgm:prSet/>
      <dgm:spPr/>
      <dgm:t>
        <a:bodyPr/>
        <a:lstStyle/>
        <a:p>
          <a:endParaRPr lang="en-US"/>
        </a:p>
      </dgm:t>
    </dgm:pt>
    <dgm:pt modelId="{15195B97-0BA4-420D-90BC-DC2FD94142EC}" type="sibTrans" cxnId="{52C18219-E137-41D0-93EF-6992C31FA3D0}">
      <dgm:prSet/>
      <dgm:spPr/>
      <dgm:t>
        <a:bodyPr/>
        <a:lstStyle/>
        <a:p>
          <a:endParaRPr lang="en-US"/>
        </a:p>
      </dgm:t>
    </dgm:pt>
    <dgm:pt modelId="{F2D9C4E8-BD34-4089-9725-5517A88D3FA0}">
      <dgm:prSet/>
      <dgm:spPr/>
      <dgm:t>
        <a:bodyPr/>
        <a:lstStyle/>
        <a:p>
          <a:r>
            <a:rPr lang="en-GB"/>
            <a:t>Trompenaars, F. and Hampden-Turner, C. (2012) Riding the Waves of Culture: Understanding Cultural Diversity in Business. 3rd edn. London: Nicholas Brealey.</a:t>
          </a:r>
          <a:endParaRPr lang="en-US"/>
        </a:p>
      </dgm:t>
    </dgm:pt>
    <dgm:pt modelId="{DF172656-CEF2-4E9F-841B-B9BC4AC830BF}" type="parTrans" cxnId="{E583510D-F0DE-4BAC-9177-11F4BFF321D5}">
      <dgm:prSet/>
      <dgm:spPr/>
      <dgm:t>
        <a:bodyPr/>
        <a:lstStyle/>
        <a:p>
          <a:endParaRPr lang="en-US"/>
        </a:p>
      </dgm:t>
    </dgm:pt>
    <dgm:pt modelId="{E966B5B4-00BB-42F0-A795-44C5EB8239DF}" type="sibTrans" cxnId="{E583510D-F0DE-4BAC-9177-11F4BFF321D5}">
      <dgm:prSet/>
      <dgm:spPr/>
      <dgm:t>
        <a:bodyPr/>
        <a:lstStyle/>
        <a:p>
          <a:endParaRPr lang="en-US"/>
        </a:p>
      </dgm:t>
    </dgm:pt>
    <dgm:pt modelId="{221AF09D-8326-4660-88AB-CE436782E377}" type="pres">
      <dgm:prSet presAssocID="{9CE76E26-B66B-476F-BD0C-34745AFA433D}" presName="diagram" presStyleCnt="0">
        <dgm:presLayoutVars>
          <dgm:dir/>
          <dgm:resizeHandles val="exact"/>
        </dgm:presLayoutVars>
      </dgm:prSet>
      <dgm:spPr/>
    </dgm:pt>
    <dgm:pt modelId="{2622916E-2761-4C12-A047-3C271440D5DA}" type="pres">
      <dgm:prSet presAssocID="{653E9E5D-88C5-4105-8FAA-1EFF0D5F6D27}" presName="node" presStyleLbl="node1" presStyleIdx="0" presStyleCnt="10">
        <dgm:presLayoutVars>
          <dgm:bulletEnabled val="1"/>
        </dgm:presLayoutVars>
      </dgm:prSet>
      <dgm:spPr/>
    </dgm:pt>
    <dgm:pt modelId="{10EFD75A-7787-4E1D-B008-63BFE6AEBEB7}" type="pres">
      <dgm:prSet presAssocID="{16E3FC54-8884-4206-9414-705361CF223B}" presName="sibTrans" presStyleCnt="0"/>
      <dgm:spPr/>
    </dgm:pt>
    <dgm:pt modelId="{2DCBC128-B248-442B-8A87-616B0CE67202}" type="pres">
      <dgm:prSet presAssocID="{92230C5F-DC25-4899-A74B-AEAB788E3999}" presName="node" presStyleLbl="node1" presStyleIdx="1" presStyleCnt="10">
        <dgm:presLayoutVars>
          <dgm:bulletEnabled val="1"/>
        </dgm:presLayoutVars>
      </dgm:prSet>
      <dgm:spPr/>
    </dgm:pt>
    <dgm:pt modelId="{5F65B861-E06B-4B46-A898-34198E70F744}" type="pres">
      <dgm:prSet presAssocID="{250E536C-FE7B-4E8F-94B4-7735941FDB2A}" presName="sibTrans" presStyleCnt="0"/>
      <dgm:spPr/>
    </dgm:pt>
    <dgm:pt modelId="{4DF703D4-7804-44DC-9C19-623262547521}" type="pres">
      <dgm:prSet presAssocID="{905F3E6C-C2AC-4B42-8EC0-891BB75BF772}" presName="node" presStyleLbl="node1" presStyleIdx="2" presStyleCnt="10">
        <dgm:presLayoutVars>
          <dgm:bulletEnabled val="1"/>
        </dgm:presLayoutVars>
      </dgm:prSet>
      <dgm:spPr/>
    </dgm:pt>
    <dgm:pt modelId="{78499775-11AA-4322-B0E5-8ABDB9188912}" type="pres">
      <dgm:prSet presAssocID="{846414DC-5B22-49B5-A580-A8F5BEC6695B}" presName="sibTrans" presStyleCnt="0"/>
      <dgm:spPr/>
    </dgm:pt>
    <dgm:pt modelId="{E0FCD677-9A43-4B6E-9EBC-8C753E4D764A}" type="pres">
      <dgm:prSet presAssocID="{349FBFB7-B396-4823-9C0D-2386F95566A3}" presName="node" presStyleLbl="node1" presStyleIdx="3" presStyleCnt="10">
        <dgm:presLayoutVars>
          <dgm:bulletEnabled val="1"/>
        </dgm:presLayoutVars>
      </dgm:prSet>
      <dgm:spPr/>
    </dgm:pt>
    <dgm:pt modelId="{64FD47CC-5290-4F13-848C-C50BC46B9776}" type="pres">
      <dgm:prSet presAssocID="{FD844F0F-3626-4619-ABD9-45DBC98F8EAA}" presName="sibTrans" presStyleCnt="0"/>
      <dgm:spPr/>
    </dgm:pt>
    <dgm:pt modelId="{6D76CBB1-581D-4F58-BB46-ABD5F24EF884}" type="pres">
      <dgm:prSet presAssocID="{803085B4-F964-4CB0-8F02-05DA7DE7CF81}" presName="node" presStyleLbl="node1" presStyleIdx="4" presStyleCnt="10">
        <dgm:presLayoutVars>
          <dgm:bulletEnabled val="1"/>
        </dgm:presLayoutVars>
      </dgm:prSet>
      <dgm:spPr/>
    </dgm:pt>
    <dgm:pt modelId="{063A3D0E-A25F-46AD-9DC5-52E5BE43BBCA}" type="pres">
      <dgm:prSet presAssocID="{9843E03F-4EF8-4437-87AF-0F72DFA5442F}" presName="sibTrans" presStyleCnt="0"/>
      <dgm:spPr/>
    </dgm:pt>
    <dgm:pt modelId="{5AC91AA6-152C-45A7-9A10-408E0C9D816B}" type="pres">
      <dgm:prSet presAssocID="{72C83C83-5EE9-4971-ABFC-D9B06339F3FB}" presName="node" presStyleLbl="node1" presStyleIdx="5" presStyleCnt="10">
        <dgm:presLayoutVars>
          <dgm:bulletEnabled val="1"/>
        </dgm:presLayoutVars>
      </dgm:prSet>
      <dgm:spPr/>
    </dgm:pt>
    <dgm:pt modelId="{B576B7EA-A5B6-4CA9-9934-48608757CFF5}" type="pres">
      <dgm:prSet presAssocID="{F9A33362-CDBF-4FA3-84DB-872804EFB313}" presName="sibTrans" presStyleCnt="0"/>
      <dgm:spPr/>
    </dgm:pt>
    <dgm:pt modelId="{D580F4D4-EADD-4499-ABC0-6327B27E219C}" type="pres">
      <dgm:prSet presAssocID="{2655214F-D8D2-4C6B-BB60-E43D91F9B80B}" presName="node" presStyleLbl="node1" presStyleIdx="6" presStyleCnt="10">
        <dgm:presLayoutVars>
          <dgm:bulletEnabled val="1"/>
        </dgm:presLayoutVars>
      </dgm:prSet>
      <dgm:spPr/>
    </dgm:pt>
    <dgm:pt modelId="{9F52ED37-BB64-4B37-A15F-957D1C248C2B}" type="pres">
      <dgm:prSet presAssocID="{28421600-B8EB-4D49-AF4B-EF0E8EA96E6D}" presName="sibTrans" presStyleCnt="0"/>
      <dgm:spPr/>
    </dgm:pt>
    <dgm:pt modelId="{D3111FDB-D391-4602-9E21-B5396C29E4C3}" type="pres">
      <dgm:prSet presAssocID="{6BBB8669-C94B-419B-A8F1-0A2C05D1A6BF}" presName="node" presStyleLbl="node1" presStyleIdx="7" presStyleCnt="10">
        <dgm:presLayoutVars>
          <dgm:bulletEnabled val="1"/>
        </dgm:presLayoutVars>
      </dgm:prSet>
      <dgm:spPr/>
    </dgm:pt>
    <dgm:pt modelId="{B18F9D8D-8380-4297-AFFE-D420344DA618}" type="pres">
      <dgm:prSet presAssocID="{D29A186A-A23F-403C-82E6-E8991F07A7F9}" presName="sibTrans" presStyleCnt="0"/>
      <dgm:spPr/>
    </dgm:pt>
    <dgm:pt modelId="{DCFD33EE-11B4-4C7B-86E3-A2D89D4D0FC5}" type="pres">
      <dgm:prSet presAssocID="{5ABB1726-FEAC-4529-8A7D-A37F7AD3AC46}" presName="node" presStyleLbl="node1" presStyleIdx="8" presStyleCnt="10">
        <dgm:presLayoutVars>
          <dgm:bulletEnabled val="1"/>
        </dgm:presLayoutVars>
      </dgm:prSet>
      <dgm:spPr/>
    </dgm:pt>
    <dgm:pt modelId="{8139B393-C1F8-4831-AD06-5767057D9BC8}" type="pres">
      <dgm:prSet presAssocID="{15195B97-0BA4-420D-90BC-DC2FD94142EC}" presName="sibTrans" presStyleCnt="0"/>
      <dgm:spPr/>
    </dgm:pt>
    <dgm:pt modelId="{877AB10C-8E1A-4556-A8DF-A867421A3F32}" type="pres">
      <dgm:prSet presAssocID="{F2D9C4E8-BD34-4089-9725-5517A88D3FA0}" presName="node" presStyleLbl="node1" presStyleIdx="9" presStyleCnt="10">
        <dgm:presLayoutVars>
          <dgm:bulletEnabled val="1"/>
        </dgm:presLayoutVars>
      </dgm:prSet>
      <dgm:spPr/>
    </dgm:pt>
  </dgm:ptLst>
  <dgm:cxnLst>
    <dgm:cxn modelId="{A4867B0A-00B9-4A55-9A67-5D75EF17F4D9}" type="presOf" srcId="{803085B4-F964-4CB0-8F02-05DA7DE7CF81}" destId="{6D76CBB1-581D-4F58-BB46-ABD5F24EF884}" srcOrd="0" destOrd="0" presId="urn:microsoft.com/office/officeart/2005/8/layout/default"/>
    <dgm:cxn modelId="{E583510D-F0DE-4BAC-9177-11F4BFF321D5}" srcId="{9CE76E26-B66B-476F-BD0C-34745AFA433D}" destId="{F2D9C4E8-BD34-4089-9725-5517A88D3FA0}" srcOrd="9" destOrd="0" parTransId="{DF172656-CEF2-4E9F-841B-B9BC4AC830BF}" sibTransId="{E966B5B4-00BB-42F0-A795-44C5EB8239DF}"/>
    <dgm:cxn modelId="{52C18219-E137-41D0-93EF-6992C31FA3D0}" srcId="{9CE76E26-B66B-476F-BD0C-34745AFA433D}" destId="{5ABB1726-FEAC-4529-8A7D-A37F7AD3AC46}" srcOrd="8" destOrd="0" parTransId="{F4DA0C6B-D16D-4516-97AA-8944DC1A7F22}" sibTransId="{15195B97-0BA4-420D-90BC-DC2FD94142EC}"/>
    <dgm:cxn modelId="{6857AE1B-8B29-4542-BD73-AC0E657CC7C0}" type="presOf" srcId="{905F3E6C-C2AC-4B42-8EC0-891BB75BF772}" destId="{4DF703D4-7804-44DC-9C19-623262547521}" srcOrd="0" destOrd="0" presId="urn:microsoft.com/office/officeart/2005/8/layout/default"/>
    <dgm:cxn modelId="{95C7F91D-8CAF-4CF7-AB7F-C96CA5F6CDD9}" type="presOf" srcId="{6BBB8669-C94B-419B-A8F1-0A2C05D1A6BF}" destId="{D3111FDB-D391-4602-9E21-B5396C29E4C3}" srcOrd="0" destOrd="0" presId="urn:microsoft.com/office/officeart/2005/8/layout/default"/>
    <dgm:cxn modelId="{16CD9E24-9774-4B2E-A6AE-13C7BDFF97BD}" type="presOf" srcId="{9CE76E26-B66B-476F-BD0C-34745AFA433D}" destId="{221AF09D-8326-4660-88AB-CE436782E377}" srcOrd="0" destOrd="0" presId="urn:microsoft.com/office/officeart/2005/8/layout/default"/>
    <dgm:cxn modelId="{74D24B25-EF94-4090-8F39-8FDBCA86208B}" type="presOf" srcId="{F2D9C4E8-BD34-4089-9725-5517A88D3FA0}" destId="{877AB10C-8E1A-4556-A8DF-A867421A3F32}" srcOrd="0" destOrd="0" presId="urn:microsoft.com/office/officeart/2005/8/layout/default"/>
    <dgm:cxn modelId="{B766EC2F-E7B2-4EC8-B060-31D087508043}" srcId="{9CE76E26-B66B-476F-BD0C-34745AFA433D}" destId="{653E9E5D-88C5-4105-8FAA-1EFF0D5F6D27}" srcOrd="0" destOrd="0" parTransId="{A2380C2E-A3A5-4FA5-B0D8-5FCBC4BFAE57}" sibTransId="{16E3FC54-8884-4206-9414-705361CF223B}"/>
    <dgm:cxn modelId="{B7B5893B-C72E-4963-94D9-977B35E0DDDA}" type="presOf" srcId="{92230C5F-DC25-4899-A74B-AEAB788E3999}" destId="{2DCBC128-B248-442B-8A87-616B0CE67202}" srcOrd="0" destOrd="0" presId="urn:microsoft.com/office/officeart/2005/8/layout/default"/>
    <dgm:cxn modelId="{2604745B-B878-4B59-9D1A-D38F3AFB9264}" type="presOf" srcId="{349FBFB7-B396-4823-9C0D-2386F95566A3}" destId="{E0FCD677-9A43-4B6E-9EBC-8C753E4D764A}" srcOrd="0" destOrd="0" presId="urn:microsoft.com/office/officeart/2005/8/layout/default"/>
    <dgm:cxn modelId="{E1786A96-F4F2-4DFF-A14F-FB84C96039EB}" type="presOf" srcId="{72C83C83-5EE9-4971-ABFC-D9B06339F3FB}" destId="{5AC91AA6-152C-45A7-9A10-408E0C9D816B}" srcOrd="0" destOrd="0" presId="urn:microsoft.com/office/officeart/2005/8/layout/default"/>
    <dgm:cxn modelId="{2440C197-8AC8-4DC5-84C0-E2D9B44F782A}" srcId="{9CE76E26-B66B-476F-BD0C-34745AFA433D}" destId="{92230C5F-DC25-4899-A74B-AEAB788E3999}" srcOrd="1" destOrd="0" parTransId="{1B377651-EF92-4D14-8FF8-AF58038D2700}" sibTransId="{250E536C-FE7B-4E8F-94B4-7735941FDB2A}"/>
    <dgm:cxn modelId="{1C79FB97-3E2C-429E-BC83-3D187C0CD759}" type="presOf" srcId="{653E9E5D-88C5-4105-8FAA-1EFF0D5F6D27}" destId="{2622916E-2761-4C12-A047-3C271440D5DA}" srcOrd="0" destOrd="0" presId="urn:microsoft.com/office/officeart/2005/8/layout/default"/>
    <dgm:cxn modelId="{904879A4-2936-4F90-A52E-433E20DA1FBE}" srcId="{9CE76E26-B66B-476F-BD0C-34745AFA433D}" destId="{803085B4-F964-4CB0-8F02-05DA7DE7CF81}" srcOrd="4" destOrd="0" parTransId="{611C2048-E780-4087-9A4D-1B27DB4FD605}" sibTransId="{9843E03F-4EF8-4437-87AF-0F72DFA5442F}"/>
    <dgm:cxn modelId="{0D403EA6-3E73-4ADD-9CD0-4AAD4065FE38}" srcId="{9CE76E26-B66B-476F-BD0C-34745AFA433D}" destId="{72C83C83-5EE9-4971-ABFC-D9B06339F3FB}" srcOrd="5" destOrd="0" parTransId="{B740F9D7-8565-4CB3-8423-BC857A512FEA}" sibTransId="{F9A33362-CDBF-4FA3-84DB-872804EFB313}"/>
    <dgm:cxn modelId="{5813FFA9-1383-405B-B601-9FC10880563C}" type="presOf" srcId="{2655214F-D8D2-4C6B-BB60-E43D91F9B80B}" destId="{D580F4D4-EADD-4499-ABC0-6327B27E219C}" srcOrd="0" destOrd="0" presId="urn:microsoft.com/office/officeart/2005/8/layout/default"/>
    <dgm:cxn modelId="{F4F385C0-345C-4C59-AC7F-025F6821A60C}" srcId="{9CE76E26-B66B-476F-BD0C-34745AFA433D}" destId="{6BBB8669-C94B-419B-A8F1-0A2C05D1A6BF}" srcOrd="7" destOrd="0" parTransId="{B0E946BD-3D69-495D-BBBA-1FA331230A6D}" sibTransId="{D29A186A-A23F-403C-82E6-E8991F07A7F9}"/>
    <dgm:cxn modelId="{EADBBCD3-71D1-460E-9733-2E3586E57E46}" type="presOf" srcId="{5ABB1726-FEAC-4529-8A7D-A37F7AD3AC46}" destId="{DCFD33EE-11B4-4C7B-86E3-A2D89D4D0FC5}" srcOrd="0" destOrd="0" presId="urn:microsoft.com/office/officeart/2005/8/layout/default"/>
    <dgm:cxn modelId="{AE7428E7-BC76-464B-A21E-3FDAEEFA62D5}" srcId="{9CE76E26-B66B-476F-BD0C-34745AFA433D}" destId="{349FBFB7-B396-4823-9C0D-2386F95566A3}" srcOrd="3" destOrd="0" parTransId="{79B84862-D7B5-4DB9-A49B-7D210F991408}" sibTransId="{FD844F0F-3626-4619-ABD9-45DBC98F8EAA}"/>
    <dgm:cxn modelId="{B0715AF2-840A-4327-A2CD-3274A5797B76}" srcId="{9CE76E26-B66B-476F-BD0C-34745AFA433D}" destId="{905F3E6C-C2AC-4B42-8EC0-891BB75BF772}" srcOrd="2" destOrd="0" parTransId="{11ADDBA1-C6FC-4434-B32D-A43345D39D51}" sibTransId="{846414DC-5B22-49B5-A580-A8F5BEC6695B}"/>
    <dgm:cxn modelId="{69CCCDF5-70A9-4E05-9028-1205562B246C}" srcId="{9CE76E26-B66B-476F-BD0C-34745AFA433D}" destId="{2655214F-D8D2-4C6B-BB60-E43D91F9B80B}" srcOrd="6" destOrd="0" parTransId="{30389385-370C-411A-B41C-F79DEB7BA0E7}" sibTransId="{28421600-B8EB-4D49-AF4B-EF0E8EA96E6D}"/>
    <dgm:cxn modelId="{F0246B9D-C479-4E00-BC66-42232F2631FA}" type="presParOf" srcId="{221AF09D-8326-4660-88AB-CE436782E377}" destId="{2622916E-2761-4C12-A047-3C271440D5DA}" srcOrd="0" destOrd="0" presId="urn:microsoft.com/office/officeart/2005/8/layout/default"/>
    <dgm:cxn modelId="{253FEB68-AF1E-4FE0-A663-075575545C61}" type="presParOf" srcId="{221AF09D-8326-4660-88AB-CE436782E377}" destId="{10EFD75A-7787-4E1D-B008-63BFE6AEBEB7}" srcOrd="1" destOrd="0" presId="urn:microsoft.com/office/officeart/2005/8/layout/default"/>
    <dgm:cxn modelId="{4BD01D82-BB9A-4418-A7DD-36311B86BD6E}" type="presParOf" srcId="{221AF09D-8326-4660-88AB-CE436782E377}" destId="{2DCBC128-B248-442B-8A87-616B0CE67202}" srcOrd="2" destOrd="0" presId="urn:microsoft.com/office/officeart/2005/8/layout/default"/>
    <dgm:cxn modelId="{1A358D42-78C9-4477-BCDB-FFB132869BE0}" type="presParOf" srcId="{221AF09D-8326-4660-88AB-CE436782E377}" destId="{5F65B861-E06B-4B46-A898-34198E70F744}" srcOrd="3" destOrd="0" presId="urn:microsoft.com/office/officeart/2005/8/layout/default"/>
    <dgm:cxn modelId="{7E3BE4E7-CEBF-45C3-A97E-2ED40E0FC11A}" type="presParOf" srcId="{221AF09D-8326-4660-88AB-CE436782E377}" destId="{4DF703D4-7804-44DC-9C19-623262547521}" srcOrd="4" destOrd="0" presId="urn:microsoft.com/office/officeart/2005/8/layout/default"/>
    <dgm:cxn modelId="{877C0E73-9A0F-448D-B20E-C59AE3DEE7B0}" type="presParOf" srcId="{221AF09D-8326-4660-88AB-CE436782E377}" destId="{78499775-11AA-4322-B0E5-8ABDB9188912}" srcOrd="5" destOrd="0" presId="urn:microsoft.com/office/officeart/2005/8/layout/default"/>
    <dgm:cxn modelId="{22B22A4D-57FF-4950-B3E4-FB804BA45A7A}" type="presParOf" srcId="{221AF09D-8326-4660-88AB-CE436782E377}" destId="{E0FCD677-9A43-4B6E-9EBC-8C753E4D764A}" srcOrd="6" destOrd="0" presId="urn:microsoft.com/office/officeart/2005/8/layout/default"/>
    <dgm:cxn modelId="{9F712B03-E81A-42C9-A605-F6A88B583AB8}" type="presParOf" srcId="{221AF09D-8326-4660-88AB-CE436782E377}" destId="{64FD47CC-5290-4F13-848C-C50BC46B9776}" srcOrd="7" destOrd="0" presId="urn:microsoft.com/office/officeart/2005/8/layout/default"/>
    <dgm:cxn modelId="{CE6E1590-7D67-481A-82C3-B236CA6B73C8}" type="presParOf" srcId="{221AF09D-8326-4660-88AB-CE436782E377}" destId="{6D76CBB1-581D-4F58-BB46-ABD5F24EF884}" srcOrd="8" destOrd="0" presId="urn:microsoft.com/office/officeart/2005/8/layout/default"/>
    <dgm:cxn modelId="{C4C67EF9-E8DD-4F0A-AE4F-F5AD459C267E}" type="presParOf" srcId="{221AF09D-8326-4660-88AB-CE436782E377}" destId="{063A3D0E-A25F-46AD-9DC5-52E5BE43BBCA}" srcOrd="9" destOrd="0" presId="urn:microsoft.com/office/officeart/2005/8/layout/default"/>
    <dgm:cxn modelId="{E91ADB3F-0AB7-4509-8EA8-22A06AE68AC6}" type="presParOf" srcId="{221AF09D-8326-4660-88AB-CE436782E377}" destId="{5AC91AA6-152C-45A7-9A10-408E0C9D816B}" srcOrd="10" destOrd="0" presId="urn:microsoft.com/office/officeart/2005/8/layout/default"/>
    <dgm:cxn modelId="{1679E9EB-A076-482D-88C8-3A83950318B4}" type="presParOf" srcId="{221AF09D-8326-4660-88AB-CE436782E377}" destId="{B576B7EA-A5B6-4CA9-9934-48608757CFF5}" srcOrd="11" destOrd="0" presId="urn:microsoft.com/office/officeart/2005/8/layout/default"/>
    <dgm:cxn modelId="{219D032E-E3DF-4913-954B-FE53F51ABFF7}" type="presParOf" srcId="{221AF09D-8326-4660-88AB-CE436782E377}" destId="{D580F4D4-EADD-4499-ABC0-6327B27E219C}" srcOrd="12" destOrd="0" presId="urn:microsoft.com/office/officeart/2005/8/layout/default"/>
    <dgm:cxn modelId="{716AAF5D-C53C-4284-B399-C814C39EF1B5}" type="presParOf" srcId="{221AF09D-8326-4660-88AB-CE436782E377}" destId="{9F52ED37-BB64-4B37-A15F-957D1C248C2B}" srcOrd="13" destOrd="0" presId="urn:microsoft.com/office/officeart/2005/8/layout/default"/>
    <dgm:cxn modelId="{3D2273A9-CB7D-40DF-B230-2E05001DCA77}" type="presParOf" srcId="{221AF09D-8326-4660-88AB-CE436782E377}" destId="{D3111FDB-D391-4602-9E21-B5396C29E4C3}" srcOrd="14" destOrd="0" presId="urn:microsoft.com/office/officeart/2005/8/layout/default"/>
    <dgm:cxn modelId="{9C819D22-C846-4B5D-860F-A9AF90DDF6AC}" type="presParOf" srcId="{221AF09D-8326-4660-88AB-CE436782E377}" destId="{B18F9D8D-8380-4297-AFFE-D420344DA618}" srcOrd="15" destOrd="0" presId="urn:microsoft.com/office/officeart/2005/8/layout/default"/>
    <dgm:cxn modelId="{695D0BE7-9B7B-43A6-A8DE-27D4DDDB20C1}" type="presParOf" srcId="{221AF09D-8326-4660-88AB-CE436782E377}" destId="{DCFD33EE-11B4-4C7B-86E3-A2D89D4D0FC5}" srcOrd="16" destOrd="0" presId="urn:microsoft.com/office/officeart/2005/8/layout/default"/>
    <dgm:cxn modelId="{3797FA2B-A874-4747-B2D4-0E9CCB0FB637}" type="presParOf" srcId="{221AF09D-8326-4660-88AB-CE436782E377}" destId="{8139B393-C1F8-4831-AD06-5767057D9BC8}" srcOrd="17" destOrd="0" presId="urn:microsoft.com/office/officeart/2005/8/layout/default"/>
    <dgm:cxn modelId="{3B622679-D837-44B9-BEA3-5987DCF21C28}" type="presParOf" srcId="{221AF09D-8326-4660-88AB-CE436782E377}" destId="{877AB10C-8E1A-4556-A8DF-A867421A3F32}"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B507D6-0635-4DF8-8A14-8B4A4A74F880}">
      <dsp:nvSpPr>
        <dsp:cNvPr id="0" name=""/>
        <dsp:cNvSpPr/>
      </dsp:nvSpPr>
      <dsp:spPr>
        <a:xfrm>
          <a:off x="397837" y="48806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91161-7A0C-47F2-8923-90FB598A8D88}">
      <dsp:nvSpPr>
        <dsp:cNvPr id="0" name=""/>
        <dsp:cNvSpPr/>
      </dsp:nvSpPr>
      <dsp:spPr>
        <a:xfrm>
          <a:off x="631837" y="7220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7365F9-39F6-44BD-BD28-FFF9FBDC2599}">
      <dsp:nvSpPr>
        <dsp:cNvPr id="0" name=""/>
        <dsp:cNvSpPr/>
      </dsp:nvSpPr>
      <dsp:spPr>
        <a:xfrm>
          <a:off x="46837" y="1928062"/>
          <a:ext cx="1800000" cy="88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Tesco should prioritise building strong relationships with Alibaba before finalising agreements.</a:t>
          </a:r>
          <a:endParaRPr lang="en-US" sz="1100" kern="1200"/>
        </a:p>
      </dsp:txBody>
      <dsp:txXfrm>
        <a:off x="46837" y="1928062"/>
        <a:ext cx="1800000" cy="889694"/>
      </dsp:txXfrm>
    </dsp:sp>
    <dsp:sp modelId="{32DD7CEA-2032-46D4-B789-91957DB777BF}">
      <dsp:nvSpPr>
        <dsp:cNvPr id="0" name=""/>
        <dsp:cNvSpPr/>
      </dsp:nvSpPr>
      <dsp:spPr>
        <a:xfrm>
          <a:off x="2512837" y="48806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68224-785E-4D97-9CE2-7DC23997E38E}">
      <dsp:nvSpPr>
        <dsp:cNvPr id="0" name=""/>
        <dsp:cNvSpPr/>
      </dsp:nvSpPr>
      <dsp:spPr>
        <a:xfrm>
          <a:off x="2746837" y="72206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72E299-A2D1-4B77-8755-51B427C19A32}">
      <dsp:nvSpPr>
        <dsp:cNvPr id="0" name=""/>
        <dsp:cNvSpPr/>
      </dsp:nvSpPr>
      <dsp:spPr>
        <a:xfrm>
          <a:off x="2161837" y="1928062"/>
          <a:ext cx="1800000" cy="88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Negotiators should adapt communication styles to respect cultural differences.</a:t>
          </a:r>
          <a:endParaRPr lang="en-US" sz="1100" kern="1200"/>
        </a:p>
      </dsp:txBody>
      <dsp:txXfrm>
        <a:off x="2161837" y="1928062"/>
        <a:ext cx="1800000" cy="889694"/>
      </dsp:txXfrm>
    </dsp:sp>
    <dsp:sp modelId="{C1FFA279-AC83-40C9-A08A-F0538D04F598}">
      <dsp:nvSpPr>
        <dsp:cNvPr id="0" name=""/>
        <dsp:cNvSpPr/>
      </dsp:nvSpPr>
      <dsp:spPr>
        <a:xfrm>
          <a:off x="4627837" y="48806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1272B-3E46-43B2-892D-462FBB4B062A}">
      <dsp:nvSpPr>
        <dsp:cNvPr id="0" name=""/>
        <dsp:cNvSpPr/>
      </dsp:nvSpPr>
      <dsp:spPr>
        <a:xfrm>
          <a:off x="4861837" y="72206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3C76F3-528C-4E73-8555-ACE4776BBBA8}">
      <dsp:nvSpPr>
        <dsp:cNvPr id="0" name=""/>
        <dsp:cNvSpPr/>
      </dsp:nvSpPr>
      <dsp:spPr>
        <a:xfrm>
          <a:off x="4276837" y="1928062"/>
          <a:ext cx="1800000" cy="88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Demonstrating respect for hierarchy is important when negotiating with Chinese organisations.</a:t>
          </a:r>
          <a:endParaRPr lang="en-US" sz="1100" kern="1200"/>
        </a:p>
      </dsp:txBody>
      <dsp:txXfrm>
        <a:off x="4276837" y="1928062"/>
        <a:ext cx="1800000" cy="889694"/>
      </dsp:txXfrm>
    </dsp:sp>
    <dsp:sp modelId="{441E56D4-9C8A-4763-8B6A-FE6BC3BAF4C4}">
      <dsp:nvSpPr>
        <dsp:cNvPr id="0" name=""/>
        <dsp:cNvSpPr/>
      </dsp:nvSpPr>
      <dsp:spPr>
        <a:xfrm>
          <a:off x="6742837" y="48806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18AAD-61A2-444E-A8CE-3620D63CB99B}">
      <dsp:nvSpPr>
        <dsp:cNvPr id="0" name=""/>
        <dsp:cNvSpPr/>
      </dsp:nvSpPr>
      <dsp:spPr>
        <a:xfrm>
          <a:off x="6976837" y="72206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74941A-FE05-45D1-A144-EE1E83E03FA6}">
      <dsp:nvSpPr>
        <dsp:cNvPr id="0" name=""/>
        <dsp:cNvSpPr/>
      </dsp:nvSpPr>
      <dsp:spPr>
        <a:xfrm>
          <a:off x="6391837" y="1928062"/>
          <a:ext cx="1800000" cy="88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Tesco should adopt a patient and flexible negotiation approach.</a:t>
          </a:r>
          <a:endParaRPr lang="en-US" sz="1100" kern="1200"/>
        </a:p>
      </dsp:txBody>
      <dsp:txXfrm>
        <a:off x="6391837" y="1928062"/>
        <a:ext cx="1800000" cy="889694"/>
      </dsp:txXfrm>
    </dsp:sp>
    <dsp:sp modelId="{3DE2F2AE-FB82-4FB6-BD12-9A014DCADD40}">
      <dsp:nvSpPr>
        <dsp:cNvPr id="0" name=""/>
        <dsp:cNvSpPr/>
      </dsp:nvSpPr>
      <dsp:spPr>
        <a:xfrm>
          <a:off x="8857837" y="48806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30950-E8D9-48C6-AE29-DB12DB953C53}">
      <dsp:nvSpPr>
        <dsp:cNvPr id="0" name=""/>
        <dsp:cNvSpPr/>
      </dsp:nvSpPr>
      <dsp:spPr>
        <a:xfrm>
          <a:off x="9091837" y="72206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6C97B4-F7FB-44E2-91D8-10BAADD7E80F}">
      <dsp:nvSpPr>
        <dsp:cNvPr id="0" name=""/>
        <dsp:cNvSpPr/>
      </dsp:nvSpPr>
      <dsp:spPr>
        <a:xfrm>
          <a:off x="8506837" y="1928062"/>
          <a:ext cx="1800000" cy="88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Effective negotiation strategies improve cross-cultural business outcomes (Lewicki, Barry and Saunders, 2021).</a:t>
          </a:r>
          <a:endParaRPr lang="en-US" sz="1100" kern="1200"/>
        </a:p>
      </dsp:txBody>
      <dsp:txXfrm>
        <a:off x="8506837" y="1928062"/>
        <a:ext cx="1800000" cy="889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C94B8-5E91-406E-9FFC-55B57EBF3114}">
      <dsp:nvSpPr>
        <dsp:cNvPr id="0" name=""/>
        <dsp:cNvSpPr/>
      </dsp:nvSpPr>
      <dsp:spPr>
        <a:xfrm>
          <a:off x="0" y="0"/>
          <a:ext cx="7972329" cy="59504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Cultural awareness helps reduce misunderstandings in cross-cultural communication.</a:t>
          </a:r>
          <a:endParaRPr lang="en-US" sz="1600" kern="1200"/>
        </a:p>
      </dsp:txBody>
      <dsp:txXfrm>
        <a:off x="17428" y="17428"/>
        <a:ext cx="7260607" cy="560191"/>
      </dsp:txXfrm>
    </dsp:sp>
    <dsp:sp modelId="{40F4A3AA-8DF4-445E-B129-0CA9E0B1F55C}">
      <dsp:nvSpPr>
        <dsp:cNvPr id="0" name=""/>
        <dsp:cNvSpPr/>
      </dsp:nvSpPr>
      <dsp:spPr>
        <a:xfrm>
          <a:off x="595336" y="677693"/>
          <a:ext cx="7972329" cy="59504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Understanding cultural values improves trust between international partners.</a:t>
          </a:r>
          <a:endParaRPr lang="en-US" sz="1600" kern="1200"/>
        </a:p>
      </dsp:txBody>
      <dsp:txXfrm>
        <a:off x="612764" y="695121"/>
        <a:ext cx="6955356" cy="560191"/>
      </dsp:txXfrm>
    </dsp:sp>
    <dsp:sp modelId="{3AF492D6-1E18-4B30-8CAA-F86FD1A9200B}">
      <dsp:nvSpPr>
        <dsp:cNvPr id="0" name=""/>
        <dsp:cNvSpPr/>
      </dsp:nvSpPr>
      <dsp:spPr>
        <a:xfrm>
          <a:off x="1190672" y="1355386"/>
          <a:ext cx="7972329" cy="59504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Cultural awareness supports effective negotiation strategies.</a:t>
          </a:r>
          <a:endParaRPr lang="en-US" sz="1600" kern="1200"/>
        </a:p>
      </dsp:txBody>
      <dsp:txXfrm>
        <a:off x="1208100" y="1372814"/>
        <a:ext cx="6955356" cy="560191"/>
      </dsp:txXfrm>
    </dsp:sp>
    <dsp:sp modelId="{4F6D2065-7A63-46E0-95E8-FBEB07C0AD3E}">
      <dsp:nvSpPr>
        <dsp:cNvPr id="0" name=""/>
        <dsp:cNvSpPr/>
      </dsp:nvSpPr>
      <dsp:spPr>
        <a:xfrm>
          <a:off x="1786008" y="2033079"/>
          <a:ext cx="7972329" cy="59504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Companies that understand cultural differences are more likely to achieve successful international partnerships.</a:t>
          </a:r>
          <a:endParaRPr lang="en-US" sz="1600" kern="1200"/>
        </a:p>
      </dsp:txBody>
      <dsp:txXfrm>
        <a:off x="1803436" y="2050507"/>
        <a:ext cx="6955356" cy="560191"/>
      </dsp:txXfrm>
    </dsp:sp>
    <dsp:sp modelId="{C9AE38F1-32C8-409D-8A5E-C00EBCD07DA3}">
      <dsp:nvSpPr>
        <dsp:cNvPr id="0" name=""/>
        <dsp:cNvSpPr/>
      </dsp:nvSpPr>
      <dsp:spPr>
        <a:xfrm>
          <a:off x="2381345" y="2710772"/>
          <a:ext cx="7972329" cy="595047"/>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Cultural understanding plays a key role in global business success (Ghemawat, 2017).</a:t>
          </a:r>
          <a:endParaRPr lang="en-US" sz="1600" kern="1200"/>
        </a:p>
      </dsp:txBody>
      <dsp:txXfrm>
        <a:off x="2398773" y="2728200"/>
        <a:ext cx="6955356" cy="560191"/>
      </dsp:txXfrm>
    </dsp:sp>
    <dsp:sp modelId="{DD1F11F4-D077-4A16-A3AC-856807DA7AF3}">
      <dsp:nvSpPr>
        <dsp:cNvPr id="0" name=""/>
        <dsp:cNvSpPr/>
      </dsp:nvSpPr>
      <dsp:spPr>
        <a:xfrm>
          <a:off x="7585548" y="434715"/>
          <a:ext cx="386780" cy="38678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72573" y="434715"/>
        <a:ext cx="212730" cy="291052"/>
      </dsp:txXfrm>
    </dsp:sp>
    <dsp:sp modelId="{2B1B936B-9909-4B80-B85A-2B9416AD4EDC}">
      <dsp:nvSpPr>
        <dsp:cNvPr id="0" name=""/>
        <dsp:cNvSpPr/>
      </dsp:nvSpPr>
      <dsp:spPr>
        <a:xfrm>
          <a:off x="8180885" y="1112408"/>
          <a:ext cx="386780" cy="38678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67910" y="1112408"/>
        <a:ext cx="212730" cy="291052"/>
      </dsp:txXfrm>
    </dsp:sp>
    <dsp:sp modelId="{AC4718A2-2452-48A8-8E3D-F27E859268CB}">
      <dsp:nvSpPr>
        <dsp:cNvPr id="0" name=""/>
        <dsp:cNvSpPr/>
      </dsp:nvSpPr>
      <dsp:spPr>
        <a:xfrm>
          <a:off x="8776221" y="1780184"/>
          <a:ext cx="386780" cy="386780"/>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3246" y="1780184"/>
        <a:ext cx="212730" cy="291052"/>
      </dsp:txXfrm>
    </dsp:sp>
    <dsp:sp modelId="{F1D1C6F4-D46D-4FF8-9D8F-AB47C9047BD5}">
      <dsp:nvSpPr>
        <dsp:cNvPr id="0" name=""/>
        <dsp:cNvSpPr/>
      </dsp:nvSpPr>
      <dsp:spPr>
        <a:xfrm>
          <a:off x="9371557" y="2464488"/>
          <a:ext cx="386780" cy="38678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458582" y="2464488"/>
        <a:ext cx="212730" cy="291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FF101-DD60-4261-9873-9001881DE384}">
      <dsp:nvSpPr>
        <dsp:cNvPr id="0" name=""/>
        <dsp:cNvSpPr/>
      </dsp:nvSpPr>
      <dsp:spPr>
        <a:xfrm>
          <a:off x="0" y="565"/>
          <a:ext cx="5924550" cy="0"/>
        </a:xfrm>
        <a:prstGeom prst="line">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CBCAA40E-2A6B-4141-89DB-52EB376E2F5A}">
      <dsp:nvSpPr>
        <dsp:cNvPr id="0" name=""/>
        <dsp:cNvSpPr/>
      </dsp:nvSpPr>
      <dsp:spPr>
        <a:xfrm>
          <a:off x="0" y="565"/>
          <a:ext cx="5924550" cy="92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Cultural differences strongly influence international business negotiations.</a:t>
          </a:r>
          <a:endParaRPr lang="en-US" sz="2300" kern="1200"/>
        </a:p>
      </dsp:txBody>
      <dsp:txXfrm>
        <a:off x="0" y="565"/>
        <a:ext cx="5924550" cy="925603"/>
      </dsp:txXfrm>
    </dsp:sp>
    <dsp:sp modelId="{0A09A392-B545-4226-AB3E-30CCFC7A395F}">
      <dsp:nvSpPr>
        <dsp:cNvPr id="0" name=""/>
        <dsp:cNvSpPr/>
      </dsp:nvSpPr>
      <dsp:spPr>
        <a:xfrm>
          <a:off x="0" y="926169"/>
          <a:ext cx="5924550" cy="0"/>
        </a:xfrm>
        <a:prstGeom prst="line">
          <a:avLst/>
        </a:prstGeom>
        <a:gradFill rotWithShape="0">
          <a:gsLst>
            <a:gs pos="0">
              <a:schemeClr val="accent2">
                <a:hueOff val="553230"/>
                <a:satOff val="2550"/>
                <a:lumOff val="392"/>
                <a:alphaOff val="0"/>
                <a:tint val="94000"/>
                <a:satMod val="100000"/>
                <a:lumMod val="104000"/>
              </a:schemeClr>
            </a:gs>
            <a:gs pos="69000">
              <a:schemeClr val="accent2">
                <a:hueOff val="553230"/>
                <a:satOff val="2550"/>
                <a:lumOff val="392"/>
                <a:alphaOff val="0"/>
                <a:shade val="86000"/>
                <a:satMod val="130000"/>
                <a:lumMod val="102000"/>
              </a:schemeClr>
            </a:gs>
            <a:gs pos="100000">
              <a:schemeClr val="accent2">
                <a:hueOff val="553230"/>
                <a:satOff val="2550"/>
                <a:lumOff val="392"/>
                <a:alphaOff val="0"/>
                <a:shade val="72000"/>
                <a:satMod val="130000"/>
                <a:lumMod val="100000"/>
              </a:schemeClr>
            </a:gs>
          </a:gsLst>
          <a:lin ang="5400000" scaled="0"/>
        </a:gradFill>
        <a:ln w="12700" cap="flat" cmpd="sng" algn="ctr">
          <a:solidFill>
            <a:schemeClr val="accent2">
              <a:hueOff val="553230"/>
              <a:satOff val="2550"/>
              <a:lumOff val="392"/>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B561E63D-0D66-4769-B531-2D9359B456F6}">
      <dsp:nvSpPr>
        <dsp:cNvPr id="0" name=""/>
        <dsp:cNvSpPr/>
      </dsp:nvSpPr>
      <dsp:spPr>
        <a:xfrm>
          <a:off x="0" y="926169"/>
          <a:ext cx="5924550" cy="92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Tesco and Alibaba operate within different cultural environments.</a:t>
          </a:r>
          <a:endParaRPr lang="en-US" sz="2300" kern="1200"/>
        </a:p>
      </dsp:txBody>
      <dsp:txXfrm>
        <a:off x="0" y="926169"/>
        <a:ext cx="5924550" cy="925603"/>
      </dsp:txXfrm>
    </dsp:sp>
    <dsp:sp modelId="{1EC207D6-F6D6-484B-8370-060A012CF7CD}">
      <dsp:nvSpPr>
        <dsp:cNvPr id="0" name=""/>
        <dsp:cNvSpPr/>
      </dsp:nvSpPr>
      <dsp:spPr>
        <a:xfrm>
          <a:off x="0" y="1851773"/>
          <a:ext cx="5924550" cy="0"/>
        </a:xfrm>
        <a:prstGeom prst="line">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w="12700" cap="flat" cmpd="sng" algn="ctr">
          <a:solidFill>
            <a:schemeClr val="accent2">
              <a:hueOff val="1106460"/>
              <a:satOff val="5101"/>
              <a:lumOff val="784"/>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FDBDE0D8-5EEF-44A2-BB0E-5F94F0E0F514}">
      <dsp:nvSpPr>
        <dsp:cNvPr id="0" name=""/>
        <dsp:cNvSpPr/>
      </dsp:nvSpPr>
      <dsp:spPr>
        <a:xfrm>
          <a:off x="0" y="1851773"/>
          <a:ext cx="5924550" cy="92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Understanding cultural theory helps explain these differences.</a:t>
          </a:r>
          <a:endParaRPr lang="en-US" sz="2300" kern="1200"/>
        </a:p>
      </dsp:txBody>
      <dsp:txXfrm>
        <a:off x="0" y="1851773"/>
        <a:ext cx="5924550" cy="925603"/>
      </dsp:txXfrm>
    </dsp:sp>
    <dsp:sp modelId="{3EB53F31-9751-4976-8CD1-31C1108E333B}">
      <dsp:nvSpPr>
        <dsp:cNvPr id="0" name=""/>
        <dsp:cNvSpPr/>
      </dsp:nvSpPr>
      <dsp:spPr>
        <a:xfrm>
          <a:off x="0" y="2777376"/>
          <a:ext cx="5924550" cy="0"/>
        </a:xfrm>
        <a:prstGeom prst="line">
          <a:avLst/>
        </a:prstGeom>
        <a:gradFill rotWithShape="0">
          <a:gsLst>
            <a:gs pos="0">
              <a:schemeClr val="accent2">
                <a:hueOff val="1659690"/>
                <a:satOff val="7651"/>
                <a:lumOff val="1177"/>
                <a:alphaOff val="0"/>
                <a:tint val="94000"/>
                <a:satMod val="100000"/>
                <a:lumMod val="104000"/>
              </a:schemeClr>
            </a:gs>
            <a:gs pos="69000">
              <a:schemeClr val="accent2">
                <a:hueOff val="1659690"/>
                <a:satOff val="7651"/>
                <a:lumOff val="1177"/>
                <a:alphaOff val="0"/>
                <a:shade val="86000"/>
                <a:satMod val="130000"/>
                <a:lumMod val="102000"/>
              </a:schemeClr>
            </a:gs>
            <a:gs pos="100000">
              <a:schemeClr val="accent2">
                <a:hueOff val="1659690"/>
                <a:satOff val="7651"/>
                <a:lumOff val="1177"/>
                <a:alphaOff val="0"/>
                <a:shade val="72000"/>
                <a:satMod val="130000"/>
                <a:lumMod val="100000"/>
              </a:schemeClr>
            </a:gs>
          </a:gsLst>
          <a:lin ang="5400000" scaled="0"/>
        </a:gradFill>
        <a:ln w="12700" cap="flat" cmpd="sng" algn="ctr">
          <a:solidFill>
            <a:schemeClr val="accent2">
              <a:hueOff val="1659690"/>
              <a:satOff val="7651"/>
              <a:lumOff val="1177"/>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5B414F17-E580-4099-A67C-586DDA3AFAA7}">
      <dsp:nvSpPr>
        <dsp:cNvPr id="0" name=""/>
        <dsp:cNvSpPr/>
      </dsp:nvSpPr>
      <dsp:spPr>
        <a:xfrm>
          <a:off x="0" y="2777376"/>
          <a:ext cx="5924550" cy="92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Adapting negotiation strategies can help overcome cultural challenges.</a:t>
          </a:r>
          <a:endParaRPr lang="en-US" sz="2300" kern="1200"/>
        </a:p>
      </dsp:txBody>
      <dsp:txXfrm>
        <a:off x="0" y="2777376"/>
        <a:ext cx="5924550" cy="925603"/>
      </dsp:txXfrm>
    </dsp:sp>
    <dsp:sp modelId="{C04BF752-82F8-4876-A850-883A303BF275}">
      <dsp:nvSpPr>
        <dsp:cNvPr id="0" name=""/>
        <dsp:cNvSpPr/>
      </dsp:nvSpPr>
      <dsp:spPr>
        <a:xfrm>
          <a:off x="0" y="3702980"/>
          <a:ext cx="5924550" cy="0"/>
        </a:xfrm>
        <a:prstGeom prst="line">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w="12700" cap="flat" cmpd="sng" algn="ctr">
          <a:solidFill>
            <a:schemeClr val="accent2">
              <a:hueOff val="2212920"/>
              <a:satOff val="10201"/>
              <a:lumOff val="1569"/>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E963F1E5-F734-4281-9FF4-982DA1318A39}">
      <dsp:nvSpPr>
        <dsp:cNvPr id="0" name=""/>
        <dsp:cNvSpPr/>
      </dsp:nvSpPr>
      <dsp:spPr>
        <a:xfrm>
          <a:off x="0" y="3702980"/>
          <a:ext cx="5924550" cy="92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Cultural awareness increases the chances of successful international partnerships.</a:t>
          </a:r>
          <a:endParaRPr lang="en-US" sz="2300" kern="1200"/>
        </a:p>
      </dsp:txBody>
      <dsp:txXfrm>
        <a:off x="0" y="3702980"/>
        <a:ext cx="5924550" cy="925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2916E-2761-4C12-A047-3C271440D5DA}">
      <dsp:nvSpPr>
        <dsp:cNvPr id="0" name=""/>
        <dsp:cNvSpPr/>
      </dsp:nvSpPr>
      <dsp:spPr>
        <a:xfrm>
          <a:off x="3538" y="407486"/>
          <a:ext cx="1916036" cy="114962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Alibaba Group (2023) Annual Report 2023. Hangzhou: Alibaba Group.</a:t>
          </a:r>
          <a:endParaRPr lang="en-US" sz="1100" kern="1200"/>
        </a:p>
      </dsp:txBody>
      <dsp:txXfrm>
        <a:off x="3538" y="407486"/>
        <a:ext cx="1916036" cy="1149621"/>
      </dsp:txXfrm>
    </dsp:sp>
    <dsp:sp modelId="{2DCBC128-B248-442B-8A87-616B0CE67202}">
      <dsp:nvSpPr>
        <dsp:cNvPr id="0" name=""/>
        <dsp:cNvSpPr/>
      </dsp:nvSpPr>
      <dsp:spPr>
        <a:xfrm>
          <a:off x="2111179" y="407486"/>
          <a:ext cx="1916036" cy="1149621"/>
        </a:xfrm>
        <a:prstGeom prst="rect">
          <a:avLst/>
        </a:prstGeom>
        <a:solidFill>
          <a:schemeClr val="accent5">
            <a:hueOff val="-2047717"/>
            <a:satOff val="2292"/>
            <a:lumOff val="13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Brett, J. M. (2014) Negotiating Globally: How to Negotiate Deals, Resolve Disputes and Make Decisions Across Cultural Boundaries. 3rd edn. San Francisco: Jossey-Bass.</a:t>
          </a:r>
          <a:endParaRPr lang="en-US" sz="1100" kern="1200"/>
        </a:p>
      </dsp:txBody>
      <dsp:txXfrm>
        <a:off x="2111179" y="407486"/>
        <a:ext cx="1916036" cy="1149621"/>
      </dsp:txXfrm>
    </dsp:sp>
    <dsp:sp modelId="{4DF703D4-7804-44DC-9C19-623262547521}">
      <dsp:nvSpPr>
        <dsp:cNvPr id="0" name=""/>
        <dsp:cNvSpPr/>
      </dsp:nvSpPr>
      <dsp:spPr>
        <a:xfrm>
          <a:off x="4218819" y="407486"/>
          <a:ext cx="1916036" cy="1149621"/>
        </a:xfrm>
        <a:prstGeom prst="rect">
          <a:avLst/>
        </a:prstGeom>
        <a:solidFill>
          <a:schemeClr val="accent5">
            <a:hueOff val="-4095435"/>
            <a:satOff val="4583"/>
            <a:lumOff val="26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Fang, T. (2012) ‘Yin Yang: A new perspective on culture’, Management and Organisation Review, 8(1), pp. 25–50.</a:t>
          </a:r>
          <a:endParaRPr lang="en-US" sz="1100" kern="1200"/>
        </a:p>
      </dsp:txBody>
      <dsp:txXfrm>
        <a:off x="4218819" y="407486"/>
        <a:ext cx="1916036" cy="1149621"/>
      </dsp:txXfrm>
    </dsp:sp>
    <dsp:sp modelId="{E0FCD677-9A43-4B6E-9EBC-8C753E4D764A}">
      <dsp:nvSpPr>
        <dsp:cNvPr id="0" name=""/>
        <dsp:cNvSpPr/>
      </dsp:nvSpPr>
      <dsp:spPr>
        <a:xfrm>
          <a:off x="6326459" y="407486"/>
          <a:ext cx="1916036" cy="1149621"/>
        </a:xfrm>
        <a:prstGeom prst="rect">
          <a:avLst/>
        </a:prstGeom>
        <a:solidFill>
          <a:schemeClr val="accent5">
            <a:hueOff val="-6143153"/>
            <a:satOff val="6875"/>
            <a:lumOff val="39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Ghemawat, P. (2017) The Laws of Globalisation and Business Applications. Cambridge: Cambridge University Press.</a:t>
          </a:r>
          <a:endParaRPr lang="en-US" sz="1100" kern="1200"/>
        </a:p>
      </dsp:txBody>
      <dsp:txXfrm>
        <a:off x="6326459" y="407486"/>
        <a:ext cx="1916036" cy="1149621"/>
      </dsp:txXfrm>
    </dsp:sp>
    <dsp:sp modelId="{6D76CBB1-581D-4F58-BB46-ABD5F24EF884}">
      <dsp:nvSpPr>
        <dsp:cNvPr id="0" name=""/>
        <dsp:cNvSpPr/>
      </dsp:nvSpPr>
      <dsp:spPr>
        <a:xfrm>
          <a:off x="8434099" y="407486"/>
          <a:ext cx="1916036" cy="1149621"/>
        </a:xfrm>
        <a:prstGeom prst="rect">
          <a:avLst/>
        </a:prstGeom>
        <a:solidFill>
          <a:schemeClr val="accent5">
            <a:hueOff val="-8190870"/>
            <a:satOff val="9167"/>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Hill, C. W. L. and Hult, G. T. M. (2022) International Business: Competing in the Global Marketplace. 14th edn. New York: McGraw-Hill Education.</a:t>
          </a:r>
          <a:endParaRPr lang="en-US" sz="1100" kern="1200"/>
        </a:p>
      </dsp:txBody>
      <dsp:txXfrm>
        <a:off x="8434099" y="407486"/>
        <a:ext cx="1916036" cy="1149621"/>
      </dsp:txXfrm>
    </dsp:sp>
    <dsp:sp modelId="{5AC91AA6-152C-45A7-9A10-408E0C9D816B}">
      <dsp:nvSpPr>
        <dsp:cNvPr id="0" name=""/>
        <dsp:cNvSpPr/>
      </dsp:nvSpPr>
      <dsp:spPr>
        <a:xfrm>
          <a:off x="3538" y="1748711"/>
          <a:ext cx="1916036" cy="1149621"/>
        </a:xfrm>
        <a:prstGeom prst="rect">
          <a:avLst/>
        </a:prstGeom>
        <a:solidFill>
          <a:schemeClr val="accent5">
            <a:hueOff val="-10238588"/>
            <a:satOff val="11458"/>
            <a:lumOff val="65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Hofstede, G., Hofstede, G. J. and Minkov, M. (2010) Cultures and Organisations: Software of the Mind. 3rd edn. New York: McGraw-Hill.</a:t>
          </a:r>
          <a:endParaRPr lang="en-US" sz="1100" kern="1200"/>
        </a:p>
      </dsp:txBody>
      <dsp:txXfrm>
        <a:off x="3538" y="1748711"/>
        <a:ext cx="1916036" cy="1149621"/>
      </dsp:txXfrm>
    </dsp:sp>
    <dsp:sp modelId="{D580F4D4-EADD-4499-ABC0-6327B27E219C}">
      <dsp:nvSpPr>
        <dsp:cNvPr id="0" name=""/>
        <dsp:cNvSpPr/>
      </dsp:nvSpPr>
      <dsp:spPr>
        <a:xfrm>
          <a:off x="2111179" y="1748711"/>
          <a:ext cx="1916036" cy="1149621"/>
        </a:xfrm>
        <a:prstGeom prst="rect">
          <a:avLst/>
        </a:prstGeom>
        <a:solidFill>
          <a:schemeClr val="accent5">
            <a:hueOff val="-12286306"/>
            <a:satOff val="13750"/>
            <a:lumOff val="78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Lewicki, R. J., Barry, B. and Saunders, D. M. (2021) Essentials of Negotiation. 7th edn. New York: McGraw-Hill Education.</a:t>
          </a:r>
          <a:endParaRPr lang="en-US" sz="1100" kern="1200"/>
        </a:p>
      </dsp:txBody>
      <dsp:txXfrm>
        <a:off x="2111179" y="1748711"/>
        <a:ext cx="1916036" cy="1149621"/>
      </dsp:txXfrm>
    </dsp:sp>
    <dsp:sp modelId="{D3111FDB-D391-4602-9E21-B5396C29E4C3}">
      <dsp:nvSpPr>
        <dsp:cNvPr id="0" name=""/>
        <dsp:cNvSpPr/>
      </dsp:nvSpPr>
      <dsp:spPr>
        <a:xfrm>
          <a:off x="4218819" y="1748711"/>
          <a:ext cx="1916036" cy="1149621"/>
        </a:xfrm>
        <a:prstGeom prst="rect">
          <a:avLst/>
        </a:prstGeom>
        <a:solidFill>
          <a:schemeClr val="accent5">
            <a:hueOff val="-14334023"/>
            <a:satOff val="16042"/>
            <a:lumOff val="91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Meyer, E. (2014) The Culture Map: Breaking Through the Invisible Boundaries of Global Business. New York: PublicAffairs.</a:t>
          </a:r>
          <a:endParaRPr lang="en-US" sz="1100" kern="1200"/>
        </a:p>
      </dsp:txBody>
      <dsp:txXfrm>
        <a:off x="4218819" y="1748711"/>
        <a:ext cx="1916036" cy="1149621"/>
      </dsp:txXfrm>
    </dsp:sp>
    <dsp:sp modelId="{DCFD33EE-11B4-4C7B-86E3-A2D89D4D0FC5}">
      <dsp:nvSpPr>
        <dsp:cNvPr id="0" name=""/>
        <dsp:cNvSpPr/>
      </dsp:nvSpPr>
      <dsp:spPr>
        <a:xfrm>
          <a:off x="6326459" y="1748711"/>
          <a:ext cx="1916036" cy="1149621"/>
        </a:xfrm>
        <a:prstGeom prst="rect">
          <a:avLst/>
        </a:prstGeom>
        <a:solidFill>
          <a:schemeClr val="accent5">
            <a:hueOff val="-16381740"/>
            <a:satOff val="18333"/>
            <a:lumOff val="104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Tesco plc (2023) Annual Report and Financial Statements 2023. London: Tesco plc.</a:t>
          </a:r>
          <a:endParaRPr lang="en-US" sz="1100" kern="1200"/>
        </a:p>
      </dsp:txBody>
      <dsp:txXfrm>
        <a:off x="6326459" y="1748711"/>
        <a:ext cx="1916036" cy="1149621"/>
      </dsp:txXfrm>
    </dsp:sp>
    <dsp:sp modelId="{877AB10C-8E1A-4556-A8DF-A867421A3F32}">
      <dsp:nvSpPr>
        <dsp:cNvPr id="0" name=""/>
        <dsp:cNvSpPr/>
      </dsp:nvSpPr>
      <dsp:spPr>
        <a:xfrm>
          <a:off x="8434099" y="1748711"/>
          <a:ext cx="1916036" cy="1149621"/>
        </a:xfrm>
        <a:prstGeom prst="rect">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Trompenaars, F. and Hampden-Turner, C. (2012) Riding the Waves of Culture: Understanding Cultural Diversity in Business. 3rd edn. London: Nicholas Brealey.</a:t>
          </a:r>
          <a:endParaRPr lang="en-US" sz="1100" kern="1200"/>
        </a:p>
      </dsp:txBody>
      <dsp:txXfrm>
        <a:off x="8434099" y="1748711"/>
        <a:ext cx="1916036" cy="11496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447333-6AB4-444E-A73E-8B277B31171F}"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6FEAE-41A1-4253-AA25-4EDB489B1AA9}" type="slidenum">
              <a:rPr lang="en-GB" smtClean="0"/>
              <a:t>‹#›</a:t>
            </a:fld>
            <a:endParaRPr lang="en-GB"/>
          </a:p>
        </p:txBody>
      </p:sp>
    </p:spTree>
    <p:extLst>
      <p:ext uri="{BB962C8B-B14F-4D97-AF65-F5344CB8AC3E}">
        <p14:creationId xmlns:p14="http://schemas.microsoft.com/office/powerpoint/2010/main" val="1796455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analyses intercultural negotiation pertaining to Tesco, one of the largest retailers in the UK, and Alibaba, one of the largest e-commerce firms in China.</a:t>
            </a:r>
          </a:p>
          <a:p>
            <a:r>
              <a:rPr lang="en-GB" sz="1200" kern="1200" dirty="0">
                <a:solidFill>
                  <a:schemeClr val="tx1"/>
                </a:solidFill>
                <a:effectLst/>
                <a:latin typeface="+mn-lt"/>
                <a:ea typeface="+mn-ea"/>
                <a:cs typeface="+mn-cs"/>
              </a:rPr>
              <a:t>The presentation will demonstrate the effects of cultural disparity between the UK and China on the negotiation process and the ways in which businesses modify their approaches as a means of attaining effective global collaborations.</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1</a:t>
            </a:fld>
            <a:endParaRPr lang="en-GB"/>
          </a:p>
        </p:txBody>
      </p:sp>
    </p:spTree>
    <p:extLst>
      <p:ext uri="{BB962C8B-B14F-4D97-AF65-F5344CB8AC3E}">
        <p14:creationId xmlns:p14="http://schemas.microsoft.com/office/powerpoint/2010/main" val="2396482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focuses on cross-cultural negotiation concerning Tesco and Alibaba. First, I will outline the prospective collaboration and clarify the definition of culture in relation to international business. Then, I will address Hofstede’s cultural theory and evaluate the fundamental business cultural differences between the UK and China. Following this, I will review the obstacles of culture in negotiation and recommend some approaches that could help Tesco to establish a successful collaboration with Alibaba. I will conclude by reiterating the main points and emphasizing the relevance of cultural understanding in international business negotiation.</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2</a:t>
            </a:fld>
            <a:endParaRPr lang="en-GB"/>
          </a:p>
        </p:txBody>
      </p:sp>
    </p:spTree>
    <p:extLst>
      <p:ext uri="{BB962C8B-B14F-4D97-AF65-F5344CB8AC3E}">
        <p14:creationId xmlns:p14="http://schemas.microsoft.com/office/powerpoint/2010/main" val="4204385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is one of the largest retailers in the UK and has a considerable international presence, while Alibaba is one of the largest e-commerce and tech companies based in China. A partnership between these businesses would give Tesco the opportunity to enter the Chinese market through Alibaba's digital services. However, when it comes to international negotiations, the cultures of the countries involved will have an impact on the flow of communication, the level of trust, and the speed of decisions. Hill and Hult (2022) state that the impact of culture on international business negotiations is crucial.</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3</a:t>
            </a:fld>
            <a:endParaRPr lang="en-GB"/>
          </a:p>
        </p:txBody>
      </p:sp>
    </p:spTree>
    <p:extLst>
      <p:ext uri="{BB962C8B-B14F-4D97-AF65-F5344CB8AC3E}">
        <p14:creationId xmlns:p14="http://schemas.microsoft.com/office/powerpoint/2010/main" val="2467167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Culture is typically defined as values, beliefs, and behaviours that impact people's interactions in a given context. This encompasses a variety of aspects, including the influence of a given culture on the methods of communication, the style of decision making, and the approach to negotiation in a business environment. Cultural diversity can lead to misunderstandings in international business partnerships. Hofstede, Hofstede, and Minkov (2010) argue that misunderstandings stemming from a lack of comprehension of cultural diversity can jeopardize international business partnerships. Hence, a business like Tesco needs to take culture into account while negotiating with the Chinese business, Alibaba.</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4</a:t>
            </a:fld>
            <a:endParaRPr lang="en-GB"/>
          </a:p>
        </p:txBody>
      </p:sp>
    </p:spTree>
    <p:extLst>
      <p:ext uri="{BB962C8B-B14F-4D97-AF65-F5344CB8AC3E}">
        <p14:creationId xmlns:p14="http://schemas.microsoft.com/office/powerpoint/2010/main" val="623599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Hofstede's cultural dimensions theory is one of the most popular tools for </a:t>
            </a:r>
            <a:r>
              <a:rPr lang="en-GB" sz="1200" kern="1200" dirty="0" err="1">
                <a:solidFill>
                  <a:schemeClr val="tx1"/>
                </a:solidFill>
                <a:effectLst/>
                <a:latin typeface="+mn-lt"/>
                <a:ea typeface="+mn-ea"/>
                <a:cs typeface="+mn-cs"/>
              </a:rPr>
              <a:t>analyzing</a:t>
            </a:r>
            <a:r>
              <a:rPr lang="en-GB" sz="1200" kern="1200" dirty="0">
                <a:solidFill>
                  <a:schemeClr val="tx1"/>
                </a:solidFill>
                <a:effectLst/>
                <a:latin typeface="+mn-lt"/>
                <a:ea typeface="+mn-ea"/>
                <a:cs typeface="+mn-cs"/>
              </a:rPr>
              <a:t> varying cultural frameworks. This theory assists in understanding how organizational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cross-border business activities are impacted by the culture of a nation. Hofstede has defined a number of cultural dimensions that influence the way people interact, and the decision making and negotiation processes. These are categorized as Power Distance i.e. how a society accepts the inequities of a vertical order, Individualism vs Collectivism (the emphasis being on self versus the group), Uncertainty Avoidance, and Long Term vs Short Term Orientation. Hofstede, and Hofstede and Minkov (2010), state that these cultural dimensions have a profound effect on the negotiation style and business communication of the UK and China.</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5</a:t>
            </a:fld>
            <a:endParaRPr lang="en-GB"/>
          </a:p>
        </p:txBody>
      </p:sp>
    </p:spTree>
    <p:extLst>
      <p:ext uri="{BB962C8B-B14F-4D97-AF65-F5344CB8AC3E}">
        <p14:creationId xmlns:p14="http://schemas.microsoft.com/office/powerpoint/2010/main" val="2614583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most appreciated type of communication in UK business culture is direct communication. In UK business culture, UK companies prefer to communicate in a way that is most efficient in terms of time and most economically beneficial in terms of profit. When decisions are to be made, it is the case that one person does it, and that person is a manager or a leader of the group. Compared to other countries, UK companies tend to maintain a more horizontal hierarchy. In her book, Meyer (2014) examines the impact of culture on British firms and how it affects their negotiation and communication style in the global business arena. Thus, direct and structured communication will be expected from Tesco in negotiations with Alibaba.</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6</a:t>
            </a:fld>
            <a:endParaRPr lang="en-GB"/>
          </a:p>
        </p:txBody>
      </p:sp>
    </p:spTree>
    <p:extLst>
      <p:ext uri="{BB962C8B-B14F-4D97-AF65-F5344CB8AC3E}">
        <p14:creationId xmlns:p14="http://schemas.microsoft.com/office/powerpoint/2010/main" val="965842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China's business culture is often very different from that of the United Kingdom. For example, communication in Chinese firms is often more indirect, meaning that the actual message may be more subtle or diplomatic. Also, Chinese firms tend to have a greater power distance, meaning that decisions are influenced by the hierarchy and respect for authority. In addition, the Chinese collectivistic culture emphasizes the importance of group harmony and the relationships that support it. An essential aspect of Chinese business culture is called guanxi, which is the process of developing personal relationships and trust with business partners over a period of time. Fang (2012) notes that the aforementioned characteristics of Chinese culture are highly determinant in the country’s negotiation process. It is likely that Alibaba’s negotiation style focuses more on relationships than on transactional agreements.</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7</a:t>
            </a:fld>
            <a:endParaRPr lang="en-GB"/>
          </a:p>
        </p:txBody>
      </p:sp>
    </p:spTree>
    <p:extLst>
      <p:ext uri="{BB962C8B-B14F-4D97-AF65-F5344CB8AC3E}">
        <p14:creationId xmlns:p14="http://schemas.microsoft.com/office/powerpoint/2010/main" val="1922262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cross-cultural negotiations, a number of challenges are likely to occur. One of the major issues is the style of communication used. In the UK, negotiators prefer to be direct \&amp; clear. In a Chinese context, negotiators tend to be more indirect. These opposing communication styles can lead to misunderstanding. Another challenge relates to the structure of decision-making. In Chinese organisations, the decision-making process is often characterised by a formal hierarchy, so decisions are likely to take longer because they will be subject to the approval of higher level managers. In addition, a Chinese company will be more likely to delay a deal to facilitate the process of building a long-term relationship. Cultural differences, as some authors argue, can play a vital role in negotiations, and in the case of international business negotiations, it is essential to manage them properly (Brett, 2014).</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8</a:t>
            </a:fld>
            <a:endParaRPr lang="en-GB"/>
          </a:p>
        </p:txBody>
      </p:sp>
    </p:spTree>
    <p:extLst>
      <p:ext uri="{BB962C8B-B14F-4D97-AF65-F5344CB8AC3E}">
        <p14:creationId xmlns:p14="http://schemas.microsoft.com/office/powerpoint/2010/main" val="176864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cultivate a productive partnership with Alibaba, Tesco is required to make appropriate changes to the negotiation processes, centred on the cultural values existent within the Chinese context. For example, a negotiation practice used within the Chinese context suggests relationship formation, rather than transactional, consider the execution of the contract. This suggests to Tesco that, within the Chinese context, communication regarding the execution of contracts must be transactional. Additionally, negotiation practice in the Chinese context regards the recognition of a hierarchy, as well as the optimal allocation of power, as a system of order. Such a framework exists in the case of Alibaba. Lewicki, Barry and Saunders (2021) supports the belief that the outcomes of such negotiations can be elevated by the appropriateness of the negotiation practice to the culture to be negotiated.</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9</a:t>
            </a:fld>
            <a:endParaRPr lang="en-GB"/>
          </a:p>
        </p:txBody>
      </p:sp>
    </p:spTree>
    <p:extLst>
      <p:ext uri="{BB962C8B-B14F-4D97-AF65-F5344CB8AC3E}">
        <p14:creationId xmlns:p14="http://schemas.microsoft.com/office/powerpoint/2010/main" val="2809864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Understanding multicultural differences greatly improves effectiveness during international business deals. Miscommunication can be avoided when companies know and appreciate the cultural traditions and expectations of their business partners. Additionally, trust and lasting relationships, which are vital, can be built. With regards to cross-border negotiations like the Tesco and Alibaba deals, comprehension of the differences in styles of communication, decision-making, and rapport synthesis can influence the outcome of negotiations greatly. As illustrated by Ghemawat (2017), understanding the culture of negotiating partners increases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probability of success in international business.</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10</a:t>
            </a:fld>
            <a:endParaRPr lang="en-GB"/>
          </a:p>
        </p:txBody>
      </p:sp>
    </p:spTree>
    <p:extLst>
      <p:ext uri="{BB962C8B-B14F-4D97-AF65-F5344CB8AC3E}">
        <p14:creationId xmlns:p14="http://schemas.microsoft.com/office/powerpoint/2010/main" val="4247223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Cultural awareness is vital to understanding how Tesco and Alibaba will conduct international business negotiations. The two companies come from two different cultural settings and thus have different communication styles, different styles of making decisions, and different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styles during negotiations. Hofstede's model of cultural dimensions is one of the models that can be used to explain the cultural differences that exist and provides international managers with insight. Companies can adapt their negotiation strategies and understand cultural values to avoid misunderstandings and establish solid business relations. This illustrates how important cultural understanding is in creating positive relations between international business partners.</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11</a:t>
            </a:fld>
            <a:endParaRPr lang="en-GB"/>
          </a:p>
        </p:txBody>
      </p:sp>
    </p:spTree>
    <p:extLst>
      <p:ext uri="{BB962C8B-B14F-4D97-AF65-F5344CB8AC3E}">
        <p14:creationId xmlns:p14="http://schemas.microsoft.com/office/powerpoint/2010/main" val="1040333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Alibaba Group (2023) Annual Report 2023. Hangzhou: Alibaba Group.</a:t>
            </a:r>
          </a:p>
          <a:p>
            <a:r>
              <a:rPr lang="en-GB" sz="1200" kern="1200" dirty="0">
                <a:solidFill>
                  <a:schemeClr val="tx1"/>
                </a:solidFill>
                <a:effectLst/>
                <a:latin typeface="+mn-lt"/>
                <a:ea typeface="+mn-ea"/>
                <a:cs typeface="+mn-cs"/>
              </a:rPr>
              <a:t>Brett, J. M. (2014) Negotiating Globally: How to Negotiate Deals, Resolve Disputes and Make Decisions Across Cultural Boundaries.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San Francisco: Jossey-Bass.</a:t>
            </a:r>
          </a:p>
          <a:p>
            <a:r>
              <a:rPr lang="en-GB" sz="1200" kern="1200" dirty="0">
                <a:solidFill>
                  <a:schemeClr val="tx1"/>
                </a:solidFill>
                <a:effectLst/>
                <a:latin typeface="+mn-lt"/>
                <a:ea typeface="+mn-ea"/>
                <a:cs typeface="+mn-cs"/>
              </a:rPr>
              <a:t>Fang, T. (2012) ‘Yin Yang: A new perspective on culture’, Management and Organisation Review, 8(1), pp. 25–50.</a:t>
            </a:r>
          </a:p>
          <a:p>
            <a:r>
              <a:rPr lang="en-GB" sz="1200" kern="1200" dirty="0">
                <a:solidFill>
                  <a:schemeClr val="tx1"/>
                </a:solidFill>
                <a:effectLst/>
                <a:latin typeface="+mn-lt"/>
                <a:ea typeface="+mn-ea"/>
                <a:cs typeface="+mn-cs"/>
              </a:rPr>
              <a:t>Ghemawat, P. (2017) The Laws of Globalisation and Business Applications. Cambridge: Cambridge University Press.</a:t>
            </a:r>
          </a:p>
          <a:p>
            <a:r>
              <a:rPr lang="en-GB" sz="1200" kern="1200" dirty="0">
                <a:solidFill>
                  <a:schemeClr val="tx1"/>
                </a:solidFill>
                <a:effectLst/>
                <a:latin typeface="+mn-lt"/>
                <a:ea typeface="+mn-ea"/>
                <a:cs typeface="+mn-cs"/>
              </a:rPr>
              <a:t>Hill, C. W. L. and Hult, G. T. M. (2022) International Business: Competing in the Global Marketplace. 14th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 Education.</a:t>
            </a:r>
          </a:p>
          <a:p>
            <a:r>
              <a:rPr lang="en-GB" sz="1200" kern="1200" dirty="0">
                <a:solidFill>
                  <a:schemeClr val="tx1"/>
                </a:solidFill>
                <a:effectLst/>
                <a:latin typeface="+mn-lt"/>
                <a:ea typeface="+mn-ea"/>
                <a:cs typeface="+mn-cs"/>
              </a:rPr>
              <a:t>Hofstede, G., Hofstede, G. J. and Minkov, M. (2010) Cultures and Organisations: Software of the Mind.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a:t>
            </a:r>
          </a:p>
          <a:p>
            <a:r>
              <a:rPr lang="en-GB" sz="1200" kern="1200" dirty="0">
                <a:solidFill>
                  <a:schemeClr val="tx1"/>
                </a:solidFill>
                <a:effectLst/>
                <a:latin typeface="+mn-lt"/>
                <a:ea typeface="+mn-ea"/>
                <a:cs typeface="+mn-cs"/>
              </a:rPr>
              <a:t>Lewicki, R. J., Barry, B. and Saunders, D. M. (2021) Essentials of Negotiation. 7th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 Education.</a:t>
            </a:r>
          </a:p>
          <a:p>
            <a:r>
              <a:rPr lang="en-GB" sz="1200" kern="1200" dirty="0">
                <a:solidFill>
                  <a:schemeClr val="tx1"/>
                </a:solidFill>
                <a:effectLst/>
                <a:latin typeface="+mn-lt"/>
                <a:ea typeface="+mn-ea"/>
                <a:cs typeface="+mn-cs"/>
              </a:rPr>
              <a:t>Meyer, E. (2014) The Culture Map: Breaking Through the Invisible Boundaries of Global Business. New York: PublicAffairs.</a:t>
            </a:r>
          </a:p>
          <a:p>
            <a:r>
              <a:rPr lang="en-GB" sz="1200" kern="1200" dirty="0">
                <a:solidFill>
                  <a:schemeClr val="tx1"/>
                </a:solidFill>
                <a:effectLst/>
                <a:latin typeface="+mn-lt"/>
                <a:ea typeface="+mn-ea"/>
                <a:cs typeface="+mn-cs"/>
              </a:rPr>
              <a:t>Tesco plc (2023) Annual Report and Financial Statements 2023. London: Tesco plc.</a:t>
            </a:r>
          </a:p>
          <a:p>
            <a:r>
              <a:rPr lang="en-GB" sz="1200" kern="1200" dirty="0">
                <a:solidFill>
                  <a:schemeClr val="tx1"/>
                </a:solidFill>
                <a:effectLst/>
                <a:latin typeface="+mn-lt"/>
                <a:ea typeface="+mn-ea"/>
                <a:cs typeface="+mn-cs"/>
              </a:rPr>
              <a:t>Trompenaars, F. and Hampden-Turner, C. (2012) Riding the Waves of Culture: Understanding Cultural Diversity in Business.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Nicholas Brealey.</a:t>
            </a:r>
          </a:p>
          <a:p>
            <a:endParaRPr lang="en-GB" dirty="0"/>
          </a:p>
        </p:txBody>
      </p:sp>
      <p:sp>
        <p:nvSpPr>
          <p:cNvPr id="4" name="Slide Number Placeholder 3"/>
          <p:cNvSpPr>
            <a:spLocks noGrp="1"/>
          </p:cNvSpPr>
          <p:nvPr>
            <p:ph type="sldNum" sz="quarter" idx="5"/>
          </p:nvPr>
        </p:nvSpPr>
        <p:spPr/>
        <p:txBody>
          <a:bodyPr/>
          <a:lstStyle/>
          <a:p>
            <a:fld id="{0256FEAE-41A1-4253-AA25-4EDB489B1AA9}" type="slidenum">
              <a:rPr lang="en-GB" smtClean="0"/>
              <a:t>12</a:t>
            </a:fld>
            <a:endParaRPr lang="en-GB"/>
          </a:p>
        </p:txBody>
      </p:sp>
    </p:spTree>
    <p:extLst>
      <p:ext uri="{BB962C8B-B14F-4D97-AF65-F5344CB8AC3E}">
        <p14:creationId xmlns:p14="http://schemas.microsoft.com/office/powerpoint/2010/main" val="3681173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9EA04-ABD2-47EC-8DC5-B8FD79C068D2}"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429288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9EA04-ABD2-47EC-8DC5-B8FD79C068D2}"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19207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9EA04-ABD2-47EC-8DC5-B8FD79C068D2}"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816439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2298949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9EA04-ABD2-47EC-8DC5-B8FD79C068D2}"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2678626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9EA04-ABD2-47EC-8DC5-B8FD79C068D2}"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030408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9EA04-ABD2-47EC-8DC5-B8FD79C068D2}"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1951357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8820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737623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46523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2324333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23278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09EA04-ABD2-47EC-8DC5-B8FD79C068D2}"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879790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009EA04-ABD2-47EC-8DC5-B8FD79C068D2}"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049541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009EA04-ABD2-47EC-8DC5-B8FD79C068D2}"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00889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9EA04-ABD2-47EC-8DC5-B8FD79C068D2}"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2416180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9EA04-ABD2-47EC-8DC5-B8FD79C068D2}"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56714-6497-4ED1-ABA9-8B8F6302D5DE}" type="slidenum">
              <a:rPr lang="en-GB" smtClean="0"/>
              <a:t>‹#›</a:t>
            </a:fld>
            <a:endParaRPr lang="en-GB"/>
          </a:p>
        </p:txBody>
      </p:sp>
    </p:spTree>
    <p:extLst>
      <p:ext uri="{BB962C8B-B14F-4D97-AF65-F5344CB8AC3E}">
        <p14:creationId xmlns:p14="http://schemas.microsoft.com/office/powerpoint/2010/main" val="3521981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009EA04-ABD2-47EC-8DC5-B8FD79C068D2}" type="datetimeFigureOut">
              <a:rPr lang="en-GB" smtClean="0"/>
              <a:t>14/03/2026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6956714-6497-4ED1-ABA9-8B8F6302D5DE}" type="slidenum">
              <a:rPr lang="en-GB" smtClean="0"/>
              <a:t>‹#›</a:t>
            </a:fld>
            <a:endParaRPr lang="en-GB"/>
          </a:p>
        </p:txBody>
      </p:sp>
    </p:spTree>
    <p:extLst>
      <p:ext uri="{BB962C8B-B14F-4D97-AF65-F5344CB8AC3E}">
        <p14:creationId xmlns:p14="http://schemas.microsoft.com/office/powerpoint/2010/main" val="213888591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82D13D-1FE8-41A9-9DC5-B87D131C6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88431-D4D1-60FF-9877-81FDD45EBA72}"/>
              </a:ext>
            </a:extLst>
          </p:cNvPr>
          <p:cNvSpPr>
            <a:spLocks noGrp="1"/>
          </p:cNvSpPr>
          <p:nvPr>
            <p:ph type="ctrTitle"/>
          </p:nvPr>
        </p:nvSpPr>
        <p:spPr>
          <a:xfrm>
            <a:off x="276960" y="1233378"/>
            <a:ext cx="7266840" cy="2622342"/>
          </a:xfrm>
        </p:spPr>
        <p:txBody>
          <a:bodyPr>
            <a:normAutofit fontScale="90000"/>
          </a:bodyPr>
          <a:lstStyle/>
          <a:p>
            <a:br>
              <a:rPr lang="en-GB" sz="1900" dirty="0"/>
            </a:br>
            <a:r>
              <a:rPr lang="en-GB" sz="3600" b="1" dirty="0"/>
              <a:t>International Business Communications</a:t>
            </a:r>
            <a:br>
              <a:rPr lang="en-GB" sz="1900" b="1" dirty="0"/>
            </a:br>
            <a:br>
              <a:rPr lang="en-GB" sz="1900" dirty="0"/>
            </a:br>
            <a:r>
              <a:rPr lang="en-GB" sz="1900" dirty="0"/>
              <a:t>Cross-Cultural Negotiation Between Tesco and Alibaba</a:t>
            </a:r>
            <a:br>
              <a:rPr lang="en-GB" sz="1900" dirty="0"/>
            </a:br>
            <a:br>
              <a:rPr lang="en-GB" sz="1900" dirty="0"/>
            </a:br>
            <a:r>
              <a:rPr lang="en-GB" sz="1900" dirty="0"/>
              <a:t>Building a Successful UK–China Business Partnership</a:t>
            </a:r>
          </a:p>
        </p:txBody>
      </p:sp>
      <p:sp>
        <p:nvSpPr>
          <p:cNvPr id="3" name="Subtitle 2">
            <a:extLst>
              <a:ext uri="{FF2B5EF4-FFF2-40B4-BE49-F238E27FC236}">
                <a16:creationId xmlns:a16="http://schemas.microsoft.com/office/drawing/2014/main" id="{615D1B98-2634-409B-F790-5C8EA879D531}"/>
              </a:ext>
            </a:extLst>
          </p:cNvPr>
          <p:cNvSpPr>
            <a:spLocks noGrp="1"/>
          </p:cNvSpPr>
          <p:nvPr>
            <p:ph type="subTitle" idx="1"/>
          </p:nvPr>
        </p:nvSpPr>
        <p:spPr>
          <a:xfrm>
            <a:off x="1158948" y="3855720"/>
            <a:ext cx="5441286" cy="1417954"/>
          </a:xfrm>
        </p:spPr>
        <p:txBody>
          <a:bodyPr>
            <a:normAutofit/>
          </a:bodyPr>
          <a:lstStyle/>
          <a:p>
            <a:r>
              <a:rPr lang="en-GB" dirty="0">
                <a:solidFill>
                  <a:srgbClr val="F9196D"/>
                </a:solidFill>
              </a:rPr>
              <a:t>Name: Cristina Alexandra </a:t>
            </a:r>
            <a:r>
              <a:rPr lang="en-GB" dirty="0" err="1">
                <a:solidFill>
                  <a:srgbClr val="F9196D"/>
                </a:solidFill>
              </a:rPr>
              <a:t>Ropota</a:t>
            </a:r>
            <a:endParaRPr lang="en-GB" dirty="0">
              <a:solidFill>
                <a:srgbClr val="F9196D"/>
              </a:solidFill>
            </a:endParaRPr>
          </a:p>
          <a:p>
            <a:r>
              <a:rPr lang="en-GB" dirty="0">
                <a:solidFill>
                  <a:srgbClr val="F9196D"/>
                </a:solidFill>
              </a:rPr>
              <a:t> ID: 2439122</a:t>
            </a:r>
          </a:p>
        </p:txBody>
      </p:sp>
      <p:sp>
        <p:nvSpPr>
          <p:cNvPr id="13" name="Rectangle 12">
            <a:extLst>
              <a:ext uri="{FF2B5EF4-FFF2-40B4-BE49-F238E27FC236}">
                <a16:creationId xmlns:a16="http://schemas.microsoft.com/office/drawing/2014/main" id="{85B6241E-D086-4376-854D-4464E2753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0"/>
            <a:ext cx="451326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C96F745-41E5-5528-B559-F254B1C16275}"/>
              </a:ext>
            </a:extLst>
          </p:cNvPr>
          <p:cNvPicPr>
            <a:picLocks noChangeAspect="1"/>
          </p:cNvPicPr>
          <p:nvPr/>
        </p:nvPicPr>
        <p:blipFill>
          <a:blip r:embed="rId4"/>
          <a:stretch>
            <a:fillRect/>
          </a:stretch>
        </p:blipFill>
        <p:spPr>
          <a:xfrm>
            <a:off x="8318815" y="341298"/>
            <a:ext cx="3225219" cy="1806122"/>
          </a:xfrm>
          <a:prstGeom prst="rect">
            <a:avLst/>
          </a:prstGeom>
        </p:spPr>
      </p:pic>
      <p:pic>
        <p:nvPicPr>
          <p:cNvPr id="5" name="Picture 4">
            <a:extLst>
              <a:ext uri="{FF2B5EF4-FFF2-40B4-BE49-F238E27FC236}">
                <a16:creationId xmlns:a16="http://schemas.microsoft.com/office/drawing/2014/main" id="{D73DD5BD-D881-7248-7015-F9A49567FB00}"/>
              </a:ext>
            </a:extLst>
          </p:cNvPr>
          <p:cNvPicPr>
            <a:picLocks noChangeAspect="1"/>
          </p:cNvPicPr>
          <p:nvPr/>
        </p:nvPicPr>
        <p:blipFill>
          <a:blip r:embed="rId5"/>
          <a:stretch>
            <a:fillRect/>
          </a:stretch>
        </p:blipFill>
        <p:spPr>
          <a:xfrm>
            <a:off x="8560722" y="2340187"/>
            <a:ext cx="2749290" cy="1869922"/>
          </a:xfrm>
          <a:prstGeom prst="rect">
            <a:avLst/>
          </a:prstGeom>
        </p:spPr>
      </p:pic>
      <p:pic>
        <p:nvPicPr>
          <p:cNvPr id="6" name="Picture 5">
            <a:extLst>
              <a:ext uri="{FF2B5EF4-FFF2-40B4-BE49-F238E27FC236}">
                <a16:creationId xmlns:a16="http://schemas.microsoft.com/office/drawing/2014/main" id="{BF471281-A5B0-E448-0995-5E07AB05B4B0}"/>
              </a:ext>
            </a:extLst>
          </p:cNvPr>
          <p:cNvPicPr>
            <a:picLocks noChangeAspect="1"/>
          </p:cNvPicPr>
          <p:nvPr/>
        </p:nvPicPr>
        <p:blipFill>
          <a:blip r:embed="rId6"/>
          <a:stretch>
            <a:fillRect/>
          </a:stretch>
        </p:blipFill>
        <p:spPr>
          <a:xfrm>
            <a:off x="8318815" y="4387426"/>
            <a:ext cx="3217333" cy="1801706"/>
          </a:xfrm>
          <a:prstGeom prst="rect">
            <a:avLst/>
          </a:prstGeom>
        </p:spPr>
      </p:pic>
    </p:spTree>
    <p:extLst>
      <p:ext uri="{BB962C8B-B14F-4D97-AF65-F5344CB8AC3E}">
        <p14:creationId xmlns:p14="http://schemas.microsoft.com/office/powerpoint/2010/main" val="1300253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0C574F-84D7-6737-0EC3-578B6CFB0749}"/>
              </a:ext>
            </a:extLst>
          </p:cNvPr>
          <p:cNvPicPr>
            <a:picLocks noChangeAspect="1"/>
          </p:cNvPicPr>
          <p:nvPr/>
        </p:nvPicPr>
        <p:blipFill>
          <a:blip r:embed="rId4">
            <a:alphaModFix amt="35000"/>
          </a:blip>
          <a:srcRect t="15002" b="9007"/>
          <a:stretch>
            <a:fillRect/>
          </a:stretch>
        </p:blipFill>
        <p:spPr>
          <a:xfrm>
            <a:off x="20" y="2030"/>
            <a:ext cx="12191980" cy="6855970"/>
          </a:xfrm>
          <a:prstGeom prst="rect">
            <a:avLst/>
          </a:prstGeom>
        </p:spPr>
      </p:pic>
      <p:sp>
        <p:nvSpPr>
          <p:cNvPr id="9" name="Rectangle 8">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20BE2E0B-1D5A-153C-AEE3-E8F9AEFCF5CB}"/>
              </a:ext>
            </a:extLst>
          </p:cNvPr>
          <p:cNvSpPr>
            <a:spLocks noGrp="1"/>
          </p:cNvSpPr>
          <p:nvPr>
            <p:ph type="title"/>
          </p:nvPr>
        </p:nvSpPr>
        <p:spPr>
          <a:xfrm>
            <a:off x="913795" y="609600"/>
            <a:ext cx="10353761" cy="1326321"/>
          </a:xfrm>
        </p:spPr>
        <p:txBody>
          <a:bodyPr>
            <a:normAutofit/>
          </a:bodyPr>
          <a:lstStyle/>
          <a:p>
            <a:r>
              <a:rPr lang="en-GB" dirty="0"/>
              <a:t>Presentation Outline</a:t>
            </a:r>
          </a:p>
        </p:txBody>
      </p:sp>
      <p:sp>
        <p:nvSpPr>
          <p:cNvPr id="4" name="Rectangle 1">
            <a:extLst>
              <a:ext uri="{FF2B5EF4-FFF2-40B4-BE49-F238E27FC236}">
                <a16:creationId xmlns:a16="http://schemas.microsoft.com/office/drawing/2014/main" id="{5AF0489D-B5D4-25A7-DD54-FCFB386AD02F}"/>
              </a:ext>
            </a:extLst>
          </p:cNvPr>
          <p:cNvSpPr>
            <a:spLocks noGrp="1" noChangeArrowheads="1"/>
          </p:cNvSpPr>
          <p:nvPr>
            <p:ph idx="1"/>
          </p:nvPr>
        </p:nvSpPr>
        <p:spPr bwMode="auto">
          <a:xfrm>
            <a:off x="913795" y="2096064"/>
            <a:ext cx="10353762" cy="36951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Introduction to Tesco and Alibaba partnership</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Understanding culture in international business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Cultural theory: Hofstede’s cultural dimensions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UK and Chinese business culture differences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Cultural challenges in negotiation</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Negotiation strategies for success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Importance of cultural awareness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Conclusion</a:t>
            </a:r>
          </a:p>
        </p:txBody>
      </p:sp>
    </p:spTree>
    <p:extLst>
      <p:ext uri="{BB962C8B-B14F-4D97-AF65-F5344CB8AC3E}">
        <p14:creationId xmlns:p14="http://schemas.microsoft.com/office/powerpoint/2010/main" val="1989351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D521EB-714A-4B1D-B5F4-EB2A5B6E9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5F089-2895-8CFB-0A1C-B1CD9F55F3BB}"/>
              </a:ext>
            </a:extLst>
          </p:cNvPr>
          <p:cNvSpPr>
            <a:spLocks noGrp="1"/>
          </p:cNvSpPr>
          <p:nvPr>
            <p:ph type="title"/>
          </p:nvPr>
        </p:nvSpPr>
        <p:spPr>
          <a:xfrm>
            <a:off x="6513534" y="609600"/>
            <a:ext cx="4754022" cy="1326321"/>
          </a:xfrm>
        </p:spPr>
        <p:txBody>
          <a:bodyPr>
            <a:normAutofit/>
          </a:bodyPr>
          <a:lstStyle/>
          <a:p>
            <a:r>
              <a:rPr lang="en-GB" dirty="0"/>
              <a:t>Introduction</a:t>
            </a:r>
          </a:p>
        </p:txBody>
      </p:sp>
      <p:pic>
        <p:nvPicPr>
          <p:cNvPr id="5" name="Picture 4">
            <a:extLst>
              <a:ext uri="{FF2B5EF4-FFF2-40B4-BE49-F238E27FC236}">
                <a16:creationId xmlns:a16="http://schemas.microsoft.com/office/drawing/2014/main" id="{93D9AE4C-DF67-6BF7-49D7-CA25F6835C3D}"/>
              </a:ext>
            </a:extLst>
          </p:cNvPr>
          <p:cNvPicPr>
            <a:picLocks noChangeAspect="1"/>
          </p:cNvPicPr>
          <p:nvPr/>
        </p:nvPicPr>
        <p:blipFill>
          <a:blip r:embed="rId4"/>
          <a:srcRect l="10646" r="8194" b="-1"/>
          <a:stretch>
            <a:fillRect/>
          </a:stretch>
        </p:blipFill>
        <p:spPr>
          <a:xfrm>
            <a:off x="-5" y="-5"/>
            <a:ext cx="6096000" cy="4206240"/>
          </a:xfrm>
          <a:prstGeom prst="rect">
            <a:avLst/>
          </a:prstGeom>
        </p:spPr>
      </p:pic>
      <p:pic>
        <p:nvPicPr>
          <p:cNvPr id="6" name="Picture 5">
            <a:extLst>
              <a:ext uri="{FF2B5EF4-FFF2-40B4-BE49-F238E27FC236}">
                <a16:creationId xmlns:a16="http://schemas.microsoft.com/office/drawing/2014/main" id="{0952E8CB-984A-5E49-3D81-68687A71F22E}"/>
              </a:ext>
            </a:extLst>
          </p:cNvPr>
          <p:cNvPicPr>
            <a:picLocks noChangeAspect="1"/>
          </p:cNvPicPr>
          <p:nvPr/>
        </p:nvPicPr>
        <p:blipFill>
          <a:blip r:embed="rId5"/>
          <a:srcRect t="21226" r="-1" b="-1"/>
          <a:stretch>
            <a:fillRect/>
          </a:stretch>
        </p:blipFill>
        <p:spPr>
          <a:xfrm>
            <a:off x="5" y="4206245"/>
            <a:ext cx="6010275" cy="2660227"/>
          </a:xfrm>
          <a:prstGeom prst="rect">
            <a:avLst/>
          </a:prstGeom>
        </p:spPr>
      </p:pic>
      <p:cxnSp>
        <p:nvCxnSpPr>
          <p:cNvPr id="18" name="Straight Connector 17">
            <a:extLst>
              <a:ext uri="{FF2B5EF4-FFF2-40B4-BE49-F238E27FC236}">
                <a16:creationId xmlns:a16="http://schemas.microsoft.com/office/drawing/2014/main" id="{375D48A8-2626-43C2-A49F-191CD45CAE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1C8264-533B-9DE3-4260-0A7EA3EAD309}"/>
              </a:ext>
            </a:extLst>
          </p:cNvPr>
          <p:cNvSpPr>
            <a:spLocks noGrp="1"/>
          </p:cNvSpPr>
          <p:nvPr>
            <p:ph idx="1"/>
          </p:nvPr>
        </p:nvSpPr>
        <p:spPr>
          <a:xfrm>
            <a:off x="6513534" y="2096063"/>
            <a:ext cx="4754022" cy="3914211"/>
          </a:xfrm>
        </p:spPr>
        <p:txBody>
          <a:bodyPr>
            <a:normAutofit/>
          </a:bodyPr>
          <a:lstStyle/>
          <a:p>
            <a:pPr>
              <a:lnSpc>
                <a:spcPct val="110000"/>
              </a:lnSpc>
            </a:pPr>
            <a:r>
              <a:rPr lang="en-GB" sz="1600"/>
              <a:t>Tesco is one of the largest retail companies in the United Kingdom.</a:t>
            </a:r>
          </a:p>
          <a:p>
            <a:pPr>
              <a:lnSpc>
                <a:spcPct val="110000"/>
              </a:lnSpc>
            </a:pPr>
            <a:r>
              <a:rPr lang="en-GB" sz="1600"/>
              <a:t>Alibaba is a leading Chinese e-commerce and technology company.</a:t>
            </a:r>
          </a:p>
          <a:p>
            <a:pPr>
              <a:lnSpc>
                <a:spcPct val="110000"/>
              </a:lnSpc>
            </a:pPr>
            <a:r>
              <a:rPr lang="en-GB" sz="1600"/>
              <a:t>A partnership could support Tesco’s expansion into the Chinese market.</a:t>
            </a:r>
          </a:p>
          <a:p>
            <a:pPr>
              <a:lnSpc>
                <a:spcPct val="110000"/>
              </a:lnSpc>
            </a:pPr>
            <a:r>
              <a:rPr lang="en-GB" sz="1600"/>
              <a:t>International business negotiations are often influenced by cultural differences between countries (Hill and Hult, 2022).</a:t>
            </a:r>
          </a:p>
          <a:p>
            <a:pPr>
              <a:lnSpc>
                <a:spcPct val="110000"/>
              </a:lnSpc>
            </a:pPr>
            <a:r>
              <a:rPr lang="en-GB" sz="1600"/>
              <a:t>Understanding cultural communication is therefore essential for successful cross-cultural negotiations.</a:t>
            </a:r>
          </a:p>
          <a:p>
            <a:pPr>
              <a:lnSpc>
                <a:spcPct val="110000"/>
              </a:lnSpc>
            </a:pPr>
            <a:endParaRPr lang="en-GB" sz="1600"/>
          </a:p>
        </p:txBody>
      </p:sp>
    </p:spTree>
    <p:extLst>
      <p:ext uri="{BB962C8B-B14F-4D97-AF65-F5344CB8AC3E}">
        <p14:creationId xmlns:p14="http://schemas.microsoft.com/office/powerpoint/2010/main" val="400255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5F881-80BF-2813-9E81-541F44958F80}"/>
              </a:ext>
            </a:extLst>
          </p:cNvPr>
          <p:cNvSpPr>
            <a:spLocks noGrp="1"/>
          </p:cNvSpPr>
          <p:nvPr>
            <p:ph type="title"/>
          </p:nvPr>
        </p:nvSpPr>
        <p:spPr>
          <a:xfrm>
            <a:off x="913795" y="609600"/>
            <a:ext cx="10353761" cy="1326321"/>
          </a:xfrm>
        </p:spPr>
        <p:txBody>
          <a:bodyPr>
            <a:normAutofit/>
          </a:bodyPr>
          <a:lstStyle/>
          <a:p>
            <a:r>
              <a:rPr lang="en-GB" dirty="0"/>
              <a:t>Understanding Culture in International Business</a:t>
            </a:r>
          </a:p>
        </p:txBody>
      </p:sp>
      <p:sp>
        <p:nvSpPr>
          <p:cNvPr id="3" name="Content Placeholder 2">
            <a:extLst>
              <a:ext uri="{FF2B5EF4-FFF2-40B4-BE49-F238E27FC236}">
                <a16:creationId xmlns:a16="http://schemas.microsoft.com/office/drawing/2014/main" id="{90A3FF70-4D44-52A8-B091-A041E9B554F9}"/>
              </a:ext>
            </a:extLst>
          </p:cNvPr>
          <p:cNvSpPr>
            <a:spLocks noGrp="1"/>
          </p:cNvSpPr>
          <p:nvPr>
            <p:ph idx="1"/>
          </p:nvPr>
        </p:nvSpPr>
        <p:spPr>
          <a:xfrm>
            <a:off x="913795" y="2096064"/>
            <a:ext cx="5016860" cy="3695136"/>
          </a:xfrm>
        </p:spPr>
        <p:txBody>
          <a:bodyPr>
            <a:normAutofit/>
          </a:bodyPr>
          <a:lstStyle/>
          <a:p>
            <a:pPr>
              <a:lnSpc>
                <a:spcPct val="110000"/>
              </a:lnSpc>
            </a:pPr>
            <a:r>
              <a:rPr lang="en-GB" sz="1600"/>
              <a:t>Culture refers to shared values, beliefs, and behaviours within a society.</a:t>
            </a:r>
          </a:p>
          <a:p>
            <a:pPr>
              <a:lnSpc>
                <a:spcPct val="110000"/>
              </a:lnSpc>
            </a:pPr>
            <a:r>
              <a:rPr lang="en-GB" sz="1600"/>
              <a:t>These cultural values influence communication and decision-making in business.</a:t>
            </a:r>
          </a:p>
          <a:p>
            <a:pPr>
              <a:lnSpc>
                <a:spcPct val="110000"/>
              </a:lnSpc>
            </a:pPr>
            <a:r>
              <a:rPr lang="en-GB" sz="1600"/>
              <a:t> In international business, cultural differences may affect negotiation styles and expectations.</a:t>
            </a:r>
          </a:p>
          <a:p>
            <a:pPr>
              <a:lnSpc>
                <a:spcPct val="110000"/>
              </a:lnSpc>
            </a:pPr>
            <a:r>
              <a:rPr lang="en-GB" sz="1600"/>
              <a:t>Understanding cultural differences is important for successful international cooperation (Hofstede, Hofstede and Minkov, 2010).</a:t>
            </a:r>
          </a:p>
        </p:txBody>
      </p:sp>
      <p:pic>
        <p:nvPicPr>
          <p:cNvPr id="4" name="Picture 3">
            <a:extLst>
              <a:ext uri="{FF2B5EF4-FFF2-40B4-BE49-F238E27FC236}">
                <a16:creationId xmlns:a16="http://schemas.microsoft.com/office/drawing/2014/main" id="{928E14AE-235B-A412-2E69-81DC67587A39}"/>
              </a:ext>
            </a:extLst>
          </p:cNvPr>
          <p:cNvPicPr>
            <a:picLocks noChangeAspect="1"/>
          </p:cNvPicPr>
          <p:nvPr/>
        </p:nvPicPr>
        <p:blipFill>
          <a:blip r:embed="rId4"/>
          <a:srcRect l="13474" r="5302" b="-1"/>
          <a:stretch>
            <a:fillRect/>
          </a:stretch>
        </p:blipFill>
        <p:spPr>
          <a:xfrm>
            <a:off x="6357257" y="2210935"/>
            <a:ext cx="4833257"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4070315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4E213D-3FA7-4D59-80B5-015897DC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24737-1B55-26B1-9174-2AA428656C94}"/>
              </a:ext>
            </a:extLst>
          </p:cNvPr>
          <p:cNvSpPr>
            <a:spLocks noGrp="1"/>
          </p:cNvSpPr>
          <p:nvPr>
            <p:ph type="title"/>
          </p:nvPr>
        </p:nvSpPr>
        <p:spPr>
          <a:xfrm>
            <a:off x="6435091" y="609600"/>
            <a:ext cx="4832465" cy="1326321"/>
          </a:xfrm>
        </p:spPr>
        <p:txBody>
          <a:bodyPr>
            <a:normAutofit/>
          </a:bodyPr>
          <a:lstStyle/>
          <a:p>
            <a:r>
              <a:rPr lang="en-GB" sz="2600">
                <a:solidFill>
                  <a:srgbClr val="FFFFFF"/>
                </a:solidFill>
              </a:rPr>
              <a:t>Cultural Theory: Hofstede’s Cultural Dimensions</a:t>
            </a:r>
          </a:p>
        </p:txBody>
      </p:sp>
      <p:sp>
        <p:nvSpPr>
          <p:cNvPr id="11" name="Rectangle 10">
            <a:extLst>
              <a:ext uri="{FF2B5EF4-FFF2-40B4-BE49-F238E27FC236}">
                <a16:creationId xmlns:a16="http://schemas.microsoft.com/office/drawing/2014/main" id="{0D63BE23-20C0-4F37-860E-0892A4DE0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C9DB22-719F-1997-7593-94B4B31F5E60}"/>
              </a:ext>
            </a:extLst>
          </p:cNvPr>
          <p:cNvPicPr>
            <a:picLocks noChangeAspect="1"/>
          </p:cNvPicPr>
          <p:nvPr/>
        </p:nvPicPr>
        <p:blipFill>
          <a:blip r:embed="rId3"/>
          <a:stretch>
            <a:fillRect/>
          </a:stretch>
        </p:blipFill>
        <p:spPr>
          <a:xfrm>
            <a:off x="1141857" y="1133288"/>
            <a:ext cx="4450460" cy="4591424"/>
          </a:xfrm>
          <a:prstGeom prst="rect">
            <a:avLst/>
          </a:prstGeom>
        </p:spPr>
      </p:pic>
      <p:sp>
        <p:nvSpPr>
          <p:cNvPr id="13" name="Rectangle 12">
            <a:extLst>
              <a:ext uri="{FF2B5EF4-FFF2-40B4-BE49-F238E27FC236}">
                <a16:creationId xmlns:a16="http://schemas.microsoft.com/office/drawing/2014/main" id="{D49AB149-D0D3-42EA-8B4C-F39E213AE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B324C4-9C28-E45E-5B2D-58EEEA97E55F}"/>
              </a:ext>
            </a:extLst>
          </p:cNvPr>
          <p:cNvSpPr>
            <a:spLocks noGrp="1"/>
          </p:cNvSpPr>
          <p:nvPr>
            <p:ph idx="1"/>
          </p:nvPr>
        </p:nvSpPr>
        <p:spPr>
          <a:xfrm>
            <a:off x="6435091" y="2096064"/>
            <a:ext cx="4832465" cy="3962120"/>
          </a:xfrm>
        </p:spPr>
        <p:txBody>
          <a:bodyPr>
            <a:normAutofit/>
          </a:bodyPr>
          <a:lstStyle/>
          <a:p>
            <a:pPr>
              <a:lnSpc>
                <a:spcPct val="110000"/>
              </a:lnSpc>
            </a:pPr>
            <a:r>
              <a:rPr lang="en-GB" sz="1400">
                <a:solidFill>
                  <a:srgbClr val="FFFFFF"/>
                </a:solidFill>
              </a:rPr>
              <a:t>Hofstede developed a theory explaining cultural differences between countries.</a:t>
            </a:r>
            <a:br>
              <a:rPr lang="en-GB" sz="1400">
                <a:solidFill>
                  <a:srgbClr val="FFFFFF"/>
                </a:solidFill>
              </a:rPr>
            </a:br>
            <a:r>
              <a:rPr lang="en-GB" sz="1400">
                <a:solidFill>
                  <a:srgbClr val="FFFFFF"/>
                </a:solidFill>
              </a:rPr>
              <a:t>The theory identifies several dimensions influencing business behaviour.</a:t>
            </a:r>
            <a:br>
              <a:rPr lang="en-GB" sz="1400">
                <a:solidFill>
                  <a:srgbClr val="FFFFFF"/>
                </a:solidFill>
              </a:rPr>
            </a:br>
            <a:r>
              <a:rPr lang="en-GB" sz="1400">
                <a:solidFill>
                  <a:srgbClr val="FFFFFF"/>
                </a:solidFill>
              </a:rPr>
              <a:t>These dimensions help explain international communication and negotiation.</a:t>
            </a:r>
          </a:p>
          <a:p>
            <a:pPr>
              <a:lnSpc>
                <a:spcPct val="110000"/>
              </a:lnSpc>
            </a:pPr>
            <a:r>
              <a:rPr lang="en-GB" sz="1400">
                <a:solidFill>
                  <a:srgbClr val="FFFFFF"/>
                </a:solidFill>
              </a:rPr>
              <a:t>Key dimensions include:</a:t>
            </a:r>
          </a:p>
          <a:p>
            <a:pPr>
              <a:lnSpc>
                <a:spcPct val="110000"/>
              </a:lnSpc>
            </a:pPr>
            <a:r>
              <a:rPr lang="en-GB" sz="1400">
                <a:solidFill>
                  <a:srgbClr val="FFFFFF"/>
                </a:solidFill>
              </a:rPr>
              <a:t>Power Distance</a:t>
            </a:r>
            <a:br>
              <a:rPr lang="en-GB" sz="1400">
                <a:solidFill>
                  <a:srgbClr val="FFFFFF"/>
                </a:solidFill>
              </a:rPr>
            </a:br>
            <a:r>
              <a:rPr lang="en-GB" sz="1400">
                <a:solidFill>
                  <a:srgbClr val="FFFFFF"/>
                </a:solidFill>
              </a:rPr>
              <a:t>Individualism vs Collectivism</a:t>
            </a:r>
            <a:br>
              <a:rPr lang="en-GB" sz="1400">
                <a:solidFill>
                  <a:srgbClr val="FFFFFF"/>
                </a:solidFill>
              </a:rPr>
            </a:br>
            <a:r>
              <a:rPr lang="en-GB" sz="1400">
                <a:solidFill>
                  <a:srgbClr val="FFFFFF"/>
                </a:solidFill>
              </a:rPr>
              <a:t>Uncertainty Avoidance</a:t>
            </a:r>
            <a:br>
              <a:rPr lang="en-GB" sz="1400">
                <a:solidFill>
                  <a:srgbClr val="FFFFFF"/>
                </a:solidFill>
              </a:rPr>
            </a:br>
            <a:r>
              <a:rPr lang="en-GB" sz="1400">
                <a:solidFill>
                  <a:srgbClr val="FFFFFF"/>
                </a:solidFill>
              </a:rPr>
              <a:t>Long-Term Orientation</a:t>
            </a:r>
          </a:p>
          <a:p>
            <a:pPr>
              <a:lnSpc>
                <a:spcPct val="110000"/>
              </a:lnSpc>
            </a:pPr>
            <a:r>
              <a:rPr lang="en-GB" sz="1400">
                <a:solidFill>
                  <a:srgbClr val="FFFFFF"/>
                </a:solidFill>
              </a:rPr>
              <a:t>Cultural dimensions influence negotiation behaviour across countries (Hofstede, Hofstede and Minkov, 2010).</a:t>
            </a:r>
          </a:p>
          <a:p>
            <a:pPr>
              <a:lnSpc>
                <a:spcPct val="110000"/>
              </a:lnSpc>
            </a:pPr>
            <a:endParaRPr lang="en-GB" sz="1400">
              <a:solidFill>
                <a:srgbClr val="FFFFFF"/>
              </a:solidFill>
            </a:endParaRPr>
          </a:p>
        </p:txBody>
      </p:sp>
    </p:spTree>
    <p:extLst>
      <p:ext uri="{BB962C8B-B14F-4D97-AF65-F5344CB8AC3E}">
        <p14:creationId xmlns:p14="http://schemas.microsoft.com/office/powerpoint/2010/main" val="385217485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DC6A2-A6BB-05F0-2399-1FE095861EE7}"/>
              </a:ext>
            </a:extLst>
          </p:cNvPr>
          <p:cNvSpPr>
            <a:spLocks noGrp="1"/>
          </p:cNvSpPr>
          <p:nvPr>
            <p:ph type="title"/>
          </p:nvPr>
        </p:nvSpPr>
        <p:spPr>
          <a:xfrm>
            <a:off x="913795" y="609600"/>
            <a:ext cx="10353761" cy="1326321"/>
          </a:xfrm>
        </p:spPr>
        <p:txBody>
          <a:bodyPr>
            <a:normAutofit/>
          </a:bodyPr>
          <a:lstStyle/>
          <a:p>
            <a:r>
              <a:rPr lang="en-GB" dirty="0"/>
              <a:t>UK Business Culture (Tesco)</a:t>
            </a:r>
          </a:p>
        </p:txBody>
      </p:sp>
      <p:sp>
        <p:nvSpPr>
          <p:cNvPr id="3" name="Content Placeholder 2">
            <a:extLst>
              <a:ext uri="{FF2B5EF4-FFF2-40B4-BE49-F238E27FC236}">
                <a16:creationId xmlns:a16="http://schemas.microsoft.com/office/drawing/2014/main" id="{0FEB585D-748F-67FD-5F74-AD5B408F2F62}"/>
              </a:ext>
            </a:extLst>
          </p:cNvPr>
          <p:cNvSpPr>
            <a:spLocks noGrp="1"/>
          </p:cNvSpPr>
          <p:nvPr>
            <p:ph idx="1"/>
          </p:nvPr>
        </p:nvSpPr>
        <p:spPr>
          <a:xfrm>
            <a:off x="913795" y="2096064"/>
            <a:ext cx="5016860" cy="3695136"/>
          </a:xfrm>
        </p:spPr>
        <p:txBody>
          <a:bodyPr>
            <a:normAutofit/>
          </a:bodyPr>
          <a:lstStyle/>
          <a:p>
            <a:pPr>
              <a:lnSpc>
                <a:spcPct val="110000"/>
              </a:lnSpc>
            </a:pPr>
            <a:r>
              <a:rPr lang="en-GB" sz="1600"/>
              <a:t>UK business culture generally values direct communication.</a:t>
            </a:r>
          </a:p>
          <a:p>
            <a:pPr>
              <a:lnSpc>
                <a:spcPct val="110000"/>
              </a:lnSpc>
            </a:pPr>
            <a:r>
              <a:rPr lang="en-GB" sz="1600"/>
              <a:t> Decision-making is often individualistic and task-focused.</a:t>
            </a:r>
          </a:p>
          <a:p>
            <a:pPr>
              <a:lnSpc>
                <a:spcPct val="110000"/>
              </a:lnSpc>
            </a:pPr>
            <a:r>
              <a:rPr lang="en-GB" sz="1600"/>
              <a:t>Organisations tend to have lower power distance, meaning less emphasis on hierarchy.</a:t>
            </a:r>
          </a:p>
          <a:p>
            <a:pPr>
              <a:lnSpc>
                <a:spcPct val="110000"/>
              </a:lnSpc>
            </a:pPr>
            <a:r>
              <a:rPr lang="en-GB" sz="1600"/>
              <a:t>Business negotiations in the UK often prioritise efficiency and clear agreements.</a:t>
            </a:r>
          </a:p>
          <a:p>
            <a:pPr>
              <a:lnSpc>
                <a:spcPct val="110000"/>
              </a:lnSpc>
            </a:pPr>
            <a:r>
              <a:rPr lang="en-GB" sz="1600"/>
              <a:t>These characteristics influence how UK companies approach negotiations (Meyer, 2014).</a:t>
            </a:r>
          </a:p>
          <a:p>
            <a:pPr>
              <a:lnSpc>
                <a:spcPct val="110000"/>
              </a:lnSpc>
            </a:pPr>
            <a:r>
              <a:rPr lang="en-GB" sz="1600"/>
              <a:t> </a:t>
            </a:r>
          </a:p>
          <a:p>
            <a:pPr>
              <a:lnSpc>
                <a:spcPct val="110000"/>
              </a:lnSpc>
            </a:pPr>
            <a:endParaRPr lang="en-GB" sz="1600"/>
          </a:p>
        </p:txBody>
      </p:sp>
      <p:pic>
        <p:nvPicPr>
          <p:cNvPr id="4" name="Picture 3">
            <a:extLst>
              <a:ext uri="{FF2B5EF4-FFF2-40B4-BE49-F238E27FC236}">
                <a16:creationId xmlns:a16="http://schemas.microsoft.com/office/drawing/2014/main" id="{033DCE27-462E-80F2-05D5-41AACD222B5B}"/>
              </a:ext>
            </a:extLst>
          </p:cNvPr>
          <p:cNvPicPr>
            <a:picLocks noChangeAspect="1"/>
          </p:cNvPicPr>
          <p:nvPr/>
        </p:nvPicPr>
        <p:blipFill>
          <a:blip r:embed="rId4"/>
          <a:stretch>
            <a:fillRect/>
          </a:stretch>
        </p:blipFill>
        <p:spPr>
          <a:xfrm>
            <a:off x="6573182" y="2210935"/>
            <a:ext cx="4401406"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024383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EFA60-0730-00C9-7958-6B1BBBCCB19B}"/>
              </a:ext>
            </a:extLst>
          </p:cNvPr>
          <p:cNvSpPr>
            <a:spLocks noGrp="1"/>
          </p:cNvSpPr>
          <p:nvPr>
            <p:ph type="title"/>
          </p:nvPr>
        </p:nvSpPr>
        <p:spPr>
          <a:xfrm>
            <a:off x="6435091" y="609600"/>
            <a:ext cx="4832465" cy="1326321"/>
          </a:xfrm>
        </p:spPr>
        <p:txBody>
          <a:bodyPr>
            <a:normAutofit/>
          </a:bodyPr>
          <a:lstStyle/>
          <a:p>
            <a:r>
              <a:rPr lang="en-GB" dirty="0"/>
              <a:t>Chinese Business Culture (Alibaba)</a:t>
            </a:r>
          </a:p>
        </p:txBody>
      </p:sp>
      <p:sp>
        <p:nvSpPr>
          <p:cNvPr id="9" name="Rectangle 8">
            <a:extLst>
              <a:ext uri="{FF2B5EF4-FFF2-40B4-BE49-F238E27FC236}">
                <a16:creationId xmlns:a16="http://schemas.microsoft.com/office/drawing/2014/main" id="{7FBC4875-DB6D-4EE2-9DDB-211000451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D73BF0-F954-65B4-1231-F4C297B35B74}"/>
              </a:ext>
            </a:extLst>
          </p:cNvPr>
          <p:cNvPicPr>
            <a:picLocks noChangeAspect="1"/>
          </p:cNvPicPr>
          <p:nvPr/>
        </p:nvPicPr>
        <p:blipFill>
          <a:blip r:embed="rId4"/>
          <a:srcRect l="30984" r="27685" b="1"/>
          <a:stretch>
            <a:fillRect/>
          </a:stretch>
        </p:blipFill>
        <p:spPr>
          <a:xfrm>
            <a:off x="1141857" y="1114868"/>
            <a:ext cx="4450460" cy="4628265"/>
          </a:xfrm>
          <a:prstGeom prst="rect">
            <a:avLst/>
          </a:prstGeom>
          <a:scene3d>
            <a:camera prst="orthographicFront"/>
            <a:lightRig rig="twoPt" dir="t">
              <a:rot lat="0" lon="0" rev="7200000"/>
            </a:lightRig>
          </a:scene3d>
          <a:sp3d>
            <a:bevelT w="25400" h="19050"/>
          </a:sp3d>
        </p:spPr>
      </p:pic>
      <p:sp>
        <p:nvSpPr>
          <p:cNvPr id="11" name="Rectangle 10">
            <a:extLst>
              <a:ext uri="{FF2B5EF4-FFF2-40B4-BE49-F238E27FC236}">
                <a16:creationId xmlns:a16="http://schemas.microsoft.com/office/drawing/2014/main" id="{97B3A8C4-2A9E-4595-91F9-179B47C58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697CB1-29C5-6963-9B69-6C953CD3DCFB}"/>
              </a:ext>
            </a:extLst>
          </p:cNvPr>
          <p:cNvSpPr>
            <a:spLocks noGrp="1"/>
          </p:cNvSpPr>
          <p:nvPr>
            <p:ph idx="1"/>
          </p:nvPr>
        </p:nvSpPr>
        <p:spPr>
          <a:xfrm>
            <a:off x="6435091" y="2096064"/>
            <a:ext cx="4832465" cy="3695136"/>
          </a:xfrm>
        </p:spPr>
        <p:txBody>
          <a:bodyPr>
            <a:normAutofit/>
          </a:bodyPr>
          <a:lstStyle/>
          <a:p>
            <a:pPr>
              <a:lnSpc>
                <a:spcPct val="110000"/>
              </a:lnSpc>
            </a:pPr>
            <a:r>
              <a:rPr lang="en-GB" sz="1600"/>
              <a:t>Chinese business culture often values indirect communication.</a:t>
            </a:r>
          </a:p>
          <a:p>
            <a:pPr>
              <a:lnSpc>
                <a:spcPct val="110000"/>
              </a:lnSpc>
            </a:pPr>
            <a:r>
              <a:rPr lang="en-GB" sz="1600"/>
              <a:t> Organisations tend to have higher power distance, meaning strong respect for hierarchy.</a:t>
            </a:r>
          </a:p>
          <a:p>
            <a:pPr>
              <a:lnSpc>
                <a:spcPct val="110000"/>
              </a:lnSpc>
            </a:pPr>
            <a:r>
              <a:rPr lang="en-GB" sz="1600"/>
              <a:t>Chinese culture is generally collectivist, focusing on group harmony and relationships.</a:t>
            </a:r>
          </a:p>
          <a:p>
            <a:pPr>
              <a:lnSpc>
                <a:spcPct val="110000"/>
              </a:lnSpc>
            </a:pPr>
            <a:r>
              <a:rPr lang="en-GB" sz="1600"/>
              <a:t>Building long-term relationships, known as guanxi, is important in business negotiations.</a:t>
            </a:r>
          </a:p>
          <a:p>
            <a:pPr>
              <a:lnSpc>
                <a:spcPct val="110000"/>
              </a:lnSpc>
            </a:pPr>
            <a:r>
              <a:rPr lang="en-GB" sz="1600"/>
              <a:t>These cultural characteristics influence negotiation behaviour in China (Fang, 2012).</a:t>
            </a:r>
          </a:p>
          <a:p>
            <a:pPr>
              <a:lnSpc>
                <a:spcPct val="110000"/>
              </a:lnSpc>
            </a:pPr>
            <a:endParaRPr lang="en-GB" sz="1600"/>
          </a:p>
        </p:txBody>
      </p:sp>
    </p:spTree>
    <p:extLst>
      <p:ext uri="{BB962C8B-B14F-4D97-AF65-F5344CB8AC3E}">
        <p14:creationId xmlns:p14="http://schemas.microsoft.com/office/powerpoint/2010/main" val="246556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A7A6F-EB90-1F99-15CB-39B405E6B7AB}"/>
              </a:ext>
            </a:extLst>
          </p:cNvPr>
          <p:cNvSpPr>
            <a:spLocks noGrp="1"/>
          </p:cNvSpPr>
          <p:nvPr>
            <p:ph type="title"/>
          </p:nvPr>
        </p:nvSpPr>
        <p:spPr>
          <a:xfrm>
            <a:off x="913795" y="609600"/>
            <a:ext cx="10353761" cy="1326321"/>
          </a:xfrm>
        </p:spPr>
        <p:txBody>
          <a:bodyPr>
            <a:normAutofit/>
          </a:bodyPr>
          <a:lstStyle/>
          <a:p>
            <a:r>
              <a:rPr lang="en-GB" dirty="0"/>
              <a:t>Cultural Challenges in Negotiation</a:t>
            </a:r>
          </a:p>
        </p:txBody>
      </p:sp>
      <p:sp>
        <p:nvSpPr>
          <p:cNvPr id="3" name="Content Placeholder 2">
            <a:extLst>
              <a:ext uri="{FF2B5EF4-FFF2-40B4-BE49-F238E27FC236}">
                <a16:creationId xmlns:a16="http://schemas.microsoft.com/office/drawing/2014/main" id="{DB5F75A4-EB41-40E2-6CF9-8DA0F42A0BE0}"/>
              </a:ext>
            </a:extLst>
          </p:cNvPr>
          <p:cNvSpPr>
            <a:spLocks noGrp="1"/>
          </p:cNvSpPr>
          <p:nvPr>
            <p:ph idx="1"/>
          </p:nvPr>
        </p:nvSpPr>
        <p:spPr>
          <a:xfrm>
            <a:off x="913795" y="2096064"/>
            <a:ext cx="5016860" cy="3695136"/>
          </a:xfrm>
        </p:spPr>
        <p:txBody>
          <a:bodyPr>
            <a:normAutofit/>
          </a:bodyPr>
          <a:lstStyle/>
          <a:p>
            <a:pPr>
              <a:lnSpc>
                <a:spcPct val="110000"/>
              </a:lnSpc>
            </a:pPr>
            <a:r>
              <a:rPr lang="en-GB" sz="1700"/>
              <a:t>Cultural differences may cause communication misunderstandings.</a:t>
            </a:r>
            <a:br>
              <a:rPr lang="en-GB" sz="1700"/>
            </a:br>
            <a:r>
              <a:rPr lang="en-GB" sz="1700"/>
              <a:t> UK negotiators often use direct communication styles.</a:t>
            </a:r>
            <a:br>
              <a:rPr lang="en-GB" sz="1700"/>
            </a:br>
            <a:r>
              <a:rPr lang="en-GB" sz="1700"/>
              <a:t>Chinese negotiators may prefer indirect communication.</a:t>
            </a:r>
            <a:br>
              <a:rPr lang="en-GB" sz="1700"/>
            </a:br>
            <a:r>
              <a:rPr lang="en-GB" sz="1700"/>
              <a:t>Decision-making may be slower due to hierarchical structures.</a:t>
            </a:r>
            <a:br>
              <a:rPr lang="en-GB" sz="1700"/>
            </a:br>
            <a:r>
              <a:rPr lang="en-GB" sz="1700"/>
              <a:t>Chinese companies often prioritise relationships over contracts.</a:t>
            </a:r>
            <a:br>
              <a:rPr lang="en-GB" sz="1700"/>
            </a:br>
            <a:r>
              <a:rPr lang="en-GB" sz="1700"/>
              <a:t> Cultural differences can create negotiation challenges (Brett, 2014).</a:t>
            </a:r>
          </a:p>
          <a:p>
            <a:pPr>
              <a:lnSpc>
                <a:spcPct val="110000"/>
              </a:lnSpc>
            </a:pPr>
            <a:endParaRPr lang="en-GB" sz="1700"/>
          </a:p>
        </p:txBody>
      </p:sp>
      <p:pic>
        <p:nvPicPr>
          <p:cNvPr id="4" name="Picture 3">
            <a:extLst>
              <a:ext uri="{FF2B5EF4-FFF2-40B4-BE49-F238E27FC236}">
                <a16:creationId xmlns:a16="http://schemas.microsoft.com/office/drawing/2014/main" id="{98028151-30B1-4716-C0FF-6084890558AC}"/>
              </a:ext>
            </a:extLst>
          </p:cNvPr>
          <p:cNvPicPr>
            <a:picLocks noChangeAspect="1"/>
          </p:cNvPicPr>
          <p:nvPr/>
        </p:nvPicPr>
        <p:blipFill>
          <a:blip r:embed="rId4"/>
          <a:srcRect l="10942" r="11576" b="1"/>
          <a:stretch>
            <a:fillRect/>
          </a:stretch>
        </p:blipFill>
        <p:spPr>
          <a:xfrm>
            <a:off x="6357257" y="2210935"/>
            <a:ext cx="4833257"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392762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72CC-7AF7-A6E1-8344-9863BEFD2B55}"/>
              </a:ext>
            </a:extLst>
          </p:cNvPr>
          <p:cNvSpPr>
            <a:spLocks noGrp="1"/>
          </p:cNvSpPr>
          <p:nvPr>
            <p:ph type="title"/>
          </p:nvPr>
        </p:nvSpPr>
        <p:spPr>
          <a:xfrm>
            <a:off x="913795" y="609600"/>
            <a:ext cx="10353761" cy="1326321"/>
          </a:xfrm>
        </p:spPr>
        <p:txBody>
          <a:bodyPr>
            <a:normAutofit/>
          </a:bodyPr>
          <a:lstStyle/>
          <a:p>
            <a:r>
              <a:rPr lang="en-GB" dirty="0"/>
              <a:t>Negotiation Strategies for Success</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471AF0A-F216-A99B-A145-D736CA041792}"/>
              </a:ext>
            </a:extLst>
          </p:cNvPr>
          <p:cNvGraphicFramePr>
            <a:graphicFrameLocks noGrp="1"/>
          </p:cNvGraphicFramePr>
          <p:nvPr>
            <p:ph idx="1"/>
            <p:extLst>
              <p:ext uri="{D42A27DB-BD31-4B8C-83A1-F6EECF244321}">
                <p14:modId xmlns:p14="http://schemas.microsoft.com/office/powerpoint/2010/main" val="1389647799"/>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8501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4FC4-826C-5AF3-11B5-4DD0F0F869C4}"/>
              </a:ext>
            </a:extLst>
          </p:cNvPr>
          <p:cNvSpPr>
            <a:spLocks noGrp="1"/>
          </p:cNvSpPr>
          <p:nvPr>
            <p:ph type="title"/>
          </p:nvPr>
        </p:nvSpPr>
        <p:spPr>
          <a:xfrm>
            <a:off x="913795" y="609600"/>
            <a:ext cx="10353761" cy="1326321"/>
          </a:xfrm>
        </p:spPr>
        <p:txBody>
          <a:bodyPr>
            <a:normAutofit/>
          </a:bodyPr>
          <a:lstStyle/>
          <a:p>
            <a:r>
              <a:rPr lang="en-GB" dirty="0"/>
              <a:t>Importance of Cultural Awareness in International Negotiations</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0FEC9AC-8A04-FBF8-D6DF-695D71DC5D4D}"/>
              </a:ext>
            </a:extLst>
          </p:cNvPr>
          <p:cNvGraphicFramePr>
            <a:graphicFrameLocks noGrp="1"/>
          </p:cNvGraphicFramePr>
          <p:nvPr>
            <p:ph idx="1"/>
            <p:extLst>
              <p:ext uri="{D42A27DB-BD31-4B8C-83A1-F6EECF244321}">
                <p14:modId xmlns:p14="http://schemas.microsoft.com/office/powerpoint/2010/main" val="4131072102"/>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6940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9C3F-B29D-ABAF-286C-BAA9734995CB}"/>
              </a:ext>
            </a:extLst>
          </p:cNvPr>
          <p:cNvSpPr>
            <a:spLocks noGrp="1"/>
          </p:cNvSpPr>
          <p:nvPr>
            <p:ph type="title"/>
          </p:nvPr>
        </p:nvSpPr>
        <p:spPr>
          <a:xfrm>
            <a:off x="752475" y="609600"/>
            <a:ext cx="3643150" cy="5603310"/>
          </a:xfrm>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F8B8D71A-970F-4DFB-1533-9084C1AA0732}"/>
              </a:ext>
            </a:extLst>
          </p:cNvPr>
          <p:cNvGraphicFramePr>
            <a:graphicFrameLocks noGrp="1"/>
          </p:cNvGraphicFramePr>
          <p:nvPr>
            <p:ph idx="1"/>
            <p:extLst>
              <p:ext uri="{D42A27DB-BD31-4B8C-83A1-F6EECF244321}">
                <p14:modId xmlns:p14="http://schemas.microsoft.com/office/powerpoint/2010/main" val="893778098"/>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0753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DD6AC-A757-A9FF-BCBA-814D3B73FF61}"/>
              </a:ext>
            </a:extLst>
          </p:cNvPr>
          <p:cNvSpPr>
            <a:spLocks noGrp="1"/>
          </p:cNvSpPr>
          <p:nvPr>
            <p:ph type="title"/>
          </p:nvPr>
        </p:nvSpPr>
        <p:spPr>
          <a:xfrm>
            <a:off x="913795" y="609600"/>
            <a:ext cx="10353761" cy="1326321"/>
          </a:xfrm>
        </p:spPr>
        <p:txBody>
          <a:bodyPr>
            <a:normAutofit/>
          </a:bodyPr>
          <a:lstStyle/>
          <a:p>
            <a:r>
              <a:rPr lang="en-GB" dirty="0"/>
              <a:t>References </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BFA958-5FD4-B150-4394-98621F5B771B}"/>
              </a:ext>
            </a:extLst>
          </p:cNvPr>
          <p:cNvGraphicFramePr>
            <a:graphicFrameLocks noGrp="1"/>
          </p:cNvGraphicFramePr>
          <p:nvPr>
            <p:ph idx="1"/>
            <p:extLst>
              <p:ext uri="{D42A27DB-BD31-4B8C-83A1-F6EECF244321}">
                <p14:modId xmlns:p14="http://schemas.microsoft.com/office/powerpoint/2010/main" val="4090448638"/>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550787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0</TotalTime>
  <Words>2530</Words>
  <PresentationFormat>Widescreen</PresentationFormat>
  <Paragraphs>107</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Bookman Old Style</vt:lpstr>
      <vt:lpstr>Calibri</vt:lpstr>
      <vt:lpstr>Rockwell</vt:lpstr>
      <vt:lpstr>Damask</vt:lpstr>
      <vt:lpstr> International Business Communications  Cross-Cultural Negotiation Between Tesco and Alibaba  Building a Successful UK–China Business Partnership</vt:lpstr>
      <vt:lpstr>Presentation Outline</vt:lpstr>
      <vt:lpstr>Introduction</vt:lpstr>
      <vt:lpstr>Understanding Culture in International Business</vt:lpstr>
      <vt:lpstr>Cultural Theory: Hofstede’s Cultural Dimensions</vt:lpstr>
      <vt:lpstr>UK Business Culture (Tesco)</vt:lpstr>
      <vt:lpstr>Chinese Business Culture (Alibaba)</vt:lpstr>
      <vt:lpstr>Cultural Challenges in Negotiation</vt:lpstr>
      <vt:lpstr>Negotiation Strategies for Success</vt:lpstr>
      <vt:lpstr>Importance of Cultural Awareness in International Negotiations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2026-03-14T03:59:05Z</dcterms:created>
  <dcterms:modified xsi:type="dcterms:W3CDTF">2026-03-14T10:51:53Z</dcterms:modified>
</cp:coreProperties>
</file>