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  <p:sldMasterId id="2147483684" r:id="rId5"/>
    <p:sldMasterId id="2147483669" r:id="rId6"/>
  </p:sldMasterIdLst>
  <p:notesMasterIdLst>
    <p:notesMasterId r:id="rId61"/>
  </p:notesMasterIdLst>
  <p:handoutMasterIdLst>
    <p:handoutMasterId r:id="rId62"/>
  </p:handoutMasterIdLst>
  <p:sldIdLst>
    <p:sldId id="442" r:id="rId7"/>
    <p:sldId id="444" r:id="rId8"/>
    <p:sldId id="431" r:id="rId9"/>
    <p:sldId id="338" r:id="rId10"/>
    <p:sldId id="339" r:id="rId11"/>
    <p:sldId id="341" r:id="rId12"/>
    <p:sldId id="443" r:id="rId13"/>
    <p:sldId id="348" r:id="rId14"/>
    <p:sldId id="439" r:id="rId15"/>
    <p:sldId id="441" r:id="rId16"/>
    <p:sldId id="291" r:id="rId17"/>
    <p:sldId id="353" r:id="rId18"/>
    <p:sldId id="354" r:id="rId19"/>
    <p:sldId id="355" r:id="rId20"/>
    <p:sldId id="356" r:id="rId21"/>
    <p:sldId id="357" r:id="rId22"/>
    <p:sldId id="377" r:id="rId23"/>
    <p:sldId id="290" r:id="rId24"/>
    <p:sldId id="257" r:id="rId25"/>
    <p:sldId id="432" r:id="rId26"/>
    <p:sldId id="293" r:id="rId27"/>
    <p:sldId id="433" r:id="rId28"/>
    <p:sldId id="294" r:id="rId29"/>
    <p:sldId id="260" r:id="rId30"/>
    <p:sldId id="295" r:id="rId31"/>
    <p:sldId id="261" r:id="rId32"/>
    <p:sldId id="434" r:id="rId33"/>
    <p:sldId id="263" r:id="rId34"/>
    <p:sldId id="292" r:id="rId35"/>
    <p:sldId id="358" r:id="rId36"/>
    <p:sldId id="359" r:id="rId37"/>
    <p:sldId id="360" r:id="rId38"/>
    <p:sldId id="362" r:id="rId39"/>
    <p:sldId id="363" r:id="rId40"/>
    <p:sldId id="365" r:id="rId41"/>
    <p:sldId id="366" r:id="rId42"/>
    <p:sldId id="382" r:id="rId43"/>
    <p:sldId id="379" r:id="rId44"/>
    <p:sldId id="380" r:id="rId45"/>
    <p:sldId id="381" r:id="rId46"/>
    <p:sldId id="368" r:id="rId47"/>
    <p:sldId id="445" r:id="rId48"/>
    <p:sldId id="446" r:id="rId49"/>
    <p:sldId id="437" r:id="rId50"/>
    <p:sldId id="281" r:id="rId51"/>
    <p:sldId id="279" r:id="rId52"/>
    <p:sldId id="280" r:id="rId53"/>
    <p:sldId id="282" r:id="rId54"/>
    <p:sldId id="283" r:id="rId55"/>
    <p:sldId id="285" r:id="rId56"/>
    <p:sldId id="286" r:id="rId57"/>
    <p:sldId id="287" r:id="rId58"/>
    <p:sldId id="288" r:id="rId59"/>
    <p:sldId id="438" r:id="rId6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5597"/>
    <a:srgbClr val="0070C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2A8A1B-0924-4DAD-82C7-CAEA667D923F}" v="1" dt="2026-08-27T12:42:02.4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63" Type="http://schemas.openxmlformats.org/officeDocument/2006/relationships/presProps" Target="presProps.xml"/><Relationship Id="rId68" Type="http://schemas.microsoft.com/office/2015/10/relationships/revisionInfo" Target="revisionInfo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66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notesMaster" Target="notesMasters/notesMaster1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viewProps" Target="viewProp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67" Type="http://schemas.microsoft.com/office/2016/11/relationships/changesInfo" Target="changesInfos/changesInfo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enda Tinney" userId="56b889b2-370d-4cf5-add0-fc776a2ba020" providerId="ADAL" clId="{285346D7-3811-4BB2-AED7-6B49C2654E26}"/>
    <pc:docChg chg="modSld">
      <pc:chgData name="Glenda Tinney" userId="56b889b2-370d-4cf5-add0-fc776a2ba020" providerId="ADAL" clId="{285346D7-3811-4BB2-AED7-6B49C2654E26}" dt="2026-08-27T12:42:28.226" v="53" actId="20577"/>
      <pc:docMkLst>
        <pc:docMk/>
      </pc:docMkLst>
      <pc:sldChg chg="modSp mod">
        <pc:chgData name="Glenda Tinney" userId="56b889b2-370d-4cf5-add0-fc776a2ba020" providerId="ADAL" clId="{285346D7-3811-4BB2-AED7-6B49C2654E26}" dt="2026-08-27T12:42:28.226" v="53" actId="20577"/>
        <pc:sldMkLst>
          <pc:docMk/>
          <pc:sldMk cId="0" sldId="431"/>
        </pc:sldMkLst>
        <pc:spChg chg="mod">
          <ac:chgData name="Glenda Tinney" userId="56b889b2-370d-4cf5-add0-fc776a2ba020" providerId="ADAL" clId="{285346D7-3811-4BB2-AED7-6B49C2654E26}" dt="2026-08-27T12:42:28.226" v="53" actId="20577"/>
          <ac:spMkLst>
            <pc:docMk/>
            <pc:sldMk cId="0" sldId="431"/>
            <ac:spMk id="2" creationId="{094CE25E-5EE0-184D-BC3D-35D3C9EC63AB}"/>
          </ac:spMkLst>
        </pc:spChg>
        <pc:spChg chg="mod">
          <ac:chgData name="Glenda Tinney" userId="56b889b2-370d-4cf5-add0-fc776a2ba020" providerId="ADAL" clId="{285346D7-3811-4BB2-AED7-6B49C2654E26}" dt="2026-08-27T12:42:23.503" v="49" actId="20577"/>
          <ac:spMkLst>
            <pc:docMk/>
            <pc:sldMk cId="0" sldId="431"/>
            <ac:spMk id="2051" creationId="{00000000-0000-0000-0000-000000000000}"/>
          </ac:spMkLst>
        </pc:spChg>
      </pc:sldChg>
      <pc:sldChg chg="modSp mod">
        <pc:chgData name="Glenda Tinney" userId="56b889b2-370d-4cf5-add0-fc776a2ba020" providerId="ADAL" clId="{285346D7-3811-4BB2-AED7-6B49C2654E26}" dt="2026-08-27T12:42:09.430" v="45" actId="20577"/>
        <pc:sldMkLst>
          <pc:docMk/>
          <pc:sldMk cId="3951877251" sldId="444"/>
        </pc:sldMkLst>
        <pc:spChg chg="mod">
          <ac:chgData name="Glenda Tinney" userId="56b889b2-370d-4cf5-add0-fc776a2ba020" providerId="ADAL" clId="{285346D7-3811-4BB2-AED7-6B49C2654E26}" dt="2026-08-27T12:42:09.430" v="45" actId="20577"/>
          <ac:spMkLst>
            <pc:docMk/>
            <pc:sldMk cId="3951877251" sldId="444"/>
            <ac:spMk id="2" creationId="{4933AE7C-4909-B6AD-DEB9-4F32DC5339A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E520D69-B2A6-4651-85F3-992158983495}" type="datetime1">
              <a:rPr lang="en-GB" smtClean="0"/>
              <a:t>27/08/2026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6834459-7356-44BF-850D-8B30C4FB3B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016529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10B0BC-5F5A-4563-8D5F-5EBE8705E78B}" type="datetime1">
              <a:rPr lang="en-GB" noProof="0" smtClean="0"/>
              <a:pPr/>
              <a:t>27/08/2026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A3C37BE-C303-496D-B5CD-85F2937540F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50842207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3861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650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8830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60C586A-00EF-4095-9A95-C161326251CA}" type="slidenum">
              <a:rPr lang="cy-GB" altLang="en-US" smtClean="0"/>
              <a:pPr>
                <a:defRPr/>
              </a:pPr>
              <a:t>8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1742307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>
              <a:latin typeface="Arial" panose="020B0604020202020204" pitchFamily="34" charset="0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00F0481-317B-4DD0-95C3-34A5FB6EC470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6898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ts val="0"/>
              </a:spcBef>
              <a:spcAft>
                <a:spcPts val="0"/>
              </a:spcAft>
              <a:defRPr/>
            </a:pPr>
            <a:endParaRPr lang="en-GB" altLang="en-US" i="1">
              <a:latin typeface="Arial" panose="020B0604020202020204" pitchFamily="34" charset="0"/>
            </a:endParaRP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FAD84E3-4171-4B19-9A2A-03CB285BF7D5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1022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52557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58EE4B3-53B6-44DE-8E37-CD55B37E8FB1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78352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6955106-56FA-46A7-8D97-4984B1017C56}" type="slidenum">
              <a:rPr lang="cy-GB" altLang="en-US" sz="1200" smtClean="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89252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These should be avoided- look at clues?</a:t>
            </a:r>
          </a:p>
          <a:p>
            <a:r>
              <a:rPr lang="en-GB" altLang="en-US">
                <a:latin typeface="Arial" panose="020B0604020202020204" pitchFamily="34" charset="0"/>
              </a:rPr>
              <a:t>Non expert</a:t>
            </a:r>
          </a:p>
          <a:p>
            <a:r>
              <a:rPr lang="en-GB" altLang="en-US">
                <a:latin typeface="Arial" panose="020B0604020202020204" pitchFamily="34" charset="0"/>
              </a:rPr>
              <a:t>Kids?</a:t>
            </a:r>
          </a:p>
          <a:p>
            <a:r>
              <a:rPr lang="en-GB" altLang="en-US">
                <a:latin typeface="Arial" panose="020B0604020202020204" pitchFamily="34" charset="0"/>
              </a:rPr>
              <a:t>Simply</a:t>
            </a:r>
          </a:p>
          <a:p>
            <a:r>
              <a:rPr lang="en-GB" altLang="en-US">
                <a:latin typeface="Arial" panose="020B0604020202020204" pitchFamily="34" charset="0"/>
              </a:rPr>
              <a:t>Not original works</a:t>
            </a: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43EB1B1-783D-48F4-B1EC-D3F52081BB0A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3203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i="1">
                <a:latin typeface="Arial" panose="020B0604020202020204" pitchFamily="34" charset="0"/>
              </a:rPr>
              <a:t>Yes these can be appropriate</a:t>
            </a:r>
          </a:p>
          <a:p>
            <a:r>
              <a:rPr lang="en-GB" altLang="en-US" i="1">
                <a:latin typeface="Arial" panose="020B0604020202020204" pitchFamily="34" charset="0"/>
              </a:rPr>
              <a:t>Why?</a:t>
            </a:r>
          </a:p>
          <a:p>
            <a:r>
              <a:rPr lang="en-GB" altLang="en-US" i="1">
                <a:latin typeface="Arial" panose="020B0604020202020204" pitchFamily="34" charset="0"/>
              </a:rPr>
              <a:t>Expert organisations</a:t>
            </a:r>
          </a:p>
          <a:p>
            <a:r>
              <a:rPr lang="en-GB" altLang="en-US" i="1">
                <a:latin typeface="Arial" panose="020B0604020202020204" pitchFamily="34" charset="0"/>
              </a:rPr>
              <a:t>They may fund research</a:t>
            </a:r>
          </a:p>
          <a:p>
            <a:r>
              <a:rPr lang="en-GB" altLang="en-US" i="1">
                <a:latin typeface="Arial" panose="020B0604020202020204" pitchFamily="34" charset="0"/>
              </a:rPr>
              <a:t>Newspapers may be biased etc but the </a:t>
            </a:r>
            <a:r>
              <a:rPr lang="en-GB" altLang="en-US" i="1" err="1">
                <a:latin typeface="Arial" panose="020B0604020202020204" pitchFamily="34" charset="0"/>
              </a:rPr>
              <a:t>tradidional</a:t>
            </a:r>
            <a:r>
              <a:rPr lang="en-GB" altLang="en-US" i="1">
                <a:latin typeface="Arial" panose="020B0604020202020204" pitchFamily="34" charset="0"/>
              </a:rPr>
              <a:t> broadsheets  </a:t>
            </a:r>
            <a:r>
              <a:rPr lang="en-GB" altLang="en-US" i="1" err="1">
                <a:latin typeface="Arial" panose="020B0604020202020204" pitchFamily="34" charset="0"/>
              </a:rPr>
              <a:t>soecialist</a:t>
            </a:r>
            <a:r>
              <a:rPr lang="en-GB" altLang="en-US" i="1">
                <a:latin typeface="Arial" panose="020B0604020202020204" pitchFamily="34" charset="0"/>
              </a:rPr>
              <a:t> publications may off er valuable insights,. Their possible world view can be included when you use these sources.</a:t>
            </a: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D3933A9-15BA-44B1-9B80-A4A75E991804}" type="slidenum">
              <a:rPr lang="cy-GB" altLang="en-US" sz="1200" smtClean="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53981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section could be practical- looking at an article or book and finding information on a given author or idea. Bring books for them   to find a name or phrase in the index, content pages….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FE10B0BC-5F5A-4563-8D5F-5EBE8705E78B}" type="datetime1">
              <a:rPr lang="en-GB" noProof="0" smtClean="0"/>
              <a:pPr/>
              <a:t>27/08/2026</a:t>
            </a:fld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noProof="0" smtClean="0"/>
              <a:t>18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27271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Practical activity with books / </a:t>
            </a:r>
            <a:r>
              <a:rPr lang="en-GB" dirty="0" err="1"/>
              <a:t>ebooks</a:t>
            </a:r>
            <a:r>
              <a:rPr lang="en-GB" dirty="0"/>
              <a:t> in lecture</a:t>
            </a:r>
          </a:p>
          <a:p>
            <a:r>
              <a:rPr lang="en-GB" dirty="0"/>
              <a:t>Look for contents page index….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FE10B0BC-5F5A-4563-8D5F-5EBE8705E78B}" type="datetime1">
              <a:rPr lang="en-GB" noProof="0" smtClean="0"/>
              <a:pPr/>
              <a:t>27/08/2026</a:t>
            </a:fld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noProof="0" smtClean="0"/>
              <a:t>20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566694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Look at structure, </a:t>
            </a:r>
          </a:p>
          <a:p>
            <a:r>
              <a:rPr lang="en-GB"/>
              <a:t>Summary, introduction, main headings, conclusion , references…</a:t>
            </a:r>
          </a:p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FE10B0BC-5F5A-4563-8D5F-5EBE8705E78B}" type="datetime1">
              <a:rPr lang="en-GB" noProof="0" smtClean="0"/>
              <a:pPr/>
              <a:t>27/08/2026</a:t>
            </a:fld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noProof="0" smtClean="0"/>
              <a:t>21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65405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FE10B0BC-5F5A-4563-8D5F-5EBE8705E78B}" type="datetime1">
              <a:rPr lang="en-GB" noProof="0" smtClean="0"/>
              <a:pPr/>
              <a:t>27/08/2026</a:t>
            </a:fld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noProof="0" smtClean="0"/>
              <a:t>22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2570412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30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391150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31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956269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32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27910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33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71134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34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405221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35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12933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36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975215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41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26714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013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310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825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372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740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8419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4622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930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4842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30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2722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>
  <p:cSld name="Title and 2 Content ov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6684" y="301625"/>
            <a:ext cx="9751483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826684" y="1827213"/>
            <a:ext cx="4773083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802967" y="1827213"/>
            <a:ext cx="47752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1826684" y="3960813"/>
            <a:ext cx="9751483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8737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4D95DD99-09FC-4C80-ADE1-B2AEEF17B27A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5207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6684" y="301625"/>
            <a:ext cx="9751483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826684" y="1827213"/>
            <a:ext cx="4773083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2967" y="1827213"/>
            <a:ext cx="47752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1C946658-1383-4DBF-B1E6-E3DAE4E91B4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2249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510497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0849C-3569-87AC-5303-DEC049B5C8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33653B-BD6D-45D2-1E9A-237AAF6F38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45544-D271-C112-4B66-A81A169F8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051D-C22D-4143-A15D-2930F96F52F6}" type="datetimeFigureOut">
              <a:rPr lang="en-GB" smtClean="0"/>
              <a:t>27/08/2026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7E4D95-EADE-CD7C-861B-0A4C2F278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6A200-6544-E1B1-E39C-FFED63E4F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8E393-9B3F-4F1A-A4E0-E1EDE90555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727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31724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645959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553771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415438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952525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45488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46280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5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9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27/08/2026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358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C9F2051D-C22D-4143-A15D-2930F96F52F6}" type="datetimeFigureOut">
              <a:rPr lang="en-GB" smtClean="0"/>
              <a:pPr/>
              <a:t>27/08/2026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2188E393-9B3F-4F1A-A4E0-E1EDE905557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83610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7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2180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scholar.google.co.uk/scholar?hl=en&amp;lr=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Main_Page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kidshealth.org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simplypsychology.org/" TargetMode="External"/><Relationship Id="rId4" Type="http://schemas.openxmlformats.org/officeDocument/2006/relationships/hyperlink" Target="http://www.mumsnet.com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arly-education.org.uk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tes.com/" TargetMode="External"/><Relationship Id="rId5" Type="http://schemas.openxmlformats.org/officeDocument/2006/relationships/hyperlink" Target="http://www.theguardian.com/education" TargetMode="External"/><Relationship Id="rId4" Type="http://schemas.openxmlformats.org/officeDocument/2006/relationships/hyperlink" Target="https://www.jrf.org.uk/?gclid=CNuml-2Y-8cCFRFmGwodQggCcw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NHjgKe7JMNE" TargetMode="Externa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youneed.com/learn/fake-news.html" TargetMode="External"/><Relationship Id="rId2" Type="http://schemas.openxmlformats.org/officeDocument/2006/relationships/hyperlink" Target="https://www.skillsyouneed.com/learn/critical-thinking.html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2688&amp;section=12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w:/g/personal/g_tinney_uwtsd_ac_uk/IQAcNqaj_sZDT6NlaDKwvP47AXdffZlLj-P5S_eoxHCIf1M?e=DxX0hc" TargetMode="External"/><Relationship Id="rId2" Type="http://schemas.openxmlformats.org/officeDocument/2006/relationships/hyperlink" Target="https://uowtsd-my.sharepoint.com/:w:/g/personal/g_tinney_uwtsd_ac_uk/IQAQFlcRDHonQKWw6GZe1ByAAeS1kS4acra2-yAjvEIYzrQ?e=EklFZG" TargetMode="Externa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10220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933AE7C-4909-B6AD-DEB9-4F32DC533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733" y="1908147"/>
            <a:ext cx="4535079" cy="3864989"/>
          </a:xfrm>
        </p:spPr>
        <p:txBody>
          <a:bodyPr/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Y daith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ECEY4012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The learning journey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ECGE4007</a:t>
            </a:r>
          </a:p>
        </p:txBody>
      </p:sp>
    </p:spTree>
    <p:extLst>
      <p:ext uri="{BB962C8B-B14F-4D97-AF65-F5344CB8AC3E}">
        <p14:creationId xmlns:p14="http://schemas.microsoft.com/office/powerpoint/2010/main" val="3951877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	</a:t>
            </a:r>
            <a:endParaRPr lang="en-GB" b="1">
              <a:solidFill>
                <a:srgbClr val="2F5597"/>
              </a:solidFill>
              <a:cs typeface="Arial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400" b="1" dirty="0"/>
              <a:t>ECEY4012C </a:t>
            </a:r>
            <a:r>
              <a:rPr lang="en-GB" sz="3600" dirty="0" err="1"/>
              <a:t>Ymchwilio</a:t>
            </a:r>
            <a:r>
              <a:rPr lang="en-GB" sz="3600" dirty="0"/>
              <a:t>, </a:t>
            </a:r>
            <a:r>
              <a:rPr lang="en-GB" sz="3600" dirty="0" err="1"/>
              <a:t>Darllen</a:t>
            </a:r>
            <a:r>
              <a:rPr lang="en-GB" sz="3600" dirty="0"/>
              <a:t>, AI  a </a:t>
            </a:r>
            <a:r>
              <a:rPr lang="en-GB" sz="3600" dirty="0" err="1"/>
              <a:t>Chymryd</a:t>
            </a:r>
            <a:r>
              <a:rPr lang="en-GB" sz="3600" dirty="0"/>
              <a:t> </a:t>
            </a:r>
            <a:r>
              <a:rPr lang="en-GB" sz="3600" dirty="0" err="1"/>
              <a:t>Nodiadau</a:t>
            </a:r>
            <a:r>
              <a:rPr lang="en-GB" sz="3600" dirty="0"/>
              <a:t> </a:t>
            </a:r>
            <a:r>
              <a:rPr lang="en-GB" sz="3600" dirty="0" err="1"/>
              <a:t>mewn</a:t>
            </a:r>
            <a:r>
              <a:rPr lang="en-GB" sz="3600" dirty="0"/>
              <a:t> </a:t>
            </a:r>
            <a:r>
              <a:rPr lang="en-GB" sz="3600" dirty="0" err="1"/>
              <a:t>Addysg</a:t>
            </a:r>
            <a:r>
              <a:rPr lang="en-GB" sz="3600" dirty="0"/>
              <a:t> </a:t>
            </a:r>
            <a:r>
              <a:rPr lang="en-GB" sz="3600" dirty="0" err="1"/>
              <a:t>Uwch</a:t>
            </a:r>
            <a:endParaRPr lang="en-US" dirty="0">
              <a:cs typeface="Arial"/>
            </a:endParaRPr>
          </a:p>
          <a:p>
            <a:endParaRPr lang="en-GB" sz="2500" b="1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94CE25E-5EE0-184D-BC3D-35D3C9EC63A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4400" b="1" dirty="0">
                <a:solidFill>
                  <a:srgbClr val="2F5597"/>
                </a:solidFill>
              </a:rPr>
              <a:t>ECEY4012</a:t>
            </a:r>
            <a:endParaRPr lang="en-GB" sz="4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3600" dirty="0">
                <a:solidFill>
                  <a:srgbClr val="2F5597"/>
                </a:solidFill>
              </a:rPr>
              <a:t>Research, Reading, AI  and Note Taking at Higher Education</a:t>
            </a:r>
            <a:endParaRPr lang="en-GB" sz="3600" dirty="0">
              <a:solidFill>
                <a:srgbClr val="2F5597"/>
              </a:solidFill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>
                <a:solidFill>
                  <a:srgbClr val="000000"/>
                </a:solidFill>
                <a:latin typeface="Arial"/>
                <a:cs typeface="Arial"/>
              </a:rPr>
              <a:t>Cynnwys</a:t>
            </a:r>
            <a:r>
              <a:rPr lang="en-GB" altLang="cy-GB" sz="4800" kern="0">
                <a:solidFill>
                  <a:srgbClr val="000000"/>
                </a:solidFill>
                <a:latin typeface="Arial"/>
                <a:cs typeface="Arial"/>
              </a:rPr>
              <a:t>         </a:t>
            </a:r>
            <a:br>
              <a:rPr lang="en-GB" altLang="cy-GB" sz="4800" kern="0">
                <a:latin typeface="Arial"/>
                <a:cs typeface="Arial"/>
              </a:rPr>
            </a:br>
            <a:r>
              <a:rPr lang="en-GB" altLang="cy-GB" sz="4800" kern="0">
                <a:solidFill>
                  <a:srgbClr val="2F5597"/>
                </a:solidFill>
                <a:latin typeface="Arial"/>
                <a:cs typeface="Arial"/>
              </a:rPr>
              <a:t>Contents</a:t>
            </a:r>
            <a:endParaRPr lang="cy-GB" sz="4800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Nod ac amcanion</a:t>
            </a:r>
          </a:p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Esiamplau</a:t>
            </a:r>
          </a:p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Strwythur</a:t>
            </a:r>
          </a:p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Delwedd y cyflwyniad</a:t>
            </a:r>
          </a:p>
          <a:p>
            <a:pPr>
              <a:buFontTx/>
              <a:buChar char="•"/>
              <a:defRPr/>
            </a:pPr>
            <a:r>
              <a:rPr lang="en-GB" sz="2400" kern="0" err="1">
                <a:solidFill>
                  <a:srgbClr val="000000"/>
                </a:solidFill>
                <a:latin typeface="Arial" panose="020B0604020202020204" pitchFamily="34" charset="0"/>
              </a:rPr>
              <a:t>Cyfeirnodi</a:t>
            </a:r>
            <a:endParaRPr lang="cy-GB" sz="2400" kern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Sgiliau cyflwyno</a:t>
            </a:r>
          </a:p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Iaith y corff</a:t>
            </a:r>
          </a:p>
          <a:p>
            <a:pPr marL="0" indent="0">
              <a:buNone/>
              <a:defRPr/>
            </a:pPr>
            <a:endParaRPr lang="cy-GB" sz="240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Aims and objectives</a:t>
            </a: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Examples</a:t>
            </a: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Structure</a:t>
            </a: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Presentation image</a:t>
            </a: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Referencing</a:t>
            </a: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Presentation skills</a:t>
            </a: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Body language</a:t>
            </a:r>
          </a:p>
          <a:p>
            <a:pPr>
              <a:defRPr/>
            </a:pPr>
            <a:endParaRPr lang="cy-GB" sz="2400">
              <a:solidFill>
                <a:srgbClr val="0070C0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784555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000" kern="0">
                <a:solidFill>
                  <a:srgbClr val="000000"/>
                </a:solidFill>
                <a:latin typeface="Arial"/>
                <a:cs typeface="Arial"/>
              </a:rPr>
              <a:t>Adnoddau</a:t>
            </a:r>
            <a:br>
              <a:rPr lang="en-GB" altLang="cy-GB" sz="4000" kern="0">
                <a:latin typeface="Arial" panose="020B0604020202020204" pitchFamily="34" charset="0"/>
              </a:rPr>
            </a:br>
            <a:r>
              <a:rPr lang="en-GB" altLang="cy-GB" sz="4000" kern="0">
                <a:solidFill>
                  <a:srgbClr val="2F5597"/>
                </a:solidFill>
                <a:latin typeface="Arial"/>
                <a:cs typeface="Arial"/>
              </a:rPr>
              <a:t>Resources</a:t>
            </a:r>
            <a:endParaRPr lang="cy-GB" sz="4000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67844" y="1966912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Cyflwyniad PP</a:t>
            </a:r>
          </a:p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Sleidiau enghreifftiol</a:t>
            </a:r>
          </a:p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Delweddau</a:t>
            </a:r>
          </a:p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Cyfeiriadau</a:t>
            </a:r>
          </a:p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Strategaethau cyflwyno</a:t>
            </a:r>
          </a:p>
          <a:p>
            <a:pPr marL="0" indent="0">
              <a:buNone/>
              <a:defRPr/>
            </a:pPr>
            <a:endParaRPr lang="cy-GB" sz="240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21043" y="1966911"/>
            <a:ext cx="4038600" cy="452596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PP Presentation</a:t>
            </a: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Examples of slides</a:t>
            </a: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Images</a:t>
            </a: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References</a:t>
            </a: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Strategies for presenting</a:t>
            </a:r>
            <a:endParaRPr lang="cy-GB" sz="2400">
              <a:solidFill>
                <a:srgbClr val="2F5597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14261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804" y="55016"/>
            <a:ext cx="9205546" cy="1726101"/>
          </a:xfrm>
        </p:spPr>
        <p:txBody>
          <a:bodyPr>
            <a:noAutofit/>
          </a:bodyPr>
          <a:lstStyle/>
          <a:p>
            <a:r>
              <a:rPr lang="en-GB" sz="4000" err="1">
                <a:latin typeface="Arial"/>
                <a:cs typeface="Arial"/>
              </a:rPr>
              <a:t>Sgiliau</a:t>
            </a:r>
            <a:br>
              <a:rPr lang="en-GB" sz="4000">
                <a:latin typeface="Arial"/>
                <a:cs typeface="Arial"/>
              </a:rPr>
            </a:br>
            <a:r>
              <a:rPr lang="en-GB" sz="4000">
                <a:solidFill>
                  <a:srgbClr val="2F5597"/>
                </a:solidFill>
                <a:latin typeface="Arial"/>
                <a:cs typeface="Arial"/>
              </a:rPr>
              <a:t>Skills</a:t>
            </a:r>
            <a:endParaRPr lang="en-US" sz="4000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0942" y="1801045"/>
            <a:ext cx="5525728" cy="4375918"/>
          </a:xfrm>
        </p:spPr>
        <p:txBody>
          <a:bodyPr/>
          <a:lstStyle/>
          <a:p>
            <a:pPr marL="0" indent="0">
              <a:buNone/>
            </a:pPr>
            <a:r>
              <a:rPr lang="en-GB" err="1">
                <a:latin typeface="Arial" panose="020B0604020202020204" pitchFamily="34" charset="0"/>
              </a:rPr>
              <a:t>Sgiliau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Cyflogadwyedd</a:t>
            </a:r>
            <a:r>
              <a:rPr lang="en-GB">
                <a:latin typeface="Arial" panose="020B0604020202020204" pitchFamily="34" charset="0"/>
              </a:rPr>
              <a:t>/</a:t>
            </a:r>
            <a:r>
              <a:rPr lang="en-GB" err="1">
                <a:latin typeface="Arial" panose="020B0604020202020204" pitchFamily="34" charset="0"/>
              </a:rPr>
              <a:t>Trosglwyddadwy</a:t>
            </a:r>
            <a:r>
              <a:rPr lang="en-GB">
                <a:latin typeface="Arial" panose="020B0604020202020204" pitchFamily="34" charset="0"/>
              </a:rPr>
              <a:t> </a:t>
            </a:r>
          </a:p>
          <a:p>
            <a:r>
              <a:rPr lang="en-GB" err="1">
                <a:latin typeface="Arial" panose="020B0604020202020204" pitchFamily="34" charset="0"/>
              </a:rPr>
              <a:t>Sgiliau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cyflwyno</a:t>
            </a:r>
            <a:endParaRPr lang="en-GB">
              <a:latin typeface="Arial" panose="020B0604020202020204" pitchFamily="34" charset="0"/>
            </a:endParaRPr>
          </a:p>
          <a:p>
            <a:r>
              <a:rPr lang="en-GB" err="1">
                <a:latin typeface="Arial" panose="020B0604020202020204" pitchFamily="34" charset="0"/>
              </a:rPr>
              <a:t>Sgiliau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rhyngbersonol</a:t>
            </a:r>
            <a:endParaRPr lang="en-GB">
              <a:latin typeface="Arial" panose="020B0604020202020204" pitchFamily="34" charset="0"/>
            </a:endParaRPr>
          </a:p>
          <a:p>
            <a:r>
              <a:rPr lang="en-GB" err="1">
                <a:latin typeface="Arial" panose="020B0604020202020204" pitchFamily="34" charset="0"/>
              </a:rPr>
              <a:t>Trefniadaeth</a:t>
            </a:r>
            <a:endParaRPr lang="en-GB">
              <a:latin typeface="Arial" panose="020B0604020202020204" pitchFamily="34" charset="0"/>
            </a:endParaRPr>
          </a:p>
          <a:p>
            <a:r>
              <a:rPr lang="en-GB" err="1">
                <a:latin typeface="Arial" panose="020B0604020202020204" pitchFamily="34" charset="0"/>
              </a:rPr>
              <a:t>Cynllunio</a:t>
            </a:r>
            <a:endParaRPr lang="en-GB">
              <a:latin typeface="Arial" panose="020B0604020202020204" pitchFamily="34" charset="0"/>
            </a:endParaRPr>
          </a:p>
          <a:p>
            <a:r>
              <a:rPr lang="en-GB" err="1">
                <a:latin typeface="Arial" panose="020B0604020202020204" pitchFamily="34" charset="0"/>
              </a:rPr>
              <a:t>TGCh</a:t>
            </a:r>
            <a:endParaRPr lang="en-US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2F5597"/>
                </a:solidFill>
                <a:latin typeface="Arial"/>
                <a:cs typeface="Arial"/>
              </a:rPr>
              <a:t>Employability/Transferable Skills Presentational skills</a:t>
            </a:r>
          </a:p>
          <a:p>
            <a:r>
              <a:rPr lang="en-GB">
                <a:solidFill>
                  <a:srgbClr val="2F5597"/>
                </a:solidFill>
                <a:latin typeface="Arial"/>
                <a:cs typeface="Arial"/>
              </a:rPr>
              <a:t>Interpersonal skills</a:t>
            </a:r>
          </a:p>
          <a:p>
            <a:r>
              <a:rPr lang="en-GB">
                <a:solidFill>
                  <a:srgbClr val="2F5597"/>
                </a:solidFill>
                <a:latin typeface="Arial"/>
                <a:cs typeface="Arial"/>
              </a:rPr>
              <a:t>Organisation</a:t>
            </a:r>
          </a:p>
          <a:p>
            <a:r>
              <a:rPr lang="en-GB">
                <a:solidFill>
                  <a:srgbClr val="2F5597"/>
                </a:solidFill>
                <a:latin typeface="Arial"/>
                <a:cs typeface="Arial"/>
              </a:rPr>
              <a:t>Planning</a:t>
            </a:r>
          </a:p>
          <a:p>
            <a:r>
              <a:rPr lang="en-GB">
                <a:solidFill>
                  <a:srgbClr val="2F5597"/>
                </a:solidFill>
                <a:latin typeface="Arial"/>
                <a:cs typeface="Arial"/>
              </a:rPr>
              <a:t>ICT</a:t>
            </a:r>
            <a:endParaRPr lang="en-US">
              <a:solidFill>
                <a:srgbClr val="2F5597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512358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0C5A6-2434-65DF-5CBB-01EFD2784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Amcanion</a:t>
            </a:r>
            <a:br>
              <a:rPr lang="en-GB"/>
            </a:br>
            <a:r>
              <a:rPr lang="en-GB">
                <a:solidFill>
                  <a:srgbClr val="2F5597"/>
                </a:solidFill>
              </a:rPr>
              <a:t>Objectives</a:t>
            </a:r>
            <a:endParaRPr lang="en-GB">
              <a:solidFill>
                <a:srgbClr val="2F5597"/>
              </a:solidFill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1C446-6EBA-C172-340D-372BEE44208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/>
              <a:t>Datblygu sgiliau ymchwilio effeithiol ar gyfer Addysg Uwch</a:t>
            </a:r>
          </a:p>
          <a:p>
            <a:r>
              <a:rPr lang="cy-GB"/>
              <a:t>Archwilio dulliau darllen gwahanol</a:t>
            </a:r>
          </a:p>
          <a:p>
            <a:r>
              <a:rPr lang="cy-GB"/>
              <a:t>Deall rôl meddwl beirniadol ar gyfer darllen Addysg Uwch</a:t>
            </a:r>
          </a:p>
          <a:p>
            <a:r>
              <a:rPr lang="cy-GB"/>
              <a:t>Datblygu stradegaethau cymryd nodiadau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1F64CC-E2B4-F99E-90FB-D466B744F04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2F5597"/>
                </a:solidFill>
              </a:rPr>
              <a:t>Develop effective research skills for Higher Education</a:t>
            </a:r>
            <a:endParaRPr lang="en-GB">
              <a:solidFill>
                <a:srgbClr val="2F5597"/>
              </a:solidFill>
              <a:cs typeface="Arial"/>
            </a:endParaRPr>
          </a:p>
          <a:p>
            <a:r>
              <a:rPr lang="en-GB">
                <a:solidFill>
                  <a:srgbClr val="2F5597"/>
                </a:solidFill>
              </a:rPr>
              <a:t>Explore different reading approaches</a:t>
            </a:r>
            <a:endParaRPr lang="en-GB">
              <a:solidFill>
                <a:srgbClr val="2F5597"/>
              </a:solidFill>
              <a:cs typeface="Arial"/>
            </a:endParaRPr>
          </a:p>
          <a:p>
            <a:r>
              <a:rPr lang="en-GB">
                <a:solidFill>
                  <a:srgbClr val="2F5597"/>
                </a:solidFill>
              </a:rPr>
              <a:t>Understand the role of critical thinking for Higher Education reading</a:t>
            </a:r>
            <a:endParaRPr lang="en-GB">
              <a:solidFill>
                <a:srgbClr val="2F5597"/>
              </a:solidFill>
              <a:cs typeface="Arial"/>
            </a:endParaRPr>
          </a:p>
          <a:p>
            <a:r>
              <a:rPr lang="en-GB">
                <a:solidFill>
                  <a:srgbClr val="2F5597"/>
                </a:solidFill>
              </a:rPr>
              <a:t>Develop effective note taking strategies</a:t>
            </a:r>
            <a:endParaRPr lang="en-GB">
              <a:solidFill>
                <a:srgbClr val="2F5597"/>
              </a:solidFill>
              <a:cs typeface="Arial"/>
            </a:endParaRP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7852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201144" y="243499"/>
            <a:ext cx="10092206" cy="1482969"/>
          </a:xfrm>
          <a:ln>
            <a:solidFill>
              <a:srgbClr val="4472C4"/>
            </a:solidFill>
          </a:ln>
        </p:spPr>
        <p:txBody>
          <a:bodyPr>
            <a:noAutofit/>
          </a:bodyPr>
          <a:lstStyle/>
          <a:p>
            <a:br>
              <a:rPr lang="en-GB" altLang="en-US" sz="4800">
                <a:latin typeface="Arial"/>
                <a:cs typeface="Arial"/>
              </a:rPr>
            </a:br>
            <a:br>
              <a:rPr lang="en-GB" altLang="en-US" sz="4800">
                <a:latin typeface="Arial"/>
                <a:cs typeface="Arial"/>
              </a:rPr>
            </a:br>
            <a:br>
              <a:rPr lang="en-GB" altLang="en-US" sz="4800">
                <a:latin typeface="Arial"/>
                <a:cs typeface="Arial"/>
              </a:rPr>
            </a:br>
            <a:r>
              <a:rPr lang="en-GB" altLang="en-US" sz="4800">
                <a:latin typeface="Arial"/>
                <a:cs typeface="Arial"/>
              </a:rPr>
              <a:t>Beth </a:t>
            </a:r>
            <a:r>
              <a:rPr lang="en-GB" altLang="en-US" sz="4800" err="1">
                <a:latin typeface="Arial"/>
                <a:cs typeface="Arial"/>
              </a:rPr>
              <a:t>yw</a:t>
            </a:r>
            <a:r>
              <a:rPr lang="en-GB" altLang="en-US" sz="4800">
                <a:latin typeface="Arial"/>
                <a:cs typeface="Arial"/>
              </a:rPr>
              <a:t> </a:t>
            </a:r>
            <a:r>
              <a:rPr lang="en-GB" altLang="en-US" sz="4800" err="1">
                <a:latin typeface="Arial"/>
                <a:cs typeface="Arial"/>
              </a:rPr>
              <a:t>ymchwil</a:t>
            </a:r>
            <a:r>
              <a:rPr lang="en-GB" altLang="en-US" sz="4800">
                <a:latin typeface="Arial"/>
                <a:cs typeface="Arial"/>
              </a:rPr>
              <a:t>? </a:t>
            </a:r>
            <a:r>
              <a:rPr lang="en-GB" altLang="en-US" sz="4800" err="1">
                <a:latin typeface="Arial"/>
                <a:cs typeface="Arial"/>
              </a:rPr>
              <a:t>Trafodwch</a:t>
            </a:r>
            <a:r>
              <a:rPr lang="en-GB" altLang="en-US" sz="4800">
                <a:latin typeface="Arial"/>
                <a:cs typeface="Arial"/>
              </a:rPr>
              <a:t> </a:t>
            </a:r>
            <a:r>
              <a:rPr lang="en-GB" altLang="en-US" sz="4800" err="1">
                <a:latin typeface="Arial"/>
                <a:cs typeface="Arial"/>
              </a:rPr>
              <a:t>eich</a:t>
            </a:r>
            <a:r>
              <a:rPr lang="en-GB" altLang="en-US" sz="4800">
                <a:latin typeface="Arial"/>
                <a:cs typeface="Arial"/>
              </a:rPr>
              <a:t> </a:t>
            </a:r>
            <a:r>
              <a:rPr lang="en-GB" altLang="en-US" sz="4800" err="1">
                <a:latin typeface="Arial"/>
                <a:cs typeface="Arial"/>
              </a:rPr>
              <a:t>syniadau</a:t>
            </a:r>
            <a:r>
              <a:rPr lang="en-GB" altLang="en-US" sz="4800">
                <a:latin typeface="Arial"/>
                <a:cs typeface="Arial"/>
              </a:rPr>
              <a:t> </a:t>
            </a:r>
            <a:r>
              <a:rPr lang="en-GB" altLang="en-US" sz="4800" err="1">
                <a:latin typeface="Arial"/>
                <a:cs typeface="Arial"/>
              </a:rPr>
              <a:t>mewn</a:t>
            </a:r>
            <a:r>
              <a:rPr lang="en-GB" altLang="en-US" sz="4800">
                <a:latin typeface="Arial"/>
                <a:cs typeface="Arial"/>
              </a:rPr>
              <a:t> </a:t>
            </a:r>
            <a:r>
              <a:rPr lang="en-GB" altLang="en-US" sz="4800" err="1">
                <a:latin typeface="Arial"/>
                <a:cs typeface="Arial"/>
              </a:rPr>
              <a:t>grwpiau</a:t>
            </a:r>
            <a:r>
              <a:rPr lang="en-GB" altLang="en-US" sz="4800">
                <a:latin typeface="Arial"/>
                <a:cs typeface="Arial"/>
              </a:rPr>
              <a:t> </a:t>
            </a:r>
            <a:r>
              <a:rPr lang="en-GB" altLang="en-US" sz="4800" err="1">
                <a:latin typeface="Arial"/>
                <a:cs typeface="Arial"/>
              </a:rPr>
              <a:t>bach</a:t>
            </a:r>
            <a:r>
              <a:rPr lang="en-GB" altLang="en-US" sz="4800">
                <a:latin typeface="Arial"/>
                <a:cs typeface="Arial"/>
              </a:rPr>
              <a:t> a </a:t>
            </a:r>
            <a:r>
              <a:rPr lang="en-GB" altLang="en-US" sz="4800" err="1">
                <a:latin typeface="Arial"/>
                <a:cs typeface="Arial"/>
              </a:rPr>
              <a:t>nodwch</a:t>
            </a:r>
            <a:r>
              <a:rPr lang="en-GB" altLang="en-US" sz="4800">
                <a:latin typeface="Arial"/>
                <a:cs typeface="Arial"/>
              </a:rPr>
              <a:t> </a:t>
            </a:r>
            <a:r>
              <a:rPr lang="en-GB" altLang="en-US" sz="4800" err="1">
                <a:latin typeface="Arial"/>
                <a:cs typeface="Arial"/>
              </a:rPr>
              <a:t>eich</a:t>
            </a:r>
            <a:r>
              <a:rPr lang="en-GB" altLang="en-US" sz="4800">
                <a:latin typeface="Arial"/>
                <a:cs typeface="Arial"/>
              </a:rPr>
              <a:t> </a:t>
            </a:r>
            <a:r>
              <a:rPr lang="en-GB" altLang="en-US" sz="4800" err="1">
                <a:latin typeface="Arial"/>
                <a:cs typeface="Arial"/>
              </a:rPr>
              <a:t>syniadau</a:t>
            </a:r>
            <a:br>
              <a:rPr lang="en-GB" altLang="en-US" sz="4800">
                <a:solidFill>
                  <a:srgbClr val="000000"/>
                </a:solidFill>
                <a:latin typeface="Arial"/>
                <a:cs typeface="Arial"/>
              </a:rPr>
            </a:br>
            <a:r>
              <a:rPr lang="en-GB" altLang="en-US" sz="4800">
                <a:solidFill>
                  <a:srgbClr val="2F5597"/>
                </a:solidFill>
                <a:latin typeface="Arial"/>
                <a:cs typeface="Arial"/>
              </a:rPr>
              <a:t>What is research? </a:t>
            </a:r>
            <a:r>
              <a:rPr lang="en-GB" sz="4800">
                <a:solidFill>
                  <a:srgbClr val="2F5597"/>
                </a:solidFill>
                <a:latin typeface="Arial"/>
                <a:cs typeface="Arial"/>
              </a:rPr>
              <a:t>Discuss in small groups and note down your ideas</a:t>
            </a:r>
            <a:br>
              <a:rPr lang="en-GB" sz="4800">
                <a:solidFill>
                  <a:srgbClr val="0070C0"/>
                </a:solidFill>
                <a:latin typeface="Arial"/>
                <a:cs typeface="Arial"/>
              </a:rPr>
            </a:br>
            <a:endParaRPr lang="en-GB" sz="4800">
              <a:solidFill>
                <a:srgbClr val="0070C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35893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Beth yw ‘ymchwil?’</a:t>
            </a:r>
            <a:br>
              <a:rPr lang="en-GB" altLang="cy-GB" sz="4800" kern="0"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What is ‘research?’</a:t>
            </a:r>
            <a:endParaRPr lang="cy-GB" sz="4800">
              <a:solidFill>
                <a:srgbClr val="2F5597"/>
              </a:solidFill>
              <a:latin typeface="Arial"/>
              <a:ea typeface="ＭＳ Ｐゴシック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3429" y="1916833"/>
            <a:ext cx="5076371" cy="4209331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Darganfod gwybodaeth</a:t>
            </a:r>
          </a:p>
          <a:p>
            <a:pPr>
              <a:buFontTx/>
              <a:buChar char="•"/>
              <a:defRPr/>
            </a:pPr>
            <a:r>
              <a:rPr lang="cy-GB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Darllen</a:t>
            </a:r>
          </a:p>
          <a:p>
            <a:pPr>
              <a:buFontTx/>
              <a:buChar char="•"/>
              <a:defRPr/>
            </a:pPr>
            <a:r>
              <a:rPr lang="cy-GB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Gwneud nodiadau</a:t>
            </a:r>
          </a:p>
          <a:p>
            <a:pPr>
              <a:buFontTx/>
              <a:buChar char="•"/>
              <a:defRPr/>
            </a:pPr>
            <a:r>
              <a:rPr lang="cy-GB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Darllen gwerthusol</a:t>
            </a:r>
          </a:p>
          <a:p>
            <a:pPr>
              <a:buFontTx/>
              <a:buChar char="•"/>
              <a:defRPr/>
            </a:pPr>
            <a:r>
              <a:rPr lang="cy-GB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Adfyfyrio beirniadol</a:t>
            </a:r>
          </a:p>
          <a:p>
            <a:pPr>
              <a:buFontTx/>
              <a:buChar char="•"/>
              <a:defRPr/>
            </a:pPr>
            <a:r>
              <a:rPr lang="cy-GB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Ffynonellau</a:t>
            </a:r>
          </a:p>
          <a:p>
            <a:pPr marL="0" indent="0">
              <a:buNone/>
              <a:defRPr/>
            </a:pPr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9" y="1916832"/>
            <a:ext cx="4934857" cy="4237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Finding information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Reading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Note taking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Evaluative reading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Critical reflection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Sources</a:t>
            </a:r>
          </a:p>
          <a:p>
            <a:pPr marL="0" indent="0">
              <a:buNone/>
              <a:defRPr/>
            </a:pPr>
            <a:endParaRPr lang="cy-GB" altLang="cy-GB" kern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92586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1165225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Darganfod gwybodaeth</a:t>
            </a:r>
            <a:br>
              <a:rPr lang="en-GB" altLang="cy-GB" sz="4800" kern="0"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Finding information</a:t>
            </a:r>
            <a:endParaRPr lang="cy-GB" sz="4800">
              <a:solidFill>
                <a:srgbClr val="2F5597"/>
              </a:solidFill>
              <a:latin typeface="Arial"/>
              <a:ea typeface="ＭＳ Ｐゴシック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Ble mae dechrau?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err="1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Where</a:t>
            </a:r>
            <a:r>
              <a:rPr lang="cy-GB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 to </a:t>
            </a:r>
            <a:r>
              <a:rPr lang="cy-GB" kern="0" err="1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start</a:t>
            </a:r>
            <a:r>
              <a:rPr lang="cy-GB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?</a:t>
            </a:r>
          </a:p>
          <a:p>
            <a:pPr marL="0" indent="0">
              <a:buClr>
                <a:srgbClr val="CCCCFF"/>
              </a:buClr>
              <a:buNone/>
              <a:defRPr/>
            </a:pPr>
            <a:endParaRPr lang="cy-GB" kern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eaLnBrk="1" hangingPunct="1">
              <a:buClr>
                <a:srgbClr val="CCCCFF"/>
              </a:buClr>
              <a:buFont typeface="Arial" panose="020B0604020202020204" pitchFamily="34" charset="0"/>
              <a:buNone/>
              <a:defRPr/>
            </a:pPr>
            <a:endParaRPr lang="cy-GB" kern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Syniadau? 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err="1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Ideas</a:t>
            </a:r>
            <a:r>
              <a:rPr lang="cy-GB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?</a:t>
            </a:r>
            <a:r>
              <a:rPr lang="cy-GB" kern="0">
                <a:solidFill>
                  <a:srgbClr val="0000FF"/>
                </a:solidFill>
                <a:latin typeface="Arial"/>
                <a:ea typeface="ＭＳ Ｐゴシック"/>
                <a:cs typeface="Arial"/>
              </a:rPr>
              <a:t> </a:t>
            </a:r>
          </a:p>
          <a:p>
            <a:pPr marL="0" indent="0">
              <a:buNone/>
              <a:defRPr/>
            </a:pPr>
            <a:endParaRPr lang="cy-GB"/>
          </a:p>
        </p:txBody>
      </p:sp>
      <p:pic>
        <p:nvPicPr>
          <p:cNvPr id="4" name="Picture 5" descr="Learning Resources Centre (Library) in Carmarthe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8209" y="1530351"/>
            <a:ext cx="2448967" cy="2753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Swasnea SA1 Y Fforwm Library buildi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5916" y="3501009"/>
            <a:ext cx="3258257" cy="2172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555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909039"/>
          </a:xfrm>
        </p:spPr>
        <p:txBody>
          <a:bodyPr vert="horz" lIns="92075" tIns="46038" rIns="92075" bIns="46038" rtlCol="0" anchor="ctr">
            <a:noAutofit/>
          </a:bodyPr>
          <a:lstStyle/>
          <a:p>
            <a:pPr>
              <a:defRPr/>
            </a:pPr>
            <a:r>
              <a:rPr lang="en-GB" sz="4000" dirty="0">
                <a:latin typeface="Arial"/>
                <a:cs typeface="Arial"/>
              </a:rPr>
              <a:t>Ble </a:t>
            </a:r>
            <a:r>
              <a:rPr lang="en-GB" sz="4000" dirty="0" err="1">
                <a:latin typeface="Arial"/>
                <a:cs typeface="Arial"/>
              </a:rPr>
              <a:t>mae</a:t>
            </a:r>
            <a:r>
              <a:rPr lang="en-GB" sz="4000" dirty="0">
                <a:latin typeface="Arial"/>
                <a:cs typeface="Arial"/>
              </a:rPr>
              <a:t> </a:t>
            </a:r>
            <a:r>
              <a:rPr lang="en-GB" sz="4000" dirty="0" err="1">
                <a:latin typeface="Arial"/>
                <a:cs typeface="Arial"/>
              </a:rPr>
              <a:t>dod</a:t>
            </a:r>
            <a:r>
              <a:rPr lang="en-GB" sz="4000" dirty="0">
                <a:latin typeface="Arial"/>
                <a:cs typeface="Arial"/>
              </a:rPr>
              <a:t> o </a:t>
            </a:r>
            <a:r>
              <a:rPr lang="en-GB" sz="4000" dirty="0" err="1">
                <a:latin typeface="Arial"/>
                <a:cs typeface="Arial"/>
              </a:rPr>
              <a:t>hyd</a:t>
            </a:r>
            <a:r>
              <a:rPr lang="en-GB" sz="4000" dirty="0">
                <a:latin typeface="Arial"/>
                <a:cs typeface="Arial"/>
              </a:rPr>
              <a:t> </a:t>
            </a:r>
            <a:r>
              <a:rPr lang="en-GB" sz="4000" dirty="0" err="1">
                <a:latin typeface="Arial"/>
                <a:cs typeface="Arial"/>
              </a:rPr>
              <a:t>i</a:t>
            </a:r>
            <a:r>
              <a:rPr lang="en-GB" sz="4000" dirty="0">
                <a:latin typeface="Arial"/>
                <a:cs typeface="Arial"/>
              </a:rPr>
              <a:t> </a:t>
            </a:r>
            <a:r>
              <a:rPr lang="en-GB" sz="4000" dirty="0" err="1">
                <a:latin typeface="Arial"/>
                <a:cs typeface="Arial"/>
              </a:rPr>
              <a:t>wybodaeth</a:t>
            </a:r>
            <a:r>
              <a:rPr lang="en-GB" sz="4000" dirty="0">
                <a:latin typeface="Arial"/>
                <a:cs typeface="Arial"/>
              </a:rPr>
              <a:t>? 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2F5597"/>
                </a:solidFill>
                <a:latin typeface="Arial"/>
                <a:cs typeface="Arial"/>
              </a:rPr>
              <a:t>Where can I find information?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838200" y="1593277"/>
            <a:ext cx="5181600" cy="4351338"/>
          </a:xfrm>
        </p:spPr>
        <p:txBody>
          <a:bodyPr vert="horz" lIns="92075" tIns="46038" rIns="92075" bIns="46038" rtlCol="0">
            <a:normAutofit lnSpcReduction="10000"/>
          </a:bodyPr>
          <a:lstStyle/>
          <a:p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Maes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pwnc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Gwefan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Llyfrgell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/>
              <a:t>Deallusrwydd </a:t>
            </a:r>
            <a:r>
              <a:rPr lang="en-GB" sz="2400" dirty="0" err="1"/>
              <a:t>artiffisial</a:t>
            </a:r>
            <a:r>
              <a:rPr lang="en-GB" sz="2400" dirty="0"/>
              <a:t> </a:t>
            </a:r>
            <a:r>
              <a:rPr lang="en-GB" sz="2400" dirty="0" err="1"/>
              <a:t>cynhyrchiol</a:t>
            </a:r>
            <a:endParaRPr lang="en-GB" sz="2400" dirty="0"/>
          </a:p>
          <a:p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Mynediad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gyfnodolion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Awdur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/on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amlwg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Rhyngrwyd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Mynegai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Atodiadau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endParaRPr lang="en-GB" alt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651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6172200" y="1593277"/>
            <a:ext cx="5181600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>
                <a:solidFill>
                  <a:srgbClr val="2F5597"/>
                </a:solidFill>
                <a:latin typeface="Arial"/>
                <a:cs typeface="Arial"/>
              </a:rPr>
              <a:t>Module reading list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solidFill>
                  <a:srgbClr val="2F5597"/>
                </a:solidFill>
                <a:latin typeface="Arial"/>
                <a:cs typeface="Arial"/>
              </a:rPr>
              <a:t>Subject area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solidFill>
                  <a:srgbClr val="2F5597"/>
                </a:solidFill>
                <a:latin typeface="Arial"/>
                <a:cs typeface="Arial"/>
              </a:rPr>
              <a:t>Library website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solidFill>
                  <a:srgbClr val="2F5597"/>
                </a:solidFill>
                <a:latin typeface="Arial"/>
                <a:cs typeface="Arial"/>
              </a:rPr>
              <a:t>Generative Artificial Intelligence (AI)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solidFill>
                  <a:srgbClr val="2F5597"/>
                </a:solidFill>
                <a:latin typeface="Arial"/>
                <a:cs typeface="Arial"/>
              </a:rPr>
              <a:t>Journal access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solidFill>
                  <a:srgbClr val="2F5597"/>
                </a:solidFill>
                <a:latin typeface="Arial"/>
                <a:cs typeface="Arial"/>
              </a:rPr>
              <a:t>Leading author/s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solidFill>
                  <a:srgbClr val="2F5597"/>
                </a:solidFill>
                <a:latin typeface="Arial"/>
                <a:cs typeface="Arial"/>
              </a:rPr>
              <a:t>Internet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solidFill>
                  <a:srgbClr val="2F5597"/>
                </a:solidFill>
                <a:latin typeface="Arial"/>
                <a:cs typeface="Arial"/>
              </a:rPr>
              <a:t>Index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solidFill>
                  <a:srgbClr val="2F5597"/>
                </a:solidFill>
                <a:latin typeface="Arial"/>
                <a:cs typeface="Arial"/>
              </a:rPr>
              <a:t>Appendices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en-GB" altLang="en-US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6255796"/>
      </p:ext>
    </p:extLst>
  </p:cSld>
  <p:clrMapOvr>
    <a:masterClrMapping/>
  </p:clrMapOvr>
  <p:transition>
    <p:zoom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Ffynonellau</a:t>
            </a:r>
            <a:br>
              <a:rPr lang="cy-GB" altLang="cy-GB" sz="4800" kern="0"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Resources</a:t>
            </a:r>
            <a:endParaRPr lang="cy-GB" sz="4800">
              <a:solidFill>
                <a:srgbClr val="2F5597"/>
              </a:solidFill>
              <a:latin typeface="Arial"/>
              <a:ea typeface="ＭＳ Ｐゴシック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435474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Ffynonellau addas?</a:t>
            </a:r>
          </a:p>
          <a:p>
            <a:pPr>
              <a:buFontTx/>
              <a:buChar char="-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Llyfrau</a:t>
            </a:r>
          </a:p>
          <a:p>
            <a:pPr>
              <a:buFontTx/>
              <a:buChar char="-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Erthyglau</a:t>
            </a:r>
          </a:p>
          <a:p>
            <a:pPr>
              <a:buFontTx/>
              <a:buChar char="-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Cyfnodolion</a:t>
            </a:r>
          </a:p>
          <a:p>
            <a:pPr>
              <a:buFontTx/>
              <a:buChar char="-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Teledu/radio</a:t>
            </a:r>
          </a:p>
          <a:p>
            <a:pPr>
              <a:buFontTx/>
              <a:buChar char="-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 We</a:t>
            </a:r>
          </a:p>
          <a:p>
            <a:pPr>
              <a:buFontTx/>
              <a:buChar char="-"/>
              <a:defRPr/>
            </a:pPr>
            <a:r>
              <a:rPr lang="en-GB" altLang="cy-GB" kern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Arall</a:t>
            </a:r>
            <a:r>
              <a:rPr lang="en-GB" altLang="cy-GB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?</a:t>
            </a:r>
            <a:endParaRPr lang="cy-GB" altLang="cy-GB" kern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038600" cy="443547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Appropriate sources?</a:t>
            </a:r>
          </a:p>
          <a:p>
            <a:pPr>
              <a:buFontTx/>
              <a:buChar char="-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Books</a:t>
            </a:r>
          </a:p>
          <a:p>
            <a:pPr>
              <a:buFontTx/>
              <a:buChar char="-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Articles</a:t>
            </a:r>
          </a:p>
          <a:p>
            <a:pPr>
              <a:buFontTx/>
              <a:buChar char="-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Journals</a:t>
            </a:r>
          </a:p>
          <a:p>
            <a:pPr>
              <a:buFontTx/>
              <a:buChar char="-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Television/radio</a:t>
            </a:r>
          </a:p>
          <a:p>
            <a:pPr>
              <a:buFontTx/>
              <a:buChar char="-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The Internet</a:t>
            </a:r>
          </a:p>
          <a:p>
            <a:pPr>
              <a:buFontTx/>
              <a:buChar char="-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Other?</a:t>
            </a:r>
          </a:p>
          <a:p>
            <a:pPr marL="0" indent="0">
              <a:buNone/>
              <a:defRPr/>
            </a:pP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611722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Y We</a:t>
            </a:r>
            <a:br>
              <a:rPr lang="en-GB" altLang="cy-GB" sz="4800" kern="0"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The Internet</a:t>
            </a:r>
            <a:endParaRPr lang="cy-GB" sz="4800">
              <a:solidFill>
                <a:srgbClr val="2F5597"/>
              </a:solidFill>
              <a:latin typeface="Arial"/>
              <a:ea typeface="ＭＳ Ｐゴシック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0"/>
            <a:ext cx="4038600" cy="2260600"/>
          </a:xfrm>
        </p:spPr>
        <p:txBody>
          <a:bodyPr rtlCol="0">
            <a:normAutofit lnSpcReduction="10000"/>
          </a:bodyPr>
          <a:lstStyle/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.ac.uk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.gov.uk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Gwefannau nodwyd gan ddarlithwyr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Google </a:t>
            </a:r>
            <a:r>
              <a:rPr lang="cy-GB" kern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scholar</a:t>
            </a:r>
            <a:endParaRPr lang="en-GB" kern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>
              <a:defRPr/>
            </a:pPr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4038600" cy="22606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kern="0">
                <a:solidFill>
                  <a:srgbClr val="0070C0"/>
                </a:solidFill>
                <a:latin typeface="Arial"/>
                <a:ea typeface="ＭＳ Ｐゴシック"/>
                <a:cs typeface="Arial"/>
              </a:rPr>
              <a:t>.</a:t>
            </a:r>
            <a:r>
              <a:rPr lang="en-GB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ac.uk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.gov.uk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Websites noted by lecturers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Google scholar</a:t>
            </a:r>
          </a:p>
          <a:p>
            <a:pPr marL="0" indent="0">
              <a:buNone/>
              <a:defRPr/>
            </a:pPr>
            <a:endParaRPr lang="cy-GB"/>
          </a:p>
        </p:txBody>
      </p:sp>
      <p:pic>
        <p:nvPicPr>
          <p:cNvPr id="5" name="Picture 5" descr="Scholar Home logo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13" y="4437063"/>
            <a:ext cx="5903912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7614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DIM </a:t>
            </a: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Wikipedia</a:t>
            </a: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Clr>
                <a:srgbClr val="CCCCFF"/>
              </a:buClr>
              <a:buNone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Dolen i Wefan </a:t>
            </a: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Wikipedia</a:t>
            </a: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3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 rtlCol="0">
            <a:normAutofit/>
          </a:bodyPr>
          <a:lstStyle/>
          <a:p>
            <a:pPr>
              <a:defRPr/>
            </a:pPr>
            <a:endParaRPr lang="en-GB"/>
          </a:p>
          <a:p>
            <a:pPr>
              <a:defRPr/>
            </a:pPr>
            <a:endParaRPr lang="en-GB"/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NO </a:t>
            </a:r>
            <a:r>
              <a:rPr lang="cy-GB" kern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Wikipedia</a:t>
            </a:r>
            <a:endParaRPr lang="cy-GB" kern="0">
              <a:solidFill>
                <a:srgbClr val="00206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Clr>
                <a:srgbClr val="CCCCFF"/>
              </a:buClr>
              <a:buNone/>
              <a:defRPr/>
            </a:pPr>
            <a:r>
              <a:rPr lang="cy-GB" kern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Link</a:t>
            </a:r>
            <a:r>
              <a:rPr lang="cy-GB" kern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 to </a:t>
            </a:r>
            <a:r>
              <a:rPr lang="cy-GB" kern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Wikipedia</a:t>
            </a:r>
            <a:r>
              <a:rPr lang="cy-GB" kern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 </a:t>
            </a:r>
            <a:r>
              <a:rPr lang="cy-GB" kern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Website</a:t>
            </a:r>
            <a:endParaRPr lang="cy-GB" kern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cy-GB"/>
          </a:p>
        </p:txBody>
      </p:sp>
      <p:pic>
        <p:nvPicPr>
          <p:cNvPr id="34820" name="Picture 4" descr="Wikipedia logo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613" y="404813"/>
            <a:ext cx="5256212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97594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cy-GB" sz="4800" kern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Gwefannau addas? Trafodwch</a:t>
            </a:r>
            <a:br>
              <a:rPr lang="en-GB" sz="4800" kern="0">
                <a:latin typeface="Arial" panose="020B0604020202020204" pitchFamily="34" charset="0"/>
                <a:ea typeface="ＭＳ Ｐゴシック" charset="-128"/>
              </a:rPr>
            </a:br>
            <a:r>
              <a:rPr lang="en-GB" sz="4800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Appropriate websites? Discuss</a:t>
            </a:r>
            <a:endParaRPr lang="cy-GB" sz="4800">
              <a:solidFill>
                <a:srgbClr val="2F5597"/>
              </a:solidFill>
              <a:latin typeface="Arial"/>
              <a:ea typeface="ＭＳ Ｐゴシック"/>
              <a:cs typeface="Arial"/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1299029" y="1600201"/>
            <a:ext cx="8229600" cy="4525963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endParaRPr lang="en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en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Kidshealth</a:t>
            </a:r>
            <a:endParaRPr lang="en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Link to http://kidshealth.org/ </a:t>
            </a: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  </a:t>
            </a: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Mumsnet</a:t>
            </a: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4"/>
              </a:rPr>
              <a:t>Link to http://www.mumsnet.com/ </a:t>
            </a: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Simply Psychology</a:t>
            </a: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5"/>
              </a:rPr>
              <a:t>Link to http://www.simplypsychology.org/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5"/>
              </a:rPr>
              <a:t> </a:t>
            </a: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288041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615602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sz="4800" kern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Gwefannau addas?</a:t>
            </a:r>
            <a:br>
              <a:rPr lang="en-GB" sz="4800" kern="0">
                <a:latin typeface="Arial" panose="020B0604020202020204" pitchFamily="34" charset="0"/>
                <a:ea typeface="ＭＳ Ｐゴシック" charset="-128"/>
              </a:rPr>
            </a:br>
            <a:r>
              <a:rPr lang="en-GB" sz="4800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Appropriate websites?</a:t>
            </a:r>
            <a:endParaRPr lang="cy-GB" sz="4800">
              <a:solidFill>
                <a:srgbClr val="2F5597"/>
              </a:solidFill>
              <a:latin typeface="Arial"/>
              <a:ea typeface="ＭＳ Ｐゴシック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268761"/>
            <a:ext cx="8229600" cy="4392488"/>
          </a:xfrm>
        </p:spPr>
        <p:txBody>
          <a:bodyPr rtlCol="0">
            <a:normAutofit lnSpcReduction="10000"/>
          </a:bodyPr>
          <a:lstStyle/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Early Education</a:t>
            </a: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Link to https://www.early-education.org.uk/</a:t>
            </a:r>
            <a:endParaRPr lang="en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Joseph Rowntree Foundation</a:t>
            </a: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4"/>
              </a:rPr>
              <a:t>Link to https://www.jrf.org.uk/?gclid=CNuml-2Y-8cCFRFmGwodQggCcw</a:t>
            </a: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The Guardian – Education</a:t>
            </a: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5"/>
              </a:rPr>
              <a:t>Link to http://www.theguardian.com/education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</a:p>
          <a:p>
            <a:pPr marL="0" indent="0">
              <a:buNone/>
              <a:defRPr/>
            </a:pP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Times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Education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Supplement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(TES)</a:t>
            </a: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6"/>
              </a:rPr>
              <a:t>Link to www.tes.com</a:t>
            </a: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114467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77B15-B80E-76D6-54BB-F697E39B3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spcBef>
                <a:spcPts val="1000"/>
              </a:spcBef>
              <a:defRPr/>
            </a:pPr>
            <a:r>
              <a:rPr lang="cy-GB" sz="4800" kern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Ac eraill?          </a:t>
            </a:r>
            <a:br>
              <a:rPr lang="cy-GB" sz="4800" kern="0">
                <a:latin typeface="Arial" panose="020B0604020202020204" pitchFamily="34" charset="0"/>
                <a:ea typeface="ＭＳ Ｐゴシック" charset="-128"/>
                <a:cs typeface="+mn-cs"/>
              </a:rPr>
            </a:br>
            <a:r>
              <a:rPr lang="cy-GB" sz="4800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And others?</a:t>
            </a:r>
            <a:endParaRPr lang="en-GB" sz="4800">
              <a:solidFill>
                <a:srgbClr val="2F5597"/>
              </a:solidFill>
              <a:latin typeface="Arial"/>
              <a:ea typeface="ＭＳ Ｐゴシック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4A24C-611B-31C7-211C-12350251C4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0" y="1825625"/>
            <a:ext cx="7039694" cy="43513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cy-GB" sz="3000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National </a:t>
            </a:r>
            <a:r>
              <a:rPr lang="cy-GB" sz="3000" kern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Autistic</a:t>
            </a:r>
            <a:r>
              <a:rPr lang="cy-GB" sz="3000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Society</a:t>
            </a:r>
          </a:p>
          <a:p>
            <a:r>
              <a:rPr lang="cy-GB" sz="3000" kern="0" err="1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Mencap</a:t>
            </a:r>
            <a:endParaRPr lang="cy-GB" sz="3000" kern="0" err="1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r>
              <a:rPr lang="cy-GB" sz="3000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NHS</a:t>
            </a:r>
          </a:p>
          <a:p>
            <a:r>
              <a:rPr lang="cy-GB" sz="3000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NICE</a:t>
            </a:r>
          </a:p>
          <a:p>
            <a:r>
              <a:rPr lang="cy-GB" sz="3000" kern="0" err="1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Barnados</a:t>
            </a:r>
            <a:endParaRPr lang="cy-GB" sz="3000" kern="0" err="1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r>
              <a:rPr lang="cy-GB" sz="3000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NSPCC</a:t>
            </a:r>
          </a:p>
          <a:p>
            <a:pPr marL="0" indent="0">
              <a:buNone/>
            </a:pPr>
            <a:endParaRPr lang="cy-GB" kern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</a:pPr>
            <a:br>
              <a:rPr lang="cy-GB" ker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6508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l.roberts\AppData\Local\Microsoft\Windows\Temporary Internet Files\Content.IE5\5KQJEYQZ\MP90042768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8695" y="1690687"/>
            <a:ext cx="6890657" cy="3977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02A292-ED79-16C4-EF97-90367B655A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Archwilio’r</a:t>
            </a:r>
            <a:r>
              <a:rPr lang="en-GB"/>
              <a:t> </a:t>
            </a:r>
            <a:r>
              <a:rPr lang="en-GB" err="1"/>
              <a:t>adnoddau</a:t>
            </a:r>
            <a:br>
              <a:rPr lang="en-GB"/>
            </a:br>
            <a:r>
              <a:rPr lang="en-GB">
                <a:solidFill>
                  <a:srgbClr val="2F5597"/>
                </a:solidFill>
              </a:rPr>
              <a:t>Exploring the resources</a:t>
            </a:r>
            <a:endParaRPr lang="en-GB">
              <a:solidFill>
                <a:srgbClr val="2F5597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414326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200" b="1"/>
            </a:br>
            <a:r>
              <a:rPr lang="en-GB" err="1"/>
              <a:t>Cymorth</a:t>
            </a:r>
            <a:r>
              <a:rPr lang="en-GB"/>
              <a:t> </a:t>
            </a:r>
            <a:r>
              <a:rPr lang="en-GB" err="1"/>
              <a:t>Darllen</a:t>
            </a:r>
            <a:r>
              <a:rPr lang="en-GB"/>
              <a:t> 			</a:t>
            </a:r>
            <a:br>
              <a:rPr lang="en-GB"/>
            </a:br>
            <a:r>
              <a:rPr lang="en-GB">
                <a:solidFill>
                  <a:srgbClr val="2F5597"/>
                </a:solidFill>
              </a:rPr>
              <a:t>Reading Tips</a:t>
            </a:r>
            <a:endParaRPr lang="en-GB">
              <a:solidFill>
                <a:srgbClr val="2F5597"/>
              </a:solidFill>
              <a:cs typeface="Arial"/>
            </a:endParaRPr>
          </a:p>
        </p:txBody>
      </p:sp>
      <p:sp>
        <p:nvSpPr>
          <p:cNvPr id="10244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500" err="1"/>
              <a:t>Byddwch</a:t>
            </a:r>
            <a:r>
              <a:rPr lang="en-GB" sz="2500"/>
              <a:t> </a:t>
            </a:r>
            <a:r>
              <a:rPr lang="en-GB" sz="2500" err="1"/>
              <a:t>yn</a:t>
            </a:r>
            <a:r>
              <a:rPr lang="en-GB" sz="2500"/>
              <a:t> </a:t>
            </a:r>
            <a:r>
              <a:rPr lang="en-GB" sz="2500" err="1"/>
              <a:t>ddethol</a:t>
            </a:r>
            <a:r>
              <a:rPr lang="en-GB" sz="2500"/>
              <a:t> </a:t>
            </a:r>
            <a:r>
              <a:rPr lang="en-GB" sz="2500" err="1"/>
              <a:t>wrth</a:t>
            </a:r>
            <a:r>
              <a:rPr lang="en-GB" sz="2500"/>
              <a:t> </a:t>
            </a:r>
            <a:r>
              <a:rPr lang="en-GB" sz="2500" err="1"/>
              <a:t>ddarllen</a:t>
            </a:r>
            <a:endParaRPr lang="en-GB" sz="2500"/>
          </a:p>
          <a:p>
            <a:r>
              <a:rPr lang="en-GB" sz="2500"/>
              <a:t>Dewiswch y </a:t>
            </a:r>
            <a:r>
              <a:rPr lang="en-GB" sz="2500" err="1"/>
              <a:t>wybodaeth</a:t>
            </a:r>
            <a:r>
              <a:rPr lang="en-GB" sz="2500"/>
              <a:t> </a:t>
            </a:r>
            <a:r>
              <a:rPr lang="en-GB" sz="2500" err="1"/>
              <a:t>ddiweddaraf</a:t>
            </a:r>
            <a:endParaRPr lang="en-GB" sz="2500"/>
          </a:p>
          <a:p>
            <a:r>
              <a:rPr lang="en-GB" sz="2500"/>
              <a:t>Dewiswch y </a:t>
            </a:r>
            <a:r>
              <a:rPr lang="en-GB" sz="2500" err="1"/>
              <a:t>wybodaeth</a:t>
            </a:r>
            <a:r>
              <a:rPr lang="en-GB" sz="2500"/>
              <a:t> </a:t>
            </a:r>
            <a:r>
              <a:rPr lang="en-GB" sz="2500" err="1"/>
              <a:t>fwyaf</a:t>
            </a:r>
            <a:r>
              <a:rPr lang="en-GB" sz="2500"/>
              <a:t> </a:t>
            </a:r>
            <a:r>
              <a:rPr lang="en-GB" sz="2500" err="1"/>
              <a:t>perthnasol</a:t>
            </a:r>
            <a:endParaRPr lang="en-GB" sz="2500"/>
          </a:p>
          <a:p>
            <a:endParaRPr lang="en-GB" sz="2500"/>
          </a:p>
        </p:txBody>
      </p:sp>
      <p:sp>
        <p:nvSpPr>
          <p:cNvPr id="10245" name="Rectangle 5"/>
          <p:cNvSpPr>
            <a:spLocks noGrp="1" noChangeArrowheads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500">
                <a:solidFill>
                  <a:srgbClr val="2F5597"/>
                </a:solidFill>
              </a:rPr>
              <a:t>Read Selectively</a:t>
            </a:r>
            <a:endParaRPr lang="en-GB" sz="2500">
              <a:solidFill>
                <a:srgbClr val="2F5597"/>
              </a:solidFill>
              <a:cs typeface="Arial"/>
            </a:endParaRPr>
          </a:p>
          <a:p>
            <a:r>
              <a:rPr lang="en-GB" sz="2500">
                <a:solidFill>
                  <a:srgbClr val="2F5597"/>
                </a:solidFill>
              </a:rPr>
              <a:t>Select the latest information </a:t>
            </a:r>
            <a:endParaRPr lang="en-GB" sz="2500">
              <a:solidFill>
                <a:srgbClr val="2F5597"/>
              </a:solidFill>
              <a:cs typeface="Arial"/>
            </a:endParaRPr>
          </a:p>
          <a:p>
            <a:r>
              <a:rPr lang="en-GB" sz="2500">
                <a:solidFill>
                  <a:srgbClr val="2F5597"/>
                </a:solidFill>
              </a:rPr>
              <a:t>Select the most relevant information</a:t>
            </a:r>
            <a:endParaRPr lang="en-GB" sz="2500">
              <a:solidFill>
                <a:srgbClr val="2F5597"/>
              </a:solidFill>
              <a:cs typeface="Arial"/>
            </a:endParaRPr>
          </a:p>
          <a:p>
            <a:endParaRPr lang="en-GB" sz="250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A44D2-B108-1048-145B-CE310954CC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kern="0" err="1"/>
              <a:t>Cymorth</a:t>
            </a:r>
            <a:r>
              <a:rPr lang="en-GB" sz="4000" kern="0"/>
              <a:t> </a:t>
            </a:r>
            <a:r>
              <a:rPr lang="en-GB" sz="4000" kern="0" err="1"/>
              <a:t>Darllen</a:t>
            </a:r>
            <a:r>
              <a:rPr lang="en-GB" sz="4000" kern="0"/>
              <a:t> 		</a:t>
            </a:r>
            <a:br>
              <a:rPr lang="en-GB" sz="4000" kern="0"/>
            </a:br>
            <a:r>
              <a:rPr lang="en-GB" sz="4000" kern="0">
                <a:solidFill>
                  <a:srgbClr val="2F5597"/>
                </a:solidFill>
              </a:rPr>
              <a:t>Reading Tips</a:t>
            </a:r>
            <a:endParaRPr lang="en-GB" sz="4000">
              <a:solidFill>
                <a:srgbClr val="2F5597"/>
              </a:solidFill>
              <a:cs typeface="Arial"/>
            </a:endParaRPr>
          </a:p>
        </p:txBody>
      </p:sp>
      <p:sp>
        <p:nvSpPr>
          <p:cNvPr id="12292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 err="1"/>
              <a:t>Chwiliwch</a:t>
            </a:r>
            <a:r>
              <a:rPr lang="en-GB" sz="2400" dirty="0"/>
              <a:t> am y </a:t>
            </a:r>
            <a:r>
              <a:rPr lang="en-GB" sz="2400" dirty="0" err="1"/>
              <a:t>wybodaeth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fwyaf</a:t>
            </a:r>
            <a:r>
              <a:rPr lang="en-GB" sz="2400" dirty="0"/>
              <a:t> </a:t>
            </a:r>
            <a:r>
              <a:rPr lang="en-GB" sz="2400" dirty="0" err="1"/>
              <a:t>perthnasol</a:t>
            </a:r>
            <a:r>
              <a:rPr lang="en-GB" sz="2400" dirty="0"/>
              <a:t> </a:t>
            </a:r>
            <a:r>
              <a:rPr lang="en-GB" sz="2400" dirty="0" err="1"/>
              <a:t>i’ch</a:t>
            </a:r>
            <a:r>
              <a:rPr lang="en-GB" sz="2400" dirty="0"/>
              <a:t> </a:t>
            </a:r>
            <a:r>
              <a:rPr lang="en-GB" sz="2400" dirty="0" err="1"/>
              <a:t>aseiniad</a:t>
            </a:r>
            <a:r>
              <a:rPr lang="en-GB" sz="2400" dirty="0"/>
              <a:t>.</a:t>
            </a:r>
          </a:p>
          <a:p>
            <a:pPr>
              <a:lnSpc>
                <a:spcPct val="80000"/>
              </a:lnSpc>
            </a:pPr>
            <a:r>
              <a:rPr lang="en-GB" sz="2400" dirty="0" err="1"/>
              <a:t>Edrychwch</a:t>
            </a:r>
            <a:r>
              <a:rPr lang="en-GB" sz="2400" dirty="0"/>
              <a:t> am </a:t>
            </a:r>
            <a:r>
              <a:rPr lang="en-GB" sz="2400" dirty="0" err="1"/>
              <a:t>eiriau</a:t>
            </a:r>
            <a:r>
              <a:rPr lang="en-GB" sz="2400" dirty="0"/>
              <a:t> </a:t>
            </a:r>
            <a:r>
              <a:rPr lang="en-GB" sz="2400" dirty="0" err="1"/>
              <a:t>allweddol</a:t>
            </a:r>
            <a:r>
              <a:rPr lang="en-GB" sz="2400" dirty="0"/>
              <a:t> </a:t>
            </a:r>
            <a:r>
              <a:rPr lang="en-GB" sz="2400" dirty="0" err="1"/>
              <a:t>nodwyd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canllawiau</a:t>
            </a:r>
            <a:r>
              <a:rPr lang="en-GB" sz="2400" dirty="0"/>
              <a:t> </a:t>
            </a:r>
            <a:r>
              <a:rPr lang="en-GB" sz="2400" dirty="0" err="1"/>
              <a:t>aseiniad</a:t>
            </a:r>
            <a:r>
              <a:rPr lang="en-GB" sz="2400" dirty="0"/>
              <a:t>.</a:t>
            </a:r>
          </a:p>
          <a:p>
            <a:pPr>
              <a:lnSpc>
                <a:spcPct val="80000"/>
              </a:lnSpc>
            </a:pPr>
            <a:r>
              <a:rPr lang="en-GB" sz="2400" dirty="0" err="1"/>
              <a:t>Edrychwch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glawr</a:t>
            </a:r>
            <a:r>
              <a:rPr lang="en-GB" sz="2400" dirty="0"/>
              <a:t> </a:t>
            </a:r>
            <a:r>
              <a:rPr lang="en-GB" sz="2400" dirty="0" err="1"/>
              <a:t>cefn</a:t>
            </a:r>
            <a:r>
              <a:rPr lang="en-GB" sz="2400" dirty="0"/>
              <a:t> y </a:t>
            </a:r>
            <a:r>
              <a:rPr lang="en-GB" sz="2400" dirty="0" err="1"/>
              <a:t>llyfr</a:t>
            </a:r>
            <a:r>
              <a:rPr lang="en-GB" sz="2400" dirty="0"/>
              <a:t>, y </a:t>
            </a:r>
            <a:r>
              <a:rPr lang="en-GB" sz="2400" dirty="0" err="1"/>
              <a:t>rhestr</a:t>
            </a:r>
            <a:r>
              <a:rPr lang="en-GB" sz="2400" dirty="0"/>
              <a:t> </a:t>
            </a:r>
            <a:r>
              <a:rPr lang="en-GB" sz="2400" dirty="0" err="1"/>
              <a:t>gynnwys</a:t>
            </a:r>
            <a:r>
              <a:rPr lang="en-GB" sz="2400" dirty="0"/>
              <a:t> </a:t>
            </a:r>
            <a:r>
              <a:rPr lang="en-GB" sz="2400" dirty="0" err="1"/>
              <a:t>a’r</a:t>
            </a:r>
            <a:r>
              <a:rPr lang="en-GB" sz="2400" dirty="0"/>
              <a:t> </a:t>
            </a:r>
            <a:r>
              <a:rPr lang="en-GB" sz="2400" dirty="0" err="1"/>
              <a:t>mynegai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weld </a:t>
            </a:r>
            <a:r>
              <a:rPr lang="en-GB" sz="2400" dirty="0" err="1"/>
              <a:t>beth</a:t>
            </a:r>
            <a:r>
              <a:rPr lang="en-GB" sz="2400" dirty="0"/>
              <a:t> </a:t>
            </a:r>
            <a:r>
              <a:rPr lang="en-GB" sz="2400" dirty="0" err="1"/>
              <a:t>mae’r</a:t>
            </a:r>
            <a:r>
              <a:rPr lang="en-GB" sz="2400" dirty="0"/>
              <a:t> </a:t>
            </a:r>
            <a:r>
              <a:rPr lang="en-GB" sz="2400" dirty="0" err="1"/>
              <a:t>llyfr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gwmpasu</a:t>
            </a:r>
            <a:r>
              <a:rPr lang="en-GB" sz="2400" dirty="0"/>
              <a:t>.</a:t>
            </a:r>
          </a:p>
          <a:p>
            <a:pPr marL="0" indent="0">
              <a:lnSpc>
                <a:spcPct val="80000"/>
              </a:lnSpc>
              <a:buNone/>
            </a:pPr>
            <a:endParaRPr lang="en-GB" sz="1900" dirty="0"/>
          </a:p>
        </p:txBody>
      </p:sp>
      <p:sp>
        <p:nvSpPr>
          <p:cNvPr id="12293" name="Rectangle 5"/>
          <p:cNvSpPr>
            <a:spLocks noGrp="1" noChangeArrowheads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GB" sz="2400" dirty="0">
                <a:solidFill>
                  <a:srgbClr val="2F5597"/>
                </a:solidFill>
              </a:rPr>
              <a:t>Look for information that relates most exactly to your assignment.</a:t>
            </a:r>
            <a:endParaRPr lang="en-GB" sz="2400" dirty="0">
              <a:solidFill>
                <a:srgbClr val="2F5597"/>
              </a:solidFill>
              <a:cs typeface="Arial"/>
            </a:endParaRPr>
          </a:p>
          <a:p>
            <a:pPr>
              <a:lnSpc>
                <a:spcPct val="80000"/>
              </a:lnSpc>
            </a:pPr>
            <a:r>
              <a:rPr lang="en-GB" sz="2400" dirty="0">
                <a:solidFill>
                  <a:srgbClr val="2F5597"/>
                </a:solidFill>
              </a:rPr>
              <a:t>Look for key words or phrases discussed in your assignment instructions.</a:t>
            </a:r>
            <a:endParaRPr lang="en-GB" sz="2400" dirty="0">
              <a:solidFill>
                <a:srgbClr val="2F5597"/>
              </a:solidFill>
              <a:cs typeface="Arial"/>
            </a:endParaRPr>
          </a:p>
          <a:p>
            <a:pPr>
              <a:lnSpc>
                <a:spcPct val="80000"/>
              </a:lnSpc>
            </a:pPr>
            <a:r>
              <a:rPr lang="en-GB" sz="2400" dirty="0">
                <a:solidFill>
                  <a:srgbClr val="2F5597"/>
                </a:solidFill>
              </a:rPr>
              <a:t>Check the back cover of the book, the contents list and index so see what the book covers.</a:t>
            </a:r>
            <a:endParaRPr lang="en-GB" sz="2400" dirty="0">
              <a:solidFill>
                <a:srgbClr val="2F5597"/>
              </a:solidFill>
              <a:cs typeface="Arial"/>
            </a:endParaRPr>
          </a:p>
          <a:p>
            <a:pPr>
              <a:lnSpc>
                <a:spcPct val="80000"/>
              </a:lnSpc>
            </a:pPr>
            <a:endParaRPr lang="en-GB" sz="2300" dirty="0">
              <a:solidFill>
                <a:srgbClr val="2F5597"/>
              </a:solidFill>
              <a:cs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200" b="1"/>
            </a:br>
            <a:r>
              <a:rPr lang="en-GB" err="1"/>
              <a:t>Cymorth</a:t>
            </a:r>
            <a:r>
              <a:rPr lang="en-GB"/>
              <a:t> </a:t>
            </a:r>
            <a:r>
              <a:rPr lang="en-GB" err="1"/>
              <a:t>Darllen</a:t>
            </a:r>
            <a:r>
              <a:rPr lang="en-GB"/>
              <a:t> 		</a:t>
            </a:r>
            <a:br>
              <a:rPr lang="en-GB"/>
            </a:br>
            <a:r>
              <a:rPr lang="en-GB">
                <a:solidFill>
                  <a:srgbClr val="2F5597"/>
                </a:solidFill>
              </a:rPr>
              <a:t>Reading Tips</a:t>
            </a:r>
            <a:endParaRPr lang="en-GB">
              <a:solidFill>
                <a:srgbClr val="2F5597"/>
              </a:solidFill>
              <a:cs typeface="Arial"/>
            </a:endParaRPr>
          </a:p>
        </p:txBody>
      </p:sp>
      <p:sp>
        <p:nvSpPr>
          <p:cNvPr id="12292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err="1"/>
              <a:t>Sganiwch</a:t>
            </a:r>
            <a:r>
              <a:rPr lang="en-GB"/>
              <a:t> y </a:t>
            </a:r>
            <a:r>
              <a:rPr lang="en-GB" err="1"/>
              <a:t>rhagymadrodd</a:t>
            </a:r>
            <a:r>
              <a:rPr lang="en-GB"/>
              <a:t> </a:t>
            </a:r>
            <a:r>
              <a:rPr lang="en-GB" err="1"/>
              <a:t>neu’r</a:t>
            </a:r>
            <a:r>
              <a:rPr lang="en-GB"/>
              <a:t> </a:t>
            </a:r>
            <a:r>
              <a:rPr lang="en-GB" err="1"/>
              <a:t>diweddglo’n</a:t>
            </a:r>
            <a:r>
              <a:rPr lang="en-GB"/>
              <a:t> </a:t>
            </a:r>
            <a:r>
              <a:rPr lang="en-GB" err="1"/>
              <a:t>gyflym</a:t>
            </a:r>
            <a:r>
              <a:rPr lang="en-GB"/>
              <a:t>: </a:t>
            </a:r>
            <a:r>
              <a:rPr lang="en-GB" err="1"/>
              <a:t>efallai</a:t>
            </a:r>
            <a:r>
              <a:rPr lang="en-GB"/>
              <a:t> y </a:t>
            </a:r>
            <a:r>
              <a:rPr lang="en-GB" err="1"/>
              <a:t>bydd</a:t>
            </a:r>
            <a:r>
              <a:rPr lang="en-GB"/>
              <a:t> y </a:t>
            </a:r>
            <a:r>
              <a:rPr lang="en-GB" err="1"/>
              <a:t>rhain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rhoi’r</a:t>
            </a:r>
            <a:r>
              <a:rPr lang="en-GB"/>
              <a:t> </a:t>
            </a:r>
            <a:r>
              <a:rPr lang="en-GB" err="1"/>
              <a:t>holl</a:t>
            </a:r>
            <a:r>
              <a:rPr lang="en-GB"/>
              <a:t> </a:t>
            </a:r>
            <a:r>
              <a:rPr lang="en-GB" err="1"/>
              <a:t>wybodaeth</a:t>
            </a:r>
            <a:r>
              <a:rPr lang="en-GB"/>
              <a:t> </a:t>
            </a:r>
            <a:r>
              <a:rPr lang="en-GB" err="1"/>
              <a:t>mae’i</a:t>
            </a:r>
            <a:r>
              <a:rPr lang="en-GB"/>
              <a:t> </a:t>
            </a:r>
            <a:r>
              <a:rPr lang="en-GB" err="1"/>
              <a:t>hangen</a:t>
            </a:r>
            <a:r>
              <a:rPr lang="en-GB"/>
              <a:t> </a:t>
            </a:r>
            <a:r>
              <a:rPr lang="en-GB" err="1"/>
              <a:t>arnoch</a:t>
            </a:r>
            <a:r>
              <a:rPr lang="en-GB"/>
              <a:t>. </a:t>
            </a:r>
          </a:p>
          <a:p>
            <a:pPr>
              <a:lnSpc>
                <a:spcPct val="80000"/>
              </a:lnSpc>
            </a:pPr>
            <a:r>
              <a:rPr lang="en-GB" err="1"/>
              <a:t>Porwch</a:t>
            </a:r>
            <a:r>
              <a:rPr lang="en-GB"/>
              <a:t> </a:t>
            </a:r>
            <a:r>
              <a:rPr lang="en-GB" err="1"/>
              <a:t>trwy’r</a:t>
            </a:r>
            <a:r>
              <a:rPr lang="en-GB"/>
              <a:t> </a:t>
            </a:r>
            <a:r>
              <a:rPr lang="en-GB" err="1"/>
              <a:t>penawdau</a:t>
            </a:r>
            <a:r>
              <a:rPr lang="en-GB"/>
              <a:t> </a:t>
            </a:r>
            <a:r>
              <a:rPr lang="en-GB" err="1"/>
              <a:t>er</a:t>
            </a:r>
            <a:r>
              <a:rPr lang="en-GB"/>
              <a:t> </a:t>
            </a:r>
            <a:r>
              <a:rPr lang="en-GB" err="1"/>
              <a:t>mwyn</a:t>
            </a:r>
            <a:r>
              <a:rPr lang="en-GB"/>
              <a:t> </a:t>
            </a:r>
            <a:r>
              <a:rPr lang="en-GB" err="1"/>
              <a:t>cael</a:t>
            </a:r>
            <a:r>
              <a:rPr lang="en-GB"/>
              <a:t> </a:t>
            </a:r>
            <a:r>
              <a:rPr lang="en-GB" err="1"/>
              <a:t>ymdeimlad</a:t>
            </a:r>
            <a:r>
              <a:rPr lang="en-GB"/>
              <a:t> </a:t>
            </a:r>
            <a:r>
              <a:rPr lang="en-GB" err="1"/>
              <a:t>o’r</a:t>
            </a:r>
            <a:r>
              <a:rPr lang="en-GB"/>
              <a:t> </a:t>
            </a:r>
            <a:r>
              <a:rPr lang="en-GB" err="1"/>
              <a:t>llyfr</a:t>
            </a:r>
            <a:r>
              <a:rPr lang="en-GB"/>
              <a:t>.</a:t>
            </a:r>
          </a:p>
          <a:p>
            <a:pPr>
              <a:lnSpc>
                <a:spcPct val="80000"/>
              </a:lnSpc>
            </a:pPr>
            <a:endParaRPr lang="en-GB" sz="1900"/>
          </a:p>
        </p:txBody>
      </p:sp>
      <p:sp>
        <p:nvSpPr>
          <p:cNvPr id="12293" name="Rectangle 5"/>
          <p:cNvSpPr>
            <a:spLocks noGrp="1" noChangeArrowheads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GB">
                <a:solidFill>
                  <a:srgbClr val="2F5597"/>
                </a:solidFill>
              </a:rPr>
              <a:t>Quickly scan the introduction or conclusion: these may even provide all the information you need. 	</a:t>
            </a:r>
            <a:endParaRPr lang="en-GB">
              <a:solidFill>
                <a:srgbClr val="2F5597"/>
              </a:solidFill>
              <a:cs typeface="Arial"/>
            </a:endParaRPr>
          </a:p>
          <a:p>
            <a:pPr>
              <a:lnSpc>
                <a:spcPct val="80000"/>
              </a:lnSpc>
            </a:pPr>
            <a:r>
              <a:rPr lang="en-GB">
                <a:solidFill>
                  <a:srgbClr val="2F5597"/>
                </a:solidFill>
              </a:rPr>
              <a:t>Browse through the headings to get a feel for the book.</a:t>
            </a:r>
            <a:endParaRPr lang="en-GB">
              <a:solidFill>
                <a:srgbClr val="2F5597"/>
              </a:solidFill>
              <a:cs typeface="Arial"/>
            </a:endParaRPr>
          </a:p>
          <a:p>
            <a:pPr>
              <a:lnSpc>
                <a:spcPct val="80000"/>
              </a:lnSpc>
            </a:pPr>
            <a:endParaRPr lang="en-GB" sz="2000">
              <a:solidFill>
                <a:srgbClr val="2F5597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910664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err="1"/>
              <a:t>Dewiswch</a:t>
            </a:r>
            <a:r>
              <a:rPr lang="en-GB" sz="4000"/>
              <a:t> </a:t>
            </a:r>
            <a:r>
              <a:rPr lang="en-GB" sz="4000" err="1"/>
              <a:t>bethau</a:t>
            </a:r>
            <a:r>
              <a:rPr lang="en-GB" sz="4000"/>
              <a:t> </a:t>
            </a:r>
            <a:r>
              <a:rPr lang="en-GB" sz="4000" err="1"/>
              <a:t>dibynadwy</a:t>
            </a:r>
            <a:br>
              <a:rPr lang="en-GB" sz="4000"/>
            </a:br>
            <a:r>
              <a:rPr lang="en-GB" sz="4000">
                <a:solidFill>
                  <a:srgbClr val="2F5597"/>
                </a:solidFill>
              </a:rPr>
              <a:t>Select by reliability</a:t>
            </a:r>
            <a:r>
              <a:rPr lang="en-GB" sz="4000">
                <a:solidFill>
                  <a:srgbClr val="0070C0"/>
                </a:solidFill>
              </a:rPr>
              <a:t> </a:t>
            </a:r>
            <a:endParaRPr lang="en-GB" sz="4000" u="sng">
              <a:solidFill>
                <a:srgbClr val="0070C0"/>
              </a:solidFill>
              <a:cs typeface="Arial"/>
            </a:endParaRPr>
          </a:p>
        </p:txBody>
      </p:sp>
      <p:sp>
        <p:nvSpPr>
          <p:cNvPr id="14340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 err="1"/>
              <a:t>Ydy’r</a:t>
            </a:r>
            <a:r>
              <a:rPr lang="en-GB" sz="2400"/>
              <a:t> </a:t>
            </a:r>
            <a:r>
              <a:rPr lang="en-GB" sz="2400" err="1"/>
              <a:t>ffynhonnell</a:t>
            </a:r>
            <a:r>
              <a:rPr lang="en-GB" sz="2400"/>
              <a:t> </a:t>
            </a:r>
            <a:r>
              <a:rPr lang="en-GB" sz="2400" err="1"/>
              <a:t>yn</a:t>
            </a:r>
            <a:r>
              <a:rPr lang="en-GB" sz="2400"/>
              <a:t> un </a:t>
            </a:r>
            <a:r>
              <a:rPr lang="en-GB" sz="2400" err="1"/>
              <a:t>sydd</a:t>
            </a:r>
            <a:r>
              <a:rPr lang="en-GB" sz="2400"/>
              <a:t> ag </a:t>
            </a:r>
            <a:r>
              <a:rPr lang="en-GB" sz="2400" err="1"/>
              <a:t>enw</a:t>
            </a:r>
            <a:r>
              <a:rPr lang="en-GB" sz="2400"/>
              <a:t> da </a:t>
            </a:r>
            <a:r>
              <a:rPr lang="en-GB" sz="2400" err="1"/>
              <a:t>yn</a:t>
            </a:r>
            <a:r>
              <a:rPr lang="en-GB" sz="2400"/>
              <a:t> y </a:t>
            </a:r>
            <a:r>
              <a:rPr lang="en-GB" sz="2400" err="1"/>
              <a:t>maes</a:t>
            </a:r>
            <a:r>
              <a:rPr lang="en-GB" sz="2400"/>
              <a:t>, </a:t>
            </a:r>
            <a:r>
              <a:rPr lang="en-GB" sz="2400" err="1"/>
              <a:t>megis</a:t>
            </a:r>
            <a:r>
              <a:rPr lang="en-GB" sz="2400"/>
              <a:t> </a:t>
            </a:r>
            <a:r>
              <a:rPr lang="en-GB" sz="2400" err="1"/>
              <a:t>cylchgrawn</a:t>
            </a:r>
            <a:r>
              <a:rPr lang="en-GB" sz="2400"/>
              <a:t> a </a:t>
            </a:r>
            <a:r>
              <a:rPr lang="en-GB" sz="2400" err="1"/>
              <a:t>argymhellir</a:t>
            </a:r>
            <a:r>
              <a:rPr lang="en-GB" sz="2400"/>
              <a:t>?</a:t>
            </a:r>
          </a:p>
          <a:p>
            <a:pPr>
              <a:lnSpc>
                <a:spcPct val="80000"/>
              </a:lnSpc>
            </a:pPr>
            <a:r>
              <a:rPr lang="en-GB" sz="2400" err="1"/>
              <a:t>Ydy’n</a:t>
            </a:r>
            <a:r>
              <a:rPr lang="en-GB" sz="2400"/>
              <a:t> </a:t>
            </a:r>
            <a:r>
              <a:rPr lang="en-GB" sz="2400" err="1"/>
              <a:t>debygol</a:t>
            </a:r>
            <a:r>
              <a:rPr lang="en-GB" sz="2400"/>
              <a:t> y </a:t>
            </a:r>
            <a:r>
              <a:rPr lang="en-GB" sz="2400" err="1"/>
              <a:t>bydd</a:t>
            </a:r>
            <a:r>
              <a:rPr lang="en-GB" sz="2400"/>
              <a:t> </a:t>
            </a:r>
            <a:r>
              <a:rPr lang="en-GB" sz="2400" err="1"/>
              <a:t>tuedd</a:t>
            </a:r>
            <a:r>
              <a:rPr lang="en-GB" sz="2400"/>
              <a:t> (bias) </a:t>
            </a:r>
            <a:r>
              <a:rPr lang="en-GB" sz="2400" err="1"/>
              <a:t>gan</a:t>
            </a:r>
            <a:r>
              <a:rPr lang="en-GB" sz="2400"/>
              <a:t> y </a:t>
            </a:r>
            <a:r>
              <a:rPr lang="en-GB" sz="2400" err="1"/>
              <a:t>ffynhonnell</a:t>
            </a:r>
            <a:r>
              <a:rPr lang="en-GB" sz="2400"/>
              <a:t>? </a:t>
            </a:r>
            <a:r>
              <a:rPr lang="en-GB" sz="2400" err="1"/>
              <a:t>Os</a:t>
            </a:r>
            <a:r>
              <a:rPr lang="en-GB" sz="2400"/>
              <a:t> felly, </a:t>
            </a:r>
            <a:r>
              <a:rPr lang="en-GB" sz="2400" err="1"/>
              <a:t>ydy’r</a:t>
            </a:r>
            <a:r>
              <a:rPr lang="en-GB" sz="2400"/>
              <a:t> </a:t>
            </a:r>
            <a:r>
              <a:rPr lang="en-GB" sz="2400" err="1"/>
              <a:t>duedd</a:t>
            </a:r>
            <a:r>
              <a:rPr lang="en-GB" sz="2400"/>
              <a:t> </a:t>
            </a:r>
            <a:r>
              <a:rPr lang="en-GB" sz="2400" err="1"/>
              <a:t>yn</a:t>
            </a:r>
            <a:r>
              <a:rPr lang="en-GB" sz="2400"/>
              <a:t> </a:t>
            </a:r>
            <a:r>
              <a:rPr lang="en-GB" sz="2400" err="1"/>
              <a:t>bwysig</a:t>
            </a:r>
            <a:r>
              <a:rPr lang="en-GB" sz="2400"/>
              <a:t> </a:t>
            </a:r>
            <a:r>
              <a:rPr lang="en-GB" sz="2400" err="1"/>
              <a:t>yn</a:t>
            </a:r>
            <a:r>
              <a:rPr lang="en-GB" sz="2400"/>
              <a:t> </a:t>
            </a:r>
            <a:r>
              <a:rPr lang="en-GB" sz="2400" err="1"/>
              <a:t>yr</a:t>
            </a:r>
            <a:r>
              <a:rPr lang="en-GB" sz="2400"/>
              <a:t> </a:t>
            </a:r>
            <a:r>
              <a:rPr lang="en-GB" sz="2400" err="1"/>
              <a:t>achos</a:t>
            </a:r>
            <a:r>
              <a:rPr lang="en-GB" sz="2400"/>
              <a:t> </a:t>
            </a:r>
            <a:r>
              <a:rPr lang="en-GB" sz="2400" err="1"/>
              <a:t>hwn</a:t>
            </a:r>
            <a:r>
              <a:rPr lang="en-GB" sz="2400"/>
              <a:t>? </a:t>
            </a:r>
          </a:p>
          <a:p>
            <a:pPr>
              <a:lnSpc>
                <a:spcPct val="80000"/>
              </a:lnSpc>
            </a:pPr>
            <a:r>
              <a:rPr lang="en-GB" sz="2400" err="1"/>
              <a:t>Oes</a:t>
            </a:r>
            <a:r>
              <a:rPr lang="en-GB" sz="2400"/>
              <a:t> </a:t>
            </a:r>
            <a:r>
              <a:rPr lang="en-GB" sz="2400" err="1"/>
              <a:t>llyfryddiaeth</a:t>
            </a:r>
            <a:r>
              <a:rPr lang="en-GB" sz="2400"/>
              <a:t>/</a:t>
            </a:r>
            <a:r>
              <a:rPr lang="en-GB" sz="2400" err="1"/>
              <a:t>rhestr</a:t>
            </a:r>
            <a:r>
              <a:rPr lang="en-GB" sz="2400"/>
              <a:t> </a:t>
            </a:r>
            <a:r>
              <a:rPr lang="en-GB" sz="2400" err="1"/>
              <a:t>ddarllen</a:t>
            </a:r>
            <a:r>
              <a:rPr lang="en-GB" sz="2400"/>
              <a:t> </a:t>
            </a:r>
            <a:r>
              <a:rPr lang="en-GB" sz="2400" err="1"/>
              <a:t>dda</a:t>
            </a:r>
            <a:r>
              <a:rPr lang="en-GB" sz="2400"/>
              <a:t> </a:t>
            </a:r>
            <a:r>
              <a:rPr lang="en-GB" sz="2400" err="1"/>
              <a:t>gan</a:t>
            </a:r>
            <a:r>
              <a:rPr lang="en-GB" sz="2400"/>
              <a:t> y </a:t>
            </a:r>
            <a:r>
              <a:rPr lang="en-GB" sz="2400" err="1"/>
              <a:t>testun</a:t>
            </a:r>
            <a:r>
              <a:rPr lang="en-GB" sz="2400"/>
              <a:t>?</a:t>
            </a:r>
          </a:p>
          <a:p>
            <a:pPr>
              <a:lnSpc>
                <a:spcPct val="80000"/>
              </a:lnSpc>
            </a:pPr>
            <a:endParaRPr lang="en-GB" sz="2400"/>
          </a:p>
        </p:txBody>
      </p:sp>
      <p:sp>
        <p:nvSpPr>
          <p:cNvPr id="14341" name="Rectangle 5"/>
          <p:cNvSpPr>
            <a:spLocks noGrp="1" noChangeArrowheads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GB" sz="2400">
                <a:solidFill>
                  <a:srgbClr val="2F5597"/>
                </a:solidFill>
              </a:rPr>
              <a:t>Is the source a well-known one in the field, such as a recommended journal?</a:t>
            </a:r>
            <a:endParaRPr lang="en-GB" sz="2400">
              <a:solidFill>
                <a:srgbClr val="2F5597"/>
              </a:solidFill>
              <a:cs typeface="Arial"/>
            </a:endParaRPr>
          </a:p>
          <a:p>
            <a:pPr>
              <a:lnSpc>
                <a:spcPct val="80000"/>
              </a:lnSpc>
            </a:pPr>
            <a:r>
              <a:rPr lang="en-GB" sz="2400">
                <a:solidFill>
                  <a:srgbClr val="2F5597"/>
                </a:solidFill>
              </a:rPr>
              <a:t>Is the source likely to be biased? If so, does the bias matter in this case? </a:t>
            </a:r>
            <a:endParaRPr lang="en-GB" sz="2400">
              <a:solidFill>
                <a:srgbClr val="2F5597"/>
              </a:solidFill>
              <a:cs typeface="Arial"/>
            </a:endParaRPr>
          </a:p>
          <a:p>
            <a:pPr>
              <a:lnSpc>
                <a:spcPct val="80000"/>
              </a:lnSpc>
            </a:pPr>
            <a:r>
              <a:rPr lang="en-GB" sz="2400">
                <a:solidFill>
                  <a:srgbClr val="2F5597"/>
                </a:solidFill>
              </a:rPr>
              <a:t>Does the text have a good bibliography/reading list? </a:t>
            </a:r>
            <a:endParaRPr lang="en-GB" sz="2400">
              <a:solidFill>
                <a:srgbClr val="2F5597"/>
              </a:solidFill>
              <a:cs typeface="Arial"/>
            </a:endParaRPr>
          </a:p>
          <a:p>
            <a:pPr>
              <a:lnSpc>
                <a:spcPct val="80000"/>
              </a:lnSpc>
            </a:pPr>
            <a:endParaRPr lang="en-GB" sz="20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err="1"/>
              <a:t>Dewiswch</a:t>
            </a:r>
            <a:r>
              <a:rPr lang="en-GB" sz="4000"/>
              <a:t> </a:t>
            </a:r>
            <a:r>
              <a:rPr lang="en-GB" sz="4000" err="1"/>
              <a:t>bethau</a:t>
            </a:r>
            <a:r>
              <a:rPr lang="en-GB" sz="4000"/>
              <a:t> </a:t>
            </a:r>
            <a:r>
              <a:rPr lang="en-GB" sz="4000" err="1"/>
              <a:t>dibynadwy</a:t>
            </a:r>
            <a:br>
              <a:rPr lang="en-GB" sz="4000"/>
            </a:br>
            <a:r>
              <a:rPr lang="en-GB" sz="4000">
                <a:solidFill>
                  <a:srgbClr val="2F5597"/>
                </a:solidFill>
              </a:rPr>
              <a:t>Select by reliability </a:t>
            </a:r>
            <a:endParaRPr lang="en-GB" sz="4000" u="sng">
              <a:solidFill>
                <a:srgbClr val="2F5597"/>
              </a:solidFill>
              <a:cs typeface="Arial"/>
            </a:endParaRPr>
          </a:p>
        </p:txBody>
      </p:sp>
      <p:sp>
        <p:nvSpPr>
          <p:cNvPr id="14340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 err="1"/>
              <a:t>Ydy</a:t>
            </a:r>
            <a:r>
              <a:rPr lang="en-GB" sz="2400"/>
              <a:t> </a:t>
            </a:r>
            <a:r>
              <a:rPr lang="en-GB" sz="2400" err="1"/>
              <a:t>tarddiad</a:t>
            </a:r>
            <a:r>
              <a:rPr lang="en-GB" sz="2400"/>
              <a:t> </a:t>
            </a:r>
            <a:r>
              <a:rPr lang="en-GB" sz="2400" err="1"/>
              <a:t>unrhyw</a:t>
            </a:r>
            <a:r>
              <a:rPr lang="en-GB" sz="2400"/>
              <a:t> </a:t>
            </a:r>
            <a:r>
              <a:rPr lang="en-GB" sz="2400" err="1"/>
              <a:t>dystiolaeth</a:t>
            </a:r>
            <a:r>
              <a:rPr lang="en-GB" sz="2400"/>
              <a:t> </a:t>
            </a:r>
            <a:r>
              <a:rPr lang="en-GB" sz="2400" err="1"/>
              <a:t>yn</a:t>
            </a:r>
            <a:r>
              <a:rPr lang="en-GB" sz="2400"/>
              <a:t> </a:t>
            </a:r>
            <a:r>
              <a:rPr lang="en-GB" sz="2400" err="1"/>
              <a:t>eglur</a:t>
            </a:r>
            <a:r>
              <a:rPr lang="en-GB" sz="2400"/>
              <a:t>?</a:t>
            </a:r>
          </a:p>
          <a:p>
            <a:pPr>
              <a:lnSpc>
                <a:spcPct val="80000"/>
              </a:lnSpc>
            </a:pPr>
            <a:r>
              <a:rPr lang="en-GB" sz="2400" err="1"/>
              <a:t>Ydy’r</a:t>
            </a:r>
            <a:r>
              <a:rPr lang="en-GB" sz="2400"/>
              <a:t> </a:t>
            </a:r>
            <a:r>
              <a:rPr lang="en-GB" sz="2400" err="1"/>
              <a:t>ffynhonnell</a:t>
            </a:r>
            <a:r>
              <a:rPr lang="en-GB" sz="2400"/>
              <a:t> yn </a:t>
            </a:r>
            <a:r>
              <a:rPr lang="en-GB" sz="2400" err="1"/>
              <a:t>deillio</a:t>
            </a:r>
            <a:r>
              <a:rPr lang="en-GB" sz="2400"/>
              <a:t> </a:t>
            </a:r>
            <a:r>
              <a:rPr lang="en-GB" sz="2400" err="1"/>
              <a:t>awdur</a:t>
            </a:r>
            <a:r>
              <a:rPr lang="en-GB" sz="2400"/>
              <a:t> a / neu </a:t>
            </a:r>
            <a:r>
              <a:rPr lang="en-GB" sz="2400" err="1"/>
              <a:t>cyhoeddwr</a:t>
            </a:r>
            <a:r>
              <a:rPr lang="en-GB" sz="2400"/>
              <a:t> </a:t>
            </a:r>
            <a:r>
              <a:rPr lang="en-GB" sz="2400" err="1"/>
              <a:t>sydd</a:t>
            </a:r>
            <a:r>
              <a:rPr lang="en-GB" sz="2400"/>
              <a:t> â </a:t>
            </a:r>
            <a:r>
              <a:rPr lang="en-GB" sz="2400" err="1"/>
              <a:t>pharch</a:t>
            </a:r>
            <a:r>
              <a:rPr lang="en-GB" sz="2400"/>
              <a:t> yn </a:t>
            </a:r>
            <a:r>
              <a:rPr lang="en-GB" sz="2400" err="1"/>
              <a:t>eich</a:t>
            </a:r>
            <a:r>
              <a:rPr lang="en-GB" sz="2400"/>
              <a:t> </a:t>
            </a:r>
            <a:r>
              <a:rPr lang="en-GB" sz="2400" err="1"/>
              <a:t>maes</a:t>
            </a:r>
            <a:r>
              <a:rPr lang="en-GB" sz="2400"/>
              <a:t> </a:t>
            </a:r>
            <a:r>
              <a:rPr lang="en-GB" sz="2400" err="1"/>
              <a:t>pwnc</a:t>
            </a:r>
            <a:r>
              <a:rPr lang="en-GB" sz="2400"/>
              <a:t>? </a:t>
            </a:r>
            <a:r>
              <a:rPr lang="en-GB" sz="2400" err="1"/>
              <a:t>Fel</a:t>
            </a:r>
            <a:r>
              <a:rPr lang="en-GB" sz="2400"/>
              <a:t> </a:t>
            </a:r>
            <a:r>
              <a:rPr lang="en-GB" sz="2400" err="1"/>
              <a:t>arfer</a:t>
            </a:r>
            <a:r>
              <a:rPr lang="en-GB" sz="2400"/>
              <a:t> </a:t>
            </a:r>
            <a:r>
              <a:rPr lang="en-GB" sz="2400" err="1"/>
              <a:t>nid</a:t>
            </a:r>
            <a:r>
              <a:rPr lang="en-GB" sz="2400"/>
              <a:t> </a:t>
            </a:r>
            <a:r>
              <a:rPr lang="en-GB" sz="2400" err="1"/>
              <a:t>ystyrir</a:t>
            </a:r>
            <a:r>
              <a:rPr lang="en-GB" sz="2400"/>
              <a:t> bod </a:t>
            </a:r>
            <a:r>
              <a:rPr lang="en-GB" sz="2400" err="1"/>
              <a:t>gwybodaeth</a:t>
            </a:r>
            <a:r>
              <a:rPr lang="en-GB" sz="2400"/>
              <a:t> </a:t>
            </a:r>
            <a:r>
              <a:rPr lang="en-GB" sz="2400" err="1"/>
              <a:t>gan</a:t>
            </a:r>
            <a:r>
              <a:rPr lang="en-GB" sz="2400"/>
              <a:t> </a:t>
            </a:r>
            <a:r>
              <a:rPr lang="en-GB" sz="2400" err="1"/>
              <a:t>bapurau</a:t>
            </a:r>
            <a:r>
              <a:rPr lang="en-GB" sz="2400"/>
              <a:t> </a:t>
            </a:r>
            <a:r>
              <a:rPr lang="en-GB" sz="2400" err="1"/>
              <a:t>newydd</a:t>
            </a:r>
            <a:r>
              <a:rPr lang="en-GB" sz="2400"/>
              <a:t> </a:t>
            </a:r>
            <a:r>
              <a:rPr lang="en-GB" sz="2400" err="1"/>
              <a:t>na</a:t>
            </a:r>
            <a:r>
              <a:rPr lang="en-GB" sz="2400"/>
              <a:t> </a:t>
            </a:r>
            <a:r>
              <a:rPr lang="en-GB" sz="2400" err="1"/>
              <a:t>ffrindiau’n</a:t>
            </a:r>
            <a:r>
              <a:rPr lang="en-GB" sz="2400"/>
              <a:t> </a:t>
            </a:r>
            <a:r>
              <a:rPr lang="en-GB" sz="2400" err="1"/>
              <a:t>ddibynadwy</a:t>
            </a:r>
            <a:r>
              <a:rPr lang="en-GB" sz="2400"/>
              <a:t>.</a:t>
            </a:r>
          </a:p>
          <a:p>
            <a:pPr>
              <a:lnSpc>
                <a:spcPct val="80000"/>
              </a:lnSpc>
            </a:pPr>
            <a:r>
              <a:rPr lang="en-GB" sz="2400" err="1"/>
              <a:t>Ystyriwch</a:t>
            </a:r>
            <a:r>
              <a:rPr lang="en-GB" sz="2400"/>
              <a:t> y </a:t>
            </a:r>
            <a:r>
              <a:rPr lang="en-GB" sz="2400" err="1"/>
              <a:t>pwynt</a:t>
            </a:r>
            <a:r>
              <a:rPr lang="en-GB" sz="2400"/>
              <a:t> </a:t>
            </a:r>
            <a:r>
              <a:rPr lang="en-GB" sz="2400" err="1"/>
              <a:t>blaenorol</a:t>
            </a:r>
            <a:r>
              <a:rPr lang="en-GB" sz="2400"/>
              <a:t> </a:t>
            </a:r>
            <a:r>
              <a:rPr lang="en-GB" sz="2400" err="1"/>
              <a:t>wrth</a:t>
            </a:r>
            <a:r>
              <a:rPr lang="en-GB" sz="2400"/>
              <a:t> </a:t>
            </a:r>
            <a:r>
              <a:rPr lang="en-GB" sz="2400" err="1"/>
              <a:t>godi</a:t>
            </a:r>
            <a:r>
              <a:rPr lang="en-GB" sz="2400"/>
              <a:t> </a:t>
            </a:r>
            <a:r>
              <a:rPr lang="en-GB" sz="2400" err="1"/>
              <a:t>gwybodaeth</a:t>
            </a:r>
            <a:r>
              <a:rPr lang="en-GB" sz="2400"/>
              <a:t> </a:t>
            </a:r>
            <a:r>
              <a:rPr lang="en-GB" sz="2400" err="1"/>
              <a:t>o’r</a:t>
            </a:r>
            <a:r>
              <a:rPr lang="en-GB" sz="2400"/>
              <a:t> we </a:t>
            </a:r>
            <a:r>
              <a:rPr lang="en-GB" sz="2400" err="1"/>
              <a:t>hefyd</a:t>
            </a:r>
            <a:r>
              <a:rPr lang="en-GB" sz="2400"/>
              <a:t>.</a:t>
            </a:r>
          </a:p>
          <a:p>
            <a:pPr>
              <a:lnSpc>
                <a:spcPct val="80000"/>
              </a:lnSpc>
            </a:pPr>
            <a:endParaRPr lang="en-GB" sz="2000"/>
          </a:p>
        </p:txBody>
      </p:sp>
      <p:sp>
        <p:nvSpPr>
          <p:cNvPr id="14341" name="Rectangle 5"/>
          <p:cNvSpPr>
            <a:spLocks noGrp="1" noChangeArrowheads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GB" sz="2400">
                <a:solidFill>
                  <a:srgbClr val="2F5597"/>
                </a:solidFill>
              </a:rPr>
              <a:t>Is it clear where any evidence comes from? </a:t>
            </a:r>
            <a:endParaRPr lang="en-GB" sz="2400">
              <a:solidFill>
                <a:srgbClr val="2F5597"/>
              </a:solidFill>
              <a:cs typeface="Arial"/>
            </a:endParaRPr>
          </a:p>
          <a:p>
            <a:pPr>
              <a:lnSpc>
                <a:spcPct val="80000"/>
              </a:lnSpc>
            </a:pPr>
            <a:r>
              <a:rPr lang="en-GB" sz="2400">
                <a:solidFill>
                  <a:srgbClr val="2F5597"/>
                </a:solidFill>
              </a:rPr>
              <a:t>Is the source from an author and/ or publisher respected in your subject area? Information in newspapers or from friends is not usually considered reliable. </a:t>
            </a:r>
            <a:endParaRPr lang="en-GB" sz="2400">
              <a:solidFill>
                <a:srgbClr val="2F5597"/>
              </a:solidFill>
              <a:cs typeface="Arial"/>
            </a:endParaRPr>
          </a:p>
          <a:p>
            <a:pPr>
              <a:lnSpc>
                <a:spcPct val="80000"/>
              </a:lnSpc>
            </a:pPr>
            <a:r>
              <a:rPr lang="en-GB" sz="2400">
                <a:solidFill>
                  <a:srgbClr val="2F5597"/>
                </a:solidFill>
              </a:rPr>
              <a:t>Consider the previous point when sourcing information from the Internet too. </a:t>
            </a:r>
            <a:endParaRPr lang="en-GB" sz="2400">
              <a:solidFill>
                <a:srgbClr val="2F5597"/>
              </a:solidFill>
              <a:cs typeface="Arial"/>
            </a:endParaRPr>
          </a:p>
          <a:p>
            <a:pPr>
              <a:lnSpc>
                <a:spcPct val="80000"/>
              </a:lnSpc>
            </a:pPr>
            <a:endParaRPr lang="en-GB" sz="1800">
              <a:solidFill>
                <a:srgbClr val="0070C0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113357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err="1"/>
              <a:t>Dewiswch</a:t>
            </a:r>
            <a:r>
              <a:rPr lang="en-GB" sz="4000"/>
              <a:t> faint o </a:t>
            </a:r>
            <a:r>
              <a:rPr lang="en-GB" sz="4000" err="1"/>
              <a:t>wybodaeth</a:t>
            </a:r>
            <a:r>
              <a:rPr lang="en-GB" sz="4000"/>
              <a:t>  </a:t>
            </a:r>
            <a:br>
              <a:rPr lang="en-GB" sz="4000"/>
            </a:br>
            <a:r>
              <a:rPr lang="en-GB" sz="4000">
                <a:solidFill>
                  <a:srgbClr val="2F5597"/>
                </a:solidFill>
              </a:rPr>
              <a:t>Select by amount</a:t>
            </a:r>
            <a:endParaRPr lang="en-GB" sz="4000">
              <a:solidFill>
                <a:srgbClr val="2F5597"/>
              </a:solidFill>
              <a:cs typeface="Arial"/>
            </a:endParaRPr>
          </a:p>
        </p:txBody>
      </p:sp>
      <p:sp>
        <p:nvSpPr>
          <p:cNvPr id="16388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 err="1"/>
              <a:t>Defnyddiwch</a:t>
            </a:r>
            <a:r>
              <a:rPr lang="en-GB" sz="2400"/>
              <a:t> </a:t>
            </a:r>
            <a:r>
              <a:rPr lang="en-GB" sz="2400" err="1"/>
              <a:t>gynllun</a:t>
            </a:r>
            <a:r>
              <a:rPr lang="en-GB" sz="2400"/>
              <a:t> </a:t>
            </a:r>
            <a:r>
              <a:rPr lang="en-GB" sz="2400" err="1"/>
              <a:t>eich</a:t>
            </a:r>
            <a:r>
              <a:rPr lang="en-GB" sz="2400"/>
              <a:t> </a:t>
            </a:r>
            <a:r>
              <a:rPr lang="en-GB" sz="2400" err="1"/>
              <a:t>aseiniad</a:t>
            </a:r>
            <a:r>
              <a:rPr lang="en-GB" sz="2400"/>
              <a:t> </a:t>
            </a:r>
            <a:r>
              <a:rPr lang="en-GB" sz="2400" err="1"/>
              <a:t>i</a:t>
            </a:r>
            <a:r>
              <a:rPr lang="en-GB" sz="2400"/>
              <a:t> </a:t>
            </a:r>
            <a:r>
              <a:rPr lang="en-GB" sz="2400" err="1"/>
              <a:t>amcangyfrif</a:t>
            </a:r>
            <a:r>
              <a:rPr lang="en-GB" sz="2400"/>
              <a:t> </a:t>
            </a:r>
            <a:r>
              <a:rPr lang="en-GB" sz="2400" err="1"/>
              <a:t>terfyn</a:t>
            </a:r>
            <a:r>
              <a:rPr lang="en-GB" sz="2400"/>
              <a:t> </a:t>
            </a:r>
            <a:r>
              <a:rPr lang="en-GB" sz="2400" err="1"/>
              <a:t>geiriau</a:t>
            </a:r>
            <a:r>
              <a:rPr lang="en-GB" sz="2400"/>
              <a:t> </a:t>
            </a:r>
            <a:r>
              <a:rPr lang="en-GB" sz="2400" err="1"/>
              <a:t>i</a:t>
            </a:r>
            <a:r>
              <a:rPr lang="en-GB" sz="2400"/>
              <a:t> bob </a:t>
            </a:r>
            <a:r>
              <a:rPr lang="en-GB" sz="2400" err="1"/>
              <a:t>prif</a:t>
            </a:r>
            <a:r>
              <a:rPr lang="en-GB" sz="2400"/>
              <a:t> </a:t>
            </a:r>
            <a:r>
              <a:rPr lang="en-GB" sz="2400" err="1"/>
              <a:t>thema</a:t>
            </a:r>
            <a:r>
              <a:rPr lang="en-GB" sz="2400"/>
              <a:t>, ac </a:t>
            </a:r>
            <a:r>
              <a:rPr lang="en-GB" sz="2400" err="1"/>
              <a:t>wedyn</a:t>
            </a:r>
            <a:r>
              <a:rPr lang="en-GB" sz="2400"/>
              <a:t> </a:t>
            </a:r>
            <a:r>
              <a:rPr lang="en-GB" sz="2400" err="1"/>
              <a:t>i</a:t>
            </a:r>
            <a:r>
              <a:rPr lang="en-GB" sz="2400"/>
              <a:t> bob </a:t>
            </a:r>
            <a:r>
              <a:rPr lang="en-GB" sz="2400" err="1"/>
              <a:t>pwnc</a:t>
            </a:r>
            <a:r>
              <a:rPr lang="en-GB" sz="2400"/>
              <a:t> neu </a:t>
            </a:r>
            <a:r>
              <a:rPr lang="en-GB" sz="2400" err="1"/>
              <a:t>enghraifft</a:t>
            </a:r>
            <a:r>
              <a:rPr lang="en-GB" sz="2400"/>
              <a:t>. </a:t>
            </a:r>
          </a:p>
          <a:p>
            <a:pPr>
              <a:lnSpc>
                <a:spcPct val="80000"/>
              </a:lnSpc>
            </a:pPr>
            <a:r>
              <a:rPr lang="en-GB" sz="2400" err="1"/>
              <a:t>Defnyddiwch</a:t>
            </a:r>
            <a:r>
              <a:rPr lang="en-GB" sz="2400"/>
              <a:t> </a:t>
            </a:r>
            <a:r>
              <a:rPr lang="en-GB" sz="2400" err="1"/>
              <a:t>eich</a:t>
            </a:r>
            <a:r>
              <a:rPr lang="en-GB" sz="2400"/>
              <a:t> </a:t>
            </a:r>
            <a:r>
              <a:rPr lang="en-GB" sz="2400" err="1"/>
              <a:t>terfynau</a:t>
            </a:r>
            <a:r>
              <a:rPr lang="en-GB" sz="2400"/>
              <a:t> </a:t>
            </a:r>
            <a:r>
              <a:rPr lang="en-GB" sz="2400" err="1"/>
              <a:t>geiriau</a:t>
            </a:r>
            <a:r>
              <a:rPr lang="en-GB" sz="2400"/>
              <a:t> </a:t>
            </a:r>
            <a:r>
              <a:rPr lang="en-GB" sz="2400" err="1"/>
              <a:t>fel</a:t>
            </a:r>
            <a:r>
              <a:rPr lang="en-GB" sz="2400"/>
              <a:t> </a:t>
            </a:r>
            <a:r>
              <a:rPr lang="en-GB" sz="2400" err="1"/>
              <a:t>canllaw</a:t>
            </a:r>
            <a:r>
              <a:rPr lang="en-GB" sz="2400"/>
              <a:t> </a:t>
            </a:r>
            <a:r>
              <a:rPr lang="en-GB" sz="2400" err="1"/>
              <a:t>ar</a:t>
            </a:r>
            <a:r>
              <a:rPr lang="en-GB" sz="2400"/>
              <a:t> faint </a:t>
            </a:r>
            <a:r>
              <a:rPr lang="en-GB" sz="2400" err="1"/>
              <a:t>i</a:t>
            </a:r>
            <a:r>
              <a:rPr lang="en-GB" sz="2400"/>
              <a:t> </a:t>
            </a:r>
            <a:r>
              <a:rPr lang="en-GB" sz="2400" err="1"/>
              <a:t>ddarllen</a:t>
            </a:r>
            <a:r>
              <a:rPr lang="en-GB" sz="2400"/>
              <a:t> ac </a:t>
            </a:r>
            <a:r>
              <a:rPr lang="en-GB" sz="2400" err="1"/>
              <a:t>ysgrifennu</a:t>
            </a:r>
            <a:r>
              <a:rPr lang="en-GB" sz="2400"/>
              <a:t>. </a:t>
            </a:r>
            <a:r>
              <a:rPr lang="en-GB" sz="2400" err="1"/>
              <a:t>Os</a:t>
            </a:r>
            <a:r>
              <a:rPr lang="en-GB" sz="2400"/>
              <a:t> </a:t>
            </a:r>
            <a:r>
              <a:rPr lang="en-GB" sz="2400" err="1"/>
              <a:t>mai</a:t>
            </a:r>
            <a:r>
              <a:rPr lang="en-GB" sz="2400"/>
              <a:t> dim </a:t>
            </a:r>
            <a:r>
              <a:rPr lang="en-GB" sz="2400" err="1"/>
              <a:t>ond</a:t>
            </a:r>
            <a:r>
              <a:rPr lang="en-GB" sz="2400"/>
              <a:t> </a:t>
            </a:r>
            <a:r>
              <a:rPr lang="en-GB" sz="2400" err="1"/>
              <a:t>llinell</a:t>
            </a:r>
            <a:r>
              <a:rPr lang="en-GB" sz="2400"/>
              <a:t> </a:t>
            </a:r>
            <a:r>
              <a:rPr lang="en-GB" sz="2400" err="1"/>
              <a:t>neu</a:t>
            </a:r>
            <a:r>
              <a:rPr lang="en-GB" sz="2400"/>
              <a:t> </a:t>
            </a:r>
            <a:r>
              <a:rPr lang="en-GB" sz="2400" err="1"/>
              <a:t>baragraff</a:t>
            </a:r>
            <a:r>
              <a:rPr lang="en-GB" sz="2400"/>
              <a:t> y </a:t>
            </a:r>
            <a:r>
              <a:rPr lang="en-GB" sz="2400" err="1"/>
              <a:t>gallwch</a:t>
            </a:r>
            <a:r>
              <a:rPr lang="en-GB" sz="2400"/>
              <a:t> </a:t>
            </a:r>
            <a:r>
              <a:rPr lang="en-GB" sz="2400" err="1"/>
              <a:t>ei</a:t>
            </a:r>
            <a:r>
              <a:rPr lang="en-GB" sz="2400"/>
              <a:t> </a:t>
            </a:r>
            <a:r>
              <a:rPr lang="en-GB" sz="2400" err="1"/>
              <a:t>ysgrifennu</a:t>
            </a:r>
            <a:r>
              <a:rPr lang="en-GB" sz="2400"/>
              <a:t> am </a:t>
            </a:r>
            <a:r>
              <a:rPr lang="en-GB" sz="2400" err="1"/>
              <a:t>rywbeth</a:t>
            </a:r>
            <a:r>
              <a:rPr lang="en-GB" sz="2400"/>
              <a:t>, </a:t>
            </a:r>
            <a:r>
              <a:rPr lang="en-GB" sz="2400" err="1"/>
              <a:t>mae’n</a:t>
            </a:r>
            <a:r>
              <a:rPr lang="en-GB" sz="2400"/>
              <a:t> </a:t>
            </a:r>
            <a:r>
              <a:rPr lang="en-GB" sz="2400" err="1"/>
              <a:t>debyg</a:t>
            </a:r>
            <a:r>
              <a:rPr lang="en-GB" sz="2400"/>
              <a:t> </a:t>
            </a:r>
            <a:r>
              <a:rPr lang="en-GB" sz="2400" err="1"/>
              <a:t>na</a:t>
            </a:r>
            <a:r>
              <a:rPr lang="en-GB" sz="2400"/>
              <a:t> </a:t>
            </a:r>
            <a:r>
              <a:rPr lang="en-GB" sz="2400" err="1"/>
              <a:t>fydd</a:t>
            </a:r>
            <a:r>
              <a:rPr lang="en-GB" sz="2400"/>
              <a:t> </a:t>
            </a:r>
            <a:r>
              <a:rPr lang="en-GB" sz="2400" err="1"/>
              <a:t>angen</a:t>
            </a:r>
            <a:r>
              <a:rPr lang="en-GB" sz="2400"/>
              <a:t> </a:t>
            </a:r>
            <a:r>
              <a:rPr lang="en-GB" sz="2400" err="1"/>
              <a:t>ichi</a:t>
            </a:r>
            <a:r>
              <a:rPr lang="en-GB" sz="2400"/>
              <a:t> </a:t>
            </a:r>
            <a:r>
              <a:rPr lang="en-GB" sz="2400" err="1"/>
              <a:t>ddarllen</a:t>
            </a:r>
            <a:r>
              <a:rPr lang="en-GB" sz="2400"/>
              <a:t> a </a:t>
            </a:r>
            <a:r>
              <a:rPr lang="en-GB" sz="2400" err="1"/>
              <a:t>nodi</a:t>
            </a:r>
            <a:r>
              <a:rPr lang="en-GB" sz="2400"/>
              <a:t> </a:t>
            </a:r>
            <a:r>
              <a:rPr lang="en-GB" sz="2400" err="1"/>
              <a:t>llawer</a:t>
            </a:r>
            <a:r>
              <a:rPr lang="en-GB" sz="2400"/>
              <a:t>.</a:t>
            </a:r>
          </a:p>
          <a:p>
            <a:pPr>
              <a:lnSpc>
                <a:spcPct val="80000"/>
              </a:lnSpc>
            </a:pPr>
            <a:endParaRPr lang="en-GB" sz="2000"/>
          </a:p>
        </p:txBody>
      </p:sp>
      <p:sp>
        <p:nvSpPr>
          <p:cNvPr id="16389" name="Rectangle 5"/>
          <p:cNvSpPr>
            <a:spLocks noGrp="1" noChangeArrowheads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GB" sz="2400">
                <a:solidFill>
                  <a:schemeClr val="accent6">
                    <a:lumMod val="75000"/>
                  </a:schemeClr>
                </a:solidFill>
              </a:rPr>
              <a:t>Use your assignment plan to work out a word limit for each major theme, and then for each topic or example.</a:t>
            </a:r>
            <a:endParaRPr lang="en-GB" sz="2400">
              <a:solidFill>
                <a:schemeClr val="accent6">
                  <a:lumMod val="75000"/>
                </a:schemeClr>
              </a:solidFill>
              <a:cs typeface="Arial"/>
            </a:endParaRPr>
          </a:p>
          <a:p>
            <a:pPr>
              <a:lnSpc>
                <a:spcPct val="80000"/>
              </a:lnSpc>
            </a:pPr>
            <a:r>
              <a:rPr lang="en-GB" sz="2400">
                <a:solidFill>
                  <a:schemeClr val="accent6">
                    <a:lumMod val="75000"/>
                  </a:schemeClr>
                </a:solidFill>
              </a:rPr>
              <a:t>Use your word limits to guide you on how much to read and note. If you can only write a line or paragraph about something, you probably don’t need to read and note very much. </a:t>
            </a:r>
            <a:endParaRPr lang="en-GB" sz="2400">
              <a:solidFill>
                <a:schemeClr val="accent6">
                  <a:lumMod val="75000"/>
                </a:schemeClr>
              </a:solidFill>
              <a:cs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err="1"/>
              <a:t>Dewiswch</a:t>
            </a:r>
            <a:r>
              <a:rPr lang="en-GB" sz="4000"/>
              <a:t> faint o </a:t>
            </a:r>
            <a:r>
              <a:rPr lang="en-GB" sz="4000" err="1"/>
              <a:t>wybodaeth</a:t>
            </a:r>
            <a:r>
              <a:rPr lang="en-GB" sz="4000"/>
              <a:t>  </a:t>
            </a:r>
            <a:br>
              <a:rPr lang="en-GB" sz="4000"/>
            </a:br>
            <a:r>
              <a:rPr lang="en-GB" sz="4000">
                <a:solidFill>
                  <a:schemeClr val="accent6">
                    <a:lumMod val="75000"/>
                  </a:schemeClr>
                </a:solidFill>
              </a:rPr>
              <a:t>Select by amount</a:t>
            </a:r>
            <a:endParaRPr lang="en-GB" sz="4000">
              <a:solidFill>
                <a:schemeClr val="accent6">
                  <a:lumMod val="75000"/>
                </a:schemeClr>
              </a:solidFill>
              <a:cs typeface="Arial"/>
            </a:endParaRPr>
          </a:p>
        </p:txBody>
      </p:sp>
      <p:sp>
        <p:nvSpPr>
          <p:cNvPr id="16388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 err="1"/>
              <a:t>Ystyriwch</a:t>
            </a:r>
            <a:r>
              <a:rPr lang="en-GB" sz="2400"/>
              <a:t> a </a:t>
            </a:r>
            <a:r>
              <a:rPr lang="en-GB" sz="2400" err="1"/>
              <a:t>ydy</a:t>
            </a:r>
            <a:r>
              <a:rPr lang="en-GB" sz="2400"/>
              <a:t> </a:t>
            </a:r>
            <a:r>
              <a:rPr lang="en-GB" sz="2400" err="1"/>
              <a:t>erthygl</a:t>
            </a:r>
            <a:r>
              <a:rPr lang="en-GB" sz="2400"/>
              <a:t> </a:t>
            </a:r>
            <a:r>
              <a:rPr lang="en-GB" sz="2400" err="1"/>
              <a:t>yn</a:t>
            </a:r>
            <a:r>
              <a:rPr lang="en-GB" sz="2400"/>
              <a:t> </a:t>
            </a:r>
            <a:r>
              <a:rPr lang="en-GB" sz="2400" err="1"/>
              <a:t>mynd</a:t>
            </a:r>
            <a:r>
              <a:rPr lang="en-GB" sz="2400"/>
              <a:t> </a:t>
            </a:r>
            <a:r>
              <a:rPr lang="en-GB" sz="2400" err="1"/>
              <a:t>i</a:t>
            </a:r>
            <a:r>
              <a:rPr lang="en-GB" sz="2400"/>
              <a:t> </a:t>
            </a:r>
            <a:r>
              <a:rPr lang="en-GB" sz="2400" err="1"/>
              <a:t>ormod</a:t>
            </a:r>
            <a:r>
              <a:rPr lang="en-GB" sz="2400"/>
              <a:t> o </a:t>
            </a:r>
            <a:r>
              <a:rPr lang="en-GB" sz="2400" err="1"/>
              <a:t>fanylder</a:t>
            </a:r>
            <a:r>
              <a:rPr lang="en-GB" sz="2400"/>
              <a:t> at </a:t>
            </a:r>
            <a:r>
              <a:rPr lang="en-GB" sz="2400" err="1"/>
              <a:t>eich</a:t>
            </a:r>
            <a:r>
              <a:rPr lang="en-GB" sz="2400"/>
              <a:t> </a:t>
            </a:r>
            <a:r>
              <a:rPr lang="en-GB" sz="2400" err="1"/>
              <a:t>dibenion</a:t>
            </a:r>
            <a:r>
              <a:rPr lang="en-GB" sz="2400"/>
              <a:t> chi: </a:t>
            </a:r>
            <a:r>
              <a:rPr lang="en-GB" sz="2400" err="1"/>
              <a:t>efallai</a:t>
            </a:r>
            <a:r>
              <a:rPr lang="en-GB" sz="2400"/>
              <a:t> </a:t>
            </a:r>
            <a:r>
              <a:rPr lang="en-GB" sz="2400" err="1"/>
              <a:t>mai</a:t>
            </a:r>
            <a:r>
              <a:rPr lang="en-GB" sz="2400"/>
              <a:t> dim </a:t>
            </a:r>
            <a:r>
              <a:rPr lang="en-GB" sz="2400" err="1"/>
              <a:t>ond</a:t>
            </a:r>
            <a:r>
              <a:rPr lang="en-GB" sz="2400"/>
              <a:t> </a:t>
            </a:r>
            <a:r>
              <a:rPr lang="en-GB" sz="2400" err="1"/>
              <a:t>darllen</a:t>
            </a:r>
            <a:r>
              <a:rPr lang="en-GB" sz="2400"/>
              <a:t> y </a:t>
            </a:r>
            <a:r>
              <a:rPr lang="en-GB" sz="2400" err="1"/>
              <a:t>crynodeb</a:t>
            </a:r>
            <a:r>
              <a:rPr lang="en-GB" sz="2400"/>
              <a:t> </a:t>
            </a:r>
            <a:r>
              <a:rPr lang="en-GB" sz="2400" err="1"/>
              <a:t>neu</a:t>
            </a:r>
            <a:r>
              <a:rPr lang="en-GB" sz="2400"/>
              <a:t> un </a:t>
            </a:r>
            <a:r>
              <a:rPr lang="en-GB" sz="2400" err="1"/>
              <a:t>adran</a:t>
            </a:r>
            <a:r>
              <a:rPr lang="en-GB" sz="2400"/>
              <a:t> y </a:t>
            </a:r>
            <a:r>
              <a:rPr lang="en-GB" sz="2400" err="1"/>
              <a:t>bydd</a:t>
            </a:r>
            <a:r>
              <a:rPr lang="en-GB" sz="2400"/>
              <a:t> </a:t>
            </a:r>
            <a:r>
              <a:rPr lang="en-GB" sz="2400" err="1"/>
              <a:t>ei</a:t>
            </a:r>
            <a:r>
              <a:rPr lang="en-GB" sz="2400"/>
              <a:t> </a:t>
            </a:r>
            <a:r>
              <a:rPr lang="en-GB" sz="2400" err="1"/>
              <a:t>angen</a:t>
            </a:r>
            <a:r>
              <a:rPr lang="en-GB" sz="2400"/>
              <a:t> </a:t>
            </a:r>
            <a:r>
              <a:rPr lang="en-GB" sz="2400" err="1"/>
              <a:t>arnoch</a:t>
            </a:r>
            <a:r>
              <a:rPr lang="en-GB" sz="2400"/>
              <a:t>.</a:t>
            </a:r>
          </a:p>
          <a:p>
            <a:pPr>
              <a:lnSpc>
                <a:spcPct val="80000"/>
              </a:lnSpc>
            </a:pPr>
            <a:r>
              <a:rPr lang="en-GB" sz="2400" err="1"/>
              <a:t>Daliwch</a:t>
            </a:r>
            <a:r>
              <a:rPr lang="en-GB" sz="2400"/>
              <a:t> </a:t>
            </a:r>
            <a:r>
              <a:rPr lang="en-GB" sz="2400" err="1"/>
              <a:t>i</a:t>
            </a:r>
            <a:r>
              <a:rPr lang="en-GB" sz="2400"/>
              <a:t> </a:t>
            </a:r>
            <a:r>
              <a:rPr lang="en-GB" sz="2400" err="1"/>
              <a:t>ofyn</a:t>
            </a:r>
            <a:r>
              <a:rPr lang="en-GB" sz="2400"/>
              <a:t> a </a:t>
            </a:r>
            <a:r>
              <a:rPr lang="en-GB" sz="2400" err="1"/>
              <a:t>ydy</a:t>
            </a:r>
            <a:r>
              <a:rPr lang="en-GB" sz="2400"/>
              <a:t> </a:t>
            </a:r>
            <a:r>
              <a:rPr lang="en-GB" sz="2400" err="1"/>
              <a:t>deunydd</a:t>
            </a:r>
            <a:r>
              <a:rPr lang="en-GB" sz="2400"/>
              <a:t> </a:t>
            </a:r>
            <a:r>
              <a:rPr lang="en-GB" sz="2400" err="1"/>
              <a:t>yn</a:t>
            </a:r>
            <a:r>
              <a:rPr lang="en-GB" sz="2400"/>
              <a:t> </a:t>
            </a:r>
            <a:r>
              <a:rPr lang="en-GB" sz="2400" err="1"/>
              <a:t>berthnasol</a:t>
            </a:r>
            <a:r>
              <a:rPr lang="en-GB" sz="2400"/>
              <a:t> </a:t>
            </a:r>
            <a:r>
              <a:rPr lang="en-GB" sz="2400" err="1"/>
              <a:t>i</a:t>
            </a:r>
            <a:r>
              <a:rPr lang="en-GB" sz="2400"/>
              <a:t> </a:t>
            </a:r>
            <a:r>
              <a:rPr lang="en-GB" sz="2400" err="1"/>
              <a:t>deitl</a:t>
            </a:r>
            <a:r>
              <a:rPr lang="en-GB" sz="2400"/>
              <a:t> </a:t>
            </a:r>
            <a:r>
              <a:rPr lang="en-GB" sz="2400" err="1"/>
              <a:t>yr</a:t>
            </a:r>
            <a:r>
              <a:rPr lang="en-GB" sz="2400"/>
              <a:t> </a:t>
            </a:r>
            <a:r>
              <a:rPr lang="en-GB" sz="2400" err="1"/>
              <a:t>aseiniad</a:t>
            </a:r>
            <a:r>
              <a:rPr lang="en-GB" sz="2400"/>
              <a:t>.</a:t>
            </a:r>
          </a:p>
          <a:p>
            <a:pPr>
              <a:lnSpc>
                <a:spcPct val="80000"/>
              </a:lnSpc>
            </a:pPr>
            <a:endParaRPr lang="en-GB" sz="2400"/>
          </a:p>
        </p:txBody>
      </p:sp>
      <p:sp>
        <p:nvSpPr>
          <p:cNvPr id="16389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>
                <a:solidFill>
                  <a:schemeClr val="accent6">
                    <a:lumMod val="75000"/>
                  </a:schemeClr>
                </a:solidFill>
              </a:rPr>
              <a:t>Consider whether an article goes into too much depth for your purposes: you may only need to read the abstract or one section.</a:t>
            </a:r>
          </a:p>
          <a:p>
            <a:pPr>
              <a:lnSpc>
                <a:spcPct val="80000"/>
              </a:lnSpc>
            </a:pPr>
            <a:r>
              <a:rPr lang="en-GB" sz="2400">
                <a:solidFill>
                  <a:schemeClr val="accent6">
                    <a:lumMod val="75000"/>
                  </a:schemeClr>
                </a:solidFill>
              </a:rPr>
              <a:t>Keep asking whether material is relevant to the title of the assignment. </a:t>
            </a:r>
          </a:p>
        </p:txBody>
      </p:sp>
    </p:spTree>
    <p:extLst>
      <p:ext uri="{BB962C8B-B14F-4D97-AF65-F5344CB8AC3E}">
        <p14:creationId xmlns:p14="http://schemas.microsoft.com/office/powerpoint/2010/main" val="25516919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err="1"/>
              <a:t>Darllen</a:t>
            </a:r>
            <a:r>
              <a:rPr lang="en-GB"/>
              <a:t>-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gyfer</a:t>
            </a:r>
            <a:r>
              <a:rPr lang="en-GB"/>
              <a:t> </a:t>
            </a:r>
            <a:r>
              <a:rPr lang="en-GB" err="1"/>
              <a:t>rhesymau</a:t>
            </a:r>
            <a:r>
              <a:rPr lang="en-GB"/>
              <a:t> </a:t>
            </a:r>
            <a:r>
              <a:rPr lang="en-GB" err="1"/>
              <a:t>gwahanol</a:t>
            </a:r>
            <a:br>
              <a:rPr lang="en-GB"/>
            </a:br>
            <a:r>
              <a:rPr lang="en-GB">
                <a:solidFill>
                  <a:schemeClr val="accent6">
                    <a:lumMod val="75000"/>
                  </a:schemeClr>
                </a:solidFill>
              </a:rPr>
              <a:t>Reading- for different reasons</a:t>
            </a:r>
            <a:r>
              <a:rPr lang="en-GB"/>
              <a:t>	</a:t>
            </a:r>
            <a:endParaRPr lang="en-GB">
              <a:cs typeface="Arial"/>
            </a:endParaRPr>
          </a:p>
        </p:txBody>
      </p:sp>
      <p:sp>
        <p:nvSpPr>
          <p:cNvPr id="18436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GB" sz="2500" err="1"/>
              <a:t>Darllen</a:t>
            </a:r>
            <a:r>
              <a:rPr lang="en-GB" sz="2500"/>
              <a:t> </a:t>
            </a:r>
            <a:r>
              <a:rPr lang="en-GB" sz="2500" err="1"/>
              <a:t>i</a:t>
            </a:r>
            <a:r>
              <a:rPr lang="en-GB" sz="2500"/>
              <a:t> </a:t>
            </a:r>
            <a:r>
              <a:rPr lang="en-GB" sz="2500" err="1"/>
              <a:t>gael</a:t>
            </a:r>
            <a:r>
              <a:rPr lang="en-GB" sz="2500"/>
              <a:t> </a:t>
            </a:r>
            <a:r>
              <a:rPr lang="en-GB" sz="2500" err="1"/>
              <a:t>pleser</a:t>
            </a:r>
            <a:endParaRPr lang="en-GB" sz="2500"/>
          </a:p>
          <a:p>
            <a:r>
              <a:rPr lang="en-GB" sz="2500" err="1"/>
              <a:t>Darllen</a:t>
            </a:r>
            <a:r>
              <a:rPr lang="en-GB" sz="2500"/>
              <a:t> </a:t>
            </a:r>
            <a:r>
              <a:rPr lang="en-GB" sz="2500" err="1"/>
              <a:t>i</a:t>
            </a:r>
            <a:r>
              <a:rPr lang="en-GB" sz="2500"/>
              <a:t> </a:t>
            </a:r>
            <a:r>
              <a:rPr lang="en-GB" sz="2500" err="1"/>
              <a:t>ganfod</a:t>
            </a:r>
            <a:r>
              <a:rPr lang="en-GB" sz="2500"/>
              <a:t> </a:t>
            </a:r>
            <a:r>
              <a:rPr lang="en-GB" sz="2500" err="1"/>
              <a:t>ystyr</a:t>
            </a:r>
            <a:endParaRPr lang="en-GB" sz="2500"/>
          </a:p>
          <a:p>
            <a:r>
              <a:rPr lang="en-GB" sz="2500" err="1"/>
              <a:t>Darllen</a:t>
            </a:r>
            <a:r>
              <a:rPr lang="en-GB" sz="2500"/>
              <a:t> </a:t>
            </a:r>
            <a:r>
              <a:rPr lang="en-GB" sz="2500" err="1"/>
              <a:t>i</a:t>
            </a:r>
            <a:r>
              <a:rPr lang="en-GB" sz="2500"/>
              <a:t> </a:t>
            </a:r>
            <a:r>
              <a:rPr lang="en-GB" sz="2500" err="1"/>
              <a:t>godi</a:t>
            </a:r>
            <a:r>
              <a:rPr lang="en-GB" sz="2500"/>
              <a:t> </a:t>
            </a:r>
            <a:r>
              <a:rPr lang="en-GB" sz="2500" err="1"/>
              <a:t>gwybodaeth</a:t>
            </a:r>
            <a:r>
              <a:rPr lang="en-GB" sz="2500"/>
              <a:t> </a:t>
            </a:r>
          </a:p>
          <a:p>
            <a:r>
              <a:rPr lang="en-GB" sz="2500" err="1"/>
              <a:t>Meddwl</a:t>
            </a:r>
            <a:r>
              <a:rPr lang="en-GB" sz="2500"/>
              <a:t> </a:t>
            </a:r>
            <a:r>
              <a:rPr lang="en-GB" sz="2500" err="1"/>
              <a:t>beirniadol</a:t>
            </a:r>
            <a:r>
              <a:rPr lang="en-GB" sz="2500"/>
              <a:t> </a:t>
            </a:r>
            <a:r>
              <a:rPr lang="en-GB" sz="2500" err="1"/>
              <a:t>wrth</a:t>
            </a:r>
            <a:r>
              <a:rPr lang="en-GB" sz="2500"/>
              <a:t> </a:t>
            </a:r>
            <a:r>
              <a:rPr lang="en-GB" sz="2500" err="1"/>
              <a:t>ddarllen</a:t>
            </a:r>
            <a:endParaRPr lang="en-GB" sz="2500"/>
          </a:p>
          <a:p>
            <a:endParaRPr lang="en-GB" sz="2500"/>
          </a:p>
        </p:txBody>
      </p:sp>
      <p:sp>
        <p:nvSpPr>
          <p:cNvPr id="18437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500">
                <a:solidFill>
                  <a:schemeClr val="accent6">
                    <a:lumMod val="75000"/>
                  </a:schemeClr>
                </a:solidFill>
              </a:rPr>
              <a:t>Reading for pleasure</a:t>
            </a:r>
          </a:p>
          <a:p>
            <a:r>
              <a:rPr lang="en-GB" sz="2500">
                <a:solidFill>
                  <a:schemeClr val="accent6">
                    <a:lumMod val="75000"/>
                  </a:schemeClr>
                </a:solidFill>
              </a:rPr>
              <a:t>Reading for meaning</a:t>
            </a:r>
          </a:p>
          <a:p>
            <a:r>
              <a:rPr lang="en-GB" sz="2500">
                <a:solidFill>
                  <a:schemeClr val="accent6">
                    <a:lumMod val="75000"/>
                  </a:schemeClr>
                </a:solidFill>
              </a:rPr>
              <a:t>Reading for information</a:t>
            </a:r>
          </a:p>
          <a:p>
            <a:r>
              <a:rPr lang="en-GB" sz="2500">
                <a:solidFill>
                  <a:schemeClr val="accent6">
                    <a:lumMod val="75000"/>
                  </a:schemeClr>
                </a:solidFill>
              </a:rPr>
              <a:t>Critical thinking when reading</a:t>
            </a:r>
          </a:p>
          <a:p>
            <a:endParaRPr lang="en-GB" sz="250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3200" b="1"/>
            </a:br>
            <a:r>
              <a:rPr lang="en-GB" sz="3200" b="1" err="1"/>
              <a:t>Darllen</a:t>
            </a:r>
            <a:r>
              <a:rPr lang="en-GB" sz="3200" b="1"/>
              <a:t> </a:t>
            </a:r>
            <a:r>
              <a:rPr lang="en-GB" sz="3200" b="1" err="1"/>
              <a:t>i</a:t>
            </a:r>
            <a:r>
              <a:rPr lang="en-GB" sz="3200" b="1"/>
              <a:t> </a:t>
            </a:r>
            <a:r>
              <a:rPr lang="en-GB" sz="3200" b="1" err="1"/>
              <a:t>gael</a:t>
            </a:r>
            <a:r>
              <a:rPr lang="en-GB" sz="3200" b="1"/>
              <a:t> </a:t>
            </a:r>
            <a:r>
              <a:rPr lang="en-GB" sz="3200" b="1" err="1"/>
              <a:t>Pleser</a:t>
            </a:r>
            <a:r>
              <a:rPr lang="en-GB" sz="3200"/>
              <a:t>  		</a:t>
            </a:r>
            <a:r>
              <a:rPr lang="en-GB" sz="3200" b="1">
                <a:solidFill>
                  <a:schemeClr val="accent6">
                    <a:lumMod val="75000"/>
                  </a:schemeClr>
                </a:solidFill>
              </a:rPr>
              <a:t>Reading for Pleasure</a:t>
            </a:r>
            <a:endParaRPr lang="en-GB" sz="320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GB" sz="2100" err="1"/>
              <a:t>Cyfforddus</a:t>
            </a:r>
            <a:r>
              <a:rPr lang="en-GB" sz="2100"/>
              <a:t> – </a:t>
            </a:r>
            <a:r>
              <a:rPr lang="en-GB" sz="2100" err="1"/>
              <a:t>cadair</a:t>
            </a:r>
            <a:r>
              <a:rPr lang="en-GB" sz="2100"/>
              <a:t> </a:t>
            </a:r>
            <a:r>
              <a:rPr lang="en-GB" sz="2100" err="1"/>
              <a:t>esmwyth</a:t>
            </a:r>
            <a:endParaRPr lang="en-GB" sz="2100"/>
          </a:p>
          <a:p>
            <a:r>
              <a:rPr lang="en-GB" sz="2100" err="1"/>
              <a:t>Cerddoriaeth</a:t>
            </a:r>
            <a:r>
              <a:rPr lang="en-GB" sz="2100"/>
              <a:t>/</a:t>
            </a:r>
            <a:r>
              <a:rPr lang="en-GB" sz="2100" err="1"/>
              <a:t>seiniau</a:t>
            </a:r>
            <a:r>
              <a:rPr lang="en-GB" sz="2100"/>
              <a:t> </a:t>
            </a:r>
            <a:r>
              <a:rPr lang="en-GB" sz="2100" err="1"/>
              <a:t>cefndirol</a:t>
            </a:r>
            <a:endParaRPr lang="en-GB" sz="2100"/>
          </a:p>
          <a:p>
            <a:r>
              <a:rPr lang="en-GB" sz="2100"/>
              <a:t>Codi a </a:t>
            </a:r>
            <a:r>
              <a:rPr lang="en-GB" sz="2100" err="1"/>
              <a:t>gollwng</a:t>
            </a:r>
            <a:r>
              <a:rPr lang="en-GB" sz="2100"/>
              <a:t> </a:t>
            </a:r>
            <a:r>
              <a:rPr lang="en-GB" sz="2100" err="1"/>
              <a:t>fel</a:t>
            </a:r>
            <a:r>
              <a:rPr lang="en-GB" sz="2100"/>
              <a:t> y </a:t>
            </a:r>
            <a:r>
              <a:rPr lang="en-GB" sz="2100" err="1"/>
              <a:t>mynnoch</a:t>
            </a:r>
            <a:endParaRPr lang="en-GB" sz="2100"/>
          </a:p>
          <a:p>
            <a:r>
              <a:rPr lang="en-GB" sz="2100"/>
              <a:t>Gall </a:t>
            </a:r>
            <a:r>
              <a:rPr lang="en-GB" sz="2100" err="1"/>
              <a:t>gymryd</a:t>
            </a:r>
            <a:r>
              <a:rPr lang="en-GB" sz="2100"/>
              <a:t> </a:t>
            </a:r>
            <a:r>
              <a:rPr lang="en-GB" sz="2100" err="1"/>
              <a:t>amser</a:t>
            </a:r>
            <a:r>
              <a:rPr lang="en-GB" sz="2100"/>
              <a:t> </a:t>
            </a:r>
            <a:r>
              <a:rPr lang="en-GB" sz="2100" err="1"/>
              <a:t>hir</a:t>
            </a:r>
            <a:r>
              <a:rPr lang="en-GB" sz="2100"/>
              <a:t> </a:t>
            </a:r>
            <a:r>
              <a:rPr lang="en-GB" sz="2100" err="1"/>
              <a:t>i</a:t>
            </a:r>
            <a:r>
              <a:rPr lang="en-GB" sz="2100"/>
              <a:t> </a:t>
            </a:r>
            <a:r>
              <a:rPr lang="en-GB" sz="2100" err="1"/>
              <a:t>orffen</a:t>
            </a:r>
            <a:r>
              <a:rPr lang="en-GB" sz="2100"/>
              <a:t> y </a:t>
            </a:r>
            <a:r>
              <a:rPr lang="en-GB" sz="2100" err="1"/>
              <a:t>llyfr</a:t>
            </a:r>
            <a:endParaRPr lang="en-GB" sz="2100"/>
          </a:p>
          <a:p>
            <a:r>
              <a:rPr lang="en-GB" sz="2100"/>
              <a:t>Dim </a:t>
            </a:r>
            <a:r>
              <a:rPr lang="en-GB" sz="2100" err="1"/>
              <a:t>brys</a:t>
            </a:r>
            <a:endParaRPr lang="en-GB" sz="2100"/>
          </a:p>
          <a:p>
            <a:r>
              <a:rPr lang="en-GB" sz="2100"/>
              <a:t>Dim </a:t>
            </a:r>
            <a:r>
              <a:rPr lang="en-GB" sz="2100" err="1"/>
              <a:t>rhaid</a:t>
            </a:r>
            <a:r>
              <a:rPr lang="en-GB" sz="2100"/>
              <a:t> </a:t>
            </a:r>
            <a:r>
              <a:rPr lang="en-GB" sz="2100" err="1"/>
              <a:t>gorffen</a:t>
            </a:r>
            <a:r>
              <a:rPr lang="en-GB" sz="2100"/>
              <a:t> </a:t>
            </a:r>
            <a:r>
              <a:rPr lang="en-GB" sz="2100" err="1"/>
              <a:t>na</a:t>
            </a:r>
            <a:r>
              <a:rPr lang="en-GB" sz="2100"/>
              <a:t> </a:t>
            </a:r>
            <a:r>
              <a:rPr lang="en-GB" sz="2100" err="1"/>
              <a:t>chofio</a:t>
            </a:r>
            <a:r>
              <a:rPr lang="en-GB" sz="2100"/>
              <a:t> </a:t>
            </a:r>
            <a:r>
              <a:rPr lang="en-GB" sz="2100" err="1"/>
              <a:t>gwybodaeth</a:t>
            </a:r>
            <a:endParaRPr lang="en-GB" sz="2100"/>
          </a:p>
          <a:p>
            <a:pPr>
              <a:buFont typeface="Wingdings" pitchFamily="2" charset="2"/>
              <a:buNone/>
            </a:pPr>
            <a:endParaRPr lang="en-GB" sz="2100"/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100">
                <a:solidFill>
                  <a:schemeClr val="accent6">
                    <a:lumMod val="75000"/>
                  </a:schemeClr>
                </a:solidFill>
              </a:rPr>
              <a:t>Comfort - easy chair</a:t>
            </a:r>
          </a:p>
          <a:p>
            <a:r>
              <a:rPr lang="en-GB" sz="2100">
                <a:solidFill>
                  <a:schemeClr val="accent6">
                    <a:lumMod val="75000"/>
                  </a:schemeClr>
                </a:solidFill>
              </a:rPr>
              <a:t>Background music/sounds</a:t>
            </a:r>
          </a:p>
          <a:p>
            <a:r>
              <a:rPr lang="en-GB" sz="2100">
                <a:solidFill>
                  <a:schemeClr val="accent6">
                    <a:lumMod val="75000"/>
                  </a:schemeClr>
                </a:solidFill>
              </a:rPr>
              <a:t>Pick up and put down at will</a:t>
            </a:r>
          </a:p>
          <a:p>
            <a:r>
              <a:rPr lang="en-GB" sz="2100">
                <a:solidFill>
                  <a:schemeClr val="accent6">
                    <a:lumMod val="75000"/>
                  </a:schemeClr>
                </a:solidFill>
              </a:rPr>
              <a:t>May take a long time to finish the book</a:t>
            </a:r>
          </a:p>
          <a:p>
            <a:r>
              <a:rPr lang="en-GB" sz="2100">
                <a:solidFill>
                  <a:schemeClr val="accent6">
                    <a:lumMod val="75000"/>
                  </a:schemeClr>
                </a:solidFill>
              </a:rPr>
              <a:t>No urgency</a:t>
            </a:r>
          </a:p>
          <a:p>
            <a:r>
              <a:rPr lang="en-GB" sz="2100">
                <a:solidFill>
                  <a:schemeClr val="accent6">
                    <a:lumMod val="75000"/>
                  </a:schemeClr>
                </a:solidFill>
              </a:rPr>
              <a:t>No necessity to finish or remember information</a:t>
            </a:r>
          </a:p>
          <a:p>
            <a:endParaRPr lang="en-GB" sz="210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3200"/>
            </a:br>
            <a:r>
              <a:rPr lang="en-GB" sz="3200" b="1" err="1"/>
              <a:t>Darllen</a:t>
            </a:r>
            <a:r>
              <a:rPr lang="en-GB" sz="3200" b="1"/>
              <a:t> </a:t>
            </a:r>
            <a:r>
              <a:rPr lang="en-GB" sz="3200" b="1" err="1"/>
              <a:t>i</a:t>
            </a:r>
            <a:r>
              <a:rPr lang="en-GB" sz="3200" b="1"/>
              <a:t> </a:t>
            </a:r>
            <a:r>
              <a:rPr lang="en-GB" sz="3200" b="1" err="1"/>
              <a:t>Ganfod</a:t>
            </a:r>
            <a:r>
              <a:rPr lang="en-GB" sz="3200" b="1"/>
              <a:t> </a:t>
            </a:r>
            <a:r>
              <a:rPr lang="en-GB" sz="3200" b="1" err="1"/>
              <a:t>Ystyr</a:t>
            </a:r>
            <a:r>
              <a:rPr lang="en-GB" sz="3200"/>
              <a:t> 		</a:t>
            </a:r>
            <a:r>
              <a:rPr lang="en-GB" sz="3200" b="1">
                <a:solidFill>
                  <a:schemeClr val="accent6">
                    <a:lumMod val="75000"/>
                  </a:schemeClr>
                </a:solidFill>
              </a:rPr>
              <a:t>Reading for Meaning</a:t>
            </a:r>
            <a:r>
              <a:rPr lang="en-GB" sz="320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22532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500" err="1"/>
              <a:t>Gallu</a:t>
            </a:r>
            <a:r>
              <a:rPr lang="en-GB" sz="2500"/>
              <a:t> </a:t>
            </a:r>
            <a:r>
              <a:rPr lang="en-GB" sz="2500" err="1"/>
              <a:t>darllen</a:t>
            </a:r>
            <a:r>
              <a:rPr lang="en-GB" sz="2500"/>
              <a:t> </a:t>
            </a:r>
            <a:r>
              <a:rPr lang="en-GB" sz="2500" err="1"/>
              <a:t>testunau</a:t>
            </a:r>
            <a:r>
              <a:rPr lang="en-GB" sz="2500"/>
              <a:t> </a:t>
            </a:r>
            <a:r>
              <a:rPr lang="en-GB" sz="2500" err="1"/>
              <a:t>amrywiol</a:t>
            </a:r>
            <a:endParaRPr lang="en-GB" sz="2500"/>
          </a:p>
          <a:p>
            <a:pPr>
              <a:lnSpc>
                <a:spcPct val="90000"/>
              </a:lnSpc>
            </a:pPr>
            <a:r>
              <a:rPr lang="en-GB" sz="2500" err="1"/>
              <a:t>Gallu</a:t>
            </a:r>
            <a:r>
              <a:rPr lang="en-GB" sz="2500"/>
              <a:t> </a:t>
            </a:r>
            <a:r>
              <a:rPr lang="en-GB" sz="2500" err="1"/>
              <a:t>dod</a:t>
            </a:r>
            <a:r>
              <a:rPr lang="en-GB" sz="2500"/>
              <a:t> o </a:t>
            </a:r>
            <a:r>
              <a:rPr lang="en-GB" sz="2500" err="1"/>
              <a:t>hyd</a:t>
            </a:r>
            <a:r>
              <a:rPr lang="en-GB" sz="2500"/>
              <a:t> </a:t>
            </a:r>
            <a:r>
              <a:rPr lang="en-GB" sz="2500" err="1"/>
              <a:t>i</a:t>
            </a:r>
            <a:r>
              <a:rPr lang="en-GB" sz="2500"/>
              <a:t> </a:t>
            </a:r>
            <a:r>
              <a:rPr lang="en-GB" sz="2500" err="1"/>
              <a:t>wybodaeth</a:t>
            </a:r>
            <a:r>
              <a:rPr lang="en-GB" sz="2500"/>
              <a:t> </a:t>
            </a:r>
            <a:r>
              <a:rPr lang="en-GB" sz="2500" err="1"/>
              <a:t>berthnasol</a:t>
            </a:r>
            <a:r>
              <a:rPr lang="en-GB" sz="2500"/>
              <a:t> </a:t>
            </a:r>
            <a:r>
              <a:rPr lang="en-GB" sz="2500" err="1"/>
              <a:t>mewn</a:t>
            </a:r>
            <a:r>
              <a:rPr lang="en-GB" sz="2500"/>
              <a:t> </a:t>
            </a:r>
            <a:r>
              <a:rPr lang="en-GB" sz="2500" err="1"/>
              <a:t>testunau</a:t>
            </a:r>
            <a:r>
              <a:rPr lang="en-GB" sz="2500"/>
              <a:t>, </a:t>
            </a:r>
            <a:r>
              <a:rPr lang="en-GB" sz="2500" err="1"/>
              <a:t>tablau</a:t>
            </a:r>
            <a:r>
              <a:rPr lang="en-GB" sz="2500"/>
              <a:t> a </a:t>
            </a:r>
            <a:r>
              <a:rPr lang="en-GB" sz="2500" err="1"/>
              <a:t>diagramau</a:t>
            </a:r>
            <a:endParaRPr lang="en-GB" sz="2500"/>
          </a:p>
          <a:p>
            <a:pPr>
              <a:lnSpc>
                <a:spcPct val="90000"/>
              </a:lnSpc>
            </a:pPr>
            <a:r>
              <a:rPr lang="en-GB" sz="2500" err="1"/>
              <a:t>Gwerthuso’r</a:t>
            </a:r>
            <a:r>
              <a:rPr lang="en-GB" sz="2500"/>
              <a:t> </a:t>
            </a:r>
            <a:r>
              <a:rPr lang="en-GB" sz="2500" err="1"/>
              <a:t>hyn</a:t>
            </a:r>
            <a:r>
              <a:rPr lang="en-GB" sz="2500"/>
              <a:t> </a:t>
            </a:r>
            <a:r>
              <a:rPr lang="en-GB" sz="2500" err="1"/>
              <a:t>rydych</a:t>
            </a:r>
            <a:r>
              <a:rPr lang="en-GB" sz="2500"/>
              <a:t> </a:t>
            </a:r>
            <a:r>
              <a:rPr lang="en-GB" sz="2500" err="1"/>
              <a:t>yn</a:t>
            </a:r>
            <a:r>
              <a:rPr lang="en-GB" sz="2500"/>
              <a:t> </a:t>
            </a:r>
            <a:r>
              <a:rPr lang="en-GB" sz="2500" err="1"/>
              <a:t>ei</a:t>
            </a:r>
            <a:r>
              <a:rPr lang="en-GB" sz="2500"/>
              <a:t> </a:t>
            </a:r>
            <a:r>
              <a:rPr lang="en-GB" sz="2500" err="1"/>
              <a:t>ddarllen</a:t>
            </a:r>
            <a:r>
              <a:rPr lang="en-GB" sz="2500"/>
              <a:t> </a:t>
            </a:r>
            <a:r>
              <a:rPr lang="en-GB" sz="2500" err="1"/>
              <a:t>yn</a:t>
            </a:r>
            <a:r>
              <a:rPr lang="en-GB" sz="2500"/>
              <a:t> </a:t>
            </a:r>
            <a:r>
              <a:rPr lang="en-GB" sz="2500" err="1"/>
              <a:t>feirniadol</a:t>
            </a:r>
            <a:endParaRPr lang="en-GB" sz="2500"/>
          </a:p>
          <a:p>
            <a:pPr>
              <a:lnSpc>
                <a:spcPct val="90000"/>
              </a:lnSpc>
            </a:pPr>
            <a:endParaRPr lang="en-GB" sz="2500"/>
          </a:p>
        </p:txBody>
      </p:sp>
      <p:sp>
        <p:nvSpPr>
          <p:cNvPr id="22533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500">
                <a:solidFill>
                  <a:schemeClr val="accent6">
                    <a:lumMod val="75000"/>
                  </a:schemeClr>
                </a:solidFill>
              </a:rPr>
              <a:t>Ability to read a variety of texts</a:t>
            </a:r>
          </a:p>
          <a:p>
            <a:pPr>
              <a:lnSpc>
                <a:spcPct val="90000"/>
              </a:lnSpc>
            </a:pPr>
            <a:r>
              <a:rPr lang="en-GB" sz="2500">
                <a:solidFill>
                  <a:schemeClr val="accent6">
                    <a:lumMod val="75000"/>
                  </a:schemeClr>
                </a:solidFill>
              </a:rPr>
              <a:t>Able to find relevant information in texts, tables and diagrams</a:t>
            </a:r>
          </a:p>
          <a:p>
            <a:pPr>
              <a:lnSpc>
                <a:spcPct val="90000"/>
              </a:lnSpc>
            </a:pPr>
            <a:r>
              <a:rPr lang="en-GB" sz="2500">
                <a:solidFill>
                  <a:schemeClr val="accent6">
                    <a:lumMod val="75000"/>
                  </a:schemeClr>
                </a:solidFill>
              </a:rPr>
              <a:t>Critically evaluate what you read</a:t>
            </a:r>
          </a:p>
          <a:p>
            <a:pPr>
              <a:lnSpc>
                <a:spcPct val="90000"/>
              </a:lnSpc>
            </a:pPr>
            <a:endParaRPr lang="en-GB" sz="250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2075" tIns="46038" rIns="92075" bIns="46038" rtlCol="0" anchor="ctr">
            <a:normAutofit/>
          </a:bodyPr>
          <a:lstStyle/>
          <a:p>
            <a:pPr>
              <a:defRPr/>
            </a:pPr>
            <a:r>
              <a:rPr lang="en-GB" sz="3200" b="1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err="1">
                <a:latin typeface="Arial" panose="020B0604020202020204" pitchFamily="34" charset="0"/>
                <a:cs typeface="Arial" panose="020B0604020202020204" pitchFamily="34" charset="0"/>
              </a:rPr>
              <a:t>godi</a:t>
            </a:r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b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Reading for Information </a:t>
            </a:r>
            <a:endParaRPr lang="en-GB" sz="3200" b="1" i="1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628" name="Rectangle 3"/>
          <p:cNvSpPr>
            <a:spLocks noGrp="1" noChangeArrowheads="1"/>
          </p:cNvSpPr>
          <p:nvPr>
            <p:ph sz="half" idx="1"/>
          </p:nvPr>
        </p:nvSpPr>
        <p:spPr/>
        <p:txBody>
          <a:bodyPr vert="horz" lIns="92075" tIns="46038" rIns="92075" bIns="46038" rtlCol="0">
            <a:noAutofit/>
          </a:bodyPr>
          <a:lstStyle/>
          <a:p>
            <a:pPr marL="452628">
              <a:defRPr/>
            </a:pP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Ffocysu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bwriad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anwybyddu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amherthnasol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2628">
              <a:defRPr/>
            </a:pP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mannau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tebygol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2628">
              <a:defRPr/>
            </a:pP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gwybod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benderfynu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pa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rannau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tebygol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canlyniadau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</a:p>
          <a:p>
            <a:pPr marL="452628">
              <a:defRPr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629" name="Rectangle 4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452628">
              <a:defRPr/>
            </a:pPr>
            <a:r>
              <a:rPr lang="en-GB" sz="240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your objective, ignoring irrelevant information</a:t>
            </a:r>
          </a:p>
          <a:p>
            <a:pPr marL="452628">
              <a:defRPr/>
            </a:pPr>
            <a:r>
              <a:rPr lang="en-GB" sz="240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Look in likely places</a:t>
            </a:r>
          </a:p>
          <a:p>
            <a:pPr marL="452628">
              <a:defRPr/>
            </a:pPr>
            <a:r>
              <a:rPr lang="en-GB" sz="240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Knowing the organisation of the text will help you to decide which parts of the text are more likely to yield result</a:t>
            </a:r>
          </a:p>
          <a:p>
            <a:pPr marL="224028" indent="0">
              <a:buNone/>
              <a:defRPr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575241"/>
      </p:ext>
    </p:extLst>
  </p:cSld>
  <p:clrMapOvr>
    <a:masterClrMapping/>
  </p:clrMapOvr>
  <p:transition>
    <p:zoom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Meddwl yn Feirniadol wrth ddarllen</a:t>
            </a:r>
            <a:br>
              <a:rPr lang="cy-GB" altLang="cy-GB" sz="4800" kern="0"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b="1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Critical Thinking when reading</a:t>
            </a:r>
            <a:endParaRPr lang="cy-GB" sz="4800" b="1">
              <a:solidFill>
                <a:srgbClr val="2F5597"/>
              </a:solidFill>
              <a:latin typeface="Arial"/>
              <a:ea typeface="ＭＳ Ｐゴシック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endParaRPr lang="cy-GB" sz="400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sz="4000">
                <a:latin typeface="Arial" panose="020B0604020202020204" pitchFamily="34" charset="0"/>
              </a:rPr>
              <a:t>Beth yw ‘meddwl yn feirniadol?’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  <a:defRPr/>
            </a:pPr>
            <a:endParaRPr lang="cy-GB" sz="400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sz="4000" err="1">
                <a:solidFill>
                  <a:srgbClr val="2F5597"/>
                </a:solidFill>
                <a:latin typeface="Arial"/>
                <a:cs typeface="Arial"/>
              </a:rPr>
              <a:t>What</a:t>
            </a:r>
            <a:r>
              <a:rPr lang="cy-GB" sz="4000">
                <a:solidFill>
                  <a:srgbClr val="2F5597"/>
                </a:solidFill>
                <a:latin typeface="Arial"/>
                <a:cs typeface="Arial"/>
              </a:rPr>
              <a:t> is ‘critical thinking?’</a:t>
            </a:r>
          </a:p>
        </p:txBody>
      </p:sp>
    </p:spTree>
    <p:extLst>
      <p:ext uri="{BB962C8B-B14F-4D97-AF65-F5344CB8AC3E}">
        <p14:creationId xmlns:p14="http://schemas.microsoft.com/office/powerpoint/2010/main" val="323552795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171" y="365125"/>
            <a:ext cx="11959772" cy="1325563"/>
          </a:xfrm>
        </p:spPr>
        <p:txBody>
          <a:bodyPr rtlCol="0">
            <a:noAutofit/>
          </a:bodyPr>
          <a:lstStyle/>
          <a:p>
            <a:pPr>
              <a:defRPr/>
            </a:pPr>
            <a:br>
              <a:rPr lang="cy-GB" altLang="cy-GB" sz="4800" kern="0"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4800" kern="0"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000" kern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Meddwl yn Feirniadol- allweddol i darllen ac ysgrfennu academaidd</a:t>
            </a:r>
            <a:br>
              <a:rPr lang="cy-GB" altLang="cy-GB" sz="4000" kern="0"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000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Critical Thinking- key to academic reading and writing </a:t>
            </a:r>
            <a:br>
              <a:rPr lang="en-GB" altLang="cy-GB" sz="4800" kern="0">
                <a:solidFill>
                  <a:srgbClr val="2F5597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cy-GB" sz="4800">
              <a:solidFill>
                <a:srgbClr val="0000FF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81200" y="2808513"/>
            <a:ext cx="8229600" cy="2876249"/>
          </a:xfrm>
        </p:spPr>
        <p:txBody>
          <a:bodyPr/>
          <a:lstStyle/>
          <a:p>
            <a:pPr marL="0" indent="0" algn="just">
              <a:buNone/>
            </a:pPr>
            <a:r>
              <a:rPr lang="en-GB">
                <a:latin typeface="Arial" panose="020B0604020202020204" pitchFamily="34" charset="0"/>
              </a:rPr>
              <a:t>“..setting out actively to understand what is really going on by using reasoning, evaluating evidence and thinking carefully about the process of thinking itself.”</a:t>
            </a:r>
          </a:p>
          <a:p>
            <a:pPr marL="0" indent="0" algn="r">
              <a:buNone/>
            </a:pPr>
            <a:r>
              <a:rPr lang="en-GB">
                <a:latin typeface="Arial" panose="020B0604020202020204" pitchFamily="34" charset="0"/>
              </a:rPr>
              <a:t>(Chatfield, 2017: 6).</a:t>
            </a:r>
            <a:endParaRPr 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46722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Adfyfyrio Amheus</a:t>
            </a:r>
            <a:br>
              <a:rPr lang="cy-GB" altLang="cy-GB" sz="4800" kern="0"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Sceptical Reflection</a:t>
            </a:r>
            <a:endParaRPr lang="cy-GB" sz="4800">
              <a:solidFill>
                <a:srgbClr val="2F5597"/>
              </a:solidFill>
              <a:latin typeface="Arial"/>
              <a:ea typeface="ＭＳ Ｐゴシック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>
                <a:latin typeface="Arial" panose="020B0604020202020204" pitchFamily="34" charset="0"/>
              </a:rPr>
              <a:t>Gwerth wrth amau darn o wybodaeth</a:t>
            </a:r>
          </a:p>
          <a:p>
            <a:pPr>
              <a:defRPr/>
            </a:pPr>
            <a:r>
              <a:rPr lang="cy-GB">
                <a:latin typeface="Arial" panose="020B0604020202020204" pitchFamily="34" charset="0"/>
              </a:rPr>
              <a:t>Cwestiynu rhagdybiaethau a wnaed</a:t>
            </a:r>
          </a:p>
          <a:p>
            <a:pPr>
              <a:defRPr/>
            </a:pPr>
            <a:r>
              <a:rPr lang="cy-GB">
                <a:latin typeface="Arial" panose="020B0604020202020204" pitchFamily="34" charset="0"/>
              </a:rPr>
              <a:t>Codi ymwybyddiaeth o wrthddywediadau ac anghysondebau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cy-GB">
                <a:solidFill>
                  <a:srgbClr val="2F5597"/>
                </a:solidFill>
                <a:latin typeface="Arial"/>
                <a:cs typeface="Arial"/>
              </a:rPr>
              <a:t>Value in doubting piece of information</a:t>
            </a:r>
          </a:p>
          <a:p>
            <a:pPr>
              <a:defRPr/>
            </a:pPr>
            <a:r>
              <a:rPr lang="cy-GB">
                <a:solidFill>
                  <a:srgbClr val="2F5597"/>
                </a:solidFill>
                <a:latin typeface="Arial"/>
                <a:cs typeface="Arial"/>
              </a:rPr>
              <a:t>Questions assumptions made</a:t>
            </a:r>
          </a:p>
          <a:p>
            <a:pPr>
              <a:defRPr/>
            </a:pPr>
            <a:r>
              <a:rPr lang="cy-GB">
                <a:solidFill>
                  <a:srgbClr val="2F5597"/>
                </a:solidFill>
                <a:latin typeface="Arial"/>
                <a:cs typeface="Arial"/>
              </a:rPr>
              <a:t>Raises awareness of contradictions and inconsistencies</a:t>
            </a:r>
          </a:p>
        </p:txBody>
      </p:sp>
    </p:spTree>
    <p:extLst>
      <p:ext uri="{BB962C8B-B14F-4D97-AF65-F5344CB8AC3E}">
        <p14:creationId xmlns:p14="http://schemas.microsoft.com/office/powerpoint/2010/main" val="55350323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Gwrthrychedd</a:t>
            </a:r>
            <a:br>
              <a:rPr lang="cy-GB" altLang="cy-GB" sz="4800" kern="0"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Objectivity</a:t>
            </a:r>
            <a:endParaRPr lang="cy-GB" sz="4800">
              <a:solidFill>
                <a:srgbClr val="2F5597"/>
              </a:solidFill>
              <a:latin typeface="Arial"/>
              <a:ea typeface="ＭＳ Ｐゴシック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>
                <a:latin typeface="Arial" panose="020B0604020202020204" pitchFamily="34" charset="0"/>
              </a:rPr>
              <a:t>Deall rhywbeth o safbwynt niwtral</a:t>
            </a:r>
          </a:p>
          <a:p>
            <a:pPr>
              <a:defRPr/>
            </a:pPr>
            <a:r>
              <a:rPr lang="cy-GB">
                <a:latin typeface="Arial" panose="020B0604020202020204" pitchFamily="34" charset="0"/>
              </a:rPr>
              <a:t>Dim yn dibynnu ar farn/cred un person</a:t>
            </a:r>
          </a:p>
          <a:p>
            <a:pPr>
              <a:defRPr/>
            </a:pPr>
            <a:r>
              <a:rPr lang="cy-GB">
                <a:latin typeface="Arial" panose="020B0604020202020204" pitchFamily="34" charset="0"/>
              </a:rPr>
              <a:t>Dim yn dibynnu ar y darn cyntaf o wybodaeth a dderbyniwyd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cy-GB">
                <a:solidFill>
                  <a:srgbClr val="2F5597"/>
                </a:solidFill>
                <a:latin typeface="Arial"/>
                <a:cs typeface="Arial"/>
              </a:rPr>
              <a:t>Understanding something from a neutral perspective</a:t>
            </a:r>
          </a:p>
          <a:p>
            <a:pPr>
              <a:defRPr/>
            </a:pPr>
            <a:r>
              <a:rPr lang="cy-GB">
                <a:solidFill>
                  <a:srgbClr val="2F5597"/>
                </a:solidFill>
                <a:latin typeface="Arial"/>
                <a:cs typeface="Arial"/>
              </a:rPr>
              <a:t>Not relying on one person’s opinion/belief</a:t>
            </a:r>
          </a:p>
          <a:p>
            <a:pPr>
              <a:defRPr/>
            </a:pPr>
            <a:r>
              <a:rPr lang="cy-GB">
                <a:solidFill>
                  <a:srgbClr val="2F5597"/>
                </a:solidFill>
                <a:latin typeface="Arial"/>
                <a:cs typeface="Arial"/>
              </a:rPr>
              <a:t>Not relying on first piece of information received</a:t>
            </a:r>
          </a:p>
        </p:txBody>
      </p:sp>
    </p:spTree>
    <p:extLst>
      <p:ext uri="{BB962C8B-B14F-4D97-AF65-F5344CB8AC3E}">
        <p14:creationId xmlns:p14="http://schemas.microsoft.com/office/powerpoint/2010/main" val="252911580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78098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Gofynnwch eich hunan...</a:t>
            </a:r>
            <a:br>
              <a:rPr lang="cy-GB" altLang="cy-GB" sz="4800" kern="0"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Ask yourself…</a:t>
            </a:r>
            <a:endParaRPr lang="cy-GB" sz="4800">
              <a:solidFill>
                <a:srgbClr val="2F5597"/>
              </a:solidFill>
              <a:latin typeface="Arial"/>
              <a:ea typeface="ＭＳ Ｐゴシック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484785"/>
            <a:ext cx="4038600" cy="4641379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sz="2600">
                <a:latin typeface="Arial" panose="020B0604020202020204" pitchFamily="34" charset="0"/>
              </a:rPr>
              <a:t>Pam ddylwn i ymddiried yn y wybodaeth yma?</a:t>
            </a:r>
          </a:p>
          <a:p>
            <a:pPr>
              <a:defRPr/>
            </a:pPr>
            <a:r>
              <a:rPr lang="cy-GB" sz="2600">
                <a:latin typeface="Arial" panose="020B0604020202020204" pitchFamily="34" charset="0"/>
              </a:rPr>
              <a:t>Pam mae'r awdur/ cyflwynydd yn credu'r wybodaeth yma?</a:t>
            </a:r>
          </a:p>
          <a:p>
            <a:pPr>
              <a:defRPr/>
            </a:pPr>
            <a:r>
              <a:rPr lang="cy-GB" sz="2600">
                <a:latin typeface="Arial" panose="020B0604020202020204" pitchFamily="34" charset="0"/>
              </a:rPr>
              <a:t>Pa wybodaeth arall sydd yno?</a:t>
            </a:r>
          </a:p>
          <a:p>
            <a:pPr>
              <a:defRPr/>
            </a:pPr>
            <a:r>
              <a:rPr lang="cy-GB" sz="2600">
                <a:latin typeface="Arial" panose="020B0604020202020204" pitchFamily="34" charset="0"/>
              </a:rPr>
              <a:t>A ydw i'n gwybod digon i ateb y cwestiynau hyn?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484785"/>
            <a:ext cx="4316288" cy="464137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cy-GB" sz="2600">
                <a:solidFill>
                  <a:srgbClr val="2F5597"/>
                </a:solidFill>
                <a:latin typeface="Arial"/>
                <a:cs typeface="Arial"/>
              </a:rPr>
              <a:t>Why should I trust this information?</a:t>
            </a:r>
          </a:p>
          <a:p>
            <a:pPr>
              <a:defRPr/>
            </a:pPr>
            <a:r>
              <a:rPr lang="cy-GB" sz="2600">
                <a:solidFill>
                  <a:srgbClr val="2F5597"/>
                </a:solidFill>
                <a:latin typeface="Arial"/>
                <a:cs typeface="Arial"/>
              </a:rPr>
              <a:t>Why does the author/presenter believe this information?</a:t>
            </a:r>
          </a:p>
          <a:p>
            <a:pPr>
              <a:defRPr/>
            </a:pPr>
            <a:r>
              <a:rPr lang="cy-GB" sz="2600">
                <a:solidFill>
                  <a:srgbClr val="2F5597"/>
                </a:solidFill>
                <a:latin typeface="Arial"/>
                <a:cs typeface="Arial"/>
              </a:rPr>
              <a:t>What other information is there?</a:t>
            </a:r>
          </a:p>
          <a:p>
            <a:pPr>
              <a:defRPr/>
            </a:pPr>
            <a:r>
              <a:rPr lang="cy-GB" sz="2600">
                <a:solidFill>
                  <a:srgbClr val="2F5597"/>
                </a:solidFill>
                <a:latin typeface="Arial"/>
                <a:cs typeface="Arial"/>
              </a:rPr>
              <a:t>Do I know enough to answer these questions?</a:t>
            </a:r>
          </a:p>
        </p:txBody>
      </p:sp>
    </p:spTree>
    <p:extLst>
      <p:ext uri="{BB962C8B-B14F-4D97-AF65-F5344CB8AC3E}">
        <p14:creationId xmlns:p14="http://schemas.microsoft.com/office/powerpoint/2010/main" val="15383913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8850" y="288049"/>
            <a:ext cx="7886700" cy="1325563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Goddrychedd a Rhagfarn</a:t>
            </a:r>
            <a:br>
              <a:rPr lang="cy-GB" altLang="cy-GB" sz="4800" kern="0"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800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Subjectivity or </a:t>
            </a:r>
            <a:r>
              <a:rPr lang="en-GB" altLang="cy-GB" sz="4800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Bias</a:t>
            </a:r>
            <a:endParaRPr lang="cy-GB" sz="4800">
              <a:solidFill>
                <a:srgbClr val="2F5597"/>
              </a:solidFill>
              <a:latin typeface="Arial"/>
              <a:ea typeface="ＭＳ Ｐゴシック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844825"/>
            <a:ext cx="4038600" cy="4281339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>
                <a:latin typeface="Arial" panose="020B0604020202020204" pitchFamily="34" charset="0"/>
              </a:rPr>
              <a:t>Barn bersonol</a:t>
            </a:r>
          </a:p>
          <a:p>
            <a:pPr>
              <a:defRPr/>
            </a:pPr>
            <a:r>
              <a:rPr lang="cy-GB">
                <a:latin typeface="Arial" panose="020B0604020202020204" pitchFamily="34" charset="0"/>
              </a:rPr>
              <a:t>Barn unochrog</a:t>
            </a:r>
          </a:p>
          <a:p>
            <a:pPr>
              <a:defRPr/>
            </a:pPr>
            <a:r>
              <a:rPr lang="cy-GB">
                <a:latin typeface="Arial" panose="020B0604020202020204" pitchFamily="34" charset="0"/>
              </a:rPr>
              <a:t>Cyffredinoliadau</a:t>
            </a:r>
          </a:p>
          <a:p>
            <a:pPr marL="0" indent="0">
              <a:buNone/>
              <a:defRPr/>
            </a:pPr>
            <a:endParaRPr lang="cy-GB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US" sz="3200" b="1" err="1">
                <a:latin typeface="Arial" panose="020B0604020202020204" pitchFamily="34" charset="0"/>
              </a:rPr>
              <a:t>Dylid</a:t>
            </a:r>
            <a:r>
              <a:rPr lang="en-US" sz="3200" b="1">
                <a:latin typeface="Arial" panose="020B0604020202020204" pitchFamily="34" charset="0"/>
              </a:rPr>
              <a:t> </a:t>
            </a:r>
            <a:r>
              <a:rPr lang="en-US" sz="3200" b="1" err="1">
                <a:latin typeface="Arial" panose="020B0604020202020204" pitchFamily="34" charset="0"/>
              </a:rPr>
              <a:t>Osgoi’r</a:t>
            </a:r>
            <a:r>
              <a:rPr lang="en-US" sz="3200" b="1">
                <a:latin typeface="Arial" panose="020B0604020202020204" pitchFamily="34" charset="0"/>
              </a:rPr>
              <a:t> </a:t>
            </a:r>
            <a:r>
              <a:rPr lang="en-US" sz="3200" b="1" err="1">
                <a:latin typeface="Arial" panose="020B0604020202020204" pitchFamily="34" charset="0"/>
              </a:rPr>
              <a:t>rhain</a:t>
            </a:r>
            <a:r>
              <a:rPr lang="en-US" sz="3200" b="1">
                <a:latin typeface="Arial" panose="020B0604020202020204" pitchFamily="34" charset="0"/>
              </a:rPr>
              <a:t> </a:t>
            </a:r>
            <a:r>
              <a:rPr lang="en-US" sz="3200" b="1" err="1">
                <a:latin typeface="Arial" panose="020B0604020202020204" pitchFamily="34" charset="0"/>
              </a:rPr>
              <a:t>mewn</a:t>
            </a:r>
            <a:r>
              <a:rPr lang="en-US" sz="3200" b="1">
                <a:latin typeface="Arial" panose="020B0604020202020204" pitchFamily="34" charset="0"/>
              </a:rPr>
              <a:t> academia</a:t>
            </a:r>
            <a:endParaRPr lang="cy-GB" sz="3200" b="1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44825"/>
            <a:ext cx="4038600" cy="428133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cy-GB">
                <a:solidFill>
                  <a:srgbClr val="2F5597"/>
                </a:solidFill>
                <a:latin typeface="Arial"/>
                <a:cs typeface="Arial"/>
              </a:rPr>
              <a:t>Personal opinion</a:t>
            </a:r>
          </a:p>
          <a:p>
            <a:pPr>
              <a:defRPr/>
            </a:pPr>
            <a:r>
              <a:rPr lang="cy-GB">
                <a:solidFill>
                  <a:srgbClr val="2F5597"/>
                </a:solidFill>
                <a:latin typeface="Arial"/>
                <a:cs typeface="Arial"/>
              </a:rPr>
              <a:t>One-sided opinion</a:t>
            </a:r>
          </a:p>
          <a:p>
            <a:pPr>
              <a:defRPr/>
            </a:pPr>
            <a:r>
              <a:rPr lang="cy-GB">
                <a:solidFill>
                  <a:srgbClr val="2F5597"/>
                </a:solidFill>
                <a:latin typeface="Arial"/>
                <a:cs typeface="Arial"/>
              </a:rPr>
              <a:t>Generalizations</a:t>
            </a:r>
          </a:p>
          <a:p>
            <a:pPr>
              <a:defRPr/>
            </a:pPr>
            <a:endParaRPr lang="cy-GB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sz="3200" b="1" err="1">
                <a:solidFill>
                  <a:srgbClr val="2F5597"/>
                </a:solidFill>
                <a:latin typeface="Arial"/>
                <a:cs typeface="Arial"/>
              </a:rPr>
              <a:t>Should</a:t>
            </a:r>
            <a:r>
              <a:rPr lang="cy-GB" sz="3200" b="1">
                <a:solidFill>
                  <a:srgbClr val="2F5597"/>
                </a:solidFill>
                <a:latin typeface="Arial"/>
                <a:cs typeface="Arial"/>
              </a:rPr>
              <a:t> be </a:t>
            </a:r>
            <a:r>
              <a:rPr lang="cy-GB" sz="3200" b="1" err="1">
                <a:solidFill>
                  <a:srgbClr val="2F5597"/>
                </a:solidFill>
                <a:latin typeface="Arial"/>
                <a:cs typeface="Arial"/>
              </a:rPr>
              <a:t>avoided</a:t>
            </a:r>
            <a:r>
              <a:rPr lang="cy-GB" sz="3200" b="1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cy-GB" sz="3200" b="1" err="1">
                <a:solidFill>
                  <a:srgbClr val="2F5597"/>
                </a:solidFill>
                <a:latin typeface="Arial"/>
                <a:cs typeface="Arial"/>
              </a:rPr>
              <a:t>in</a:t>
            </a:r>
            <a:r>
              <a:rPr lang="cy-GB" sz="3200" b="1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cy-GB" sz="3200" b="1" err="1">
                <a:solidFill>
                  <a:srgbClr val="2F5597"/>
                </a:solidFill>
                <a:latin typeface="Arial"/>
                <a:cs typeface="Arial"/>
              </a:rPr>
              <a:t>academia</a:t>
            </a:r>
            <a:endParaRPr lang="cy-GB" sz="3200" b="1">
              <a:solidFill>
                <a:srgbClr val="2F5597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2757525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274638"/>
            <a:ext cx="7886700" cy="1325563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>
                <a:latin typeface="Arial"/>
                <a:ea typeface="ＭＳ Ｐゴシック"/>
                <a:cs typeface="Arial"/>
              </a:rPr>
              <a:t>Chwilfrydedd Deallusol</a:t>
            </a:r>
            <a:br>
              <a:rPr lang="cy-GB" altLang="cy-GB" sz="4800" kern="0"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Intellectual Curiosity</a:t>
            </a:r>
            <a:endParaRPr lang="cy-GB" sz="4800">
              <a:solidFill>
                <a:srgbClr val="2F5597"/>
              </a:solidFill>
              <a:latin typeface="Arial"/>
              <a:ea typeface="ＭＳ Ｐゴシック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cy-GB" sz="2600">
                <a:latin typeface="Arial" panose="020B0604020202020204" pitchFamily="34" charset="0"/>
              </a:rPr>
              <a:t>Yn y Brifysgol, cewch gyfleoedd i:</a:t>
            </a:r>
          </a:p>
          <a:p>
            <a:pPr>
              <a:defRPr/>
            </a:pPr>
            <a:r>
              <a:rPr lang="cy-GB" sz="2600">
                <a:latin typeface="Arial" panose="020B0604020202020204" pitchFamily="34" charset="0"/>
              </a:rPr>
              <a:t>Dadlau</a:t>
            </a:r>
          </a:p>
          <a:p>
            <a:pPr>
              <a:defRPr/>
            </a:pPr>
            <a:r>
              <a:rPr lang="cy-GB" sz="2600">
                <a:latin typeface="Arial" panose="020B0604020202020204" pitchFamily="34" charset="0"/>
              </a:rPr>
              <a:t>Darganfod atebion dros eich hunan</a:t>
            </a:r>
          </a:p>
          <a:p>
            <a:pPr>
              <a:defRPr/>
            </a:pPr>
            <a:r>
              <a:rPr lang="cy-GB" sz="2600">
                <a:latin typeface="Arial" panose="020B0604020202020204" pitchFamily="34" charset="0"/>
              </a:rPr>
              <a:t>Meddwl mewn ffyrdd mwy creadigol</a:t>
            </a:r>
          </a:p>
          <a:p>
            <a:pPr>
              <a:defRPr/>
            </a:pPr>
            <a:r>
              <a:rPr lang="cy-GB" sz="2600">
                <a:latin typeface="Arial" panose="020B0604020202020204" pitchFamily="34" charset="0"/>
              </a:rPr>
              <a:t>Bod yn agored i wahanol safbwyntiau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  <a:defRPr/>
            </a:pPr>
            <a:r>
              <a:rPr lang="cy-GB" sz="2600">
                <a:solidFill>
                  <a:srgbClr val="2F5597"/>
                </a:solidFill>
                <a:latin typeface="Arial"/>
                <a:cs typeface="Arial"/>
              </a:rPr>
              <a:t>At University, you will have opportunities to:</a:t>
            </a:r>
          </a:p>
          <a:p>
            <a:pPr>
              <a:defRPr/>
            </a:pPr>
            <a:r>
              <a:rPr lang="cy-GB" sz="2600">
                <a:solidFill>
                  <a:srgbClr val="2F5597"/>
                </a:solidFill>
                <a:latin typeface="Arial"/>
                <a:cs typeface="Arial"/>
              </a:rPr>
              <a:t>Debate</a:t>
            </a:r>
          </a:p>
          <a:p>
            <a:pPr>
              <a:defRPr/>
            </a:pPr>
            <a:r>
              <a:rPr lang="cy-GB" sz="2600">
                <a:solidFill>
                  <a:srgbClr val="2F5597"/>
                </a:solidFill>
                <a:latin typeface="Arial"/>
                <a:cs typeface="Arial"/>
              </a:rPr>
              <a:t>Find out answers for yourself</a:t>
            </a:r>
          </a:p>
          <a:p>
            <a:pPr>
              <a:defRPr/>
            </a:pPr>
            <a:r>
              <a:rPr lang="cy-GB" sz="2600">
                <a:solidFill>
                  <a:srgbClr val="2F5597"/>
                </a:solidFill>
                <a:latin typeface="Arial"/>
                <a:cs typeface="Arial"/>
              </a:rPr>
              <a:t>Think in more creative ways</a:t>
            </a:r>
          </a:p>
          <a:p>
            <a:pPr>
              <a:defRPr/>
            </a:pPr>
            <a:r>
              <a:rPr lang="cy-GB" sz="2600">
                <a:solidFill>
                  <a:srgbClr val="2F5597"/>
                </a:solidFill>
                <a:latin typeface="Arial"/>
                <a:cs typeface="Arial"/>
              </a:rPr>
              <a:t>Be open to different perspectives</a:t>
            </a:r>
          </a:p>
        </p:txBody>
      </p:sp>
    </p:spTree>
    <p:extLst>
      <p:ext uri="{BB962C8B-B14F-4D97-AF65-F5344CB8AC3E}">
        <p14:creationId xmlns:p14="http://schemas.microsoft.com/office/powerpoint/2010/main" val="360240091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3917E-0A8E-2341-7603-E67E3A9A2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Gwyliwch</a:t>
            </a:r>
            <a:r>
              <a:rPr lang="en-GB"/>
              <a:t> / </a:t>
            </a:r>
            <a:r>
              <a:rPr lang="en-GB">
                <a:solidFill>
                  <a:srgbClr val="2F5597"/>
                </a:solidFill>
              </a:rPr>
              <a:t>Watch</a:t>
            </a:r>
            <a:endParaRPr lang="en-GB">
              <a:solidFill>
                <a:srgbClr val="2F5597"/>
              </a:solidFill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A909E-BE6F-ECB8-7842-C5044152ABF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FF4928-5F6E-70E7-4742-EE4796B34E9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Five simple strategies to sharpen your critical thinking | BBC Ideas - YouTube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174788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E4B3B-1BFD-3D95-B538-8D6BF0547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9183"/>
            <a:ext cx="10515600" cy="1001032"/>
          </a:xfrm>
        </p:spPr>
        <p:txBody>
          <a:bodyPr>
            <a:normAutofit fontScale="90000"/>
          </a:bodyPr>
          <a:lstStyle/>
          <a:p>
            <a:r>
              <a:rPr lang="en-GB" err="1"/>
              <a:t>Meddwl</a:t>
            </a:r>
            <a:r>
              <a:rPr lang="en-GB"/>
              <a:t> </a:t>
            </a:r>
            <a:r>
              <a:rPr lang="en-GB" err="1"/>
              <a:t>beirniadol</a:t>
            </a:r>
            <a:r>
              <a:rPr lang="en-GB"/>
              <a:t> </a:t>
            </a:r>
            <a:r>
              <a:rPr lang="en-GB" err="1"/>
              <a:t>wrth</a:t>
            </a:r>
            <a:r>
              <a:rPr lang="en-GB"/>
              <a:t> </a:t>
            </a:r>
            <a:r>
              <a:rPr lang="en-GB" err="1"/>
              <a:t>ddarllen</a:t>
            </a:r>
            <a:br>
              <a:rPr lang="en-GB"/>
            </a:br>
            <a:r>
              <a:rPr lang="en-GB">
                <a:solidFill>
                  <a:srgbClr val="2F5597"/>
                </a:solidFill>
              </a:rPr>
              <a:t>Critical thinking when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34987-5ADC-9C04-D9DA-EEEF2BD8A5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5943" y="1095829"/>
            <a:ext cx="6074228" cy="5081135"/>
          </a:xfrm>
        </p:spPr>
        <p:txBody>
          <a:bodyPr>
            <a:normAutofit lnSpcReduction="10000"/>
          </a:bodyPr>
          <a:lstStyle/>
          <a:p>
            <a:r>
              <a:rPr lang="en-GB" b="0" i="0" err="1">
                <a:effectLst/>
                <a:latin typeface="+mj-lt"/>
              </a:rPr>
              <a:t>Byddwch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yn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amheugar</a:t>
            </a:r>
            <a:endParaRPr lang="en-GB" b="0" i="0">
              <a:effectLst/>
              <a:latin typeface="+mj-lt"/>
            </a:endParaRPr>
          </a:p>
          <a:p>
            <a:r>
              <a:rPr lang="en-GB" b="0" i="0" err="1">
                <a:effectLst/>
                <a:latin typeface="+mj-lt"/>
              </a:rPr>
              <a:t>Byddwch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yn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chwilfrydig</a:t>
            </a:r>
            <a:r>
              <a:rPr lang="en-GB" b="0" i="0">
                <a:effectLst/>
                <a:latin typeface="+mj-lt"/>
              </a:rPr>
              <a:t> a </a:t>
            </a:r>
            <a:r>
              <a:rPr lang="en-GB" b="0" i="0" err="1">
                <a:effectLst/>
                <a:latin typeface="+mj-lt"/>
              </a:rPr>
              <a:t>chwestiynwch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syniadau</a:t>
            </a:r>
            <a:endParaRPr lang="en-GB">
              <a:latin typeface="+mj-lt"/>
            </a:endParaRPr>
          </a:p>
          <a:p>
            <a:r>
              <a:rPr lang="en-GB" b="0" i="0" err="1">
                <a:effectLst/>
                <a:latin typeface="+mj-lt"/>
              </a:rPr>
              <a:t>Peidiwch</a:t>
            </a:r>
            <a:r>
              <a:rPr lang="en-GB" b="0" i="0">
                <a:effectLst/>
                <a:latin typeface="+mj-lt"/>
              </a:rPr>
              <a:t> â </a:t>
            </a:r>
            <a:r>
              <a:rPr lang="en-GB" b="0" i="0" err="1">
                <a:effectLst/>
                <a:latin typeface="+mj-lt"/>
              </a:rPr>
              <a:t>chredu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popeth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rydych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chi'n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ei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ddarllen</a:t>
            </a:r>
            <a:endParaRPr lang="en-GB">
              <a:latin typeface="+mj-lt"/>
            </a:endParaRPr>
          </a:p>
          <a:p>
            <a:r>
              <a:rPr lang="en-GB" b="0" i="0" err="1">
                <a:effectLst/>
                <a:latin typeface="+mj-lt"/>
              </a:rPr>
              <a:t>Osgoi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seilio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eich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dadleuon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ar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ychydig</a:t>
            </a:r>
            <a:r>
              <a:rPr lang="en-GB" b="0" i="0">
                <a:effectLst/>
                <a:latin typeface="+mj-lt"/>
              </a:rPr>
              <a:t> o </a:t>
            </a:r>
            <a:r>
              <a:rPr lang="en-GB" b="0" i="0" err="1">
                <a:effectLst/>
                <a:latin typeface="+mj-lt"/>
              </a:rPr>
              <a:t>ffynonellau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yn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unig</a:t>
            </a:r>
            <a:endParaRPr lang="en-GB" b="0" i="0">
              <a:effectLst/>
              <a:latin typeface="+mj-lt"/>
            </a:endParaRPr>
          </a:p>
          <a:p>
            <a:r>
              <a:rPr lang="en-GB" b="0" i="0" err="1">
                <a:effectLst/>
                <a:latin typeface="+mj-lt"/>
              </a:rPr>
              <a:t>Gwiriwch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ffeithiau</a:t>
            </a:r>
            <a:r>
              <a:rPr lang="en-GB" b="0" i="0">
                <a:effectLst/>
                <a:latin typeface="+mj-lt"/>
              </a:rPr>
              <a:t> ac </a:t>
            </a:r>
            <a:r>
              <a:rPr lang="en-GB" b="0" i="0" err="1">
                <a:effectLst/>
                <a:latin typeface="+mj-lt"/>
              </a:rPr>
              <a:t>ystyriwch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gogwydd</a:t>
            </a:r>
            <a:r>
              <a:rPr lang="en-GB" b="0" i="0">
                <a:effectLst/>
                <a:latin typeface="+mj-lt"/>
              </a:rPr>
              <a:t> neu </a:t>
            </a:r>
            <a:r>
              <a:rPr lang="en-GB" b="0" i="0" err="1">
                <a:effectLst/>
                <a:latin typeface="+mj-lt"/>
              </a:rPr>
              <a:t>agenda'r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awdur</a:t>
            </a:r>
            <a:endParaRPr lang="en-GB" b="0" i="0">
              <a:effectLst/>
              <a:latin typeface="+mj-lt"/>
            </a:endParaRPr>
          </a:p>
          <a:p>
            <a:r>
              <a:rPr lang="en-GB" b="0" i="0" err="1">
                <a:effectLst/>
                <a:latin typeface="+mj-lt"/>
              </a:rPr>
              <a:t>Ychydig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iawn</a:t>
            </a:r>
            <a:r>
              <a:rPr lang="en-GB" b="0" i="0">
                <a:effectLst/>
                <a:latin typeface="+mj-lt"/>
              </a:rPr>
              <a:t> o </a:t>
            </a:r>
            <a:r>
              <a:rPr lang="en-GB" b="0" i="0" err="1">
                <a:effectLst/>
                <a:latin typeface="+mj-lt"/>
              </a:rPr>
              <a:t>faterion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ie</a:t>
            </a:r>
            <a:r>
              <a:rPr lang="en-GB" b="0" i="0">
                <a:effectLst/>
                <a:latin typeface="+mj-lt"/>
              </a:rPr>
              <a:t> / </a:t>
            </a:r>
            <a:r>
              <a:rPr lang="en-GB" b="0" i="0" err="1">
                <a:effectLst/>
                <a:latin typeface="+mj-lt"/>
              </a:rPr>
              <a:t>na</a:t>
            </a:r>
            <a:r>
              <a:rPr lang="en-GB" b="0" i="0">
                <a:effectLst/>
                <a:latin typeface="+mj-lt"/>
              </a:rPr>
              <a:t> / </a:t>
            </a:r>
            <a:r>
              <a:rPr lang="en-GB" b="0" i="0" err="1">
                <a:effectLst/>
                <a:latin typeface="+mj-lt"/>
              </a:rPr>
              <a:t>cywir</a:t>
            </a:r>
            <a:r>
              <a:rPr lang="en-GB" b="0" i="0">
                <a:effectLst/>
                <a:latin typeface="+mj-lt"/>
              </a:rPr>
              <a:t> / </a:t>
            </a:r>
            <a:r>
              <a:rPr lang="en-GB" b="0" i="0" err="1">
                <a:effectLst/>
                <a:latin typeface="+mj-lt"/>
              </a:rPr>
              <a:t>anghywir</a:t>
            </a:r>
            <a:r>
              <a:rPr lang="en-GB" b="0" i="0">
                <a:effectLst/>
                <a:latin typeface="+mj-lt"/>
              </a:rPr>
              <a:t> - </a:t>
            </a:r>
            <a:r>
              <a:rPr lang="en-GB" b="0" i="0" err="1">
                <a:effectLst/>
                <a:latin typeface="+mj-lt"/>
              </a:rPr>
              <a:t>dathlu</a:t>
            </a:r>
            <a:r>
              <a:rPr lang="en-GB" b="0" i="0">
                <a:effectLst/>
                <a:latin typeface="+mj-lt"/>
              </a:rPr>
              <a:t> </a:t>
            </a:r>
            <a:r>
              <a:rPr lang="en-GB" b="0" i="0" err="1">
                <a:effectLst/>
                <a:latin typeface="+mj-lt"/>
              </a:rPr>
              <a:t>cymhlethdod</a:t>
            </a:r>
            <a:endParaRPr lang="cy-GB">
              <a:latin typeface="+mj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BF1F78-6B8A-D9A7-19B9-7A7F86883F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170215"/>
            <a:ext cx="5257800" cy="500674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solidFill>
                  <a:srgbClr val="2F5597"/>
                </a:solidFill>
              </a:rPr>
              <a:t>Be sceptical</a:t>
            </a:r>
            <a:endParaRPr lang="en-GB">
              <a:solidFill>
                <a:srgbClr val="2F5597"/>
              </a:solidFill>
              <a:cs typeface="Arial"/>
            </a:endParaRPr>
          </a:p>
          <a:p>
            <a:r>
              <a:rPr lang="en-GB">
                <a:solidFill>
                  <a:srgbClr val="2F5597"/>
                </a:solidFill>
              </a:rPr>
              <a:t>Be curious and question ideas</a:t>
            </a:r>
            <a:endParaRPr lang="en-GB">
              <a:solidFill>
                <a:srgbClr val="2F5597"/>
              </a:solidFill>
              <a:cs typeface="Arial"/>
            </a:endParaRPr>
          </a:p>
          <a:p>
            <a:r>
              <a:rPr lang="en-GB">
                <a:solidFill>
                  <a:srgbClr val="2F5597"/>
                </a:solidFill>
              </a:rPr>
              <a:t>Do not believe everything you read</a:t>
            </a:r>
            <a:endParaRPr lang="en-GB">
              <a:solidFill>
                <a:srgbClr val="2F5597"/>
              </a:solidFill>
              <a:cs typeface="Arial"/>
            </a:endParaRPr>
          </a:p>
          <a:p>
            <a:r>
              <a:rPr lang="en-GB">
                <a:solidFill>
                  <a:srgbClr val="2F5597"/>
                </a:solidFill>
              </a:rPr>
              <a:t>Avoid basing your arguments on only a few sources</a:t>
            </a:r>
            <a:endParaRPr lang="en-GB">
              <a:solidFill>
                <a:srgbClr val="2F5597"/>
              </a:solidFill>
              <a:cs typeface="Arial"/>
            </a:endParaRPr>
          </a:p>
          <a:p>
            <a:r>
              <a:rPr lang="en-GB">
                <a:solidFill>
                  <a:srgbClr val="2F5597"/>
                </a:solidFill>
              </a:rPr>
              <a:t>Fact check and consider the authors bias or agenda</a:t>
            </a:r>
            <a:endParaRPr lang="en-GB">
              <a:solidFill>
                <a:srgbClr val="2F5597"/>
              </a:solidFill>
              <a:cs typeface="Arial"/>
            </a:endParaRPr>
          </a:p>
          <a:p>
            <a:r>
              <a:rPr lang="en-GB">
                <a:solidFill>
                  <a:srgbClr val="2F5597"/>
                </a:solidFill>
              </a:rPr>
              <a:t>Very few yes / no / right / wrong issues- celebrate complexity </a:t>
            </a:r>
            <a:endParaRPr lang="en-GB">
              <a:solidFill>
                <a:srgbClr val="2F5597"/>
              </a:solidFill>
              <a:cs typeface="Arial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  <p:extLst>
      <p:ext uri="{BB962C8B-B14F-4D97-AF65-F5344CB8AC3E}">
        <p14:creationId xmlns:p14="http://schemas.microsoft.com/office/powerpoint/2010/main" val="298134732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3537AED-3273-C7BA-A806-85BD04B0F5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Darllen</a:t>
            </a:r>
            <a:r>
              <a:rPr lang="en-GB"/>
              <a:t>  / </a:t>
            </a:r>
            <a:r>
              <a:rPr lang="en-GB">
                <a:solidFill>
                  <a:srgbClr val="2F5597"/>
                </a:solidFill>
              </a:rPr>
              <a:t>Reading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707D3A-4235-FED3-7377-2278F5D4F4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hlinkClick r:id="rId2"/>
              </a:rPr>
              <a:t>Critical Thinking | </a:t>
            </a:r>
            <a:r>
              <a:rPr lang="en-GB" err="1">
                <a:hlinkClick r:id="rId2"/>
              </a:rPr>
              <a:t>SkillsYouNeed</a:t>
            </a:r>
            <a:endParaRPr lang="en-GB"/>
          </a:p>
          <a:p>
            <a:endParaRPr lang="en-GB"/>
          </a:p>
          <a:p>
            <a:r>
              <a:rPr lang="en-GB">
                <a:hlinkClick r:id="rId3"/>
              </a:rPr>
              <a:t>Critical Thinking and Fake News | </a:t>
            </a:r>
            <a:r>
              <a:rPr lang="en-GB" err="1">
                <a:hlinkClick r:id="rId3"/>
              </a:rPr>
              <a:t>SkillsYouNeed</a:t>
            </a: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02507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3BC61-B38B-1213-67A1-BCDCEB565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843" y="365126"/>
            <a:ext cx="12153900" cy="908504"/>
          </a:xfrm>
        </p:spPr>
        <p:txBody>
          <a:bodyPr>
            <a:normAutofit fontScale="90000"/>
          </a:bodyPr>
          <a:lstStyle/>
          <a:p>
            <a:r>
              <a:rPr lang="en-GB" err="1"/>
              <a:t>Darllen</a:t>
            </a:r>
            <a:r>
              <a:rPr lang="en-GB"/>
              <a:t> </a:t>
            </a:r>
            <a:r>
              <a:rPr lang="en-GB" err="1"/>
              <a:t>Beiriniadol</a:t>
            </a:r>
            <a:r>
              <a:rPr lang="en-GB"/>
              <a:t> / </a:t>
            </a:r>
            <a:r>
              <a:rPr lang="en-GB">
                <a:solidFill>
                  <a:srgbClr val="2F5597"/>
                </a:solidFill>
              </a:rPr>
              <a:t>Critical Reading</a:t>
            </a:r>
            <a:r>
              <a:rPr lang="en-GB"/>
              <a:t> see</a:t>
            </a:r>
            <a:r>
              <a:rPr lang="en-GB" altLang="cy-GB" sz="4400" kern="0">
                <a:latin typeface="Arial"/>
                <a:ea typeface="ＭＳ Ｐゴシック"/>
                <a:cs typeface="Arial"/>
              </a:rPr>
              <a:t> also (Cottrell, 2013: 188)</a:t>
            </a:r>
            <a:endParaRPr lang="en-GB">
              <a:latin typeface="Arial"/>
              <a:ea typeface="ＭＳ Ｐゴシック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67B20-243E-49FD-D3B0-BE589DC9AD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4914" y="1273630"/>
            <a:ext cx="5181600" cy="4351338"/>
          </a:xfrm>
        </p:spPr>
        <p:txBody>
          <a:bodyPr>
            <a:normAutofit fontScale="77500" lnSpcReduction="20000"/>
          </a:bodyPr>
          <a:lstStyle/>
          <a:p>
            <a:r>
              <a:rPr lang="en-GB" b="0" i="0">
                <a:solidFill>
                  <a:srgbClr val="3C4043"/>
                </a:solidFill>
                <a:effectLst/>
              </a:rPr>
              <a:t>Beth </a:t>
            </a:r>
            <a:r>
              <a:rPr lang="en-GB" b="0" i="0" err="1">
                <a:solidFill>
                  <a:srgbClr val="3C4043"/>
                </a:solidFill>
                <a:effectLst/>
              </a:rPr>
              <a:t>yw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prif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bwynt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yr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hyn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yr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ydych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yn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ei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ddarllen</a:t>
            </a:r>
            <a:r>
              <a:rPr lang="en-GB" b="0" i="0">
                <a:solidFill>
                  <a:srgbClr val="3C4043"/>
                </a:solidFill>
                <a:effectLst/>
              </a:rPr>
              <a:t>? </a:t>
            </a:r>
          </a:p>
          <a:p>
            <a:r>
              <a:rPr lang="en-GB" b="0" i="0" err="1">
                <a:solidFill>
                  <a:srgbClr val="3C4043"/>
                </a:solidFill>
                <a:effectLst/>
              </a:rPr>
              <a:t>Pwy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a'i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hysgrifennodd</a:t>
            </a:r>
            <a:r>
              <a:rPr lang="en-GB" b="0" i="0">
                <a:solidFill>
                  <a:srgbClr val="3C4043"/>
                </a:solidFill>
                <a:effectLst/>
              </a:rPr>
              <a:t>? </a:t>
            </a:r>
          </a:p>
          <a:p>
            <a:r>
              <a:rPr lang="en-GB" b="0" i="0">
                <a:solidFill>
                  <a:srgbClr val="3C4043"/>
                </a:solidFill>
                <a:effectLst/>
              </a:rPr>
              <a:t>Pam y </a:t>
            </a:r>
            <a:r>
              <a:rPr lang="en-GB" b="0" i="0" err="1">
                <a:solidFill>
                  <a:srgbClr val="3C4043"/>
                </a:solidFill>
                <a:effectLst/>
              </a:rPr>
              <a:t>cafodd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ei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ysgrifennu</a:t>
            </a:r>
            <a:r>
              <a:rPr lang="en-GB" b="0" i="0">
                <a:solidFill>
                  <a:srgbClr val="3C4043"/>
                </a:solidFill>
                <a:effectLst/>
              </a:rPr>
              <a:t>? Pa </a:t>
            </a:r>
            <a:r>
              <a:rPr lang="en-GB" b="0" i="0" err="1">
                <a:solidFill>
                  <a:srgbClr val="3C4043"/>
                </a:solidFill>
                <a:effectLst/>
              </a:rPr>
              <a:t>bryd</a:t>
            </a:r>
            <a:r>
              <a:rPr lang="en-GB" b="0" i="0">
                <a:solidFill>
                  <a:srgbClr val="3C4043"/>
                </a:solidFill>
                <a:effectLst/>
              </a:rPr>
              <a:t> y </a:t>
            </a:r>
            <a:r>
              <a:rPr lang="en-GB" b="0" i="0" err="1">
                <a:solidFill>
                  <a:srgbClr val="3C4043"/>
                </a:solidFill>
                <a:effectLst/>
              </a:rPr>
              <a:t>cafodd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ei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ysgrifennu</a:t>
            </a:r>
            <a:r>
              <a:rPr lang="en-GB" b="0" i="0">
                <a:solidFill>
                  <a:srgbClr val="3C4043"/>
                </a:solidFill>
                <a:effectLst/>
              </a:rPr>
              <a:t>? </a:t>
            </a:r>
          </a:p>
          <a:p>
            <a:r>
              <a:rPr lang="en-GB" b="0" i="0" err="1">
                <a:solidFill>
                  <a:srgbClr val="3C4043"/>
                </a:solidFill>
                <a:effectLst/>
              </a:rPr>
              <a:t>Ydy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syniadau</a:t>
            </a:r>
            <a:r>
              <a:rPr lang="en-GB" b="0" i="0">
                <a:solidFill>
                  <a:srgbClr val="3C4043"/>
                </a:solidFill>
                <a:effectLst/>
              </a:rPr>
              <a:t> neu </a:t>
            </a:r>
            <a:r>
              <a:rPr lang="en-GB" b="0" i="0" err="1">
                <a:solidFill>
                  <a:srgbClr val="3C4043"/>
                </a:solidFill>
                <a:effectLst/>
              </a:rPr>
              <a:t>gyd-destun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wedi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newid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ers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iddo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gael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ei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ysgrifennu</a:t>
            </a:r>
            <a:r>
              <a:rPr lang="en-GB" b="0" i="0">
                <a:solidFill>
                  <a:srgbClr val="3C4043"/>
                </a:solidFill>
                <a:effectLst/>
              </a:rPr>
              <a:t>? </a:t>
            </a:r>
          </a:p>
          <a:p>
            <a:r>
              <a:rPr lang="en-GB" b="0" i="0">
                <a:solidFill>
                  <a:srgbClr val="3C4043"/>
                </a:solidFill>
                <a:effectLst/>
              </a:rPr>
              <a:t>A </a:t>
            </a:r>
            <a:r>
              <a:rPr lang="en-GB" b="0" i="0" err="1">
                <a:solidFill>
                  <a:srgbClr val="3C4043"/>
                </a:solidFill>
                <a:effectLst/>
              </a:rPr>
              <a:t>yw'r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dystiolaeth</a:t>
            </a:r>
            <a:r>
              <a:rPr lang="en-GB" b="0" i="0">
                <a:solidFill>
                  <a:srgbClr val="3C4043"/>
                </a:solidFill>
                <a:effectLst/>
              </a:rPr>
              <a:t> a </a:t>
            </a:r>
            <a:r>
              <a:rPr lang="en-GB" b="0" i="0" err="1">
                <a:solidFill>
                  <a:srgbClr val="3C4043"/>
                </a:solidFill>
                <a:effectLst/>
              </a:rPr>
              <a:t>gyflwynir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yn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gadarn</a:t>
            </a:r>
            <a:r>
              <a:rPr lang="en-GB" b="0" i="0">
                <a:solidFill>
                  <a:srgbClr val="3C4043"/>
                </a:solidFill>
                <a:effectLst/>
              </a:rPr>
              <a:t> ac </a:t>
            </a:r>
            <a:r>
              <a:rPr lang="en-GB" b="0" i="0" err="1">
                <a:solidFill>
                  <a:srgbClr val="3C4043"/>
                </a:solidFill>
                <a:effectLst/>
              </a:rPr>
              <a:t>yn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gredadwy</a:t>
            </a:r>
            <a:r>
              <a:rPr lang="en-GB" b="0" i="0">
                <a:solidFill>
                  <a:srgbClr val="3C4043"/>
                </a:solidFill>
                <a:effectLst/>
              </a:rPr>
              <a:t>? </a:t>
            </a:r>
          </a:p>
          <a:p>
            <a:r>
              <a:rPr lang="en-GB" b="0" i="0">
                <a:solidFill>
                  <a:srgbClr val="3C4043"/>
                </a:solidFill>
                <a:effectLst/>
              </a:rPr>
              <a:t>Sut </a:t>
            </a:r>
            <a:r>
              <a:rPr lang="en-GB" b="0" i="0" err="1">
                <a:solidFill>
                  <a:srgbClr val="3C4043"/>
                </a:solidFill>
                <a:effectLst/>
              </a:rPr>
              <a:t>daeth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yr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awduron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i’w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casgliadau</a:t>
            </a:r>
            <a:r>
              <a:rPr lang="en-GB" b="0" i="0">
                <a:solidFill>
                  <a:srgbClr val="3C4043"/>
                </a:solidFill>
                <a:effectLst/>
              </a:rPr>
              <a:t>?</a:t>
            </a:r>
          </a:p>
          <a:p>
            <a:r>
              <a:rPr lang="en-GB" b="0" i="0">
                <a:solidFill>
                  <a:srgbClr val="3C4043"/>
                </a:solidFill>
                <a:effectLst/>
              </a:rPr>
              <a:t>A </a:t>
            </a:r>
            <a:r>
              <a:rPr lang="en-GB" b="0" i="0" err="1">
                <a:solidFill>
                  <a:srgbClr val="3C4043"/>
                </a:solidFill>
                <a:effectLst/>
              </a:rPr>
              <a:t>ydych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yn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cytuno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â'r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casgliadau</a:t>
            </a:r>
            <a:r>
              <a:rPr lang="en-GB" b="0" i="0">
                <a:solidFill>
                  <a:srgbClr val="3C4043"/>
                </a:solidFill>
                <a:effectLst/>
              </a:rPr>
              <a:t>?</a:t>
            </a:r>
          </a:p>
          <a:p>
            <a:r>
              <a:rPr lang="en-GB" b="0" i="0">
                <a:solidFill>
                  <a:srgbClr val="3C4043"/>
                </a:solidFill>
                <a:effectLst/>
              </a:rPr>
              <a:t>Beth </a:t>
            </a:r>
            <a:r>
              <a:rPr lang="en-GB" b="0" i="0" err="1">
                <a:solidFill>
                  <a:srgbClr val="3C4043"/>
                </a:solidFill>
                <a:effectLst/>
              </a:rPr>
              <a:t>mae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hyn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yn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ei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ychwanegu</a:t>
            </a:r>
            <a:r>
              <a:rPr lang="en-GB" b="0" i="0">
                <a:solidFill>
                  <a:srgbClr val="3C4043"/>
                </a:solidFill>
                <a:effectLst/>
              </a:rPr>
              <a:t> at </a:t>
            </a:r>
            <a:r>
              <a:rPr lang="en-GB" b="0" i="0" err="1">
                <a:solidFill>
                  <a:srgbClr val="3C4043"/>
                </a:solidFill>
                <a:effectLst/>
              </a:rPr>
              <a:t>ein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gwybodaeth</a:t>
            </a:r>
            <a:r>
              <a:rPr lang="en-GB" b="0" i="0">
                <a:solidFill>
                  <a:srgbClr val="3C4043"/>
                </a:solidFill>
                <a:effectLst/>
              </a:rPr>
              <a:t>? Pam </a:t>
            </a:r>
            <a:r>
              <a:rPr lang="en-GB" b="0" i="0" err="1">
                <a:solidFill>
                  <a:srgbClr val="3C4043"/>
                </a:solidFill>
                <a:effectLst/>
              </a:rPr>
              <a:t>ei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fod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yn</a:t>
            </a:r>
            <a:r>
              <a:rPr lang="en-GB" b="0" i="0">
                <a:solidFill>
                  <a:srgbClr val="3C4043"/>
                </a:solidFill>
                <a:effectLst/>
              </a:rPr>
              <a:t> </a:t>
            </a:r>
            <a:r>
              <a:rPr lang="en-GB" b="0" i="0" err="1">
                <a:solidFill>
                  <a:srgbClr val="3C4043"/>
                </a:solidFill>
                <a:effectLst/>
              </a:rPr>
              <a:t>ddefnyddiol</a:t>
            </a:r>
            <a:r>
              <a:rPr lang="en-GB" b="0" i="0">
                <a:solidFill>
                  <a:srgbClr val="3C4043"/>
                </a:solidFill>
                <a:effectLst/>
              </a:rPr>
              <a:t>?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F84AE9-8AA4-8A95-0992-2DE7C34A8A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6436" y="1273630"/>
            <a:ext cx="5535384" cy="4729163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2F5597"/>
                </a:solidFill>
                <a:effectLst/>
                <a:latin typeface="+mj-lt"/>
              </a:rPr>
              <a:t>What is the main point of what you are reading?</a:t>
            </a:r>
            <a:endParaRPr lang="en-GB" b="0" i="0">
              <a:solidFill>
                <a:srgbClr val="2F5597"/>
              </a:solidFill>
              <a:effectLst/>
              <a:latin typeface="+mj-lt"/>
              <a:cs typeface="Arial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2F5597"/>
                </a:solidFill>
                <a:effectLst/>
                <a:latin typeface="+mj-lt"/>
              </a:rPr>
              <a:t>Who wrote it?</a:t>
            </a:r>
            <a:endParaRPr lang="en-GB" b="0" i="0">
              <a:solidFill>
                <a:srgbClr val="2F5597"/>
              </a:solidFill>
              <a:effectLst/>
              <a:latin typeface="+mj-lt"/>
              <a:cs typeface="Arial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2F5597"/>
                </a:solidFill>
                <a:effectLst/>
                <a:latin typeface="+mj-lt"/>
              </a:rPr>
              <a:t>Why was it written?</a:t>
            </a:r>
            <a:endParaRPr lang="en-GB" b="0" i="0">
              <a:solidFill>
                <a:srgbClr val="2F5597"/>
              </a:solidFill>
              <a:effectLst/>
              <a:latin typeface="+mj-lt"/>
              <a:cs typeface="Arial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2F5597"/>
                </a:solidFill>
                <a:effectLst/>
                <a:latin typeface="+mj-lt"/>
              </a:rPr>
              <a:t>When was it written?</a:t>
            </a:r>
            <a:endParaRPr lang="en-GB" b="0" i="0">
              <a:solidFill>
                <a:srgbClr val="2F5597"/>
              </a:solidFill>
              <a:effectLst/>
              <a:latin typeface="+mj-lt"/>
              <a:cs typeface="Arial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2F5597"/>
                </a:solidFill>
                <a:effectLst/>
                <a:latin typeface="+mj-lt"/>
              </a:rPr>
              <a:t>Have ideas or context changed since it was written?</a:t>
            </a:r>
            <a:endParaRPr lang="en-GB" b="0" i="0">
              <a:solidFill>
                <a:srgbClr val="2F5597"/>
              </a:solidFill>
              <a:effectLst/>
              <a:latin typeface="+mj-lt"/>
              <a:cs typeface="Arial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2F5597"/>
                </a:solidFill>
                <a:effectLst/>
                <a:latin typeface="+mj-lt"/>
              </a:rPr>
              <a:t>Is the evidence presented robust and credible?</a:t>
            </a:r>
            <a:endParaRPr lang="en-GB" b="0" i="0">
              <a:solidFill>
                <a:srgbClr val="2F5597"/>
              </a:solidFill>
              <a:effectLst/>
              <a:latin typeface="+mj-lt"/>
              <a:cs typeface="Arial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2F5597"/>
                </a:solidFill>
                <a:effectLst/>
                <a:latin typeface="+mj-lt"/>
              </a:rPr>
              <a:t>How did the authors come to their conclusions?</a:t>
            </a:r>
            <a:endParaRPr lang="en-GB" b="0" i="0">
              <a:solidFill>
                <a:srgbClr val="2F5597"/>
              </a:solidFill>
              <a:effectLst/>
              <a:latin typeface="+mj-lt"/>
              <a:cs typeface="Arial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2F5597"/>
                </a:solidFill>
                <a:effectLst/>
                <a:latin typeface="+mj-lt"/>
              </a:rPr>
              <a:t>Do you agree with the conclusions?</a:t>
            </a:r>
            <a:endParaRPr lang="en-GB" b="0" i="0">
              <a:solidFill>
                <a:srgbClr val="2F5597"/>
              </a:solidFill>
              <a:effectLst/>
              <a:latin typeface="+mj-lt"/>
              <a:cs typeface="Arial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2F5597"/>
                </a:solidFill>
                <a:effectLst/>
                <a:latin typeface="+mj-lt"/>
              </a:rPr>
              <a:t>What does this add to our knowledge?</a:t>
            </a:r>
            <a:endParaRPr lang="en-GB" b="0" i="0">
              <a:solidFill>
                <a:srgbClr val="2F5597"/>
              </a:solidFill>
              <a:effectLst/>
              <a:latin typeface="+mj-lt"/>
              <a:cs typeface="Arial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2F5597"/>
                </a:solidFill>
                <a:effectLst/>
                <a:latin typeface="+mj-lt"/>
              </a:rPr>
              <a:t>Why is it useful?</a:t>
            </a:r>
            <a:endParaRPr lang="en-GB" b="0" i="0">
              <a:solidFill>
                <a:srgbClr val="2F5597"/>
              </a:solidFill>
              <a:effectLst/>
              <a:latin typeface="+mj-lt"/>
              <a:cs typeface="Arial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30680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Image of The Ultimate Critical Thinking Sheet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86" y="1"/>
            <a:ext cx="12110113" cy="7083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08461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523E0-A281-5116-AEAE-ED5A067EE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069596"/>
          </a:xfrm>
        </p:spPr>
        <p:txBody>
          <a:bodyPr anchor="b"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Deallusrwydd</a:t>
            </a:r>
            <a:r>
              <a:rPr lang="en-GB" dirty="0"/>
              <a:t> </a:t>
            </a:r>
            <a:r>
              <a:rPr lang="en-GB" dirty="0" err="1"/>
              <a:t>Artiffisial</a:t>
            </a:r>
            <a:r>
              <a:rPr lang="en-GB" dirty="0"/>
              <a:t> </a:t>
            </a:r>
            <a:r>
              <a:rPr lang="en-GB" dirty="0">
                <a:solidFill>
                  <a:srgbClr val="0070C0"/>
                </a:solidFill>
              </a:rPr>
              <a:t>Artificial Intelligence  (AI)</a:t>
            </a:r>
          </a:p>
        </p:txBody>
      </p:sp>
      <p:pic>
        <p:nvPicPr>
          <p:cNvPr id="6" name="Content Placeholder 5" descr="A diagram of a company&#10;&#10;AI-generated content may be incorrect.">
            <a:extLst>
              <a:ext uri="{FF2B5EF4-FFF2-40B4-BE49-F238E27FC236}">
                <a16:creationId xmlns:a16="http://schemas.microsoft.com/office/drawing/2014/main" id="{F2ADCC0E-1D80-E62A-93A9-56AF8D31D1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584" r="-1" b="-1"/>
          <a:stretch>
            <a:fillRect/>
          </a:stretch>
        </p:blipFill>
        <p:spPr>
          <a:xfrm>
            <a:off x="5180012" y="584754"/>
            <a:ext cx="6172200" cy="4873625"/>
          </a:xfrm>
          <a:noFill/>
        </p:spPr>
      </p:pic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8C8D66B9-DEE5-A5BA-3BD8-51F825505D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/>
          <a:p>
            <a:endParaRPr lang="en-US" dirty="0"/>
          </a:p>
          <a:p>
            <a:r>
              <a:rPr lang="en-US" dirty="0"/>
              <a:t>Gall </a:t>
            </a:r>
            <a:r>
              <a:rPr lang="en-US" dirty="0" err="1"/>
              <a:t>llawer</a:t>
            </a:r>
            <a:r>
              <a:rPr lang="en-US" dirty="0"/>
              <a:t> o </a:t>
            </a:r>
            <a:r>
              <a:rPr lang="en-US" dirty="0" err="1"/>
              <a:t>elfennau</a:t>
            </a:r>
            <a:r>
              <a:rPr lang="en-US" dirty="0"/>
              <a:t> o AI </a:t>
            </a:r>
            <a:r>
              <a:rPr lang="en-US" dirty="0" err="1"/>
              <a:t>cefnogi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academiadd</a:t>
            </a:r>
            <a:r>
              <a:rPr lang="en-US" dirty="0"/>
              <a:t>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modd</a:t>
            </a:r>
            <a:r>
              <a:rPr lang="en-US" dirty="0"/>
              <a:t> </a:t>
            </a:r>
            <a:r>
              <a:rPr lang="en-US" dirty="0" err="1"/>
              <a:t>beirniadol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>
                <a:solidFill>
                  <a:srgbClr val="2F5597"/>
                </a:solidFill>
              </a:rPr>
              <a:t>Many AI tools can support many of the skills discussed, as long as we use AI critically.</a:t>
            </a:r>
          </a:p>
          <a:p>
            <a:endParaRPr lang="en-GB" dirty="0">
              <a:hlinkClick r:id="rId3"/>
            </a:endParaRPr>
          </a:p>
        </p:txBody>
      </p:sp>
    </p:spTree>
    <p:extLst>
      <p:ext uri="{BB962C8B-B14F-4D97-AF65-F5344CB8AC3E}">
        <p14:creationId xmlns:p14="http://schemas.microsoft.com/office/powerpoint/2010/main" val="302495952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B3F07-A180-C808-E50C-F04183970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Deallusrwydd </a:t>
            </a:r>
            <a:r>
              <a:rPr lang="en-GB" dirty="0" err="1"/>
              <a:t>artiffisial</a:t>
            </a:r>
            <a:r>
              <a:rPr lang="en-GB" dirty="0"/>
              <a:t> (DA) </a:t>
            </a:r>
            <a:r>
              <a:rPr lang="en-GB" dirty="0" err="1"/>
              <a:t>cynyrchiol</a:t>
            </a:r>
            <a:r>
              <a:rPr lang="en-GB" dirty="0"/>
              <a:t> / </a:t>
            </a:r>
            <a:r>
              <a:rPr lang="en-GB" dirty="0">
                <a:solidFill>
                  <a:srgbClr val="0070C0"/>
                </a:solidFill>
              </a:rPr>
              <a:t>Generative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76076-1237-72F5-9D66-AF29115E07C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a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beirinidol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DA (AI)</a:t>
            </a:r>
          </a:p>
          <a:p>
            <a:r>
              <a:rPr lang="en-GB" dirty="0"/>
              <a:t>Fe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bwydo</a:t>
            </a:r>
            <a:r>
              <a:rPr lang="en-GB" dirty="0"/>
              <a:t> Rhan 2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aseiniad</a:t>
            </a:r>
            <a:endParaRPr lang="en-GB" dirty="0"/>
          </a:p>
          <a:p>
            <a:r>
              <a:rPr lang="en-GB" dirty="0">
                <a:hlinkClick r:id="rId2"/>
              </a:rPr>
              <a:t>Dolen </a:t>
            </a:r>
            <a:r>
              <a:rPr lang="en-GB" dirty="0" err="1">
                <a:hlinkClick r:id="rId2"/>
              </a:rPr>
              <a:t>i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weithgaredd</a:t>
            </a:r>
            <a:r>
              <a:rPr lang="en-GB" dirty="0">
                <a:hlinkClick r:id="rId2"/>
              </a:rPr>
              <a:t> AI </a:t>
            </a:r>
            <a:r>
              <a:rPr lang="en-GB" dirty="0" err="1">
                <a:hlinkClick r:id="rId2"/>
              </a:rPr>
              <a:t>i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helpu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rhan</a:t>
            </a:r>
            <a:r>
              <a:rPr lang="en-GB" dirty="0">
                <a:hlinkClick r:id="rId2"/>
              </a:rPr>
              <a:t> 2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CC5BD7-1833-EE11-0C9B-E238FEDFDB7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An activity to use our research skills and critical thinking with AI</a:t>
            </a:r>
          </a:p>
          <a:p>
            <a:r>
              <a:rPr lang="en-GB" dirty="0">
                <a:solidFill>
                  <a:srgbClr val="0070C0"/>
                </a:solidFill>
              </a:rPr>
              <a:t>This directly helps Part 2 of the assignment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hlinkClick r:id="rId3"/>
              </a:rPr>
              <a:t>Link to AI Activity to support part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09625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511C9-F8EB-94FC-D900-FB1FB77E237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400" b="1" dirty="0" err="1"/>
              <a:t>Cymryd</a:t>
            </a:r>
            <a:r>
              <a:rPr lang="en-GB" sz="4400" b="1" dirty="0"/>
              <a:t> </a:t>
            </a:r>
            <a:r>
              <a:rPr lang="en-GB" sz="4400" b="1" dirty="0" err="1"/>
              <a:t>Nodiadau</a:t>
            </a:r>
            <a:endParaRPr lang="en-GB" sz="4400" b="1" dirty="0"/>
          </a:p>
          <a:p>
            <a:pPr>
              <a:buNone/>
            </a:pPr>
            <a:r>
              <a:rPr lang="en-GB" sz="4400" b="1" dirty="0">
                <a:solidFill>
                  <a:srgbClr val="2F5597"/>
                </a:solidFill>
                <a:cs typeface="Arial" panose="020B0604020202020204"/>
              </a:rPr>
              <a:t>Note Taking </a:t>
            </a:r>
          </a:p>
          <a:p>
            <a:pPr marL="0" indent="0">
              <a:buNone/>
            </a:pPr>
            <a:endParaRPr lang="en-GB" sz="4400" b="1" dirty="0">
              <a:cs typeface="Arial" panose="020B0604020202020204"/>
            </a:endParaRPr>
          </a:p>
          <a:p>
            <a:endParaRPr lang="en-GB" dirty="0"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53131958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cy-GB" sz="4000" b="1"/>
              <a:t>Gweithgaredd Gr</a:t>
            </a:r>
            <a:r>
              <a:rPr lang="cy-GB" sz="4000" b="1">
                <a:cs typeface="Arial"/>
              </a:rPr>
              <a:t>ŵ</a:t>
            </a:r>
            <a:r>
              <a:rPr lang="cy-GB" sz="4000" b="1"/>
              <a:t>p		</a:t>
            </a:r>
            <a:br>
              <a:rPr lang="cy-GB" sz="4000" b="1"/>
            </a:br>
            <a:r>
              <a:rPr lang="en-GB" sz="4000" b="1">
                <a:solidFill>
                  <a:srgbClr val="2F5597"/>
                </a:solidFill>
              </a:rPr>
              <a:t>Group Activity</a:t>
            </a:r>
            <a:br>
              <a:rPr lang="en-US" sz="4000" b="1"/>
            </a:br>
            <a:endParaRPr lang="en-GB" sz="3200" b="1"/>
          </a:p>
        </p:txBody>
      </p:sp>
      <p:sp>
        <p:nvSpPr>
          <p:cNvPr id="59396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2000"/>
              <a:t>Ar eich papur siart troi, ysgrifennwch yr ystod o resymau dros gymryd nodiadau</a:t>
            </a:r>
          </a:p>
          <a:p>
            <a:pPr lvl="1"/>
            <a:r>
              <a:rPr lang="cy-GB" sz="1600"/>
              <a:t>5 munud</a:t>
            </a:r>
          </a:p>
          <a:p>
            <a:pPr marL="0" indent="0">
              <a:buNone/>
            </a:pPr>
            <a:endParaRPr lang="en-GB" sz="2100"/>
          </a:p>
        </p:txBody>
      </p:sp>
      <p:pic>
        <p:nvPicPr>
          <p:cNvPr id="59399" name="Picture 7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771899" y="2927839"/>
            <a:ext cx="4495801" cy="2547468"/>
          </a:xfrm>
          <a:noFill/>
          <a:ln/>
        </p:spPr>
      </p:pic>
      <p:sp>
        <p:nvSpPr>
          <p:cNvPr id="2" name="Rectangle 4">
            <a:extLst>
              <a:ext uri="{FF2B5EF4-FFF2-40B4-BE49-F238E27FC236}">
                <a16:creationId xmlns:a16="http://schemas.microsoft.com/office/drawing/2014/main" id="{6AD37E56-519D-99AB-96EC-73E4922F1976}"/>
              </a:ext>
            </a:extLst>
          </p:cNvPr>
          <p:cNvSpPr txBox="1">
            <a:spLocks noChangeArrowheads="1"/>
          </p:cNvSpPr>
          <p:nvPr/>
        </p:nvSpPr>
        <p:spPr>
          <a:xfrm>
            <a:off x="6096000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B148B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B148B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/>
              <a:t>On your flip chart paper, write down the range of reasons for note taking</a:t>
            </a:r>
          </a:p>
          <a:p>
            <a:pPr lvl="1"/>
            <a:r>
              <a:rPr lang="cy-GB" sz="1600"/>
              <a:t>5 </a:t>
            </a:r>
            <a:r>
              <a:rPr lang="cy-GB" sz="1600" err="1"/>
              <a:t>minutes</a:t>
            </a:r>
            <a:endParaRPr lang="cy-GB" sz="1600"/>
          </a:p>
          <a:p>
            <a:pPr marL="0" indent="0">
              <a:buFont typeface="Arial" panose="020B0604020202020204" pitchFamily="34" charset="0"/>
              <a:buNone/>
            </a:pPr>
            <a:endParaRPr lang="en-GB" sz="210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200" b="1"/>
            </a:br>
            <a:r>
              <a:rPr lang="cy-GB" sz="4000" b="1"/>
              <a:t>Pam Cymryd Nodiadau?</a:t>
            </a:r>
            <a:r>
              <a:rPr lang="cy-GB" sz="4000" b="1">
                <a:solidFill>
                  <a:schemeClr val="tx2"/>
                </a:solidFill>
              </a:rPr>
              <a:t>		</a:t>
            </a:r>
            <a:br>
              <a:rPr lang="cy-GB" sz="4000" b="1"/>
            </a:br>
            <a:r>
              <a:rPr lang="en-GB" sz="4000" b="1">
                <a:solidFill>
                  <a:srgbClr val="2F5597"/>
                </a:solidFill>
              </a:rPr>
              <a:t>Why Take Notes?</a:t>
            </a:r>
            <a:br>
              <a:rPr lang="en-US" sz="4000" b="1"/>
            </a:br>
            <a:br>
              <a:rPr lang="en-GB" sz="3200" b="1"/>
            </a:br>
            <a:endParaRPr lang="en-GB" sz="3200" b="1"/>
          </a:p>
        </p:txBody>
      </p:sp>
      <p:sp>
        <p:nvSpPr>
          <p:cNvPr id="55300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cy-GB" sz="2500"/>
              <a:t>Cofnod Defnyddiol</a:t>
            </a:r>
          </a:p>
          <a:p>
            <a:pPr lvl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cy-GB" sz="2100"/>
              <a:t>O bwyntiau pwysig i’w defnyddio yn y dyfodol</a:t>
            </a:r>
          </a:p>
          <a:p>
            <a:pPr lvl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cy-GB" sz="2100"/>
              <a:t>O darddiad y wybodaeth</a:t>
            </a:r>
          </a:p>
          <a:p>
            <a:endParaRPr lang="en-GB" sz="2500"/>
          </a:p>
        </p:txBody>
      </p:sp>
      <p:sp>
        <p:nvSpPr>
          <p:cNvPr id="55301" name="Rectangle 5"/>
          <p:cNvSpPr>
            <a:spLocks noGrp="1" noChangeArrowheads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500">
                <a:solidFill>
                  <a:srgbClr val="2F5597"/>
                </a:solidFill>
              </a:rPr>
              <a:t>Useful Record</a:t>
            </a:r>
            <a:endParaRPr lang="en-GB" sz="2500">
              <a:solidFill>
                <a:srgbClr val="2F5597"/>
              </a:solidFill>
              <a:cs typeface="Arial"/>
            </a:endParaRPr>
          </a:p>
          <a:p>
            <a:pPr lvl="1"/>
            <a:r>
              <a:rPr lang="en-GB" sz="2100">
                <a:solidFill>
                  <a:srgbClr val="2F5597"/>
                </a:solidFill>
              </a:rPr>
              <a:t>Of important points for future use</a:t>
            </a:r>
            <a:endParaRPr lang="en-GB" sz="2100">
              <a:solidFill>
                <a:srgbClr val="2F5597"/>
              </a:solidFill>
              <a:cs typeface="Arial"/>
            </a:endParaRPr>
          </a:p>
          <a:p>
            <a:pPr lvl="1">
              <a:spcBef>
                <a:spcPct val="50000"/>
              </a:spcBef>
            </a:pPr>
            <a:r>
              <a:rPr lang="en-GB" sz="2100">
                <a:solidFill>
                  <a:srgbClr val="2F5597"/>
                </a:solidFill>
              </a:rPr>
              <a:t>Of where the information comes from</a:t>
            </a:r>
            <a:endParaRPr lang="en-GB" sz="2100">
              <a:solidFill>
                <a:srgbClr val="2F5597"/>
              </a:solidFill>
              <a:cs typeface="Arial"/>
            </a:endParaRPr>
          </a:p>
          <a:p>
            <a:endParaRPr lang="en-US" sz="250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8" name="Rectangle 4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cy-GB" sz="4000" b="1"/>
              <a:t>Pam Cymryd Nodiadau?</a:t>
            </a:r>
            <a:r>
              <a:rPr lang="cy-GB" sz="4000" b="1">
                <a:solidFill>
                  <a:schemeClr val="tx2"/>
                </a:solidFill>
              </a:rPr>
              <a:t>		</a:t>
            </a:r>
            <a:br>
              <a:rPr lang="cy-GB" sz="4000" b="1"/>
            </a:br>
            <a:r>
              <a:rPr lang="en-GB" sz="4000" b="1">
                <a:solidFill>
                  <a:srgbClr val="2F5597"/>
                </a:solidFill>
              </a:rPr>
              <a:t>Why Take Notes?</a:t>
            </a:r>
            <a:br>
              <a:rPr lang="en-GB" sz="4000" b="1">
                <a:solidFill>
                  <a:srgbClr val="2F5597"/>
                </a:solidFill>
              </a:rPr>
            </a:br>
            <a:endParaRPr lang="en-GB" sz="3200" b="1"/>
          </a:p>
        </p:txBody>
      </p:sp>
      <p:sp>
        <p:nvSpPr>
          <p:cNvPr id="57349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cy-GB" sz="2400"/>
              <a:t>Helpu Ysgrifennu</a:t>
            </a:r>
          </a:p>
          <a:p>
            <a:pPr lvl="1">
              <a:spcBef>
                <a:spcPct val="50000"/>
              </a:spcBef>
            </a:pPr>
            <a:r>
              <a:rPr lang="cy-GB" sz="2000"/>
              <a:t>Helpu syniadau i lifo</a:t>
            </a:r>
          </a:p>
          <a:p>
            <a:pPr lvl="1">
              <a:spcBef>
                <a:spcPct val="50000"/>
              </a:spcBef>
            </a:pPr>
            <a:r>
              <a:rPr lang="cy-GB" sz="2000"/>
              <a:t>Helpu cynllunio – gallwch weld pa wybodaeth sydd gennych </a:t>
            </a:r>
          </a:p>
          <a:p>
            <a:pPr lvl="1">
              <a:spcBef>
                <a:spcPct val="50000"/>
              </a:spcBef>
            </a:pPr>
            <a:r>
              <a:rPr lang="cy-GB" sz="2000"/>
              <a:t>Helpu gosod trefn – gallwch aildrefnu ac </a:t>
            </a:r>
            <a:r>
              <a:rPr lang="cy-GB" sz="2000" noProof="1"/>
              <a:t>ail-rifo</a:t>
            </a:r>
            <a:r>
              <a:rPr lang="cy-GB" sz="2000"/>
              <a:t> nodiadau mewn trefn wahanol</a:t>
            </a:r>
          </a:p>
          <a:p>
            <a:pPr lvl="1">
              <a:spcBef>
                <a:spcPct val="50000"/>
              </a:spcBef>
            </a:pPr>
            <a:r>
              <a:rPr lang="cy-GB" sz="2000"/>
              <a:t>Eich helpu chi i ddechrau arni</a:t>
            </a:r>
            <a:endParaRPr lang="en-GB" sz="2000"/>
          </a:p>
          <a:p>
            <a:endParaRPr lang="en-GB" sz="2100"/>
          </a:p>
        </p:txBody>
      </p:sp>
      <p:sp>
        <p:nvSpPr>
          <p:cNvPr id="57350" name="Rectangle 6"/>
          <p:cNvSpPr>
            <a:spLocks noGrp="1" noChangeArrowheads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solidFill>
                  <a:srgbClr val="2F5597"/>
                </a:solidFill>
              </a:rPr>
              <a:t>Helps Writing</a:t>
            </a:r>
            <a:endParaRPr lang="en-GB" sz="2400">
              <a:solidFill>
                <a:srgbClr val="2F5597"/>
              </a:solidFill>
              <a:cs typeface="Arial"/>
            </a:endParaRPr>
          </a:p>
          <a:p>
            <a:pPr lvl="1"/>
            <a:r>
              <a:rPr lang="en-GB" sz="2200">
                <a:solidFill>
                  <a:srgbClr val="2F5597"/>
                </a:solidFill>
              </a:rPr>
              <a:t>Helps ideas flow</a:t>
            </a:r>
            <a:endParaRPr lang="en-GB" sz="2200">
              <a:solidFill>
                <a:srgbClr val="2F5597"/>
              </a:solidFill>
              <a:cs typeface="Arial"/>
            </a:endParaRPr>
          </a:p>
          <a:p>
            <a:pPr lvl="1"/>
            <a:r>
              <a:rPr lang="en-GB" sz="2200">
                <a:solidFill>
                  <a:srgbClr val="2F5597"/>
                </a:solidFill>
              </a:rPr>
              <a:t>Helps planning – you can see what information you have</a:t>
            </a:r>
            <a:endParaRPr lang="en-GB" sz="2200">
              <a:solidFill>
                <a:srgbClr val="2F5597"/>
              </a:solidFill>
              <a:cs typeface="Arial"/>
            </a:endParaRPr>
          </a:p>
          <a:p>
            <a:pPr lvl="1"/>
            <a:r>
              <a:rPr lang="en-GB" sz="2200">
                <a:solidFill>
                  <a:srgbClr val="2F5597"/>
                </a:solidFill>
              </a:rPr>
              <a:t>Assists organisation – you can rearrange and renumber notes in a different order</a:t>
            </a:r>
            <a:endParaRPr lang="en-GB" sz="2200">
              <a:solidFill>
                <a:srgbClr val="2F5597"/>
              </a:solidFill>
              <a:cs typeface="Arial"/>
            </a:endParaRPr>
          </a:p>
          <a:p>
            <a:pPr lvl="1"/>
            <a:r>
              <a:rPr lang="en-GB" sz="2200">
                <a:solidFill>
                  <a:srgbClr val="2F5597"/>
                </a:solidFill>
              </a:rPr>
              <a:t>Helps you get started</a:t>
            </a:r>
            <a:endParaRPr lang="en-GB" sz="2200">
              <a:solidFill>
                <a:srgbClr val="2F5597"/>
              </a:solidFill>
              <a:cs typeface="Arial"/>
            </a:endParaRPr>
          </a:p>
          <a:p>
            <a:endParaRPr lang="en-US" sz="2100">
              <a:solidFill>
                <a:srgbClr val="2F5597"/>
              </a:solidFill>
              <a:cs typeface="Arial"/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cy-GB" sz="4000" b="1"/>
              <a:t>Pam Cymryd Nodiadau?</a:t>
            </a:r>
            <a:r>
              <a:rPr lang="cy-GB" sz="4000" b="1">
                <a:solidFill>
                  <a:schemeClr val="tx2"/>
                </a:solidFill>
              </a:rPr>
              <a:t>	</a:t>
            </a:r>
            <a:br>
              <a:rPr lang="cy-GB" sz="4000" b="1"/>
            </a:br>
            <a:r>
              <a:rPr lang="en-GB" sz="4000" b="1">
                <a:solidFill>
                  <a:srgbClr val="2F5597"/>
                </a:solidFill>
              </a:rPr>
              <a:t>Why Take Notes?</a:t>
            </a:r>
            <a:br>
              <a:rPr lang="en-US" sz="4000" b="1"/>
            </a:br>
            <a:endParaRPr lang="en-GB" sz="3200" b="1"/>
          </a:p>
        </p:txBody>
      </p:sp>
      <p:sp>
        <p:nvSpPr>
          <p:cNvPr id="61444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cy-GB"/>
              <a:t>Helpu dealltwriaeth</a:t>
            </a:r>
          </a:p>
          <a:p>
            <a:pPr lvl="1"/>
            <a:r>
              <a:rPr lang="cy-GB"/>
              <a:t>Os byddwch yn canolbwyntio ar ddewis gwybodaeth i’w nodi</a:t>
            </a:r>
          </a:p>
          <a:p>
            <a:pPr lvl="1"/>
            <a:r>
              <a:rPr lang="cy-GB"/>
              <a:t>Os byddwch yn ystyried lle bydd popeth yn ffitio gyda’i gilydd</a:t>
            </a:r>
          </a:p>
          <a:p>
            <a:endParaRPr lang="en-GB" sz="2500"/>
          </a:p>
        </p:txBody>
      </p:sp>
      <p:sp>
        <p:nvSpPr>
          <p:cNvPr id="61445" name="Rectangle 5"/>
          <p:cNvSpPr>
            <a:spLocks noGrp="1" noChangeArrowheads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500">
                <a:solidFill>
                  <a:srgbClr val="2F5597"/>
                </a:solidFill>
              </a:rPr>
              <a:t>Helps understanding</a:t>
            </a:r>
            <a:endParaRPr lang="en-GB" sz="2500">
              <a:solidFill>
                <a:srgbClr val="2F5597"/>
              </a:solidFill>
              <a:cs typeface="Arial"/>
            </a:endParaRPr>
          </a:p>
          <a:p>
            <a:pPr lvl="1"/>
            <a:r>
              <a:rPr lang="en-GB">
                <a:solidFill>
                  <a:srgbClr val="2F5597"/>
                </a:solidFill>
              </a:rPr>
              <a:t>If you focus on selecting information to note</a:t>
            </a:r>
            <a:endParaRPr lang="en-GB">
              <a:solidFill>
                <a:srgbClr val="2F5597"/>
              </a:solidFill>
              <a:cs typeface="Arial"/>
            </a:endParaRPr>
          </a:p>
          <a:p>
            <a:pPr lvl="1"/>
            <a:r>
              <a:rPr lang="en-GB">
                <a:solidFill>
                  <a:srgbClr val="2F5597"/>
                </a:solidFill>
              </a:rPr>
              <a:t>If you think through where everything fits </a:t>
            </a:r>
            <a:endParaRPr lang="en-US">
              <a:solidFill>
                <a:srgbClr val="2F5597"/>
              </a:solidFill>
              <a:cs typeface="Arial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2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b="1"/>
              <a:t>Pam Cymryd Nodiadau?</a:t>
            </a:r>
            <a:r>
              <a:rPr lang="cy-GB" sz="4000" b="1">
                <a:solidFill>
                  <a:schemeClr val="tx2"/>
                </a:solidFill>
              </a:rPr>
              <a:t>	</a:t>
            </a:r>
            <a:br>
              <a:rPr lang="cy-GB" sz="4000" b="1"/>
            </a:br>
            <a:r>
              <a:rPr lang="en-GB" sz="4000" b="1">
                <a:solidFill>
                  <a:srgbClr val="2F5597"/>
                </a:solidFill>
              </a:rPr>
              <a:t>Why Take Notes?</a:t>
            </a:r>
            <a:endParaRPr lang="en-GB" sz="4000" b="1">
              <a:solidFill>
                <a:srgbClr val="2F5597"/>
              </a:solidFill>
              <a:cs typeface="Arial"/>
            </a:endParaRPr>
          </a:p>
        </p:txBody>
      </p:sp>
      <p:sp>
        <p:nvSpPr>
          <p:cNvPr id="6349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spcBef>
                <a:spcPct val="50000"/>
              </a:spcBef>
              <a:buNone/>
            </a:pPr>
            <a:r>
              <a:rPr lang="cy-GB"/>
              <a:t>Helpu’r Cof </a:t>
            </a:r>
          </a:p>
          <a:p>
            <a:pPr lvl="1">
              <a:spcBef>
                <a:spcPct val="50000"/>
              </a:spcBef>
            </a:pPr>
            <a:r>
              <a:rPr lang="cy-GB"/>
              <a:t>Crynhoi pethau’n gryno’n helpu’r cof hirdymor</a:t>
            </a:r>
          </a:p>
          <a:p>
            <a:pPr lvl="1">
              <a:spcBef>
                <a:spcPct val="50000"/>
              </a:spcBef>
            </a:pPr>
            <a:r>
              <a:rPr lang="cy-GB"/>
              <a:t>Gweithred yr ysgrifennu’n helpu’r cof echddygol</a:t>
            </a:r>
          </a:p>
          <a:p>
            <a:pPr lvl="1">
              <a:spcBef>
                <a:spcPct val="50000"/>
              </a:spcBef>
            </a:pPr>
            <a:r>
              <a:rPr lang="cy-GB"/>
              <a:t>Gall nodiadau ar ffurf patrwm fod yn haws eu cofio’n weledol</a:t>
            </a:r>
            <a:endParaRPr lang="en-GB"/>
          </a:p>
          <a:p>
            <a:pPr>
              <a:lnSpc>
                <a:spcPct val="90000"/>
              </a:lnSpc>
            </a:pPr>
            <a:endParaRPr lang="en-GB" sz="2400"/>
          </a:p>
        </p:txBody>
      </p:sp>
      <p:sp>
        <p:nvSpPr>
          <p:cNvPr id="63494" name="Rectangle 6"/>
          <p:cNvSpPr>
            <a:spLocks noGrp="1" noChangeArrowheads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rgbClr val="2F5597"/>
                </a:solidFill>
              </a:rPr>
              <a:t>Helps Memory</a:t>
            </a:r>
            <a:endParaRPr lang="en-GB">
              <a:solidFill>
                <a:srgbClr val="2F5597"/>
              </a:solidFill>
              <a:cs typeface="Arial"/>
            </a:endParaRPr>
          </a:p>
          <a:p>
            <a:pPr lvl="1">
              <a:lnSpc>
                <a:spcPct val="90000"/>
              </a:lnSpc>
            </a:pPr>
            <a:r>
              <a:rPr lang="en-GB" sz="2600">
                <a:solidFill>
                  <a:srgbClr val="2F5597"/>
                </a:solidFill>
              </a:rPr>
              <a:t>Summing things up briefly helps long term memory</a:t>
            </a:r>
            <a:endParaRPr lang="en-GB" sz="2600">
              <a:solidFill>
                <a:srgbClr val="2F5597"/>
              </a:solidFill>
              <a:cs typeface="Arial"/>
            </a:endParaRPr>
          </a:p>
          <a:p>
            <a:pPr lvl="1">
              <a:lnSpc>
                <a:spcPct val="90000"/>
              </a:lnSpc>
            </a:pPr>
            <a:r>
              <a:rPr lang="en-GB" sz="2600">
                <a:solidFill>
                  <a:srgbClr val="2F5597"/>
                </a:solidFill>
              </a:rPr>
              <a:t>The act of writing helps motor memory</a:t>
            </a:r>
            <a:endParaRPr lang="en-GB" sz="2600">
              <a:solidFill>
                <a:srgbClr val="2F5597"/>
              </a:solidFill>
              <a:cs typeface="Arial"/>
            </a:endParaRPr>
          </a:p>
          <a:p>
            <a:pPr lvl="1">
              <a:lnSpc>
                <a:spcPct val="90000"/>
              </a:lnSpc>
            </a:pPr>
            <a:r>
              <a:rPr lang="en-GB" sz="2600">
                <a:solidFill>
                  <a:srgbClr val="2F5597"/>
                </a:solidFill>
              </a:rPr>
              <a:t>Pattern notes can be more memorable visually</a:t>
            </a:r>
            <a:endParaRPr lang="en-GB" sz="2600">
              <a:solidFill>
                <a:srgbClr val="2F5597"/>
              </a:solidFill>
              <a:cs typeface="Arial"/>
            </a:endParaRPr>
          </a:p>
          <a:p>
            <a:pPr>
              <a:lnSpc>
                <a:spcPct val="90000"/>
              </a:lnSpc>
            </a:pPr>
            <a:endParaRPr lang="en-US" sz="2500">
              <a:solidFill>
                <a:srgbClr val="2F5597"/>
              </a:solidFill>
              <a:cs typeface="Arial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b="1"/>
              <a:t>Strategaethau Cymryd Nodiadau</a:t>
            </a:r>
            <a:br>
              <a:rPr lang="cy-GB" sz="4000" b="1"/>
            </a:br>
            <a:r>
              <a:rPr lang="en-GB" sz="4000" b="1">
                <a:solidFill>
                  <a:srgbClr val="2F5597"/>
                </a:solidFill>
              </a:rPr>
              <a:t>Strategies for taking notes</a:t>
            </a:r>
            <a:endParaRPr lang="en-GB" sz="4000" b="1">
              <a:solidFill>
                <a:srgbClr val="2F5597"/>
              </a:solidFill>
              <a:cs typeface="Arial"/>
            </a:endParaRPr>
          </a:p>
        </p:txBody>
      </p:sp>
      <p:sp>
        <p:nvSpPr>
          <p:cNvPr id="67588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spcBef>
                <a:spcPct val="50000"/>
              </a:spcBef>
              <a:buFont typeface="Courier New" panose="02070309020205020404" pitchFamily="49" charset="0"/>
              <a:buChar char="o"/>
            </a:pPr>
            <a:r>
              <a:rPr lang="cy-GB" sz="2000"/>
              <a:t>Meddyliwch cyn ysgrifennu</a:t>
            </a:r>
          </a:p>
          <a:p>
            <a:pPr>
              <a:spcBef>
                <a:spcPct val="50000"/>
              </a:spcBef>
              <a:buFont typeface="Courier New" panose="02070309020205020404" pitchFamily="49" charset="0"/>
              <a:buChar char="o"/>
            </a:pPr>
            <a:r>
              <a:rPr lang="cy-GB" sz="2000"/>
              <a:t>Cadwch y nodiadau’n gryno</a:t>
            </a:r>
          </a:p>
          <a:p>
            <a:pPr>
              <a:spcBef>
                <a:spcPct val="50000"/>
              </a:spcBef>
              <a:buFont typeface="Courier New" panose="02070309020205020404" pitchFamily="49" charset="0"/>
              <a:buChar char="o"/>
            </a:pPr>
            <a:r>
              <a:rPr lang="cy-GB" sz="2000"/>
              <a:t>Cadwch y nodiadau’n drefnus</a:t>
            </a:r>
          </a:p>
          <a:p>
            <a:pPr>
              <a:spcBef>
                <a:spcPct val="50000"/>
              </a:spcBef>
              <a:buFont typeface="Courier New" panose="02070309020205020404" pitchFamily="49" charset="0"/>
              <a:buChar char="o"/>
            </a:pPr>
            <a:r>
              <a:rPr lang="cy-GB" sz="2000"/>
              <a:t>Defnyddiwch eich </a:t>
            </a:r>
            <a:r>
              <a:rPr lang="cy-GB" sz="2000" err="1"/>
              <a:t>geiriau’ch</a:t>
            </a:r>
            <a:r>
              <a:rPr lang="cy-GB" sz="2000"/>
              <a:t> hun</a:t>
            </a:r>
          </a:p>
          <a:p>
            <a:pPr>
              <a:spcBef>
                <a:spcPct val="50000"/>
              </a:spcBef>
              <a:buFont typeface="Courier New" panose="02070309020205020404" pitchFamily="49" charset="0"/>
              <a:buChar char="o"/>
            </a:pPr>
            <a:r>
              <a:rPr lang="cy-GB" sz="2000"/>
              <a:t>Gadewch ymyl lydan a lle i ychwanegu nodiadau wedyn</a:t>
            </a:r>
            <a:endParaRPr lang="en-US" sz="2000"/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endParaRPr lang="en-GB" sz="2000"/>
          </a:p>
        </p:txBody>
      </p:sp>
      <p:sp>
        <p:nvSpPr>
          <p:cNvPr id="67589" name="Rectangle 5"/>
          <p:cNvSpPr>
            <a:spLocks noGrp="1" noChangeArrowheads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>
                <a:solidFill>
                  <a:srgbClr val="2F5597"/>
                </a:solidFill>
              </a:rPr>
              <a:t>Think before you write</a:t>
            </a:r>
            <a:endParaRPr lang="en-GB" sz="2000">
              <a:solidFill>
                <a:srgbClr val="2F5597"/>
              </a:solidFill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GB" sz="2000">
                <a:solidFill>
                  <a:srgbClr val="2F5597"/>
                </a:solidFill>
              </a:rPr>
              <a:t>Keep notes brief</a:t>
            </a:r>
            <a:endParaRPr lang="en-GB" sz="2000">
              <a:solidFill>
                <a:srgbClr val="2F5597"/>
              </a:solidFill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GB" sz="2000">
                <a:solidFill>
                  <a:srgbClr val="2F5597"/>
                </a:solidFill>
              </a:rPr>
              <a:t>Keep notes organised</a:t>
            </a:r>
            <a:endParaRPr lang="en-GB" sz="2000">
              <a:solidFill>
                <a:srgbClr val="2F5597"/>
              </a:solidFill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GB" sz="2000">
                <a:solidFill>
                  <a:srgbClr val="2F5597"/>
                </a:solidFill>
              </a:rPr>
              <a:t>Use your own words</a:t>
            </a:r>
            <a:endParaRPr lang="en-GB" sz="2000">
              <a:solidFill>
                <a:srgbClr val="2F5597"/>
              </a:solidFill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GB" sz="2000">
                <a:solidFill>
                  <a:srgbClr val="2F5597"/>
                </a:solidFill>
              </a:rPr>
              <a:t>Leave a wide margin &amp; space – to add notes later</a:t>
            </a:r>
            <a:endParaRPr lang="en-GB" sz="2000">
              <a:solidFill>
                <a:srgbClr val="2F5597"/>
              </a:solidFill>
              <a:cs typeface="Arial"/>
            </a:endParaRPr>
          </a:p>
          <a:p>
            <a:pPr>
              <a:lnSpc>
                <a:spcPct val="90000"/>
              </a:lnSpc>
            </a:pPr>
            <a:endParaRPr lang="en-US" sz="2500">
              <a:solidFill>
                <a:srgbClr val="2F5597"/>
              </a:solidFill>
              <a:cs typeface="Arial"/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b="1"/>
              <a:t>Strategaethau Cymryd Nodiadau </a:t>
            </a:r>
            <a:br>
              <a:rPr lang="cy-GB" sz="4000" b="1"/>
            </a:br>
            <a:r>
              <a:rPr lang="en-GB" sz="4000" b="1">
                <a:solidFill>
                  <a:srgbClr val="2F5597"/>
                </a:solidFill>
              </a:rPr>
              <a:t>Strategies for taking notes</a:t>
            </a:r>
            <a:endParaRPr lang="en-GB" sz="4000" b="1">
              <a:solidFill>
                <a:srgbClr val="2F5597"/>
              </a:solidFill>
              <a:cs typeface="Arial"/>
            </a:endParaRPr>
          </a:p>
        </p:txBody>
      </p:sp>
      <p:pic>
        <p:nvPicPr>
          <p:cNvPr id="69638" name="Picture 6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366237" y="3174936"/>
            <a:ext cx="2055584" cy="2504567"/>
          </a:xfrm>
          <a:noFill/>
          <a:ln/>
        </p:spPr>
      </p:pic>
      <p:sp>
        <p:nvSpPr>
          <p:cNvPr id="69636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838199" y="1893780"/>
            <a:ext cx="5181600" cy="4351338"/>
          </a:xfrm>
        </p:spPr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cy-GB" sz="2000"/>
              <a:t>Strategaethau Defnyddiol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cy-GB" sz="1600"/>
              <a:t>Nodwch eiriau allweddol a phrif syniadau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cy-GB" sz="1600"/>
              <a:t>Ysgrifennwch ymadroddion nid brawddegau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cy-GB" sz="1600"/>
              <a:t>Defnyddiwch dalfyriadau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cy-GB" sz="1600"/>
              <a:t>Defnyddiwch benawdau</a:t>
            </a:r>
          </a:p>
          <a:p>
            <a:endParaRPr lang="en-GB" sz="1800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8201A0DB-213B-AADD-6B7B-07443D21AFC4}"/>
              </a:ext>
            </a:extLst>
          </p:cNvPr>
          <p:cNvSpPr txBox="1">
            <a:spLocks noChangeArrowheads="1"/>
          </p:cNvSpPr>
          <p:nvPr/>
        </p:nvSpPr>
        <p:spPr>
          <a:xfrm>
            <a:off x="6019799" y="1893780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2000">
                <a:solidFill>
                  <a:srgbClr val="2F5597"/>
                </a:solidFill>
              </a:rPr>
              <a:t>Useful Strategies</a:t>
            </a:r>
            <a:endParaRPr lang="en-GB" sz="2000">
              <a:solidFill>
                <a:srgbClr val="2F5597"/>
              </a:solidFill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1600">
                <a:solidFill>
                  <a:srgbClr val="2F5597"/>
                </a:solidFill>
              </a:rPr>
              <a:t>Note key words and main ideas</a:t>
            </a:r>
            <a:endParaRPr lang="en-GB" sz="1600">
              <a:solidFill>
                <a:srgbClr val="2F5597"/>
              </a:solidFill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1600">
                <a:solidFill>
                  <a:srgbClr val="2F5597"/>
                </a:solidFill>
              </a:rPr>
              <a:t>Write phrases- not sentences</a:t>
            </a:r>
            <a:endParaRPr lang="en-GB" sz="1600">
              <a:solidFill>
                <a:srgbClr val="2F5597"/>
              </a:solidFill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1600">
                <a:solidFill>
                  <a:srgbClr val="2F5597"/>
                </a:solidFill>
              </a:rPr>
              <a:t>Use abbreviations</a:t>
            </a:r>
            <a:endParaRPr lang="en-GB" sz="1600">
              <a:solidFill>
                <a:srgbClr val="2F5597"/>
              </a:solidFill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1600">
                <a:solidFill>
                  <a:srgbClr val="2F5597"/>
                </a:solidFill>
              </a:rPr>
              <a:t>Use headings </a:t>
            </a:r>
            <a:endParaRPr lang="en-GB" sz="1600">
              <a:solidFill>
                <a:srgbClr val="2F5597"/>
              </a:solidFill>
              <a:cs typeface="Arial"/>
            </a:endParaRPr>
          </a:p>
          <a:p>
            <a:endParaRPr lang="en-GB" sz="180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200" b="1"/>
            </a:br>
            <a:r>
              <a:rPr lang="cy-GB" sz="4000" b="1"/>
              <a:t>Strategaethau Cymryd Nodiadau</a:t>
            </a:r>
            <a:br>
              <a:rPr lang="cy-GB" sz="4000" b="1"/>
            </a:br>
            <a:r>
              <a:rPr lang="en-GB" sz="4000" b="1">
                <a:solidFill>
                  <a:srgbClr val="2F5597"/>
                </a:solidFill>
              </a:rPr>
              <a:t>Strategies for taking notes</a:t>
            </a:r>
            <a:br>
              <a:rPr lang="en-US" sz="4000" b="1"/>
            </a:br>
            <a:endParaRPr lang="en-GB" sz="3200" b="1">
              <a:solidFill>
                <a:srgbClr val="2F5597"/>
              </a:solidFill>
              <a:cs typeface="Arial"/>
            </a:endParaRPr>
          </a:p>
        </p:txBody>
      </p:sp>
      <p:sp>
        <p:nvSpPr>
          <p:cNvPr id="71684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y-GB" sz="2000"/>
              <a:t>Rhifwch y pwyntiau</a:t>
            </a:r>
          </a:p>
          <a:p>
            <a:pPr>
              <a:lnSpc>
                <a:spcPct val="90000"/>
              </a:lnSpc>
            </a:pPr>
            <a:r>
              <a:rPr lang="cy-GB" sz="2000"/>
              <a:t>Gwnewch y dudalen yn gofiadwy – gyda lliw, darluniau ac ati</a:t>
            </a:r>
          </a:p>
          <a:p>
            <a:pPr>
              <a:lnSpc>
                <a:spcPct val="90000"/>
              </a:lnSpc>
            </a:pPr>
            <a:r>
              <a:rPr lang="cy-GB" sz="2000"/>
              <a:t>Cysylltwch bwyntiau – gan ddefnyddio saethau, llinellau </a:t>
            </a:r>
            <a:r>
              <a:rPr lang="cy-GB" sz="2000" noProof="1"/>
              <a:t>dotiog</a:t>
            </a:r>
            <a:r>
              <a:rPr lang="cy-GB" sz="2000"/>
              <a:t>, lliw, rhifau, blychau</a:t>
            </a:r>
          </a:p>
          <a:p>
            <a:pPr>
              <a:lnSpc>
                <a:spcPct val="90000"/>
              </a:lnSpc>
            </a:pPr>
            <a:r>
              <a:rPr lang="cy-GB" sz="2000"/>
              <a:t>Nodwch ffynonellau gwybodaeth yn fanwl</a:t>
            </a:r>
          </a:p>
          <a:p>
            <a:pPr>
              <a:lnSpc>
                <a:spcPct val="90000"/>
              </a:lnSpc>
            </a:pPr>
            <a:r>
              <a:rPr lang="cy-GB" sz="2000"/>
              <a:t>Ysgrifennwch ddyfyniadau mewn lliw gwahanol</a:t>
            </a:r>
            <a:endParaRPr lang="en-US" sz="2000"/>
          </a:p>
          <a:p>
            <a:pPr>
              <a:lnSpc>
                <a:spcPct val="90000"/>
              </a:lnSpc>
            </a:pPr>
            <a:endParaRPr lang="en-GB" sz="1800"/>
          </a:p>
          <a:p>
            <a:pPr>
              <a:lnSpc>
                <a:spcPct val="90000"/>
              </a:lnSpc>
            </a:pPr>
            <a:endParaRPr lang="en-GB" sz="1800"/>
          </a:p>
        </p:txBody>
      </p:sp>
      <p:sp>
        <p:nvSpPr>
          <p:cNvPr id="71685" name="Rectangle 5"/>
          <p:cNvSpPr>
            <a:spLocks noGrp="1" noChangeArrowheads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>
                <a:solidFill>
                  <a:srgbClr val="2F5597"/>
                </a:solidFill>
              </a:rPr>
              <a:t>Number the Points</a:t>
            </a:r>
            <a:endParaRPr lang="en-GB" sz="2000">
              <a:solidFill>
                <a:srgbClr val="2F5597"/>
              </a:solidFill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GB" sz="2000">
                <a:solidFill>
                  <a:srgbClr val="2F5597"/>
                </a:solidFill>
              </a:rPr>
              <a:t>Make the page memorable – with colour, illustrations and so on</a:t>
            </a:r>
            <a:endParaRPr lang="en-GB" sz="2000">
              <a:solidFill>
                <a:srgbClr val="2F5597"/>
              </a:solidFill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GB" sz="2000">
                <a:solidFill>
                  <a:srgbClr val="2F5597"/>
                </a:solidFill>
              </a:rPr>
              <a:t>Link up points – using arrows, dotted lines, colour, numbers, boxes</a:t>
            </a:r>
            <a:endParaRPr lang="en-GB" sz="2000">
              <a:solidFill>
                <a:srgbClr val="2F5597"/>
              </a:solidFill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GB" sz="2000">
                <a:solidFill>
                  <a:srgbClr val="2F5597"/>
                </a:solidFill>
              </a:rPr>
              <a:t>Note sources of info exactly</a:t>
            </a:r>
            <a:endParaRPr lang="en-GB" sz="2000">
              <a:solidFill>
                <a:srgbClr val="2F5597"/>
              </a:solidFill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GB" sz="2000">
                <a:solidFill>
                  <a:srgbClr val="2F5597"/>
                </a:solidFill>
              </a:rPr>
              <a:t>Write quotations in a different colour</a:t>
            </a:r>
            <a:endParaRPr lang="en-US" sz="2000">
              <a:solidFill>
                <a:srgbClr val="2F5597"/>
              </a:solidFill>
              <a:cs typeface="Arial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200" b="1"/>
            </a:br>
            <a:r>
              <a:rPr lang="cy-GB" sz="4000" b="1"/>
              <a:t>Strategaethau Cymryd Nodiadau</a:t>
            </a:r>
            <a:br>
              <a:rPr lang="cy-GB" sz="4000" b="1"/>
            </a:br>
            <a:r>
              <a:rPr lang="en-GB" sz="4000" b="1">
                <a:solidFill>
                  <a:schemeClr val="accent6">
                    <a:lumMod val="75000"/>
                  </a:schemeClr>
                </a:solidFill>
              </a:rPr>
              <a:t>Strategies for taking notes</a:t>
            </a:r>
            <a:br>
              <a:rPr lang="en-US" sz="4000" b="1"/>
            </a:br>
            <a:endParaRPr lang="en-GB" sz="3200" b="1"/>
          </a:p>
        </p:txBody>
      </p:sp>
      <p:sp>
        <p:nvSpPr>
          <p:cNvPr id="74756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cy-GB" dirty="0"/>
              <a:t>Tasg Unigol</a:t>
            </a:r>
          </a:p>
          <a:p>
            <a:pPr lvl="1">
              <a:spcBef>
                <a:spcPct val="50000"/>
              </a:spcBef>
            </a:pPr>
            <a:r>
              <a:rPr lang="cy-GB" dirty="0"/>
              <a:t>Darllenwch ddogfen a gwnewch nodiadau bras.</a:t>
            </a:r>
          </a:p>
          <a:p>
            <a:pPr marL="0" indent="0">
              <a:buNone/>
            </a:pPr>
            <a:endParaRPr lang="en-GB" sz="2500" dirty="0"/>
          </a:p>
        </p:txBody>
      </p:sp>
      <p:sp>
        <p:nvSpPr>
          <p:cNvPr id="74757" name="Rectangle 5"/>
          <p:cNvSpPr>
            <a:spLocks noGrp="1" noChangeArrowheads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2F5597"/>
                </a:solidFill>
              </a:rPr>
              <a:t>Individual Task</a:t>
            </a:r>
            <a:endParaRPr lang="en-GB" dirty="0">
              <a:solidFill>
                <a:srgbClr val="2F5597"/>
              </a:solidFill>
              <a:cs typeface="Arial"/>
            </a:endParaRPr>
          </a:p>
          <a:p>
            <a:pPr lvl="1"/>
            <a:r>
              <a:rPr lang="en-GB" dirty="0">
                <a:solidFill>
                  <a:srgbClr val="2F5597"/>
                </a:solidFill>
              </a:rPr>
              <a:t>Read a document and make some outline notes.</a:t>
            </a:r>
            <a:endParaRPr lang="en-GB" dirty="0">
              <a:solidFill>
                <a:srgbClr val="2F5597"/>
              </a:solidFill>
              <a:cs typeface="Arial"/>
            </a:endParaRPr>
          </a:p>
          <a:p>
            <a:endParaRPr lang="en-US" sz="2500" dirty="0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100C43B-1CC0-DB2A-665B-E4979EA5F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b="1" i="0" u="none" strike="noStrike">
                <a:solidFill>
                  <a:srgbClr val="000000"/>
                </a:solidFill>
                <a:effectLst/>
                <a:latin typeface="Arial"/>
                <a:cs typeface="Arial"/>
              </a:rPr>
              <a:t>Cyfeiriadau</a:t>
            </a:r>
            <a:br>
              <a:rPr lang="cy-GB" sz="4000" b="1" i="0" u="none" strike="noStrike">
                <a:effectLst/>
                <a:latin typeface="Arial" panose="020B0604020202020204" pitchFamily="34" charset="0"/>
              </a:rPr>
            </a:br>
            <a:r>
              <a:rPr lang="cy-GB" sz="4000" b="1" i="0" u="none" strike="noStrike">
                <a:solidFill>
                  <a:srgbClr val="2F5597"/>
                </a:solidFill>
                <a:effectLst/>
                <a:latin typeface="Arial"/>
                <a:cs typeface="Arial"/>
              </a:rPr>
              <a:t>References</a:t>
            </a:r>
            <a:endParaRPr lang="en-GB" sz="80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15C8B6-159D-05AB-46AD-6D7C25D1B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829" y="1825625"/>
            <a:ext cx="11560627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Chatfield, T. (2017) Critical Thinking. SAGE Publications Ltd.​</a:t>
            </a:r>
          </a:p>
          <a:p>
            <a:pPr marL="0" indent="0">
              <a:buNone/>
            </a:pPr>
            <a:r>
              <a:rPr lang="en-GB" dirty="0"/>
              <a:t>Cottrell, S. (2013) </a:t>
            </a:r>
            <a:r>
              <a:rPr lang="en-GB" i="1"/>
              <a:t>The study skills handbook (4th ed).</a:t>
            </a:r>
            <a:r>
              <a:rPr lang="en-GB" dirty="0"/>
              <a:t> Palgrave Macmillan.</a:t>
            </a:r>
            <a:endParaRPr lang="en-GB" dirty="0">
              <a:cs typeface="Arial"/>
            </a:endParaRPr>
          </a:p>
          <a:p>
            <a:pPr marL="0" indent="0">
              <a:buNone/>
            </a:pPr>
            <a:r>
              <a:rPr lang="en-GB" sz="2800" dirty="0"/>
              <a:t>Greetham, G. (2001) </a:t>
            </a:r>
            <a:r>
              <a:rPr lang="en-GB" sz="2800" i="1"/>
              <a:t>How to Write Better Essays</a:t>
            </a:r>
            <a:r>
              <a:rPr lang="en-GB" sz="2800"/>
              <a:t>. </a:t>
            </a:r>
            <a:r>
              <a:rPr lang="en-GB" sz="2800" dirty="0"/>
              <a:t>Palgrave. ​</a:t>
            </a:r>
            <a:endParaRPr lang="en-GB" sz="2800" dirty="0">
              <a:cs typeface="Arial"/>
            </a:endParaRPr>
          </a:p>
          <a:p>
            <a:pPr marL="0" indent="0">
              <a:buNone/>
            </a:pPr>
            <a:r>
              <a:rPr lang="en-GB" sz="2800"/>
              <a:t>Educational Technology and Mobile Learning (2017) ‘</a:t>
            </a:r>
            <a:r>
              <a:rPr lang="en-GB" sz="2800" i="1"/>
              <a:t>48 Questions to Help Students Develop Critical Thinking Skills</a:t>
            </a:r>
            <a:r>
              <a:rPr lang="en-GB" sz="2800"/>
              <a:t>, https://www.educatorstechnology.com/2017/01/48-questions-to-help-students-develop.html [Accessed: August 13 2024].​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3127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2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802EE38805B14B91077D7B05415C63" ma:contentTypeVersion="13" ma:contentTypeDescription="Create a new document." ma:contentTypeScope="" ma:versionID="9b8a5e2bf0e654b7653ed3a682c846bd">
  <xsd:schema xmlns:xsd="http://www.w3.org/2001/XMLSchema" xmlns:xs="http://www.w3.org/2001/XMLSchema" xmlns:p="http://schemas.microsoft.com/office/2006/metadata/properties" xmlns:ns2="e87f4cbc-160f-487d-9673-7dfd5497eaf4" xmlns:ns3="16bfc89a-06a0-41d6-ae50-6ff65b36cb8b" targetNamespace="http://schemas.microsoft.com/office/2006/metadata/properties" ma:root="true" ma:fieldsID="f591151d5306c1d7dfc48c1c72013ac1" ns2:_="" ns3:_="">
    <xsd:import namespace="e87f4cbc-160f-487d-9673-7dfd5497eaf4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7f4cbc-160f-487d-9673-7dfd5497eaf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7269EF5-5017-4773-9873-C9F9DD6748E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A5AFB7C-9F85-496E-AC07-BB82EA37C54A}">
  <ds:schemaRefs>
    <ds:schemaRef ds:uri="16bfc89a-06a0-41d6-ae50-6ff65b36cb8b"/>
    <ds:schemaRef ds:uri="e87f4cbc-160f-487d-9673-7dfd5497eaf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8CDDBB83-77C1-4099-A0AA-289882E745E2}">
  <ds:schemaRefs>
    <ds:schemaRef ds:uri="4873beb7-5857-4685-be1f-d57550cc96cc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</TotalTime>
  <Words>2841</Words>
  <Application>Microsoft Office PowerPoint</Application>
  <PresentationFormat>Widescreen</PresentationFormat>
  <Paragraphs>465</Paragraphs>
  <Slides>54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54</vt:i4>
      </vt:variant>
    </vt:vector>
  </HeadingPairs>
  <TitlesOfParts>
    <vt:vector size="62" baseType="lpstr">
      <vt:lpstr>Arial</vt:lpstr>
      <vt:lpstr>Calibri</vt:lpstr>
      <vt:lpstr>Courier New</vt:lpstr>
      <vt:lpstr>Euphemia</vt:lpstr>
      <vt:lpstr>Wingdings</vt:lpstr>
      <vt:lpstr>Office Theme</vt:lpstr>
      <vt:lpstr>UWTSD Holding Page</vt:lpstr>
      <vt:lpstr>UWTSD Text 1</vt:lpstr>
      <vt:lpstr>PowerPoint Presentation</vt:lpstr>
      <vt:lpstr>PowerPoint Presentation</vt:lpstr>
      <vt:lpstr> </vt:lpstr>
      <vt:lpstr>Cynnwys          Contents</vt:lpstr>
      <vt:lpstr>Adnoddau Resources</vt:lpstr>
      <vt:lpstr>Sgiliau Skills</vt:lpstr>
      <vt:lpstr>Amcanion Objectives</vt:lpstr>
      <vt:lpstr>   Beth yw ymchwil? Trafodwch eich syniadau mewn grwpiau bach a nodwch eich syniadau What is research? Discuss in small groups and note down your ideas </vt:lpstr>
      <vt:lpstr>Beth yw ‘ymchwil?’ What is ‘research?’</vt:lpstr>
      <vt:lpstr>Darganfod gwybodaeth Finding information</vt:lpstr>
      <vt:lpstr>Ble mae dod o hyd i wybodaeth?  Where can I find information?</vt:lpstr>
      <vt:lpstr>Ffynonellau Resources</vt:lpstr>
      <vt:lpstr>Y We The Internet</vt:lpstr>
      <vt:lpstr>PowerPoint Presentation</vt:lpstr>
      <vt:lpstr>Gwefannau addas? Trafodwch Appropriate websites? Discuss</vt:lpstr>
      <vt:lpstr>Gwefannau addas? Appropriate websites?</vt:lpstr>
      <vt:lpstr>Ac eraill?           And others?</vt:lpstr>
      <vt:lpstr>Archwilio’r adnoddau Exploring the resources</vt:lpstr>
      <vt:lpstr> Cymorth Darllen     Reading Tips</vt:lpstr>
      <vt:lpstr>Cymorth Darllen    Reading Tips</vt:lpstr>
      <vt:lpstr> Cymorth Darllen    Reading Tips</vt:lpstr>
      <vt:lpstr>Dewiswch bethau dibynadwy Select by reliability </vt:lpstr>
      <vt:lpstr>Dewiswch bethau dibynadwy Select by reliability </vt:lpstr>
      <vt:lpstr>Dewiswch faint o wybodaeth   Select by amount</vt:lpstr>
      <vt:lpstr>Dewiswch faint o wybodaeth   Select by amount</vt:lpstr>
      <vt:lpstr>Darllen- ar gyfer rhesymau gwahanol Reading- for different reasons </vt:lpstr>
      <vt:lpstr> Darllen i gael Pleser    Reading for Pleasure</vt:lpstr>
      <vt:lpstr> Darllen i Ganfod Ystyr   Reading for Meaning </vt:lpstr>
      <vt:lpstr>Darllen i godi gwybodaeth Reading for Information </vt:lpstr>
      <vt:lpstr>Meddwl yn Feirniadol wrth ddarllen Critical Thinking when reading</vt:lpstr>
      <vt:lpstr>  Meddwl yn Feirniadol- allweddol i darllen ac ysgrfennu academaidd Critical Thinking- key to academic reading and writing  </vt:lpstr>
      <vt:lpstr>Adfyfyrio Amheus Sceptical Reflection</vt:lpstr>
      <vt:lpstr>Gwrthrychedd Objectivity</vt:lpstr>
      <vt:lpstr>Gofynnwch eich hunan... Ask yourself…</vt:lpstr>
      <vt:lpstr>Goddrychedd a Rhagfarn Subjectivity or Bias</vt:lpstr>
      <vt:lpstr>Chwilfrydedd Deallusol Intellectual Curiosity</vt:lpstr>
      <vt:lpstr>Gwyliwch / Watch</vt:lpstr>
      <vt:lpstr>Meddwl beirniadol wrth ddarllen Critical thinking when reading</vt:lpstr>
      <vt:lpstr>Darllen  / Reading</vt:lpstr>
      <vt:lpstr>Darllen Beiriniadol / Critical Reading see also (Cottrell, 2013: 188)</vt:lpstr>
      <vt:lpstr>PowerPoint Presentation</vt:lpstr>
      <vt:lpstr> Deallusrwydd Artiffisial Artificial Intelligence  (AI)</vt:lpstr>
      <vt:lpstr>Deallusrwydd artiffisial (DA) cynyrchiol / Generative AI</vt:lpstr>
      <vt:lpstr>PowerPoint Presentation</vt:lpstr>
      <vt:lpstr>Gweithgaredd Grŵp   Group Activity </vt:lpstr>
      <vt:lpstr> Pam Cymryd Nodiadau?   Why Take Notes?  </vt:lpstr>
      <vt:lpstr>Pam Cymryd Nodiadau?   Why Take Notes? </vt:lpstr>
      <vt:lpstr>Pam Cymryd Nodiadau?  Why Take Notes? </vt:lpstr>
      <vt:lpstr>Pam Cymryd Nodiadau?  Why Take Notes?</vt:lpstr>
      <vt:lpstr>Strategaethau Cymryd Nodiadau Strategies for taking notes</vt:lpstr>
      <vt:lpstr>Strategaethau Cymryd Nodiadau  Strategies for taking notes</vt:lpstr>
      <vt:lpstr> Strategaethau Cymryd Nodiadau Strategies for taking notes </vt:lpstr>
      <vt:lpstr> Strategaethau Cymryd Nodiadau Strategies for taking notes </vt:lpstr>
      <vt:lpstr>Cyfeiriadau References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ECGE4007C   ECGE4007</dc:title>
  <dc:creator>Glenda Tinney</dc:creator>
  <cp:lastModifiedBy>Glenda Tinney</cp:lastModifiedBy>
  <cp:revision>6</cp:revision>
  <dcterms:created xsi:type="dcterms:W3CDTF">2021-01-26T22:46:41Z</dcterms:created>
  <dcterms:modified xsi:type="dcterms:W3CDTF">2026-08-27T12:42:32Z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0x010100AB802EE38805B14B91077D7B05415C63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