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54" r:id="rId1"/>
  </p:sldMasterIdLst>
  <p:sldIdLst>
    <p:sldId id="256" r:id="rId2"/>
    <p:sldId id="263" r:id="rId3"/>
    <p:sldId id="264" r:id="rId4"/>
    <p:sldId id="261" r:id="rId5"/>
    <p:sldId id="257" r:id="rId6"/>
    <p:sldId id="259" r:id="rId7"/>
    <p:sldId id="258" r:id="rId8"/>
    <p:sldId id="265" r:id="rId9"/>
    <p:sldId id="262" r:id="rId10"/>
    <p:sldId id="260"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91"/>
    <p:restoredTop sz="94646"/>
  </p:normalViewPr>
  <p:slideViewPr>
    <p:cSldViewPr snapToGrid="0" snapToObjects="1">
      <p:cViewPr varScale="1">
        <p:scale>
          <a:sx n="59" d="100"/>
          <a:sy n="59" d="100"/>
        </p:scale>
        <p:origin x="184" y="145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D16EC-0015-0D40-B55A-4F15E35878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F07B25-CEEC-5741-BD3A-E5918F02E8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04B5E25-0822-A34E-93F4-C872F26F0654}"/>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5" name="Footer Placeholder 4">
            <a:extLst>
              <a:ext uri="{FF2B5EF4-FFF2-40B4-BE49-F238E27FC236}">
                <a16:creationId xmlns:a16="http://schemas.microsoft.com/office/drawing/2014/main" id="{A08D49B7-28CD-6D47-9D88-5D54D9B5C5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1FE2BA-68D0-1E47-B6BE-31ECFD38D61B}"/>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620476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989B8-CE9B-B748-9E37-1A99414F631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900379-6D55-1543-B049-DB309001471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BA679A-2802-7D44-AFC2-39D7F65F943A}"/>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5" name="Footer Placeholder 4">
            <a:extLst>
              <a:ext uri="{FF2B5EF4-FFF2-40B4-BE49-F238E27FC236}">
                <a16:creationId xmlns:a16="http://schemas.microsoft.com/office/drawing/2014/main" id="{3EAF0F65-6F6D-0F40-9E96-925D841241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7BD763-3C73-B149-B781-ACBD4C346ACE}"/>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22951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0D684-9424-B746-8865-5C4E7AC6D5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998B26-B9C4-DF46-A982-E2F884C277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612A31E-106E-E64C-9050-23A76CE1DD44}"/>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5" name="Footer Placeholder 4">
            <a:extLst>
              <a:ext uri="{FF2B5EF4-FFF2-40B4-BE49-F238E27FC236}">
                <a16:creationId xmlns:a16="http://schemas.microsoft.com/office/drawing/2014/main" id="{72155A24-0553-604B-88F3-84B040BDB1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7EAA6E-4878-0445-9F40-CE2A08CE9914}"/>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487923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B86AA-3754-F24E-86F8-40BE9B9652B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C4492D-EF2F-4D42-B3FF-D24615E3BA4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31A17C4-A5B6-8347-B841-2A2EFEE2190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C9F6DD9-1FA2-244C-BDD5-72C7AA5E7095}"/>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6" name="Footer Placeholder 5">
            <a:extLst>
              <a:ext uri="{FF2B5EF4-FFF2-40B4-BE49-F238E27FC236}">
                <a16:creationId xmlns:a16="http://schemas.microsoft.com/office/drawing/2014/main" id="{414D037B-8B03-BD47-A783-71CA948D87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C0D054-016A-8445-BDC2-67B6AD0AE005}"/>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1316344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4E4BE-2BE7-AA4A-B620-100C82A98D3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AB9E7EE-2DB0-5B4F-9282-59785AAC18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234C4DD-040A-A84A-A4BC-31EFB6866EB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A7095E8-A46D-BA41-93E8-69AD4585F3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D127B9F-42E3-1E41-B1FB-4A6EFB37B4E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EFF477E-4D45-F04F-98FF-AE6D393E271B}"/>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8" name="Footer Placeholder 7">
            <a:extLst>
              <a:ext uri="{FF2B5EF4-FFF2-40B4-BE49-F238E27FC236}">
                <a16:creationId xmlns:a16="http://schemas.microsoft.com/office/drawing/2014/main" id="{46EAF978-9C9F-CC4D-840A-49AACDA2EC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8C13FB-45DD-5747-A7E9-9B8CC73A8BEC}"/>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3118148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D59C5-226E-9C49-A626-5129E50B2B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C62EA94-6AFB-AD4B-A66F-6CA0EDC56F66}"/>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4" name="Footer Placeholder 3">
            <a:extLst>
              <a:ext uri="{FF2B5EF4-FFF2-40B4-BE49-F238E27FC236}">
                <a16:creationId xmlns:a16="http://schemas.microsoft.com/office/drawing/2014/main" id="{484806D6-BC32-B843-9C49-8844D9EF49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F8CB59-A819-054D-8C2E-7AC5CABBC2B6}"/>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549778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9DB0B5-8D7C-7245-8455-D31FA0D00001}"/>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3" name="Footer Placeholder 2">
            <a:extLst>
              <a:ext uri="{FF2B5EF4-FFF2-40B4-BE49-F238E27FC236}">
                <a16:creationId xmlns:a16="http://schemas.microsoft.com/office/drawing/2014/main" id="{07DF2AC2-7DD8-894F-AB21-AE3B1C3605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401143-405B-1443-ADB4-C7F32E900E5D}"/>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485019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B002B-91BA-3141-B61C-42FE77759E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330306-B6B2-DF43-B633-3BB25EA841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D08EB45-589C-1A48-8591-B889298A47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DB1223F-08E0-6941-BE2A-13F2C9692D36}"/>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6" name="Footer Placeholder 5">
            <a:extLst>
              <a:ext uri="{FF2B5EF4-FFF2-40B4-BE49-F238E27FC236}">
                <a16:creationId xmlns:a16="http://schemas.microsoft.com/office/drawing/2014/main" id="{553E45B1-4B0D-8244-B60C-84D33BD527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426A17-E101-CA47-91C6-026690B2A01F}"/>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628649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E8670-4F41-5D45-BF50-FA9C8EC04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B1A7D15-9CEA-4641-9CF4-C20FDB5AE7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DB27026-1342-8A4E-BFA8-60954ED836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EAB6A2F-3ECD-C646-AC4B-64BCD1F8622E}"/>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6" name="Footer Placeholder 5">
            <a:extLst>
              <a:ext uri="{FF2B5EF4-FFF2-40B4-BE49-F238E27FC236}">
                <a16:creationId xmlns:a16="http://schemas.microsoft.com/office/drawing/2014/main" id="{4C1DC049-6BCC-4E44-BEB4-F7323B2134C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ABA0F2A-546C-CA42-B967-3AF4E5470808}"/>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4048350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D4F60-B3C6-664A-8D21-8DCCC7954E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7F968AD-2946-C644-BAEA-B79C9B0878A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08A9AB-FB5F-2948-BA04-74F30FEB9AAE}"/>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5" name="Footer Placeholder 4">
            <a:extLst>
              <a:ext uri="{FF2B5EF4-FFF2-40B4-BE49-F238E27FC236}">
                <a16:creationId xmlns:a16="http://schemas.microsoft.com/office/drawing/2014/main" id="{68B6AD45-C2CE-524B-ACAC-C11D5535E9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18305D-F05D-4F4F-B1D8-E76638BFAACE}"/>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406095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CC4E4A-92BC-A24E-993E-83A57F9B53F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7EA8B7A-C11D-A242-9675-78F58BF114F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7F7AF2-FF0B-304C-8194-D2FC3D4E0156}"/>
              </a:ext>
            </a:extLst>
          </p:cNvPr>
          <p:cNvSpPr>
            <a:spLocks noGrp="1"/>
          </p:cNvSpPr>
          <p:nvPr>
            <p:ph type="dt" sz="half" idx="10"/>
          </p:nvPr>
        </p:nvSpPr>
        <p:spPr/>
        <p:txBody>
          <a:bodyPr/>
          <a:lstStyle/>
          <a:p>
            <a:fld id="{895986DF-E34C-7E4C-8E5B-DE80583FF0C9}" type="datetimeFigureOut">
              <a:rPr lang="en-US" smtClean="0"/>
              <a:t>3/8/18</a:t>
            </a:fld>
            <a:endParaRPr lang="en-US"/>
          </a:p>
        </p:txBody>
      </p:sp>
      <p:sp>
        <p:nvSpPr>
          <p:cNvPr id="5" name="Footer Placeholder 4">
            <a:extLst>
              <a:ext uri="{FF2B5EF4-FFF2-40B4-BE49-F238E27FC236}">
                <a16:creationId xmlns:a16="http://schemas.microsoft.com/office/drawing/2014/main" id="{7C803978-4B74-414E-8D14-743F6EE8C2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57AC64-3718-2349-B946-71B9F46892C4}"/>
              </a:ext>
            </a:extLst>
          </p:cNvPr>
          <p:cNvSpPr>
            <a:spLocks noGrp="1"/>
          </p:cNvSpPr>
          <p:nvPr>
            <p:ph type="sldNum" sz="quarter" idx="12"/>
          </p:nvPr>
        </p:nvSpPr>
        <p:spPr/>
        <p:txBody>
          <a:bodyPr/>
          <a:lstStyle/>
          <a:p>
            <a:fld id="{695ACD68-11AB-0E48-864F-9A899D35F175}" type="slidenum">
              <a:rPr lang="en-US" smtClean="0"/>
              <a:t>‹#›</a:t>
            </a:fld>
            <a:endParaRPr lang="en-US"/>
          </a:p>
        </p:txBody>
      </p:sp>
    </p:spTree>
    <p:extLst>
      <p:ext uri="{BB962C8B-B14F-4D97-AF65-F5344CB8AC3E}">
        <p14:creationId xmlns:p14="http://schemas.microsoft.com/office/powerpoint/2010/main" val="3135378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7D3457-7BC1-F549-922E-B89D77C8BC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D1E6EB-13A9-A74A-BDF9-A001D2BA9D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B502E2-D2FA-9349-89E8-5032E18A36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5986DF-E34C-7E4C-8E5B-DE80583FF0C9}" type="datetimeFigureOut">
              <a:rPr lang="en-US" smtClean="0"/>
              <a:t>3/8/18</a:t>
            </a:fld>
            <a:endParaRPr lang="en-US"/>
          </a:p>
        </p:txBody>
      </p:sp>
      <p:sp>
        <p:nvSpPr>
          <p:cNvPr id="5" name="Footer Placeholder 4">
            <a:extLst>
              <a:ext uri="{FF2B5EF4-FFF2-40B4-BE49-F238E27FC236}">
                <a16:creationId xmlns:a16="http://schemas.microsoft.com/office/drawing/2014/main" id="{90223FCA-330A-714F-8EFF-ACF4728F0C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313A03-55E3-2F42-85E3-D3E7F6962F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5ACD68-11AB-0E48-864F-9A899D35F175}" type="slidenum">
              <a:rPr lang="en-US" smtClean="0"/>
              <a:t>‹#›</a:t>
            </a:fld>
            <a:endParaRPr lang="en-US"/>
          </a:p>
        </p:txBody>
      </p:sp>
    </p:spTree>
    <p:extLst>
      <p:ext uri="{BB962C8B-B14F-4D97-AF65-F5344CB8AC3E}">
        <p14:creationId xmlns:p14="http://schemas.microsoft.com/office/powerpoint/2010/main" val="1433287220"/>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C1793-CD74-CE4A-9C9E-18780E0EEEA5}"/>
              </a:ext>
            </a:extLst>
          </p:cNvPr>
          <p:cNvSpPr>
            <a:spLocks noGrp="1"/>
          </p:cNvSpPr>
          <p:nvPr>
            <p:ph type="ctrTitle"/>
          </p:nvPr>
        </p:nvSpPr>
        <p:spPr>
          <a:xfrm>
            <a:off x="2061809" y="1851102"/>
            <a:ext cx="8361229" cy="2695217"/>
          </a:xfrm>
          <a:ln w="38100">
            <a:solidFill>
              <a:srgbClr val="FFC000"/>
            </a:solidFill>
          </a:ln>
        </p:spPr>
        <p:txBody>
          <a:bodyPr>
            <a:normAutofit fontScale="90000"/>
          </a:bodyPr>
          <a:lstStyle/>
          <a:p>
            <a:r>
              <a:rPr lang="en-US" sz="6600" dirty="0"/>
              <a:t>Agrippina’s influence on Nero’s childhood, rise to power and early reign</a:t>
            </a:r>
          </a:p>
        </p:txBody>
      </p:sp>
    </p:spTree>
    <p:extLst>
      <p:ext uri="{BB962C8B-B14F-4D97-AF65-F5344CB8AC3E}">
        <p14:creationId xmlns:p14="http://schemas.microsoft.com/office/powerpoint/2010/main" val="2520730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C44AD-A157-394F-A584-4E2122CFBDA3}"/>
              </a:ext>
            </a:extLst>
          </p:cNvPr>
          <p:cNvSpPr>
            <a:spLocks noGrp="1"/>
          </p:cNvSpPr>
          <p:nvPr>
            <p:ph type="title"/>
          </p:nvPr>
        </p:nvSpPr>
        <p:spPr>
          <a:xfrm>
            <a:off x="838200" y="118407"/>
            <a:ext cx="10515600" cy="1166107"/>
          </a:xfrm>
          <a:ln>
            <a:solidFill>
              <a:srgbClr val="FFC000"/>
            </a:solidFill>
          </a:ln>
        </p:spPr>
        <p:txBody>
          <a:bodyPr/>
          <a:lstStyle/>
          <a:p>
            <a:pPr algn="ctr"/>
            <a:r>
              <a:rPr lang="en-US" dirty="0"/>
              <a:t>The Life of Agrippina the younger</a:t>
            </a:r>
          </a:p>
        </p:txBody>
      </p:sp>
      <p:sp>
        <p:nvSpPr>
          <p:cNvPr id="3" name="Content Placeholder 2">
            <a:extLst>
              <a:ext uri="{FF2B5EF4-FFF2-40B4-BE49-F238E27FC236}">
                <a16:creationId xmlns:a16="http://schemas.microsoft.com/office/drawing/2014/main" id="{627BF315-58AD-A043-9EB9-66C09DD4726B}"/>
              </a:ext>
            </a:extLst>
          </p:cNvPr>
          <p:cNvSpPr>
            <a:spLocks noGrp="1"/>
          </p:cNvSpPr>
          <p:nvPr>
            <p:ph idx="1"/>
          </p:nvPr>
        </p:nvSpPr>
        <p:spPr>
          <a:xfrm>
            <a:off x="838200" y="1443970"/>
            <a:ext cx="6499302" cy="5120640"/>
          </a:xfrm>
          <a:ln w="28575">
            <a:solidFill>
              <a:srgbClr val="FFC000"/>
            </a:solidFill>
          </a:ln>
        </p:spPr>
        <p:txBody>
          <a:bodyPr>
            <a:normAutofit fontScale="85000" lnSpcReduction="10000"/>
          </a:bodyPr>
          <a:lstStyle/>
          <a:p>
            <a:r>
              <a:rPr lang="en-US" dirty="0"/>
              <a:t>Great-great granddaughter of Augustus, incredibly strong bloodline from her maternal side, her brother being the emperor Caligula.</a:t>
            </a:r>
          </a:p>
          <a:p>
            <a:r>
              <a:rPr lang="en-US" dirty="0"/>
              <a:t>Born on the 6</a:t>
            </a:r>
            <a:r>
              <a:rPr lang="en-US" baseline="30000" dirty="0"/>
              <a:t>th</a:t>
            </a:r>
            <a:r>
              <a:rPr lang="en-US" dirty="0"/>
              <a:t> of November possibly between 15 or 14 CE </a:t>
            </a:r>
          </a:p>
          <a:p>
            <a:r>
              <a:rPr lang="en-US" dirty="0"/>
              <a:t>She and her sisters (Drusilla and </a:t>
            </a:r>
            <a:r>
              <a:rPr lang="en-US" dirty="0" err="1"/>
              <a:t>Livilla</a:t>
            </a:r>
            <a:r>
              <a:rPr lang="en-US" dirty="0"/>
              <a:t>) were highly favored by their only surviving brother Caligula</a:t>
            </a:r>
          </a:p>
          <a:p>
            <a:r>
              <a:rPr lang="en-US" dirty="0"/>
              <a:t>After Drusilla’s death, Agrippina, her remaining sister and </a:t>
            </a:r>
            <a:r>
              <a:rPr lang="en-US" dirty="0" err="1"/>
              <a:t>Drusillas</a:t>
            </a:r>
            <a:r>
              <a:rPr lang="en-US" dirty="0"/>
              <a:t> widowed husband Marcus </a:t>
            </a:r>
            <a:r>
              <a:rPr lang="en-US" dirty="0" err="1"/>
              <a:t>Aemillius</a:t>
            </a:r>
            <a:r>
              <a:rPr lang="en-US" dirty="0"/>
              <a:t> Lepidus were part of a plot to kill Caligula.</a:t>
            </a:r>
          </a:p>
          <a:p>
            <a:r>
              <a:rPr lang="en-US" dirty="0"/>
              <a:t>Following this attempt she was exiled to the Pontine islands, following Caligula's murder and Claudius's rise to power the exiles were lifted.</a:t>
            </a:r>
          </a:p>
        </p:txBody>
      </p:sp>
      <p:pic>
        <p:nvPicPr>
          <p:cNvPr id="4" name="Picture 3">
            <a:extLst>
              <a:ext uri="{FF2B5EF4-FFF2-40B4-BE49-F238E27FC236}">
                <a16:creationId xmlns:a16="http://schemas.microsoft.com/office/drawing/2014/main" id="{42A68177-F4E5-E349-A0C5-D63EFA29CFDE}"/>
              </a:ext>
            </a:extLst>
          </p:cNvPr>
          <p:cNvPicPr>
            <a:picLocks noChangeAspect="1"/>
          </p:cNvPicPr>
          <p:nvPr/>
        </p:nvPicPr>
        <p:blipFill>
          <a:blip r:embed="rId2"/>
          <a:stretch>
            <a:fillRect/>
          </a:stretch>
        </p:blipFill>
        <p:spPr>
          <a:xfrm>
            <a:off x="8178800" y="5053310"/>
            <a:ext cx="3175000" cy="1511300"/>
          </a:xfrm>
          <a:prstGeom prst="rect">
            <a:avLst/>
          </a:prstGeom>
          <a:ln>
            <a:solidFill>
              <a:srgbClr val="FFC000"/>
            </a:solidFill>
          </a:ln>
        </p:spPr>
      </p:pic>
      <p:pic>
        <p:nvPicPr>
          <p:cNvPr id="5" name="Picture 4">
            <a:extLst>
              <a:ext uri="{FF2B5EF4-FFF2-40B4-BE49-F238E27FC236}">
                <a16:creationId xmlns:a16="http://schemas.microsoft.com/office/drawing/2014/main" id="{5BC59F31-2974-0F4C-B908-3E91C78903C8}"/>
              </a:ext>
            </a:extLst>
          </p:cNvPr>
          <p:cNvPicPr>
            <a:picLocks noChangeAspect="1"/>
          </p:cNvPicPr>
          <p:nvPr/>
        </p:nvPicPr>
        <p:blipFill>
          <a:blip r:embed="rId3"/>
          <a:stretch>
            <a:fillRect/>
          </a:stretch>
        </p:blipFill>
        <p:spPr>
          <a:xfrm>
            <a:off x="8787161" y="1443970"/>
            <a:ext cx="2566639" cy="3289964"/>
          </a:xfrm>
          <a:prstGeom prst="rect">
            <a:avLst/>
          </a:prstGeom>
          <a:ln>
            <a:solidFill>
              <a:srgbClr val="FFC000"/>
            </a:solidFill>
          </a:ln>
        </p:spPr>
      </p:pic>
    </p:spTree>
    <p:extLst>
      <p:ext uri="{BB962C8B-B14F-4D97-AF65-F5344CB8AC3E}">
        <p14:creationId xmlns:p14="http://schemas.microsoft.com/office/powerpoint/2010/main" val="538628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5C336-D214-D449-B8D6-E722C54DD01B}"/>
              </a:ext>
            </a:extLst>
          </p:cNvPr>
          <p:cNvSpPr>
            <a:spLocks noGrp="1"/>
          </p:cNvSpPr>
          <p:nvPr>
            <p:ph type="title"/>
          </p:nvPr>
        </p:nvSpPr>
        <p:spPr>
          <a:ln>
            <a:solidFill>
              <a:srgbClr val="FFC000"/>
            </a:solidFill>
          </a:ln>
        </p:spPr>
        <p:txBody>
          <a:bodyPr/>
          <a:lstStyle/>
          <a:p>
            <a:pPr algn="ctr"/>
            <a:r>
              <a:rPr lang="en-US" dirty="0"/>
              <a:t>Marriage to Claudius </a:t>
            </a:r>
          </a:p>
        </p:txBody>
      </p:sp>
      <p:sp>
        <p:nvSpPr>
          <p:cNvPr id="3" name="Content Placeholder 2">
            <a:extLst>
              <a:ext uri="{FF2B5EF4-FFF2-40B4-BE49-F238E27FC236}">
                <a16:creationId xmlns:a16="http://schemas.microsoft.com/office/drawing/2014/main" id="{ADD24E4B-D257-F444-9439-92D4CE42BB94}"/>
              </a:ext>
            </a:extLst>
          </p:cNvPr>
          <p:cNvSpPr>
            <a:spLocks noGrp="1"/>
          </p:cNvSpPr>
          <p:nvPr>
            <p:ph idx="1"/>
          </p:nvPr>
        </p:nvSpPr>
        <p:spPr>
          <a:ln>
            <a:solidFill>
              <a:srgbClr val="FFC000"/>
            </a:solidFill>
          </a:ln>
        </p:spPr>
        <p:txBody>
          <a:bodyPr>
            <a:normAutofit/>
          </a:bodyPr>
          <a:lstStyle/>
          <a:p>
            <a:r>
              <a:rPr lang="en-US" sz="3200" dirty="0"/>
              <a:t>After his third wife was executed in 48AD  following an attempt to overthrow him, he sought to marry again </a:t>
            </a:r>
          </a:p>
          <a:p>
            <a:r>
              <a:rPr lang="en-US" sz="3200" dirty="0"/>
              <a:t>During this time she was suspected of being the mistress of Marcus Antonius Pallas one of Claudius’s advisers.</a:t>
            </a:r>
          </a:p>
          <a:p>
            <a:r>
              <a:rPr lang="en-US" sz="3200" dirty="0"/>
              <a:t>The marriage was considered taboo and incestuous.</a:t>
            </a:r>
          </a:p>
          <a:p>
            <a:r>
              <a:rPr lang="en-US" sz="3200" dirty="0"/>
              <a:t>Had rival </a:t>
            </a:r>
            <a:r>
              <a:rPr lang="en-US" sz="3200" dirty="0" err="1"/>
              <a:t>Lollia</a:t>
            </a:r>
            <a:r>
              <a:rPr lang="en-US" sz="3200" dirty="0"/>
              <a:t> Paulina and her cousin Lucius </a:t>
            </a:r>
            <a:r>
              <a:rPr lang="en-US" sz="3200" dirty="0" err="1"/>
              <a:t>Junius</a:t>
            </a:r>
            <a:r>
              <a:rPr lang="en-US" sz="3200" dirty="0"/>
              <a:t> </a:t>
            </a:r>
            <a:r>
              <a:rPr lang="en-US" sz="3200" dirty="0" err="1"/>
              <a:t>Silanus</a:t>
            </a:r>
            <a:r>
              <a:rPr lang="en-US" sz="3200" dirty="0"/>
              <a:t> </a:t>
            </a:r>
            <a:r>
              <a:rPr lang="en-US" sz="3200" dirty="0" err="1"/>
              <a:t>Torquatus</a:t>
            </a:r>
            <a:r>
              <a:rPr lang="en-US" sz="3200" dirty="0"/>
              <a:t> put to death by forced suicide in the same year 49AD </a:t>
            </a:r>
          </a:p>
        </p:txBody>
      </p:sp>
    </p:spTree>
    <p:extLst>
      <p:ext uri="{BB962C8B-B14F-4D97-AF65-F5344CB8AC3E}">
        <p14:creationId xmlns:p14="http://schemas.microsoft.com/office/powerpoint/2010/main" val="3739106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0E4AB-B0C0-4E47-B6D7-ED234CDDCAAF}"/>
              </a:ext>
            </a:extLst>
          </p:cNvPr>
          <p:cNvSpPr>
            <a:spLocks noGrp="1"/>
          </p:cNvSpPr>
          <p:nvPr>
            <p:ph type="title"/>
          </p:nvPr>
        </p:nvSpPr>
        <p:spPr>
          <a:xfrm>
            <a:off x="838200" y="373411"/>
            <a:ext cx="7717971" cy="1325563"/>
          </a:xfrm>
          <a:ln>
            <a:solidFill>
              <a:srgbClr val="FFC000"/>
            </a:solidFill>
          </a:ln>
        </p:spPr>
        <p:txBody>
          <a:bodyPr/>
          <a:lstStyle/>
          <a:p>
            <a:pPr algn="ctr"/>
            <a:r>
              <a:rPr lang="en-US" dirty="0"/>
              <a:t>Nero’s childhood</a:t>
            </a:r>
          </a:p>
        </p:txBody>
      </p:sp>
      <p:sp>
        <p:nvSpPr>
          <p:cNvPr id="3" name="Content Placeholder 2">
            <a:extLst>
              <a:ext uri="{FF2B5EF4-FFF2-40B4-BE49-F238E27FC236}">
                <a16:creationId xmlns:a16="http://schemas.microsoft.com/office/drawing/2014/main" id="{6EC7DF75-C11E-1C4B-91B6-1DBB030268B1}"/>
              </a:ext>
            </a:extLst>
          </p:cNvPr>
          <p:cNvSpPr>
            <a:spLocks noGrp="1"/>
          </p:cNvSpPr>
          <p:nvPr>
            <p:ph idx="1"/>
          </p:nvPr>
        </p:nvSpPr>
        <p:spPr>
          <a:xfrm>
            <a:off x="838200" y="1825625"/>
            <a:ext cx="6521605" cy="4351338"/>
          </a:xfrm>
          <a:ln>
            <a:solidFill>
              <a:srgbClr val="FFC000"/>
            </a:solidFill>
          </a:ln>
        </p:spPr>
        <p:txBody>
          <a:bodyPr/>
          <a:lstStyle/>
          <a:p>
            <a:r>
              <a:rPr lang="en-US" dirty="0"/>
              <a:t>Was born on 15</a:t>
            </a:r>
            <a:r>
              <a:rPr lang="en-US" baseline="30000" dirty="0"/>
              <a:t>th</a:t>
            </a:r>
            <a:r>
              <a:rPr lang="en-US" dirty="0"/>
              <a:t> December 37AD</a:t>
            </a:r>
          </a:p>
          <a:p>
            <a:r>
              <a:rPr lang="en-US" dirty="0"/>
              <a:t>Was allowed to wear the toga </a:t>
            </a:r>
            <a:r>
              <a:rPr lang="en-US" dirty="0" err="1"/>
              <a:t>virlis</a:t>
            </a:r>
            <a:r>
              <a:rPr lang="en-US" dirty="0"/>
              <a:t> a year early aged 13 </a:t>
            </a:r>
          </a:p>
          <a:p>
            <a:r>
              <a:rPr lang="en-US" dirty="0"/>
              <a:t>Married his step-sister Octavia age 16</a:t>
            </a:r>
          </a:p>
          <a:p>
            <a:r>
              <a:rPr lang="en-US" dirty="0"/>
              <a:t>Before Claudius’s death Agrippina began to replace important officials and guards with people she trusted such as </a:t>
            </a:r>
            <a:r>
              <a:rPr lang="en-US" dirty="0" err="1"/>
              <a:t>Britanicus’s</a:t>
            </a:r>
            <a:r>
              <a:rPr lang="en-US" dirty="0"/>
              <a:t> tutors and guards, this would later ensure a smooth transition to emperor for her son.</a:t>
            </a:r>
          </a:p>
        </p:txBody>
      </p:sp>
      <p:pic>
        <p:nvPicPr>
          <p:cNvPr id="4" name="Picture 3">
            <a:extLst>
              <a:ext uri="{FF2B5EF4-FFF2-40B4-BE49-F238E27FC236}">
                <a16:creationId xmlns:a16="http://schemas.microsoft.com/office/drawing/2014/main" id="{DB29BCA2-B50A-274F-95C8-C8CFF3DA3E67}"/>
              </a:ext>
            </a:extLst>
          </p:cNvPr>
          <p:cNvPicPr>
            <a:picLocks noChangeAspect="1"/>
          </p:cNvPicPr>
          <p:nvPr/>
        </p:nvPicPr>
        <p:blipFill>
          <a:blip r:embed="rId2"/>
          <a:stretch>
            <a:fillRect/>
          </a:stretch>
        </p:blipFill>
        <p:spPr>
          <a:xfrm>
            <a:off x="8070663" y="3495240"/>
            <a:ext cx="3461555" cy="2681723"/>
          </a:xfrm>
          <a:prstGeom prst="rect">
            <a:avLst/>
          </a:prstGeom>
          <a:ln>
            <a:solidFill>
              <a:srgbClr val="FFC000"/>
            </a:solidFill>
          </a:ln>
        </p:spPr>
      </p:pic>
      <p:pic>
        <p:nvPicPr>
          <p:cNvPr id="5" name="Picture 4">
            <a:extLst>
              <a:ext uri="{FF2B5EF4-FFF2-40B4-BE49-F238E27FC236}">
                <a16:creationId xmlns:a16="http://schemas.microsoft.com/office/drawing/2014/main" id="{AD58700F-29BF-4345-85E5-10670BF4FAE0}"/>
              </a:ext>
            </a:extLst>
          </p:cNvPr>
          <p:cNvPicPr>
            <a:picLocks noChangeAspect="1"/>
          </p:cNvPicPr>
          <p:nvPr/>
        </p:nvPicPr>
        <p:blipFill>
          <a:blip r:embed="rId3"/>
          <a:stretch>
            <a:fillRect/>
          </a:stretch>
        </p:blipFill>
        <p:spPr>
          <a:xfrm>
            <a:off x="8776795" y="365125"/>
            <a:ext cx="2049290" cy="2785172"/>
          </a:xfrm>
          <a:prstGeom prst="rect">
            <a:avLst/>
          </a:prstGeom>
          <a:ln>
            <a:solidFill>
              <a:srgbClr val="FFC000"/>
            </a:solidFill>
          </a:ln>
        </p:spPr>
      </p:pic>
    </p:spTree>
    <p:extLst>
      <p:ext uri="{BB962C8B-B14F-4D97-AF65-F5344CB8AC3E}">
        <p14:creationId xmlns:p14="http://schemas.microsoft.com/office/powerpoint/2010/main" val="3589669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AB9DB-F463-EC40-9CF6-BF29811A4265}"/>
              </a:ext>
            </a:extLst>
          </p:cNvPr>
          <p:cNvSpPr>
            <a:spLocks noGrp="1"/>
          </p:cNvSpPr>
          <p:nvPr>
            <p:ph type="title"/>
          </p:nvPr>
        </p:nvSpPr>
        <p:spPr>
          <a:ln>
            <a:solidFill>
              <a:srgbClr val="FFC000"/>
            </a:solidFill>
          </a:ln>
        </p:spPr>
        <p:txBody>
          <a:bodyPr/>
          <a:lstStyle/>
          <a:p>
            <a:pPr algn="ctr"/>
            <a:r>
              <a:rPr lang="en-US" dirty="0"/>
              <a:t>Agrippina’s Ambition </a:t>
            </a:r>
          </a:p>
        </p:txBody>
      </p:sp>
      <p:sp>
        <p:nvSpPr>
          <p:cNvPr id="3" name="Content Placeholder 2">
            <a:extLst>
              <a:ext uri="{FF2B5EF4-FFF2-40B4-BE49-F238E27FC236}">
                <a16:creationId xmlns:a16="http://schemas.microsoft.com/office/drawing/2014/main" id="{CA4890F2-5827-7644-B7CB-1F81CBF3DFEC}"/>
              </a:ext>
            </a:extLst>
          </p:cNvPr>
          <p:cNvSpPr>
            <a:spLocks noGrp="1"/>
          </p:cNvSpPr>
          <p:nvPr>
            <p:ph idx="1"/>
          </p:nvPr>
        </p:nvSpPr>
        <p:spPr>
          <a:xfrm>
            <a:off x="838200" y="1825625"/>
            <a:ext cx="10515600" cy="4444546"/>
          </a:xfrm>
          <a:ln>
            <a:solidFill>
              <a:srgbClr val="FFC000"/>
            </a:solidFill>
          </a:ln>
        </p:spPr>
        <p:txBody>
          <a:bodyPr>
            <a:noAutofit/>
          </a:bodyPr>
          <a:lstStyle/>
          <a:p>
            <a:r>
              <a:rPr lang="en-US" sz="3000" dirty="0"/>
              <a:t>Kept herself very close to Nero and wanted to keep as involved in politics as possible, she was said to have had a door build at the back of the Palatine where meetings took place in order to listen in secretly </a:t>
            </a:r>
          </a:p>
          <a:p>
            <a:r>
              <a:rPr lang="en-US" sz="3000" dirty="0"/>
              <a:t>At the very beginning of Nero's reign she managed much empire business and received various embassies, sending correspondence to peoples, governors and kings (</a:t>
            </a:r>
            <a:r>
              <a:rPr lang="en-US" sz="3000" dirty="0" err="1"/>
              <a:t>Dio</a:t>
            </a:r>
            <a:r>
              <a:rPr lang="en-US" sz="3000" dirty="0"/>
              <a:t> Cassius 61.3)</a:t>
            </a:r>
          </a:p>
          <a:p>
            <a:r>
              <a:rPr lang="en-US" sz="3000" dirty="0"/>
              <a:t>Felt very threatened by Nero's relationship with his mistress Claudia </a:t>
            </a:r>
            <a:r>
              <a:rPr lang="en-US" sz="3000" dirty="0" err="1"/>
              <a:t>Acte</a:t>
            </a:r>
            <a:r>
              <a:rPr lang="en-US" sz="3000" dirty="0"/>
              <a:t> and became even further overbearing.</a:t>
            </a:r>
          </a:p>
        </p:txBody>
      </p:sp>
    </p:spTree>
    <p:extLst>
      <p:ext uri="{BB962C8B-B14F-4D97-AF65-F5344CB8AC3E}">
        <p14:creationId xmlns:p14="http://schemas.microsoft.com/office/powerpoint/2010/main" val="3520375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93B5D-FE4D-C84A-B3FD-6F72EAD9507A}"/>
              </a:ext>
            </a:extLst>
          </p:cNvPr>
          <p:cNvSpPr>
            <a:spLocks noGrp="1"/>
          </p:cNvSpPr>
          <p:nvPr>
            <p:ph type="title"/>
          </p:nvPr>
        </p:nvSpPr>
        <p:spPr>
          <a:ln>
            <a:solidFill>
              <a:srgbClr val="FFC000"/>
            </a:solidFill>
          </a:ln>
        </p:spPr>
        <p:txBody>
          <a:bodyPr/>
          <a:lstStyle/>
          <a:p>
            <a:pPr algn="ctr"/>
            <a:r>
              <a:rPr lang="en-US" dirty="0"/>
              <a:t>Murders in the rise to power and after</a:t>
            </a:r>
          </a:p>
        </p:txBody>
      </p:sp>
      <p:sp>
        <p:nvSpPr>
          <p:cNvPr id="3" name="Content Placeholder 2">
            <a:extLst>
              <a:ext uri="{FF2B5EF4-FFF2-40B4-BE49-F238E27FC236}">
                <a16:creationId xmlns:a16="http://schemas.microsoft.com/office/drawing/2014/main" id="{9F88AE36-6A2E-DA41-A8E4-5EBAEC06054C}"/>
              </a:ext>
            </a:extLst>
          </p:cNvPr>
          <p:cNvSpPr>
            <a:spLocks noGrp="1"/>
          </p:cNvSpPr>
          <p:nvPr>
            <p:ph idx="1"/>
          </p:nvPr>
        </p:nvSpPr>
        <p:spPr>
          <a:ln>
            <a:solidFill>
              <a:srgbClr val="FFC000"/>
            </a:solidFill>
          </a:ln>
        </p:spPr>
        <p:txBody>
          <a:bodyPr>
            <a:normAutofit/>
          </a:bodyPr>
          <a:lstStyle/>
          <a:p>
            <a:r>
              <a:rPr lang="en-US" dirty="0"/>
              <a:t>Suetonius life of Claudius says that she poisons Claudius with a mushroom for the sake of her son Nero, fearing he was about to name </a:t>
            </a:r>
            <a:r>
              <a:rPr lang="en-US" dirty="0" err="1"/>
              <a:t>Britanicus</a:t>
            </a:r>
            <a:r>
              <a:rPr lang="en-US" dirty="0"/>
              <a:t> heir </a:t>
            </a:r>
          </a:p>
          <a:p>
            <a:r>
              <a:rPr lang="en-US" dirty="0"/>
              <a:t>Reiterated by Pliny the elder in blunt terms names Agrippina openly for committing the act </a:t>
            </a:r>
          </a:p>
          <a:p>
            <a:r>
              <a:rPr lang="en-US" dirty="0"/>
              <a:t>Tacitus agrees that this was to stop </a:t>
            </a:r>
            <a:r>
              <a:rPr lang="en-US" dirty="0" err="1"/>
              <a:t>Britanicus</a:t>
            </a:r>
            <a:r>
              <a:rPr lang="en-US" dirty="0"/>
              <a:t> from becoming heir </a:t>
            </a:r>
          </a:p>
          <a:p>
            <a:r>
              <a:rPr lang="en-US" dirty="0"/>
              <a:t>Suetonius also argues that the first attack may not have killed him and that a following attempt at poison that same night was required either by a poisoned feather designed to make Claudius vomit up remaining poison or with a gruel or via enema </a:t>
            </a:r>
          </a:p>
          <a:p>
            <a:pPr marL="0" indent="0">
              <a:buNone/>
            </a:pPr>
            <a:endParaRPr lang="en-US" dirty="0"/>
          </a:p>
        </p:txBody>
      </p:sp>
    </p:spTree>
    <p:extLst>
      <p:ext uri="{BB962C8B-B14F-4D97-AF65-F5344CB8AC3E}">
        <p14:creationId xmlns:p14="http://schemas.microsoft.com/office/powerpoint/2010/main" val="1709311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2D326-B811-B84C-A62E-F938EB81D16A}"/>
              </a:ext>
            </a:extLst>
          </p:cNvPr>
          <p:cNvSpPr>
            <a:spLocks noGrp="1"/>
          </p:cNvSpPr>
          <p:nvPr>
            <p:ph type="title"/>
          </p:nvPr>
        </p:nvSpPr>
        <p:spPr>
          <a:ln>
            <a:solidFill>
              <a:srgbClr val="FFC000"/>
            </a:solidFill>
          </a:ln>
        </p:spPr>
        <p:txBody>
          <a:bodyPr/>
          <a:lstStyle/>
          <a:p>
            <a:pPr algn="ctr"/>
            <a:r>
              <a:rPr lang="en-US" dirty="0"/>
              <a:t>The ‘best of mothers’ </a:t>
            </a:r>
          </a:p>
        </p:txBody>
      </p:sp>
      <p:sp>
        <p:nvSpPr>
          <p:cNvPr id="3" name="Content Placeholder 2">
            <a:extLst>
              <a:ext uri="{FF2B5EF4-FFF2-40B4-BE49-F238E27FC236}">
                <a16:creationId xmlns:a16="http://schemas.microsoft.com/office/drawing/2014/main" id="{B9CB8DF1-BFD8-5E46-ADC4-79F8CD0762C4}"/>
              </a:ext>
            </a:extLst>
          </p:cNvPr>
          <p:cNvSpPr>
            <a:spLocks noGrp="1"/>
          </p:cNvSpPr>
          <p:nvPr>
            <p:ph idx="1"/>
          </p:nvPr>
        </p:nvSpPr>
        <p:spPr>
          <a:ln>
            <a:solidFill>
              <a:srgbClr val="FFC000"/>
            </a:solidFill>
          </a:ln>
        </p:spPr>
        <p:txBody>
          <a:bodyPr>
            <a:normAutofit/>
          </a:bodyPr>
          <a:lstStyle/>
          <a:p>
            <a:r>
              <a:rPr lang="en-US" sz="3200" dirty="0"/>
              <a:t>Rumors of incest made by both </a:t>
            </a:r>
            <a:r>
              <a:rPr lang="en-US" sz="3200" dirty="0" err="1"/>
              <a:t>Fabius</a:t>
            </a:r>
            <a:r>
              <a:rPr lang="en-US" sz="3200" dirty="0"/>
              <a:t> and </a:t>
            </a:r>
            <a:r>
              <a:rPr lang="en-US" sz="3200" dirty="0" err="1"/>
              <a:t>Cluvius</a:t>
            </a:r>
            <a:r>
              <a:rPr lang="en-US" sz="3200" dirty="0"/>
              <a:t> discussed by Tacitus, </a:t>
            </a:r>
            <a:r>
              <a:rPr lang="en-US" sz="3200" dirty="0" err="1"/>
              <a:t>Cluvius</a:t>
            </a:r>
            <a:r>
              <a:rPr lang="en-US" sz="3200" dirty="0"/>
              <a:t> made Agrippina the instigator while </a:t>
            </a:r>
            <a:r>
              <a:rPr lang="en-US" sz="3200" dirty="0" err="1"/>
              <a:t>Fabius</a:t>
            </a:r>
            <a:r>
              <a:rPr lang="en-US" sz="3200" dirty="0"/>
              <a:t> made Nero but he gives no reason for this. Tacitus and Pliny the elder both clearly support </a:t>
            </a:r>
            <a:r>
              <a:rPr lang="en-US" sz="3200" dirty="0" err="1"/>
              <a:t>Cluvius</a:t>
            </a:r>
            <a:r>
              <a:rPr lang="en-US" sz="3200" dirty="0"/>
              <a:t> as did the popular rumor. However in Suetonius's life of Nero he follows </a:t>
            </a:r>
            <a:r>
              <a:rPr lang="en-US" sz="3200" dirty="0" err="1"/>
              <a:t>Fabius</a:t>
            </a:r>
            <a:r>
              <a:rPr lang="en-US" sz="3200" dirty="0"/>
              <a:t> without a hint of his supposed unreliability nor naming him </a:t>
            </a:r>
          </a:p>
          <a:p>
            <a:r>
              <a:rPr lang="en-US" sz="3200" dirty="0"/>
              <a:t>Received many titles and honors following Nero's succession two </a:t>
            </a:r>
            <a:r>
              <a:rPr lang="en-US" sz="3200" dirty="0" err="1"/>
              <a:t>lictors</a:t>
            </a:r>
            <a:r>
              <a:rPr lang="en-US" sz="3200" dirty="0"/>
              <a:t> and the priesthood of Claudius </a:t>
            </a:r>
          </a:p>
        </p:txBody>
      </p:sp>
    </p:spTree>
    <p:extLst>
      <p:ext uri="{BB962C8B-B14F-4D97-AF65-F5344CB8AC3E}">
        <p14:creationId xmlns:p14="http://schemas.microsoft.com/office/powerpoint/2010/main" val="2519863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96231-3DB6-754E-8660-B38A08042AD8}"/>
              </a:ext>
            </a:extLst>
          </p:cNvPr>
          <p:cNvSpPr>
            <a:spLocks noGrp="1"/>
          </p:cNvSpPr>
          <p:nvPr>
            <p:ph type="title"/>
          </p:nvPr>
        </p:nvSpPr>
        <p:spPr>
          <a:xfrm>
            <a:off x="838200" y="365125"/>
            <a:ext cx="6193971" cy="1325563"/>
          </a:xfrm>
          <a:ln>
            <a:solidFill>
              <a:srgbClr val="FFC000"/>
            </a:solidFill>
          </a:ln>
        </p:spPr>
        <p:txBody>
          <a:bodyPr/>
          <a:lstStyle/>
          <a:p>
            <a:r>
              <a:rPr lang="en-US" dirty="0"/>
              <a:t>Representation on coins </a:t>
            </a:r>
          </a:p>
        </p:txBody>
      </p:sp>
      <p:sp>
        <p:nvSpPr>
          <p:cNvPr id="3" name="Content Placeholder 2">
            <a:extLst>
              <a:ext uri="{FF2B5EF4-FFF2-40B4-BE49-F238E27FC236}">
                <a16:creationId xmlns:a16="http://schemas.microsoft.com/office/drawing/2014/main" id="{4B608579-6E5F-4E42-B118-D1DE35FF5D66}"/>
              </a:ext>
            </a:extLst>
          </p:cNvPr>
          <p:cNvSpPr>
            <a:spLocks noGrp="1"/>
          </p:cNvSpPr>
          <p:nvPr>
            <p:ph idx="1"/>
          </p:nvPr>
        </p:nvSpPr>
        <p:spPr>
          <a:xfrm>
            <a:off x="838200" y="1825625"/>
            <a:ext cx="5361878" cy="4351338"/>
          </a:xfrm>
          <a:ln>
            <a:solidFill>
              <a:srgbClr val="FFC000"/>
            </a:solidFill>
          </a:ln>
        </p:spPr>
        <p:txBody>
          <a:bodyPr>
            <a:normAutofit/>
          </a:bodyPr>
          <a:lstStyle/>
          <a:p>
            <a:r>
              <a:rPr lang="en-US" dirty="0"/>
              <a:t>A coin of Nero and his mother, from 54AD showcases her importance of in Nero's early reign. </a:t>
            </a:r>
          </a:p>
          <a:p>
            <a:endParaRPr lang="en-US" dirty="0"/>
          </a:p>
          <a:p>
            <a:r>
              <a:rPr lang="en-US" dirty="0"/>
              <a:t>Then shown as side by side with Nero at the forefront in 55AD, here she is important but less so than before. </a:t>
            </a:r>
          </a:p>
        </p:txBody>
      </p:sp>
      <p:sp>
        <p:nvSpPr>
          <p:cNvPr id="5" name="TextBox 4">
            <a:extLst>
              <a:ext uri="{FF2B5EF4-FFF2-40B4-BE49-F238E27FC236}">
                <a16:creationId xmlns:a16="http://schemas.microsoft.com/office/drawing/2014/main" id="{9F020212-1DC4-B149-801A-0582786AE9EF}"/>
              </a:ext>
            </a:extLst>
          </p:cNvPr>
          <p:cNvSpPr txBox="1"/>
          <p:nvPr/>
        </p:nvSpPr>
        <p:spPr>
          <a:xfrm>
            <a:off x="9433932" y="-2341756"/>
            <a:ext cx="184731" cy="369332"/>
          </a:xfrm>
          <a:prstGeom prst="rect">
            <a:avLst/>
          </a:prstGeom>
          <a:noFill/>
        </p:spPr>
        <p:txBody>
          <a:bodyPr wrap="none" rtlCol="0">
            <a:spAutoFit/>
          </a:bodyPr>
          <a:lstStyle/>
          <a:p>
            <a:endParaRPr lang="en-US" dirty="0"/>
          </a:p>
        </p:txBody>
      </p:sp>
      <p:pic>
        <p:nvPicPr>
          <p:cNvPr id="6" name="Picture 5">
            <a:extLst>
              <a:ext uri="{FF2B5EF4-FFF2-40B4-BE49-F238E27FC236}">
                <a16:creationId xmlns:a16="http://schemas.microsoft.com/office/drawing/2014/main" id="{A4C6FD2D-D6ED-3943-89EA-533DAF3963A8}"/>
              </a:ext>
            </a:extLst>
          </p:cNvPr>
          <p:cNvPicPr>
            <a:picLocks noChangeAspect="1"/>
          </p:cNvPicPr>
          <p:nvPr/>
        </p:nvPicPr>
        <p:blipFill>
          <a:blip r:embed="rId2"/>
          <a:stretch>
            <a:fillRect/>
          </a:stretch>
        </p:blipFill>
        <p:spPr>
          <a:xfrm>
            <a:off x="7304735" y="685395"/>
            <a:ext cx="4049065" cy="1987723"/>
          </a:xfrm>
          <a:prstGeom prst="rect">
            <a:avLst/>
          </a:prstGeom>
          <a:ln>
            <a:solidFill>
              <a:srgbClr val="FFC000"/>
            </a:solidFill>
          </a:ln>
        </p:spPr>
      </p:pic>
      <p:pic>
        <p:nvPicPr>
          <p:cNvPr id="7" name="Picture 6">
            <a:extLst>
              <a:ext uri="{FF2B5EF4-FFF2-40B4-BE49-F238E27FC236}">
                <a16:creationId xmlns:a16="http://schemas.microsoft.com/office/drawing/2014/main" id="{52278992-3B53-6F43-9977-85DB7BBF6060}"/>
              </a:ext>
            </a:extLst>
          </p:cNvPr>
          <p:cNvPicPr>
            <a:picLocks noChangeAspect="1"/>
          </p:cNvPicPr>
          <p:nvPr/>
        </p:nvPicPr>
        <p:blipFill>
          <a:blip r:embed="rId3"/>
          <a:stretch>
            <a:fillRect/>
          </a:stretch>
        </p:blipFill>
        <p:spPr>
          <a:xfrm>
            <a:off x="7304735" y="3760609"/>
            <a:ext cx="4048138" cy="2067504"/>
          </a:xfrm>
          <a:prstGeom prst="rect">
            <a:avLst/>
          </a:prstGeom>
          <a:ln>
            <a:solidFill>
              <a:srgbClr val="FFC000"/>
            </a:solidFill>
          </a:ln>
        </p:spPr>
      </p:pic>
    </p:spTree>
    <p:extLst>
      <p:ext uri="{BB962C8B-B14F-4D97-AF65-F5344CB8AC3E}">
        <p14:creationId xmlns:p14="http://schemas.microsoft.com/office/powerpoint/2010/main" val="4301888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1627D-1F40-104C-B69E-117DD49AB221}"/>
              </a:ext>
            </a:extLst>
          </p:cNvPr>
          <p:cNvSpPr>
            <a:spLocks noGrp="1"/>
          </p:cNvSpPr>
          <p:nvPr>
            <p:ph type="title"/>
          </p:nvPr>
        </p:nvSpPr>
        <p:spPr>
          <a:ln>
            <a:solidFill>
              <a:srgbClr val="FFC000"/>
            </a:solidFill>
          </a:ln>
        </p:spPr>
        <p:txBody>
          <a:bodyPr/>
          <a:lstStyle/>
          <a:p>
            <a:pPr algn="ctr"/>
            <a:r>
              <a:rPr lang="en-US" dirty="0"/>
              <a:t>Fall from </a:t>
            </a:r>
            <a:r>
              <a:rPr lang="en-US" dirty="0" err="1"/>
              <a:t>Favour</a:t>
            </a:r>
            <a:r>
              <a:rPr lang="en-US" dirty="0"/>
              <a:t>  </a:t>
            </a:r>
          </a:p>
        </p:txBody>
      </p:sp>
      <p:sp>
        <p:nvSpPr>
          <p:cNvPr id="3" name="Content Placeholder 2">
            <a:extLst>
              <a:ext uri="{FF2B5EF4-FFF2-40B4-BE49-F238E27FC236}">
                <a16:creationId xmlns:a16="http://schemas.microsoft.com/office/drawing/2014/main" id="{32FBE0BB-5D04-AD44-975C-882804F1C820}"/>
              </a:ext>
            </a:extLst>
          </p:cNvPr>
          <p:cNvSpPr>
            <a:spLocks noGrp="1"/>
          </p:cNvSpPr>
          <p:nvPr>
            <p:ph idx="1"/>
          </p:nvPr>
        </p:nvSpPr>
        <p:spPr>
          <a:ln>
            <a:solidFill>
              <a:srgbClr val="FFC000"/>
            </a:solidFill>
          </a:ln>
        </p:spPr>
        <p:txBody>
          <a:bodyPr>
            <a:normAutofit fontScale="92500" lnSpcReduction="10000"/>
          </a:bodyPr>
          <a:lstStyle/>
          <a:p>
            <a:r>
              <a:rPr lang="en-US" dirty="0"/>
              <a:t>Had a fragile strained relationship with Seneca and </a:t>
            </a:r>
            <a:r>
              <a:rPr lang="en-US" dirty="0" err="1"/>
              <a:t>Burrus</a:t>
            </a:r>
            <a:r>
              <a:rPr lang="en-US" dirty="0"/>
              <a:t> who tried very hard to free Nero from her influence  "</a:t>
            </a:r>
            <a:r>
              <a:rPr lang="en-GB" dirty="0"/>
              <a:t>seeing her approach, persuaded the young man to descend and meet his mother before she could get there, as if to extend some special greeting to her. Then, having brought this about, they did not re-ascend the tribunal, but made some excuse, so that the weakness in the empire should not become apparent to the foreigners; and thereafter they laboured to prevent any public business from being again committed to her hands.” - </a:t>
            </a:r>
            <a:r>
              <a:rPr lang="en-GB" b="1" dirty="0" err="1"/>
              <a:t>Dio</a:t>
            </a:r>
            <a:r>
              <a:rPr lang="en-GB" b="1" dirty="0"/>
              <a:t> Cassius 61.3.2-4.</a:t>
            </a:r>
          </a:p>
          <a:p>
            <a:r>
              <a:rPr lang="en-GB" dirty="0"/>
              <a:t>A huge strain on her relationship with Nero was her dislike for his mistress Claudia </a:t>
            </a:r>
            <a:r>
              <a:rPr lang="en-GB" dirty="0" err="1"/>
              <a:t>Acte</a:t>
            </a:r>
            <a:r>
              <a:rPr lang="en-GB" dirty="0"/>
              <a:t>, their relationship was encouraged by Seneca and </a:t>
            </a:r>
            <a:r>
              <a:rPr lang="en-GB" dirty="0" err="1"/>
              <a:t>Burrus</a:t>
            </a:r>
            <a:r>
              <a:rPr lang="en-GB" dirty="0"/>
              <a:t> so as for him to have an outlet for his urges without risk of great scandal, she also provided a way for Nero to drift apart from his mother. </a:t>
            </a:r>
            <a:endParaRPr lang="en-US" dirty="0"/>
          </a:p>
        </p:txBody>
      </p:sp>
    </p:spTree>
    <p:extLst>
      <p:ext uri="{BB962C8B-B14F-4D97-AF65-F5344CB8AC3E}">
        <p14:creationId xmlns:p14="http://schemas.microsoft.com/office/powerpoint/2010/main" val="1437540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24EB0-B6F2-804F-9226-FB29738FABDF}"/>
              </a:ext>
            </a:extLst>
          </p:cNvPr>
          <p:cNvSpPr>
            <a:spLocks noGrp="1"/>
          </p:cNvSpPr>
          <p:nvPr>
            <p:ph type="title"/>
          </p:nvPr>
        </p:nvSpPr>
        <p:spPr>
          <a:ln>
            <a:solidFill>
              <a:srgbClr val="FFC000"/>
            </a:solidFill>
          </a:ln>
        </p:spPr>
        <p:txBody>
          <a:bodyPr/>
          <a:lstStyle/>
          <a:p>
            <a:pPr algn="ctr"/>
            <a:r>
              <a:rPr lang="en-US" dirty="0"/>
              <a:t>Her own murder</a:t>
            </a:r>
          </a:p>
        </p:txBody>
      </p:sp>
      <p:sp>
        <p:nvSpPr>
          <p:cNvPr id="3" name="Content Placeholder 2">
            <a:extLst>
              <a:ext uri="{FF2B5EF4-FFF2-40B4-BE49-F238E27FC236}">
                <a16:creationId xmlns:a16="http://schemas.microsoft.com/office/drawing/2014/main" id="{0FE7C43E-4DEC-144F-9930-D529935FC508}"/>
              </a:ext>
            </a:extLst>
          </p:cNvPr>
          <p:cNvSpPr>
            <a:spLocks noGrp="1"/>
          </p:cNvSpPr>
          <p:nvPr>
            <p:ph idx="1"/>
          </p:nvPr>
        </p:nvSpPr>
        <p:spPr>
          <a:ln>
            <a:solidFill>
              <a:srgbClr val="FFC000"/>
            </a:solidFill>
          </a:ln>
        </p:spPr>
        <p:txBody>
          <a:bodyPr>
            <a:normAutofit fontScale="92500" lnSpcReduction="10000"/>
          </a:bodyPr>
          <a:lstStyle/>
          <a:p>
            <a:r>
              <a:rPr lang="en-GB" dirty="0"/>
              <a:t>“… he had a collapsible cabin boat designed which would either sink or fall on top of her… he made one of his captains stage an accidental collision with the galley in which she had sailed… he offered her the collapsible boat instead of the damaged galley… although the ship had foundered, his mother had swum to safety… Nero ordered one of his men to drop a dagger surreptitiously beside </a:t>
            </a:r>
            <a:r>
              <a:rPr lang="en-GB" dirty="0" err="1"/>
              <a:t>Agermus</a:t>
            </a:r>
            <a:r>
              <a:rPr lang="en-GB" dirty="0"/>
              <a:t>, whom he arrested at once on a charge of attempted murder… he made it seem as if she had sent </a:t>
            </a:r>
            <a:r>
              <a:rPr lang="en-GB" dirty="0" err="1"/>
              <a:t>Agermus</a:t>
            </a:r>
            <a:r>
              <a:rPr lang="en-GB" dirty="0"/>
              <a:t> to assassinate him… - </a:t>
            </a:r>
            <a:r>
              <a:rPr lang="en-GB" b="1" dirty="0"/>
              <a:t>Suetonius </a:t>
            </a:r>
            <a:r>
              <a:rPr lang="en-GB" b="1" i="1" dirty="0"/>
              <a:t>Nero </a:t>
            </a:r>
            <a:r>
              <a:rPr lang="en-GB" b="1" dirty="0"/>
              <a:t>34. </a:t>
            </a:r>
          </a:p>
          <a:p>
            <a:r>
              <a:rPr lang="en-GB" dirty="0"/>
              <a:t>“The executioners surrounded the couch, and the </a:t>
            </a:r>
            <a:r>
              <a:rPr lang="en-GB" dirty="0" err="1"/>
              <a:t>trierarch</a:t>
            </a:r>
            <a:r>
              <a:rPr lang="en-GB" dirty="0"/>
              <a:t> began by striking her on the head with a club. The centurion was drawing his sword to make an end, when she proffered her womb to the blow. ‘Strike here,’ she exclaimed, and was despatched with repeated wounds.” – </a:t>
            </a:r>
            <a:r>
              <a:rPr lang="en-GB" b="1" dirty="0"/>
              <a:t>Tacitus </a:t>
            </a:r>
            <a:r>
              <a:rPr lang="en-GB" b="1" i="1" dirty="0"/>
              <a:t>Annals </a:t>
            </a:r>
            <a:r>
              <a:rPr lang="en-GB" b="1" dirty="0"/>
              <a:t>14.8. </a:t>
            </a:r>
            <a:endParaRPr lang="en-GB" dirty="0"/>
          </a:p>
          <a:p>
            <a:endParaRPr lang="en-US" dirty="0"/>
          </a:p>
        </p:txBody>
      </p:sp>
    </p:spTree>
    <p:extLst>
      <p:ext uri="{BB962C8B-B14F-4D97-AF65-F5344CB8AC3E}">
        <p14:creationId xmlns:p14="http://schemas.microsoft.com/office/powerpoint/2010/main" val="2393722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CB51B-0444-2E42-84C1-02111EA8CFE6}"/>
              </a:ext>
            </a:extLst>
          </p:cNvPr>
          <p:cNvSpPr>
            <a:spLocks noGrp="1"/>
          </p:cNvSpPr>
          <p:nvPr>
            <p:ph type="title"/>
          </p:nvPr>
        </p:nvSpPr>
        <p:spPr>
          <a:ln>
            <a:solidFill>
              <a:srgbClr val="FFC000"/>
            </a:solidFill>
          </a:ln>
        </p:spPr>
        <p:txBody>
          <a:bodyPr/>
          <a:lstStyle/>
          <a:p>
            <a:pPr algn="ctr"/>
            <a:r>
              <a:rPr lang="en-US" dirty="0"/>
              <a:t>Aftermath </a:t>
            </a:r>
          </a:p>
        </p:txBody>
      </p:sp>
      <p:sp>
        <p:nvSpPr>
          <p:cNvPr id="3" name="Content Placeholder 2">
            <a:extLst>
              <a:ext uri="{FF2B5EF4-FFF2-40B4-BE49-F238E27FC236}">
                <a16:creationId xmlns:a16="http://schemas.microsoft.com/office/drawing/2014/main" id="{8DDED02A-00EA-934D-A286-0615B497A2CF}"/>
              </a:ext>
            </a:extLst>
          </p:cNvPr>
          <p:cNvSpPr>
            <a:spLocks noGrp="1"/>
          </p:cNvSpPr>
          <p:nvPr>
            <p:ph idx="1"/>
          </p:nvPr>
        </p:nvSpPr>
        <p:spPr>
          <a:ln>
            <a:solidFill>
              <a:srgbClr val="FFC000"/>
            </a:solidFill>
          </a:ln>
        </p:spPr>
        <p:txBody>
          <a:bodyPr/>
          <a:lstStyle/>
          <a:p>
            <a:r>
              <a:rPr lang="en-GB" sz="3200" dirty="0"/>
              <a:t>Nero reportedly felt incredibly guilty for his mother’s murder and would have nightmares of her and saw her ghost and had magicians scare her away</a:t>
            </a:r>
          </a:p>
          <a:p>
            <a:pPr marL="0" indent="0">
              <a:buNone/>
            </a:pPr>
            <a:endParaRPr lang="en-GB" sz="3200" dirty="0"/>
          </a:p>
          <a:p>
            <a:r>
              <a:rPr lang="en-GB" sz="3200" dirty="0"/>
              <a:t>Tacitus reports that in the years before her death she met with an astrologer who predicted that her son would become emperor and kill her she replied ‘let him kill me, provided he becomes emperor’</a:t>
            </a:r>
          </a:p>
          <a:p>
            <a:endParaRPr lang="en-US" dirty="0"/>
          </a:p>
        </p:txBody>
      </p:sp>
    </p:spTree>
    <p:extLst>
      <p:ext uri="{BB962C8B-B14F-4D97-AF65-F5344CB8AC3E}">
        <p14:creationId xmlns:p14="http://schemas.microsoft.com/office/powerpoint/2010/main" val="536355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1106C-6A73-5444-8B59-A89A5C64B8BB}"/>
              </a:ext>
            </a:extLst>
          </p:cNvPr>
          <p:cNvSpPr>
            <a:spLocks noGrp="1"/>
          </p:cNvSpPr>
          <p:nvPr>
            <p:ph type="title"/>
          </p:nvPr>
        </p:nvSpPr>
        <p:spPr>
          <a:ln>
            <a:solidFill>
              <a:srgbClr val="FFC000"/>
            </a:solidFill>
          </a:ln>
        </p:spPr>
        <p:txBody>
          <a:bodyPr/>
          <a:lstStyle/>
          <a:p>
            <a:pPr algn="ctr"/>
            <a:r>
              <a:rPr lang="en-US" dirty="0"/>
              <a:t>Bibliography</a:t>
            </a:r>
          </a:p>
        </p:txBody>
      </p:sp>
      <p:sp>
        <p:nvSpPr>
          <p:cNvPr id="3" name="Content Placeholder 2">
            <a:extLst>
              <a:ext uri="{FF2B5EF4-FFF2-40B4-BE49-F238E27FC236}">
                <a16:creationId xmlns:a16="http://schemas.microsoft.com/office/drawing/2014/main" id="{69ACAC64-C281-1B4C-B885-80FB132F4BAF}"/>
              </a:ext>
            </a:extLst>
          </p:cNvPr>
          <p:cNvSpPr>
            <a:spLocks noGrp="1"/>
          </p:cNvSpPr>
          <p:nvPr>
            <p:ph idx="1"/>
          </p:nvPr>
        </p:nvSpPr>
        <p:spPr>
          <a:ln>
            <a:solidFill>
              <a:srgbClr val="FFC000"/>
            </a:solidFill>
          </a:ln>
        </p:spPr>
        <p:txBody>
          <a:bodyPr/>
          <a:lstStyle/>
          <a:p>
            <a:pPr marL="0" indent="0" algn="ctr">
              <a:buNone/>
            </a:pPr>
            <a:r>
              <a:rPr lang="en-GB" sz="3600" dirty="0"/>
              <a:t>Barrett, A. (</a:t>
            </a:r>
            <a:r>
              <a:rPr lang="en-GB" sz="3600" dirty="0" err="1"/>
              <a:t>n.d.</a:t>
            </a:r>
            <a:r>
              <a:rPr lang="en-GB" sz="3600" dirty="0"/>
              <a:t>). </a:t>
            </a:r>
            <a:r>
              <a:rPr lang="en-GB" sz="3600" i="1" dirty="0"/>
              <a:t>Agrippina</a:t>
            </a:r>
            <a:r>
              <a:rPr lang="en-GB" sz="3600" dirty="0"/>
              <a:t>.</a:t>
            </a:r>
          </a:p>
          <a:p>
            <a:pPr marL="0" indent="0" algn="ctr">
              <a:buNone/>
            </a:pPr>
            <a:endParaRPr lang="en-GB" sz="3600" dirty="0"/>
          </a:p>
          <a:p>
            <a:pPr marL="0" indent="0" algn="ctr">
              <a:buNone/>
            </a:pPr>
            <a:r>
              <a:rPr lang="en-GB" sz="3600" dirty="0" err="1"/>
              <a:t>Champlin</a:t>
            </a:r>
            <a:r>
              <a:rPr lang="en-GB" sz="3600" dirty="0"/>
              <a:t>, E. (2005). </a:t>
            </a:r>
            <a:r>
              <a:rPr lang="en-GB" sz="3600" i="1" dirty="0"/>
              <a:t>Nero</a:t>
            </a:r>
            <a:r>
              <a:rPr lang="en-GB" sz="3600" dirty="0"/>
              <a:t>. Cambridge, Mass.: </a:t>
            </a:r>
            <a:r>
              <a:rPr lang="en-GB" sz="3600" dirty="0" err="1"/>
              <a:t>Belknap</a:t>
            </a:r>
            <a:r>
              <a:rPr lang="en-GB" sz="3600" dirty="0"/>
              <a:t>.</a:t>
            </a:r>
          </a:p>
          <a:p>
            <a:pPr marL="0" indent="0" algn="ctr">
              <a:buNone/>
            </a:pPr>
            <a:endParaRPr lang="en-GB" sz="3600" dirty="0"/>
          </a:p>
          <a:p>
            <a:pPr marL="0" indent="0" algn="ctr">
              <a:buNone/>
            </a:pPr>
            <a:r>
              <a:rPr lang="en-GB" sz="3600" dirty="0" err="1"/>
              <a:t>Rudich</a:t>
            </a:r>
            <a:r>
              <a:rPr lang="en-GB" sz="3600" dirty="0"/>
              <a:t>, V. (2013). </a:t>
            </a:r>
            <a:r>
              <a:rPr lang="en-GB" sz="3600" i="1" dirty="0"/>
              <a:t>Dissidence and Literature Under Nero</a:t>
            </a:r>
            <a:r>
              <a:rPr lang="en-GB" sz="3600" dirty="0"/>
              <a:t>. Hoboken: Taylor and Francis.</a:t>
            </a:r>
          </a:p>
          <a:p>
            <a:endParaRPr lang="en-US" dirty="0"/>
          </a:p>
        </p:txBody>
      </p:sp>
    </p:spTree>
    <p:extLst>
      <p:ext uri="{BB962C8B-B14F-4D97-AF65-F5344CB8AC3E}">
        <p14:creationId xmlns:p14="http://schemas.microsoft.com/office/powerpoint/2010/main" val="339807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6220</TotalTime>
  <Words>988</Words>
  <Application>Microsoft Macintosh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Agrippina’s influence on Nero’s childhood, rise to power and early reign</vt:lpstr>
      <vt:lpstr>The Life of Agrippina the younger</vt:lpstr>
      <vt:lpstr>Marriage to Claudius </vt:lpstr>
      <vt:lpstr>Nero’s childhood</vt:lpstr>
      <vt:lpstr>Agrippina’s Ambition </vt:lpstr>
      <vt:lpstr>Murders in the rise to power and after</vt:lpstr>
      <vt:lpstr>The ‘best of mothers’ </vt:lpstr>
      <vt:lpstr>Representation on coins </vt:lpstr>
      <vt:lpstr>Fall from Favour  </vt:lpstr>
      <vt:lpstr>Her own murder</vt:lpstr>
      <vt:lpstr>Aftermath </vt:lpstr>
      <vt:lpstr>Bibliography</vt:lpstr>
    </vt:vector>
  </TitlesOfParts>
  <Company/>
  <LinksUpToDate>false</LinksUpToDate>
  <SharedDoc>false</SharedDoc>
  <HyperlinksChanged>false</HyperlinksChanged>
  <AppVersion>16.0010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Agrippina’s influence on Nero’s childhood, rise to power and early reign</dc:title>
  <dc:creator>Charlotte Stone (1600194)</dc:creator>
  <cp:lastModifiedBy>Charlotte Stone (1600194)</cp:lastModifiedBy>
  <cp:revision>27</cp:revision>
  <dcterms:created xsi:type="dcterms:W3CDTF">2018-03-08T13:32:01Z</dcterms:created>
  <dcterms:modified xsi:type="dcterms:W3CDTF">2018-03-12T21:12:31Z</dcterms:modified>
</cp:coreProperties>
</file>