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69" r:id="rId4"/>
    <p:sldId id="258" r:id="rId5"/>
    <p:sldId id="270" r:id="rId6"/>
    <p:sldId id="271" r:id="rId7"/>
    <p:sldId id="259" r:id="rId8"/>
    <p:sldId id="260" r:id="rId9"/>
    <p:sldId id="262" r:id="rId10"/>
    <p:sldId id="263" r:id="rId11"/>
    <p:sldId id="272" r:id="rId12"/>
    <p:sldId id="265" r:id="rId13"/>
    <p:sldId id="273" r:id="rId14"/>
    <p:sldId id="266" r:id="rId15"/>
    <p:sldId id="275" r:id="rId16"/>
    <p:sldId id="276" r:id="rId17"/>
    <p:sldId id="267" r:id="rId18"/>
    <p:sldId id="268"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46" d="100"/>
          <a:sy n="46" d="100"/>
        </p:scale>
        <p:origin x="78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507619-D776-444A-9718-AF89737C49D8}" type="datetimeFigureOut">
              <a:rPr lang="en-GB" smtClean="0"/>
              <a:t>01/10/2019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772B9-1EE5-43E4-A9DD-825812C19367}" type="slidenum">
              <a:rPr lang="en-GB" smtClean="0"/>
              <a:t>‹#›</a:t>
            </a:fld>
            <a:endParaRPr lang="en-GB"/>
          </a:p>
        </p:txBody>
      </p:sp>
    </p:spTree>
    <p:extLst>
      <p:ext uri="{BB962C8B-B14F-4D97-AF65-F5344CB8AC3E}">
        <p14:creationId xmlns:p14="http://schemas.microsoft.com/office/powerpoint/2010/main" val="142624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81663561-13F7-4596-85A9-B31BB305B92C}" type="slidenum">
              <a:rPr lang="en-GB" smtClean="0"/>
              <a:t>15</a:t>
            </a:fld>
            <a:endParaRPr lang="en-GB"/>
          </a:p>
        </p:txBody>
      </p:sp>
    </p:spTree>
    <p:extLst>
      <p:ext uri="{BB962C8B-B14F-4D97-AF65-F5344CB8AC3E}">
        <p14:creationId xmlns:p14="http://schemas.microsoft.com/office/powerpoint/2010/main" val="2336335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81663561-13F7-4596-85A9-B31BB305B92C}" type="slidenum">
              <a:rPr lang="en-GB" smtClean="0"/>
              <a:t>16</a:t>
            </a:fld>
            <a:endParaRPr lang="en-GB"/>
          </a:p>
        </p:txBody>
      </p:sp>
    </p:spTree>
    <p:extLst>
      <p:ext uri="{BB962C8B-B14F-4D97-AF65-F5344CB8AC3E}">
        <p14:creationId xmlns:p14="http://schemas.microsoft.com/office/powerpoint/2010/main" val="2719124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D0B693-A7F2-4C62-8016-83500DA87E18}"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1474903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D0B693-A7F2-4C62-8016-83500DA87E18}"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2657704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4D0B693-A7F2-4C62-8016-83500DA87E18}"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4054383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D0B693-A7F2-4C62-8016-83500DA87E18}"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2853904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D0B693-A7F2-4C62-8016-83500DA87E18}" type="datetimeFigureOut">
              <a:rPr lang="en-GB" smtClean="0"/>
              <a:t>01/10/2019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1589441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D0B693-A7F2-4C62-8016-83500DA87E18}" type="datetimeFigureOut">
              <a:rPr lang="en-GB" smtClean="0"/>
              <a:t>01/10/2019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2760029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0B693-A7F2-4C62-8016-83500DA87E18}" type="datetimeFigureOut">
              <a:rPr lang="en-GB" smtClean="0"/>
              <a:t>01/10/2019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1097320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D0B693-A7F2-4C62-8016-83500DA87E18}"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1087850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D0B693-A7F2-4C62-8016-83500DA87E18}"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1950069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D0B693-A7F2-4C62-8016-83500DA87E18}"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3285714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D0B693-A7F2-4C62-8016-83500DA87E18}"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D360D5-587C-4FA3-B4BA-329C66A57A30}" type="slidenum">
              <a:rPr lang="en-GB" smtClean="0"/>
              <a:t>‹#›</a:t>
            </a:fld>
            <a:endParaRPr lang="en-GB"/>
          </a:p>
        </p:txBody>
      </p:sp>
    </p:spTree>
    <p:extLst>
      <p:ext uri="{BB962C8B-B14F-4D97-AF65-F5344CB8AC3E}">
        <p14:creationId xmlns:p14="http://schemas.microsoft.com/office/powerpoint/2010/main" val="3723680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0B693-A7F2-4C62-8016-83500DA87E18}" type="datetimeFigureOut">
              <a:rPr lang="en-GB" smtClean="0"/>
              <a:t>01/10/2019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D360D5-587C-4FA3-B4BA-329C66A57A30}" type="slidenum">
              <a:rPr lang="en-GB" smtClean="0"/>
              <a:t>‹#›</a:t>
            </a:fld>
            <a:endParaRPr lang="en-GB"/>
          </a:p>
        </p:txBody>
      </p:sp>
    </p:spTree>
    <p:extLst>
      <p:ext uri="{BB962C8B-B14F-4D97-AF65-F5344CB8AC3E}">
        <p14:creationId xmlns:p14="http://schemas.microsoft.com/office/powerpoint/2010/main" val="12817561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ted.com/talks/richard_wilkinso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hel-primo.hosted.exlibrisgroup.com/primo-explore/fulldisplay?docid=44UWTSD_ALMA21157203090002421&amp;context=L&amp;vid=44WHELF_UWTSD_VU1&amp;lang=en_US&amp;search_scope=CSCOP_EVERYTHING&amp;adaptor=Local%20Search%20Engine&amp;tab=tab1&amp;query=any,contains,the%20role%20of%20children&amp;offset=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70200"/>
            <a:ext cx="9144000" cy="2387600"/>
          </a:xfrm>
        </p:spPr>
        <p:txBody>
          <a:bodyPr>
            <a:normAutofit fontScale="90000"/>
          </a:bodyPr>
          <a:lstStyle/>
          <a:p>
            <a:r>
              <a:rPr lang="en-GB" dirty="0" smtClean="0"/>
              <a:t/>
            </a:r>
            <a:br>
              <a:rPr lang="en-GB" dirty="0" smtClean="0"/>
            </a:br>
            <a:r>
              <a:rPr lang="en-GB" dirty="0"/>
              <a:t/>
            </a:r>
            <a:br>
              <a:rPr lang="en-GB" dirty="0"/>
            </a:br>
            <a:r>
              <a:rPr lang="cy-GB" noProof="1"/>
              <a:t>Disgyrsiau</a:t>
            </a:r>
            <a:r>
              <a:rPr lang="cy-GB" dirty="0"/>
              <a:t> Cyfoes mewn Arfer Proffesiynol </a:t>
            </a:r>
            <a:r>
              <a:rPr lang="cy-GB" dirty="0" smtClean="0"/>
              <a:t/>
            </a:r>
            <a:br>
              <a:rPr lang="cy-GB" dirty="0" smtClean="0"/>
            </a:br>
            <a:r>
              <a:rPr lang="cy-GB" dirty="0" smtClean="0"/>
              <a:t/>
            </a:r>
            <a:br>
              <a:rPr lang="cy-GB" dirty="0" smtClean="0"/>
            </a:br>
            <a:r>
              <a:rPr lang="en-GB" dirty="0" smtClean="0"/>
              <a:t>Contemporary </a:t>
            </a:r>
            <a:r>
              <a:rPr lang="en-GB" dirty="0" smtClean="0"/>
              <a:t>Discourses in Professional </a:t>
            </a:r>
            <a:r>
              <a:rPr lang="en-GB" dirty="0" smtClean="0"/>
              <a:t>Practice</a:t>
            </a:r>
            <a:br>
              <a:rPr lang="en-GB" dirty="0" smtClean="0"/>
            </a:br>
            <a:endParaRPr lang="en-GB" dirty="0"/>
          </a:p>
        </p:txBody>
      </p:sp>
      <p:sp>
        <p:nvSpPr>
          <p:cNvPr id="3" name="Subtitle 2"/>
          <p:cNvSpPr>
            <a:spLocks noGrp="1"/>
          </p:cNvSpPr>
          <p:nvPr>
            <p:ph type="subTitle" idx="1"/>
          </p:nvPr>
        </p:nvSpPr>
        <p:spPr/>
        <p:txBody>
          <a:bodyPr>
            <a:normAutofit lnSpcReduction="10000"/>
          </a:bodyPr>
          <a:lstStyle/>
          <a:p>
            <a:endParaRPr lang="en-GB" dirty="0" smtClean="0"/>
          </a:p>
          <a:p>
            <a:endParaRPr lang="en-GB" dirty="0"/>
          </a:p>
          <a:p>
            <a:endParaRPr lang="en-GB" dirty="0" smtClean="0"/>
          </a:p>
          <a:p>
            <a:r>
              <a:rPr lang="en-GB" smtClean="0"/>
              <a:t>ECCH7001(C)</a:t>
            </a:r>
            <a:endParaRPr lang="en-GB" dirty="0"/>
          </a:p>
        </p:txBody>
      </p:sp>
    </p:spTree>
    <p:extLst>
      <p:ext uri="{BB962C8B-B14F-4D97-AF65-F5344CB8AC3E}">
        <p14:creationId xmlns:p14="http://schemas.microsoft.com/office/powerpoint/2010/main" val="2515723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Lecture </a:t>
            </a:r>
            <a:r>
              <a:rPr lang="en-GB" dirty="0" smtClean="0"/>
              <a:t>Structure          </a:t>
            </a:r>
            <a:r>
              <a:rPr lang="cy-GB" dirty="0" smtClean="0"/>
              <a:t>Strwythur </a:t>
            </a:r>
            <a:r>
              <a:rPr lang="cy-GB" dirty="0"/>
              <a:t>y Ddarlith</a:t>
            </a:r>
            <a:endParaRPr lang="en-GB" dirty="0"/>
          </a:p>
        </p:txBody>
      </p:sp>
      <p:sp>
        <p:nvSpPr>
          <p:cNvPr id="3" name="Content Placeholder 2"/>
          <p:cNvSpPr>
            <a:spLocks noGrp="1"/>
          </p:cNvSpPr>
          <p:nvPr>
            <p:ph sz="half" idx="1"/>
          </p:nvPr>
        </p:nvSpPr>
        <p:spPr/>
        <p:txBody>
          <a:bodyPr/>
          <a:lstStyle/>
          <a:p>
            <a:r>
              <a:rPr lang="en-GB" dirty="0" smtClean="0"/>
              <a:t>Welcome and introductions</a:t>
            </a:r>
          </a:p>
          <a:p>
            <a:r>
              <a:rPr lang="en-GB" dirty="0" smtClean="0"/>
              <a:t>Module detail</a:t>
            </a:r>
          </a:p>
          <a:p>
            <a:r>
              <a:rPr lang="en-GB" dirty="0" smtClean="0"/>
              <a:t>Module assessment</a:t>
            </a:r>
          </a:p>
          <a:p>
            <a:r>
              <a:rPr lang="en-GB" dirty="0" smtClean="0"/>
              <a:t>Discuss expectations</a:t>
            </a:r>
          </a:p>
          <a:p>
            <a:pPr marL="0" indent="0">
              <a:buNone/>
            </a:pPr>
            <a:endParaRPr lang="en-GB" dirty="0" smtClean="0"/>
          </a:p>
        </p:txBody>
      </p:sp>
      <p:sp>
        <p:nvSpPr>
          <p:cNvPr id="7" name="Content Placeholder 6"/>
          <p:cNvSpPr>
            <a:spLocks noGrp="1"/>
          </p:cNvSpPr>
          <p:nvPr>
            <p:ph sz="half" idx="2"/>
          </p:nvPr>
        </p:nvSpPr>
        <p:spPr/>
        <p:txBody>
          <a:bodyPr/>
          <a:lstStyle/>
          <a:p>
            <a:r>
              <a:rPr lang="cy-GB" dirty="0"/>
              <a:t>Croeso a chyflwyniadau</a:t>
            </a:r>
          </a:p>
          <a:p>
            <a:r>
              <a:rPr lang="cy-GB" dirty="0"/>
              <a:t>Manylion y modwl</a:t>
            </a:r>
          </a:p>
          <a:p>
            <a:r>
              <a:rPr lang="cy-GB" dirty="0"/>
              <a:t>Asesu’r modwl</a:t>
            </a:r>
          </a:p>
          <a:p>
            <a:r>
              <a:rPr lang="cy-GB" dirty="0"/>
              <a:t>Trafod disgwyliadau</a:t>
            </a:r>
          </a:p>
          <a:p>
            <a:endParaRPr lang="en-GB" dirty="0"/>
          </a:p>
        </p:txBody>
      </p:sp>
    </p:spTree>
    <p:extLst>
      <p:ext uri="{BB962C8B-B14F-4D97-AF65-F5344CB8AC3E}">
        <p14:creationId xmlns:p14="http://schemas.microsoft.com/office/powerpoint/2010/main" val="2695621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y-GB" b="1" dirty="0"/>
              <a:t>DEILLIANNAU DYSGU</a:t>
            </a:r>
            <a:r>
              <a:rPr lang="en-GB" dirty="0"/>
              <a:t/>
            </a:r>
            <a:br>
              <a:rPr lang="en-GB" dirty="0"/>
            </a:br>
            <a:endParaRPr lang="en-GB" dirty="0"/>
          </a:p>
        </p:txBody>
      </p:sp>
      <p:sp>
        <p:nvSpPr>
          <p:cNvPr id="9" name="Content Placeholder 8"/>
          <p:cNvSpPr>
            <a:spLocks noGrp="1"/>
          </p:cNvSpPr>
          <p:nvPr>
            <p:ph idx="1"/>
          </p:nvPr>
        </p:nvSpPr>
        <p:spPr>
          <a:xfrm>
            <a:off x="838200" y="1433945"/>
            <a:ext cx="10515600" cy="4743018"/>
          </a:xfrm>
        </p:spPr>
        <p:txBody>
          <a:bodyPr>
            <a:normAutofit fontScale="77500" lnSpcReduction="20000"/>
          </a:bodyPr>
          <a:lstStyle/>
          <a:p>
            <a:endParaRPr lang="en-GB" dirty="0"/>
          </a:p>
          <a:p>
            <a:r>
              <a:rPr lang="cy-GB" dirty="0"/>
              <a:t>Ar ôl cwblhau’r modwl hwn yn llwyddiannus, dylai’r myfyriwr allu:</a:t>
            </a:r>
            <a:endParaRPr lang="en-GB" dirty="0"/>
          </a:p>
          <a:p>
            <a:endParaRPr lang="en-GB" dirty="0"/>
          </a:p>
          <a:p>
            <a:pPr lvl="0" fontAlgn="base" hangingPunct="0"/>
            <a:r>
              <a:rPr lang="cy-GB" dirty="0"/>
              <a:t>Mynd i’r afael yn feirniadol â theori polisi cymdeithasol cyfoes fel y bo’n berthnasol i blant a phobl ifanc.</a:t>
            </a:r>
            <a:endParaRPr lang="en-GB" dirty="0"/>
          </a:p>
          <a:p>
            <a:pPr lvl="0"/>
            <a:r>
              <a:rPr lang="cy-GB" dirty="0"/>
              <a:t>Dadansoddi’n feirniadol ideolegau sy’n dylanwadu ar safle plant a phobl ifanc yn y gymdeithas gyfoes gan archwilio’r testun ‘beth yw pwrpas plentyndod.’  </a:t>
            </a:r>
            <a:endParaRPr lang="en-GB" dirty="0"/>
          </a:p>
          <a:p>
            <a:pPr lvl="0"/>
            <a:r>
              <a:rPr lang="cy-GB" dirty="0"/>
              <a:t>Dangos dealltwriaeth feirniadol o Werthoedd, Agweddau, Credoau ac Anghydraddoldebau personol wrth weithio gyda phlant a phobl ifanc, a phwysigrwydd nodi cryfderau ac adnoddau personol ar gyfer arfer proffesiynol. </a:t>
            </a:r>
            <a:endParaRPr lang="en-GB" dirty="0"/>
          </a:p>
          <a:p>
            <a:pPr lvl="0"/>
            <a:r>
              <a:rPr lang="cy-GB" dirty="0"/>
              <a:t>Dadansoddi’n feirniadol y dystiolaeth ar gyfer dulliau gwahanol, rhinweddau cymharol e.e. ‘mynd i’r afael’ ag ymddygiadau annymunol neu feithrin ymddygiad cymdeithasgar, a sut y gellir meithrin gweledigaeth a strategaeth ar gyfer newid wrth helpu sefydliadau.</a:t>
            </a:r>
            <a:endParaRPr lang="en-GB" dirty="0"/>
          </a:p>
          <a:p>
            <a:pPr lvl="0" fontAlgn="base" hangingPunct="0"/>
            <a:r>
              <a:rPr lang="cy-GB" dirty="0"/>
              <a:t>Cyflwyno eu gwaith yn briodol, gyda dealltwriaeth o ofynion meddwl yn feirniadol.</a:t>
            </a:r>
            <a:endParaRPr lang="en-GB" dirty="0"/>
          </a:p>
          <a:p>
            <a:endParaRPr lang="en-GB" dirty="0"/>
          </a:p>
        </p:txBody>
      </p:sp>
    </p:spTree>
    <p:extLst>
      <p:ext uri="{BB962C8B-B14F-4D97-AF65-F5344CB8AC3E}">
        <p14:creationId xmlns:p14="http://schemas.microsoft.com/office/powerpoint/2010/main" val="1961094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Learning Outcomes</a:t>
            </a:r>
            <a:endParaRPr lang="en-GB" dirty="0"/>
          </a:p>
        </p:txBody>
      </p:sp>
      <p:sp>
        <p:nvSpPr>
          <p:cNvPr id="3" name="Content Placeholder 2"/>
          <p:cNvSpPr>
            <a:spLocks noGrp="1"/>
          </p:cNvSpPr>
          <p:nvPr>
            <p:ph idx="1"/>
          </p:nvPr>
        </p:nvSpPr>
        <p:spPr/>
        <p:txBody>
          <a:bodyPr>
            <a:normAutofit fontScale="85000" lnSpcReduction="20000"/>
          </a:bodyPr>
          <a:lstStyle/>
          <a:p>
            <a:pPr lvl="0" fontAlgn="base" hangingPunct="0"/>
            <a:r>
              <a:rPr lang="en-GB" dirty="0"/>
              <a:t>Engage critically with the theory of contemporary social policy as it applies to children and young people.</a:t>
            </a:r>
          </a:p>
          <a:p>
            <a:pPr lvl="0"/>
            <a:r>
              <a:rPr lang="en-GB" dirty="0"/>
              <a:t>Critically analyse ideologies which influence the position of children and young people in contemporary society exploring the topic ‘what is the purpose of childhood.’ </a:t>
            </a:r>
          </a:p>
          <a:p>
            <a:pPr lvl="0"/>
            <a:r>
              <a:rPr lang="en-GB" dirty="0" smtClean="0"/>
              <a:t>Demonstrate a critical understanding of personal Values, Attitudes, Beliefs and Inequalities when working with children and young people and the importance of identifying personal strengths and resources for professional practice. </a:t>
            </a:r>
          </a:p>
          <a:p>
            <a:pPr lvl="0"/>
            <a:r>
              <a:rPr lang="en-GB" dirty="0" smtClean="0"/>
              <a:t>Critically </a:t>
            </a:r>
            <a:r>
              <a:rPr lang="en-GB" dirty="0"/>
              <a:t>analyse the evidence for different approaches, the relative merits of eg ‘tackling’ undesirable behaviours or fostering pro-social behaviours and how vision and strategy for transformation can be fostered in helping organisations.</a:t>
            </a:r>
          </a:p>
          <a:p>
            <a:pPr lvl="0" fontAlgn="base" hangingPunct="0"/>
            <a:r>
              <a:rPr lang="en-GB" dirty="0"/>
              <a:t>Present their work appropriately, with an understanding of the requirements of critical thinking.</a:t>
            </a:r>
          </a:p>
          <a:p>
            <a:endParaRPr lang="en-GB" dirty="0"/>
          </a:p>
        </p:txBody>
      </p:sp>
    </p:spTree>
    <p:extLst>
      <p:ext uri="{BB962C8B-B14F-4D97-AF65-F5344CB8AC3E}">
        <p14:creationId xmlns:p14="http://schemas.microsoft.com/office/powerpoint/2010/main" val="230597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CYNNWYS DANGOSOL </a:t>
            </a:r>
            <a:endParaRPr lang="en-GB" dirty="0"/>
          </a:p>
        </p:txBody>
      </p:sp>
      <p:sp>
        <p:nvSpPr>
          <p:cNvPr id="3" name="Content Placeholder 2"/>
          <p:cNvSpPr>
            <a:spLocks noGrp="1"/>
          </p:cNvSpPr>
          <p:nvPr>
            <p:ph idx="1"/>
          </p:nvPr>
        </p:nvSpPr>
        <p:spPr>
          <a:xfrm>
            <a:off x="838200" y="1825625"/>
            <a:ext cx="10515600" cy="4637520"/>
          </a:xfrm>
        </p:spPr>
        <p:txBody>
          <a:bodyPr>
            <a:normAutofit fontScale="62500" lnSpcReduction="20000"/>
          </a:bodyPr>
          <a:lstStyle/>
          <a:p>
            <a:pPr lvl="0"/>
            <a:r>
              <a:rPr lang="cy-GB" dirty="0" smtClean="0"/>
              <a:t>Beth </a:t>
            </a:r>
            <a:r>
              <a:rPr lang="cy-GB" dirty="0"/>
              <a:t>yw iechyd a llesiant?</a:t>
            </a:r>
            <a:r>
              <a:rPr lang="en-GB" dirty="0"/>
              <a:t>  </a:t>
            </a:r>
            <a:r>
              <a:rPr lang="cy-GB" dirty="0"/>
              <a:t>Llesiant goddrychol, llesiant seicolegol, llesiant corfforol.</a:t>
            </a:r>
            <a:endParaRPr lang="en-GB" dirty="0"/>
          </a:p>
          <a:p>
            <a:pPr lvl="0"/>
            <a:r>
              <a:rPr lang="cy-GB" dirty="0"/>
              <a:t>Beth yw hawliau plant? Ystyriaeth o’r berthynas rhwng cyflawni hawliau a llesiant.</a:t>
            </a:r>
            <a:endParaRPr lang="en-GB" dirty="0"/>
          </a:p>
          <a:p>
            <a:pPr lvl="0"/>
            <a:r>
              <a:rPr lang="cy-GB" dirty="0"/>
              <a:t>Deall plentyndod a llencyndod a sut brofiad mae plant a phobl ifanc yn ei gael o’r adegau pwysig hyn mewn bywyd yn y gymdeithas gyfoes.</a:t>
            </a:r>
            <a:endParaRPr lang="en-GB" dirty="0"/>
          </a:p>
          <a:p>
            <a:pPr lvl="0"/>
            <a:r>
              <a:rPr lang="cy-GB" dirty="0"/>
              <a:t>Pwysigrwydd Gwerthoedd mewn arfer ymatblyg, pwysigrwydd arfer yn natblygiad y gwasanaeth gorau posibl mewn hinsawdd ariannol heriol.</a:t>
            </a:r>
            <a:endParaRPr lang="en-GB" dirty="0"/>
          </a:p>
          <a:p>
            <a:pPr lvl="0"/>
            <a:r>
              <a:rPr lang="cy-GB" dirty="0"/>
              <a:t>Natur newidiol plentyndod a newidiadau yn y polisi a’r ddisgwrs gyhoeddus ynghylch plant a phobl ifanc.</a:t>
            </a:r>
            <a:endParaRPr lang="en-GB" dirty="0"/>
          </a:p>
          <a:p>
            <a:pPr lvl="0"/>
            <a:r>
              <a:rPr lang="cy-GB" dirty="0"/>
              <a:t>Arfer yn seiliedig ar dystiolaeth, neo-ryddfrydiaeth a thablau cynghrair – i beth maen nhw dda, sut gall ysgolion ddatblygu dull creadigol o arolygu.</a:t>
            </a:r>
            <a:endParaRPr lang="en-GB" dirty="0"/>
          </a:p>
          <a:p>
            <a:pPr lvl="0"/>
            <a:r>
              <a:rPr lang="cy-GB" dirty="0"/>
              <a:t>Y potensial ar gyfer cefnogaeth a goruchwyliaeth effeithiol fel ymateb i lefelau uchel o straen, pryder ac absenoldeb staff.</a:t>
            </a:r>
            <a:r>
              <a:rPr lang="en-GB" dirty="0"/>
              <a:t>  </a:t>
            </a:r>
            <a:r>
              <a:rPr lang="cy-GB" dirty="0"/>
              <a:t>Beth mae’r llenyddiaeth yn ei ddweud wrthym am bwrpas a swyddogaethau goruchwyliaeth.</a:t>
            </a:r>
            <a:endParaRPr lang="en-GB" dirty="0"/>
          </a:p>
          <a:p>
            <a:pPr lvl="0"/>
            <a:r>
              <a:rPr lang="cy-GB" dirty="0"/>
              <a:t>Cysylltu ffactorau economaidd a  gwleidyddol macro a’u heffeithiau ar blant, pobl ifanc a theuluoedd.</a:t>
            </a:r>
            <a:endParaRPr lang="en-GB" dirty="0"/>
          </a:p>
          <a:p>
            <a:pPr lvl="0"/>
            <a:r>
              <a:rPr lang="cy-GB" dirty="0"/>
              <a:t>Deall yr angen am ddulliau wedi’u teilwra i’r unigolyn, ydy’r achos yn hafal i’r effaith, a’r hyn y gellir ei ddysgu o’r model meddygol.</a:t>
            </a:r>
            <a:endParaRPr lang="en-GB" dirty="0"/>
          </a:p>
          <a:p>
            <a:pPr lvl="0"/>
            <a:r>
              <a:rPr lang="cy-GB" dirty="0"/>
              <a:t>Sut mae newidiadau yn strwythurau teuluoedd a chymunedau yn effeithio ar blentyndod, llencyndod a chymunedau, gan gynnwys patrymau newidiol yn y defnydd o amser hamdden a lle.</a:t>
            </a:r>
            <a:endParaRPr lang="en-GB" dirty="0"/>
          </a:p>
          <a:p>
            <a:endParaRPr lang="en-GB" dirty="0"/>
          </a:p>
        </p:txBody>
      </p:sp>
    </p:spTree>
    <p:extLst>
      <p:ext uri="{BB962C8B-B14F-4D97-AF65-F5344CB8AC3E}">
        <p14:creationId xmlns:p14="http://schemas.microsoft.com/office/powerpoint/2010/main" val="2876553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CYNNWYS DANGOSOL </a:t>
            </a:r>
            <a:endParaRPr lang="en-GB" dirty="0"/>
          </a:p>
        </p:txBody>
      </p:sp>
      <p:sp>
        <p:nvSpPr>
          <p:cNvPr id="3" name="Content Placeholder 2"/>
          <p:cNvSpPr>
            <a:spLocks noGrp="1"/>
          </p:cNvSpPr>
          <p:nvPr>
            <p:ph idx="1"/>
          </p:nvPr>
        </p:nvSpPr>
        <p:spPr/>
        <p:txBody>
          <a:bodyPr>
            <a:normAutofit fontScale="77500" lnSpcReduction="20000"/>
          </a:bodyPr>
          <a:lstStyle/>
          <a:p>
            <a:pPr lvl="0"/>
            <a:r>
              <a:rPr lang="cy-GB" dirty="0"/>
              <a:t>Deall perthnasoedd gyda’r teulu a chyfoedion. Tystiolaeth o’r ddamcaniaeth ymlyniad. Archwiliad beirniadol o ddamcaniaethau am Brofiadau  Niweidiol yn ystod Plentyndod.</a:t>
            </a:r>
            <a:endParaRPr lang="en-GB" dirty="0"/>
          </a:p>
          <a:p>
            <a:pPr lvl="0"/>
            <a:r>
              <a:rPr lang="cy-GB" dirty="0"/>
              <a:t>Sut mae newid cymdeithasol wedi effeithio ar blant a phobl ifanc, eu hiechyd corfforol a meddyliol (natur chwarae, y cyfryngau cymdeithasol, gwyliadwriaeth, bwlio, rheoli perfformiad).</a:t>
            </a:r>
            <a:endParaRPr lang="en-GB" dirty="0"/>
          </a:p>
          <a:p>
            <a:pPr lvl="0"/>
            <a:r>
              <a:rPr lang="cy-GB" dirty="0"/>
              <a:t>Gwyddor hapusrwydd a rôl dulliau creadigol gan gynnwys hunaneffeithiolrwydd, ymwybyddiaeth ofalgar, a dulliau sy’n seiliedig ar natur.</a:t>
            </a:r>
            <a:endParaRPr lang="en-GB" dirty="0"/>
          </a:p>
          <a:p>
            <a:pPr lvl="0"/>
            <a:r>
              <a:rPr lang="cy-GB" dirty="0"/>
              <a:t>Ymyriadau Mynegiannol a Chreadigol: Pan na all plant a phobl ifanc fynegi eu natur fregus neu’u hemosiynau mewn geiriau mae angen i ni ystyried ffyrdd eraill o gyfathrebu. Gall hyn gynnwys gweithio gyda chlai, darlunio, peintio, gweithio gyda thywod, ymlacio cymhwysol.</a:t>
            </a:r>
            <a:endParaRPr lang="en-GB" dirty="0"/>
          </a:p>
          <a:p>
            <a:pPr lvl="0"/>
            <a:r>
              <a:rPr lang="cy-GB" dirty="0"/>
              <a:t>Ffurfio hunaniaeth yn yr 21ain Ganrif, gan gynnwys ffurfio hunaniaeth rhywedd a rhyw.</a:t>
            </a:r>
            <a:endParaRPr lang="en-GB" dirty="0"/>
          </a:p>
          <a:p>
            <a:pPr lvl="0"/>
            <a:r>
              <a:rPr lang="cy-GB" dirty="0"/>
              <a:t>Cyfnodau pontio a’r dehongliad ohonynt, effaith newid cymdeithasol ar gyfnodau pontio.</a:t>
            </a:r>
            <a:endParaRPr lang="en-GB" dirty="0"/>
          </a:p>
          <a:p>
            <a:endParaRPr lang="en-GB" dirty="0"/>
          </a:p>
        </p:txBody>
      </p:sp>
    </p:spTree>
    <p:extLst>
      <p:ext uri="{BB962C8B-B14F-4D97-AF65-F5344CB8AC3E}">
        <p14:creationId xmlns:p14="http://schemas.microsoft.com/office/powerpoint/2010/main" val="2577236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indicative content</a:t>
            </a:r>
            <a:endParaRPr lang="en-GB" dirty="0"/>
          </a:p>
        </p:txBody>
      </p:sp>
      <p:sp>
        <p:nvSpPr>
          <p:cNvPr id="3" name="Content Placeholder 2"/>
          <p:cNvSpPr>
            <a:spLocks noGrp="1"/>
          </p:cNvSpPr>
          <p:nvPr>
            <p:ph idx="1"/>
          </p:nvPr>
        </p:nvSpPr>
        <p:spPr/>
        <p:txBody>
          <a:bodyPr>
            <a:normAutofit fontScale="92500" lnSpcReduction="20000"/>
          </a:bodyPr>
          <a:lstStyle/>
          <a:p>
            <a:pPr lvl="0"/>
            <a:r>
              <a:rPr lang="en-GB" dirty="0"/>
              <a:t>What is health and well-being?  Subjective well-being, psychological well-being, physical well-being.</a:t>
            </a:r>
          </a:p>
          <a:p>
            <a:pPr lvl="0"/>
            <a:r>
              <a:rPr lang="en-GB" dirty="0"/>
              <a:t>What are children’s rights? Consideration of the relationship between fulfilment of rights and </a:t>
            </a:r>
            <a:r>
              <a:rPr lang="en-GB" dirty="0" smtClean="0"/>
              <a:t>well-being</a:t>
            </a:r>
            <a:r>
              <a:rPr lang="en-GB" dirty="0"/>
              <a:t>.</a:t>
            </a:r>
          </a:p>
          <a:p>
            <a:pPr lvl="0"/>
            <a:r>
              <a:rPr lang="en-GB" dirty="0"/>
              <a:t>Understanding childhood and adolescence and how these important times of life are being experienced by children and young people in contemporary society.</a:t>
            </a:r>
          </a:p>
          <a:p>
            <a:pPr lvl="0"/>
            <a:r>
              <a:rPr lang="en-GB" dirty="0"/>
              <a:t>The importance of Values in reflexive practice, the importance of praxis in the development of the best possible service in a challenging financial climate.</a:t>
            </a:r>
          </a:p>
          <a:p>
            <a:pPr lvl="0"/>
            <a:r>
              <a:rPr lang="en-GB" dirty="0"/>
              <a:t>The changing nature of childhood and changes in the public discourse and policy regarding children and young people.</a:t>
            </a:r>
          </a:p>
          <a:p>
            <a:endParaRPr lang="en-GB" dirty="0"/>
          </a:p>
        </p:txBody>
      </p:sp>
    </p:spTree>
    <p:extLst>
      <p:ext uri="{BB962C8B-B14F-4D97-AF65-F5344CB8AC3E}">
        <p14:creationId xmlns:p14="http://schemas.microsoft.com/office/powerpoint/2010/main" val="200893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 (continued)</a:t>
            </a:r>
            <a:endParaRPr lang="en-GB" dirty="0"/>
          </a:p>
        </p:txBody>
      </p:sp>
      <p:sp>
        <p:nvSpPr>
          <p:cNvPr id="3" name="Content Placeholder 2"/>
          <p:cNvSpPr>
            <a:spLocks noGrp="1"/>
          </p:cNvSpPr>
          <p:nvPr>
            <p:ph idx="1"/>
          </p:nvPr>
        </p:nvSpPr>
        <p:spPr>
          <a:xfrm>
            <a:off x="838200" y="1825624"/>
            <a:ext cx="10515600" cy="4616739"/>
          </a:xfrm>
        </p:spPr>
        <p:txBody>
          <a:bodyPr>
            <a:normAutofit fontScale="85000" lnSpcReduction="20000"/>
          </a:bodyPr>
          <a:lstStyle/>
          <a:p>
            <a:pPr lvl="0"/>
            <a:r>
              <a:rPr lang="en-GB" dirty="0"/>
              <a:t>Evidence based practice, neoliberalism and league tables – what are they good for, how can schools develop a creative approach to inspection.</a:t>
            </a:r>
          </a:p>
          <a:p>
            <a:pPr lvl="0"/>
            <a:r>
              <a:rPr lang="en-GB" dirty="0"/>
              <a:t>The potential for effective support and supervision as a response to high levels of stress, anxiety and staff absence.  What does the literature tell us about the purpose and functions of supervision.</a:t>
            </a:r>
          </a:p>
          <a:p>
            <a:pPr lvl="0"/>
            <a:r>
              <a:rPr lang="en-GB" dirty="0"/>
              <a:t>Connecting macro political and economic factors and their impacts on children, young people and families.</a:t>
            </a:r>
          </a:p>
          <a:p>
            <a:pPr lvl="0"/>
            <a:r>
              <a:rPr lang="en-GB" dirty="0"/>
              <a:t>Understanding the need for individualized approaches, does cause equal effect and what can be learned from the medical model.</a:t>
            </a:r>
          </a:p>
          <a:p>
            <a:pPr lvl="0"/>
            <a:r>
              <a:rPr lang="en-GB" dirty="0"/>
              <a:t>How changes in family structures and communities impact on childhood, adolescence and communities, including changing patterns in the use of leisure time and space.</a:t>
            </a:r>
          </a:p>
          <a:p>
            <a:pPr lvl="0"/>
            <a:r>
              <a:rPr lang="en-GB" dirty="0"/>
              <a:t>Understanding family and peer relationships. Evidence for attachment theory. A critical exploration of Adverse Childhood Experience theories.</a:t>
            </a:r>
          </a:p>
          <a:p>
            <a:pPr marL="0" indent="0">
              <a:buNone/>
            </a:pPr>
            <a:endParaRPr lang="en-GB" dirty="0"/>
          </a:p>
        </p:txBody>
      </p:sp>
    </p:spTree>
    <p:extLst>
      <p:ext uri="{BB962C8B-B14F-4D97-AF65-F5344CB8AC3E}">
        <p14:creationId xmlns:p14="http://schemas.microsoft.com/office/powerpoint/2010/main" val="2319008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indicative content (Continued)</a:t>
            </a:r>
            <a:endParaRPr lang="en-GB" dirty="0"/>
          </a:p>
        </p:txBody>
      </p:sp>
      <p:sp>
        <p:nvSpPr>
          <p:cNvPr id="3" name="Content Placeholder 2"/>
          <p:cNvSpPr>
            <a:spLocks noGrp="1"/>
          </p:cNvSpPr>
          <p:nvPr>
            <p:ph idx="1"/>
          </p:nvPr>
        </p:nvSpPr>
        <p:spPr/>
        <p:txBody>
          <a:bodyPr>
            <a:normAutofit fontScale="92500" lnSpcReduction="20000"/>
          </a:bodyPr>
          <a:lstStyle/>
          <a:p>
            <a:pPr lvl="0"/>
            <a:r>
              <a:rPr lang="en-GB" dirty="0"/>
              <a:t>How social change has impacted upon children and young people, their physical and mental health (the nature of play, social media, surveillance, bullying, performance management).</a:t>
            </a:r>
          </a:p>
          <a:p>
            <a:pPr lvl="0"/>
            <a:r>
              <a:rPr lang="en-GB" dirty="0"/>
              <a:t>The science of happiness and the role of creative approaches including self-efficacy, mindfulness, and nature based approaches.</a:t>
            </a:r>
          </a:p>
          <a:p>
            <a:pPr lvl="0"/>
            <a:r>
              <a:rPr lang="en-GB" dirty="0"/>
              <a:t>Expressive and Creative Interventions: When children and young people cannot verbalise their vulnerability or emotions we need to consider other ways of communicating. This can include working with clay, drawing, painting, working with sand, applied relaxation.</a:t>
            </a:r>
          </a:p>
          <a:p>
            <a:pPr lvl="0"/>
            <a:r>
              <a:rPr lang="en-GB" dirty="0"/>
              <a:t>Identity formation in the 21</a:t>
            </a:r>
            <a:r>
              <a:rPr lang="en-GB" baseline="30000" dirty="0"/>
              <a:t>st</a:t>
            </a:r>
            <a:r>
              <a:rPr lang="en-GB" dirty="0"/>
              <a:t> Century, including the formation of gender and sexual identity.</a:t>
            </a:r>
          </a:p>
          <a:p>
            <a:pPr lvl="0"/>
            <a:r>
              <a:rPr lang="en-GB" dirty="0"/>
              <a:t>Transitions and their interpretation, the impact of social change on transitions</a:t>
            </a:r>
            <a:r>
              <a:rPr lang="en-GB" dirty="0" smtClean="0"/>
              <a:t>.</a:t>
            </a:r>
            <a:endParaRPr lang="en-GB" dirty="0"/>
          </a:p>
        </p:txBody>
      </p:sp>
    </p:spTree>
    <p:extLst>
      <p:ext uri="{BB962C8B-B14F-4D97-AF65-F5344CB8AC3E}">
        <p14:creationId xmlns:p14="http://schemas.microsoft.com/office/powerpoint/2010/main" val="1215771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normAutofit lnSpcReduction="10000"/>
          </a:bodyPr>
          <a:lstStyle/>
          <a:p>
            <a:r>
              <a:rPr lang="en-GB" dirty="0" smtClean="0"/>
              <a:t>What is health?</a:t>
            </a:r>
          </a:p>
          <a:p>
            <a:pPr marL="0" indent="0">
              <a:buNone/>
            </a:pPr>
            <a:endParaRPr lang="en-GB" dirty="0" smtClean="0"/>
          </a:p>
          <a:p>
            <a:r>
              <a:rPr lang="en-GB" dirty="0" smtClean="0"/>
              <a:t>What is it to be well?</a:t>
            </a:r>
          </a:p>
          <a:p>
            <a:pPr marL="0" indent="0">
              <a:buNone/>
            </a:pPr>
            <a:endParaRPr lang="en-GB" dirty="0" smtClean="0"/>
          </a:p>
          <a:p>
            <a:r>
              <a:rPr lang="en-GB" dirty="0" smtClean="0"/>
              <a:t>Is there such a thing as well-being?</a:t>
            </a:r>
          </a:p>
          <a:p>
            <a:pPr marL="0" indent="0">
              <a:buNone/>
            </a:pPr>
            <a:endParaRPr lang="en-GB" dirty="0" smtClean="0"/>
          </a:p>
          <a:p>
            <a:r>
              <a:rPr lang="en-GB" dirty="0" smtClean="0"/>
              <a:t>Is Well-being truly measurable?</a:t>
            </a:r>
          </a:p>
          <a:p>
            <a:pPr marL="0" indent="0">
              <a:buNone/>
            </a:pPr>
            <a:endParaRPr lang="en-GB" dirty="0" smtClean="0"/>
          </a:p>
          <a:p>
            <a:r>
              <a:rPr lang="en-GB" dirty="0" smtClean="0"/>
              <a:t>Is Well-being a valid phenomena for social research? </a:t>
            </a:r>
          </a:p>
          <a:p>
            <a:endParaRPr lang="en-GB" dirty="0"/>
          </a:p>
        </p:txBody>
      </p:sp>
    </p:spTree>
    <p:extLst>
      <p:ext uri="{BB962C8B-B14F-4D97-AF65-F5344CB8AC3E}">
        <p14:creationId xmlns:p14="http://schemas.microsoft.com/office/powerpoint/2010/main" val="1757100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Trafodaeth</a:t>
            </a:r>
            <a:endParaRPr lang="en-GB" dirty="0"/>
          </a:p>
        </p:txBody>
      </p:sp>
      <p:sp>
        <p:nvSpPr>
          <p:cNvPr id="3" name="Content Placeholder 2"/>
          <p:cNvSpPr>
            <a:spLocks noGrp="1"/>
          </p:cNvSpPr>
          <p:nvPr>
            <p:ph idx="1"/>
          </p:nvPr>
        </p:nvSpPr>
        <p:spPr/>
        <p:txBody>
          <a:bodyPr>
            <a:normAutofit lnSpcReduction="10000"/>
          </a:bodyPr>
          <a:lstStyle/>
          <a:p>
            <a:r>
              <a:rPr lang="cy-GB" dirty="0"/>
              <a:t>Beth yw iechyd?</a:t>
            </a:r>
          </a:p>
          <a:p>
            <a:pPr marL="0" indent="0">
              <a:buNone/>
            </a:pPr>
            <a:endParaRPr lang="cy-GB" dirty="0"/>
          </a:p>
          <a:p>
            <a:r>
              <a:rPr lang="cy-GB" dirty="0"/>
              <a:t>Beth yw bod yn iach?</a:t>
            </a:r>
          </a:p>
          <a:p>
            <a:pPr marL="0" indent="0">
              <a:buNone/>
            </a:pPr>
            <a:endParaRPr lang="cy-GB" dirty="0"/>
          </a:p>
          <a:p>
            <a:r>
              <a:rPr lang="cy-GB" dirty="0"/>
              <a:t>A oes y fath beth â Llesiant?</a:t>
            </a:r>
          </a:p>
          <a:p>
            <a:pPr marL="0" indent="0">
              <a:buNone/>
            </a:pPr>
            <a:endParaRPr lang="cy-GB" dirty="0"/>
          </a:p>
          <a:p>
            <a:r>
              <a:rPr lang="cy-GB" dirty="0"/>
              <a:t>A oes gwir fodd o fesur Llesiant?</a:t>
            </a:r>
          </a:p>
          <a:p>
            <a:pPr marL="0" indent="0">
              <a:buNone/>
            </a:pPr>
            <a:endParaRPr lang="cy-GB" dirty="0"/>
          </a:p>
          <a:p>
            <a:r>
              <a:rPr lang="cy-GB" dirty="0"/>
              <a:t>A ydy Llesiant yn ffenomen ddilys ar gyfer ymchwil cymdeithasol? </a:t>
            </a:r>
          </a:p>
          <a:p>
            <a:endParaRPr lang="en-GB" dirty="0"/>
          </a:p>
        </p:txBody>
      </p:sp>
    </p:spTree>
    <p:extLst>
      <p:ext uri="{BB962C8B-B14F-4D97-AF65-F5344CB8AC3E}">
        <p14:creationId xmlns:p14="http://schemas.microsoft.com/office/powerpoint/2010/main" val="1318618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Inequality</a:t>
            </a:r>
            <a:endParaRPr lang="en-GB" dirty="0"/>
          </a:p>
        </p:txBody>
      </p:sp>
      <p:sp>
        <p:nvSpPr>
          <p:cNvPr id="3" name="Content Placeholder 2"/>
          <p:cNvSpPr>
            <a:spLocks noGrp="1"/>
          </p:cNvSpPr>
          <p:nvPr>
            <p:ph idx="1"/>
          </p:nvPr>
        </p:nvSpPr>
        <p:spPr/>
        <p:txBody>
          <a:bodyPr/>
          <a:lstStyle/>
          <a:p>
            <a:r>
              <a:rPr lang="en-GB" dirty="0" smtClean="0"/>
              <a:t>What is social inequality?</a:t>
            </a:r>
          </a:p>
          <a:p>
            <a:endParaRPr lang="en-GB" dirty="0" smtClean="0"/>
          </a:p>
          <a:p>
            <a:r>
              <a:rPr lang="en-GB" dirty="0" smtClean="0"/>
              <a:t>What is social justice?</a:t>
            </a:r>
          </a:p>
          <a:p>
            <a:endParaRPr lang="en-GB" dirty="0" smtClean="0"/>
          </a:p>
          <a:p>
            <a:r>
              <a:rPr lang="en-GB" dirty="0" smtClean="0"/>
              <a:t>What are Adverse Childhood Experiences?</a:t>
            </a:r>
          </a:p>
          <a:p>
            <a:endParaRPr lang="en-GB" dirty="0" smtClean="0"/>
          </a:p>
          <a:p>
            <a:r>
              <a:rPr lang="en-GB" dirty="0" smtClean="0"/>
              <a:t>What factors contribute to Adverse Childhood Experiences?</a:t>
            </a:r>
            <a:endParaRPr lang="en-GB" dirty="0"/>
          </a:p>
        </p:txBody>
      </p:sp>
    </p:spTree>
    <p:extLst>
      <p:ext uri="{BB962C8B-B14F-4D97-AF65-F5344CB8AC3E}">
        <p14:creationId xmlns:p14="http://schemas.microsoft.com/office/powerpoint/2010/main" val="490809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Rôl Anghydraddoldeb</a:t>
            </a:r>
            <a:endParaRPr lang="en-GB" dirty="0"/>
          </a:p>
        </p:txBody>
      </p:sp>
      <p:sp>
        <p:nvSpPr>
          <p:cNvPr id="3" name="Content Placeholder 2"/>
          <p:cNvSpPr>
            <a:spLocks noGrp="1"/>
          </p:cNvSpPr>
          <p:nvPr>
            <p:ph idx="1"/>
          </p:nvPr>
        </p:nvSpPr>
        <p:spPr/>
        <p:txBody>
          <a:bodyPr/>
          <a:lstStyle/>
          <a:p>
            <a:r>
              <a:rPr lang="cy-GB" dirty="0"/>
              <a:t>Beth yw anghydraddoldeb cymdeithasol?</a:t>
            </a:r>
          </a:p>
          <a:p>
            <a:endParaRPr lang="cy-GB" dirty="0"/>
          </a:p>
          <a:p>
            <a:r>
              <a:rPr lang="cy-GB" dirty="0"/>
              <a:t>Beth yw cyfiawnder cymdeithasol?</a:t>
            </a:r>
          </a:p>
          <a:p>
            <a:endParaRPr lang="cy-GB" dirty="0"/>
          </a:p>
          <a:p>
            <a:r>
              <a:rPr lang="cy-GB" dirty="0"/>
              <a:t>Beth yw Profiadau Niweidiol yn ystod Plentyndod?</a:t>
            </a:r>
          </a:p>
          <a:p>
            <a:endParaRPr lang="cy-GB" dirty="0"/>
          </a:p>
          <a:p>
            <a:r>
              <a:rPr lang="cy-GB" dirty="0"/>
              <a:t>Pa ffactorau sy’n cyfrannu at Brofiadau Niweidiol yn ystod Plentyndod?</a:t>
            </a:r>
          </a:p>
          <a:p>
            <a:endParaRPr lang="en-GB" dirty="0"/>
          </a:p>
        </p:txBody>
      </p:sp>
    </p:spTree>
    <p:extLst>
      <p:ext uri="{BB962C8B-B14F-4D97-AF65-F5344CB8AC3E}">
        <p14:creationId xmlns:p14="http://schemas.microsoft.com/office/powerpoint/2010/main" val="3838199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Richard Wilkinson</a:t>
            </a:r>
            <a:endParaRPr lang="en-GB" dirty="0"/>
          </a:p>
        </p:txBody>
      </p:sp>
      <p:sp>
        <p:nvSpPr>
          <p:cNvPr id="3" name="Content Placeholder 2"/>
          <p:cNvSpPr>
            <a:spLocks noGrp="1"/>
          </p:cNvSpPr>
          <p:nvPr>
            <p:ph idx="1"/>
          </p:nvPr>
        </p:nvSpPr>
        <p:spPr/>
        <p:txBody>
          <a:bodyPr/>
          <a:lstStyle/>
          <a:p>
            <a:r>
              <a:rPr lang="cy-GB" dirty="0"/>
              <a:t>Yn edrych ar y data ar anghydraddoldeb </a:t>
            </a:r>
            <a:endParaRPr lang="en-GB" dirty="0" smtClean="0"/>
          </a:p>
          <a:p>
            <a:endParaRPr lang="en-GB" dirty="0"/>
          </a:p>
          <a:p>
            <a:r>
              <a:rPr lang="en-GB" dirty="0" smtClean="0"/>
              <a:t>Looking </a:t>
            </a:r>
            <a:r>
              <a:rPr lang="en-GB" dirty="0" smtClean="0"/>
              <a:t>at the data on inequality</a:t>
            </a:r>
          </a:p>
          <a:p>
            <a:endParaRPr lang="en-GB" dirty="0" smtClean="0"/>
          </a:p>
          <a:p>
            <a:r>
              <a:rPr lang="en-GB" dirty="0" smtClean="0">
                <a:hlinkClick r:id="rId2"/>
              </a:rPr>
              <a:t>https://www.ted.com/talks/richard_wilkinson</a:t>
            </a:r>
            <a:r>
              <a:rPr lang="en-GB" dirty="0" smtClean="0"/>
              <a:t> </a:t>
            </a:r>
          </a:p>
        </p:txBody>
      </p:sp>
    </p:spTree>
    <p:extLst>
      <p:ext uri="{BB962C8B-B14F-4D97-AF65-F5344CB8AC3E}">
        <p14:creationId xmlns:p14="http://schemas.microsoft.com/office/powerpoint/2010/main" val="628115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smtClean="0"/>
              <a:t>Elfen Asesu 1 y Modwl</a:t>
            </a:r>
            <a:endParaRPr lang="cy-GB" dirty="0"/>
          </a:p>
        </p:txBody>
      </p:sp>
      <p:sp>
        <p:nvSpPr>
          <p:cNvPr id="3" name="Content Placeholder 2"/>
          <p:cNvSpPr>
            <a:spLocks noGrp="1"/>
          </p:cNvSpPr>
          <p:nvPr>
            <p:ph idx="1"/>
          </p:nvPr>
        </p:nvSpPr>
        <p:spPr/>
        <p:txBody>
          <a:bodyPr/>
          <a:lstStyle/>
          <a:p>
            <a:pPr marL="0" indent="0" fontAlgn="base">
              <a:buNone/>
            </a:pPr>
            <a:r>
              <a:rPr lang="cy-GB" b="1" dirty="0" smtClean="0"/>
              <a:t>Elfen Asesu 1 - </a:t>
            </a:r>
            <a:r>
              <a:rPr lang="cy-GB" dirty="0" smtClean="0"/>
              <a:t>5000 o eiriau</a:t>
            </a:r>
          </a:p>
          <a:p>
            <a:pPr marL="0" indent="0" fontAlgn="base">
              <a:buNone/>
            </a:pPr>
            <a:endParaRPr lang="cy-GB" dirty="0" smtClean="0"/>
          </a:p>
          <a:p>
            <a:r>
              <a:rPr lang="cy-GB" dirty="0" smtClean="0"/>
              <a:t>Dydd Gwener, 13 Rhagfyr </a:t>
            </a:r>
            <a:r>
              <a:rPr lang="en-GB" dirty="0" smtClean="0"/>
              <a:t>2019</a:t>
            </a:r>
            <a:r>
              <a:rPr lang="en-GB" dirty="0"/>
              <a:t> – </a:t>
            </a:r>
            <a:r>
              <a:rPr lang="en-GB" dirty="0" smtClean="0"/>
              <a:t>3pm</a:t>
            </a:r>
          </a:p>
          <a:p>
            <a:endParaRPr lang="en-GB" dirty="0" smtClean="0"/>
          </a:p>
          <a:p>
            <a:r>
              <a:rPr lang="cy-GB" dirty="0"/>
              <a:t>Ystyriwch yn feirniadol i ba raddau y mae’r cyfryngau cymdeithasol yn effeithio ar naill ai hawliau plant neu ar iechyd a llesiant plant a phobl ifanc yn y Deyrnas Gyfunol</a:t>
            </a:r>
            <a:r>
              <a:rPr lang="en-GB" dirty="0" smtClean="0"/>
              <a:t>.</a:t>
            </a:r>
            <a:endParaRPr lang="en-GB" dirty="0"/>
          </a:p>
          <a:p>
            <a:pPr marL="0" indent="0">
              <a:buNone/>
            </a:pPr>
            <a:r>
              <a:rPr lang="en-GB" dirty="0" smtClean="0"/>
              <a:t>.</a:t>
            </a:r>
          </a:p>
          <a:p>
            <a:endParaRPr lang="en-GB" dirty="0"/>
          </a:p>
          <a:p>
            <a:endParaRPr lang="en-GB" dirty="0"/>
          </a:p>
        </p:txBody>
      </p:sp>
    </p:spTree>
    <p:extLst>
      <p:ext uri="{BB962C8B-B14F-4D97-AF65-F5344CB8AC3E}">
        <p14:creationId xmlns:p14="http://schemas.microsoft.com/office/powerpoint/2010/main" val="3867768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Elfen Asesu </a:t>
            </a:r>
            <a:r>
              <a:rPr lang="cy-GB" dirty="0" smtClean="0"/>
              <a:t>2 </a:t>
            </a:r>
            <a:r>
              <a:rPr lang="cy-GB" dirty="0"/>
              <a:t>y Modwl</a:t>
            </a:r>
            <a:endParaRPr lang="en-GB" dirty="0"/>
          </a:p>
        </p:txBody>
      </p:sp>
      <p:sp>
        <p:nvSpPr>
          <p:cNvPr id="3" name="Content Placeholder 2"/>
          <p:cNvSpPr>
            <a:spLocks noGrp="1"/>
          </p:cNvSpPr>
          <p:nvPr>
            <p:ph idx="1"/>
          </p:nvPr>
        </p:nvSpPr>
        <p:spPr/>
        <p:txBody>
          <a:bodyPr/>
          <a:lstStyle/>
          <a:p>
            <a:pPr fontAlgn="base"/>
            <a:r>
              <a:rPr lang="cy-GB" b="1" dirty="0" smtClean="0"/>
              <a:t>Elfen Asesu 2</a:t>
            </a:r>
            <a:r>
              <a:rPr lang="cy-GB" dirty="0" smtClean="0"/>
              <a:t> Cyflwyniad 15 munud </a:t>
            </a:r>
          </a:p>
          <a:p>
            <a:pPr fontAlgn="base"/>
            <a:endParaRPr lang="cy-GB" dirty="0" smtClean="0"/>
          </a:p>
          <a:p>
            <a:pPr fontAlgn="base"/>
            <a:r>
              <a:rPr lang="cy-GB" dirty="0" smtClean="0"/>
              <a:t>Dydd Mercher, 8 Ionawr 2020 – Amserlen i ddilyn</a:t>
            </a:r>
          </a:p>
          <a:p>
            <a:pPr fontAlgn="base"/>
            <a:endParaRPr lang="cy-GB" dirty="0" smtClean="0"/>
          </a:p>
          <a:p>
            <a:pPr fontAlgn="base"/>
            <a:r>
              <a:rPr lang="cy-GB" dirty="0"/>
              <a:t>Archwiliwch yn feirniadol rôl dulliau creadigol mewn arfer proffesiynol a sut gall y rhain effeithio ar iechyd a llesiant plant a phobl ifanc</a:t>
            </a:r>
            <a:r>
              <a:rPr lang="en-GB" dirty="0" smtClean="0"/>
              <a:t>.</a:t>
            </a:r>
            <a:endParaRPr lang="en-GB" dirty="0"/>
          </a:p>
          <a:p>
            <a:pPr marL="0" indent="0" fontAlgn="base">
              <a:buNone/>
            </a:pPr>
            <a:endParaRPr lang="en-GB" dirty="0"/>
          </a:p>
          <a:p>
            <a:endParaRPr lang="en-GB" dirty="0"/>
          </a:p>
        </p:txBody>
      </p:sp>
    </p:spTree>
    <p:extLst>
      <p:ext uri="{BB962C8B-B14F-4D97-AF65-F5344CB8AC3E}">
        <p14:creationId xmlns:p14="http://schemas.microsoft.com/office/powerpoint/2010/main" val="499633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Assessment Component 1</a:t>
            </a:r>
            <a:endParaRPr lang="en-GB" dirty="0"/>
          </a:p>
        </p:txBody>
      </p:sp>
      <p:sp>
        <p:nvSpPr>
          <p:cNvPr id="3" name="Content Placeholder 2"/>
          <p:cNvSpPr>
            <a:spLocks noGrp="1"/>
          </p:cNvSpPr>
          <p:nvPr>
            <p:ph idx="1"/>
          </p:nvPr>
        </p:nvSpPr>
        <p:spPr/>
        <p:txBody>
          <a:bodyPr/>
          <a:lstStyle/>
          <a:p>
            <a:pPr marL="0" indent="0" fontAlgn="base">
              <a:buNone/>
            </a:pPr>
            <a:r>
              <a:rPr lang="en-GB" b="1" dirty="0" smtClean="0"/>
              <a:t>Assessment </a:t>
            </a:r>
            <a:r>
              <a:rPr lang="en-GB" b="1" dirty="0"/>
              <a:t>Component 1 - </a:t>
            </a:r>
            <a:r>
              <a:rPr lang="en-GB" dirty="0"/>
              <a:t>5000 </a:t>
            </a:r>
            <a:r>
              <a:rPr lang="en-GB" dirty="0" smtClean="0"/>
              <a:t>words</a:t>
            </a:r>
          </a:p>
          <a:p>
            <a:pPr marL="0" indent="0" fontAlgn="base">
              <a:buNone/>
            </a:pPr>
            <a:endParaRPr lang="en-GB" dirty="0" smtClean="0"/>
          </a:p>
          <a:p>
            <a:r>
              <a:rPr lang="en-GB" dirty="0" smtClean="0"/>
              <a:t>Friday</a:t>
            </a:r>
            <a:r>
              <a:rPr lang="en-GB" dirty="0"/>
              <a:t>, </a:t>
            </a:r>
            <a:r>
              <a:rPr lang="en-GB" dirty="0" smtClean="0"/>
              <a:t>13</a:t>
            </a:r>
            <a:r>
              <a:rPr lang="en-GB" baseline="30000" dirty="0" smtClean="0"/>
              <a:t>th</a:t>
            </a:r>
            <a:r>
              <a:rPr lang="en-GB" dirty="0"/>
              <a:t> December </a:t>
            </a:r>
            <a:r>
              <a:rPr lang="en-GB" dirty="0" smtClean="0"/>
              <a:t>2019</a:t>
            </a:r>
            <a:r>
              <a:rPr lang="en-GB" dirty="0"/>
              <a:t> – </a:t>
            </a:r>
            <a:r>
              <a:rPr lang="en-GB" dirty="0" smtClean="0"/>
              <a:t>3pm</a:t>
            </a:r>
          </a:p>
          <a:p>
            <a:endParaRPr lang="en-GB" dirty="0" smtClean="0"/>
          </a:p>
          <a:p>
            <a:r>
              <a:rPr lang="en-GB" dirty="0"/>
              <a:t>Critically consider the extent to which social media impacts upon either children’s rights or the health and well-being of children and young people in the United Kingdom.</a:t>
            </a:r>
          </a:p>
          <a:p>
            <a:pPr marL="0" indent="0">
              <a:buNone/>
            </a:pPr>
            <a:endParaRPr lang="en-GB" dirty="0"/>
          </a:p>
          <a:p>
            <a:endParaRPr lang="en-GB" dirty="0"/>
          </a:p>
        </p:txBody>
      </p:sp>
    </p:spTree>
    <p:extLst>
      <p:ext uri="{BB962C8B-B14F-4D97-AF65-F5344CB8AC3E}">
        <p14:creationId xmlns:p14="http://schemas.microsoft.com/office/powerpoint/2010/main" val="789591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Assessment Component 2</a:t>
            </a:r>
            <a:endParaRPr lang="en-GB" dirty="0"/>
          </a:p>
        </p:txBody>
      </p:sp>
      <p:sp>
        <p:nvSpPr>
          <p:cNvPr id="3" name="Content Placeholder 2"/>
          <p:cNvSpPr>
            <a:spLocks noGrp="1"/>
          </p:cNvSpPr>
          <p:nvPr>
            <p:ph idx="1"/>
          </p:nvPr>
        </p:nvSpPr>
        <p:spPr/>
        <p:txBody>
          <a:bodyPr/>
          <a:lstStyle/>
          <a:p>
            <a:pPr fontAlgn="base"/>
            <a:r>
              <a:rPr lang="en-GB" b="1" dirty="0"/>
              <a:t>Assignment </a:t>
            </a:r>
            <a:r>
              <a:rPr lang="en-GB" b="1" dirty="0" smtClean="0"/>
              <a:t>Component 2</a:t>
            </a:r>
            <a:r>
              <a:rPr lang="en-GB" dirty="0"/>
              <a:t> 15-minute Presentation </a:t>
            </a:r>
            <a:endParaRPr lang="en-GB" dirty="0" smtClean="0"/>
          </a:p>
          <a:p>
            <a:pPr fontAlgn="base"/>
            <a:endParaRPr lang="en-GB" dirty="0"/>
          </a:p>
          <a:p>
            <a:pPr fontAlgn="base"/>
            <a:r>
              <a:rPr lang="en-GB" dirty="0" smtClean="0"/>
              <a:t>Wednesday</a:t>
            </a:r>
            <a:r>
              <a:rPr lang="en-GB" dirty="0"/>
              <a:t>, </a:t>
            </a:r>
            <a:r>
              <a:rPr lang="en-GB" dirty="0" smtClean="0"/>
              <a:t>8</a:t>
            </a:r>
            <a:r>
              <a:rPr lang="en-GB" baseline="30000" dirty="0" smtClean="0"/>
              <a:t>th</a:t>
            </a:r>
            <a:r>
              <a:rPr lang="en-GB" dirty="0"/>
              <a:t> January </a:t>
            </a:r>
            <a:r>
              <a:rPr lang="en-GB" dirty="0" smtClean="0"/>
              <a:t>2020</a:t>
            </a:r>
            <a:r>
              <a:rPr lang="en-GB" dirty="0"/>
              <a:t> – Timetable to follow</a:t>
            </a:r>
            <a:endParaRPr lang="en-GB" dirty="0" smtClean="0"/>
          </a:p>
          <a:p>
            <a:pPr fontAlgn="base"/>
            <a:endParaRPr lang="en-GB" dirty="0"/>
          </a:p>
          <a:p>
            <a:pPr fontAlgn="base"/>
            <a:r>
              <a:rPr lang="en-GB" dirty="0"/>
              <a:t>Critically explore the role of creative approaches in professional practice and how these can impact on the health and well-being of children and young people.</a:t>
            </a:r>
          </a:p>
          <a:p>
            <a:pPr marL="0" indent="0" fontAlgn="base">
              <a:buNone/>
            </a:pPr>
            <a:endParaRPr lang="en-GB" dirty="0"/>
          </a:p>
          <a:p>
            <a:endParaRPr lang="en-GB" dirty="0"/>
          </a:p>
        </p:txBody>
      </p:sp>
    </p:spTree>
    <p:extLst>
      <p:ext uri="{BB962C8B-B14F-4D97-AF65-F5344CB8AC3E}">
        <p14:creationId xmlns:p14="http://schemas.microsoft.com/office/powerpoint/2010/main" val="3584434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Suggested reading</a:t>
            </a:r>
            <a:endParaRPr lang="en-GB" dirty="0"/>
          </a:p>
        </p:txBody>
      </p:sp>
      <p:sp>
        <p:nvSpPr>
          <p:cNvPr id="3" name="Content Placeholder 2"/>
          <p:cNvSpPr>
            <a:spLocks noGrp="1"/>
          </p:cNvSpPr>
          <p:nvPr>
            <p:ph idx="1"/>
          </p:nvPr>
        </p:nvSpPr>
        <p:spPr/>
        <p:txBody>
          <a:bodyPr/>
          <a:lstStyle/>
          <a:p>
            <a:r>
              <a:rPr lang="en-GB" sz="1800" b="1" dirty="0" err="1" smtClean="0">
                <a:hlinkClick r:id="rId2"/>
              </a:rPr>
              <a:t>Lancy</a:t>
            </a:r>
            <a:r>
              <a:rPr lang="en-GB" sz="1800" b="1" dirty="0" smtClean="0">
                <a:hlinkClick r:id="rId2"/>
              </a:rPr>
              <a:t>, D.F. (2015) </a:t>
            </a:r>
            <a:r>
              <a:rPr lang="en-GB" sz="1800" b="1" i="1" dirty="0" smtClean="0">
                <a:hlinkClick r:id="rId2"/>
              </a:rPr>
              <a:t>The</a:t>
            </a:r>
            <a:r>
              <a:rPr lang="en-GB" sz="1800" b="1" i="1" dirty="0">
                <a:hlinkClick r:id="rId2"/>
              </a:rPr>
              <a:t> anthropology of childhood : cherubs, chattel, </a:t>
            </a:r>
            <a:r>
              <a:rPr lang="en-GB" sz="1800" b="1" i="1" dirty="0" smtClean="0">
                <a:hlinkClick r:id="rId2"/>
              </a:rPr>
              <a:t>changelings</a:t>
            </a:r>
            <a:r>
              <a:rPr lang="en-GB" sz="1800" b="1" i="1" dirty="0" smtClean="0"/>
              <a:t>. </a:t>
            </a:r>
            <a:r>
              <a:rPr lang="en-GB" sz="1800" dirty="0" smtClean="0"/>
              <a:t>Second </a:t>
            </a:r>
            <a:r>
              <a:rPr lang="en-GB" sz="1800" dirty="0"/>
              <a:t>edition. Cambridge ; New York : Cambridge University </a:t>
            </a:r>
            <a:r>
              <a:rPr lang="en-GB" sz="1800" dirty="0" smtClean="0"/>
              <a:t>Press.</a:t>
            </a:r>
            <a:endParaRPr lang="en-GB" sz="1800" dirty="0"/>
          </a:p>
          <a:p>
            <a:endParaRPr lang="en-GB" dirty="0"/>
          </a:p>
        </p:txBody>
      </p:sp>
    </p:spTree>
    <p:extLst>
      <p:ext uri="{BB962C8B-B14F-4D97-AF65-F5344CB8AC3E}">
        <p14:creationId xmlns:p14="http://schemas.microsoft.com/office/powerpoint/2010/main" val="18152992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2949</TotalTime>
  <Words>1254</Words>
  <Application>Microsoft Office PowerPoint</Application>
  <PresentationFormat>Widescreen</PresentationFormat>
  <Paragraphs>137</Paragraphs>
  <Slides>19</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  Disgyrsiau Cyfoes mewn Arfer Proffesiynol   Contemporary Discourses in Professional Practice </vt:lpstr>
      <vt:lpstr>Lecture Structure          Strwythur y Ddarlith</vt:lpstr>
      <vt:lpstr>DEILLIANNAU DYSGU </vt:lpstr>
      <vt:lpstr>Module Learning Outcomes</vt:lpstr>
      <vt:lpstr>CYNNWYS DANGOSOL </vt:lpstr>
      <vt:lpstr>CYNNWYS DANGOSOL </vt:lpstr>
      <vt:lpstr>Module indicative content</vt:lpstr>
      <vt:lpstr>Indicative content (continued)</vt:lpstr>
      <vt:lpstr>Module indicative content (Continued)</vt:lpstr>
      <vt:lpstr>Discussion</vt:lpstr>
      <vt:lpstr>Trafodaeth</vt:lpstr>
      <vt:lpstr>The role of Inequality</vt:lpstr>
      <vt:lpstr>Rôl Anghydraddoldeb</vt:lpstr>
      <vt:lpstr>Richard Wilkinson</vt:lpstr>
      <vt:lpstr>Elfen Asesu 1 y Modwl</vt:lpstr>
      <vt:lpstr>Elfen Asesu 2 y Modwl</vt:lpstr>
      <vt:lpstr>Module Assessment Component 1</vt:lpstr>
      <vt:lpstr>Module Assessment Component 2</vt:lpstr>
      <vt:lpstr>Suggested reading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Discourses in Professional Practice</dc:title>
  <dc:creator>Darrel Williams</dc:creator>
  <cp:lastModifiedBy>Darrel Williams</cp:lastModifiedBy>
  <cp:revision>13</cp:revision>
  <dcterms:created xsi:type="dcterms:W3CDTF">2018-09-21T09:26:29Z</dcterms:created>
  <dcterms:modified xsi:type="dcterms:W3CDTF">2019-10-01T14:01:55Z</dcterms:modified>
</cp:coreProperties>
</file>