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68" r:id="rId2"/>
    <p:sldId id="256" r:id="rId3"/>
    <p:sldId id="257" r:id="rId4"/>
    <p:sldId id="258" r:id="rId5"/>
    <p:sldId id="259" r:id="rId6"/>
    <p:sldId id="261" r:id="rId7"/>
    <p:sldId id="262" r:id="rId8"/>
    <p:sldId id="263" r:id="rId9"/>
    <p:sldId id="264" r:id="rId10"/>
    <p:sldId id="266" r:id="rId11"/>
    <p:sldId id="267" r:id="rId12"/>
    <p:sldId id="2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09EFBC-6173-42D8-BB12-E6676F39AD1D}" v="6" dt="2023-02-08T18:45:45.8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1" autoAdjust="0"/>
    <p:restoredTop sz="94660"/>
  </p:normalViewPr>
  <p:slideViewPr>
    <p:cSldViewPr snapToGrid="0">
      <p:cViewPr varScale="1">
        <p:scale>
          <a:sx n="64" d="100"/>
          <a:sy n="64" d="100"/>
        </p:scale>
        <p:origin x="9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zabela" userId="4b7361d141364271" providerId="LiveId" clId="{0409EFBC-6173-42D8-BB12-E6676F39AD1D}"/>
    <pc:docChg chg="undo redo custSel modSld">
      <pc:chgData name="Izabela" userId="4b7361d141364271" providerId="LiveId" clId="{0409EFBC-6173-42D8-BB12-E6676F39AD1D}" dt="2023-02-08T19:19:25" v="482" actId="207"/>
      <pc:docMkLst>
        <pc:docMk/>
      </pc:docMkLst>
      <pc:sldChg chg="modSp mod">
        <pc:chgData name="Izabela" userId="4b7361d141364271" providerId="LiveId" clId="{0409EFBC-6173-42D8-BB12-E6676F39AD1D}" dt="2023-02-08T18:35:00.689" v="180" actId="2711"/>
        <pc:sldMkLst>
          <pc:docMk/>
          <pc:sldMk cId="598445792" sldId="256"/>
        </pc:sldMkLst>
        <pc:spChg chg="mod">
          <ac:chgData name="Izabela" userId="4b7361d141364271" providerId="LiveId" clId="{0409EFBC-6173-42D8-BB12-E6676F39AD1D}" dt="2023-02-08T18:35:00.689" v="180" actId="2711"/>
          <ac:spMkLst>
            <pc:docMk/>
            <pc:sldMk cId="598445792" sldId="256"/>
            <ac:spMk id="3" creationId="{3C25675C-09B7-BE2C-96AD-F0CAAB1DDB5F}"/>
          </ac:spMkLst>
        </pc:spChg>
      </pc:sldChg>
      <pc:sldChg chg="modSp mod">
        <pc:chgData name="Izabela" userId="4b7361d141364271" providerId="LiveId" clId="{0409EFBC-6173-42D8-BB12-E6676F39AD1D}" dt="2023-02-08T18:35:38.632" v="183" actId="20577"/>
        <pc:sldMkLst>
          <pc:docMk/>
          <pc:sldMk cId="2714354605" sldId="257"/>
        </pc:sldMkLst>
        <pc:spChg chg="mod">
          <ac:chgData name="Izabela" userId="4b7361d141364271" providerId="LiveId" clId="{0409EFBC-6173-42D8-BB12-E6676F39AD1D}" dt="2023-02-08T18:35:38.632" v="183" actId="20577"/>
          <ac:spMkLst>
            <pc:docMk/>
            <pc:sldMk cId="2714354605" sldId="257"/>
            <ac:spMk id="2" creationId="{C3199326-DF0E-420E-8416-A036AF5FBB2D}"/>
          </ac:spMkLst>
        </pc:spChg>
        <pc:spChg chg="mod">
          <ac:chgData name="Izabela" userId="4b7361d141364271" providerId="LiveId" clId="{0409EFBC-6173-42D8-BB12-E6676F39AD1D}" dt="2023-02-08T18:34:35.213" v="178" actId="2711"/>
          <ac:spMkLst>
            <pc:docMk/>
            <pc:sldMk cId="2714354605" sldId="257"/>
            <ac:spMk id="3" creationId="{1384007D-11FE-2A19-4854-C160F5B18EC0}"/>
          </ac:spMkLst>
        </pc:spChg>
      </pc:sldChg>
      <pc:sldChg chg="modSp mod">
        <pc:chgData name="Izabela" userId="4b7361d141364271" providerId="LiveId" clId="{0409EFBC-6173-42D8-BB12-E6676F39AD1D}" dt="2023-02-08T18:36:21.230" v="186" actId="27636"/>
        <pc:sldMkLst>
          <pc:docMk/>
          <pc:sldMk cId="632554494" sldId="258"/>
        </pc:sldMkLst>
        <pc:spChg chg="mod">
          <ac:chgData name="Izabela" userId="4b7361d141364271" providerId="LiveId" clId="{0409EFBC-6173-42D8-BB12-E6676F39AD1D}" dt="2023-02-08T18:35:50.973" v="184" actId="2711"/>
          <ac:spMkLst>
            <pc:docMk/>
            <pc:sldMk cId="632554494" sldId="258"/>
            <ac:spMk id="2" creationId="{18215D89-B82B-CE3B-E55C-F3A74D538557}"/>
          </ac:spMkLst>
        </pc:spChg>
        <pc:spChg chg="mod">
          <ac:chgData name="Izabela" userId="4b7361d141364271" providerId="LiveId" clId="{0409EFBC-6173-42D8-BB12-E6676F39AD1D}" dt="2023-02-08T18:36:21.230" v="186" actId="27636"/>
          <ac:spMkLst>
            <pc:docMk/>
            <pc:sldMk cId="632554494" sldId="258"/>
            <ac:spMk id="3" creationId="{4DFD0A9F-B39E-2F0F-5495-6352D55A0970}"/>
          </ac:spMkLst>
        </pc:spChg>
      </pc:sldChg>
      <pc:sldChg chg="modSp mod">
        <pc:chgData name="Izabela" userId="4b7361d141364271" providerId="LiveId" clId="{0409EFBC-6173-42D8-BB12-E6676F39AD1D}" dt="2023-02-08T18:40:17.364" v="203" actId="2711"/>
        <pc:sldMkLst>
          <pc:docMk/>
          <pc:sldMk cId="158185468" sldId="259"/>
        </pc:sldMkLst>
        <pc:spChg chg="mod">
          <ac:chgData name="Izabela" userId="4b7361d141364271" providerId="LiveId" clId="{0409EFBC-6173-42D8-BB12-E6676F39AD1D}" dt="2023-02-08T18:39:53.694" v="201" actId="255"/>
          <ac:spMkLst>
            <pc:docMk/>
            <pc:sldMk cId="158185468" sldId="259"/>
            <ac:spMk id="2" creationId="{6BF778CF-E570-E9A3-6424-9767CEEE4499}"/>
          </ac:spMkLst>
        </pc:spChg>
        <pc:spChg chg="mod">
          <ac:chgData name="Izabela" userId="4b7361d141364271" providerId="LiveId" clId="{0409EFBC-6173-42D8-BB12-E6676F39AD1D}" dt="2023-02-08T18:37:27.582" v="193" actId="1036"/>
          <ac:spMkLst>
            <pc:docMk/>
            <pc:sldMk cId="158185468" sldId="259"/>
            <ac:spMk id="3" creationId="{3C4CF6A2-67C2-CBF2-F36A-6DE7AD292B12}"/>
          </ac:spMkLst>
        </pc:spChg>
        <pc:spChg chg="mod">
          <ac:chgData name="Izabela" userId="4b7361d141364271" providerId="LiveId" clId="{0409EFBC-6173-42D8-BB12-E6676F39AD1D}" dt="2023-02-08T18:40:17.364" v="203" actId="2711"/>
          <ac:spMkLst>
            <pc:docMk/>
            <pc:sldMk cId="158185468" sldId="259"/>
            <ac:spMk id="4" creationId="{00000000-0000-0000-0000-000000000000}"/>
          </ac:spMkLst>
        </pc:spChg>
      </pc:sldChg>
      <pc:sldChg chg="modSp mod">
        <pc:chgData name="Izabela" userId="4b7361d141364271" providerId="LiveId" clId="{0409EFBC-6173-42D8-BB12-E6676F39AD1D}" dt="2023-02-08T18:38:20.480" v="197" actId="6549"/>
        <pc:sldMkLst>
          <pc:docMk/>
          <pc:sldMk cId="878764390" sldId="261"/>
        </pc:sldMkLst>
        <pc:spChg chg="mod">
          <ac:chgData name="Izabela" userId="4b7361d141364271" providerId="LiveId" clId="{0409EFBC-6173-42D8-BB12-E6676F39AD1D}" dt="2023-02-08T18:38:20.480" v="197" actId="6549"/>
          <ac:spMkLst>
            <pc:docMk/>
            <pc:sldMk cId="878764390" sldId="261"/>
            <ac:spMk id="13" creationId="{E3DEF1C8-CE60-9A3E-6499-C66257CDC2A6}"/>
          </ac:spMkLst>
        </pc:spChg>
      </pc:sldChg>
      <pc:sldChg chg="modSp mod">
        <pc:chgData name="Izabela" userId="4b7361d141364271" providerId="LiveId" clId="{0409EFBC-6173-42D8-BB12-E6676F39AD1D}" dt="2023-02-08T18:34:05.073" v="177" actId="1076"/>
        <pc:sldMkLst>
          <pc:docMk/>
          <pc:sldMk cId="1172787603" sldId="262"/>
        </pc:sldMkLst>
        <pc:spChg chg="mod">
          <ac:chgData name="Izabela" userId="4b7361d141364271" providerId="LiveId" clId="{0409EFBC-6173-42D8-BB12-E6676F39AD1D}" dt="2023-02-08T18:33:50.877" v="176" actId="20578"/>
          <ac:spMkLst>
            <pc:docMk/>
            <pc:sldMk cId="1172787603" sldId="262"/>
            <ac:spMk id="9" creationId="{00000000-0000-0000-0000-000000000000}"/>
          </ac:spMkLst>
        </pc:spChg>
        <pc:spChg chg="mod">
          <ac:chgData name="Izabela" userId="4b7361d141364271" providerId="LiveId" clId="{0409EFBC-6173-42D8-BB12-E6676F39AD1D}" dt="2023-02-08T18:34:05.073" v="177" actId="1076"/>
          <ac:spMkLst>
            <pc:docMk/>
            <pc:sldMk cId="1172787603" sldId="262"/>
            <ac:spMk id="10" creationId="{00000000-0000-0000-0000-000000000000}"/>
          </ac:spMkLst>
        </pc:spChg>
      </pc:sldChg>
      <pc:sldChg chg="modSp mod">
        <pc:chgData name="Izabela" userId="4b7361d141364271" providerId="LiveId" clId="{0409EFBC-6173-42D8-BB12-E6676F39AD1D}" dt="2023-02-08T19:12:03.364" v="215" actId="1036"/>
        <pc:sldMkLst>
          <pc:docMk/>
          <pc:sldMk cId="3243068116" sldId="264"/>
        </pc:sldMkLst>
        <pc:spChg chg="mod">
          <ac:chgData name="Izabela" userId="4b7361d141364271" providerId="LiveId" clId="{0409EFBC-6173-42D8-BB12-E6676F39AD1D}" dt="2023-02-08T18:32:18.016" v="168" actId="2711"/>
          <ac:spMkLst>
            <pc:docMk/>
            <pc:sldMk cId="3243068116" sldId="264"/>
            <ac:spMk id="2" creationId="{00000000-0000-0000-0000-000000000000}"/>
          </ac:spMkLst>
        </pc:spChg>
        <pc:spChg chg="mod">
          <ac:chgData name="Izabela" userId="4b7361d141364271" providerId="LiveId" clId="{0409EFBC-6173-42D8-BB12-E6676F39AD1D}" dt="2023-02-08T19:12:03.364" v="215" actId="1036"/>
          <ac:spMkLst>
            <pc:docMk/>
            <pc:sldMk cId="3243068116" sldId="264"/>
            <ac:spMk id="5" creationId="{00000000-0000-0000-0000-000000000000}"/>
          </ac:spMkLst>
        </pc:spChg>
      </pc:sldChg>
      <pc:sldChg chg="modSp mod">
        <pc:chgData name="Izabela" userId="4b7361d141364271" providerId="LiveId" clId="{0409EFBC-6173-42D8-BB12-E6676F39AD1D}" dt="2023-02-08T19:17:11.113" v="481" actId="20577"/>
        <pc:sldMkLst>
          <pc:docMk/>
          <pc:sldMk cId="1460505363" sldId="265"/>
        </pc:sldMkLst>
        <pc:spChg chg="mod">
          <ac:chgData name="Izabela" userId="4b7361d141364271" providerId="LiveId" clId="{0409EFBC-6173-42D8-BB12-E6676F39AD1D}" dt="2023-02-08T18:42:42.802" v="208" actId="20577"/>
          <ac:spMkLst>
            <pc:docMk/>
            <pc:sldMk cId="1460505363" sldId="265"/>
            <ac:spMk id="2" creationId="{457266EA-7313-03B5-CA6F-18026522223E}"/>
          </ac:spMkLst>
        </pc:spChg>
        <pc:spChg chg="mod">
          <ac:chgData name="Izabela" userId="4b7361d141364271" providerId="LiveId" clId="{0409EFBC-6173-42D8-BB12-E6676F39AD1D}" dt="2023-02-08T19:17:11.113" v="481" actId="20577"/>
          <ac:spMkLst>
            <pc:docMk/>
            <pc:sldMk cId="1460505363" sldId="265"/>
            <ac:spMk id="3" creationId="{CDCC55F3-5A5E-13EF-47F6-6301F0882FE8}"/>
          </ac:spMkLst>
        </pc:spChg>
      </pc:sldChg>
      <pc:sldChg chg="modSp mod">
        <pc:chgData name="Izabela" userId="4b7361d141364271" providerId="LiveId" clId="{0409EFBC-6173-42D8-BB12-E6676F39AD1D}" dt="2023-02-08T19:19:25" v="482" actId="207"/>
        <pc:sldMkLst>
          <pc:docMk/>
          <pc:sldMk cId="1731885492" sldId="268"/>
        </pc:sldMkLst>
        <pc:spChg chg="mod">
          <ac:chgData name="Izabela" userId="4b7361d141364271" providerId="LiveId" clId="{0409EFBC-6173-42D8-BB12-E6676F39AD1D}" dt="2023-02-08T19:19:25" v="482" actId="207"/>
          <ac:spMkLst>
            <pc:docMk/>
            <pc:sldMk cId="1731885492" sldId="268"/>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2/8/2023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orbes.com/sites/micahsolomon/2015/09/24/your-customer-service-style-is-your-brand-the-ritz-carlton-case-study/" TargetMode="External"/><Relationship Id="rId2" Type="http://schemas.openxmlformats.org/officeDocument/2006/relationships/hyperlink" Target="https://www.linkedin.com/pulse/20140726164857-13996180-ritz-carlton-meeting-the-unexpressed-needs-of-gues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07067" y="2514601"/>
            <a:ext cx="7766936" cy="2633132"/>
          </a:xfrm>
        </p:spPr>
        <p:txBody>
          <a:bodyPr/>
          <a:lstStyle/>
          <a:p>
            <a:pPr algn="ctr"/>
            <a:r>
              <a:rPr lang="en-US" dirty="0">
                <a:solidFill>
                  <a:schemeClr val="tx1"/>
                </a:solidFill>
              </a:rPr>
              <a:t>Student’s Name: Izabela Filipek</a:t>
            </a:r>
          </a:p>
          <a:p>
            <a:pPr algn="ctr"/>
            <a:r>
              <a:rPr lang="en-US" dirty="0">
                <a:solidFill>
                  <a:schemeClr val="tx1"/>
                </a:solidFill>
              </a:rPr>
              <a:t>Student’s ID: 2209778</a:t>
            </a:r>
          </a:p>
          <a:p>
            <a:pPr algn="ctr"/>
            <a:r>
              <a:rPr lang="en-US" dirty="0">
                <a:solidFill>
                  <a:schemeClr val="tx1"/>
                </a:solidFill>
              </a:rPr>
              <a:t>Module Name: Hospitality and Guest Service Management  </a:t>
            </a:r>
          </a:p>
          <a:p>
            <a:pPr algn="ctr"/>
            <a:r>
              <a:rPr lang="en-US" dirty="0">
                <a:solidFill>
                  <a:schemeClr val="tx1"/>
                </a:solidFill>
              </a:rPr>
              <a:t>Module Code: BMIH 4003</a:t>
            </a:r>
          </a:p>
          <a:p>
            <a:pPr algn="ctr"/>
            <a:r>
              <a:rPr lang="en-US" dirty="0">
                <a:solidFill>
                  <a:schemeClr val="tx1"/>
                </a:solidFill>
              </a:rPr>
              <a:t>Lecturer’s Name: Kathryn Flynn</a:t>
            </a:r>
          </a:p>
          <a:p>
            <a:pPr algn="ctr"/>
            <a:r>
              <a:rPr lang="en-US" dirty="0">
                <a:solidFill>
                  <a:schemeClr val="tx1"/>
                </a:solidFill>
              </a:rPr>
              <a:t>Date: 09/02/2023</a:t>
            </a:r>
          </a:p>
          <a:p>
            <a:pPr algn="ctr"/>
            <a:endParaRPr lang="en-US" dirty="0"/>
          </a:p>
        </p:txBody>
      </p:sp>
    </p:spTree>
    <p:extLst>
      <p:ext uri="{BB962C8B-B14F-4D97-AF65-F5344CB8AC3E}">
        <p14:creationId xmlns:p14="http://schemas.microsoft.com/office/powerpoint/2010/main" val="1731885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F4E7B-874C-BF65-5068-D0E004247868}"/>
              </a:ext>
            </a:extLst>
          </p:cNvPr>
          <p:cNvSpPr>
            <a:spLocks noGrp="1"/>
          </p:cNvSpPr>
          <p:nvPr>
            <p:ph type="ctrTitle"/>
          </p:nvPr>
        </p:nvSpPr>
        <p:spPr>
          <a:xfrm>
            <a:off x="1507067" y="826457"/>
            <a:ext cx="7766936" cy="1646302"/>
          </a:xfrm>
        </p:spPr>
        <p:txBody>
          <a:bodyPr/>
          <a:lstStyle/>
          <a:p>
            <a:pPr algn="ctr"/>
            <a:r>
              <a:rPr lang="en-US" sz="3600" dirty="0"/>
              <a:t> The Role and Importance of Quality Services, Hospitality, and Guest Services Within the Hotel Industry</a:t>
            </a:r>
            <a:endParaRPr lang="en-KE" sz="3600" dirty="0"/>
          </a:p>
        </p:txBody>
      </p:sp>
      <p:sp>
        <p:nvSpPr>
          <p:cNvPr id="3" name="Subtitle 2">
            <a:extLst>
              <a:ext uri="{FF2B5EF4-FFF2-40B4-BE49-F238E27FC236}">
                <a16:creationId xmlns:a16="http://schemas.microsoft.com/office/drawing/2014/main" id="{3C25675C-09B7-BE2C-96AD-F0CAAB1DDB5F}"/>
              </a:ext>
            </a:extLst>
          </p:cNvPr>
          <p:cNvSpPr>
            <a:spLocks noGrp="1"/>
          </p:cNvSpPr>
          <p:nvPr>
            <p:ph type="subTitle" idx="1"/>
          </p:nvPr>
        </p:nvSpPr>
        <p:spPr>
          <a:xfrm>
            <a:off x="1315337" y="2856213"/>
            <a:ext cx="7958665" cy="3780561"/>
          </a:xfrm>
        </p:spPr>
        <p:txBody>
          <a:bodyPr>
            <a:normAutofit/>
          </a:bodyPr>
          <a:lstStyle/>
          <a:p>
            <a:pPr algn="ctr"/>
            <a:r>
              <a:rPr lang="en-US" sz="2500" dirty="0">
                <a:latin typeface="+mj-lt"/>
                <a:cs typeface="Times New Roman" panose="02020603050405020304" pitchFamily="18" charset="0"/>
              </a:rPr>
              <a:t>Marriott</a:t>
            </a:r>
            <a:r>
              <a:rPr lang="en-US" sz="2500" dirty="0">
                <a:latin typeface="Times New Roman" panose="02020603050405020304" pitchFamily="18" charset="0"/>
                <a:cs typeface="Times New Roman" panose="02020603050405020304" pitchFamily="18" charset="0"/>
              </a:rPr>
              <a:t> </a:t>
            </a:r>
            <a:r>
              <a:rPr lang="en-US" sz="2500" dirty="0">
                <a:latin typeface="+mj-lt"/>
                <a:cs typeface="Times New Roman" panose="02020603050405020304" pitchFamily="18" charset="0"/>
              </a:rPr>
              <a:t>International (Brand The Ritz-Carlton) </a:t>
            </a:r>
          </a:p>
          <a:p>
            <a:pPr algn="ctr"/>
            <a:endParaRPr lang="en-KE" sz="25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293A53A5-B549-F6CB-0820-C23BAEBB4169}"/>
              </a:ext>
            </a:extLst>
          </p:cNvPr>
          <p:cNvPicPr>
            <a:picLocks noChangeAspect="1"/>
          </p:cNvPicPr>
          <p:nvPr/>
        </p:nvPicPr>
        <p:blipFill>
          <a:blip r:embed="rId2"/>
          <a:stretch>
            <a:fillRect/>
          </a:stretch>
        </p:blipFill>
        <p:spPr>
          <a:xfrm>
            <a:off x="2355074" y="3429000"/>
            <a:ext cx="6070921" cy="3429000"/>
          </a:xfrm>
          <a:prstGeom prst="rect">
            <a:avLst/>
          </a:prstGeom>
        </p:spPr>
      </p:pic>
    </p:spTree>
    <p:extLst>
      <p:ext uri="{BB962C8B-B14F-4D97-AF65-F5344CB8AC3E}">
        <p14:creationId xmlns:p14="http://schemas.microsoft.com/office/powerpoint/2010/main" val="598445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99326-DF0E-420E-8416-A036AF5FBB2D}"/>
              </a:ext>
            </a:extLst>
          </p:cNvPr>
          <p:cNvSpPr>
            <a:spLocks noGrp="1"/>
          </p:cNvSpPr>
          <p:nvPr>
            <p:ph type="title"/>
          </p:nvPr>
        </p:nvSpPr>
        <p:spPr/>
        <p:txBody>
          <a:bodyPr/>
          <a:lstStyle/>
          <a:p>
            <a:pPr algn="ctr"/>
            <a:br>
              <a:rPr lang="en-US" dirty="0">
                <a:latin typeface="+mn-lt"/>
              </a:rPr>
            </a:br>
            <a:r>
              <a:rPr lang="en-US" dirty="0">
                <a:latin typeface="+mn-lt"/>
                <a:cs typeface="Times New Roman" panose="02020603050405020304" pitchFamily="18" charset="0"/>
              </a:rPr>
              <a:t>Table of Contents</a:t>
            </a:r>
            <a:endParaRPr lang="en-KE" dirty="0">
              <a:latin typeface="+mn-lt"/>
              <a:cs typeface="Times New Roman" panose="02020603050405020304" pitchFamily="18" charset="0"/>
            </a:endParaRPr>
          </a:p>
        </p:txBody>
      </p:sp>
      <p:sp>
        <p:nvSpPr>
          <p:cNvPr id="3" name="Content Placeholder 2">
            <a:extLst>
              <a:ext uri="{FF2B5EF4-FFF2-40B4-BE49-F238E27FC236}">
                <a16:creationId xmlns:a16="http://schemas.microsoft.com/office/drawing/2014/main" id="{1384007D-11FE-2A19-4854-C160F5B18EC0}"/>
              </a:ext>
            </a:extLst>
          </p:cNvPr>
          <p:cNvSpPr>
            <a:spLocks noGrp="1"/>
          </p:cNvSpPr>
          <p:nvPr>
            <p:ph idx="1"/>
          </p:nvPr>
        </p:nvSpPr>
        <p:spPr/>
        <p:txBody>
          <a:bodyPr>
            <a:normAutofit/>
          </a:bodyPr>
          <a:lstStyle/>
          <a:p>
            <a:r>
              <a:rPr lang="en-US" dirty="0">
                <a:cs typeface="Times New Roman" panose="02020603050405020304" pitchFamily="18" charset="0"/>
              </a:rPr>
              <a:t>Introduction </a:t>
            </a:r>
          </a:p>
          <a:p>
            <a:r>
              <a:rPr lang="en-US" dirty="0">
                <a:cs typeface="Times New Roman" panose="02020603050405020304" pitchFamily="18" charset="0"/>
              </a:rPr>
              <a:t>Main consumers </a:t>
            </a:r>
          </a:p>
          <a:p>
            <a:r>
              <a:rPr lang="en-US" dirty="0">
                <a:cs typeface="Times New Roman" panose="02020603050405020304" pitchFamily="18" charset="0"/>
              </a:rPr>
              <a:t>Nature and scope of guest services </a:t>
            </a:r>
          </a:p>
          <a:p>
            <a:r>
              <a:rPr lang="en-US" dirty="0">
                <a:cs typeface="Times New Roman" panose="02020603050405020304" pitchFamily="18" charset="0"/>
              </a:rPr>
              <a:t>Facilities </a:t>
            </a:r>
          </a:p>
          <a:p>
            <a:r>
              <a:rPr lang="en-US" dirty="0">
                <a:cs typeface="Times New Roman" panose="02020603050405020304" pitchFamily="18" charset="0"/>
              </a:rPr>
              <a:t>Role and functions of guest services</a:t>
            </a:r>
          </a:p>
          <a:p>
            <a:r>
              <a:rPr lang="en-US" dirty="0">
                <a:cs typeface="Times New Roman" panose="02020603050405020304" pitchFamily="18" charset="0"/>
              </a:rPr>
              <a:t>Importance of hospitality </a:t>
            </a:r>
          </a:p>
          <a:p>
            <a:r>
              <a:rPr lang="en-US" dirty="0">
                <a:cs typeface="Times New Roman" panose="02020603050405020304" pitchFamily="18" charset="0"/>
              </a:rPr>
              <a:t>How to meet guest expectations</a:t>
            </a:r>
          </a:p>
          <a:p>
            <a:r>
              <a:rPr lang="en-US" dirty="0">
                <a:cs typeface="Times New Roman" panose="02020603050405020304" pitchFamily="18" charset="0"/>
              </a:rPr>
              <a:t>Conclusion </a:t>
            </a:r>
          </a:p>
          <a:p>
            <a:r>
              <a:rPr lang="en-US" dirty="0">
                <a:cs typeface="Times New Roman" panose="02020603050405020304" pitchFamily="18" charset="0"/>
              </a:rPr>
              <a:t>Reference list</a:t>
            </a:r>
          </a:p>
          <a:p>
            <a:endParaRPr lang="en-KE" dirty="0">
              <a:cs typeface="Times New Roman" panose="02020603050405020304" pitchFamily="18" charset="0"/>
            </a:endParaRPr>
          </a:p>
        </p:txBody>
      </p:sp>
    </p:spTree>
    <p:extLst>
      <p:ext uri="{BB962C8B-B14F-4D97-AF65-F5344CB8AC3E}">
        <p14:creationId xmlns:p14="http://schemas.microsoft.com/office/powerpoint/2010/main" val="2714354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15D89-B82B-CE3B-E55C-F3A74D538557}"/>
              </a:ext>
            </a:extLst>
          </p:cNvPr>
          <p:cNvSpPr>
            <a:spLocks noGrp="1"/>
          </p:cNvSpPr>
          <p:nvPr>
            <p:ph type="title"/>
          </p:nvPr>
        </p:nvSpPr>
        <p:spPr>
          <a:xfrm>
            <a:off x="510995" y="333481"/>
            <a:ext cx="3854528" cy="787396"/>
          </a:xfrm>
        </p:spPr>
        <p:txBody>
          <a:bodyPr>
            <a:normAutofit fontScale="90000"/>
          </a:bodyPr>
          <a:lstStyle/>
          <a:p>
            <a:pPr algn="ctr"/>
            <a:br>
              <a:rPr lang="en-US" sz="1800" b="1" dirty="0">
                <a:effectLst/>
                <a:ea typeface="Calibri" panose="020F0502020204030204" pitchFamily="34" charset="0"/>
                <a:cs typeface="Times New Roman" panose="02020603050405020304" pitchFamily="18" charset="0"/>
              </a:rPr>
            </a:br>
            <a:r>
              <a:rPr lang="en-US" sz="4000" b="1" dirty="0">
                <a:effectLst/>
                <a:ea typeface="Calibri" panose="020F0502020204030204" pitchFamily="34" charset="0"/>
                <a:cs typeface="Times New Roman" panose="02020603050405020304" pitchFamily="18" charset="0"/>
              </a:rPr>
              <a:t>I</a:t>
            </a:r>
            <a:r>
              <a:rPr lang="en-US" sz="4000" b="1" dirty="0">
                <a:ea typeface="Calibri" panose="020F0502020204030204" pitchFamily="34" charset="0"/>
                <a:cs typeface="Times New Roman" panose="02020603050405020304" pitchFamily="18" charset="0"/>
              </a:rPr>
              <a:t>ntroduction</a:t>
            </a:r>
            <a:br>
              <a:rPr lang="en-US" sz="1800" b="1" dirty="0">
                <a:ea typeface="Calibri" panose="020F0502020204030204" pitchFamily="34" charset="0"/>
                <a:cs typeface="Times New Roman" panose="02020603050405020304" pitchFamily="18" charset="0"/>
              </a:rPr>
            </a:br>
            <a:br>
              <a:rPr lang="en-US" sz="1800" b="1" dirty="0">
                <a:ea typeface="Calibri" panose="020F0502020204030204" pitchFamily="34" charset="0"/>
                <a:cs typeface="Times New Roman" panose="02020603050405020304" pitchFamily="18" charset="0"/>
              </a:rPr>
            </a:br>
            <a:r>
              <a:rPr lang="en-US" sz="1800" b="1" dirty="0">
                <a:ea typeface="Calibri" panose="020F0502020204030204" pitchFamily="34" charset="0"/>
                <a:cs typeface="Times New Roman" panose="02020603050405020304" pitchFamily="18" charset="0"/>
              </a:rPr>
              <a:t> </a:t>
            </a:r>
            <a:endParaRPr lang="en-KE" dirty="0"/>
          </a:p>
        </p:txBody>
      </p:sp>
      <p:sp>
        <p:nvSpPr>
          <p:cNvPr id="3" name="Content Placeholder 2">
            <a:extLst>
              <a:ext uri="{FF2B5EF4-FFF2-40B4-BE49-F238E27FC236}">
                <a16:creationId xmlns:a16="http://schemas.microsoft.com/office/drawing/2014/main" id="{4DFD0A9F-B39E-2F0F-5495-6352D55A0970}"/>
              </a:ext>
            </a:extLst>
          </p:cNvPr>
          <p:cNvSpPr>
            <a:spLocks noGrp="1"/>
          </p:cNvSpPr>
          <p:nvPr>
            <p:ph idx="1"/>
          </p:nvPr>
        </p:nvSpPr>
        <p:spPr/>
        <p:txBody>
          <a:bodyPr>
            <a:normAutofit fontScale="92500" lnSpcReduction="10000"/>
          </a:bodyPr>
          <a:lstStyle/>
          <a:p>
            <a:pPr marL="342900" lvl="0" indent="-342900">
              <a:lnSpc>
                <a:spcPct val="107000"/>
              </a:lnSpc>
              <a:spcAft>
                <a:spcPts val="800"/>
              </a:spcAft>
              <a:buFont typeface="Wingdings 3" panose="05040102010807070707" pitchFamily="18" charset="2"/>
              <a:buChar char=""/>
              <a:tabLst>
                <a:tab pos="457200" algn="l"/>
              </a:tabLst>
            </a:pPr>
            <a:r>
              <a:rPr lang="en-US" dirty="0">
                <a:ea typeface="Calibri" panose="020F0502020204030204" pitchFamily="34" charset="0"/>
                <a:cs typeface="Times New Roman" panose="02020603050405020304" pitchFamily="18" charset="0"/>
              </a:rPr>
              <a:t>The Ritz- Carlton, is a subsidiary of Marriott International. Prestigious luxury hotel brand worldwide, singular in its level of design, services, and amenities.</a:t>
            </a:r>
            <a:endParaRPr lang="en-KE"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3" panose="05040102010807070707" pitchFamily="18" charset="2"/>
              <a:buChar char=""/>
              <a:tabLst>
                <a:tab pos="457200" algn="l"/>
              </a:tabLst>
            </a:pPr>
            <a:r>
              <a:rPr lang="en-US" dirty="0">
                <a:ea typeface="Calibri" panose="020F0502020204030204" pitchFamily="34" charset="0"/>
                <a:cs typeface="Times New Roman" panose="02020603050405020304" pitchFamily="18" charset="0"/>
              </a:rPr>
              <a:t>The origin of the name comes from, Cesar Ritz, a Swiss hotelier and the founder of the venerable Ritz Paris and Carlton Hotel now shuttered in the 1890s in London.</a:t>
            </a:r>
            <a:endParaRPr lang="en-US" dirty="0">
              <a:effectLst/>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3" panose="05040102010807070707" pitchFamily="18" charset="2"/>
              <a:buChar char=""/>
              <a:tabLst>
                <a:tab pos="457200" algn="l"/>
              </a:tabLst>
            </a:pPr>
            <a:r>
              <a:rPr lang="en-US" dirty="0">
                <a:effectLst/>
                <a:ea typeface="Calibri" panose="020F0502020204030204" pitchFamily="34" charset="0"/>
                <a:cs typeface="Times New Roman" panose="02020603050405020304" pitchFamily="18" charset="0"/>
              </a:rPr>
              <a:t>The Ritz-Carlton is among the </a:t>
            </a:r>
            <a:r>
              <a:rPr lang="en-US" dirty="0">
                <a:ea typeface="Calibri" panose="020F0502020204030204" pitchFamily="34" charset="0"/>
                <a:cs typeface="Times New Roman" panose="02020603050405020304" pitchFamily="18" charset="0"/>
              </a:rPr>
              <a:t>3 classic luxury hotel brands by Marriott International, along with JW Marriott Hotels and St. Regis Hotels and Resorts.</a:t>
            </a:r>
          </a:p>
          <a:p>
            <a:pPr marL="342900" lvl="0" indent="-342900">
              <a:lnSpc>
                <a:spcPct val="107000"/>
              </a:lnSpc>
              <a:spcAft>
                <a:spcPts val="800"/>
              </a:spcAft>
              <a:buFont typeface="Wingdings 3" panose="05040102010807070707" pitchFamily="18" charset="2"/>
              <a:buChar char=""/>
              <a:tabLst>
                <a:tab pos="457200" algn="l"/>
              </a:tabLst>
            </a:pPr>
            <a:r>
              <a:rPr lang="en-US" dirty="0">
                <a:effectLst/>
                <a:ea typeface="Calibri" panose="020F0502020204030204" pitchFamily="34" charset="0"/>
                <a:cs typeface="Times New Roman" panose="02020603050405020304" pitchFamily="18" charset="0"/>
              </a:rPr>
              <a:t> In the 1920s  the brand had 15 properties that were scattered across the US and Europe. Today,   Ritz- Carlton is operating 97 hotels across 30 countries worldwide.</a:t>
            </a:r>
            <a:endParaRPr lang="en-KE" dirty="0">
              <a:effectLst/>
              <a:ea typeface="Calibri" panose="020F0502020204030204" pitchFamily="34" charset="0"/>
              <a:cs typeface="Times New Roman" panose="02020603050405020304" pitchFamily="18" charset="0"/>
            </a:endParaRPr>
          </a:p>
          <a:p>
            <a:pPr marL="0" indent="0">
              <a:buNone/>
            </a:pPr>
            <a:endParaRPr lang="en-KE" dirty="0"/>
          </a:p>
        </p:txBody>
      </p:sp>
      <p:sp>
        <p:nvSpPr>
          <p:cNvPr id="6" name="AutoShape 4" descr="Travelodge and the cruise boom - English | Hospitality ON"/>
          <p:cNvSpPr>
            <a:spLocks noGrp="1" noChangeAspect="1" noChangeArrowheads="1"/>
          </p:cNvSpPr>
          <p:nvPr>
            <p:ph type="body" sz="half" idx="2"/>
          </p:nvPr>
        </p:nvSpPr>
        <p:spPr bwMode="auto">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pic>
        <p:nvPicPr>
          <p:cNvPr id="4" name="Picture 3">
            <a:extLst>
              <a:ext uri="{FF2B5EF4-FFF2-40B4-BE49-F238E27FC236}">
                <a16:creationId xmlns:a16="http://schemas.microsoft.com/office/drawing/2014/main" id="{67F3239F-307E-262E-21A6-A488CF804E73}"/>
              </a:ext>
            </a:extLst>
          </p:cNvPr>
          <p:cNvPicPr>
            <a:picLocks noChangeAspect="1"/>
          </p:cNvPicPr>
          <p:nvPr/>
        </p:nvPicPr>
        <p:blipFill>
          <a:blip r:embed="rId2"/>
          <a:stretch>
            <a:fillRect/>
          </a:stretch>
        </p:blipFill>
        <p:spPr>
          <a:xfrm>
            <a:off x="18321" y="816639"/>
            <a:ext cx="4513541" cy="3627770"/>
          </a:xfrm>
          <a:prstGeom prst="rect">
            <a:avLst/>
          </a:prstGeom>
        </p:spPr>
      </p:pic>
    </p:spTree>
    <p:extLst>
      <p:ext uri="{BB962C8B-B14F-4D97-AF65-F5344CB8AC3E}">
        <p14:creationId xmlns:p14="http://schemas.microsoft.com/office/powerpoint/2010/main" val="6325544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778CF-E570-E9A3-6424-9767CEEE4499}"/>
              </a:ext>
            </a:extLst>
          </p:cNvPr>
          <p:cNvSpPr>
            <a:spLocks noGrp="1"/>
          </p:cNvSpPr>
          <p:nvPr>
            <p:ph type="title"/>
          </p:nvPr>
        </p:nvSpPr>
        <p:spPr>
          <a:xfrm>
            <a:off x="557295" y="-107539"/>
            <a:ext cx="3854528" cy="1278466"/>
          </a:xfrm>
        </p:spPr>
        <p:txBody>
          <a:bodyPr>
            <a:normAutofit/>
          </a:bodyPr>
          <a:lstStyle/>
          <a:p>
            <a:pPr algn="ctr"/>
            <a:br>
              <a:rPr lang="en-US" b="1" dirty="0">
                <a:effectLst/>
                <a:latin typeface="Times New Roman" panose="02020603050405020304" pitchFamily="18" charset="0"/>
                <a:ea typeface="Calibri" panose="020F0502020204030204" pitchFamily="34" charset="0"/>
                <a:cs typeface="Times New Roman" panose="02020603050405020304" pitchFamily="18" charset="0"/>
              </a:rPr>
            </a:br>
            <a:r>
              <a:rPr lang="en-US" sz="3600" b="1" dirty="0">
                <a:ea typeface="Calibri" panose="020F0502020204030204" pitchFamily="34" charset="0"/>
                <a:cs typeface="Times New Roman" panose="02020603050405020304" pitchFamily="18" charset="0"/>
              </a:rPr>
              <a:t>Main</a:t>
            </a:r>
            <a:r>
              <a:rPr lang="en-US" b="1" dirty="0">
                <a:latin typeface="Times New Roman" panose="02020603050405020304" pitchFamily="18" charset="0"/>
                <a:ea typeface="Calibri" panose="020F0502020204030204" pitchFamily="34" charset="0"/>
                <a:cs typeface="Times New Roman" panose="02020603050405020304" pitchFamily="18" charset="0"/>
              </a:rPr>
              <a:t> </a:t>
            </a:r>
            <a:r>
              <a:rPr lang="en-US" sz="3600" b="1" dirty="0">
                <a:ea typeface="Calibri" panose="020F0502020204030204" pitchFamily="34" charset="0"/>
                <a:cs typeface="Times New Roman" panose="02020603050405020304" pitchFamily="18" charset="0"/>
              </a:rPr>
              <a:t>Consumers</a:t>
            </a:r>
            <a:br>
              <a:rPr lang="en-US" b="1" dirty="0">
                <a:latin typeface="Times New Roman" panose="02020603050405020304" pitchFamily="18" charset="0"/>
                <a:ea typeface="Calibri" panose="020F0502020204030204" pitchFamily="34" charset="0"/>
                <a:cs typeface="Times New Roman" panose="02020603050405020304" pitchFamily="18" charset="0"/>
              </a:rPr>
            </a:br>
            <a:endParaRPr lang="en-KE" dirty="0"/>
          </a:p>
        </p:txBody>
      </p:sp>
      <p:sp>
        <p:nvSpPr>
          <p:cNvPr id="3" name="Content Placeholder 2">
            <a:extLst>
              <a:ext uri="{FF2B5EF4-FFF2-40B4-BE49-F238E27FC236}">
                <a16:creationId xmlns:a16="http://schemas.microsoft.com/office/drawing/2014/main" id="{3C4CF6A2-67C2-CBF2-F36A-6DE7AD292B12}"/>
              </a:ext>
            </a:extLst>
          </p:cNvPr>
          <p:cNvSpPr>
            <a:spLocks noGrp="1"/>
          </p:cNvSpPr>
          <p:nvPr>
            <p:ph idx="1"/>
          </p:nvPr>
        </p:nvSpPr>
        <p:spPr>
          <a:xfrm>
            <a:off x="4478640" y="430133"/>
            <a:ext cx="7807146" cy="6185758"/>
          </a:xfrm>
        </p:spPr>
        <p:txBody>
          <a:bodyPr>
            <a:noAutofit/>
          </a:bodyPr>
          <a:lstStyle/>
          <a:p>
            <a:pPr marL="0" indent="0">
              <a:lnSpc>
                <a:spcPct val="150000"/>
              </a:lnSpc>
              <a:buNone/>
            </a:pPr>
            <a:r>
              <a:rPr lang="en-US" dirty="0">
                <a:cs typeface="Times New Roman" panose="02020603050405020304" pitchFamily="18" charset="0"/>
              </a:rPr>
              <a:t>The primary consumers of The Ritz Carlton are:</a:t>
            </a:r>
          </a:p>
          <a:p>
            <a:pPr>
              <a:lnSpc>
                <a:spcPct val="150000"/>
              </a:lnSpc>
              <a:buFont typeface="+mj-lt"/>
              <a:buAutoNum type="alphaLcParenR"/>
            </a:pPr>
            <a:r>
              <a:rPr lang="en-US" dirty="0">
                <a:solidFill>
                  <a:schemeClr val="accent1"/>
                </a:solidFill>
                <a:cs typeface="Times New Roman" panose="02020603050405020304" pitchFamily="18" charset="0"/>
              </a:rPr>
              <a:t>Business Travelers</a:t>
            </a:r>
            <a:r>
              <a:rPr lang="en-US" dirty="0">
                <a:cs typeface="Times New Roman" panose="02020603050405020304" pitchFamily="18" charset="0"/>
              </a:rPr>
              <a:t>:  since their companies pay for their travel costs, travelers are not mindful of expenses. Ritz Carlton provides meeting space, exceptional amenities, and a business center allowing business travelers to make use of the functions for their business needs.</a:t>
            </a:r>
          </a:p>
          <a:p>
            <a:pPr>
              <a:lnSpc>
                <a:spcPct val="150000"/>
              </a:lnSpc>
              <a:buFont typeface="+mj-lt"/>
              <a:buAutoNum type="alphaLcParenR"/>
            </a:pPr>
            <a:r>
              <a:rPr lang="en-US" dirty="0">
                <a:solidFill>
                  <a:schemeClr val="accent1"/>
                </a:solidFill>
                <a:cs typeface="Times New Roman" panose="02020603050405020304" pitchFamily="18" charset="0"/>
              </a:rPr>
              <a:t>Upper and Middle Class</a:t>
            </a:r>
            <a:r>
              <a:rPr lang="en-US" dirty="0">
                <a:cs typeface="Times New Roman" panose="02020603050405020304" pitchFamily="18" charset="0"/>
              </a:rPr>
              <a:t>: the Ritz Carlton luxury hotel comes with an expensive price tag that can be afforded by wealthier people who are not mindful of the price. The brand offers an unforgettable and unique experience and they offer rooms at a premium rate to enable their consumers to enjoy fine things.</a:t>
            </a:r>
          </a:p>
          <a:p>
            <a:pPr>
              <a:lnSpc>
                <a:spcPct val="150000"/>
              </a:lnSpc>
              <a:buFont typeface="+mj-lt"/>
              <a:buAutoNum type="alphaLcParenR"/>
            </a:pPr>
            <a:r>
              <a:rPr lang="en-US" dirty="0">
                <a:solidFill>
                  <a:schemeClr val="accent1"/>
                </a:solidFill>
                <a:cs typeface="Times New Roman" panose="02020603050405020304" pitchFamily="18" charset="0"/>
              </a:rPr>
              <a:t>Meetings and Events</a:t>
            </a:r>
            <a:r>
              <a:rPr lang="en-US" dirty="0">
                <a:cs typeface="Times New Roman" panose="02020603050405020304" pitchFamily="18" charset="0"/>
              </a:rPr>
              <a:t>: the Ritz Carlton also provides venue space and rooms for corporate functions and meetings. People traveling in large groups require an upscale hotel that offers meetings and space for many programs</a:t>
            </a:r>
            <a:r>
              <a:rPr lang="en-US" sz="1600" dirty="0">
                <a:cs typeface="Times New Roman" panose="02020603050405020304" pitchFamily="18" charset="0"/>
              </a:rPr>
              <a:t>.   </a:t>
            </a:r>
          </a:p>
          <a:p>
            <a:pPr marL="0" indent="0">
              <a:lnSpc>
                <a:spcPct val="150000"/>
              </a:lnSpc>
              <a:buNone/>
            </a:pPr>
            <a:endParaRPr lang="en-US" sz="1600" dirty="0">
              <a:cs typeface="Times New Roman" panose="02020603050405020304" pitchFamily="18" charset="0"/>
            </a:endParaRPr>
          </a:p>
          <a:p>
            <a:pPr>
              <a:lnSpc>
                <a:spcPct val="150000"/>
              </a:lnSpc>
              <a:buAutoNum type="alphaLcParenR"/>
            </a:pPr>
            <a:endParaRPr lang="en-US" sz="1600" dirty="0">
              <a:cs typeface="Times New Roman" panose="02020603050405020304" pitchFamily="18" charset="0"/>
            </a:endParaRPr>
          </a:p>
          <a:p>
            <a:pPr>
              <a:lnSpc>
                <a:spcPct val="150000"/>
              </a:lnSpc>
              <a:buAutoNum type="alphaLcParenR"/>
            </a:pPr>
            <a:endParaRPr lang="en-US" sz="1600" dirty="0">
              <a:cs typeface="Times New Roman" panose="02020603050405020304" pitchFamily="18" charset="0"/>
            </a:endParaRPr>
          </a:p>
          <a:p>
            <a:pPr>
              <a:lnSpc>
                <a:spcPct val="150000"/>
              </a:lnSpc>
              <a:buAutoNum type="alphaLcParenR"/>
            </a:pPr>
            <a:endParaRPr lang="en-US" sz="1600" dirty="0">
              <a:cs typeface="Times New Roman" panose="02020603050405020304" pitchFamily="18" charset="0"/>
            </a:endParaRPr>
          </a:p>
          <a:p>
            <a:pPr>
              <a:lnSpc>
                <a:spcPct val="150000"/>
              </a:lnSpc>
              <a:buAutoNum type="alphaLcParenR"/>
            </a:pPr>
            <a:endParaRPr lang="en-US" sz="1600" dirty="0">
              <a:cs typeface="Times New Roman" panose="02020603050405020304" pitchFamily="18" charset="0"/>
            </a:endParaRPr>
          </a:p>
          <a:p>
            <a:pPr>
              <a:lnSpc>
                <a:spcPct val="150000"/>
              </a:lnSpc>
              <a:buAutoNum type="alphaLcParenR"/>
            </a:pPr>
            <a:endParaRPr lang="en-US" sz="1600" dirty="0">
              <a:cs typeface="Times New Roman" panose="02020603050405020304" pitchFamily="18" charset="0"/>
            </a:endParaRPr>
          </a:p>
          <a:p>
            <a:pPr>
              <a:lnSpc>
                <a:spcPct val="150000"/>
              </a:lnSpc>
              <a:buAutoNum type="alphaLcParenR"/>
            </a:pPr>
            <a:endParaRPr lang="en-US" sz="1600" dirty="0">
              <a:cs typeface="Times New Roman" panose="02020603050405020304" pitchFamily="18" charset="0"/>
            </a:endParaRPr>
          </a:p>
          <a:p>
            <a:pPr>
              <a:lnSpc>
                <a:spcPct val="150000"/>
              </a:lnSpc>
              <a:buAutoNum type="alphaLcParenR"/>
            </a:pPr>
            <a:endParaRPr lang="en-US" sz="1600" dirty="0">
              <a:cs typeface="Times New Roman" panose="02020603050405020304" pitchFamily="18" charset="0"/>
            </a:endParaRPr>
          </a:p>
          <a:p>
            <a:pPr marL="0" indent="0">
              <a:lnSpc>
                <a:spcPct val="150000"/>
              </a:lnSpc>
              <a:buNone/>
            </a:pPr>
            <a:r>
              <a:rPr lang="en-US" sz="1600" dirty="0">
                <a:cs typeface="Times New Roman" panose="02020603050405020304" pitchFamily="18" charset="0"/>
              </a:rPr>
              <a:t>	</a:t>
            </a:r>
            <a:endParaRPr lang="en-KE" sz="1600" dirty="0">
              <a:cs typeface="Times New Roman" panose="02020603050405020304" pitchFamily="18" charset="0"/>
            </a:endParaRPr>
          </a:p>
        </p:txBody>
      </p:sp>
      <p:pic>
        <p:nvPicPr>
          <p:cNvPr id="7" name="Picture 6">
            <a:extLst>
              <a:ext uri="{FF2B5EF4-FFF2-40B4-BE49-F238E27FC236}">
                <a16:creationId xmlns:a16="http://schemas.microsoft.com/office/drawing/2014/main" id="{A761312C-B886-3F11-0FA1-9C76EC5E3457}"/>
              </a:ext>
            </a:extLst>
          </p:cNvPr>
          <p:cNvPicPr>
            <a:picLocks noChangeAspect="1"/>
          </p:cNvPicPr>
          <p:nvPr/>
        </p:nvPicPr>
        <p:blipFill>
          <a:blip r:embed="rId2"/>
          <a:stretch>
            <a:fillRect/>
          </a:stretch>
        </p:blipFill>
        <p:spPr>
          <a:xfrm>
            <a:off x="404037" y="2751506"/>
            <a:ext cx="4007786" cy="2995392"/>
          </a:xfrm>
          <a:prstGeom prst="rect">
            <a:avLst/>
          </a:prstGeom>
        </p:spPr>
      </p:pic>
      <p:sp>
        <p:nvSpPr>
          <p:cNvPr id="4" name="Text Placeholder 3"/>
          <p:cNvSpPr>
            <a:spLocks noGrp="1"/>
          </p:cNvSpPr>
          <p:nvPr>
            <p:ph type="body" sz="half" idx="2"/>
          </p:nvPr>
        </p:nvSpPr>
        <p:spPr>
          <a:xfrm>
            <a:off x="557295" y="2207750"/>
            <a:ext cx="4203166" cy="3576362"/>
          </a:xfrm>
        </p:spPr>
        <p:txBody>
          <a:bodyPr/>
          <a:lstStyle/>
          <a:p>
            <a:r>
              <a:rPr lang="en-US" dirty="0">
                <a:cs typeface="Times New Roman" panose="02020603050405020304" pitchFamily="18" charset="0"/>
              </a:rPr>
              <a:t>Ritz Carlton Rooms and Suites </a:t>
            </a:r>
            <a:r>
              <a:rPr lang="en-US" dirty="0">
                <a:latin typeface="Times New Roman" panose="02020603050405020304" pitchFamily="18" charset="0"/>
                <a:cs typeface="Times New Roman" panose="02020603050405020304" pitchFamily="18" charset="0"/>
              </a:rPr>
              <a:t> </a:t>
            </a:r>
          </a:p>
        </p:txBody>
      </p:sp>
    </p:spTree>
    <p:extLst>
      <p:ext uri="{BB962C8B-B14F-4D97-AF65-F5344CB8AC3E}">
        <p14:creationId xmlns:p14="http://schemas.microsoft.com/office/powerpoint/2010/main" val="158185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E3DEF1C8-CE60-9A3E-6499-C66257CDC2A6}"/>
              </a:ext>
            </a:extLst>
          </p:cNvPr>
          <p:cNvSpPr>
            <a:spLocks noGrp="1"/>
          </p:cNvSpPr>
          <p:nvPr>
            <p:ph type="title"/>
          </p:nvPr>
        </p:nvSpPr>
        <p:spPr>
          <a:xfrm>
            <a:off x="340242" y="0"/>
            <a:ext cx="8463516" cy="829340"/>
          </a:xfrm>
        </p:spPr>
        <p:txBody>
          <a:bodyPr>
            <a:normAutofit fontScale="90000"/>
          </a:bodyPr>
          <a:lstStyle/>
          <a:p>
            <a:pPr>
              <a:lnSpc>
                <a:spcPct val="150000"/>
              </a:lnSpc>
              <a:spcBef>
                <a:spcPts val="0"/>
              </a:spcBef>
            </a:pPr>
            <a:r>
              <a:rPr lang="en-US" sz="4000" dirty="0"/>
              <a:t>Nature and scope of guest services</a:t>
            </a:r>
            <a:br>
              <a:rPr lang="en-US" dirty="0"/>
            </a:br>
            <a:r>
              <a:rPr lang="en-US" sz="2000" dirty="0">
                <a:solidFill>
                  <a:schemeClr val="tx1"/>
                </a:solidFill>
                <a:latin typeface="+mn-lt"/>
                <a:cs typeface="Times New Roman" panose="02020603050405020304" pitchFamily="18" charset="0"/>
              </a:rPr>
              <a:t>The Gold Standard of The Ritz Carlton Hotel encompasses the values by which they operate. They include; the credo, three steps services, motto,  and service value.</a:t>
            </a:r>
            <a:br>
              <a:rPr lang="en-US" sz="2000" dirty="0">
                <a:solidFill>
                  <a:schemeClr val="tx1"/>
                </a:solidFill>
                <a:latin typeface="+mn-lt"/>
                <a:cs typeface="Times New Roman" panose="02020603050405020304" pitchFamily="18" charset="0"/>
              </a:rPr>
            </a:br>
            <a:r>
              <a:rPr lang="en-US" sz="2000" dirty="0">
                <a:solidFill>
                  <a:schemeClr val="tx1"/>
                </a:solidFill>
                <a:latin typeface="+mn-lt"/>
                <a:cs typeface="Times New Roman" panose="02020603050405020304" pitchFamily="18" charset="0"/>
              </a:rPr>
              <a:t>      </a:t>
            </a:r>
            <a:r>
              <a:rPr lang="en-US" sz="2000" dirty="0">
                <a:latin typeface="+mn-lt"/>
                <a:cs typeface="Times New Roman" panose="02020603050405020304" pitchFamily="18" charset="0"/>
              </a:rPr>
              <a:t>a) The credo</a:t>
            </a:r>
            <a:r>
              <a:rPr lang="en-US" sz="2000" dirty="0">
                <a:solidFill>
                  <a:schemeClr val="tx1"/>
                </a:solidFill>
                <a:latin typeface="+mn-lt"/>
                <a:cs typeface="Times New Roman" panose="02020603050405020304" pitchFamily="18" charset="0"/>
              </a:rPr>
              <a:t>: the comfort and genuine care of the guests is the brand’s highest mission. The Ritz Carlton experience instills well-being, enlivens the sense, and satisfies even the unexpressed wishes of the guests.</a:t>
            </a:r>
            <a:br>
              <a:rPr lang="en-US" sz="2000" dirty="0">
                <a:solidFill>
                  <a:schemeClr val="tx1"/>
                </a:solidFill>
                <a:latin typeface="+mn-lt"/>
                <a:cs typeface="Times New Roman" panose="02020603050405020304" pitchFamily="18" charset="0"/>
              </a:rPr>
            </a:br>
            <a:r>
              <a:rPr lang="en-US" sz="2000" dirty="0">
                <a:solidFill>
                  <a:schemeClr val="tx1"/>
                </a:solidFill>
                <a:latin typeface="+mn-lt"/>
                <a:cs typeface="Times New Roman" panose="02020603050405020304" pitchFamily="18" charset="0"/>
              </a:rPr>
              <a:t>      </a:t>
            </a:r>
            <a:r>
              <a:rPr lang="en-US" sz="2000" dirty="0">
                <a:latin typeface="+mn-lt"/>
                <a:cs typeface="Times New Roman" panose="02020603050405020304" pitchFamily="18" charset="0"/>
              </a:rPr>
              <a:t>b) Three steps of services</a:t>
            </a:r>
            <a:r>
              <a:rPr lang="en-US" sz="2000" dirty="0">
                <a:solidFill>
                  <a:schemeClr val="tx1"/>
                </a:solidFill>
                <a:latin typeface="+mn-lt"/>
                <a:cs typeface="Times New Roman" panose="02020603050405020304" pitchFamily="18" charset="0"/>
              </a:rPr>
              <a:t>: sincere and warm greetings, use the name of the guests. Satisfaction with every need of guests, and fond farewell, offering warm goodbye and use of the name of guests.</a:t>
            </a:r>
            <a:br>
              <a:rPr lang="en-US" sz="2000" dirty="0">
                <a:solidFill>
                  <a:schemeClr val="tx1"/>
                </a:solidFill>
                <a:latin typeface="+mn-lt"/>
                <a:cs typeface="Times New Roman" panose="02020603050405020304" pitchFamily="18" charset="0"/>
              </a:rPr>
            </a:br>
            <a:r>
              <a:rPr lang="en-US" sz="2000" dirty="0">
                <a:solidFill>
                  <a:schemeClr val="tx1"/>
                </a:solidFill>
                <a:latin typeface="+mn-lt"/>
                <a:cs typeface="Times New Roman" panose="02020603050405020304" pitchFamily="18" charset="0"/>
              </a:rPr>
              <a:t>      </a:t>
            </a:r>
            <a:r>
              <a:rPr lang="en-US" sz="2000" dirty="0">
                <a:latin typeface="+mn-lt"/>
                <a:cs typeface="Times New Roman" panose="02020603050405020304" pitchFamily="18" charset="0"/>
              </a:rPr>
              <a:t>c) Motto</a:t>
            </a:r>
            <a:r>
              <a:rPr lang="en-US" sz="2000" dirty="0">
                <a:solidFill>
                  <a:schemeClr val="tx1"/>
                </a:solidFill>
                <a:latin typeface="+mn-lt"/>
                <a:cs typeface="Times New Roman" panose="02020603050405020304" pitchFamily="18" charset="0"/>
              </a:rPr>
              <a:t>: Ritz Carlton has a motto ( we are ladies and gentlemen serving ladies and gentlemen) which exemplifies the expected service offered by staff members.</a:t>
            </a:r>
            <a:br>
              <a:rPr lang="en-US" sz="2000" dirty="0">
                <a:solidFill>
                  <a:schemeClr val="tx1"/>
                </a:solidFill>
                <a:latin typeface="+mn-lt"/>
                <a:cs typeface="Times New Roman" panose="02020603050405020304" pitchFamily="18" charset="0"/>
              </a:rPr>
            </a:br>
            <a:r>
              <a:rPr lang="en-US" sz="2000" dirty="0">
                <a:solidFill>
                  <a:schemeClr val="tx1"/>
                </a:solidFill>
                <a:latin typeface="+mn-lt"/>
                <a:cs typeface="Times New Roman" panose="02020603050405020304" pitchFamily="18" charset="0"/>
              </a:rPr>
              <a:t>       </a:t>
            </a:r>
            <a:r>
              <a:rPr lang="en-US" sz="2000" dirty="0">
                <a:latin typeface="+mn-lt"/>
                <a:cs typeface="Times New Roman" panose="02020603050405020304" pitchFamily="18" charset="0"/>
              </a:rPr>
              <a:t>d) Service values</a:t>
            </a:r>
            <a:r>
              <a:rPr lang="en-US" sz="2000" dirty="0">
                <a:solidFill>
                  <a:schemeClr val="tx1"/>
                </a:solidFill>
                <a:latin typeface="+mn-lt"/>
                <a:cs typeface="Times New Roman" panose="02020603050405020304" pitchFamily="18" charset="0"/>
              </a:rPr>
              <a:t>:  which states I am proud to be Ritz Carlton.</a:t>
            </a:r>
            <a:br>
              <a:rPr lang="en-US" sz="2000" dirty="0">
                <a:solidFill>
                  <a:schemeClr val="tx1"/>
                </a:solidFill>
                <a:latin typeface="+mn-lt"/>
                <a:cs typeface="Times New Roman" panose="02020603050405020304" pitchFamily="18" charset="0"/>
              </a:rPr>
            </a:br>
            <a:r>
              <a:rPr lang="en-US" sz="2000" dirty="0">
                <a:solidFill>
                  <a:schemeClr val="tx1"/>
                </a:solidFill>
                <a:latin typeface="+mn-lt"/>
                <a:cs typeface="Times New Roman" panose="02020603050405020304" pitchFamily="18" charset="0"/>
              </a:rPr>
              <a:t>       </a:t>
            </a:r>
          </a:p>
        </p:txBody>
      </p:sp>
    </p:spTree>
    <p:extLst>
      <p:ext uri="{BB962C8B-B14F-4D97-AF65-F5344CB8AC3E}">
        <p14:creationId xmlns:p14="http://schemas.microsoft.com/office/powerpoint/2010/main" val="8787643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US" dirty="0"/>
              <a:t>Facilities</a:t>
            </a:r>
          </a:p>
        </p:txBody>
      </p:sp>
      <p:sp>
        <p:nvSpPr>
          <p:cNvPr id="10" name="Content Placeholder 9"/>
          <p:cNvSpPr>
            <a:spLocks noGrp="1"/>
          </p:cNvSpPr>
          <p:nvPr>
            <p:ph sz="half" idx="2"/>
          </p:nvPr>
        </p:nvSpPr>
        <p:spPr>
          <a:xfrm>
            <a:off x="374755" y="1531087"/>
            <a:ext cx="7293934" cy="4508205"/>
          </a:xfrm>
        </p:spPr>
        <p:txBody>
          <a:bodyPr>
            <a:noAutofit/>
          </a:bodyPr>
          <a:lstStyle/>
          <a:p>
            <a:pPr>
              <a:buFont typeface="+mj-lt"/>
              <a:buAutoNum type="arabicPeriod"/>
            </a:pPr>
            <a:r>
              <a:rPr lang="en-US" dirty="0">
                <a:solidFill>
                  <a:schemeClr val="accent1"/>
                </a:solidFill>
                <a:cs typeface="Times New Roman" panose="02020603050405020304" pitchFamily="18" charset="0"/>
              </a:rPr>
              <a:t>Next-level spas</a:t>
            </a:r>
            <a:r>
              <a:rPr lang="en-US" dirty="0">
                <a:cs typeface="Times New Roman" panose="02020603050405020304" pitchFamily="18" charset="0"/>
              </a:rPr>
              <a:t>: the Ritz –Carlton spas have beautiful facilities for muscle melting treatments. The spa menus also draw from wellness traditional and local techniques to more fully guests in the destination.</a:t>
            </a:r>
          </a:p>
          <a:p>
            <a:pPr>
              <a:buFont typeface="+mj-lt"/>
              <a:buAutoNum type="arabicPeriod"/>
            </a:pPr>
            <a:r>
              <a:rPr lang="en-US" dirty="0">
                <a:solidFill>
                  <a:schemeClr val="accent1"/>
                </a:solidFill>
                <a:cs typeface="Times New Roman" panose="02020603050405020304" pitchFamily="18" charset="0"/>
              </a:rPr>
              <a:t>Ritz kids/ambassadors of the environment</a:t>
            </a:r>
            <a:r>
              <a:rPr lang="en-US" dirty="0">
                <a:cs typeface="Times New Roman" panose="02020603050405020304" pitchFamily="18" charset="0"/>
              </a:rPr>
              <a:t>: the Ritz Carlton properties provide also younger travelers with fun, where they engage them with interactive programs like scavenger hunts, cooking, waterparks, family movie nights, and on-site playgrounds.</a:t>
            </a:r>
          </a:p>
          <a:p>
            <a:pPr>
              <a:buFont typeface="+mj-lt"/>
              <a:buAutoNum type="arabicPeriod"/>
            </a:pPr>
            <a:r>
              <a:rPr lang="en-US" dirty="0">
                <a:solidFill>
                  <a:schemeClr val="accent1"/>
                </a:solidFill>
                <a:cs typeface="Times New Roman" panose="02020603050405020304" pitchFamily="18" charset="0"/>
              </a:rPr>
              <a:t>Ritz- Carlton club level</a:t>
            </a:r>
            <a:r>
              <a:rPr lang="en-US" dirty="0">
                <a:cs typeface="Times New Roman" panose="02020603050405020304" pitchFamily="18" charset="0"/>
              </a:rPr>
              <a:t>: the brand provides luxury in club levels that make their guests’ stay seamless. At the club level, guests enjoy a dedicated concierge, private check-in, and use of the club lounge in a private space with 5 daily food as well drink serving with everything covered from breakfast to cocktail hour and live performances.</a:t>
            </a:r>
          </a:p>
          <a:p>
            <a:pPr>
              <a:buFont typeface="+mj-lt"/>
              <a:buAutoNum type="arabicPeriod"/>
            </a:pPr>
            <a:r>
              <a:rPr lang="en-US" dirty="0">
                <a:solidFill>
                  <a:schemeClr val="accent1"/>
                </a:solidFill>
                <a:cs typeface="Times New Roman" panose="02020603050405020304" pitchFamily="18" charset="0"/>
              </a:rPr>
              <a:t>Asprey purple water amenities</a:t>
            </a:r>
            <a:r>
              <a:rPr lang="en-US" dirty="0">
                <a:cs typeface="Times New Roman" panose="02020603050405020304" pitchFamily="18" charset="0"/>
              </a:rPr>
              <a:t>: Ritz Carlton has bathrooms with purple water toiletries by Asprey with a signature scent.</a:t>
            </a:r>
          </a:p>
          <a:p>
            <a:pPr marL="0" indent="0">
              <a:buNone/>
            </a:pPr>
            <a:endParaRPr lang="en-US" dirty="0"/>
          </a:p>
        </p:txBody>
      </p:sp>
      <p:pic>
        <p:nvPicPr>
          <p:cNvPr id="7" name="Content Placeholder 6">
            <a:extLst>
              <a:ext uri="{FF2B5EF4-FFF2-40B4-BE49-F238E27FC236}">
                <a16:creationId xmlns:a16="http://schemas.microsoft.com/office/drawing/2014/main" id="{36EF2A70-D20C-2D01-143A-A29A031734D7}"/>
              </a:ext>
            </a:extLst>
          </p:cNvPr>
          <p:cNvPicPr>
            <a:picLocks noGrp="1" noChangeAspect="1"/>
          </p:cNvPicPr>
          <p:nvPr>
            <p:ph sz="quarter" idx="4"/>
          </p:nvPr>
        </p:nvPicPr>
        <p:blipFill>
          <a:blip r:embed="rId2"/>
          <a:stretch>
            <a:fillRect/>
          </a:stretch>
        </p:blipFill>
        <p:spPr>
          <a:xfrm>
            <a:off x="7506586" y="2472980"/>
            <a:ext cx="3936631" cy="2624420"/>
          </a:xfrm>
          <a:prstGeom prst="rect">
            <a:avLst/>
          </a:prstGeom>
        </p:spPr>
      </p:pic>
    </p:spTree>
    <p:extLst>
      <p:ext uri="{BB962C8B-B14F-4D97-AF65-F5344CB8AC3E}">
        <p14:creationId xmlns:p14="http://schemas.microsoft.com/office/powerpoint/2010/main" val="11727876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77334" y="609600"/>
            <a:ext cx="7063168" cy="1320800"/>
          </a:xfrm>
        </p:spPr>
        <p:txBody>
          <a:bodyPr>
            <a:normAutofit fontScale="90000"/>
          </a:bodyPr>
          <a:lstStyle/>
          <a:p>
            <a:pPr algn="ctr"/>
            <a:r>
              <a:rPr lang="en-US" dirty="0"/>
              <a:t>Role and functions of guest services</a:t>
            </a:r>
            <a:br>
              <a:rPr lang="en-US" dirty="0"/>
            </a:br>
            <a:endParaRPr lang="en-US" dirty="0"/>
          </a:p>
        </p:txBody>
      </p:sp>
      <p:sp>
        <p:nvSpPr>
          <p:cNvPr id="7" name="Content Placeholder 6"/>
          <p:cNvSpPr>
            <a:spLocks noGrp="1"/>
          </p:cNvSpPr>
          <p:nvPr>
            <p:ph sz="half" idx="1"/>
          </p:nvPr>
        </p:nvSpPr>
        <p:spPr>
          <a:xfrm>
            <a:off x="677334" y="2160589"/>
            <a:ext cx="8658052" cy="3880772"/>
          </a:xfrm>
        </p:spPr>
        <p:txBody>
          <a:bodyPr>
            <a:normAutofit/>
          </a:bodyPr>
          <a:lstStyle/>
          <a:p>
            <a:pPr marL="0" indent="0">
              <a:buNone/>
            </a:pPr>
            <a:r>
              <a:rPr lang="en-US" dirty="0"/>
              <a:t> The main functions of the guest services in the Ritz Carlton are:</a:t>
            </a:r>
          </a:p>
          <a:p>
            <a:pPr marL="400050" indent="-400050">
              <a:buFont typeface="+mj-lt"/>
              <a:buAutoNum type="romanLcPeriod"/>
            </a:pPr>
            <a:r>
              <a:rPr lang="en-US" dirty="0"/>
              <a:t>To assists guests with checks ins and out of the hotel in a pleasant and courteous manner. </a:t>
            </a:r>
          </a:p>
          <a:p>
            <a:pPr marL="400050" indent="-400050">
              <a:buFont typeface="+mj-lt"/>
              <a:buAutoNum type="romanLcPeriod"/>
            </a:pPr>
            <a:r>
              <a:rPr lang="en-US" dirty="0"/>
              <a:t>Provide guests with information concerning the facilities and the available services of the hotel, entertainment attractions, points of interest, and making reservations.</a:t>
            </a:r>
          </a:p>
          <a:p>
            <a:pPr marL="400050" indent="-400050">
              <a:buFont typeface="+mj-lt"/>
              <a:buAutoNum type="romanLcPeriod"/>
            </a:pPr>
            <a:r>
              <a:rPr lang="en-US" dirty="0"/>
              <a:t>Provide assistance to the guests’ requests and needs and ensure all needs are responded to in an effective and timely manner.</a:t>
            </a:r>
          </a:p>
          <a:p>
            <a:pPr marL="400050" indent="-400050">
              <a:buFont typeface="+mj-lt"/>
              <a:buAutoNum type="romanLcPeriod"/>
            </a:pPr>
            <a:r>
              <a:rPr lang="en-US" dirty="0"/>
              <a:t>Maintain the confidentiality of guests at all times and conduct oneself in an attentive and friendly manner in all guest encounters. </a:t>
            </a:r>
          </a:p>
          <a:p>
            <a:pPr marL="400050" indent="-400050">
              <a:buFont typeface="+mj-lt"/>
              <a:buAutoNum type="romanLcPeriod"/>
            </a:pPr>
            <a:endParaRPr lang="en-US" dirty="0"/>
          </a:p>
          <a:p>
            <a:pPr marL="400050" indent="-400050">
              <a:buFont typeface="+mj-lt"/>
              <a:buAutoNum type="romanLcPeriod"/>
            </a:pPr>
            <a:endParaRPr lang="en-US" dirty="0"/>
          </a:p>
        </p:txBody>
      </p:sp>
    </p:spTree>
    <p:extLst>
      <p:ext uri="{BB962C8B-B14F-4D97-AF65-F5344CB8AC3E}">
        <p14:creationId xmlns:p14="http://schemas.microsoft.com/office/powerpoint/2010/main" val="42748023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9219" y="609600"/>
            <a:ext cx="8614783" cy="1112874"/>
          </a:xfrm>
        </p:spPr>
        <p:txBody>
          <a:bodyPr>
            <a:normAutofit fontScale="90000"/>
          </a:bodyPr>
          <a:lstStyle/>
          <a:p>
            <a:pPr algn="ctr"/>
            <a:r>
              <a:rPr lang="en-US" dirty="0">
                <a:latin typeface="Trebuchet MS" panose="020B0603020202020204" pitchFamily="34" charset="0"/>
                <a:cs typeface="Times New Roman" panose="02020603050405020304" pitchFamily="18" charset="0"/>
              </a:rPr>
              <a:t>Importance of Hospitality </a:t>
            </a:r>
            <a:br>
              <a:rPr lang="en-US" dirty="0">
                <a:latin typeface="Trebuchet MS" panose="020B0603020202020204" pitchFamily="34" charset="0"/>
                <a:cs typeface="Times New Roman" panose="02020603050405020304" pitchFamily="18" charset="0"/>
              </a:rPr>
            </a:br>
            <a:endParaRPr lang="en-US" dirty="0">
              <a:latin typeface="Trebuchet MS" panose="020B0603020202020204" pitchFamily="34" charset="0"/>
              <a:cs typeface="Times New Roman" panose="02020603050405020304" pitchFamily="18" charset="0"/>
            </a:endParaRPr>
          </a:p>
        </p:txBody>
      </p:sp>
      <p:sp>
        <p:nvSpPr>
          <p:cNvPr id="5" name="Content Placeholder 4"/>
          <p:cNvSpPr>
            <a:spLocks noGrp="1"/>
          </p:cNvSpPr>
          <p:nvPr>
            <p:ph idx="1"/>
          </p:nvPr>
        </p:nvSpPr>
        <p:spPr>
          <a:xfrm>
            <a:off x="510363" y="1975370"/>
            <a:ext cx="10164725" cy="4318000"/>
          </a:xfrm>
        </p:spPr>
        <p:txBody>
          <a:bodyPr>
            <a:normAutofit/>
          </a:bodyPr>
          <a:lstStyle/>
          <a:p>
            <a:pPr marL="0" indent="-457200">
              <a:buNone/>
            </a:pPr>
            <a:r>
              <a:rPr lang="en-US" dirty="0">
                <a:latin typeface="Trebuchet MS" panose="020B0603020202020204" pitchFamily="34" charset="0"/>
                <a:cs typeface="Times New Roman" panose="02020603050405020304" pitchFamily="18" charset="0"/>
              </a:rPr>
              <a:t>Providing hospitality in the Ritz Carlton hotel is the main priority because it has the following importance:</a:t>
            </a:r>
          </a:p>
          <a:p>
            <a:pPr marL="0" indent="-457200">
              <a:buFont typeface="Wingdings" panose="05000000000000000000" pitchFamily="2" charset="2"/>
              <a:buChar char="Ø"/>
            </a:pPr>
            <a:r>
              <a:rPr lang="en-US" dirty="0"/>
              <a:t>It helps guests to have a fun vacation and productive meetings and events and business trips. </a:t>
            </a:r>
          </a:p>
          <a:p>
            <a:pPr marL="0" indent="-457200">
              <a:buFont typeface="Wingdings" panose="05000000000000000000" pitchFamily="2" charset="2"/>
              <a:buChar char="Ø"/>
            </a:pPr>
            <a:r>
              <a:rPr lang="en-US" dirty="0">
                <a:latin typeface="Trebuchet MS" panose="020B0603020202020204" pitchFamily="34" charset="0"/>
                <a:cs typeface="Times New Roman" panose="02020603050405020304" pitchFamily="18" charset="0"/>
              </a:rPr>
              <a:t>Hospitality enables the guests to remember their stay at the hotel in a positive way and look </a:t>
            </a:r>
            <a:r>
              <a:rPr lang="en-US" dirty="0"/>
              <a:t>forward</a:t>
            </a:r>
            <a:r>
              <a:rPr lang="en-US" dirty="0">
                <a:latin typeface="Trebuchet MS" panose="020B0603020202020204" pitchFamily="34" charset="0"/>
                <a:cs typeface="Times New Roman" panose="02020603050405020304" pitchFamily="18" charset="0"/>
              </a:rPr>
              <a:t> to coming back.</a:t>
            </a:r>
          </a:p>
          <a:p>
            <a:pPr marL="0" indent="-457200">
              <a:buFont typeface="Wingdings" panose="05000000000000000000" pitchFamily="2" charset="2"/>
              <a:buChar char="Ø"/>
            </a:pPr>
            <a:r>
              <a:rPr lang="en-US" dirty="0">
                <a:latin typeface="Trebuchet MS" panose="020B0603020202020204" pitchFamily="34" charset="0"/>
                <a:cs typeface="Times New Roman" panose="02020603050405020304" pitchFamily="18" charset="0"/>
              </a:rPr>
              <a:t>It helps Ritz Carlton to create loyal clients who will book with them again and again and also recommend them to their friends and families.</a:t>
            </a:r>
          </a:p>
          <a:p>
            <a:pPr marL="0" indent="-457200">
              <a:buFont typeface="Wingdings" panose="05000000000000000000" pitchFamily="2" charset="2"/>
              <a:buChar char="Ø"/>
            </a:pPr>
            <a:r>
              <a:rPr lang="en-US" dirty="0">
                <a:latin typeface="Trebuchet MS" panose="020B0603020202020204" pitchFamily="34" charset="0"/>
                <a:cs typeface="Times New Roman" panose="02020603050405020304" pitchFamily="18" charset="0"/>
              </a:rPr>
              <a:t> By creating strong relationships between the hotel and the guests, the guests will be constructive and open in their feedback which will help the hotel to improve their hospitality.</a:t>
            </a:r>
          </a:p>
        </p:txBody>
      </p:sp>
    </p:spTree>
    <p:extLst>
      <p:ext uri="{BB962C8B-B14F-4D97-AF65-F5344CB8AC3E}">
        <p14:creationId xmlns:p14="http://schemas.microsoft.com/office/powerpoint/2010/main" val="32430681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DAEAE-3B0E-0B1B-4081-6A27D12D2CA3}"/>
              </a:ext>
            </a:extLst>
          </p:cNvPr>
          <p:cNvSpPr>
            <a:spLocks noGrp="1"/>
          </p:cNvSpPr>
          <p:nvPr>
            <p:ph type="title"/>
          </p:nvPr>
        </p:nvSpPr>
        <p:spPr/>
        <p:txBody>
          <a:bodyPr/>
          <a:lstStyle/>
          <a:p>
            <a:r>
              <a:rPr lang="en-US" dirty="0"/>
              <a:t>How to meet guest expectations</a:t>
            </a:r>
          </a:p>
        </p:txBody>
      </p:sp>
      <p:sp>
        <p:nvSpPr>
          <p:cNvPr id="3" name="Content Placeholder 2">
            <a:extLst>
              <a:ext uri="{FF2B5EF4-FFF2-40B4-BE49-F238E27FC236}">
                <a16:creationId xmlns:a16="http://schemas.microsoft.com/office/drawing/2014/main" id="{292520EB-B593-913D-47BC-B01D14EE2875}"/>
              </a:ext>
            </a:extLst>
          </p:cNvPr>
          <p:cNvSpPr>
            <a:spLocks noGrp="1"/>
          </p:cNvSpPr>
          <p:nvPr>
            <p:ph idx="1"/>
          </p:nvPr>
        </p:nvSpPr>
        <p:spPr/>
        <p:txBody>
          <a:bodyPr/>
          <a:lstStyle/>
          <a:p>
            <a:r>
              <a:rPr lang="en-US" dirty="0"/>
              <a:t>The hotel addresses modern guests from different cultures by training their employees in the English language to improve foreign language abilities.</a:t>
            </a:r>
          </a:p>
          <a:p>
            <a:r>
              <a:rPr lang="en-US" dirty="0"/>
              <a:t>The Ritz-Carlton delivers Gold Standards such as the credo and the motto and ensures every employee goes through a full orientation session and also reviews the Gold Standards daily.</a:t>
            </a:r>
          </a:p>
          <a:p>
            <a:r>
              <a:rPr lang="en-US" dirty="0"/>
              <a:t>The hotel looks for personality traits that fit with their culture and implement the three-step training to ensure employees are ahead of the guests to greet and give them a warm welcome.</a:t>
            </a:r>
          </a:p>
          <a:p>
            <a:r>
              <a:rPr lang="en-US" dirty="0"/>
              <a:t>The hotel provides hospitality and ultimate delight with a genuine touch.</a:t>
            </a:r>
          </a:p>
        </p:txBody>
      </p:sp>
    </p:spTree>
    <p:extLst>
      <p:ext uri="{BB962C8B-B14F-4D97-AF65-F5344CB8AC3E}">
        <p14:creationId xmlns:p14="http://schemas.microsoft.com/office/powerpoint/2010/main" val="24399182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03561-0D9D-D6C2-CF23-279E4473FA0A}"/>
              </a:ext>
            </a:extLst>
          </p:cNvPr>
          <p:cNvSpPr>
            <a:spLocks noGrp="1"/>
          </p:cNvSpPr>
          <p:nvPr>
            <p:ph type="title"/>
          </p:nvPr>
        </p:nvSpPr>
        <p:spPr/>
        <p:txBody>
          <a:bodyPr/>
          <a:lstStyle/>
          <a:p>
            <a:pPr algn="ctr"/>
            <a:r>
              <a:rPr lang="en-US" dirty="0"/>
              <a:t>Conclusion </a:t>
            </a:r>
          </a:p>
        </p:txBody>
      </p:sp>
      <p:sp>
        <p:nvSpPr>
          <p:cNvPr id="3" name="Content Placeholder 2">
            <a:extLst>
              <a:ext uri="{FF2B5EF4-FFF2-40B4-BE49-F238E27FC236}">
                <a16:creationId xmlns:a16="http://schemas.microsoft.com/office/drawing/2014/main" id="{25DF0DC0-0FB5-09A3-0250-ADC2F490D170}"/>
              </a:ext>
            </a:extLst>
          </p:cNvPr>
          <p:cNvSpPr>
            <a:spLocks noGrp="1"/>
          </p:cNvSpPr>
          <p:nvPr>
            <p:ph idx="1"/>
          </p:nvPr>
        </p:nvSpPr>
        <p:spPr/>
        <p:txBody>
          <a:bodyPr/>
          <a:lstStyle/>
          <a:p>
            <a:r>
              <a:rPr lang="en-US" dirty="0"/>
              <a:t>The Ritz- Carlton is associated with one of the fanciest and classiest hospitality options in the world. </a:t>
            </a:r>
          </a:p>
          <a:p>
            <a:r>
              <a:rPr lang="en-US" dirty="0"/>
              <a:t>The hotel operates five-star resorts and luxury with organizational culture related on outstanding customer service.</a:t>
            </a:r>
          </a:p>
          <a:p>
            <a:r>
              <a:rPr lang="en-US" dirty="0"/>
              <a:t>The hotel’s customer service lies in adherence to its “Gold Standards” which were established from the outset of the company.</a:t>
            </a:r>
          </a:p>
          <a:p>
            <a:r>
              <a:rPr lang="en-US" dirty="0"/>
              <a:t>Ritz Carlton’s employees use the framework of “we are ladies and gentlemen serving ladies and gentlemen” to deal with coworkers and guests.</a:t>
            </a:r>
          </a:p>
          <a:p>
            <a:endParaRPr lang="en-US" dirty="0"/>
          </a:p>
        </p:txBody>
      </p:sp>
    </p:spTree>
    <p:extLst>
      <p:ext uri="{BB962C8B-B14F-4D97-AF65-F5344CB8AC3E}">
        <p14:creationId xmlns:p14="http://schemas.microsoft.com/office/powerpoint/2010/main" val="4097526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266EA-7313-03B5-CA6F-18026522223E}"/>
              </a:ext>
            </a:extLst>
          </p:cNvPr>
          <p:cNvSpPr>
            <a:spLocks noGrp="1"/>
          </p:cNvSpPr>
          <p:nvPr>
            <p:ph type="title"/>
          </p:nvPr>
        </p:nvSpPr>
        <p:spPr/>
        <p:txBody>
          <a:bodyPr/>
          <a:lstStyle/>
          <a:p>
            <a:pPr algn="ctr"/>
            <a:r>
              <a:rPr lang="en-US" dirty="0"/>
              <a:t>Reference List </a:t>
            </a:r>
          </a:p>
        </p:txBody>
      </p:sp>
      <p:sp>
        <p:nvSpPr>
          <p:cNvPr id="3" name="Content Placeholder 2">
            <a:extLst>
              <a:ext uri="{FF2B5EF4-FFF2-40B4-BE49-F238E27FC236}">
                <a16:creationId xmlns:a16="http://schemas.microsoft.com/office/drawing/2014/main" id="{CDCC55F3-5A5E-13EF-47F6-6301F0882FE8}"/>
              </a:ext>
            </a:extLst>
          </p:cNvPr>
          <p:cNvSpPr>
            <a:spLocks noGrp="1"/>
          </p:cNvSpPr>
          <p:nvPr>
            <p:ph idx="1"/>
          </p:nvPr>
        </p:nvSpPr>
        <p:spPr>
          <a:xfrm>
            <a:off x="361506" y="1254642"/>
            <a:ext cx="11568224" cy="5358809"/>
          </a:xfrm>
        </p:spPr>
        <p:txBody>
          <a:bodyPr>
            <a:normAutofit/>
          </a:bodyPr>
          <a:lstStyle/>
          <a:p>
            <a:r>
              <a:rPr lang="en-US" sz="1200" dirty="0">
                <a:cs typeface="Times New Roman" panose="02020603050405020304" pitchFamily="18" charset="0"/>
              </a:rPr>
              <a:t>Olander, L. (2022) The Ritz-Carlton: 12 most Popular Hotel locations and 10 best redemptions, UpgradedPoints.com. Available at: https://upgradedpoints.com/travel/hotels/ritz-carlton-hotels (Accessed: January 20, 2023). </a:t>
            </a:r>
          </a:p>
          <a:p>
            <a:r>
              <a:rPr lang="en-GB" sz="1200" dirty="0">
                <a:cs typeface="Times New Roman" panose="02020603050405020304" pitchFamily="18" charset="0"/>
              </a:rPr>
              <a:t>Business Bliss Consultants FZE. November 2018. The Ritz Carlton Philadelphia: Situational Analysis. Available from: https://ukdiss.com/examples/situational-analysis-ritz-carlton.php?vref=1 [</a:t>
            </a:r>
            <a:r>
              <a:rPr lang="en-GB" sz="1200" dirty="0" err="1">
                <a:cs typeface="Times New Roman" panose="02020603050405020304" pitchFamily="18" charset="0"/>
              </a:rPr>
              <a:t>Accessed:January</a:t>
            </a:r>
            <a:r>
              <a:rPr lang="en-GB" sz="1200" dirty="0">
                <a:cs typeface="Times New Roman" panose="02020603050405020304" pitchFamily="18" charset="0"/>
              </a:rPr>
              <a:t> 20, 2023].</a:t>
            </a:r>
            <a:endParaRPr lang="en-US" sz="1200" dirty="0">
              <a:cs typeface="Times New Roman" panose="02020603050405020304" pitchFamily="18" charset="0"/>
            </a:endParaRPr>
          </a:p>
          <a:p>
            <a:r>
              <a:rPr lang="en-US" sz="1200" dirty="0">
                <a:cs typeface="Times New Roman" panose="02020603050405020304" pitchFamily="18" charset="0"/>
              </a:rPr>
              <a:t> THE RITZ-CARLTON (2022) Luxury Hotels &amp;amp; Resorts: The Ritz, Carlton. Available at: https://www.ritzcarlton.com/en/about/gold-standards (Accessed: January 20, 2023). </a:t>
            </a:r>
          </a:p>
          <a:p>
            <a:r>
              <a:rPr lang="en-US" sz="1200" dirty="0" err="1">
                <a:cs typeface="Times New Roman" panose="02020603050405020304" pitchFamily="18" charset="0"/>
              </a:rPr>
              <a:t>Hosco</a:t>
            </a:r>
            <a:r>
              <a:rPr lang="en-US" sz="1200" dirty="0">
                <a:cs typeface="Times New Roman" panose="02020603050405020304" pitchFamily="18" charset="0"/>
              </a:rPr>
              <a:t> (2020) Creating wow moments at the Ritz-Carlton: The job of a guest services manager, </a:t>
            </a:r>
            <a:r>
              <a:rPr lang="en-US" sz="1200" dirty="0" err="1">
                <a:cs typeface="Times New Roman" panose="02020603050405020304" pitchFamily="18" charset="0"/>
              </a:rPr>
              <a:t>Hosco</a:t>
            </a:r>
            <a:r>
              <a:rPr lang="en-US" sz="1200" dirty="0">
                <a:cs typeface="Times New Roman" panose="02020603050405020304" pitchFamily="18" charset="0"/>
              </a:rPr>
              <a:t>. Available at: https://advice.hosco.com/en/creating-wow-moments-at-the-ritz-carlton-the-job-of-a-guest-services-manager/ (Accessed: January 20, 2023). </a:t>
            </a:r>
          </a:p>
          <a:p>
            <a:r>
              <a:rPr lang="en-US" sz="1200" dirty="0">
                <a:cs typeface="Times New Roman" panose="02020603050405020304" pitchFamily="18" charset="0"/>
              </a:rPr>
              <a:t>Vlad, B.C. et al. (2022) Anticipating guest expectations at the Ritz-Carlton, Okinawa, GLOBIS Insights. Available at: https://globisinsights.com/career-skills/innovation/anticipating-guest-expectations-at-the-ritz-carlton-okinawa/ (Accessed: January 20, 2023). </a:t>
            </a:r>
          </a:p>
          <a:p>
            <a:r>
              <a:rPr lang="en-US" sz="1200" dirty="0">
                <a:cs typeface="Times New Roman" panose="02020603050405020304" pitchFamily="18" charset="0"/>
              </a:rPr>
              <a:t>MORIN, C.A.T.H.E.R.I.N.E. (2019) How the Ritz-Carlton creates a 5-star customer experience, CRM.org. Available at: https://crm.org/articles/ritz-carlton-gold-standards (Accessed: January 20, 2023). Robertson, G. (2023) Ritz-Carlton Case Study: Meeting the "unexpressed" needs of guests, beloved brands. Available at: https://beloved-brands.com/ritz-carlton-2/ (Accessed: January 20, 2023). </a:t>
            </a:r>
          </a:p>
          <a:p>
            <a:r>
              <a:rPr lang="en-US" sz="1200" dirty="0">
                <a:cs typeface="Times New Roman" panose="02020603050405020304" pitchFamily="18" charset="0"/>
              </a:rPr>
              <a:t>Marriott International (2023) The Ritz-Carlton, Marriott International </a:t>
            </a:r>
            <a:r>
              <a:rPr lang="en-US" sz="1200" dirty="0" err="1">
                <a:cs typeface="Times New Roman" panose="02020603050405020304" pitchFamily="18" charset="0"/>
              </a:rPr>
              <a:t>Newscenter</a:t>
            </a:r>
            <a:r>
              <a:rPr lang="en-US" sz="1200" dirty="0">
                <a:cs typeface="Times New Roman" panose="02020603050405020304" pitchFamily="18" charset="0"/>
              </a:rPr>
              <a:t> (US). Available at: https://news.marriott.com/ritz-carlton-hotels-resorts/ (Accessed: January 20, 2023). </a:t>
            </a:r>
          </a:p>
          <a:p>
            <a:r>
              <a:rPr lang="en-US" sz="1200" dirty="0">
                <a:cs typeface="Times New Roman" panose="02020603050405020304" pitchFamily="18" charset="0"/>
              </a:rPr>
              <a:t>Solomon, M. (2021) Your customer service is your branding: The Ritz-Carlton Case Study, Forbes. Forbes Magazine. Available at: https://www.forbes.com/sites/micahsolomon/2015/09/24/your-customer-service-style-is-your-brand-the-ritz-carlton-case-study/ (Accessed: January 20, 2023). </a:t>
            </a:r>
          </a:p>
          <a:p>
            <a:r>
              <a:rPr lang="en-US" sz="1200" dirty="0">
                <a:cs typeface="Times New Roman" panose="02020603050405020304" pitchFamily="18" charset="0"/>
              </a:rPr>
              <a:t>Robertson, G. (2014) Ritz Carlton: Meeting the "unexpressed" needs of guests, LinkedIn. Available at: </a:t>
            </a:r>
            <a:r>
              <a:rPr lang="en-US" sz="1200" dirty="0">
                <a:cs typeface="Times New Roman" panose="02020603050405020304" pitchFamily="18" charset="0"/>
                <a:hlinkClick r:id="rId2"/>
              </a:rPr>
              <a:t>https://www.linkedin.com/pulse/20140726164857-13996180-ritz-carlton-meeting-the-unexpressed-needs-of-guests</a:t>
            </a:r>
            <a:r>
              <a:rPr lang="en-US" sz="1200" dirty="0">
                <a:cs typeface="Times New Roman" panose="02020603050405020304" pitchFamily="18" charset="0"/>
              </a:rPr>
              <a:t>  (Accessed: January 20, 2023). </a:t>
            </a:r>
          </a:p>
          <a:p>
            <a:r>
              <a:rPr lang="en-US" sz="1200" dirty="0">
                <a:cs typeface="Times New Roman" panose="02020603050405020304" pitchFamily="18" charset="0"/>
              </a:rPr>
              <a:t>Solomon, M. (2021) Your customer service is your branding: The Ritz-Carlton Case Study, Forbes. Forbes Magazine. Available at: </a:t>
            </a:r>
            <a:r>
              <a:rPr lang="en-US" sz="1200" dirty="0">
                <a:cs typeface="Times New Roman" panose="02020603050405020304" pitchFamily="18" charset="0"/>
                <a:hlinkClick r:id="rId3"/>
              </a:rPr>
              <a:t>https://www.forbes.com/sites/micahsolomon/2015/09/24/your-customer-service-style-is-your-brand-the-ritz-carlton-case-study/</a:t>
            </a:r>
            <a:r>
              <a:rPr lang="en-US" sz="1200" dirty="0">
                <a:cs typeface="Times New Roman" panose="02020603050405020304" pitchFamily="18" charset="0"/>
              </a:rPr>
              <a:t> (Accessed: January 20, 2023). </a:t>
            </a:r>
          </a:p>
          <a:p>
            <a:endParaRPr lang="en-US" sz="1200" dirty="0"/>
          </a:p>
        </p:txBody>
      </p:sp>
    </p:spTree>
    <p:extLst>
      <p:ext uri="{BB962C8B-B14F-4D97-AF65-F5344CB8AC3E}">
        <p14:creationId xmlns:p14="http://schemas.microsoft.com/office/powerpoint/2010/main" val="146050536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5549</TotalTime>
  <Words>1621</Words>
  <Application>Microsoft Office PowerPoint</Application>
  <PresentationFormat>Widescreen</PresentationFormat>
  <Paragraphs>83</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Times New Roman</vt:lpstr>
      <vt:lpstr>Trebuchet MS</vt:lpstr>
      <vt:lpstr>Wingdings</vt:lpstr>
      <vt:lpstr>Wingdings 3</vt:lpstr>
      <vt:lpstr>Facet</vt:lpstr>
      <vt:lpstr>PowerPoint Presentation</vt:lpstr>
      <vt:lpstr> The Role and Importance of Quality Services, Hospitality, and Guest Services Within the Hotel Industry</vt:lpstr>
      <vt:lpstr> Table of Contents</vt:lpstr>
      <vt:lpstr> Introduction   </vt:lpstr>
      <vt:lpstr> Main Consumers </vt:lpstr>
      <vt:lpstr>Nature and scope of guest services The Gold Standard of The Ritz Carlton Hotel encompasses the values by which they operate. They include; the credo, three steps services, motto,  and service value.       a) The credo: the comfort and genuine care of the guests is the brand’s highest mission. The Ritz Carlton experience instills well-being, enlivens the sense, and satisfies even the unexpressed wishes of the guests.       b) Three steps of services: sincere and warm greetings, use the name of the guests. Satisfaction with every need of guests, and fond farewell, offering warm goodbye and use of the name of guests.       c) Motto: Ritz Carlton has a motto ( we are ladies and gentlemen serving ladies and gentlemen) which exemplifies the expected service offered by staff members.        d) Service values:  which states I am proud to be Ritz Carlton.        </vt:lpstr>
      <vt:lpstr>Facilities</vt:lpstr>
      <vt:lpstr>Role and functions of guest services </vt:lpstr>
      <vt:lpstr>Importance of Hospitality  </vt:lpstr>
      <vt:lpstr>How to meet guest expectations</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Plan</dc:title>
  <dc:creator>Larkince</dc:creator>
  <cp:lastModifiedBy>Izabela</cp:lastModifiedBy>
  <cp:revision>39</cp:revision>
  <dcterms:created xsi:type="dcterms:W3CDTF">2022-10-26T19:39:03Z</dcterms:created>
  <dcterms:modified xsi:type="dcterms:W3CDTF">2023-02-08T19:19:35Z</dcterms:modified>
</cp:coreProperties>
</file>