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9" d="100"/>
          <a:sy n="89" d="100"/>
        </p:scale>
        <p:origin x="76" y="1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8A27D-CDDE-831A-CD5D-8B63274744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BBA4CD-7C78-4127-0AD9-E56760B9B7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A307CE-E7A6-D9AE-F460-A1A20E295A12}"/>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5" name="Footer Placeholder 4">
            <a:extLst>
              <a:ext uri="{FF2B5EF4-FFF2-40B4-BE49-F238E27FC236}">
                <a16:creationId xmlns:a16="http://schemas.microsoft.com/office/drawing/2014/main" id="{73ABD424-E33E-7DFA-6E9E-CC253B5771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1275B2-F49F-14B3-4BC6-5BAEB42BD0D6}"/>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659379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7D44B-03CA-6929-C0D7-74452C4C4B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9A8CF8-B85B-7CEF-7CF5-6CFA41DC97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41B9E3-D1A8-8ABA-CBDB-45FEA5AD97E5}"/>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5" name="Footer Placeholder 4">
            <a:extLst>
              <a:ext uri="{FF2B5EF4-FFF2-40B4-BE49-F238E27FC236}">
                <a16:creationId xmlns:a16="http://schemas.microsoft.com/office/drawing/2014/main" id="{E26B9E37-172B-E660-2931-D23997671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463D54-7EE1-4B2B-CD77-4BE93FB76BC3}"/>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772974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7149-844A-50A0-5655-722B826ACB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E269B9-137E-EE6A-7E8B-95D9CAEE2C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B74CAF-D25F-CF2C-DC91-0E52E714A4B3}"/>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5" name="Footer Placeholder 4">
            <a:extLst>
              <a:ext uri="{FF2B5EF4-FFF2-40B4-BE49-F238E27FC236}">
                <a16:creationId xmlns:a16="http://schemas.microsoft.com/office/drawing/2014/main" id="{60A9458A-E32A-64CF-AC37-808EA1CF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5B4EEA-4494-43D6-D583-158E1A1E7F18}"/>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1451563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3A702-0E52-8EF9-5394-36D011E60F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EED53C-A161-FEF1-A59D-6F6604A075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24F1A0-0E51-42F3-FCAC-86BE5FAFE8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F33ED7-23CD-5C1C-480C-7C3904B15AD1}"/>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6" name="Footer Placeholder 5">
            <a:extLst>
              <a:ext uri="{FF2B5EF4-FFF2-40B4-BE49-F238E27FC236}">
                <a16:creationId xmlns:a16="http://schemas.microsoft.com/office/drawing/2014/main" id="{E89CE866-E162-DD2D-942E-CAF4DB7FC3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5ADCFC-A3D4-1C47-D74A-2CD89C893916}"/>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08506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8B808-2DF7-AF99-C6AC-90D8AF2A28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2D595B-C0AB-9BC7-B89E-68B6328C18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760C55-8ADD-120D-C3CD-405028E6B0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8BB797-EFA4-A883-618E-1D68C5DD09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93011A-BD3D-E592-BBD0-31C403FC8C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1FE18B-6F97-6C86-A967-59C96BE75D22}"/>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8" name="Footer Placeholder 7">
            <a:extLst>
              <a:ext uri="{FF2B5EF4-FFF2-40B4-BE49-F238E27FC236}">
                <a16:creationId xmlns:a16="http://schemas.microsoft.com/office/drawing/2014/main" id="{B561220D-68BC-C7A8-685C-4E467ACB93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52629-9248-0FDF-262A-A44390053361}"/>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699533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17783-106F-C25A-B2F0-77880A1599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978724-F119-C4F7-1E8F-1B3A35B5B618}"/>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4" name="Footer Placeholder 3">
            <a:extLst>
              <a:ext uri="{FF2B5EF4-FFF2-40B4-BE49-F238E27FC236}">
                <a16:creationId xmlns:a16="http://schemas.microsoft.com/office/drawing/2014/main" id="{A98EA97C-EE04-0931-A4C2-B5A50D992D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FF003B-1ACF-B671-C460-F126492B21E8}"/>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1740699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A9EA4F-B87C-3811-B09C-41B45D2C174E}"/>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3" name="Footer Placeholder 2">
            <a:extLst>
              <a:ext uri="{FF2B5EF4-FFF2-40B4-BE49-F238E27FC236}">
                <a16:creationId xmlns:a16="http://schemas.microsoft.com/office/drawing/2014/main" id="{4A60DC46-4848-457B-32DF-C4E7D4CD24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C0DDBE-92A1-4A96-E08C-A9E60979F124}"/>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50575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3416E-88B0-D5E9-3AFE-137F8A6312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8D7A6E-B6A8-3236-C605-673B18B280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5D8BEA-F96F-11D6-7C16-C48AC5D2B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6832AA-C16B-50FA-7578-CD0AFA23ADC4}"/>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6" name="Footer Placeholder 5">
            <a:extLst>
              <a:ext uri="{FF2B5EF4-FFF2-40B4-BE49-F238E27FC236}">
                <a16:creationId xmlns:a16="http://schemas.microsoft.com/office/drawing/2014/main" id="{8C1BC0FE-FC49-3E58-895B-2C8E7A0CE6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0F3D00-E6F0-3A56-4D74-E04E7C04F9F0}"/>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99287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AF24-CA3E-D772-A444-EAB93C9203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E4605C-ECFA-D323-56BE-C69C6A7A49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92CE61-13DB-7134-DCEC-1775D999A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599C9D-D8FD-7FDA-4792-83751F03BC18}"/>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6" name="Footer Placeholder 5">
            <a:extLst>
              <a:ext uri="{FF2B5EF4-FFF2-40B4-BE49-F238E27FC236}">
                <a16:creationId xmlns:a16="http://schemas.microsoft.com/office/drawing/2014/main" id="{A59744A8-0844-EF92-8EA4-EFC1DA3F05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DFD10F-33F4-9E3D-D850-1AAAAF5C8E9B}"/>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273503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1679-DF68-4E6C-7424-D17B7D18B0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BAD097-BED0-2D9A-D849-16705B6FA8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C97FF-31AD-48F5-7051-D6C6B121BCB9}"/>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5" name="Footer Placeholder 4">
            <a:extLst>
              <a:ext uri="{FF2B5EF4-FFF2-40B4-BE49-F238E27FC236}">
                <a16:creationId xmlns:a16="http://schemas.microsoft.com/office/drawing/2014/main" id="{22B688AC-E8C7-3555-2870-23AF51B4E9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8DC1A-2688-6C4A-4C62-922D1B08DDBA}"/>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3910580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362FD1-5655-7AB0-8969-C3192A5FF9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8E7B62-7AA4-B3A3-8E05-F5B0DDE002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83475D-ED77-8847-80D8-B64BF92BF565}"/>
              </a:ext>
            </a:extLst>
          </p:cNvPr>
          <p:cNvSpPr>
            <a:spLocks noGrp="1"/>
          </p:cNvSpPr>
          <p:nvPr>
            <p:ph type="dt" sz="half" idx="10"/>
          </p:nvPr>
        </p:nvSpPr>
        <p:spPr/>
        <p:txBody>
          <a:bodyPr/>
          <a:lstStyle/>
          <a:p>
            <a:fld id="{B16CD0F1-9A3A-4C81-AA35-CA77BBD4A257}" type="datetimeFigureOut">
              <a:rPr lang="en-GB" smtClean="0"/>
              <a:t>02/02/2025</a:t>
            </a:fld>
            <a:endParaRPr lang="en-GB"/>
          </a:p>
        </p:txBody>
      </p:sp>
      <p:sp>
        <p:nvSpPr>
          <p:cNvPr id="5" name="Footer Placeholder 4">
            <a:extLst>
              <a:ext uri="{FF2B5EF4-FFF2-40B4-BE49-F238E27FC236}">
                <a16:creationId xmlns:a16="http://schemas.microsoft.com/office/drawing/2014/main" id="{2DF76DBB-243C-A2DC-8832-C642058B53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D5A920-A1B1-6127-E7E6-3E5C5B4D2ED5}"/>
              </a:ext>
            </a:extLst>
          </p:cNvPr>
          <p:cNvSpPr>
            <a:spLocks noGrp="1"/>
          </p:cNvSpPr>
          <p:nvPr>
            <p:ph type="sldNum" sz="quarter" idx="12"/>
          </p:nvPr>
        </p:nvSpPr>
        <p:spPr/>
        <p:txBody>
          <a:bodyPr/>
          <a:lstStyle/>
          <a:p>
            <a:fld id="{DE8DB40E-A159-4EC3-AC5D-06CB905E0DE6}" type="slidenum">
              <a:rPr lang="en-GB" smtClean="0"/>
              <a:t>‹#›</a:t>
            </a:fld>
            <a:endParaRPr lang="en-GB"/>
          </a:p>
        </p:txBody>
      </p:sp>
    </p:spTree>
    <p:extLst>
      <p:ext uri="{BB962C8B-B14F-4D97-AF65-F5344CB8AC3E}">
        <p14:creationId xmlns:p14="http://schemas.microsoft.com/office/powerpoint/2010/main" val="4102244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C813D5-32D0-9439-3347-9027862931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6CE4ED-5456-8367-9492-65AE349E8C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B82A1-8844-2EBA-B006-3D99A055CF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6CD0F1-9A3A-4C81-AA35-CA77BBD4A257}" type="datetimeFigureOut">
              <a:rPr lang="en-GB" smtClean="0"/>
              <a:t>02/02/2025</a:t>
            </a:fld>
            <a:endParaRPr lang="en-GB"/>
          </a:p>
        </p:txBody>
      </p:sp>
      <p:sp>
        <p:nvSpPr>
          <p:cNvPr id="5" name="Footer Placeholder 4">
            <a:extLst>
              <a:ext uri="{FF2B5EF4-FFF2-40B4-BE49-F238E27FC236}">
                <a16:creationId xmlns:a16="http://schemas.microsoft.com/office/drawing/2014/main" id="{2EBF30E9-28FF-1ABE-3D34-2D295286E3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EC805D-F3BA-7BDB-B576-769AB0920D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8DB40E-A159-4EC3-AC5D-06CB905E0DE6}" type="slidenum">
              <a:rPr lang="en-GB" smtClean="0"/>
              <a:t>‹#›</a:t>
            </a:fld>
            <a:endParaRPr lang="en-GB"/>
          </a:p>
        </p:txBody>
      </p:sp>
    </p:spTree>
    <p:extLst>
      <p:ext uri="{BB962C8B-B14F-4D97-AF65-F5344CB8AC3E}">
        <p14:creationId xmlns:p14="http://schemas.microsoft.com/office/powerpoint/2010/main" val="3310633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E62178-5DE6-44C8-AE62-8B9F37AC0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5E015-32B8-102B-E808-0AE3C1CFFC7F}"/>
              </a:ext>
            </a:extLst>
          </p:cNvPr>
          <p:cNvSpPr>
            <a:spLocks noGrp="1"/>
          </p:cNvSpPr>
          <p:nvPr>
            <p:ph type="ctrTitle"/>
          </p:nvPr>
        </p:nvSpPr>
        <p:spPr>
          <a:xfrm>
            <a:off x="838200" y="1174819"/>
            <a:ext cx="4375151" cy="2858363"/>
          </a:xfrm>
        </p:spPr>
        <p:txBody>
          <a:bodyPr>
            <a:normAutofit/>
          </a:bodyPr>
          <a:lstStyle/>
          <a:p>
            <a:pPr algn="l"/>
            <a:r>
              <a:rPr lang="en-GB" sz="6700">
                <a:solidFill>
                  <a:schemeClr val="bg1"/>
                </a:solidFill>
              </a:rPr>
              <a:t>Roles within the police</a:t>
            </a:r>
          </a:p>
        </p:txBody>
      </p:sp>
      <p:sp>
        <p:nvSpPr>
          <p:cNvPr id="3" name="Subtitle 2">
            <a:extLst>
              <a:ext uri="{FF2B5EF4-FFF2-40B4-BE49-F238E27FC236}">
                <a16:creationId xmlns:a16="http://schemas.microsoft.com/office/drawing/2014/main" id="{A2974087-0019-8CBA-82A7-B8DEF5F66691}"/>
              </a:ext>
            </a:extLst>
          </p:cNvPr>
          <p:cNvSpPr>
            <a:spLocks noGrp="1"/>
          </p:cNvSpPr>
          <p:nvPr>
            <p:ph type="subTitle" idx="1"/>
          </p:nvPr>
        </p:nvSpPr>
        <p:spPr>
          <a:xfrm>
            <a:off x="838200" y="4414180"/>
            <a:ext cx="4377793" cy="1594508"/>
          </a:xfrm>
        </p:spPr>
        <p:txBody>
          <a:bodyPr>
            <a:normAutofit/>
          </a:bodyPr>
          <a:lstStyle/>
          <a:p>
            <a:pPr algn="l"/>
            <a:endParaRPr lang="en-GB">
              <a:solidFill>
                <a:schemeClr val="bg1"/>
              </a:solidFill>
            </a:endParaRPr>
          </a:p>
        </p:txBody>
      </p:sp>
      <p:grpSp>
        <p:nvGrpSpPr>
          <p:cNvPr id="25" name="Group 24">
            <a:extLst>
              <a:ext uri="{FF2B5EF4-FFF2-40B4-BE49-F238E27FC236}">
                <a16:creationId xmlns:a16="http://schemas.microsoft.com/office/drawing/2014/main" id="{C29863D6-0FE2-4F80-9C72-1419BDEB4E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6559644" cy="6858000"/>
            <a:chOff x="5632356" y="0"/>
            <a:chExt cx="6559644" cy="6858000"/>
          </a:xfrm>
          <a:effectLst>
            <a:outerShdw blurRad="381000" dist="152400" dir="10800000" algn="ctr" rotWithShape="0">
              <a:srgbClr val="000000">
                <a:alpha val="10000"/>
              </a:srgbClr>
            </a:outerShdw>
          </a:effectLst>
        </p:grpSpPr>
        <p:grpSp>
          <p:nvGrpSpPr>
            <p:cNvPr id="26" name="Group 25">
              <a:extLst>
                <a:ext uri="{FF2B5EF4-FFF2-40B4-BE49-F238E27FC236}">
                  <a16:creationId xmlns:a16="http://schemas.microsoft.com/office/drawing/2014/main" id="{398A8C22-8BEC-4F48-B82B-CFDD28BADB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82343" y="2"/>
              <a:ext cx="6509657" cy="6857998"/>
              <a:chOff x="5682343" y="2"/>
              <a:chExt cx="6509657" cy="6857998"/>
            </a:xfrm>
          </p:grpSpPr>
          <p:sp>
            <p:nvSpPr>
              <p:cNvPr id="30" name="Freeform: Shape 29">
                <a:extLst>
                  <a:ext uri="{FF2B5EF4-FFF2-40B4-BE49-F238E27FC236}">
                    <a16:creationId xmlns:a16="http://schemas.microsoft.com/office/drawing/2014/main" id="{1A47FBCF-E1ED-4915-8EAD-C0BE506D1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68E2B1E3-4A4F-4862-B32A-0B74233B9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7" name="Group 26">
              <a:extLst>
                <a:ext uri="{FF2B5EF4-FFF2-40B4-BE49-F238E27FC236}">
                  <a16:creationId xmlns:a16="http://schemas.microsoft.com/office/drawing/2014/main" id="{C28038CF-635C-47B0-AD1A-45C825434B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28" name="Freeform: Shape 27">
                <a:extLst>
                  <a:ext uri="{FF2B5EF4-FFF2-40B4-BE49-F238E27FC236}">
                    <a16:creationId xmlns:a16="http://schemas.microsoft.com/office/drawing/2014/main" id="{3A20C87C-ECA0-4812-8A87-05BC76504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62ADFEB1-865E-4545-83BC-455BF39EF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descr="A person and person in uniform&#10;&#10;Description automatically generated">
            <a:extLst>
              <a:ext uri="{FF2B5EF4-FFF2-40B4-BE49-F238E27FC236}">
                <a16:creationId xmlns:a16="http://schemas.microsoft.com/office/drawing/2014/main" id="{FD19B6DA-1D8D-D9A3-A3C6-ECB0F4997F7A}"/>
              </a:ext>
            </a:extLst>
          </p:cNvPr>
          <p:cNvPicPr>
            <a:picLocks noChangeAspect="1"/>
          </p:cNvPicPr>
          <p:nvPr/>
        </p:nvPicPr>
        <p:blipFill>
          <a:blip r:embed="rId3"/>
          <a:srcRect r="1" b="14342"/>
          <a:stretch/>
        </p:blipFill>
        <p:spPr>
          <a:xfrm>
            <a:off x="6975474" y="2384266"/>
            <a:ext cx="4397376" cy="2050443"/>
          </a:xfrm>
          <a:prstGeom prst="rect">
            <a:avLst/>
          </a:prstGeom>
        </p:spPr>
      </p:pic>
    </p:spTree>
    <p:extLst>
      <p:ext uri="{BB962C8B-B14F-4D97-AF65-F5344CB8AC3E}">
        <p14:creationId xmlns:p14="http://schemas.microsoft.com/office/powerpoint/2010/main" val="2675439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37" name="Group 36">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41" name="Freeform: Shape 40">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8" name="Group 37">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39" name="Freeform: Shape 38">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FACDAB8B-22F1-8480-C57C-C465037F6755}"/>
              </a:ext>
            </a:extLst>
          </p:cNvPr>
          <p:cNvPicPr>
            <a:picLocks noChangeAspect="1"/>
          </p:cNvPicPr>
          <p:nvPr/>
        </p:nvPicPr>
        <p:blipFill>
          <a:blip r:embed="rId3"/>
          <a:stretch>
            <a:fillRect/>
          </a:stretch>
        </p:blipFill>
        <p:spPr>
          <a:xfrm>
            <a:off x="1273091" y="2290164"/>
            <a:ext cx="4369112" cy="2499132"/>
          </a:xfrm>
          <a:prstGeom prst="rect">
            <a:avLst/>
          </a:prstGeom>
        </p:spPr>
      </p:pic>
      <p:sp>
        <p:nvSpPr>
          <p:cNvPr id="3" name="Content Placeholder 2">
            <a:extLst>
              <a:ext uri="{FF2B5EF4-FFF2-40B4-BE49-F238E27FC236}">
                <a16:creationId xmlns:a16="http://schemas.microsoft.com/office/drawing/2014/main" id="{66C2E2E6-92B6-BC36-DC3B-FE0AB2EB876B}"/>
              </a:ext>
            </a:extLst>
          </p:cNvPr>
          <p:cNvSpPr>
            <a:spLocks noGrp="1"/>
          </p:cNvSpPr>
          <p:nvPr>
            <p:ph idx="1"/>
          </p:nvPr>
        </p:nvSpPr>
        <p:spPr>
          <a:xfrm>
            <a:off x="6981826" y="1307306"/>
            <a:ext cx="4391024" cy="4293394"/>
          </a:xfrm>
        </p:spPr>
        <p:txBody>
          <a:bodyPr>
            <a:normAutofit lnSpcReduction="10000"/>
          </a:bodyPr>
          <a:lstStyle/>
          <a:p>
            <a:r>
              <a:rPr lang="en-GB" sz="1800" dirty="0">
                <a:solidFill>
                  <a:schemeClr val="bg1">
                    <a:alpha val="80000"/>
                  </a:schemeClr>
                </a:solidFill>
              </a:rPr>
              <a:t>Cadets</a:t>
            </a:r>
          </a:p>
          <a:p>
            <a:r>
              <a:rPr lang="en-GB" sz="1800" dirty="0">
                <a:solidFill>
                  <a:schemeClr val="bg1">
                    <a:alpha val="80000"/>
                  </a:schemeClr>
                </a:solidFill>
              </a:rPr>
              <a:t>Special Constable</a:t>
            </a:r>
          </a:p>
          <a:p>
            <a:r>
              <a:rPr lang="en-GB" sz="1800" dirty="0">
                <a:solidFill>
                  <a:schemeClr val="bg1">
                    <a:alpha val="80000"/>
                  </a:schemeClr>
                </a:solidFill>
              </a:rPr>
              <a:t>Police Constable</a:t>
            </a:r>
          </a:p>
          <a:p>
            <a:r>
              <a:rPr lang="en-GB" sz="1800" dirty="0">
                <a:solidFill>
                  <a:schemeClr val="bg1">
                    <a:alpha val="80000"/>
                  </a:schemeClr>
                </a:solidFill>
              </a:rPr>
              <a:t>Neighbourhood policing</a:t>
            </a:r>
          </a:p>
          <a:p>
            <a:r>
              <a:rPr lang="en-GB" sz="1800" dirty="0">
                <a:solidFill>
                  <a:schemeClr val="bg1">
                    <a:alpha val="80000"/>
                  </a:schemeClr>
                </a:solidFill>
              </a:rPr>
              <a:t>Detective</a:t>
            </a:r>
          </a:p>
          <a:p>
            <a:r>
              <a:rPr lang="en-GB" sz="1800" dirty="0">
                <a:solidFill>
                  <a:schemeClr val="bg1">
                    <a:alpha val="80000"/>
                  </a:schemeClr>
                </a:solidFill>
              </a:rPr>
              <a:t>Road’s policing and Collision investigation</a:t>
            </a:r>
          </a:p>
          <a:p>
            <a:r>
              <a:rPr lang="en-GB" sz="1800" dirty="0">
                <a:solidFill>
                  <a:schemeClr val="bg1">
                    <a:alpha val="80000"/>
                  </a:schemeClr>
                </a:solidFill>
              </a:rPr>
              <a:t>Fraud</a:t>
            </a:r>
          </a:p>
          <a:p>
            <a:r>
              <a:rPr lang="en-GB" sz="1800" dirty="0">
                <a:solidFill>
                  <a:schemeClr val="bg1">
                    <a:alpha val="80000"/>
                  </a:schemeClr>
                </a:solidFill>
              </a:rPr>
              <a:t>Cyber Crime</a:t>
            </a:r>
          </a:p>
          <a:p>
            <a:r>
              <a:rPr lang="en-GB" sz="1800" dirty="0">
                <a:solidFill>
                  <a:schemeClr val="bg1">
                    <a:alpha val="80000"/>
                  </a:schemeClr>
                </a:solidFill>
              </a:rPr>
              <a:t>Intelligence</a:t>
            </a:r>
          </a:p>
          <a:p>
            <a:r>
              <a:rPr lang="en-GB" sz="1800" dirty="0">
                <a:solidFill>
                  <a:schemeClr val="bg1">
                    <a:alpha val="80000"/>
                  </a:schemeClr>
                </a:solidFill>
              </a:rPr>
              <a:t>Counter Terrorism</a:t>
            </a:r>
          </a:p>
          <a:p>
            <a:r>
              <a:rPr lang="en-GB" sz="1800" dirty="0">
                <a:solidFill>
                  <a:schemeClr val="bg1">
                    <a:alpha val="80000"/>
                  </a:schemeClr>
                </a:solidFill>
              </a:rPr>
              <a:t>Forensic officers</a:t>
            </a:r>
          </a:p>
          <a:p>
            <a:endParaRPr lang="en-GB" sz="1800" dirty="0">
              <a:solidFill>
                <a:schemeClr val="bg1">
                  <a:alpha val="80000"/>
                </a:schemeClr>
              </a:solidFill>
            </a:endParaRPr>
          </a:p>
          <a:p>
            <a:endParaRPr lang="en-GB" sz="800" dirty="0">
              <a:solidFill>
                <a:schemeClr val="bg1">
                  <a:alpha val="80000"/>
                </a:schemeClr>
              </a:solidFill>
            </a:endParaRPr>
          </a:p>
          <a:p>
            <a:endParaRPr lang="en-GB" sz="800" dirty="0">
              <a:solidFill>
                <a:schemeClr val="bg1">
                  <a:alpha val="80000"/>
                </a:schemeClr>
              </a:solidFill>
            </a:endParaRPr>
          </a:p>
        </p:txBody>
      </p:sp>
    </p:spTree>
    <p:extLst>
      <p:ext uri="{BB962C8B-B14F-4D97-AF65-F5344CB8AC3E}">
        <p14:creationId xmlns:p14="http://schemas.microsoft.com/office/powerpoint/2010/main" val="143307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879E7-25B4-654E-1405-6C47D6C35215}"/>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Volunteer police Cadets</a:t>
            </a:r>
          </a:p>
        </p:txBody>
      </p:sp>
      <p:sp>
        <p:nvSpPr>
          <p:cNvPr id="3" name="Content Placeholder 2">
            <a:extLst>
              <a:ext uri="{FF2B5EF4-FFF2-40B4-BE49-F238E27FC236}">
                <a16:creationId xmlns:a16="http://schemas.microsoft.com/office/drawing/2014/main" id="{4B2E74B2-3429-9005-38E5-DE753DCDCD35}"/>
              </a:ext>
            </a:extLst>
          </p:cNvPr>
          <p:cNvSpPr>
            <a:spLocks noGrp="1"/>
          </p:cNvSpPr>
          <p:nvPr>
            <p:ph idx="1"/>
          </p:nvPr>
        </p:nvSpPr>
        <p:spPr>
          <a:xfrm>
            <a:off x="838200" y="3146400"/>
            <a:ext cx="4391024" cy="2862288"/>
          </a:xfrm>
        </p:spPr>
        <p:txBody>
          <a:bodyPr>
            <a:normAutofit/>
          </a:bodyPr>
          <a:lstStyle/>
          <a:p>
            <a:r>
              <a:rPr lang="en-GB" sz="1100">
                <a:solidFill>
                  <a:schemeClr val="bg1">
                    <a:alpha val="80000"/>
                  </a:schemeClr>
                </a:solidFill>
              </a:rPr>
              <a:t>Volunteers aged 14 – 18 yrs of age</a:t>
            </a:r>
          </a:p>
          <a:p>
            <a:r>
              <a:rPr lang="en-GB" sz="1100">
                <a:solidFill>
                  <a:schemeClr val="bg1">
                    <a:alpha val="80000"/>
                  </a:schemeClr>
                </a:solidFill>
              </a:rPr>
              <a:t>20 % of the volunteers must be from disadvantaged groups or communities</a:t>
            </a:r>
          </a:p>
          <a:p>
            <a:r>
              <a:rPr lang="en-GB" sz="1100">
                <a:solidFill>
                  <a:schemeClr val="bg1">
                    <a:alpha val="80000"/>
                  </a:schemeClr>
                </a:solidFill>
              </a:rPr>
              <a:t>Cadets are provided with law and practical inputs suitable to their needs and age, which are designed to develop their interest in working within the police service.</a:t>
            </a:r>
          </a:p>
          <a:p>
            <a:r>
              <a:rPr lang="en-GB" sz="1100">
                <a:solidFill>
                  <a:schemeClr val="bg1">
                    <a:alpha val="80000"/>
                  </a:schemeClr>
                </a:solidFill>
              </a:rPr>
              <a:t>They take part in parades on behalf of the organisation and</a:t>
            </a:r>
          </a:p>
          <a:p>
            <a:r>
              <a:rPr lang="en-GB" sz="1100">
                <a:solidFill>
                  <a:schemeClr val="bg1">
                    <a:alpha val="80000"/>
                  </a:schemeClr>
                </a:solidFill>
              </a:rPr>
              <a:t>Get involved in community projects and fundraising.</a:t>
            </a:r>
          </a:p>
          <a:p>
            <a:r>
              <a:rPr lang="en-GB" sz="1100">
                <a:solidFill>
                  <a:schemeClr val="bg1">
                    <a:alpha val="80000"/>
                  </a:schemeClr>
                </a:solidFill>
              </a:rPr>
              <a:t>The cadets provide a student with structure, discipline, opportunity to contribute towards their community and an insight into a career within the public service.</a:t>
            </a:r>
          </a:p>
          <a:p>
            <a:r>
              <a:rPr lang="en-GB" sz="1100">
                <a:solidFill>
                  <a:schemeClr val="bg1">
                    <a:alpha val="80000"/>
                  </a:schemeClr>
                </a:solidFill>
              </a:rPr>
              <a:t>Many cadets go on to then join the special constables and become a full time police officer.</a:t>
            </a:r>
          </a:p>
        </p:txBody>
      </p:sp>
      <p:pic>
        <p:nvPicPr>
          <p:cNvPr id="5" name="Picture 4">
            <a:extLst>
              <a:ext uri="{FF2B5EF4-FFF2-40B4-BE49-F238E27FC236}">
                <a16:creationId xmlns:a16="http://schemas.microsoft.com/office/drawing/2014/main" id="{3E019C61-5749-D8DC-7191-AD94D63156FD}"/>
              </a:ext>
            </a:extLst>
          </p:cNvPr>
          <p:cNvPicPr>
            <a:picLocks noChangeAspect="1"/>
          </p:cNvPicPr>
          <p:nvPr/>
        </p:nvPicPr>
        <p:blipFill>
          <a:blip r:embed="rId2"/>
          <a:srcRect l="24578" r="1746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7" name="Group 16">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8" name="Freeform: Shape 17">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47000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A2C99-8B13-16BE-F784-1435684C89E6}"/>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Special Constable</a:t>
            </a:r>
          </a:p>
        </p:txBody>
      </p:sp>
      <p:sp>
        <p:nvSpPr>
          <p:cNvPr id="3" name="Content Placeholder 2">
            <a:extLst>
              <a:ext uri="{FF2B5EF4-FFF2-40B4-BE49-F238E27FC236}">
                <a16:creationId xmlns:a16="http://schemas.microsoft.com/office/drawing/2014/main" id="{2DE31B83-6CEE-D9CC-D7C7-A24353E7E0FC}"/>
              </a:ext>
            </a:extLst>
          </p:cNvPr>
          <p:cNvSpPr>
            <a:spLocks noGrp="1"/>
          </p:cNvSpPr>
          <p:nvPr>
            <p:ph idx="1"/>
          </p:nvPr>
        </p:nvSpPr>
        <p:spPr>
          <a:xfrm>
            <a:off x="838200" y="3146400"/>
            <a:ext cx="4391024" cy="2454300"/>
          </a:xfrm>
        </p:spPr>
        <p:txBody>
          <a:bodyPr>
            <a:normAutofit/>
          </a:bodyPr>
          <a:lstStyle/>
          <a:p>
            <a:r>
              <a:rPr lang="en-GB" sz="1500">
                <a:solidFill>
                  <a:schemeClr val="bg1">
                    <a:alpha val="80000"/>
                  </a:schemeClr>
                </a:solidFill>
              </a:rPr>
              <a:t>Are volunteer police constables, who are attested and serve as a non-paid police officer within their force area.  They have exactly the same powers as a full-time police officer within their force area and neighbouring force and receive training in respect of police powers and procedures.  Many Special Constables go on to have careers with the police, but others have other occupations and continue to serve supporting their communities.</a:t>
            </a:r>
          </a:p>
        </p:txBody>
      </p:sp>
      <p:grpSp>
        <p:nvGrpSpPr>
          <p:cNvPr id="12" name="Group 1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51D8954A-E307-D8A5-57B6-625269D27741}"/>
              </a:ext>
            </a:extLst>
          </p:cNvPr>
          <p:cNvPicPr>
            <a:picLocks noChangeAspect="1"/>
          </p:cNvPicPr>
          <p:nvPr/>
        </p:nvPicPr>
        <p:blipFill>
          <a:blip r:embed="rId3"/>
          <a:stretch>
            <a:fillRect/>
          </a:stretch>
        </p:blipFill>
        <p:spPr>
          <a:xfrm>
            <a:off x="6541932" y="1777674"/>
            <a:ext cx="4369112" cy="2209664"/>
          </a:xfrm>
          <a:prstGeom prst="rect">
            <a:avLst/>
          </a:prstGeom>
        </p:spPr>
      </p:pic>
    </p:spTree>
    <p:extLst>
      <p:ext uri="{BB962C8B-B14F-4D97-AF65-F5344CB8AC3E}">
        <p14:creationId xmlns:p14="http://schemas.microsoft.com/office/powerpoint/2010/main" val="1199141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E0A09-312D-D92E-9E21-B6A41CFD398B}"/>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Police Constable</a:t>
            </a:r>
          </a:p>
        </p:txBody>
      </p:sp>
      <p:sp>
        <p:nvSpPr>
          <p:cNvPr id="3" name="Content Placeholder 2">
            <a:extLst>
              <a:ext uri="{FF2B5EF4-FFF2-40B4-BE49-F238E27FC236}">
                <a16:creationId xmlns:a16="http://schemas.microsoft.com/office/drawing/2014/main" id="{DAE40E19-540E-B45B-95FC-9634737CBAD1}"/>
              </a:ext>
            </a:extLst>
          </p:cNvPr>
          <p:cNvSpPr>
            <a:spLocks noGrp="1"/>
          </p:cNvSpPr>
          <p:nvPr>
            <p:ph idx="1"/>
          </p:nvPr>
        </p:nvSpPr>
        <p:spPr>
          <a:xfrm>
            <a:off x="838200" y="3146400"/>
            <a:ext cx="4391024" cy="2862288"/>
          </a:xfrm>
        </p:spPr>
        <p:txBody>
          <a:bodyPr>
            <a:normAutofit fontScale="92500"/>
          </a:bodyPr>
          <a:lstStyle/>
          <a:p>
            <a:r>
              <a:rPr lang="en-GB" sz="2400" dirty="0">
                <a:solidFill>
                  <a:schemeClr val="bg1">
                    <a:alpha val="80000"/>
                  </a:schemeClr>
                </a:solidFill>
              </a:rPr>
              <a:t>Dealing with vulnerable people</a:t>
            </a:r>
          </a:p>
          <a:p>
            <a:r>
              <a:rPr lang="en-GB" sz="2400" dirty="0">
                <a:solidFill>
                  <a:schemeClr val="bg1">
                    <a:alpha val="80000"/>
                  </a:schemeClr>
                </a:solidFill>
              </a:rPr>
              <a:t>Arresting offenders</a:t>
            </a:r>
          </a:p>
          <a:p>
            <a:r>
              <a:rPr lang="en-GB" sz="2400" dirty="0">
                <a:solidFill>
                  <a:schemeClr val="bg1">
                    <a:alpha val="80000"/>
                  </a:schemeClr>
                </a:solidFill>
              </a:rPr>
              <a:t>Investigating offences</a:t>
            </a:r>
          </a:p>
          <a:p>
            <a:r>
              <a:rPr lang="en-GB" sz="2400" dirty="0">
                <a:solidFill>
                  <a:schemeClr val="bg1">
                    <a:alpha val="80000"/>
                  </a:schemeClr>
                </a:solidFill>
              </a:rPr>
              <a:t>Public Disorder</a:t>
            </a:r>
          </a:p>
          <a:p>
            <a:r>
              <a:rPr lang="en-GB" sz="2400" dirty="0">
                <a:solidFill>
                  <a:schemeClr val="bg1">
                    <a:alpha val="80000"/>
                  </a:schemeClr>
                </a:solidFill>
              </a:rPr>
              <a:t>Public events</a:t>
            </a:r>
          </a:p>
          <a:p>
            <a:r>
              <a:rPr lang="en-GB" sz="2400" dirty="0">
                <a:solidFill>
                  <a:schemeClr val="bg1">
                    <a:alpha val="80000"/>
                  </a:schemeClr>
                </a:solidFill>
              </a:rPr>
              <a:t>General safeguarding of communities</a:t>
            </a:r>
          </a:p>
          <a:p>
            <a:endParaRPr lang="en-GB" sz="2400" dirty="0">
              <a:solidFill>
                <a:schemeClr val="bg1">
                  <a:alpha val="80000"/>
                </a:schemeClr>
              </a:solidFill>
            </a:endParaRPr>
          </a:p>
        </p:txBody>
      </p:sp>
      <p:pic>
        <p:nvPicPr>
          <p:cNvPr id="5" name="Picture 4">
            <a:extLst>
              <a:ext uri="{FF2B5EF4-FFF2-40B4-BE49-F238E27FC236}">
                <a16:creationId xmlns:a16="http://schemas.microsoft.com/office/drawing/2014/main" id="{DEF60CD8-998B-4187-CACE-65156A788C11}"/>
              </a:ext>
            </a:extLst>
          </p:cNvPr>
          <p:cNvPicPr>
            <a:picLocks noChangeAspect="1"/>
          </p:cNvPicPr>
          <p:nvPr/>
        </p:nvPicPr>
        <p:blipFill>
          <a:blip r:embed="rId2"/>
          <a:srcRect l="17874" r="8396"/>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2" name="Group 11">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3" name="Freeform: Shape 12">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86347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1CF54-A851-6CBA-B93D-7D629BB6811D}"/>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Neighbourhood policing</a:t>
            </a:r>
          </a:p>
        </p:txBody>
      </p:sp>
      <p:sp>
        <p:nvSpPr>
          <p:cNvPr id="9" name="Content Placeholder 8">
            <a:extLst>
              <a:ext uri="{FF2B5EF4-FFF2-40B4-BE49-F238E27FC236}">
                <a16:creationId xmlns:a16="http://schemas.microsoft.com/office/drawing/2014/main" id="{43E42A00-174C-B35B-15C3-95D585EFF58F}"/>
              </a:ext>
            </a:extLst>
          </p:cNvPr>
          <p:cNvSpPr>
            <a:spLocks noGrp="1"/>
          </p:cNvSpPr>
          <p:nvPr>
            <p:ph idx="1"/>
          </p:nvPr>
        </p:nvSpPr>
        <p:spPr>
          <a:xfrm>
            <a:off x="838200" y="3146400"/>
            <a:ext cx="4391024" cy="2454300"/>
          </a:xfrm>
        </p:spPr>
        <p:txBody>
          <a:bodyPr>
            <a:normAutofit fontScale="85000" lnSpcReduction="20000"/>
          </a:bodyPr>
          <a:lstStyle/>
          <a:p>
            <a:r>
              <a:rPr lang="en-US" sz="2400" dirty="0">
                <a:solidFill>
                  <a:schemeClr val="bg1">
                    <a:alpha val="80000"/>
                  </a:schemeClr>
                </a:solidFill>
              </a:rPr>
              <a:t>Building relationships with the community</a:t>
            </a:r>
          </a:p>
          <a:p>
            <a:r>
              <a:rPr lang="en-US" sz="2400" dirty="0">
                <a:solidFill>
                  <a:schemeClr val="bg1">
                    <a:alpha val="80000"/>
                  </a:schemeClr>
                </a:solidFill>
              </a:rPr>
              <a:t>Problem solving</a:t>
            </a:r>
          </a:p>
          <a:p>
            <a:r>
              <a:rPr lang="en-US" sz="2400" dirty="0">
                <a:solidFill>
                  <a:schemeClr val="bg1">
                    <a:alpha val="80000"/>
                  </a:schemeClr>
                </a:solidFill>
              </a:rPr>
              <a:t>Dealing with disputes</a:t>
            </a:r>
          </a:p>
          <a:p>
            <a:r>
              <a:rPr lang="en-US" sz="2400" dirty="0">
                <a:solidFill>
                  <a:schemeClr val="bg1">
                    <a:alpha val="80000"/>
                  </a:schemeClr>
                </a:solidFill>
              </a:rPr>
              <a:t>Developing partnership solutions</a:t>
            </a:r>
          </a:p>
          <a:p>
            <a:r>
              <a:rPr lang="en-US" sz="2400" dirty="0">
                <a:solidFill>
                  <a:schemeClr val="bg1">
                    <a:alpha val="80000"/>
                  </a:schemeClr>
                </a:solidFill>
              </a:rPr>
              <a:t>Develop and maintain community trust in the Police</a:t>
            </a:r>
          </a:p>
          <a:p>
            <a:r>
              <a:rPr lang="en-US" sz="2400" dirty="0">
                <a:solidFill>
                  <a:schemeClr val="bg1">
                    <a:alpha val="80000"/>
                  </a:schemeClr>
                </a:solidFill>
              </a:rPr>
              <a:t>Full powers of a police officer</a:t>
            </a:r>
          </a:p>
        </p:txBody>
      </p:sp>
      <p:grpSp>
        <p:nvGrpSpPr>
          <p:cNvPr id="14" name="Group 13">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5" name="Group 14">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9" name="Freeform: Shape 18">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6" name="Group 15">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7" name="Freeform: Shape 16">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Content Placeholder 4">
            <a:extLst>
              <a:ext uri="{FF2B5EF4-FFF2-40B4-BE49-F238E27FC236}">
                <a16:creationId xmlns:a16="http://schemas.microsoft.com/office/drawing/2014/main" id="{0D2F15CD-69DD-7C55-73B4-1CEC7DFBA729}"/>
              </a:ext>
            </a:extLst>
          </p:cNvPr>
          <p:cNvPicPr>
            <a:picLocks noChangeAspect="1"/>
          </p:cNvPicPr>
          <p:nvPr/>
        </p:nvPicPr>
        <p:blipFill>
          <a:blip r:embed="rId3"/>
          <a:stretch>
            <a:fillRect/>
          </a:stretch>
        </p:blipFill>
        <p:spPr>
          <a:xfrm>
            <a:off x="6589482" y="1350833"/>
            <a:ext cx="4274011" cy="3063347"/>
          </a:xfrm>
          <a:prstGeom prst="rect">
            <a:avLst/>
          </a:prstGeom>
        </p:spPr>
      </p:pic>
    </p:spTree>
    <p:extLst>
      <p:ext uri="{BB962C8B-B14F-4D97-AF65-F5344CB8AC3E}">
        <p14:creationId xmlns:p14="http://schemas.microsoft.com/office/powerpoint/2010/main" val="2636564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A087F-F1F8-8CC2-20B6-32DFF18BB552}"/>
              </a:ext>
            </a:extLst>
          </p:cNvPr>
          <p:cNvSpPr>
            <a:spLocks noGrp="1"/>
          </p:cNvSpPr>
          <p:nvPr>
            <p:ph type="title"/>
          </p:nvPr>
        </p:nvSpPr>
        <p:spPr>
          <a:xfrm>
            <a:off x="838200" y="1641752"/>
            <a:ext cx="4391024" cy="1323439"/>
          </a:xfrm>
        </p:spPr>
        <p:txBody>
          <a:bodyPr anchor="t">
            <a:normAutofit/>
          </a:bodyPr>
          <a:lstStyle/>
          <a:p>
            <a:r>
              <a:rPr lang="en-GB" sz="3400">
                <a:solidFill>
                  <a:schemeClr val="bg1"/>
                </a:solidFill>
              </a:rPr>
              <a:t>Criminal Investigations Department Detective</a:t>
            </a:r>
          </a:p>
        </p:txBody>
      </p:sp>
      <p:sp>
        <p:nvSpPr>
          <p:cNvPr id="3" name="Content Placeholder 2">
            <a:extLst>
              <a:ext uri="{FF2B5EF4-FFF2-40B4-BE49-F238E27FC236}">
                <a16:creationId xmlns:a16="http://schemas.microsoft.com/office/drawing/2014/main" id="{250FC943-C4A0-7210-2493-B181BCFA6A51}"/>
              </a:ext>
            </a:extLst>
          </p:cNvPr>
          <p:cNvSpPr>
            <a:spLocks noGrp="1"/>
          </p:cNvSpPr>
          <p:nvPr>
            <p:ph idx="1"/>
          </p:nvPr>
        </p:nvSpPr>
        <p:spPr>
          <a:xfrm>
            <a:off x="838200" y="3146400"/>
            <a:ext cx="4391024" cy="2454300"/>
          </a:xfrm>
        </p:spPr>
        <p:txBody>
          <a:bodyPr>
            <a:normAutofit/>
          </a:bodyPr>
          <a:lstStyle/>
          <a:p>
            <a:r>
              <a:rPr lang="en-GB" sz="2400">
                <a:solidFill>
                  <a:schemeClr val="bg1">
                    <a:alpha val="80000"/>
                  </a:schemeClr>
                </a:solidFill>
              </a:rPr>
              <a:t>Serious and complex crime</a:t>
            </a:r>
          </a:p>
          <a:p>
            <a:r>
              <a:rPr lang="en-GB" sz="2400">
                <a:solidFill>
                  <a:schemeClr val="bg1">
                    <a:alpha val="80000"/>
                  </a:schemeClr>
                </a:solidFill>
              </a:rPr>
              <a:t>Rape and Sexual Offences</a:t>
            </a:r>
          </a:p>
          <a:p>
            <a:r>
              <a:rPr lang="en-GB" sz="2400">
                <a:solidFill>
                  <a:schemeClr val="bg1">
                    <a:alpha val="80000"/>
                  </a:schemeClr>
                </a:solidFill>
              </a:rPr>
              <a:t>Child protection</a:t>
            </a:r>
          </a:p>
        </p:txBody>
      </p:sp>
      <p:grpSp>
        <p:nvGrpSpPr>
          <p:cNvPr id="17" name="Group 16">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8" name="Group 17">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2" name="Freeform: Shape 21">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9" name="Group 18">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0" name="Freeform: Shape 19">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BA0D45A3-9401-7B77-E17A-25DF9BC581B3}"/>
              </a:ext>
            </a:extLst>
          </p:cNvPr>
          <p:cNvPicPr>
            <a:picLocks noChangeAspect="1"/>
          </p:cNvPicPr>
          <p:nvPr/>
        </p:nvPicPr>
        <p:blipFill>
          <a:blip r:embed="rId3"/>
          <a:srcRect l="21642" r="12071" b="1"/>
          <a:stretch/>
        </p:blipFill>
        <p:spPr>
          <a:xfrm>
            <a:off x="7180563" y="1350833"/>
            <a:ext cx="3091850" cy="3063347"/>
          </a:xfrm>
          <a:prstGeom prst="rect">
            <a:avLst/>
          </a:prstGeom>
        </p:spPr>
      </p:pic>
    </p:spTree>
    <p:extLst>
      <p:ext uri="{BB962C8B-B14F-4D97-AF65-F5344CB8AC3E}">
        <p14:creationId xmlns:p14="http://schemas.microsoft.com/office/powerpoint/2010/main" val="3921660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F3B5F-61BD-DB0B-0E3E-012617D2E9C1}"/>
              </a:ext>
            </a:extLst>
          </p:cNvPr>
          <p:cNvSpPr>
            <a:spLocks noGrp="1"/>
          </p:cNvSpPr>
          <p:nvPr>
            <p:ph type="title"/>
          </p:nvPr>
        </p:nvSpPr>
        <p:spPr>
          <a:xfrm>
            <a:off x="6981825" y="1641752"/>
            <a:ext cx="4391024" cy="1323439"/>
          </a:xfrm>
        </p:spPr>
        <p:txBody>
          <a:bodyPr anchor="t">
            <a:normAutofit/>
          </a:bodyPr>
          <a:lstStyle/>
          <a:p>
            <a:r>
              <a:rPr lang="en-GB" sz="3700">
                <a:solidFill>
                  <a:schemeClr val="bg1"/>
                </a:solidFill>
              </a:rPr>
              <a:t>Roads policing and collision investigation</a:t>
            </a:r>
          </a:p>
        </p:txBody>
      </p:sp>
      <p:pic>
        <p:nvPicPr>
          <p:cNvPr id="5" name="Content Placeholder 4">
            <a:extLst>
              <a:ext uri="{FF2B5EF4-FFF2-40B4-BE49-F238E27FC236}">
                <a16:creationId xmlns:a16="http://schemas.microsoft.com/office/drawing/2014/main" id="{EFCBCDA5-BBBC-4794-DC6D-40CCEF0E38A0}"/>
              </a:ext>
            </a:extLst>
          </p:cNvPr>
          <p:cNvPicPr>
            <a:picLocks noChangeAspect="1"/>
          </p:cNvPicPr>
          <p:nvPr/>
        </p:nvPicPr>
        <p:blipFill>
          <a:blip r:embed="rId2"/>
          <a:srcRect l="17383" r="24633" b="2"/>
          <a:stretch/>
        </p:blipFill>
        <p:spPr>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4" name="Group 13">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5" name="Freeform: Shape 14">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Content Placeholder 8">
            <a:extLst>
              <a:ext uri="{FF2B5EF4-FFF2-40B4-BE49-F238E27FC236}">
                <a16:creationId xmlns:a16="http://schemas.microsoft.com/office/drawing/2014/main" id="{96C3ECD9-A341-278B-D8AC-E7489A359158}"/>
              </a:ext>
            </a:extLst>
          </p:cNvPr>
          <p:cNvSpPr>
            <a:spLocks noGrp="1"/>
          </p:cNvSpPr>
          <p:nvPr>
            <p:ph idx="1"/>
          </p:nvPr>
        </p:nvSpPr>
        <p:spPr>
          <a:xfrm>
            <a:off x="6981826" y="3146400"/>
            <a:ext cx="4391024" cy="2682000"/>
          </a:xfrm>
        </p:spPr>
        <p:txBody>
          <a:bodyPr>
            <a:normAutofit lnSpcReduction="10000"/>
          </a:bodyPr>
          <a:lstStyle/>
          <a:p>
            <a:r>
              <a:rPr lang="en-US" sz="2400" dirty="0">
                <a:solidFill>
                  <a:schemeClr val="bg1">
                    <a:alpha val="80000"/>
                  </a:schemeClr>
                </a:solidFill>
              </a:rPr>
              <a:t>Serious Road Traffic Collisions</a:t>
            </a:r>
          </a:p>
          <a:p>
            <a:r>
              <a:rPr lang="en-US" sz="2400" dirty="0">
                <a:solidFill>
                  <a:schemeClr val="bg1">
                    <a:alpha val="80000"/>
                  </a:schemeClr>
                </a:solidFill>
              </a:rPr>
              <a:t>Fatalities</a:t>
            </a:r>
          </a:p>
          <a:p>
            <a:r>
              <a:rPr lang="en-US" sz="2400" dirty="0">
                <a:solidFill>
                  <a:schemeClr val="bg1">
                    <a:alpha val="80000"/>
                  </a:schemeClr>
                </a:solidFill>
              </a:rPr>
              <a:t>Major incidents affect the road network</a:t>
            </a:r>
          </a:p>
          <a:p>
            <a:r>
              <a:rPr lang="en-US" sz="2400" dirty="0">
                <a:solidFill>
                  <a:schemeClr val="bg1">
                    <a:alpha val="80000"/>
                  </a:schemeClr>
                </a:solidFill>
              </a:rPr>
              <a:t>RPU officers have full powers of a police officer</a:t>
            </a:r>
          </a:p>
          <a:p>
            <a:endParaRPr lang="en-US" sz="2400" dirty="0">
              <a:solidFill>
                <a:schemeClr val="bg1">
                  <a:alpha val="80000"/>
                </a:schemeClr>
              </a:solidFill>
            </a:endParaRPr>
          </a:p>
        </p:txBody>
      </p:sp>
    </p:spTree>
    <p:extLst>
      <p:ext uri="{BB962C8B-B14F-4D97-AF65-F5344CB8AC3E}">
        <p14:creationId xmlns:p14="http://schemas.microsoft.com/office/powerpoint/2010/main" val="1496004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955D5-B362-F62C-1609-1DB589096D4D}"/>
              </a:ext>
            </a:extLst>
          </p:cNvPr>
          <p:cNvSpPr>
            <a:spLocks noGrp="1"/>
          </p:cNvSpPr>
          <p:nvPr>
            <p:ph type="title"/>
          </p:nvPr>
        </p:nvSpPr>
        <p:spPr>
          <a:xfrm>
            <a:off x="838200" y="1641752"/>
            <a:ext cx="4391025" cy="1323439"/>
          </a:xfrm>
        </p:spPr>
        <p:txBody>
          <a:bodyPr anchor="t">
            <a:normAutofit/>
          </a:bodyPr>
          <a:lstStyle/>
          <a:p>
            <a:r>
              <a:rPr lang="en-GB" sz="4000">
                <a:solidFill>
                  <a:schemeClr val="bg1"/>
                </a:solidFill>
              </a:rPr>
              <a:t>Fraud investigators</a:t>
            </a:r>
          </a:p>
        </p:txBody>
      </p:sp>
      <p:sp>
        <p:nvSpPr>
          <p:cNvPr id="3" name="Content Placeholder 2">
            <a:extLst>
              <a:ext uri="{FF2B5EF4-FFF2-40B4-BE49-F238E27FC236}">
                <a16:creationId xmlns:a16="http://schemas.microsoft.com/office/drawing/2014/main" id="{BDCFD4F2-7486-02BF-E766-C3E8279EAECF}"/>
              </a:ext>
            </a:extLst>
          </p:cNvPr>
          <p:cNvSpPr>
            <a:spLocks noGrp="1"/>
          </p:cNvSpPr>
          <p:nvPr>
            <p:ph idx="1"/>
          </p:nvPr>
        </p:nvSpPr>
        <p:spPr>
          <a:xfrm>
            <a:off x="838200" y="3146400"/>
            <a:ext cx="4391025" cy="2454300"/>
          </a:xfrm>
        </p:spPr>
        <p:txBody>
          <a:bodyPr>
            <a:normAutofit/>
          </a:bodyPr>
          <a:lstStyle/>
          <a:p>
            <a:pPr marL="0" indent="0">
              <a:buNone/>
            </a:pPr>
            <a:r>
              <a:rPr lang="en-GB" sz="2400">
                <a:solidFill>
                  <a:schemeClr val="bg1">
                    <a:alpha val="80000"/>
                  </a:schemeClr>
                </a:solidFill>
              </a:rPr>
              <a:t>Serious and complex fraud.</a:t>
            </a:r>
          </a:p>
          <a:p>
            <a:pPr marL="0" indent="0">
              <a:buNone/>
            </a:pPr>
            <a:r>
              <a:rPr lang="en-GB" sz="2400">
                <a:solidFill>
                  <a:schemeClr val="bg1">
                    <a:alpha val="80000"/>
                  </a:schemeClr>
                </a:solidFill>
              </a:rPr>
              <a:t>Large organisational fraud</a:t>
            </a:r>
          </a:p>
          <a:p>
            <a:pPr marL="0" indent="0">
              <a:buNone/>
            </a:pPr>
            <a:r>
              <a:rPr lang="en-GB" sz="2400">
                <a:solidFill>
                  <a:schemeClr val="bg1">
                    <a:alpha val="80000"/>
                  </a:schemeClr>
                </a:solidFill>
              </a:rPr>
              <a:t>Large scale romance fraud</a:t>
            </a:r>
          </a:p>
          <a:p>
            <a:pPr marL="0" indent="0">
              <a:buNone/>
            </a:pPr>
            <a:r>
              <a:rPr lang="en-GB" sz="2400">
                <a:solidFill>
                  <a:schemeClr val="bg1">
                    <a:alpha val="80000"/>
                  </a:schemeClr>
                </a:solidFill>
              </a:rPr>
              <a:t>High value frauds</a:t>
            </a:r>
          </a:p>
          <a:p>
            <a:pPr marL="0" indent="0">
              <a:buNone/>
            </a:pPr>
            <a:r>
              <a:rPr lang="en-GB" sz="2400">
                <a:solidFill>
                  <a:schemeClr val="bg1">
                    <a:alpha val="80000"/>
                  </a:schemeClr>
                </a:solidFill>
              </a:rPr>
              <a:t>Frauds within public bodies</a:t>
            </a:r>
          </a:p>
        </p:txBody>
      </p:sp>
      <p:pic>
        <p:nvPicPr>
          <p:cNvPr id="5" name="Picture 4">
            <a:extLst>
              <a:ext uri="{FF2B5EF4-FFF2-40B4-BE49-F238E27FC236}">
                <a16:creationId xmlns:a16="http://schemas.microsoft.com/office/drawing/2014/main" id="{806C46EA-82A5-9410-98C0-0357CEE3FEF3}"/>
              </a:ext>
            </a:extLst>
          </p:cNvPr>
          <p:cNvPicPr>
            <a:picLocks noChangeAspect="1"/>
          </p:cNvPicPr>
          <p:nvPr/>
        </p:nvPicPr>
        <p:blipFill>
          <a:blip r:embed="rId2"/>
          <a:stretch>
            <a:fillRect/>
          </a:stretch>
        </p:blipFill>
        <p:spPr>
          <a:xfrm>
            <a:off x="6108198" y="1429488"/>
            <a:ext cx="5236578" cy="3960000"/>
          </a:xfrm>
          <a:prstGeom prst="rect">
            <a:avLst/>
          </a:prstGeom>
        </p:spPr>
      </p:pic>
    </p:spTree>
    <p:extLst>
      <p:ext uri="{BB962C8B-B14F-4D97-AF65-F5344CB8AC3E}">
        <p14:creationId xmlns:p14="http://schemas.microsoft.com/office/powerpoint/2010/main" val="3632757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58E44-012A-2E7F-3A5F-02A17C0CC89B}"/>
              </a:ext>
            </a:extLst>
          </p:cNvPr>
          <p:cNvSpPr>
            <a:spLocks noGrp="1"/>
          </p:cNvSpPr>
          <p:nvPr>
            <p:ph type="title"/>
          </p:nvPr>
        </p:nvSpPr>
        <p:spPr>
          <a:xfrm>
            <a:off x="838200" y="1641752"/>
            <a:ext cx="4391024" cy="1323439"/>
          </a:xfrm>
        </p:spPr>
        <p:txBody>
          <a:bodyPr anchor="t">
            <a:normAutofit/>
          </a:bodyPr>
          <a:lstStyle/>
          <a:p>
            <a:r>
              <a:rPr lang="en-GB" sz="4000" dirty="0">
                <a:solidFill>
                  <a:schemeClr val="bg1"/>
                </a:solidFill>
              </a:rPr>
              <a:t>Cyber Investigations Team</a:t>
            </a:r>
          </a:p>
        </p:txBody>
      </p:sp>
      <p:sp>
        <p:nvSpPr>
          <p:cNvPr id="3" name="Content Placeholder 2">
            <a:extLst>
              <a:ext uri="{FF2B5EF4-FFF2-40B4-BE49-F238E27FC236}">
                <a16:creationId xmlns:a16="http://schemas.microsoft.com/office/drawing/2014/main" id="{652625E6-5B49-02FB-BEB8-2CB7F74D16A6}"/>
              </a:ext>
            </a:extLst>
          </p:cNvPr>
          <p:cNvSpPr>
            <a:spLocks noGrp="1"/>
          </p:cNvSpPr>
          <p:nvPr>
            <p:ph idx="1"/>
          </p:nvPr>
        </p:nvSpPr>
        <p:spPr>
          <a:xfrm>
            <a:off x="838200" y="3146400"/>
            <a:ext cx="4391024" cy="2862288"/>
          </a:xfrm>
        </p:spPr>
        <p:txBody>
          <a:bodyPr>
            <a:normAutofit/>
          </a:bodyPr>
          <a:lstStyle/>
          <a:p>
            <a:r>
              <a:rPr lang="en-GB" sz="2400" dirty="0">
                <a:solidFill>
                  <a:schemeClr val="bg1">
                    <a:alpha val="80000"/>
                  </a:schemeClr>
                </a:solidFill>
              </a:rPr>
              <a:t>Indecent images of children</a:t>
            </a:r>
          </a:p>
          <a:p>
            <a:r>
              <a:rPr lang="en-GB" sz="2400" dirty="0">
                <a:solidFill>
                  <a:schemeClr val="bg1">
                    <a:alpha val="80000"/>
                  </a:schemeClr>
                </a:solidFill>
              </a:rPr>
              <a:t>Fraud</a:t>
            </a:r>
          </a:p>
          <a:p>
            <a:r>
              <a:rPr lang="en-GB" sz="2400" dirty="0">
                <a:solidFill>
                  <a:schemeClr val="bg1">
                    <a:alpha val="80000"/>
                  </a:schemeClr>
                </a:solidFill>
              </a:rPr>
              <a:t>Hacking</a:t>
            </a:r>
          </a:p>
          <a:p>
            <a:r>
              <a:rPr lang="en-GB" sz="2400" dirty="0">
                <a:solidFill>
                  <a:schemeClr val="bg1">
                    <a:alpha val="80000"/>
                  </a:schemeClr>
                </a:solidFill>
              </a:rPr>
              <a:t>Terrorism offences</a:t>
            </a:r>
          </a:p>
          <a:p>
            <a:r>
              <a:rPr lang="en-GB" sz="2400" dirty="0">
                <a:solidFill>
                  <a:schemeClr val="bg1">
                    <a:alpha val="80000"/>
                  </a:schemeClr>
                </a:solidFill>
              </a:rPr>
              <a:t>Criminal Activity</a:t>
            </a:r>
          </a:p>
          <a:p>
            <a:endParaRPr lang="en-GB" sz="2400" dirty="0">
              <a:solidFill>
                <a:schemeClr val="bg1">
                  <a:alpha val="80000"/>
                </a:schemeClr>
              </a:solidFill>
            </a:endParaRPr>
          </a:p>
        </p:txBody>
      </p:sp>
      <p:pic>
        <p:nvPicPr>
          <p:cNvPr id="5" name="Picture 4">
            <a:extLst>
              <a:ext uri="{FF2B5EF4-FFF2-40B4-BE49-F238E27FC236}">
                <a16:creationId xmlns:a16="http://schemas.microsoft.com/office/drawing/2014/main" id="{745F0D6D-9B2F-150B-2476-3EF469D71737}"/>
              </a:ext>
            </a:extLst>
          </p:cNvPr>
          <p:cNvPicPr>
            <a:picLocks noChangeAspect="1"/>
          </p:cNvPicPr>
          <p:nvPr/>
        </p:nvPicPr>
        <p:blipFill>
          <a:blip r:embed="rId2"/>
          <a:srcRect r="24680" b="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2" name="Group 11">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3" name="Freeform: Shape 12">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40608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E78D6-9ACE-710C-033B-DEF6735890E6}"/>
              </a:ext>
            </a:extLst>
          </p:cNvPr>
          <p:cNvSpPr>
            <a:spLocks noGrp="1"/>
          </p:cNvSpPr>
          <p:nvPr>
            <p:ph type="title"/>
          </p:nvPr>
        </p:nvSpPr>
        <p:spPr>
          <a:xfrm>
            <a:off x="838200" y="1641752"/>
            <a:ext cx="4391025" cy="1323439"/>
          </a:xfrm>
        </p:spPr>
        <p:txBody>
          <a:bodyPr anchor="t">
            <a:normAutofit/>
          </a:bodyPr>
          <a:lstStyle/>
          <a:p>
            <a:r>
              <a:rPr lang="en-GB" sz="4000">
                <a:solidFill>
                  <a:schemeClr val="bg1"/>
                </a:solidFill>
              </a:rPr>
              <a:t>Intelligence </a:t>
            </a:r>
          </a:p>
        </p:txBody>
      </p:sp>
      <p:sp>
        <p:nvSpPr>
          <p:cNvPr id="3" name="Content Placeholder 2">
            <a:extLst>
              <a:ext uri="{FF2B5EF4-FFF2-40B4-BE49-F238E27FC236}">
                <a16:creationId xmlns:a16="http://schemas.microsoft.com/office/drawing/2014/main" id="{41B5E827-2F27-923D-BE7C-ACAA34129057}"/>
              </a:ext>
            </a:extLst>
          </p:cNvPr>
          <p:cNvSpPr>
            <a:spLocks noGrp="1"/>
          </p:cNvSpPr>
          <p:nvPr>
            <p:ph idx="1"/>
          </p:nvPr>
        </p:nvSpPr>
        <p:spPr>
          <a:xfrm>
            <a:off x="838200" y="3146400"/>
            <a:ext cx="4391025" cy="2454300"/>
          </a:xfrm>
        </p:spPr>
        <p:txBody>
          <a:bodyPr>
            <a:normAutofit/>
          </a:bodyPr>
          <a:lstStyle/>
          <a:p>
            <a:r>
              <a:rPr lang="en-GB" sz="1900">
                <a:solidFill>
                  <a:schemeClr val="bg1">
                    <a:alpha val="80000"/>
                  </a:schemeClr>
                </a:solidFill>
              </a:rPr>
              <a:t>Evaluate and Manage the intelligence generated with the force area.</a:t>
            </a:r>
          </a:p>
          <a:p>
            <a:r>
              <a:rPr lang="en-GB" sz="1900">
                <a:solidFill>
                  <a:schemeClr val="bg1">
                    <a:alpha val="80000"/>
                  </a:schemeClr>
                </a:solidFill>
              </a:rPr>
              <a:t>Facilitate national and international intelligence processes</a:t>
            </a:r>
          </a:p>
          <a:p>
            <a:r>
              <a:rPr lang="en-GB" sz="1900">
                <a:solidFill>
                  <a:schemeClr val="bg1">
                    <a:alpha val="80000"/>
                  </a:schemeClr>
                </a:solidFill>
              </a:rPr>
              <a:t>Assist officers and Major incident teams with intelligence led investigations.</a:t>
            </a:r>
          </a:p>
          <a:p>
            <a:endParaRPr lang="en-GB" sz="1900">
              <a:solidFill>
                <a:schemeClr val="bg1">
                  <a:alpha val="80000"/>
                </a:schemeClr>
              </a:solidFill>
            </a:endParaRPr>
          </a:p>
        </p:txBody>
      </p:sp>
      <p:pic>
        <p:nvPicPr>
          <p:cNvPr id="5" name="Picture 4">
            <a:extLst>
              <a:ext uri="{FF2B5EF4-FFF2-40B4-BE49-F238E27FC236}">
                <a16:creationId xmlns:a16="http://schemas.microsoft.com/office/drawing/2014/main" id="{ADB412FD-21AD-0257-C1AF-6AF6FF81279D}"/>
              </a:ext>
            </a:extLst>
          </p:cNvPr>
          <p:cNvPicPr>
            <a:picLocks noChangeAspect="1"/>
          </p:cNvPicPr>
          <p:nvPr/>
        </p:nvPicPr>
        <p:blipFill>
          <a:blip r:embed="rId2"/>
          <a:stretch>
            <a:fillRect/>
          </a:stretch>
        </p:blipFill>
        <p:spPr>
          <a:xfrm>
            <a:off x="6095999" y="1590533"/>
            <a:ext cx="5260976" cy="3637909"/>
          </a:xfrm>
          <a:prstGeom prst="rect">
            <a:avLst/>
          </a:prstGeom>
        </p:spPr>
      </p:pic>
    </p:spTree>
    <p:extLst>
      <p:ext uri="{BB962C8B-B14F-4D97-AF65-F5344CB8AC3E}">
        <p14:creationId xmlns:p14="http://schemas.microsoft.com/office/powerpoint/2010/main" val="625200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9B94C-DB9B-460E-0BAC-9208B8B7B817}"/>
              </a:ext>
            </a:extLst>
          </p:cNvPr>
          <p:cNvSpPr>
            <a:spLocks noGrp="1"/>
          </p:cNvSpPr>
          <p:nvPr>
            <p:ph type="title"/>
          </p:nvPr>
        </p:nvSpPr>
        <p:spPr>
          <a:xfrm>
            <a:off x="6981825" y="1641752"/>
            <a:ext cx="4391024" cy="1323439"/>
          </a:xfrm>
        </p:spPr>
        <p:txBody>
          <a:bodyPr anchor="t">
            <a:normAutofit/>
          </a:bodyPr>
          <a:lstStyle/>
          <a:p>
            <a:r>
              <a:rPr lang="en-GB" sz="4000">
                <a:solidFill>
                  <a:schemeClr val="bg1"/>
                </a:solidFill>
              </a:rPr>
              <a:t>Counter terrorism</a:t>
            </a:r>
          </a:p>
        </p:txBody>
      </p:sp>
      <p:grpSp>
        <p:nvGrpSpPr>
          <p:cNvPr id="12" name="Group 11">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A317A7E7-A768-2B19-7E20-67C864AD80FE}"/>
              </a:ext>
            </a:extLst>
          </p:cNvPr>
          <p:cNvPicPr>
            <a:picLocks noChangeAspect="1"/>
          </p:cNvPicPr>
          <p:nvPr/>
        </p:nvPicPr>
        <p:blipFill>
          <a:blip r:embed="rId3"/>
          <a:stretch>
            <a:fillRect/>
          </a:stretch>
        </p:blipFill>
        <p:spPr>
          <a:xfrm>
            <a:off x="1273091" y="2436114"/>
            <a:ext cx="4369112" cy="2207233"/>
          </a:xfrm>
          <a:prstGeom prst="rect">
            <a:avLst/>
          </a:prstGeom>
        </p:spPr>
      </p:pic>
      <p:sp>
        <p:nvSpPr>
          <p:cNvPr id="3" name="Content Placeholder 2">
            <a:extLst>
              <a:ext uri="{FF2B5EF4-FFF2-40B4-BE49-F238E27FC236}">
                <a16:creationId xmlns:a16="http://schemas.microsoft.com/office/drawing/2014/main" id="{9B7E22A3-8E98-CBFB-A4C8-18B35339C1EB}"/>
              </a:ext>
            </a:extLst>
          </p:cNvPr>
          <p:cNvSpPr>
            <a:spLocks noGrp="1"/>
          </p:cNvSpPr>
          <p:nvPr>
            <p:ph idx="1"/>
          </p:nvPr>
        </p:nvSpPr>
        <p:spPr>
          <a:xfrm>
            <a:off x="6981826" y="3146400"/>
            <a:ext cx="4391024" cy="2454300"/>
          </a:xfrm>
        </p:spPr>
        <p:txBody>
          <a:bodyPr>
            <a:normAutofit/>
          </a:bodyPr>
          <a:lstStyle/>
          <a:p>
            <a:r>
              <a:rPr lang="en-GB" sz="2200" dirty="0">
                <a:solidFill>
                  <a:schemeClr val="bg1">
                    <a:alpha val="80000"/>
                  </a:schemeClr>
                </a:solidFill>
              </a:rPr>
              <a:t>Work together with other agencies to support preventative and reactive activities and investigations in respect of terrorist offences and those that are likely to be at risk of being involved in such activities.</a:t>
            </a:r>
          </a:p>
        </p:txBody>
      </p:sp>
    </p:spTree>
    <p:extLst>
      <p:ext uri="{BB962C8B-B14F-4D97-AF65-F5344CB8AC3E}">
        <p14:creationId xmlns:p14="http://schemas.microsoft.com/office/powerpoint/2010/main" val="30005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5E040-3C3B-E4BD-2FA3-6555B5423186}"/>
              </a:ext>
            </a:extLst>
          </p:cNvPr>
          <p:cNvSpPr>
            <a:spLocks noGrp="1"/>
          </p:cNvSpPr>
          <p:nvPr>
            <p:ph type="title"/>
          </p:nvPr>
        </p:nvSpPr>
        <p:spPr>
          <a:xfrm>
            <a:off x="6981825" y="1641752"/>
            <a:ext cx="4391024" cy="1323439"/>
          </a:xfrm>
        </p:spPr>
        <p:txBody>
          <a:bodyPr anchor="t">
            <a:normAutofit/>
          </a:bodyPr>
          <a:lstStyle/>
          <a:p>
            <a:r>
              <a:rPr lang="en-GB" sz="4000">
                <a:solidFill>
                  <a:schemeClr val="bg1"/>
                </a:solidFill>
              </a:rPr>
              <a:t>Forensics</a:t>
            </a:r>
          </a:p>
        </p:txBody>
      </p:sp>
      <p:grpSp>
        <p:nvGrpSpPr>
          <p:cNvPr id="14" name="Group 13">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5" name="Group 14">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9" name="Freeform: Shape 18">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6" name="Group 15">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7" name="Freeform: Shape 16">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Content Placeholder 4">
            <a:extLst>
              <a:ext uri="{FF2B5EF4-FFF2-40B4-BE49-F238E27FC236}">
                <a16:creationId xmlns:a16="http://schemas.microsoft.com/office/drawing/2014/main" id="{3621A425-72E7-82E9-B51F-A90FBC972646}"/>
              </a:ext>
            </a:extLst>
          </p:cNvPr>
          <p:cNvPicPr>
            <a:picLocks noChangeAspect="1"/>
          </p:cNvPicPr>
          <p:nvPr/>
        </p:nvPicPr>
        <p:blipFill>
          <a:blip r:embed="rId3"/>
          <a:stretch>
            <a:fillRect/>
          </a:stretch>
        </p:blipFill>
        <p:spPr>
          <a:xfrm>
            <a:off x="1273091" y="2405116"/>
            <a:ext cx="4369112" cy="2269228"/>
          </a:xfrm>
          <a:prstGeom prst="rect">
            <a:avLst/>
          </a:prstGeom>
        </p:spPr>
      </p:pic>
      <p:sp>
        <p:nvSpPr>
          <p:cNvPr id="9" name="Content Placeholder 8">
            <a:extLst>
              <a:ext uri="{FF2B5EF4-FFF2-40B4-BE49-F238E27FC236}">
                <a16:creationId xmlns:a16="http://schemas.microsoft.com/office/drawing/2014/main" id="{68CC8510-AE6A-25AC-5EDE-95305EB7B3B8}"/>
              </a:ext>
            </a:extLst>
          </p:cNvPr>
          <p:cNvSpPr>
            <a:spLocks noGrp="1"/>
          </p:cNvSpPr>
          <p:nvPr>
            <p:ph idx="1"/>
          </p:nvPr>
        </p:nvSpPr>
        <p:spPr>
          <a:xfrm>
            <a:off x="6981826" y="3146400"/>
            <a:ext cx="4391024" cy="2454300"/>
          </a:xfrm>
        </p:spPr>
        <p:txBody>
          <a:bodyPr>
            <a:normAutofit/>
          </a:bodyPr>
          <a:lstStyle/>
          <a:p>
            <a:r>
              <a:rPr lang="en-US" sz="2400" dirty="0">
                <a:solidFill>
                  <a:schemeClr val="bg1">
                    <a:alpha val="80000"/>
                  </a:schemeClr>
                </a:solidFill>
              </a:rPr>
              <a:t>Scenes of crime</a:t>
            </a:r>
          </a:p>
          <a:p>
            <a:r>
              <a:rPr lang="en-US" sz="2400" dirty="0">
                <a:solidFill>
                  <a:schemeClr val="bg1">
                    <a:alpha val="80000"/>
                  </a:schemeClr>
                </a:solidFill>
              </a:rPr>
              <a:t>Fingerprint department</a:t>
            </a:r>
          </a:p>
          <a:p>
            <a:r>
              <a:rPr lang="en-US" sz="2400" dirty="0">
                <a:solidFill>
                  <a:schemeClr val="bg1">
                    <a:alpha val="80000"/>
                  </a:schemeClr>
                </a:solidFill>
              </a:rPr>
              <a:t>Photography</a:t>
            </a:r>
          </a:p>
          <a:p>
            <a:r>
              <a:rPr lang="en-US" sz="2400" dirty="0">
                <a:solidFill>
                  <a:schemeClr val="bg1">
                    <a:alpha val="80000"/>
                  </a:schemeClr>
                </a:solidFill>
              </a:rPr>
              <a:t>Laboratory </a:t>
            </a:r>
            <a:r>
              <a:rPr lang="en-US" sz="2400" dirty="0" err="1">
                <a:solidFill>
                  <a:schemeClr val="bg1">
                    <a:alpha val="80000"/>
                  </a:schemeClr>
                </a:solidFill>
              </a:rPr>
              <a:t>techician</a:t>
            </a:r>
            <a:endParaRPr lang="en-US" sz="2400" dirty="0">
              <a:solidFill>
                <a:schemeClr val="bg1">
                  <a:alpha val="80000"/>
                </a:schemeClr>
              </a:solidFill>
            </a:endParaRPr>
          </a:p>
        </p:txBody>
      </p:sp>
    </p:spTree>
    <p:extLst>
      <p:ext uri="{BB962C8B-B14F-4D97-AF65-F5344CB8AC3E}">
        <p14:creationId xmlns:p14="http://schemas.microsoft.com/office/powerpoint/2010/main" val="3384846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411</Words>
  <Application>Microsoft Office PowerPoint</Application>
  <PresentationFormat>Widescreen</PresentationFormat>
  <Paragraphs>69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Roles within the police</vt:lpstr>
      <vt:lpstr>PowerPoint Presentation</vt:lpstr>
      <vt:lpstr>Volunteer police Cadets</vt:lpstr>
      <vt:lpstr>Special Constable</vt:lpstr>
      <vt:lpstr>Police Constable</vt:lpstr>
      <vt:lpstr>Neighbourhood policing</vt:lpstr>
      <vt:lpstr>Criminal Investigations Department Detective</vt:lpstr>
      <vt:lpstr>Roads policing and collision investigation</vt:lpstr>
      <vt:lpstr>Fraud investigators</vt:lpstr>
      <vt:lpstr>Cyber Investigations Team</vt:lpstr>
      <vt:lpstr>Intelligence </vt:lpstr>
      <vt:lpstr>Counter terrorism</vt:lpstr>
      <vt:lpstr>Forensics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2025-02-02T13:00:57Z</dcterms:created>
  <dcterms:modified xsi:type="dcterms:W3CDTF">2025-02-02T14:09:03Z</dcterms:modified>
</cp:coreProperties>
</file>