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2" r:id="rId16"/>
    <p:sldId id="267" r:id="rId17"/>
    <p:sldId id="273" r:id="rId18"/>
    <p:sldId id="274" r:id="rId19"/>
    <p:sldId id="275" r:id="rId20"/>
    <p:sldId id="268" r:id="rId21"/>
    <p:sldId id="269" r:id="rId22"/>
    <p:sldId id="270" r:id="rId23"/>
    <p:sldId id="276" r:id="rId24"/>
    <p:sldId id="2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61D166-438B-4F8F-BD75-586B3B8A245C}" v="20" dt="2026-02-27T10:13:30.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86" autoAdjust="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 watson" userId="ca2efa42026bad13" providerId="LiveId" clId="{73D4E288-3ECD-4C15-A7D4-A1121EE5F599}"/>
    <pc:docChg chg="custSel modSld">
      <pc:chgData name="stacy watson" userId="ca2efa42026bad13" providerId="LiveId" clId="{73D4E288-3ECD-4C15-A7D4-A1121EE5F599}" dt="2026-02-27T10:19:14.380" v="171" actId="1076"/>
      <pc:docMkLst>
        <pc:docMk/>
      </pc:docMkLst>
      <pc:sldChg chg="addSp delSp modSp mod modTransition modAnim">
        <pc:chgData name="stacy watson" userId="ca2efa42026bad13" providerId="LiveId" clId="{73D4E288-3ECD-4C15-A7D4-A1121EE5F599}" dt="2026-02-27T10:19:14.380" v="171" actId="1076"/>
        <pc:sldMkLst>
          <pc:docMk/>
          <pc:sldMk cId="2817495643" sldId="256"/>
        </pc:sldMkLst>
        <pc:spChg chg="del">
          <ac:chgData name="stacy watson" userId="ca2efa42026bad13" providerId="LiveId" clId="{73D4E288-3ECD-4C15-A7D4-A1121EE5F599}" dt="2026-02-27T09:54:09.016" v="117" actId="478"/>
          <ac:spMkLst>
            <pc:docMk/>
            <pc:sldMk cId="2817495643" sldId="256"/>
            <ac:spMk id="6" creationId="{FF3C1BB7-799C-3D19-6790-8E00F1E45010}"/>
          </ac:spMkLst>
        </pc:spChg>
        <pc:picChg chg="add del mod">
          <ac:chgData name="stacy watson" userId="ca2efa42026bad13" providerId="LiveId" clId="{73D4E288-3ECD-4C15-A7D4-A1121EE5F599}" dt="2026-02-27T10:12:28.498" v="164" actId="478"/>
          <ac:picMkLst>
            <pc:docMk/>
            <pc:sldMk cId="2817495643" sldId="256"/>
            <ac:picMk id="5" creationId="{5CE73F2A-23B1-2CBC-B216-5DBB71504B21}"/>
          </ac:picMkLst>
        </pc:picChg>
        <pc:picChg chg="add mod">
          <ac:chgData name="stacy watson" userId="ca2efa42026bad13" providerId="LiveId" clId="{73D4E288-3ECD-4C15-A7D4-A1121EE5F599}" dt="2026-02-27T10:19:14.380" v="171" actId="1076"/>
          <ac:picMkLst>
            <pc:docMk/>
            <pc:sldMk cId="2817495643" sldId="256"/>
            <ac:picMk id="6" creationId="{0E7AB029-6F1D-41C5-E149-34A357FBB8F9}"/>
          </ac:picMkLst>
        </pc:picChg>
        <pc:picChg chg="add del mod">
          <ac:chgData name="stacy watson" userId="ca2efa42026bad13" providerId="LiveId" clId="{73D4E288-3ECD-4C15-A7D4-A1121EE5F599}" dt="2026-02-26T22:13:52.004" v="2"/>
          <ac:picMkLst>
            <pc:docMk/>
            <pc:sldMk cId="2817495643" sldId="256"/>
            <ac:picMk id="12" creationId="{CFD33B2D-FFC1-4F8A-E83F-FD0F60EA739D}"/>
          </ac:picMkLst>
        </pc:picChg>
        <pc:picChg chg="add del mod ord">
          <ac:chgData name="stacy watson" userId="ca2efa42026bad13" providerId="LiveId" clId="{73D4E288-3ECD-4C15-A7D4-A1121EE5F599}" dt="2026-02-26T22:14:05.639" v="3"/>
          <ac:picMkLst>
            <pc:docMk/>
            <pc:sldMk cId="2817495643" sldId="256"/>
            <ac:picMk id="19" creationId="{7A8BB196-A044-96DA-A96E-230D55C266CC}"/>
          </ac:picMkLst>
        </pc:picChg>
        <pc:picChg chg="add del mod">
          <ac:chgData name="stacy watson" userId="ca2efa42026bad13" providerId="LiveId" clId="{73D4E288-3ECD-4C15-A7D4-A1121EE5F599}" dt="2026-02-26T22:14:36.988" v="5"/>
          <ac:picMkLst>
            <pc:docMk/>
            <pc:sldMk cId="2817495643" sldId="256"/>
            <ac:picMk id="20" creationId="{165857A6-3A60-5FAF-2805-CC6EAFD9798C}"/>
          </ac:picMkLst>
        </pc:picChg>
        <pc:picChg chg="add del mod ord">
          <ac:chgData name="stacy watson" userId="ca2efa42026bad13" providerId="LiveId" clId="{73D4E288-3ECD-4C15-A7D4-A1121EE5F599}" dt="2026-02-26T22:14:43.406" v="6"/>
          <ac:picMkLst>
            <pc:docMk/>
            <pc:sldMk cId="2817495643" sldId="256"/>
            <ac:picMk id="23" creationId="{9B85243B-8166-D9B6-273F-BB1B813B7690}"/>
          </ac:picMkLst>
        </pc:picChg>
        <pc:picChg chg="add del mod">
          <ac:chgData name="stacy watson" userId="ca2efa42026bad13" providerId="LiveId" clId="{73D4E288-3ECD-4C15-A7D4-A1121EE5F599}" dt="2026-02-26T22:15:23.582" v="8"/>
          <ac:picMkLst>
            <pc:docMk/>
            <pc:sldMk cId="2817495643" sldId="256"/>
            <ac:picMk id="24" creationId="{875EB142-8071-05DA-36C8-E97AEDF2C50A}"/>
          </ac:picMkLst>
        </pc:picChg>
        <pc:picChg chg="add del mod ord">
          <ac:chgData name="stacy watson" userId="ca2efa42026bad13" providerId="LiveId" clId="{73D4E288-3ECD-4C15-A7D4-A1121EE5F599}" dt="2026-02-26T22:15:34.710" v="9"/>
          <ac:picMkLst>
            <pc:docMk/>
            <pc:sldMk cId="2817495643" sldId="256"/>
            <ac:picMk id="27" creationId="{FA59FC69-E304-1550-8235-3D07405A2745}"/>
          </ac:picMkLst>
        </pc:picChg>
        <pc:picChg chg="add del mod">
          <ac:chgData name="stacy watson" userId="ca2efa42026bad13" providerId="LiveId" clId="{73D4E288-3ECD-4C15-A7D4-A1121EE5F599}" dt="2026-02-26T22:15:40.993" v="12"/>
          <ac:picMkLst>
            <pc:docMk/>
            <pc:sldMk cId="2817495643" sldId="256"/>
            <ac:picMk id="28" creationId="{9902CA29-7F47-1456-03C7-BDAEF7E6E119}"/>
          </ac:picMkLst>
        </pc:picChg>
        <pc:picChg chg="add del mod ord">
          <ac:chgData name="stacy watson" userId="ca2efa42026bad13" providerId="LiveId" clId="{73D4E288-3ECD-4C15-A7D4-A1121EE5F599}" dt="2026-02-26T22:16:04.176" v="13"/>
          <ac:picMkLst>
            <pc:docMk/>
            <pc:sldMk cId="2817495643" sldId="256"/>
            <ac:picMk id="29" creationId="{9AF1A758-52CB-C5AE-A547-C5567D0A4CC0}"/>
          </ac:picMkLst>
        </pc:picChg>
        <pc:picChg chg="add del mod">
          <ac:chgData name="stacy watson" userId="ca2efa42026bad13" providerId="LiveId" clId="{73D4E288-3ECD-4C15-A7D4-A1121EE5F599}" dt="2026-02-26T22:16:10.626" v="15"/>
          <ac:picMkLst>
            <pc:docMk/>
            <pc:sldMk cId="2817495643" sldId="256"/>
            <ac:picMk id="30" creationId="{50CF46D5-823C-97DC-192A-7135822535BA}"/>
          </ac:picMkLst>
        </pc:picChg>
        <pc:picChg chg="add del mod ord">
          <ac:chgData name="stacy watson" userId="ca2efa42026bad13" providerId="LiveId" clId="{73D4E288-3ECD-4C15-A7D4-A1121EE5F599}" dt="2026-02-26T22:16:56.236" v="16"/>
          <ac:picMkLst>
            <pc:docMk/>
            <pc:sldMk cId="2817495643" sldId="256"/>
            <ac:picMk id="33" creationId="{51BA859E-EE96-CA68-B57A-E5E510E8C218}"/>
          </ac:picMkLst>
        </pc:picChg>
        <pc:picChg chg="add del mod">
          <ac:chgData name="stacy watson" userId="ca2efa42026bad13" providerId="LiveId" clId="{73D4E288-3ECD-4C15-A7D4-A1121EE5F599}" dt="2026-02-26T22:17:30.156" v="17"/>
          <ac:picMkLst>
            <pc:docMk/>
            <pc:sldMk cId="2817495643" sldId="256"/>
            <ac:picMk id="34" creationId="{823154D9-CF3B-78B3-604B-FFCE55502CEB}"/>
          </ac:picMkLst>
        </pc:picChg>
      </pc:sldChg>
      <pc:sldChg chg="addSp delSp modSp mod modTransition modAnim">
        <pc:chgData name="stacy watson" userId="ca2efa42026bad13" providerId="LiveId" clId="{73D4E288-3ECD-4C15-A7D4-A1121EE5F599}" dt="2026-02-26T22:21:16.684" v="29" actId="1076"/>
        <pc:sldMkLst>
          <pc:docMk/>
          <pc:sldMk cId="3098455019" sldId="257"/>
        </pc:sldMkLst>
        <pc:spChg chg="mod">
          <ac:chgData name="stacy watson" userId="ca2efa42026bad13" providerId="LiveId" clId="{73D4E288-3ECD-4C15-A7D4-A1121EE5F599}" dt="2026-02-26T22:21:16.684" v="29" actId="1076"/>
          <ac:spMkLst>
            <pc:docMk/>
            <pc:sldMk cId="3098455019" sldId="257"/>
            <ac:spMk id="6" creationId="{00000000-0000-0000-0000-000000000000}"/>
          </ac:spMkLst>
        </pc:spChg>
        <pc:picChg chg="add del mod">
          <ac:chgData name="stacy watson" userId="ca2efa42026bad13" providerId="LiveId" clId="{73D4E288-3ECD-4C15-A7D4-A1121EE5F599}" dt="2026-02-26T22:15:40.993" v="12"/>
          <ac:picMkLst>
            <pc:docMk/>
            <pc:sldMk cId="3098455019" sldId="257"/>
            <ac:picMk id="17" creationId="{235C0F41-3EB6-2C2B-04D9-ACD2EAB90E8A}"/>
          </ac:picMkLst>
        </pc:picChg>
        <pc:picChg chg="add del mod ord">
          <ac:chgData name="stacy watson" userId="ca2efa42026bad13" providerId="LiveId" clId="{73D4E288-3ECD-4C15-A7D4-A1121EE5F599}" dt="2026-02-26T22:16:56.236" v="16"/>
          <ac:picMkLst>
            <pc:docMk/>
            <pc:sldMk cId="3098455019" sldId="257"/>
            <ac:picMk id="20" creationId="{29BA23EB-475B-628D-6FE5-C56F4AD74AE8}"/>
          </ac:picMkLst>
        </pc:picChg>
        <pc:picChg chg="add del mod">
          <ac:chgData name="stacy watson" userId="ca2efa42026bad13" providerId="LiveId" clId="{73D4E288-3ECD-4C15-A7D4-A1121EE5F599}" dt="2026-02-26T22:17:30.156" v="17"/>
          <ac:picMkLst>
            <pc:docMk/>
            <pc:sldMk cId="3098455019" sldId="257"/>
            <ac:picMk id="21" creationId="{0AF445B7-16A3-0A1B-A868-D380D1EF5436}"/>
          </ac:picMkLst>
        </pc:picChg>
      </pc:sldChg>
      <pc:sldChg chg="addSp delSp modSp mod modTransition modAnim modNotesTx">
        <pc:chgData name="stacy watson" userId="ca2efa42026bad13" providerId="LiveId" clId="{73D4E288-3ECD-4C15-A7D4-A1121EE5F599}" dt="2026-02-27T10:04:02.038" v="136" actId="2"/>
        <pc:sldMkLst>
          <pc:docMk/>
          <pc:sldMk cId="4138814705" sldId="258"/>
        </pc:sldMkLst>
        <pc:spChg chg="mod">
          <ac:chgData name="stacy watson" userId="ca2efa42026bad13" providerId="LiveId" clId="{73D4E288-3ECD-4C15-A7D4-A1121EE5F599}" dt="2026-02-26T22:20:17.746" v="23" actId="1076"/>
          <ac:spMkLst>
            <pc:docMk/>
            <pc:sldMk cId="4138814705" sldId="258"/>
            <ac:spMk id="6" creationId="{00000000-0000-0000-0000-000000000000}"/>
          </ac:spMkLst>
        </pc:spChg>
        <pc:picChg chg="add del mod">
          <ac:chgData name="stacy watson" userId="ca2efa42026bad13" providerId="LiveId" clId="{73D4E288-3ECD-4C15-A7D4-A1121EE5F599}" dt="2026-02-26T22:17:30.156" v="17"/>
          <ac:picMkLst>
            <pc:docMk/>
            <pc:sldMk cId="4138814705" sldId="258"/>
            <ac:picMk id="11" creationId="{F3C1C56E-12E6-06AA-8FBC-A30B2F2B6A2D}"/>
          </ac:picMkLst>
        </pc:picChg>
      </pc:sldChg>
      <pc:sldChg chg="modSp mod modTransition">
        <pc:chgData name="stacy watson" userId="ca2efa42026bad13" providerId="LiveId" clId="{73D4E288-3ECD-4C15-A7D4-A1121EE5F599}" dt="2026-02-27T10:04:03.994" v="137" actId="2"/>
        <pc:sldMkLst>
          <pc:docMk/>
          <pc:sldMk cId="1038335978" sldId="259"/>
        </pc:sldMkLst>
        <pc:spChg chg="mod">
          <ac:chgData name="stacy watson" userId="ca2efa42026bad13" providerId="LiveId" clId="{73D4E288-3ECD-4C15-A7D4-A1121EE5F599}" dt="2026-02-27T10:04:03.994" v="137" actId="2"/>
          <ac:spMkLst>
            <pc:docMk/>
            <pc:sldMk cId="1038335978" sldId="259"/>
            <ac:spMk id="6" creationId="{00000000-0000-0000-0000-000000000000}"/>
          </ac:spMkLst>
        </pc:spChg>
      </pc:sldChg>
      <pc:sldChg chg="modSp mod modTransition">
        <pc:chgData name="stacy watson" userId="ca2efa42026bad13" providerId="LiveId" clId="{73D4E288-3ECD-4C15-A7D4-A1121EE5F599}" dt="2026-02-26T22:21:31.690" v="30" actId="255"/>
        <pc:sldMkLst>
          <pc:docMk/>
          <pc:sldMk cId="1272212916" sldId="260"/>
        </pc:sldMkLst>
        <pc:spChg chg="mod">
          <ac:chgData name="stacy watson" userId="ca2efa42026bad13" providerId="LiveId" clId="{73D4E288-3ECD-4C15-A7D4-A1121EE5F599}" dt="2026-02-26T22:21:31.690" v="30" actId="255"/>
          <ac:spMkLst>
            <pc:docMk/>
            <pc:sldMk cId="1272212916" sldId="260"/>
            <ac:spMk id="6" creationId="{00000000-0000-0000-0000-000000000000}"/>
          </ac:spMkLst>
        </pc:spChg>
      </pc:sldChg>
      <pc:sldChg chg="modTransition">
        <pc:chgData name="stacy watson" userId="ca2efa42026bad13" providerId="LiveId" clId="{73D4E288-3ECD-4C15-A7D4-A1121EE5F599}" dt="2026-02-26T22:17:30.156" v="17"/>
        <pc:sldMkLst>
          <pc:docMk/>
          <pc:sldMk cId="1969944495" sldId="261"/>
        </pc:sldMkLst>
      </pc:sldChg>
      <pc:sldChg chg="modSp mod modTransition">
        <pc:chgData name="stacy watson" userId="ca2efa42026bad13" providerId="LiveId" clId="{73D4E288-3ECD-4C15-A7D4-A1121EE5F599}" dt="2026-02-26T22:21:58.517" v="31" actId="255"/>
        <pc:sldMkLst>
          <pc:docMk/>
          <pc:sldMk cId="2784382114" sldId="262"/>
        </pc:sldMkLst>
        <pc:spChg chg="mod">
          <ac:chgData name="stacy watson" userId="ca2efa42026bad13" providerId="LiveId" clId="{73D4E288-3ECD-4C15-A7D4-A1121EE5F599}" dt="2026-02-26T22:21:58.517" v="31" actId="255"/>
          <ac:spMkLst>
            <pc:docMk/>
            <pc:sldMk cId="2784382114" sldId="262"/>
            <ac:spMk id="6" creationId="{00000000-0000-0000-0000-000000000000}"/>
          </ac:spMkLst>
        </pc:spChg>
      </pc:sldChg>
      <pc:sldChg chg="modSp mod modTransition">
        <pc:chgData name="stacy watson" userId="ca2efa42026bad13" providerId="LiveId" clId="{73D4E288-3ECD-4C15-A7D4-A1121EE5F599}" dt="2026-02-26T22:22:09.378" v="32" actId="404"/>
        <pc:sldMkLst>
          <pc:docMk/>
          <pc:sldMk cId="3983391925" sldId="263"/>
        </pc:sldMkLst>
        <pc:spChg chg="mod">
          <ac:chgData name="stacy watson" userId="ca2efa42026bad13" providerId="LiveId" clId="{73D4E288-3ECD-4C15-A7D4-A1121EE5F599}" dt="2026-02-26T22:22:09.378" v="32" actId="404"/>
          <ac:spMkLst>
            <pc:docMk/>
            <pc:sldMk cId="3983391925" sldId="263"/>
            <ac:spMk id="6" creationId="{00000000-0000-0000-0000-000000000000}"/>
          </ac:spMkLst>
        </pc:spChg>
      </pc:sldChg>
      <pc:sldChg chg="modTransition modNotesTx">
        <pc:chgData name="stacy watson" userId="ca2efa42026bad13" providerId="LiveId" clId="{73D4E288-3ECD-4C15-A7D4-A1121EE5F599}" dt="2026-02-27T10:04:05.268" v="138" actId="2"/>
        <pc:sldMkLst>
          <pc:docMk/>
          <pc:sldMk cId="383795422" sldId="264"/>
        </pc:sldMkLst>
      </pc:sldChg>
      <pc:sldChg chg="modSp mod modTransition">
        <pc:chgData name="stacy watson" userId="ca2efa42026bad13" providerId="LiveId" clId="{73D4E288-3ECD-4C15-A7D4-A1121EE5F599}" dt="2026-02-27T02:25:46.257" v="80" actId="20577"/>
        <pc:sldMkLst>
          <pc:docMk/>
          <pc:sldMk cId="1950714685" sldId="265"/>
        </pc:sldMkLst>
        <pc:spChg chg="mod">
          <ac:chgData name="stacy watson" userId="ca2efa42026bad13" providerId="LiveId" clId="{73D4E288-3ECD-4C15-A7D4-A1121EE5F599}" dt="2026-02-27T02:25:46.257" v="80" actId="20577"/>
          <ac:spMkLst>
            <pc:docMk/>
            <pc:sldMk cId="1950714685" sldId="265"/>
            <ac:spMk id="6" creationId="{00000000-0000-0000-0000-000000000000}"/>
          </ac:spMkLst>
        </pc:spChg>
      </pc:sldChg>
      <pc:sldChg chg="modSp mod modTransition">
        <pc:chgData name="stacy watson" userId="ca2efa42026bad13" providerId="LiveId" clId="{73D4E288-3ECD-4C15-A7D4-A1121EE5F599}" dt="2026-02-27T10:04:06.625" v="139" actId="2"/>
        <pc:sldMkLst>
          <pc:docMk/>
          <pc:sldMk cId="276054699" sldId="266"/>
        </pc:sldMkLst>
        <pc:spChg chg="mod">
          <ac:chgData name="stacy watson" userId="ca2efa42026bad13" providerId="LiveId" clId="{73D4E288-3ECD-4C15-A7D4-A1121EE5F599}" dt="2026-02-27T10:04:06.625" v="139" actId="2"/>
          <ac:spMkLst>
            <pc:docMk/>
            <pc:sldMk cId="276054699" sldId="266"/>
            <ac:spMk id="6" creationId="{00000000-0000-0000-0000-000000000000}"/>
          </ac:spMkLst>
        </pc:spChg>
      </pc:sldChg>
      <pc:sldChg chg="modTransition">
        <pc:chgData name="stacy watson" userId="ca2efa42026bad13" providerId="LiveId" clId="{73D4E288-3ECD-4C15-A7D4-A1121EE5F599}" dt="2026-02-26T22:17:30.156" v="17"/>
        <pc:sldMkLst>
          <pc:docMk/>
          <pc:sldMk cId="3697468629" sldId="267"/>
        </pc:sldMkLst>
      </pc:sldChg>
      <pc:sldChg chg="modSp mod modTransition">
        <pc:chgData name="stacy watson" userId="ca2efa42026bad13" providerId="LiveId" clId="{73D4E288-3ECD-4C15-A7D4-A1121EE5F599}" dt="2026-02-27T09:53:37.945" v="116" actId="20577"/>
        <pc:sldMkLst>
          <pc:docMk/>
          <pc:sldMk cId="1768968944" sldId="268"/>
        </pc:sldMkLst>
        <pc:spChg chg="mod">
          <ac:chgData name="stacy watson" userId="ca2efa42026bad13" providerId="LiveId" clId="{73D4E288-3ECD-4C15-A7D4-A1121EE5F599}" dt="2026-02-27T09:53:37.945" v="116" actId="20577"/>
          <ac:spMkLst>
            <pc:docMk/>
            <pc:sldMk cId="1768968944" sldId="268"/>
            <ac:spMk id="6" creationId="{00000000-0000-0000-0000-000000000000}"/>
          </ac:spMkLst>
        </pc:spChg>
      </pc:sldChg>
      <pc:sldChg chg="modSp mod modTransition">
        <pc:chgData name="stacy watson" userId="ca2efa42026bad13" providerId="LiveId" clId="{73D4E288-3ECD-4C15-A7D4-A1121EE5F599}" dt="2026-02-27T02:34:25.837" v="96" actId="20577"/>
        <pc:sldMkLst>
          <pc:docMk/>
          <pc:sldMk cId="1652695976" sldId="269"/>
        </pc:sldMkLst>
        <pc:spChg chg="mod">
          <ac:chgData name="stacy watson" userId="ca2efa42026bad13" providerId="LiveId" clId="{73D4E288-3ECD-4C15-A7D4-A1121EE5F599}" dt="2026-02-27T02:34:25.837" v="96" actId="20577"/>
          <ac:spMkLst>
            <pc:docMk/>
            <pc:sldMk cId="1652695976" sldId="269"/>
            <ac:spMk id="6" creationId="{00000000-0000-0000-0000-000000000000}"/>
          </ac:spMkLst>
        </pc:spChg>
      </pc:sldChg>
      <pc:sldChg chg="modSp mod modTransition">
        <pc:chgData name="stacy watson" userId="ca2efa42026bad13" providerId="LiveId" clId="{73D4E288-3ECD-4C15-A7D4-A1121EE5F599}" dt="2026-02-27T10:05:01.756" v="151" actId="2"/>
        <pc:sldMkLst>
          <pc:docMk/>
          <pc:sldMk cId="3305657083" sldId="270"/>
        </pc:sldMkLst>
        <pc:spChg chg="mod">
          <ac:chgData name="stacy watson" userId="ca2efa42026bad13" providerId="LiveId" clId="{73D4E288-3ECD-4C15-A7D4-A1121EE5F599}" dt="2026-02-27T09:57:33.892" v="134" actId="404"/>
          <ac:spMkLst>
            <pc:docMk/>
            <pc:sldMk cId="3305657083" sldId="270"/>
            <ac:spMk id="2" creationId="{00000000-0000-0000-0000-000000000000}"/>
          </ac:spMkLst>
        </pc:spChg>
        <pc:spChg chg="mod">
          <ac:chgData name="stacy watson" userId="ca2efa42026bad13" providerId="LiveId" clId="{73D4E288-3ECD-4C15-A7D4-A1121EE5F599}" dt="2026-02-27T10:05:01.756" v="151" actId="2"/>
          <ac:spMkLst>
            <pc:docMk/>
            <pc:sldMk cId="3305657083" sldId="270"/>
            <ac:spMk id="4" creationId="{00000000-0000-0000-0000-000000000000}"/>
          </ac:spMkLst>
        </pc:spChg>
      </pc:sldChg>
      <pc:sldChg chg="modTransition">
        <pc:chgData name="stacy watson" userId="ca2efa42026bad13" providerId="LiveId" clId="{73D4E288-3ECD-4C15-A7D4-A1121EE5F599}" dt="2026-02-26T22:17:30.156" v="17"/>
        <pc:sldMkLst>
          <pc:docMk/>
          <pc:sldMk cId="3351387363" sldId="271"/>
        </pc:sldMkLst>
      </pc:sldChg>
      <pc:sldChg chg="modSp mod modTransition">
        <pc:chgData name="stacy watson" userId="ca2efa42026bad13" providerId="LiveId" clId="{73D4E288-3ECD-4C15-A7D4-A1121EE5F599}" dt="2026-02-27T10:04:07.747" v="140" actId="2"/>
        <pc:sldMkLst>
          <pc:docMk/>
          <pc:sldMk cId="1101834922" sldId="272"/>
        </pc:sldMkLst>
        <pc:spChg chg="mod">
          <ac:chgData name="stacy watson" userId="ca2efa42026bad13" providerId="LiveId" clId="{73D4E288-3ECD-4C15-A7D4-A1121EE5F599}" dt="2026-02-27T10:04:07.747" v="140" actId="2"/>
          <ac:spMkLst>
            <pc:docMk/>
            <pc:sldMk cId="1101834922" sldId="272"/>
            <ac:spMk id="6" creationId="{00000000-0000-0000-0000-000000000000}"/>
          </ac:spMkLst>
        </pc:spChg>
      </pc:sldChg>
      <pc:sldChg chg="modSp mod modTransition">
        <pc:chgData name="stacy watson" userId="ca2efa42026bad13" providerId="LiveId" clId="{73D4E288-3ECD-4C15-A7D4-A1121EE5F599}" dt="2026-02-27T10:04:35.487" v="141" actId="313"/>
        <pc:sldMkLst>
          <pc:docMk/>
          <pc:sldMk cId="1316477310" sldId="273"/>
        </pc:sldMkLst>
        <pc:spChg chg="mod">
          <ac:chgData name="stacy watson" userId="ca2efa42026bad13" providerId="LiveId" clId="{73D4E288-3ECD-4C15-A7D4-A1121EE5F599}" dt="2026-02-27T10:04:35.487" v="141" actId="313"/>
          <ac:spMkLst>
            <pc:docMk/>
            <pc:sldMk cId="1316477310" sldId="273"/>
            <ac:spMk id="6" creationId="{00000000-0000-0000-0000-000000000000}"/>
          </ac:spMkLst>
        </pc:spChg>
      </pc:sldChg>
      <pc:sldChg chg="modSp mod modTransition">
        <pc:chgData name="stacy watson" userId="ca2efa42026bad13" providerId="LiveId" clId="{73D4E288-3ECD-4C15-A7D4-A1121EE5F599}" dt="2026-02-27T02:31:05.540" v="89" actId="20577"/>
        <pc:sldMkLst>
          <pc:docMk/>
          <pc:sldMk cId="4156531875" sldId="274"/>
        </pc:sldMkLst>
        <pc:spChg chg="mod">
          <ac:chgData name="stacy watson" userId="ca2efa42026bad13" providerId="LiveId" clId="{73D4E288-3ECD-4C15-A7D4-A1121EE5F599}" dt="2026-02-27T02:31:05.540" v="89" actId="20577"/>
          <ac:spMkLst>
            <pc:docMk/>
            <pc:sldMk cId="4156531875" sldId="274"/>
            <ac:spMk id="6" creationId="{00000000-0000-0000-0000-000000000000}"/>
          </ac:spMkLst>
        </pc:spChg>
      </pc:sldChg>
      <pc:sldChg chg="modSp mod modTransition">
        <pc:chgData name="stacy watson" userId="ca2efa42026bad13" providerId="LiveId" clId="{73D4E288-3ECD-4C15-A7D4-A1121EE5F599}" dt="2026-02-27T02:31:57.831" v="90" actId="20577"/>
        <pc:sldMkLst>
          <pc:docMk/>
          <pc:sldMk cId="3845522535" sldId="275"/>
        </pc:sldMkLst>
        <pc:spChg chg="mod">
          <ac:chgData name="stacy watson" userId="ca2efa42026bad13" providerId="LiveId" clId="{73D4E288-3ECD-4C15-A7D4-A1121EE5F599}" dt="2026-02-27T02:31:57.831" v="90" actId="20577"/>
          <ac:spMkLst>
            <pc:docMk/>
            <pc:sldMk cId="3845522535" sldId="275"/>
            <ac:spMk id="6" creationId="{00000000-0000-0000-0000-000000000000}"/>
          </ac:spMkLst>
        </pc:spChg>
      </pc:sldChg>
      <pc:sldChg chg="modSp mod modTransition">
        <pc:chgData name="stacy watson" userId="ca2efa42026bad13" providerId="LiveId" clId="{73D4E288-3ECD-4C15-A7D4-A1121EE5F599}" dt="2026-02-27T10:05:04.343" v="162" actId="2"/>
        <pc:sldMkLst>
          <pc:docMk/>
          <pc:sldMk cId="3981186925" sldId="276"/>
        </pc:sldMkLst>
        <pc:spChg chg="mod">
          <ac:chgData name="stacy watson" userId="ca2efa42026bad13" providerId="LiveId" clId="{73D4E288-3ECD-4C15-A7D4-A1121EE5F599}" dt="2026-02-27T10:05:04.343" v="162" actId="2"/>
          <ac:spMkLst>
            <pc:docMk/>
            <pc:sldMk cId="3981186925" sldId="27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997351-B857-4A57-894A-DBFB537497C2}" type="datetimeFigureOut">
              <a:rPr lang="en-GB" smtClean="0"/>
              <a:t>27/02/2026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C3A565-FFBE-4F22-9F8B-6BA9D9EF6B17}" type="slidenum">
              <a:rPr lang="en-GB" smtClean="0"/>
              <a:t>‹#›</a:t>
            </a:fld>
            <a:endParaRPr lang="en-GB" dirty="0"/>
          </a:p>
        </p:txBody>
      </p:sp>
    </p:spTree>
    <p:extLst>
      <p:ext uri="{BB962C8B-B14F-4D97-AF65-F5344CB8AC3E}">
        <p14:creationId xmlns:p14="http://schemas.microsoft.com/office/powerpoint/2010/main" val="4228522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displays the scope of the presentation that entails assessment of older adult care requirements in the UK in terms of services, policies, technologies and case evidence. Biological and psychosocial conceptualization of ageing puts it in context. Pivotal themes outline direction of analysis and are integrated into the aspects of theory, legislation, innovation and strategic suggestions on how older people are to be assisted.</a:t>
            </a: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2</a:t>
            </a:fld>
            <a:endParaRPr lang="en-GB" dirty="0"/>
          </a:p>
        </p:txBody>
      </p:sp>
    </p:spTree>
    <p:extLst>
      <p:ext uri="{BB962C8B-B14F-4D97-AF65-F5344CB8AC3E}">
        <p14:creationId xmlns:p14="http://schemas.microsoft.com/office/powerpoint/2010/main" val="3939676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population increase in the UK among older people is also evident in this slide; it shows how the older population is growing in demand for complex health and social care services. Needs that need to be addressed in a multidimensional way (physical, emotional, social and psychological needs) manifest themselves (Kermavnar et al., 2024). Innovation of policies and empowerment practices seem the keys to the maintenance of successful, inclusive and responsive care delivery to the aged.</a:t>
            </a: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3</a:t>
            </a:fld>
            <a:endParaRPr lang="en-GB" dirty="0"/>
          </a:p>
        </p:txBody>
      </p:sp>
    </p:spTree>
    <p:extLst>
      <p:ext uri="{BB962C8B-B14F-4D97-AF65-F5344CB8AC3E}">
        <p14:creationId xmlns:p14="http://schemas.microsoft.com/office/powerpoint/2010/main" val="640431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shows major psychosocial ageing theories that promote assessment of geriatric care practices. The activity and continuity theories focus on activity and identity maintenance in favourable contexts. The disengagement theory brings a critical debate on the topic of autonomy loss (Rowe et al., 2023). Holistic policy-aware approaches Life cycle perspectives emphasise lifetime factors that determine care needs, cohesive of the holistic perspective of the issue.</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4</a:t>
            </a:fld>
            <a:endParaRPr lang="en-GB" dirty="0"/>
          </a:p>
        </p:txBody>
      </p:sp>
    </p:spTree>
    <p:extLst>
      <p:ext uri="{BB962C8B-B14F-4D97-AF65-F5344CB8AC3E}">
        <p14:creationId xmlns:p14="http://schemas.microsoft.com/office/powerpoint/2010/main" val="398725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slide summarises legislation that has defined the UK delivery of elderly care and its practises protection. The policies focus on wellbeing, equality, dignity and combined service delivery (Kelly et al., 2024). The Long Term Plan illustrates a financial investment in the NHS in respect to commitment on a strategic level in terms of community-based support that builds and strengthens a foundation of empowerment, accountability and person-centred decision-making in the varied care setting and services.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5</a:t>
            </a:fld>
            <a:endParaRPr lang="en-GB" dirty="0"/>
          </a:p>
        </p:txBody>
      </p:sp>
    </p:spTree>
    <p:extLst>
      <p:ext uri="{BB962C8B-B14F-4D97-AF65-F5344CB8AC3E}">
        <p14:creationId xmlns:p14="http://schemas.microsoft.com/office/powerpoint/2010/main" val="235671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an evaluation of the elderly care services in the UK, which is found to have a variety of provision through domiciliary, residential and integrated community systems. There is evidence with strengths in the reduction of hospitalisation and improvement of wellbeing. Constant labour story, and random services highlight a structural loss and point to the need of organised investment and equalised access as a remedy to on-going supportive sustainability with equitable support.</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6</a:t>
            </a:fld>
            <a:endParaRPr lang="en-GB" dirty="0"/>
          </a:p>
        </p:txBody>
      </p:sp>
    </p:spTree>
    <p:extLst>
      <p:ext uri="{BB962C8B-B14F-4D97-AF65-F5344CB8AC3E}">
        <p14:creationId xmlns:p14="http://schemas.microsoft.com/office/powerpoint/2010/main" val="514642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is a critical assessment of Grosvenor House Care Home, which boasts of good CQC scores that signify safe and effective residential provision. Person-centred planning reinforces the level of dignity and wellbeing (Ekman, 2022). The workforce pressures and limitations presented in the sector depict potential issues that the population ageing may bring, implying the possibilities of improved emotional support, activities provision, and responsive complex care management.</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7</a:t>
            </a:fld>
            <a:endParaRPr lang="en-GB" dirty="0"/>
          </a:p>
        </p:txBody>
      </p:sp>
    </p:spTree>
    <p:extLst>
      <p:ext uri="{BB962C8B-B14F-4D97-AF65-F5344CB8AC3E}">
        <p14:creationId xmlns:p14="http://schemas.microsoft.com/office/powerpoint/2010/main" val="3274237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next slide provides an analysis of Perry Tree Centre whereby good performance is observed in areas of safety, effectiveness and responsiveness. The deficiency in leadership would be an indication of the flaws in governance, which should be addressed in the strategic direction. The person-centred approaches support different complex situations. Increasing ageing population strains reveal capacity and workforce challenges that depict why leadership framework and innovative staff development programmes should be advanced.</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8</a:t>
            </a:fld>
            <a:endParaRPr lang="en-GB" dirty="0"/>
          </a:p>
        </p:txBody>
      </p:sp>
    </p:spTree>
    <p:extLst>
      <p:ext uri="{BB962C8B-B14F-4D97-AF65-F5344CB8AC3E}">
        <p14:creationId xmlns:p14="http://schemas.microsoft.com/office/powerpoint/2010/main" val="2216843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slide captures the key technological transformations that have altered the care delivery to the older persons. Telecare and predictive artificial intelligence, improve remote monitoring, strengthen preventative intervention and individual guidance. Dementia-centric technologies can be utilised to enhance the conditions of communication and autonomy at home (Suvish et al., 2025). In the findings of the results, there are improved advantages of safety and earlier detection, but practical implementation and availability considerations are rather significant in the healthcare system.</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9</a:t>
            </a:fld>
            <a:endParaRPr lang="en-GB" dirty="0"/>
          </a:p>
        </p:txBody>
      </p:sp>
    </p:spTree>
    <p:extLst>
      <p:ext uri="{BB962C8B-B14F-4D97-AF65-F5344CB8AC3E}">
        <p14:creationId xmlns:p14="http://schemas.microsoft.com/office/powerpoint/2010/main" val="3196686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 critical assessment of the digital innovations in the field of elderly care, which identifies the advantages of accessibility, efficiency and self-management support. The sustainability is put under strain because of financial pressures and infrastructure demands. Continuous digital exclusion will threaten unequal access to services. The ethical issues surrounding privacy, data security and depersonalisation are motivating the use of balanced strategies in technological implementation that are closely monitored.</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10</a:t>
            </a:fld>
            <a:endParaRPr lang="en-GB" dirty="0"/>
          </a:p>
        </p:txBody>
      </p:sp>
    </p:spTree>
    <p:extLst>
      <p:ext uri="{BB962C8B-B14F-4D97-AF65-F5344CB8AC3E}">
        <p14:creationId xmlns:p14="http://schemas.microsoft.com/office/powerpoint/2010/main" val="3452980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presenter offers a distinctly different intervention based on smartwatch to support individuals with dementia by providing a connection between clinicians, carers, and users via digital monitoring. The continuity theory expressed an improved self-management and involvement. Pilot outcomes showed the enhanced knowledge and possible elimination of admission. Difficulties affecting the implementation of technology in the context of elderly care emerge on ethical matters like GDPR compliance and meaningful involvement of users.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11</a:t>
            </a:fld>
            <a:endParaRPr lang="en-GB" dirty="0"/>
          </a:p>
        </p:txBody>
      </p:sp>
    </p:spTree>
    <p:extLst>
      <p:ext uri="{BB962C8B-B14F-4D97-AF65-F5344CB8AC3E}">
        <p14:creationId xmlns:p14="http://schemas.microsoft.com/office/powerpoint/2010/main" val="734474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Feasibility received a 3.10 rating on a 5-point scale (a neutral value) on a 6-month pilot study involving 48 participants, of which 33 had dementia </a:t>
            </a:r>
            <a:r>
              <a:rPr lang="nl-NL" sz="1200" dirty="0">
                <a:latin typeface="Times New Roman" panose="02020603050405020304" pitchFamily="18" charset="0"/>
                <a:cs typeface="Times New Roman" panose="02020603050405020304" pitchFamily="18" charset="0"/>
              </a:rPr>
              <a:t>(Van Asbroeck </a:t>
            </a:r>
            <a:r>
              <a:rPr lang="nl-NL" sz="1200" i="1" dirty="0">
                <a:latin typeface="Times New Roman" panose="02020603050405020304" pitchFamily="18" charset="0"/>
                <a:cs typeface="Times New Roman" panose="02020603050405020304" pitchFamily="18" charset="0"/>
              </a:rPr>
              <a:t>et al.</a:t>
            </a:r>
            <a:r>
              <a:rPr lang="nl-NL" sz="1200" dirty="0">
                <a:latin typeface="Times New Roman" panose="02020603050405020304" pitchFamily="18" charset="0"/>
                <a:cs typeface="Times New Roman" panose="02020603050405020304" pitchFamily="18" charset="0"/>
              </a:rPr>
              <a:t>, 2024)</a:t>
            </a:r>
            <a:r>
              <a:rPr lang="en-IN" sz="1200" b="0" i="0" kern="1200" dirty="0">
                <a:solidFill>
                  <a:schemeClr val="tx1"/>
                </a:solidFill>
                <a:effectLst/>
                <a:latin typeface="+mn-lt"/>
                <a:ea typeface="+mn-ea"/>
                <a:cs typeface="+mn-cs"/>
              </a:rPr>
              <a:t>. However, confidence and independence were enhanced through empowerment by name recall, although the complexity caused frustration in 13 participants, aside from the stigma created by the size of the devices and the hoops to comply with GDPR.</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12</a:t>
            </a:fld>
            <a:endParaRPr lang="en-GB" dirty="0"/>
          </a:p>
        </p:txBody>
      </p:sp>
    </p:spTree>
    <p:extLst>
      <p:ext uri="{BB962C8B-B14F-4D97-AF65-F5344CB8AC3E}">
        <p14:creationId xmlns:p14="http://schemas.microsoft.com/office/powerpoint/2010/main" val="2536032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slide will also focus on GPS-enabled slippers which will help support the community with dementia by locating them and minimising falls. Signs of continuity maintenance were vested continuity and life course theories. They have financial barriers that indicate an imbalance in access (Afni, 2023). The prevention policy alignment conceptualises the potential of the safety improvement community-based, which reduces the emergency hospitalisation and institutional dependency.</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13</a:t>
            </a:fld>
            <a:endParaRPr lang="en-GB" dirty="0"/>
          </a:p>
        </p:txBody>
      </p:sp>
    </p:spTree>
    <p:extLst>
      <p:ext uri="{BB962C8B-B14F-4D97-AF65-F5344CB8AC3E}">
        <p14:creationId xmlns:p14="http://schemas.microsoft.com/office/powerpoint/2010/main" val="1185694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The 34 carers in a study were able to report a decrease in the Zarit Burden Scale of 40.35 to 35.35 after using GPS, which allowed the carer to venture safely </a:t>
            </a:r>
            <a:r>
              <a:rPr lang="en-IN" sz="1200" dirty="0">
                <a:latin typeface="Times New Roman" panose="02020603050405020304" pitchFamily="18" charset="0"/>
                <a:cs typeface="Times New Roman" panose="02020603050405020304" pitchFamily="18" charset="0"/>
              </a:rPr>
              <a:t>(Saeed </a:t>
            </a:r>
            <a:r>
              <a:rPr lang="en-IN" sz="1200" i="1" dirty="0">
                <a:latin typeface="Times New Roman" panose="02020603050405020304" pitchFamily="18" charset="0"/>
                <a:cs typeface="Times New Roman" panose="02020603050405020304" pitchFamily="18" charset="0"/>
              </a:rPr>
              <a:t>et al.</a:t>
            </a:r>
            <a:r>
              <a:rPr lang="en-IN" sz="1200" dirty="0">
                <a:latin typeface="Times New Roman" panose="02020603050405020304" pitchFamily="18" charset="0"/>
                <a:cs typeface="Times New Roman" panose="02020603050405020304" pitchFamily="18" charset="0"/>
              </a:rPr>
              <a:t>, 2024)</a:t>
            </a:r>
            <a:r>
              <a:rPr lang="en-IN" sz="1200" b="0" i="0" kern="1200" dirty="0">
                <a:solidFill>
                  <a:schemeClr val="tx1"/>
                </a:solidFill>
                <a:effectLst/>
                <a:latin typeface="+mn-lt"/>
                <a:ea typeface="+mn-ea"/>
                <a:cs typeface="+mn-cs"/>
              </a:rPr>
              <a:t>. The benefits of safety were faster location within hours, a sense of independence, but there were cost impediments of 75 GBP and 26 monthly payments to access limited access to families with low incomes, worsening equity differences.</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14</a:t>
            </a:fld>
            <a:endParaRPr lang="en-GB" dirty="0"/>
          </a:p>
        </p:txBody>
      </p:sp>
    </p:spTree>
    <p:extLst>
      <p:ext uri="{BB962C8B-B14F-4D97-AF65-F5344CB8AC3E}">
        <p14:creationId xmlns:p14="http://schemas.microsoft.com/office/powerpoint/2010/main" val="158420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Pilots of smartwatch grade 33 with dementia users improved self-management through monitoring, with a score of 3.47 on quality of life compared to GPS slippers that had a score of 3.87 in decreasing carer burden, which made movement freer</a:t>
            </a:r>
            <a:r>
              <a:rPr lang="en-IN" sz="1200" b="0" i="0" kern="1200" baseline="0" dirty="0">
                <a:solidFill>
                  <a:schemeClr val="tx1"/>
                </a:solidFill>
                <a:effectLst/>
                <a:latin typeface="+mn-lt"/>
                <a:ea typeface="+mn-ea"/>
                <a:cs typeface="+mn-cs"/>
              </a:rPr>
              <a:t> </a:t>
            </a:r>
            <a:r>
              <a:rPr lang="en-IN" sz="1200" dirty="0">
                <a:latin typeface="Times New Roman" panose="02020603050405020304" pitchFamily="18" charset="0"/>
                <a:cs typeface="Times New Roman" panose="02020603050405020304" pitchFamily="18" charset="0"/>
              </a:rPr>
              <a:t>(Cornelius </a:t>
            </a:r>
            <a:r>
              <a:rPr lang="en-IN" sz="1200" i="1" dirty="0">
                <a:latin typeface="Times New Roman" panose="02020603050405020304" pitchFamily="18" charset="0"/>
                <a:cs typeface="Times New Roman" panose="02020603050405020304" pitchFamily="18" charset="0"/>
              </a:rPr>
              <a:t>et al.</a:t>
            </a:r>
            <a:r>
              <a:rPr lang="en-IN" sz="1200" dirty="0">
                <a:latin typeface="Times New Roman" panose="02020603050405020304" pitchFamily="18" charset="0"/>
                <a:cs typeface="Times New Roman" panose="02020603050405020304" pitchFamily="18" charset="0"/>
              </a:rPr>
              <a:t>, 2025).</a:t>
            </a:r>
            <a:r>
              <a:rPr lang="en-IN" sz="1200" b="0" i="0" kern="1200" dirty="0">
                <a:solidFill>
                  <a:schemeClr val="tx1"/>
                </a:solidFill>
                <a:effectLst/>
                <a:latin typeface="+mn-lt"/>
                <a:ea typeface="+mn-ea"/>
                <a:cs typeface="+mn-cs"/>
              </a:rPr>
              <a:t> Both encourage independence but experience usability challenges; smartwatches offer the advantages of interaction over passive tracking.</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15</a:t>
            </a:fld>
            <a:endParaRPr lang="en-GB" dirty="0"/>
          </a:p>
        </p:txBody>
      </p:sp>
    </p:spTree>
    <p:extLst>
      <p:ext uri="{BB962C8B-B14F-4D97-AF65-F5344CB8AC3E}">
        <p14:creationId xmlns:p14="http://schemas.microsoft.com/office/powerpoint/2010/main" val="526138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Safety and independence are enhanced by technologies such as smart watches in 6-month trials and GPS in 34-carer trials, and burden is reduced by 5 points </a:t>
            </a:r>
            <a:r>
              <a:rPr lang="en-IN" sz="1200" dirty="0">
                <a:latin typeface="Times New Roman" panose="02020603050405020304" pitchFamily="18" charset="0"/>
                <a:cs typeface="Times New Roman" panose="02020603050405020304" pitchFamily="18" charset="0"/>
              </a:rPr>
              <a:t>(GOV.UK, 2016)</a:t>
            </a:r>
            <a:r>
              <a:rPr lang="en-IN" sz="1200" b="0" i="0" kern="1200" dirty="0">
                <a:solidFill>
                  <a:schemeClr val="tx1"/>
                </a:solidFill>
                <a:effectLst/>
                <a:latin typeface="+mn-lt"/>
                <a:ea typeface="+mn-ea"/>
                <a:cs typeface="+mn-cs"/>
              </a:rPr>
              <a:t>. Other missing gaps are digital exclusion of 13 complex cases and onward directions to include simplified interfaces with subsidies to match the Care Act personalisation.</a:t>
            </a:r>
            <a:br>
              <a:rPr lang="en-IN"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16</a:t>
            </a:fld>
            <a:endParaRPr lang="en-GB" dirty="0"/>
          </a:p>
        </p:txBody>
      </p:sp>
    </p:spTree>
    <p:extLst>
      <p:ext uri="{BB962C8B-B14F-4D97-AF65-F5344CB8AC3E}">
        <p14:creationId xmlns:p14="http://schemas.microsoft.com/office/powerpoint/2010/main" val="2573789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implies the strategic solutions to the service and technology gaps of the elderly care provision. The continuity-based community-based models and workforce development also promote personalised interaction. The risk of extinction is reduced by digital literacy courses. The reforms of Ethical funding policy contribute to better technological utilisation. This is because collaborative forms of governance are helping to work towards a better planning situation, sustainable coordination and improved long term care delivery outcomes.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17</a:t>
            </a:fld>
            <a:endParaRPr lang="en-GB" dirty="0"/>
          </a:p>
        </p:txBody>
      </p:sp>
    </p:spTree>
    <p:extLst>
      <p:ext uri="{BB962C8B-B14F-4D97-AF65-F5344CB8AC3E}">
        <p14:creationId xmlns:p14="http://schemas.microsoft.com/office/powerpoint/2010/main" val="2182000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is a summary of important results, including the emphasis on increasing multidimensional care requirements relating to the ageing population in the UK. The personalised services were critically evaluated with the theoretical frameworks. Technological innovation and policy measures increased safety and coordination even though it was problematic in practice. The future plans emphasise digital integration with inclusiveness, workforce development, partnering and evidence-based research advancement in elderly health institutional systems.</a:t>
            </a:r>
          </a:p>
          <a:p>
            <a:endParaRPr lang="en-GB" dirty="0"/>
          </a:p>
        </p:txBody>
      </p:sp>
      <p:sp>
        <p:nvSpPr>
          <p:cNvPr id="4" name="Slide Number Placeholder 3"/>
          <p:cNvSpPr>
            <a:spLocks noGrp="1"/>
          </p:cNvSpPr>
          <p:nvPr>
            <p:ph type="sldNum" sz="quarter" idx="10"/>
          </p:nvPr>
        </p:nvSpPr>
        <p:spPr/>
        <p:txBody>
          <a:bodyPr/>
          <a:lstStyle/>
          <a:p>
            <a:fld id="{3BC3A565-FFBE-4F22-9F8B-6BA9D9EF6B17}" type="slidenum">
              <a:rPr lang="en-GB" smtClean="0"/>
              <a:t>18</a:t>
            </a:fld>
            <a:endParaRPr lang="en-GB" dirty="0"/>
          </a:p>
        </p:txBody>
      </p:sp>
    </p:spTree>
    <p:extLst>
      <p:ext uri="{BB962C8B-B14F-4D97-AF65-F5344CB8AC3E}">
        <p14:creationId xmlns:p14="http://schemas.microsoft.com/office/powerpoint/2010/main" val="3908727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526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379893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6291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001286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43254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870937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7" name="Date Placeholder 6"/>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3518392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E1C4AF5-2CC4-400B-8544-F7DDE33355FD}" type="datetimeFigureOut">
              <a:rPr lang="en-GB" smtClean="0"/>
              <a:t>27/02/2026</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AC3C86-1BC8-4C84-BA12-629CAEA7E27E}" type="slidenum">
              <a:rPr lang="en-GB" smtClean="0"/>
              <a:t>‹#›</a:t>
            </a:fld>
            <a:endParaRPr lang="en-GB" dirty="0"/>
          </a:p>
        </p:txBody>
      </p:sp>
    </p:spTree>
    <p:extLst>
      <p:ext uri="{BB962C8B-B14F-4D97-AF65-F5344CB8AC3E}">
        <p14:creationId xmlns:p14="http://schemas.microsoft.com/office/powerpoint/2010/main" val="4292458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1604470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3639697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1C4AF5-2CC4-400B-8544-F7DDE33355FD}" type="datetimeFigureOut">
              <a:rPr lang="en-GB" smtClean="0"/>
              <a:t>27/02/2026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5AC3C86-1BC8-4C84-BA12-629CAEA7E27E}" type="slidenum">
              <a:rPr lang="en-GB" smtClean="0"/>
              <a:t>‹#›</a:t>
            </a:fld>
            <a:endParaRPr lang="en-GB" dirty="0"/>
          </a:p>
        </p:txBody>
      </p:sp>
    </p:spTree>
    <p:extLst>
      <p:ext uri="{BB962C8B-B14F-4D97-AF65-F5344CB8AC3E}">
        <p14:creationId xmlns:p14="http://schemas.microsoft.com/office/powerpoint/2010/main" val="2770722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E1C4AF5-2CC4-400B-8544-F7DDE33355FD}" type="datetimeFigureOut">
              <a:rPr lang="en-GB" smtClean="0"/>
              <a:t>27/02/2026</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AC3C86-1BC8-4C84-BA12-629CAEA7E27E}"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52437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2196/65385" TargetMode="External"/><Relationship Id="rId13" Type="http://schemas.openxmlformats.org/officeDocument/2006/relationships/hyperlink" Target="http://hdl.handle.net/1893/36395" TargetMode="External"/><Relationship Id="rId18" Type="http://schemas.openxmlformats.org/officeDocument/2006/relationships/hyperlink" Target="https://doi.org/10.3389/fpsyg.2024.1427478" TargetMode="External"/><Relationship Id="rId26" Type="http://schemas.openxmlformats.org/officeDocument/2006/relationships/hyperlink" Target="https://www.england.nhs.uk/future-of-human-resources-and-organisational-development/the-future-of-nhs-human-resources-and-organisational" TargetMode="External"/><Relationship Id="rId3" Type="http://schemas.openxmlformats.org/officeDocument/2006/relationships/hyperlink" Target="https://doi.org/10.61194/jhlqr.v3i2.543" TargetMode="External"/><Relationship Id="rId21" Type="http://schemas.openxmlformats.org/officeDocument/2006/relationships/hyperlink" Target="https://doi.org/10.3389/fdgth.2023.1242896" TargetMode="External"/><Relationship Id="rId7" Type="http://schemas.openxmlformats.org/officeDocument/2006/relationships/hyperlink" Target="https://www.kingsfund.org.uk/insight-and-analysis/long-reads/nhs-long-term-plan-explained" TargetMode="External"/><Relationship Id="rId12" Type="http://schemas.openxmlformats.org/officeDocument/2006/relationships/hyperlink" Target="https://doi.org/10.1177/13558196251349398" TargetMode="External"/><Relationship Id="rId17" Type="http://schemas.openxmlformats.org/officeDocument/2006/relationships/hyperlink" Target="https://doi.org/10.1155/2024/6632018" TargetMode="External"/><Relationship Id="rId25" Type="http://schemas.openxmlformats.org/officeDocument/2006/relationships/hyperlink" Target="https://www.nhs.uk/services/care-provider/perry-tree-centre/1-143053433" TargetMode="External"/><Relationship Id="rId2" Type="http://schemas.openxmlformats.org/officeDocument/2006/relationships/hyperlink" Target="https://doi.org/10.47760/cognizance.2024.v04i11.006" TargetMode="External"/><Relationship Id="rId16" Type="http://schemas.openxmlformats.org/officeDocument/2006/relationships/hyperlink" Target="https://www.legislation.gov.uk/ukpga/1998/42/schedule/1" TargetMode="External"/><Relationship Id="rId20" Type="http://schemas.openxmlformats.org/officeDocument/2006/relationships/hyperlink" Target="https://doi.org/10.3390/s24082546" TargetMode="External"/><Relationship Id="rId1" Type="http://schemas.openxmlformats.org/officeDocument/2006/relationships/slideLayout" Target="../slideLayouts/slideLayout7.xml"/><Relationship Id="rId6" Type="http://schemas.openxmlformats.org/officeDocument/2006/relationships/hyperlink" Target="https://www.legislation.gov.uk/ukpga/2014/23/contents" TargetMode="External"/><Relationship Id="rId11" Type="http://schemas.openxmlformats.org/officeDocument/2006/relationships/hyperlink" Target="https://doi.org/10.1111/jocn.16289" TargetMode="External"/><Relationship Id="rId24" Type="http://schemas.openxmlformats.org/officeDocument/2006/relationships/hyperlink" Target="https://www.nhs.uk/services/care-provider/grosvenor-house-care-home/1-11761777701" TargetMode="External"/><Relationship Id="rId5" Type="http://schemas.openxmlformats.org/officeDocument/2006/relationships/hyperlink" Target="https://doi.org/10.3390/ijerph23010091" TargetMode="External"/><Relationship Id="rId15" Type="http://schemas.openxmlformats.org/officeDocument/2006/relationships/hyperlink" Target="https://www.gov.uk/government/publications/care-act-2014-part-1-factsheets/care-act-factsheets" TargetMode="External"/><Relationship Id="rId23" Type="http://schemas.openxmlformats.org/officeDocument/2006/relationships/hyperlink" Target="https://doi.org/10.1007/s12126-021-09442-w" TargetMode="External"/><Relationship Id="rId10" Type="http://schemas.openxmlformats.org/officeDocument/2006/relationships/hyperlink" Target="https://www.cqc.org.uk/location/1-143053433" TargetMode="External"/><Relationship Id="rId19" Type="http://schemas.openxmlformats.org/officeDocument/2006/relationships/hyperlink" Target="https://doi.org/10.1002/puh2.213" TargetMode="External"/><Relationship Id="rId4" Type="http://schemas.openxmlformats.org/officeDocument/2006/relationships/hyperlink" Target="https://www.barchester.com/help-and-advice/news/gps-trackers-slippers-be-issued-dementia-patients" TargetMode="External"/><Relationship Id="rId9" Type="http://schemas.openxmlformats.org/officeDocument/2006/relationships/hyperlink" Target="https://www.cqc.org.uk/location/1-805715086" TargetMode="External"/><Relationship Id="rId14" Type="http://schemas.openxmlformats.org/officeDocument/2006/relationships/hyperlink" Target="https://www.statista.com/chart/27697/census-shows-population-of-england-and-wales/" TargetMode="External"/><Relationship Id="rId22" Type="http://schemas.openxmlformats.org/officeDocument/2006/relationships/hyperlink" Target="https://doi.org/10.1093/bmb/ldac030"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3390/ijerph21060790" TargetMode="External"/><Relationship Id="rId3" Type="http://schemas.openxmlformats.org/officeDocument/2006/relationships/hyperlink" Target="https://doi.org/10.3390/systems13100843" TargetMode="External"/><Relationship Id="rId7" Type="http://schemas.openxmlformats.org/officeDocument/2006/relationships/hyperlink" Target="https://doi.org/10.3390/nursrep15110375" TargetMode="External"/><Relationship Id="rId12" Type="http://schemas.openxmlformats.org/officeDocument/2006/relationships/hyperlink" Target="https://doi.org/10.3389/fdgth.2023.1257009" TargetMode="External"/><Relationship Id="rId2" Type="http://schemas.openxmlformats.org/officeDocument/2006/relationships/hyperlink" Target="https://www.ons.gov.uk/peoplepopulationandcommunity/populationandmigration/populationestimates/bulletins/populationandhouseholdestimatesenglandandwales/census2021" TargetMode="External"/><Relationship Id="rId1" Type="http://schemas.openxmlformats.org/officeDocument/2006/relationships/slideLayout" Target="../slideLayouts/slideLayout7.xml"/><Relationship Id="rId6" Type="http://schemas.openxmlformats.org/officeDocument/2006/relationships/hyperlink" Target="https://doi.org/10.1002/casp.2878" TargetMode="External"/><Relationship Id="rId11" Type="http://schemas.openxmlformats.org/officeDocument/2006/relationships/hyperlink" Target="https://doi.org/10.3233/jad-240229" TargetMode="External"/><Relationship Id="rId5" Type="http://schemas.openxmlformats.org/officeDocument/2006/relationships/hyperlink" Target="https://doi.org/10.1136/bmjopen-2023-083088" TargetMode="External"/><Relationship Id="rId10" Type="http://schemas.openxmlformats.org/officeDocument/2006/relationships/hyperlink" Target="https://www.frontiersin.org/journals/digital-health/sections/health-technology-implementation/articles?publication-date=01%2F01%2F2007-04%2F03%2F2024" TargetMode="External"/><Relationship Id="rId4" Type="http://schemas.openxmlformats.org/officeDocument/2006/relationships/hyperlink" Target="https://doi.org/10.1177/02683962231207108" TargetMode="External"/><Relationship Id="rId9" Type="http://schemas.openxmlformats.org/officeDocument/2006/relationships/hyperlink" Target="https://doi.org/10.3390/jsan14060112"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100000">
              <a:schemeClr val="bg1">
                <a:lumMod val="75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1469036"/>
            <a:ext cx="10058400" cy="2856076"/>
          </a:xfrm>
        </p:spPr>
        <p:txBody>
          <a:bodyPr>
            <a:noAutofit/>
          </a:bodyPr>
          <a:lstStyle/>
          <a:p>
            <a:pPr lvl="0" algn="ct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Student Name:</a:t>
            </a:r>
            <a:r>
              <a:rPr lang="en-GB" sz="2400" dirty="0">
                <a:latin typeface="Times New Roman" panose="02020603050405020304" pitchFamily="18" charset="0"/>
                <a:cs typeface="Times New Roman" panose="02020603050405020304" pitchFamily="18" charset="0"/>
              </a:rPr>
              <a:t> Stacy-Ann Watson</a:t>
            </a:r>
            <a:br>
              <a:rPr lang="en-GB"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Student Number: 2238279</a:t>
            </a: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Module Name: Empowering the Older Person</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Code: BMHP6027</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Assignment Tittle: Voice-Over Presentation</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Lecturer Name: Rizwan Nadim</a:t>
            </a:r>
            <a:endParaRPr lang="en-GB" sz="2400" dirty="0">
              <a:latin typeface="Times New Roman" panose="02020603050405020304" pitchFamily="18" charset="0"/>
              <a:cs typeface="Times New Roman" panose="02020603050405020304" pitchFamily="18" charset="0"/>
            </a:endParaRPr>
          </a:p>
        </p:txBody>
      </p:sp>
      <p:pic>
        <p:nvPicPr>
          <p:cNvPr id="6" name="Empowering the older person">
            <a:hlinkClick r:id="" action="ppaction://media"/>
            <a:extLst>
              <a:ext uri="{FF2B5EF4-FFF2-40B4-BE49-F238E27FC236}">
                <a16:creationId xmlns:a16="http://schemas.microsoft.com/office/drawing/2014/main" id="{0E7AB029-6F1D-41C5-E149-34A357FBB8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07044" y="4600370"/>
            <a:ext cx="1438872" cy="1438872"/>
          </a:xfrm>
          <a:prstGeom prst="rect">
            <a:avLst/>
          </a:prstGeom>
        </p:spPr>
      </p:pic>
    </p:spTree>
    <p:extLst>
      <p:ext uri="{BB962C8B-B14F-4D97-AF65-F5344CB8AC3E}">
        <p14:creationId xmlns:p14="http://schemas.microsoft.com/office/powerpoint/2010/main" val="2817495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00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23749" y="1667101"/>
            <a:ext cx="7576853" cy="4991093"/>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This p</a:t>
            </a:r>
            <a:r>
              <a:rPr lang="en-GB" u="none" strike="noStrike" dirty="0">
                <a:solidFill>
                  <a:srgbClr val="000000"/>
                </a:solidFill>
                <a:effectLst/>
                <a:latin typeface="Times New Roman" panose="02020603050405020304" pitchFamily="18" charset="0"/>
                <a:ea typeface="Times New Roman" panose="02020603050405020304" pitchFamily="18" charset="0"/>
              </a:rPr>
              <a:t>resentation critically examines the assessment </a:t>
            </a:r>
            <a:r>
              <a:rPr lang="en-GB" dirty="0">
                <a:solidFill>
                  <a:srgbClr val="000000"/>
                </a:solidFill>
                <a:latin typeface="Times New Roman" panose="02020603050405020304" pitchFamily="18" charset="0"/>
                <a:ea typeface="Times New Roman" panose="02020603050405020304" pitchFamily="18" charset="0"/>
              </a:rPr>
              <a:t>and delivery of</a:t>
            </a:r>
            <a:r>
              <a:rPr lang="en-GB" u="none" strike="noStrike" dirty="0">
                <a:solidFill>
                  <a:srgbClr val="000000"/>
                </a:solidFill>
                <a:effectLst/>
                <a:latin typeface="Times New Roman" panose="02020603050405020304" pitchFamily="18" charset="0"/>
                <a:ea typeface="Times New Roman" panose="02020603050405020304" pitchFamily="18" charset="0"/>
              </a:rPr>
              <a:t> care and support for older adults in the United Kingdom, situating current practice within broader demographic, focusing on services, policy, </a:t>
            </a:r>
            <a:r>
              <a:rPr lang="en-GB" dirty="0">
                <a:solidFill>
                  <a:srgbClr val="000000"/>
                </a:solidFill>
                <a:latin typeface="Times New Roman" panose="02020603050405020304" pitchFamily="18" charset="0"/>
                <a:ea typeface="Times New Roman" panose="02020603050405020304" pitchFamily="18" charset="0"/>
              </a:rPr>
              <a:t>and organisational contexts. It evaluates the effectiveness, sustainability, and equity service models.</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Ageing is conceptualised as a complex, multidimensional process shaped by biological</a:t>
            </a:r>
            <a:r>
              <a:rPr lang="en-GB" u="none" strike="noStrike" dirty="0">
                <a:solidFill>
                  <a:srgbClr val="000000"/>
                </a:solidFill>
                <a:effectLst/>
                <a:latin typeface="Times New Roman" panose="02020603050405020304" pitchFamily="18" charset="0"/>
                <a:ea typeface="Times New Roman" panose="02020603050405020304" pitchFamily="18" charset="0"/>
              </a:rPr>
              <a:t>, psychological,</a:t>
            </a:r>
            <a:r>
              <a:rPr lang="en-GB" dirty="0">
                <a:solidFill>
                  <a:srgbClr val="000000"/>
                </a:solidFill>
                <a:latin typeface="Times New Roman" panose="02020603050405020304" pitchFamily="18" charset="0"/>
                <a:ea typeface="Times New Roman" panose="02020603050405020304" pitchFamily="18" charset="0"/>
              </a:rPr>
              <a:t> </a:t>
            </a:r>
            <a:r>
              <a:rPr lang="en-GB" u="none" strike="noStrike" dirty="0">
                <a:solidFill>
                  <a:srgbClr val="000000"/>
                </a:solidFill>
                <a:effectLst/>
                <a:latin typeface="Times New Roman" panose="02020603050405020304" pitchFamily="18" charset="0"/>
                <a:ea typeface="Times New Roman" panose="02020603050405020304" pitchFamily="18" charset="0"/>
              </a:rPr>
              <a:t>and social determinants. While biological theories, such as genetic programming, the wear-and-tear models, explain physiological decline, social and environmental factors significantly influence health trajectories, independence, and quality of life in later years</a:t>
            </a:r>
            <a:r>
              <a:rPr lang="en-GB" dirty="0">
                <a:solidFill>
                  <a:srgbClr val="000000"/>
                </a:solidFill>
                <a:latin typeface="Times New Roman" panose="02020603050405020304" pitchFamily="18" charset="0"/>
                <a:ea typeface="Times New Roman" panose="02020603050405020304" pitchFamily="18" charset="0"/>
              </a:rPr>
              <a:t>.</a:t>
            </a:r>
            <a:endParaRPr lang="en-GB" dirty="0">
              <a:solidFill>
                <a:srgbClr val="222222"/>
              </a:solidFill>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The discussion integrates an</a:t>
            </a:r>
            <a:r>
              <a:rPr lang="en-GB" dirty="0">
                <a:solidFill>
                  <a:srgbClr val="000000"/>
                </a:solidFill>
                <a:effectLst/>
                <a:latin typeface="Times New Roman" panose="02020603050405020304" pitchFamily="18" charset="0"/>
                <a:ea typeface="Times New Roman" panose="02020603050405020304" pitchFamily="18" charset="0"/>
              </a:rPr>
              <a:t> of evaluation of care provision</a:t>
            </a:r>
            <a:r>
              <a:rPr lang="en-GB" dirty="0">
                <a:solidFill>
                  <a:srgbClr val="000000"/>
                </a:solidFill>
                <a:latin typeface="Times New Roman" panose="02020603050405020304" pitchFamily="18" charset="0"/>
                <a:ea typeface="Times New Roman" panose="02020603050405020304" pitchFamily="18" charset="0"/>
              </a:rPr>
              <a:t> with relevant legislative and policy on ageing. A case study is utilised to critically analyse strengths, limitations, and areas for strategic improvement within contemporary care systems.</a:t>
            </a:r>
            <a:r>
              <a:rPr lang="en-GB" dirty="0">
                <a:solidFill>
                  <a:srgbClr val="000000"/>
                </a:solidFill>
                <a:effectLst/>
                <a:latin typeface="Times New Roman" panose="02020603050405020304" pitchFamily="18" charset="0"/>
                <a:ea typeface="Times New Roman" panose="02020603050405020304" pitchFamily="18" charset="0"/>
              </a:rPr>
              <a:t> </a:t>
            </a:r>
            <a:endParaRPr lang="en-GB" dirty="0"/>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Introduction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13" name="Picture 12"/>
          <p:cNvPicPr>
            <a:picLocks noChangeAspect="1"/>
          </p:cNvPicPr>
          <p:nvPr/>
        </p:nvPicPr>
        <p:blipFill>
          <a:blip r:embed="rId3"/>
          <a:stretch>
            <a:fillRect/>
          </a:stretch>
        </p:blipFill>
        <p:spPr>
          <a:xfrm>
            <a:off x="245831" y="3133708"/>
            <a:ext cx="3621632" cy="1894392"/>
          </a:xfrm>
          <a:prstGeom prst="rect">
            <a:avLst/>
          </a:prstGeom>
        </p:spPr>
      </p:pic>
    </p:spTree>
    <p:extLst>
      <p:ext uri="{BB962C8B-B14F-4D97-AF65-F5344CB8AC3E}">
        <p14:creationId xmlns:p14="http://schemas.microsoft.com/office/powerpoint/2010/main" val="309845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97734" y="2011021"/>
            <a:ext cx="6843751" cy="443632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E</a:t>
            </a:r>
            <a:r>
              <a:rPr lang="en-GB" sz="2000" u="none" strike="noStrike" dirty="0">
                <a:solidFill>
                  <a:srgbClr val="000000"/>
                </a:solidFill>
                <a:effectLst/>
                <a:latin typeface="Times New Roman" panose="02020603050405020304" pitchFamily="18" charset="0"/>
                <a:ea typeface="Times New Roman" panose="02020603050405020304" pitchFamily="18" charset="0"/>
              </a:rPr>
              <a:t>vidence of demographic </a:t>
            </a:r>
            <a:r>
              <a:rPr lang="en-GB" sz="2000" dirty="0">
                <a:solidFill>
                  <a:srgbClr val="000000"/>
                </a:solidFill>
                <a:latin typeface="Times New Roman" panose="02020603050405020304" pitchFamily="18" charset="0"/>
                <a:ea typeface="Times New Roman" panose="02020603050405020304" pitchFamily="18" charset="0"/>
              </a:rPr>
              <a:t>changes</a:t>
            </a:r>
            <a:r>
              <a:rPr lang="en-GB" sz="2000" u="none" strike="noStrike" dirty="0">
                <a:solidFill>
                  <a:srgbClr val="000000"/>
                </a:solidFill>
                <a:effectLst/>
                <a:latin typeface="Times New Roman" panose="02020603050405020304" pitchFamily="18" charset="0"/>
                <a:ea typeface="Times New Roman" panose="02020603050405020304" pitchFamily="18" charset="0"/>
              </a:rPr>
              <a:t> in the UK </a:t>
            </a:r>
            <a:r>
              <a:rPr lang="en-GB" sz="2000" dirty="0">
                <a:solidFill>
                  <a:srgbClr val="000000"/>
                </a:solidFill>
                <a:latin typeface="Times New Roman" panose="02020603050405020304" pitchFamily="18" charset="0"/>
                <a:ea typeface="Times New Roman" panose="02020603050405020304" pitchFamily="18" charset="0"/>
              </a:rPr>
              <a:t>indicates</a:t>
            </a:r>
            <a:r>
              <a:rPr lang="en-GB" sz="2000" u="none" strike="noStrike" dirty="0">
                <a:solidFill>
                  <a:srgbClr val="000000"/>
                </a:solidFill>
                <a:effectLst/>
                <a:latin typeface="Times New Roman" panose="02020603050405020304" pitchFamily="18" charset="0"/>
                <a:ea typeface="Times New Roman" panose="02020603050405020304" pitchFamily="18" charset="0"/>
              </a:rPr>
              <a:t> that individuals</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aged </a:t>
            </a:r>
            <a:r>
              <a:rPr lang="en-GB" sz="2000" dirty="0">
                <a:solidFill>
                  <a:srgbClr val="000000"/>
                </a:solidFill>
                <a:latin typeface="Times New Roman" panose="02020603050405020304" pitchFamily="18" charset="0"/>
                <a:ea typeface="Times New Roman" panose="02020603050405020304" pitchFamily="18" charset="0"/>
              </a:rPr>
              <a:t>sixty-five years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a:t>
            </a:r>
            <a:r>
              <a:rPr lang="en-GB" sz="2000" dirty="0">
                <a:solidFill>
                  <a:srgbClr val="000000"/>
                </a:solidFill>
                <a:latin typeface="Times New Roman" panose="02020603050405020304" pitchFamily="18" charset="0"/>
                <a:ea typeface="Times New Roman" panose="02020603050405020304" pitchFamily="18" charset="0"/>
              </a:rPr>
              <a:t>over accounted for</a:t>
            </a:r>
            <a:r>
              <a:rPr lang="en-GB" sz="2000" u="none" strike="noStrike" dirty="0">
                <a:solidFill>
                  <a:srgbClr val="000000"/>
                </a:solidFill>
                <a:effectLst/>
                <a:latin typeface="Times New Roman" panose="02020603050405020304" pitchFamily="18" charset="0"/>
                <a:ea typeface="Times New Roman" panose="02020603050405020304" pitchFamily="18" charset="0"/>
              </a:rPr>
              <a:t>  18.6% of the UK population in 2021, compared</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to is 16.4% in 2011,  reflecting a significant ageing trend (ONS, 2022).</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support needs of older adults encompass physical care requirements, emotional  and psychological support, opportunities for social engagement,</a:t>
            </a:r>
            <a:r>
              <a:rPr lang="en-GB" sz="2000" dirty="0">
                <a:solidFill>
                  <a:srgbClr val="000000"/>
                </a:solidFill>
                <a:latin typeface="Times New Roman" panose="02020603050405020304" pitchFamily="18" charset="0"/>
                <a:ea typeface="Times New Roman" panose="02020603050405020304" pitchFamily="18" charset="0"/>
              </a:rPr>
              <a:t> int</a:t>
            </a:r>
            <a:r>
              <a:rPr lang="en-GB" sz="2000" u="none" strike="noStrike" dirty="0">
                <a:solidFill>
                  <a:srgbClr val="000000"/>
                </a:solidFill>
                <a:effectLst/>
                <a:latin typeface="Times New Roman" panose="02020603050405020304" pitchFamily="18" charset="0"/>
                <a:ea typeface="Times New Roman" panose="02020603050405020304" pitchFamily="18" charset="0"/>
              </a:rPr>
              <a:t>erventions addressing cognitive and mental health </a:t>
            </a:r>
            <a:r>
              <a:rPr lang="en-GB" sz="2000" dirty="0">
                <a:solidFill>
                  <a:srgbClr val="000000"/>
                </a:solidFill>
                <a:latin typeface="Times New Roman" panose="02020603050405020304" pitchFamily="18" charset="0"/>
                <a:ea typeface="Times New Roman" panose="02020603050405020304" pitchFamily="18" charset="0"/>
              </a:rPr>
              <a:t>challenges.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I</a:t>
            </a:r>
            <a:r>
              <a:rPr lang="en-GB" sz="2000" u="none" strike="noStrike" dirty="0">
                <a:solidFill>
                  <a:srgbClr val="000000"/>
                </a:solidFill>
                <a:effectLst/>
                <a:latin typeface="Times New Roman" panose="02020603050405020304" pitchFamily="18" charset="0"/>
                <a:ea typeface="Times New Roman" panose="02020603050405020304" pitchFamily="18" charset="0"/>
              </a:rPr>
              <a:t>nnovation and empowerment are increasingly important addressing the complex needs associated with ageing</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in</a:t>
            </a:r>
            <a:r>
              <a:rPr lang="en-GB" sz="2000" dirty="0">
                <a:solidFill>
                  <a:srgbClr val="000000"/>
                </a:solidFill>
                <a:latin typeface="Times New Roman" panose="02020603050405020304" pitchFamily="18" charset="0"/>
                <a:ea typeface="Times New Roman" panose="02020603050405020304" pitchFamily="18" charset="0"/>
              </a:rPr>
              <a:t> responding effectively to</a:t>
            </a:r>
            <a:r>
              <a:rPr lang="en-GB" sz="2000" u="none" strike="noStrike" dirty="0">
                <a:solidFill>
                  <a:srgbClr val="000000"/>
                </a:solidFill>
                <a:effectLst/>
                <a:latin typeface="Times New Roman" panose="02020603050405020304" pitchFamily="18" charset="0"/>
                <a:ea typeface="Times New Roman" panose="02020603050405020304" pitchFamily="18" charset="0"/>
              </a:rPr>
              <a:t> unmet care needs with</a:t>
            </a:r>
            <a:r>
              <a:rPr lang="en-GB" sz="2000" dirty="0">
                <a:solidFill>
                  <a:srgbClr val="000000"/>
                </a:solidFill>
                <a:latin typeface="Times New Roman" panose="02020603050405020304" pitchFamily="18" charset="0"/>
                <a:ea typeface="Times New Roman" panose="02020603050405020304" pitchFamily="18" charset="0"/>
              </a:rPr>
              <a:t>in</a:t>
            </a:r>
            <a:r>
              <a:rPr lang="en-GB" sz="2000" u="none" strike="noStrike" dirty="0">
                <a:solidFill>
                  <a:srgbClr val="000000"/>
                </a:solidFill>
                <a:effectLst/>
                <a:latin typeface="Times New Roman" panose="02020603050405020304" pitchFamily="18" charset="0"/>
                <a:ea typeface="Times New Roman" panose="02020603050405020304" pitchFamily="18" charset="0"/>
              </a:rPr>
              <a:t> current health and social care systems (NHS England, 2024).</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214845"/>
            <a:ext cx="8039725" cy="1200329"/>
          </a:xfrm>
          <a:prstGeom prst="rect">
            <a:avLst/>
          </a:prstGeom>
        </p:spPr>
        <p:txBody>
          <a:bodyPr wrap="square">
            <a:spAutoFit/>
          </a:bodyPr>
          <a:lstStyle/>
          <a:p>
            <a:pPr algn="ctr"/>
            <a:r>
              <a:rPr lang="en-IN" sz="3600" b="1" dirty="0">
                <a:solidFill>
                  <a:srgbClr val="000000"/>
                </a:solidFill>
                <a:latin typeface="Times New Roman" panose="02020603050405020304" pitchFamily="18" charset="0"/>
                <a:ea typeface="Times New Roman" panose="02020603050405020304" pitchFamily="18" charset="0"/>
              </a:rPr>
              <a:t>Evaluation of Current Care and Support</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2.png"/>
          <p:cNvPicPr/>
          <p:nvPr/>
        </p:nvPicPr>
        <p:blipFill>
          <a:blip r:embed="rId3"/>
          <a:srcRect/>
          <a:stretch>
            <a:fillRect/>
          </a:stretch>
        </p:blipFill>
        <p:spPr>
          <a:xfrm>
            <a:off x="59960" y="1326136"/>
            <a:ext cx="3912432" cy="4751882"/>
          </a:xfrm>
          <a:prstGeom prst="rect">
            <a:avLst/>
          </a:prstGeom>
          <a:ln/>
        </p:spPr>
      </p:pic>
      <p:sp>
        <p:nvSpPr>
          <p:cNvPr id="2" name="Rectangle 1"/>
          <p:cNvSpPr/>
          <p:nvPr/>
        </p:nvSpPr>
        <p:spPr>
          <a:xfrm>
            <a:off x="1301878" y="6078018"/>
            <a:ext cx="2191626" cy="369332"/>
          </a:xfrm>
          <a:prstGeom prst="rect">
            <a:avLst/>
          </a:prstGeom>
        </p:spPr>
        <p:txBody>
          <a:bodyPr wrap="none">
            <a:spAutoFit/>
          </a:bodyPr>
          <a:lstStyle/>
          <a:p>
            <a:r>
              <a:rPr lang="en-IN" dirty="0">
                <a:latin typeface="Times New Roman" panose="02020603050405020304" pitchFamily="18" charset="0"/>
              </a:rPr>
              <a:t>(Source: Fleck, 2022)</a:t>
            </a:r>
            <a:endParaRPr lang="en-IN" dirty="0"/>
          </a:p>
        </p:txBody>
      </p:sp>
    </p:spTree>
    <p:extLst>
      <p:ext uri="{BB962C8B-B14F-4D97-AF65-F5344CB8AC3E}">
        <p14:creationId xmlns:p14="http://schemas.microsoft.com/office/powerpoint/2010/main" val="413881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469566" y="1651029"/>
            <a:ext cx="7285219" cy="452889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Activity Theory emphasises the importance of continued social engagement in later life, suggesting that participating in meaningful roles and community activities enhances wellbeing and life satisfaction among older adults (Staras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Disengagement Theory suggests a progressive loss of roles in the society; residential care settings could sometimes strengthen dependence, which may lead to the weakening of the sense of autonomy (Stroppa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2025).</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Continuity Theory focuses on habits continuity; person-centred care planning assists in the identity retention in the context of Grosvenor House care home.</a:t>
            </a: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Life Course Perspective is a view based on experiences that influence the results of aging; policy frameworks welcome evaluation based on psychological, social, and physical needs.</a:t>
            </a: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Theoretical Frameworks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5.png"/>
          <p:cNvPicPr/>
          <p:nvPr/>
        </p:nvPicPr>
        <p:blipFill>
          <a:blip r:embed="rId3"/>
          <a:srcRect/>
          <a:stretch>
            <a:fillRect/>
          </a:stretch>
        </p:blipFill>
        <p:spPr>
          <a:xfrm>
            <a:off x="174025" y="2134698"/>
            <a:ext cx="3716861" cy="3561560"/>
          </a:xfrm>
          <a:prstGeom prst="rect">
            <a:avLst/>
          </a:prstGeom>
          <a:ln/>
        </p:spPr>
      </p:pic>
    </p:spTree>
    <p:extLst>
      <p:ext uri="{BB962C8B-B14F-4D97-AF65-F5344CB8AC3E}">
        <p14:creationId xmlns:p14="http://schemas.microsoft.com/office/powerpoint/2010/main" val="1038335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28770" y="1561088"/>
            <a:ext cx="6886733" cy="5225653"/>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Care Act 2014 establishes the principle of wellbeing,  requiring local authorities to access individual needs, safeguard adults at risk, and promote integrated working to support older adults (Care Act, 2014).</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Equality Act 2010 promotes non-discrimination, ensuring that individuals receive equitable services regardless of age. It mandates reasonable adjustments and protects against systemic discrimination within health and social care settings (Equity Act 2010).</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Human Rights Act 1998 safeguards fundamental rights, including dignity, autonomy, privacy, and freedom from degrading treatment. It underpins lawful and ethical decision-making and supports person-centred practice within residential care environments (Human Rights Act, 1998).</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NHS Long Term Plan (2019) committed 4.5 billion of investment in community health services by 2023/24, aiming to strengthen integrated care pathways and improve coordinated support for older people (Charles et al., 2026).</a:t>
            </a: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Policy and Legislation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4.png"/>
          <p:cNvPicPr/>
          <p:nvPr/>
        </p:nvPicPr>
        <p:blipFill>
          <a:blip r:embed="rId3"/>
          <a:srcRect/>
          <a:stretch>
            <a:fillRect/>
          </a:stretch>
        </p:blipFill>
        <p:spPr>
          <a:xfrm>
            <a:off x="74950" y="2612159"/>
            <a:ext cx="3870700" cy="3060169"/>
          </a:xfrm>
          <a:prstGeom prst="rect">
            <a:avLst/>
          </a:prstGeom>
          <a:ln/>
        </p:spPr>
      </p:pic>
    </p:spTree>
    <p:extLst>
      <p:ext uri="{BB962C8B-B14F-4D97-AF65-F5344CB8AC3E}">
        <p14:creationId xmlns:p14="http://schemas.microsoft.com/office/powerpoint/2010/main" val="1272212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5075418" y="1666019"/>
            <a:ext cx="6193437" cy="4845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range of services includes domiciliary care, community support groups, residential care, and NHS integrated care initiatives (Durand et al., 2025).</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Evidence indicates positive outcomes where  integrated care systems are effectively implemented, contributing to a reduction in avoidable hospital admissions and improvements in well-being within community settings.</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However, significant challenges persist, including workforce shortages, inconsistencies in the delivery of local services, and ongoing unmet social care needs affecting millions of older adults (Khan et al.,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Key areas for improvement include sustained investment in the workforce, equitable strengthened  coordination between health and social care systems.</a:t>
            </a:r>
          </a:p>
        </p:txBody>
      </p:sp>
      <p:sp>
        <p:nvSpPr>
          <p:cNvPr id="8" name="Rectangle 7"/>
          <p:cNvSpPr/>
          <p:nvPr/>
        </p:nvSpPr>
        <p:spPr>
          <a:xfrm>
            <a:off x="4152273"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Overview and Critical Analysis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1.png"/>
          <p:cNvPicPr/>
          <p:nvPr/>
        </p:nvPicPr>
        <p:blipFill>
          <a:blip r:embed="rId3"/>
          <a:srcRect/>
          <a:stretch>
            <a:fillRect/>
          </a:stretch>
        </p:blipFill>
        <p:spPr>
          <a:xfrm>
            <a:off x="231100" y="2355566"/>
            <a:ext cx="3681334" cy="2816040"/>
          </a:xfrm>
          <a:prstGeom prst="rect">
            <a:avLst/>
          </a:prstGeom>
          <a:ln/>
        </p:spPr>
      </p:pic>
    </p:spTree>
    <p:extLst>
      <p:ext uri="{BB962C8B-B14F-4D97-AF65-F5344CB8AC3E}">
        <p14:creationId xmlns:p14="http://schemas.microsoft.com/office/powerpoint/2010/main" val="196994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5075418" y="1666019"/>
            <a:ext cx="6193437" cy="437054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Grosvenor House Care Home has been rated Good across all domains by the Care Quality Commission (CQC, 2026), indicating consistent provision of safe, effective, caring, responsive, and well-led residential care.</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service promotes dignity, autonomy, and well-being through personalised care planning and the development of positive and therapeutic staff-resident relationships.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Sector-wide constraints are evident in form of limited capacity and workforce pressures, largely driven by the rapidly increasing ageing population (Nagarajan and Sixsmith, 2021).</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Further improvement may be achieved by expanding meaningful activities, strengthening emotional psychosocial support, and enhancing the provision of care for residents with more complex needs (NHS, 2026).</a:t>
            </a: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Grosvenor House Care Home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9.png"/>
          <p:cNvPicPr/>
          <p:nvPr/>
        </p:nvPicPr>
        <p:blipFill>
          <a:blip r:embed="rId3"/>
          <a:srcRect/>
          <a:stretch>
            <a:fillRect/>
          </a:stretch>
        </p:blipFill>
        <p:spPr>
          <a:xfrm>
            <a:off x="647310" y="2132117"/>
            <a:ext cx="2995301" cy="2995301"/>
          </a:xfrm>
          <a:prstGeom prst="rect">
            <a:avLst/>
          </a:prstGeom>
          <a:ln/>
        </p:spPr>
      </p:pic>
    </p:spTree>
    <p:extLst>
      <p:ext uri="{BB962C8B-B14F-4D97-AF65-F5344CB8AC3E}">
        <p14:creationId xmlns:p14="http://schemas.microsoft.com/office/powerpoint/2010/main" val="2784382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861184" y="1666019"/>
            <a:ext cx="6501983" cy="498561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u="none" strike="noStrike" dirty="0">
                <a:solidFill>
                  <a:srgbClr val="000000"/>
                </a:solidFill>
                <a:effectLst/>
                <a:latin typeface="Times New Roman" panose="02020603050405020304" pitchFamily="18" charset="0"/>
                <a:ea typeface="Times New Roman" panose="02020603050405020304" pitchFamily="18" charset="0"/>
              </a:rPr>
              <a:t>The Care Quality Commission (CQC,2026) awarded Perry Tree Centre a good rating across the domains</a:t>
            </a:r>
            <a:r>
              <a:rPr lang="en-GB" dirty="0">
                <a:solidFill>
                  <a:srgbClr val="000000"/>
                </a:solidFill>
                <a:latin typeface="Times New Roman" panose="02020603050405020304" pitchFamily="18" charset="0"/>
                <a:ea typeface="Times New Roman" panose="02020603050405020304" pitchFamily="18" charset="0"/>
              </a:rPr>
              <a:t> o</a:t>
            </a:r>
            <a:r>
              <a:rPr lang="en-GB" u="none" strike="noStrike" dirty="0">
                <a:solidFill>
                  <a:srgbClr val="000000"/>
                </a:solidFill>
                <a:effectLst/>
                <a:latin typeface="Times New Roman" panose="02020603050405020304" pitchFamily="18" charset="0"/>
                <a:ea typeface="Times New Roman" panose="02020603050405020304" pitchFamily="18" charset="0"/>
              </a:rPr>
              <a:t>f safe, effective, caring and responsive care, indicating  that the overall standard of care is provision is robust. </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However,</a:t>
            </a:r>
            <a:r>
              <a:rPr lang="en-GB" u="none" strike="noStrike" dirty="0">
                <a:solidFill>
                  <a:srgbClr val="000000"/>
                </a:solidFill>
                <a:effectLst/>
                <a:latin typeface="Times New Roman" panose="02020603050405020304" pitchFamily="18" charset="0"/>
                <a:ea typeface="Times New Roman" panose="02020603050405020304" pitchFamily="18" charset="0"/>
              </a:rPr>
              <a:t> improvement is required in relation to leadership and strategic direction, as deficiencies in these area have implications for service quality a</a:t>
            </a:r>
            <a:r>
              <a:rPr lang="en-GB" dirty="0">
                <a:solidFill>
                  <a:srgbClr val="000000"/>
                </a:solidFill>
                <a:latin typeface="Times New Roman" panose="02020603050405020304" pitchFamily="18" charset="0"/>
                <a:ea typeface="Times New Roman" panose="02020603050405020304" pitchFamily="18" charset="0"/>
              </a:rPr>
              <a:t>ssur</a:t>
            </a:r>
            <a:r>
              <a:rPr lang="en-GB" u="none" strike="noStrike" dirty="0">
                <a:solidFill>
                  <a:srgbClr val="000000"/>
                </a:solidFill>
                <a:effectLst/>
                <a:latin typeface="Times New Roman" panose="02020603050405020304" pitchFamily="18" charset="0"/>
                <a:ea typeface="Times New Roman" panose="02020603050405020304" pitchFamily="18" charset="0"/>
              </a:rPr>
              <a:t>ance and governance. </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u="none" strike="noStrike" dirty="0">
                <a:solidFill>
                  <a:srgbClr val="000000"/>
                </a:solidFill>
                <a:effectLst/>
                <a:latin typeface="Times New Roman" panose="02020603050405020304" pitchFamily="18" charset="0"/>
                <a:ea typeface="Times New Roman" panose="02020603050405020304" pitchFamily="18" charset="0"/>
              </a:rPr>
              <a:t>The person-centred residential services provided are well-aligned with the physical, dementia-related, and disability-specific needs</a:t>
            </a:r>
            <a:r>
              <a:rPr lang="en-GB" dirty="0">
                <a:solidFill>
                  <a:srgbClr val="000000"/>
                </a:solidFill>
                <a:latin typeface="Times New Roman" panose="02020603050405020304" pitchFamily="18" charset="0"/>
                <a:ea typeface="Times New Roman" panose="02020603050405020304" pitchFamily="18" charset="0"/>
              </a:rPr>
              <a:t> of residents, while also promoting</a:t>
            </a:r>
            <a:r>
              <a:rPr lang="en-GB" u="none" strike="noStrike" dirty="0">
                <a:solidFill>
                  <a:srgbClr val="000000"/>
                </a:solidFill>
                <a:effectLst/>
                <a:latin typeface="Times New Roman" panose="02020603050405020304" pitchFamily="18" charset="0"/>
                <a:ea typeface="Times New Roman" panose="02020603050405020304" pitchFamily="18" charset="0"/>
              </a:rPr>
              <a:t> social inclusion and stability (Doody et al., 2022).</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a:p>
            <a:pPr lvl="0" algn="just">
              <a:lnSpc>
                <a:spcPct val="115000"/>
              </a:lnSpc>
              <a:spcAft>
                <a:spcPts val="0"/>
              </a:spcAft>
            </a:pPr>
            <a:r>
              <a:rPr lang="en-GB" u="none" strike="noStrike" dirty="0">
                <a:solidFill>
                  <a:srgbClr val="000000"/>
                </a:solidFill>
                <a:effectLst/>
                <a:latin typeface="Times New Roman" panose="02020603050405020304" pitchFamily="18" charset="0"/>
                <a:ea typeface="Times New Roman" panose="02020603050405020304" pitchFamily="18" charset="0"/>
              </a:rPr>
              <a:t>….Population ageing places increasing pressure on services capacity and workforce sustainability, highlighting the need for strong, strategic, and innovative leadership</a:t>
            </a:r>
            <a:r>
              <a:rPr lang="en-GB" dirty="0">
                <a:solidFill>
                  <a:srgbClr val="000000"/>
                </a:solidFill>
                <a:latin typeface="Times New Roman" panose="02020603050405020304" pitchFamily="18" charset="0"/>
                <a:ea typeface="Times New Roman" panose="02020603050405020304" pitchFamily="18" charset="0"/>
              </a:rPr>
              <a:t> to support staff and maintain high-quality care delivery</a:t>
            </a:r>
            <a:r>
              <a:rPr lang="en-GB" u="none" strike="noStrike" dirty="0">
                <a:solidFill>
                  <a:srgbClr val="000000"/>
                </a:solidFill>
                <a:effectLst/>
                <a:latin typeface="Times New Roman" panose="02020603050405020304" pitchFamily="18" charset="0"/>
                <a:ea typeface="Times New Roman" panose="02020603050405020304" pitchFamily="18" charset="0"/>
              </a:rPr>
              <a:t> (NHS, 2026).</a:t>
            </a:r>
            <a:endParaRPr lang="en-GB"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Evaluation of Current Care Provisions: Perry Tree Centre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7.png"/>
          <p:cNvPicPr/>
          <p:nvPr/>
        </p:nvPicPr>
        <p:blipFill>
          <a:blip r:embed="rId3"/>
          <a:srcRect/>
          <a:stretch>
            <a:fillRect/>
          </a:stretch>
        </p:blipFill>
        <p:spPr>
          <a:xfrm>
            <a:off x="201119" y="2862255"/>
            <a:ext cx="3655947" cy="2437298"/>
          </a:xfrm>
          <a:prstGeom prst="rect">
            <a:avLst/>
          </a:prstGeom>
          <a:ln/>
        </p:spPr>
      </p:pic>
    </p:spTree>
    <p:extLst>
      <p:ext uri="{BB962C8B-B14F-4D97-AF65-F5344CB8AC3E}">
        <p14:creationId xmlns:p14="http://schemas.microsoft.com/office/powerpoint/2010/main" val="3983391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853688" y="1755960"/>
            <a:ext cx="6636894" cy="4845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One example the NHS digital home care is remote monitoring and telehealth, which aim to track vital signs and identify health risks at an early stage, thereby reducing hospital admissions  (Manavi et al.,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Telecare system and motion sensors support independent living by detecting falls and alerting carers, thereby improving safety and response times.</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Artificial intelligence (AI)-based predictive systems analyse health data patterns to facilitate preventive interventions, personalised treatment, and early detection of deterioration (Adeoye and Adams, 2024).</a:t>
            </a:r>
          </a:p>
          <a:p>
            <a:pPr marL="342900" lvl="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Dementia assistive technologies include smart devices  remote self-monitoring systems that enhance  communication, supervision, and overall wellbeing within the home environment.</a:t>
            </a:r>
          </a:p>
        </p:txBody>
      </p:sp>
      <p:sp>
        <p:nvSpPr>
          <p:cNvPr id="8" name="Rectangle 7"/>
          <p:cNvSpPr/>
          <p:nvPr/>
        </p:nvSpPr>
        <p:spPr>
          <a:xfrm>
            <a:off x="4152273"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Technological Innovations in Elderly Care: Innovations Overview</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2.png"/>
          <p:cNvPicPr/>
          <p:nvPr/>
        </p:nvPicPr>
        <p:blipFill>
          <a:blip r:embed="rId3"/>
          <a:srcRect b="7621"/>
          <a:stretch>
            <a:fillRect/>
          </a:stretch>
        </p:blipFill>
        <p:spPr>
          <a:xfrm>
            <a:off x="201118" y="2829750"/>
            <a:ext cx="3676681" cy="2356847"/>
          </a:xfrm>
          <a:prstGeom prst="rect">
            <a:avLst/>
          </a:prstGeom>
          <a:ln/>
        </p:spPr>
      </p:pic>
    </p:spTree>
    <p:extLst>
      <p:ext uri="{BB962C8B-B14F-4D97-AF65-F5344CB8AC3E}">
        <p14:creationId xmlns:p14="http://schemas.microsoft.com/office/powerpoint/2010/main" val="38379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89306" y="1540597"/>
            <a:ext cx="7445740" cy="4800541"/>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Digital health technologies </a:t>
            </a:r>
            <a:r>
              <a:rPr lang="en-GB" sz="2000" dirty="0">
                <a:solidFill>
                  <a:srgbClr val="000000"/>
                </a:solidFill>
                <a:latin typeface="Times New Roman" panose="02020603050405020304" pitchFamily="18" charset="0"/>
                <a:ea typeface="Times New Roman" panose="02020603050405020304" pitchFamily="18" charset="0"/>
              </a:rPr>
              <a:t>enhance </a:t>
            </a:r>
            <a:r>
              <a:rPr lang="en-GB" sz="2000" u="none" strike="noStrike" dirty="0">
                <a:solidFill>
                  <a:srgbClr val="000000"/>
                </a:solidFill>
                <a:effectLst/>
                <a:latin typeface="Times New Roman" panose="02020603050405020304" pitchFamily="18" charset="0"/>
                <a:ea typeface="Times New Roman" panose="02020603050405020304" pitchFamily="18" charset="0"/>
              </a:rPr>
              <a:t>access, convenience, and self-management and have the potential to reduce on face-to-face services. </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d</a:t>
            </a:r>
            <a:r>
              <a:rPr lang="en-GB" sz="2000" u="none" strike="noStrike" dirty="0">
                <a:solidFill>
                  <a:srgbClr val="000000"/>
                </a:solidFill>
                <a:effectLst/>
                <a:latin typeface="Times New Roman" panose="02020603050405020304" pitchFamily="18" charset="0"/>
                <a:ea typeface="Times New Roman" panose="02020603050405020304" pitchFamily="18" charset="0"/>
              </a:rPr>
              <a:t>igitalisation of care involves substantial  financial costs and infrastructural demands, requiring significant burdens, long-term investment and strategic planning </a:t>
            </a:r>
            <a:r>
              <a:rPr lang="en-GB" sz="2000" dirty="0">
                <a:solidFill>
                  <a:srgbClr val="000000"/>
                </a:solidFill>
                <a:latin typeface="Times New Roman" panose="02020603050405020304" pitchFamily="18" charset="0"/>
                <a:ea typeface="Times New Roman" panose="02020603050405020304" pitchFamily="18" charset="0"/>
              </a:rPr>
              <a:t>within </a:t>
            </a:r>
            <a:r>
              <a:rPr lang="en-GB" sz="2000" u="none" strike="noStrike" dirty="0">
                <a:solidFill>
                  <a:srgbClr val="000000"/>
                </a:solidFill>
                <a:effectLst/>
                <a:latin typeface="Times New Roman" panose="02020603050405020304" pitchFamily="18" charset="0"/>
                <a:ea typeface="Times New Roman" panose="02020603050405020304" pitchFamily="18" charset="0"/>
              </a:rPr>
              <a:t>the NHS (Matthew et al., 2023).</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Digital exclusion remain a significant </a:t>
            </a:r>
            <a:r>
              <a:rPr lang="en-GB" sz="2000" u="none" strike="noStrike" dirty="0">
                <a:solidFill>
                  <a:srgbClr val="000000"/>
                </a:solidFill>
                <a:effectLst/>
                <a:latin typeface="Times New Roman" panose="02020603050405020304" pitchFamily="18" charset="0"/>
                <a:ea typeface="Times New Roman" panose="02020603050405020304" pitchFamily="18" charset="0"/>
              </a:rPr>
              <a:t>barrier. Many older adults report lower levels of </a:t>
            </a:r>
            <a:r>
              <a:rPr lang="en-GB" sz="2000" dirty="0">
                <a:solidFill>
                  <a:srgbClr val="000000"/>
                </a:solidFill>
                <a:latin typeface="Times New Roman" panose="02020603050405020304" pitchFamily="18" charset="0"/>
                <a:ea typeface="Times New Roman" panose="02020603050405020304" pitchFamily="18" charset="0"/>
              </a:rPr>
              <a:t>digital </a:t>
            </a:r>
            <a:r>
              <a:rPr lang="en-GB" sz="2000" u="none" strike="noStrike" dirty="0">
                <a:solidFill>
                  <a:srgbClr val="000000"/>
                </a:solidFill>
                <a:effectLst/>
                <a:latin typeface="Times New Roman" panose="02020603050405020304" pitchFamily="18" charset="0"/>
                <a:ea typeface="Times New Roman" panose="02020603050405020304" pitchFamily="18" charset="0"/>
              </a:rPr>
              <a:t>confidence, skills, and connectivity, limiting equitable access to digital devices and services. </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Ethical and integration </a:t>
            </a:r>
            <a:r>
              <a:rPr lang="en-GB" sz="2000" u="none" strike="noStrike" dirty="0">
                <a:solidFill>
                  <a:srgbClr val="000000"/>
                </a:solidFill>
                <a:effectLst/>
                <a:latin typeface="Times New Roman" panose="02020603050405020304" pitchFamily="18" charset="0"/>
                <a:ea typeface="Times New Roman" panose="02020603050405020304" pitchFamily="18" charset="0"/>
              </a:rPr>
              <a:t>challenges </a:t>
            </a:r>
            <a:r>
              <a:rPr lang="en-GB" sz="2000" dirty="0">
                <a:solidFill>
                  <a:srgbClr val="000000"/>
                </a:solidFill>
                <a:latin typeface="Times New Roman" panose="02020603050405020304" pitchFamily="18" charset="0"/>
                <a:ea typeface="Times New Roman" panose="02020603050405020304" pitchFamily="18" charset="0"/>
              </a:rPr>
              <a:t>include concerns regarding data security, </a:t>
            </a:r>
            <a:r>
              <a:rPr lang="en-GB" sz="2000" u="none" strike="noStrike" dirty="0">
                <a:solidFill>
                  <a:srgbClr val="000000"/>
                </a:solidFill>
                <a:effectLst/>
                <a:latin typeface="Times New Roman" panose="02020603050405020304" pitchFamily="18" charset="0"/>
                <a:ea typeface="Times New Roman" panose="02020603050405020304" pitchFamily="18" charset="0"/>
              </a:rPr>
              <a:t>systems </a:t>
            </a:r>
            <a:r>
              <a:rPr lang="en-GB" sz="2000" dirty="0">
                <a:solidFill>
                  <a:srgbClr val="000000"/>
                </a:solidFill>
                <a:latin typeface="Times New Roman" panose="02020603050405020304" pitchFamily="18" charset="0"/>
                <a:ea typeface="Times New Roman" panose="02020603050405020304" pitchFamily="18" charset="0"/>
              </a:rPr>
              <a:t>interoperability, and the potential </a:t>
            </a:r>
            <a:r>
              <a:rPr lang="en-GB" sz="2000" u="none" strike="noStrike" dirty="0">
                <a:solidFill>
                  <a:srgbClr val="000000"/>
                </a:solidFill>
                <a:effectLst/>
                <a:latin typeface="Times New Roman" panose="02020603050405020304" pitchFamily="18" charset="0"/>
                <a:ea typeface="Times New Roman" panose="02020603050405020304" pitchFamily="18" charset="0"/>
              </a:rPr>
              <a:t>  depersonalisation of care (McKeown, 2023).</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89423"/>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Technological Innovations in Elderly Care: Critical Assessment</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4" name="Picture 3"/>
          <p:cNvPicPr>
            <a:picLocks noChangeAspect="1"/>
          </p:cNvPicPr>
          <p:nvPr/>
        </p:nvPicPr>
        <p:blipFill>
          <a:blip r:embed="rId3"/>
          <a:stretch>
            <a:fillRect/>
          </a:stretch>
        </p:blipFill>
        <p:spPr>
          <a:xfrm>
            <a:off x="119920" y="2048569"/>
            <a:ext cx="3806214" cy="3813826"/>
          </a:xfrm>
          <a:prstGeom prst="rect">
            <a:avLst/>
          </a:prstGeom>
        </p:spPr>
      </p:pic>
    </p:spTree>
    <p:extLst>
      <p:ext uri="{BB962C8B-B14F-4D97-AF65-F5344CB8AC3E}">
        <p14:creationId xmlns:p14="http://schemas.microsoft.com/office/powerpoint/2010/main" val="1950714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363836" y="1845595"/>
            <a:ext cx="7616597" cy="443632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P</a:t>
            </a:r>
            <a:r>
              <a:rPr lang="en-GB" sz="2000" u="none" strike="noStrike" dirty="0">
                <a:solidFill>
                  <a:srgbClr val="000000"/>
                </a:solidFill>
                <a:effectLst/>
                <a:latin typeface="Times New Roman" panose="02020603050405020304" pitchFamily="18" charset="0"/>
                <a:ea typeface="Times New Roman" panose="02020603050405020304" pitchFamily="18" charset="0"/>
              </a:rPr>
              <a:t>ublic Health Agency (PHA) deve</a:t>
            </a:r>
            <a:r>
              <a:rPr lang="en-GB" sz="2000" dirty="0">
                <a:solidFill>
                  <a:srgbClr val="000000"/>
                </a:solidFill>
                <a:latin typeface="Times New Roman" panose="02020603050405020304" pitchFamily="18" charset="0"/>
                <a:ea typeface="Times New Roman" panose="02020603050405020304" pitchFamily="18" charset="0"/>
              </a:rPr>
              <a:t>lo</a:t>
            </a:r>
            <a:r>
              <a:rPr lang="en-GB" sz="2000" u="none" strike="noStrike" dirty="0">
                <a:solidFill>
                  <a:srgbClr val="000000"/>
                </a:solidFill>
                <a:effectLst/>
                <a:latin typeface="Times New Roman" panose="02020603050405020304" pitchFamily="18" charset="0"/>
                <a:ea typeface="Times New Roman" panose="02020603050405020304" pitchFamily="18" charset="0"/>
              </a:rPr>
              <a:t>ped a smartwatch application to support</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cognition </a:t>
            </a:r>
            <a:r>
              <a:rPr lang="en-GB" sz="2000" dirty="0">
                <a:solidFill>
                  <a:srgbClr val="000000"/>
                </a:solidFill>
                <a:latin typeface="Times New Roman" panose="02020603050405020304" pitchFamily="18" charset="0"/>
                <a:ea typeface="Times New Roman" panose="02020603050405020304" pitchFamily="18" charset="0"/>
              </a:rPr>
              <a:t>function in individuals with</a:t>
            </a:r>
            <a:r>
              <a:rPr lang="en-GB" sz="2000" u="none" strike="noStrike" dirty="0">
                <a:solidFill>
                  <a:srgbClr val="000000"/>
                </a:solidFill>
                <a:effectLst/>
                <a:latin typeface="Times New Roman" panose="02020603050405020304" pitchFamily="18" charset="0"/>
                <a:ea typeface="Times New Roman" panose="02020603050405020304" pitchFamily="18" charset="0"/>
              </a:rPr>
              <a:t> early-onset dementia, facilitating communication between  clinicians, carers and service users (Suarez-Gonzalez et al., 2024).</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User </a:t>
            </a:r>
            <a:r>
              <a:rPr lang="en-GB" sz="2000" u="none" strike="noStrike" dirty="0">
                <a:solidFill>
                  <a:srgbClr val="000000"/>
                </a:solidFill>
                <a:effectLst/>
                <a:latin typeface="Times New Roman" panose="02020603050405020304" pitchFamily="18" charset="0"/>
                <a:ea typeface="Times New Roman" panose="02020603050405020304" pitchFamily="18" charset="0"/>
              </a:rPr>
              <a:t>empowerment and self-management were promoted through personalised care plans and goal-tracking features, aligning with the principles of continuity theory.</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P</a:t>
            </a:r>
            <a:r>
              <a:rPr lang="en-GB" sz="2000" u="none" strike="noStrike" dirty="0">
                <a:solidFill>
                  <a:srgbClr val="000000"/>
                </a:solidFill>
                <a:effectLst/>
                <a:latin typeface="Times New Roman" panose="02020603050405020304" pitchFamily="18" charset="0"/>
                <a:ea typeface="Times New Roman" panose="02020603050405020304" pitchFamily="18" charset="0"/>
              </a:rPr>
              <a:t>ilot feedback indicated enhanced condition awareness, improved</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interaction and increased  cognitive support. A reduction in unplanned hospital</a:t>
            </a:r>
            <a:r>
              <a:rPr lang="en-GB" sz="2000" dirty="0">
                <a:solidFill>
                  <a:srgbClr val="000000"/>
                </a:solidFill>
                <a:latin typeface="Times New Roman" panose="02020603050405020304" pitchFamily="18" charset="0"/>
                <a:ea typeface="Times New Roman" panose="02020603050405020304" pitchFamily="18" charset="0"/>
              </a:rPr>
              <a:t> admissions was </a:t>
            </a:r>
            <a:r>
              <a:rPr lang="en-GB" sz="2000" u="none" strike="noStrike" dirty="0">
                <a:solidFill>
                  <a:srgbClr val="000000"/>
                </a:solidFill>
                <a:effectLst/>
                <a:latin typeface="Times New Roman" panose="02020603050405020304" pitchFamily="18" charset="0"/>
                <a:ea typeface="Times New Roman" panose="02020603050405020304" pitchFamily="18" charset="0"/>
              </a:rPr>
              <a:t>also  observed (Hu et al., 2025).</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Practical and ethical barriers to adoption includes challengs</a:t>
            </a:r>
            <a:r>
              <a:rPr lang="en-GB" sz="2000" dirty="0">
                <a:solidFill>
                  <a:srgbClr val="000000"/>
                </a:solidFill>
                <a:latin typeface="Times New Roman" panose="02020603050405020304" pitchFamily="18" charset="0"/>
                <a:ea typeface="Times New Roman" panose="02020603050405020304" pitchFamily="18" charset="0"/>
              </a:rPr>
              <a:t>e </a:t>
            </a:r>
            <a:r>
              <a:rPr lang="en-GB" sz="2000" u="none" strike="noStrike" dirty="0">
                <a:solidFill>
                  <a:srgbClr val="000000"/>
                </a:solidFill>
                <a:effectLst/>
                <a:latin typeface="Times New Roman" panose="02020603050405020304" pitchFamily="18" charset="0"/>
                <a:ea typeface="Times New Roman" panose="02020603050405020304" pitchFamily="18" charset="0"/>
              </a:rPr>
              <a:t>related to user engagement requirements and compliance with GDPR.</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3" y="92052"/>
            <a:ext cx="8039725" cy="1200329"/>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Case Study 1: Smart Watch application for elderly care</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3.png"/>
          <p:cNvPicPr/>
          <p:nvPr/>
        </p:nvPicPr>
        <p:blipFill>
          <a:blip r:embed="rId3"/>
          <a:srcRect/>
          <a:stretch>
            <a:fillRect/>
          </a:stretch>
        </p:blipFill>
        <p:spPr>
          <a:xfrm>
            <a:off x="246088" y="2198748"/>
            <a:ext cx="3609961" cy="3609961"/>
          </a:xfrm>
          <a:prstGeom prst="rect">
            <a:avLst/>
          </a:prstGeom>
          <a:ln/>
        </p:spPr>
      </p:pic>
    </p:spTree>
    <p:extLst>
      <p:ext uri="{BB962C8B-B14F-4D97-AF65-F5344CB8AC3E}">
        <p14:creationId xmlns:p14="http://schemas.microsoft.com/office/powerpoint/2010/main" val="276054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417011" y="1868921"/>
            <a:ext cx="7486518" cy="4788665"/>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Public Health Agency (PHA)</a:t>
            </a:r>
            <a:r>
              <a:rPr lang="en-IN"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conducted a six-</a:t>
            </a:r>
            <a:r>
              <a:rPr lang="en-IN" sz="2000" dirty="0">
                <a:latin typeface="Times New Roman" panose="02020603050405020304" pitchFamily="18" charset="0"/>
                <a:cs typeface="Times New Roman" panose="02020603050405020304" pitchFamily="18" charset="0"/>
              </a:rPr>
              <a:t>month study involving forty-eight participants (33 with dementia) and reported a feasibility rating of 3.10/5 </a:t>
            </a:r>
            <a:r>
              <a:rPr lang="nl-NL" sz="2000" dirty="0">
                <a:latin typeface="Times New Roman" panose="02020603050405020304" pitchFamily="18" charset="0"/>
                <a:cs typeface="Times New Roman" panose="02020603050405020304" pitchFamily="18" charset="0"/>
              </a:rPr>
              <a:t>(Van Asbroeck </a:t>
            </a:r>
            <a:r>
              <a:rPr lang="nl-NL" sz="2000" i="1" dirty="0">
                <a:latin typeface="Times New Roman" panose="02020603050405020304" pitchFamily="18" charset="0"/>
                <a:cs typeface="Times New Roman" panose="02020603050405020304" pitchFamily="18" charset="0"/>
              </a:rPr>
              <a:t>et al.</a:t>
            </a:r>
            <a:r>
              <a:rPr lang="nl-NL" sz="2000" dirty="0">
                <a:latin typeface="Times New Roman" panose="02020603050405020304" pitchFamily="18" charset="0"/>
                <a:cs typeface="Times New Roman" panose="02020603050405020304" pitchFamily="18" charset="0"/>
              </a:rPr>
              <a:t>, 2024)</a:t>
            </a:r>
            <a:r>
              <a:rPr lang="en-IN" sz="2000" dirty="0">
                <a:latin typeface="Times New Roman" panose="02020603050405020304" pitchFamily="18" charset="0"/>
                <a:cs typeface="Times New Roman" panose="02020603050405020304" pitchFamily="18" charset="0"/>
              </a:rPr>
              <a:t>.</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Empowerment was enhanced through improved name recollection increased confidence, thereby supporting greater independence in day-to-day activities.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complexitng and bulkiness of this device resulted in frustration among thirteen  users due to usability issues.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Key ethical concerns included GDPR compliance and the stigma associated with wearable technology.</a:t>
            </a:r>
            <a:endParaRPr lang="en-GB" sz="20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Rectangle 7"/>
          <p:cNvSpPr/>
          <p:nvPr/>
        </p:nvSpPr>
        <p:spPr>
          <a:xfrm>
            <a:off x="4032353" y="124709"/>
            <a:ext cx="9253484" cy="1569660"/>
          </a:xfrm>
          <a:prstGeom prst="rect">
            <a:avLst/>
          </a:prstGeom>
        </p:spPr>
        <p:txBody>
          <a:bodyPr wrap="square">
            <a:spAutoFit/>
          </a:bodyPr>
          <a:lstStyle/>
          <a:p>
            <a:r>
              <a:rPr lang="en-IN" sz="3200" b="1" dirty="0">
                <a:latin typeface="Times New Roman" panose="02020603050405020304" pitchFamily="18" charset="0"/>
                <a:cs typeface="Times New Roman" panose="02020603050405020304" pitchFamily="18" charset="0"/>
              </a:rPr>
              <a:t>Case Study 1 (Cont.): Pilot Outcomes, Empowerment Benefits and Ethical/Practical Challenges</a:t>
            </a:r>
            <a:endParaRPr lang="en-IN" sz="3200" b="1" dirty="0">
              <a:effectLst/>
              <a:latin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717812"/>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3" name="Picture 2"/>
          <p:cNvPicPr>
            <a:picLocks noChangeAspect="1"/>
          </p:cNvPicPr>
          <p:nvPr/>
        </p:nvPicPr>
        <p:blipFill>
          <a:blip r:embed="rId3"/>
          <a:stretch>
            <a:fillRect/>
          </a:stretch>
        </p:blipFill>
        <p:spPr>
          <a:xfrm>
            <a:off x="90152" y="1694369"/>
            <a:ext cx="3942201" cy="2787479"/>
          </a:xfrm>
          <a:prstGeom prst="rect">
            <a:avLst/>
          </a:prstGeom>
        </p:spPr>
      </p:pic>
      <p:sp>
        <p:nvSpPr>
          <p:cNvPr id="4" name="Rectangle 3"/>
          <p:cNvSpPr/>
          <p:nvPr/>
        </p:nvSpPr>
        <p:spPr>
          <a:xfrm>
            <a:off x="984467" y="4647971"/>
            <a:ext cx="2184188" cy="369332"/>
          </a:xfrm>
          <a:prstGeom prst="rect">
            <a:avLst/>
          </a:prstGeom>
        </p:spPr>
        <p:txBody>
          <a:bodyPr wrap="none">
            <a:spAutoFit/>
          </a:bodyPr>
          <a:lstStyle/>
          <a:p>
            <a:r>
              <a:rPr lang="en-IN" dirty="0">
                <a:latin typeface="Times New Roman" panose="02020603050405020304" pitchFamily="18" charset="0"/>
              </a:rPr>
              <a:t>(Source: Team, 2024)</a:t>
            </a:r>
            <a:endParaRPr lang="en-IN" dirty="0"/>
          </a:p>
        </p:txBody>
      </p:sp>
    </p:spTree>
    <p:extLst>
      <p:ext uri="{BB962C8B-B14F-4D97-AF65-F5344CB8AC3E}">
        <p14:creationId xmlns:p14="http://schemas.microsoft.com/office/powerpoint/2010/main" val="1101834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793729" y="1636039"/>
            <a:ext cx="6756816" cy="5164754"/>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In order to </a:t>
            </a:r>
            <a:r>
              <a:rPr lang="en-GB" sz="2000" u="none" strike="noStrike" dirty="0">
                <a:solidFill>
                  <a:srgbClr val="000000"/>
                </a:solidFill>
                <a:effectLst/>
                <a:latin typeface="Times New Roman" panose="02020603050405020304" pitchFamily="18" charset="0"/>
                <a:ea typeface="Times New Roman" panose="02020603050405020304" pitchFamily="18" charset="0"/>
              </a:rPr>
              <a:t>ensure safety and minimise the risk of wandering, GPS-enabled slippers assist in drawing attention to the location of patients </a:t>
            </a:r>
            <a:r>
              <a:rPr lang="en-GB" sz="2000" dirty="0">
                <a:solidFill>
                  <a:srgbClr val="000000"/>
                </a:solidFill>
                <a:latin typeface="Times New Roman" panose="02020603050405020304" pitchFamily="18" charset="0"/>
                <a:ea typeface="Times New Roman" panose="02020603050405020304" pitchFamily="18" charset="0"/>
              </a:rPr>
              <a:t>when they move out of </a:t>
            </a:r>
            <a:r>
              <a:rPr lang="en-GB" sz="2000" u="none" strike="noStrike" dirty="0">
                <a:solidFill>
                  <a:srgbClr val="000000"/>
                </a:solidFill>
                <a:effectLst/>
                <a:latin typeface="Times New Roman" panose="02020603050405020304" pitchFamily="18" charset="0"/>
                <a:ea typeface="Times New Roman" panose="02020603050405020304" pitchFamily="18" charset="0"/>
              </a:rPr>
              <a:t>safe areas (Barchester, 2025).</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There are cost barriers,</a:t>
            </a:r>
            <a:r>
              <a:rPr lang="en-GB" sz="2000" dirty="0">
                <a:solidFill>
                  <a:srgbClr val="000000"/>
                </a:solidFill>
                <a:latin typeface="Times New Roman" panose="02020603050405020304" pitchFamily="18" charset="0"/>
                <a:ea typeface="Times New Roman" panose="02020603050405020304" pitchFamily="18" charset="0"/>
              </a:rPr>
              <a:t> including an</a:t>
            </a:r>
            <a:r>
              <a:rPr lang="en-GB" sz="2000" u="none" strike="noStrike" dirty="0">
                <a:solidFill>
                  <a:srgbClr val="000000"/>
                </a:solidFill>
                <a:effectLst/>
                <a:latin typeface="Times New Roman" panose="02020603050405020304" pitchFamily="18" charset="0"/>
                <a:ea typeface="Times New Roman" panose="02020603050405020304" pitchFamily="18" charset="0"/>
              </a:rPr>
              <a:t> upfront fee of seventy-five pound and an additional twenty-six pound per month, which may reduce adoption rates among families with lower incomes.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r</a:t>
            </a:r>
            <a:r>
              <a:rPr lang="en-GB" sz="2000" u="none" strike="noStrike" dirty="0">
                <a:solidFill>
                  <a:srgbClr val="000000"/>
                </a:solidFill>
                <a:effectLst/>
                <a:latin typeface="Times New Roman" panose="02020603050405020304" pitchFamily="18" charset="0"/>
                <a:ea typeface="Times New Roman" panose="02020603050405020304" pitchFamily="18" charset="0"/>
              </a:rPr>
              <a:t>elevance of life course and continuity theory suggests that technology </a:t>
            </a:r>
            <a:r>
              <a:rPr lang="en-GB" sz="2000" dirty="0">
                <a:solidFill>
                  <a:srgbClr val="000000"/>
                </a:solidFill>
                <a:latin typeface="Times New Roman" panose="02020603050405020304" pitchFamily="18" charset="0"/>
                <a:ea typeface="Times New Roman" panose="02020603050405020304" pitchFamily="18" charset="0"/>
              </a:rPr>
              <a:t>supports</a:t>
            </a:r>
            <a:r>
              <a:rPr lang="en-GB" sz="2000" u="none" strike="noStrike" dirty="0">
                <a:solidFill>
                  <a:srgbClr val="000000"/>
                </a:solidFill>
                <a:effectLst/>
                <a:latin typeface="Times New Roman" panose="02020603050405020304" pitchFamily="18" charset="0"/>
                <a:ea typeface="Times New Roman" panose="02020603050405020304" pitchFamily="18" charset="0"/>
              </a:rPr>
              <a:t> independence without changing the </a:t>
            </a:r>
            <a:r>
              <a:rPr lang="en-GB" sz="2000" dirty="0">
                <a:solidFill>
                  <a:srgbClr val="000000"/>
                </a:solidFill>
                <a:latin typeface="Times New Roman" panose="02020603050405020304" pitchFamily="18" charset="0"/>
                <a:ea typeface="Times New Roman" panose="02020603050405020304" pitchFamily="18" charset="0"/>
              </a:rPr>
              <a:t>established</a:t>
            </a:r>
            <a:r>
              <a:rPr lang="en-GB" sz="2000" u="none" strike="noStrike" dirty="0">
                <a:solidFill>
                  <a:srgbClr val="000000"/>
                </a:solidFill>
                <a:effectLst/>
                <a:latin typeface="Times New Roman" panose="02020603050405020304" pitchFamily="18" charset="0"/>
                <a:ea typeface="Times New Roman" panose="02020603050405020304" pitchFamily="18" charset="0"/>
              </a:rPr>
              <a:t> living practices (Calloo et al., 2026).</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alignment of policy implications and the focus on preventive care underpins the community-based delivery of risk reduction, as opposed to hospitalisation.</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380216"/>
            <a:ext cx="8039725" cy="646331"/>
          </a:xfrm>
          <a:prstGeom prst="rect">
            <a:avLst/>
          </a:prstGeom>
        </p:spPr>
        <p:txBody>
          <a:bodyPr wrap="square">
            <a:spAutoFit/>
          </a:bodyPr>
          <a:lstStyle/>
          <a:p>
            <a:pPr algn="ctr"/>
            <a:r>
              <a:rPr lang="en-IN" sz="3600" b="1" dirty="0">
                <a:solidFill>
                  <a:srgbClr val="000000"/>
                </a:solidFill>
                <a:effectLst/>
                <a:latin typeface="Times New Roman" panose="02020603050405020304" pitchFamily="18" charset="0"/>
                <a:ea typeface="Times New Roman" panose="02020603050405020304" pitchFamily="18" charset="0"/>
              </a:rPr>
              <a:t>Case Study 2: GPS Trackers in Slippers</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10.png"/>
          <p:cNvPicPr/>
          <p:nvPr/>
        </p:nvPicPr>
        <p:blipFill>
          <a:blip r:embed="rId3"/>
          <a:srcRect/>
          <a:stretch>
            <a:fillRect/>
          </a:stretch>
        </p:blipFill>
        <p:spPr>
          <a:xfrm>
            <a:off x="126166" y="2793364"/>
            <a:ext cx="3772680" cy="2515120"/>
          </a:xfrm>
          <a:prstGeom prst="rect">
            <a:avLst/>
          </a:prstGeom>
          <a:ln/>
        </p:spPr>
      </p:pic>
    </p:spTree>
    <p:extLst>
      <p:ext uri="{BB962C8B-B14F-4D97-AF65-F5344CB8AC3E}">
        <p14:creationId xmlns:p14="http://schemas.microsoft.com/office/powerpoint/2010/main" val="3697468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233036" y="2071988"/>
            <a:ext cx="7704621" cy="4319345"/>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An examination of thirty-four carers revealed that the Zarit Burden Scale score fell to thirty-five point thirty-five after the use of GPS, compared to forty point thirty-five before its used (Saeed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Safety improved location tracking, which decreased risks the of wandering within hours.</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Independence was enhanced, as users were able to roam with reassurance from the carers and receive a  quick response if needed.</a:t>
            </a:r>
          </a:p>
          <a:p>
            <a:pPr marL="342900" lvl="0" indent="-342900" algn="just">
              <a:lnSpc>
                <a:spcPct val="150000"/>
              </a:lnSpc>
              <a:spcAft>
                <a:spcPts val="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However, equity gaps were indemnified, as the initial cost was seventy-five pounds, and monthly payments were twenty-six pounds, potentially excluding low-income families.</a:t>
            </a:r>
            <a:endParaRPr lang="en-GB"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539230"/>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187965" y="-30430"/>
            <a:ext cx="8368706" cy="1569660"/>
          </a:xfrm>
          <a:prstGeom prst="rect">
            <a:avLst/>
          </a:prstGeom>
        </p:spPr>
        <p:txBody>
          <a:bodyPr wrap="square">
            <a:spAutoFit/>
          </a:bodyPr>
          <a:lstStyle/>
          <a:p>
            <a:r>
              <a:rPr lang="en-IN" sz="3200" b="1" dirty="0">
                <a:latin typeface="Times New Roman" panose="02020603050405020304" pitchFamily="18" charset="0"/>
                <a:cs typeface="Times New Roman" panose="02020603050405020304" pitchFamily="18" charset="0"/>
              </a:rPr>
              <a:t>Case Study 2 (Cont.): Impact Evaluation, Safety &amp; Independence Gains and Equity Limitations</a:t>
            </a:r>
            <a:endParaRPr lang="en-IN" sz="3200" b="1" dirty="0">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0912" y="1843737"/>
            <a:ext cx="3941441" cy="2530308"/>
          </a:xfrm>
          <a:prstGeom prst="rect">
            <a:avLst/>
          </a:prstGeom>
        </p:spPr>
      </p:pic>
      <p:sp>
        <p:nvSpPr>
          <p:cNvPr id="7" name="Rectangle 6"/>
          <p:cNvSpPr/>
          <p:nvPr/>
        </p:nvSpPr>
        <p:spPr>
          <a:xfrm>
            <a:off x="984353" y="4536167"/>
            <a:ext cx="6096000" cy="369332"/>
          </a:xfrm>
          <a:prstGeom prst="rect">
            <a:avLst/>
          </a:prstGeom>
        </p:spPr>
        <p:txBody>
          <a:bodyPr>
            <a:spAutoFit/>
          </a:bodyPr>
          <a:lstStyle/>
          <a:p>
            <a:r>
              <a:rPr lang="nl-NL" dirty="0">
                <a:latin typeface="Times New Roman" panose="02020603050405020304" pitchFamily="18" charset="0"/>
              </a:rPr>
              <a:t>(Source: Wrede </a:t>
            </a:r>
            <a:r>
              <a:rPr lang="nl-NL" i="1" dirty="0">
                <a:latin typeface="Times New Roman" panose="02020603050405020304" pitchFamily="18" charset="0"/>
              </a:rPr>
              <a:t>et al.,</a:t>
            </a:r>
            <a:r>
              <a:rPr lang="nl-NL" dirty="0">
                <a:latin typeface="Times New Roman" panose="02020603050405020304" pitchFamily="18" charset="0"/>
              </a:rPr>
              <a:t> 2023)</a:t>
            </a:r>
            <a:endParaRPr lang="en-IN" dirty="0"/>
          </a:p>
        </p:txBody>
      </p:sp>
    </p:spTree>
    <p:extLst>
      <p:ext uri="{BB962C8B-B14F-4D97-AF65-F5344CB8AC3E}">
        <p14:creationId xmlns:p14="http://schemas.microsoft.com/office/powerpoint/2010/main" val="1316477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528945" y="2120350"/>
            <a:ext cx="7305743" cy="431360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Smartwatch use increased the quality-of-life of score by 3.47 among people with dementia in relation to self-management.</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Carer burden was reduced by five points through the use of GPS slippers, which enabled safer and more independent daily movement (Cornelius </a:t>
            </a:r>
            <a:r>
              <a:rPr lang="en-IN" sz="2000" i="1" dirty="0">
                <a:latin typeface="Times New Roman" panose="02020603050405020304" pitchFamily="18" charset="0"/>
                <a:cs typeface="Times New Roman" panose="02020603050405020304" pitchFamily="18" charset="0"/>
              </a:rPr>
              <a:t>et al.</a:t>
            </a:r>
            <a:r>
              <a:rPr lang="en-IN" sz="2000" dirty="0">
                <a:latin typeface="Times New Roman" panose="02020603050405020304" pitchFamily="18" charset="0"/>
                <a:cs typeface="Times New Roman" panose="02020603050405020304" pitchFamily="18" charset="0"/>
              </a:rPr>
              <a:t>, 2025).</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Both technologies supported maintenance of independence, with the smartwatch offering  additional interactive benefits.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main constraints were useability challenges and barriers to sustained adoption.</a:t>
            </a:r>
          </a:p>
        </p:txBody>
      </p:sp>
      <p:cxnSp>
        <p:nvCxnSpPr>
          <p:cNvPr id="10" name="Straight Connector 9"/>
          <p:cNvCxnSpPr/>
          <p:nvPr/>
        </p:nvCxnSpPr>
        <p:spPr>
          <a:xfrm>
            <a:off x="4032353" y="1686187"/>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171635" y="43631"/>
            <a:ext cx="8020365" cy="1661993"/>
          </a:xfrm>
          <a:prstGeom prst="rect">
            <a:avLst/>
          </a:prstGeom>
        </p:spPr>
        <p:txBody>
          <a:bodyPr wrap="square">
            <a:spAutoFit/>
          </a:bodyPr>
          <a:lstStyle/>
          <a:p>
            <a:r>
              <a:rPr lang="en-IN" sz="3400" b="1" dirty="0">
                <a:latin typeface="Times New Roman" panose="02020603050405020304" pitchFamily="18" charset="0"/>
                <a:cs typeface="Times New Roman" panose="02020603050405020304" pitchFamily="18" charset="0"/>
              </a:rPr>
              <a:t>Critical Comparison of Case Studies: Effectiveness in Promoting Independence and Autonomy</a:t>
            </a:r>
            <a:endParaRPr lang="en-IN" sz="3400" b="1" dirty="0">
              <a:effectLst/>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138023" y="2449902"/>
            <a:ext cx="3894330" cy="2193861"/>
          </a:xfrm>
          <a:prstGeom prst="rect">
            <a:avLst/>
          </a:prstGeom>
        </p:spPr>
      </p:pic>
    </p:spTree>
    <p:extLst>
      <p:ext uri="{BB962C8B-B14F-4D97-AF65-F5344CB8AC3E}">
        <p14:creationId xmlns:p14="http://schemas.microsoft.com/office/powerpoint/2010/main" val="4156531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548801" y="2011595"/>
            <a:ext cx="7269388" cy="4370546"/>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Strengths include improved safety and greater support of independence, whit care burdens reduced by five-points.</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In line with the focus on wellbeing and personalisation in the Care Act 2014, there is strong alignment with person-centred principles  (GOV.UK, 2016).</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Gaps include digital exclusion, highlighted in thirteen complex scenarios, and the high cost of implementation.</a:t>
            </a:r>
          </a:p>
          <a:p>
            <a:pPr marL="342900" lvl="0" indent="-342900" algn="just">
              <a:lnSpc>
                <a:spcPct val="150000"/>
              </a:lnSpc>
              <a:spcAft>
                <a:spcPts val="0"/>
              </a:spcAft>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next steps involve simplified designs, financial subsidies, and strengthened ethical frameworks.</a:t>
            </a:r>
            <a:endParaRPr lang="en-GB" sz="20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cxnSp>
        <p:nvCxnSpPr>
          <p:cNvPr id="10" name="Straight Connector 9"/>
          <p:cNvCxnSpPr/>
          <p:nvPr/>
        </p:nvCxnSpPr>
        <p:spPr>
          <a:xfrm>
            <a:off x="4032353" y="1686187"/>
            <a:ext cx="8159647" cy="0"/>
          </a:xfrm>
          <a:prstGeom prst="line">
            <a:avLst/>
          </a:prstGeom>
        </p:spPr>
        <p:style>
          <a:lnRef idx="3">
            <a:schemeClr val="accent1"/>
          </a:lnRef>
          <a:fillRef idx="0">
            <a:schemeClr val="accent1"/>
          </a:fillRef>
          <a:effectRef idx="2">
            <a:schemeClr val="accent1"/>
          </a:effectRef>
          <a:fontRef idx="minor">
            <a:schemeClr val="tx1"/>
          </a:fontRef>
        </p:style>
      </p:cxnSp>
      <p:sp>
        <p:nvSpPr>
          <p:cNvPr id="2" name="Rectangle 1"/>
          <p:cNvSpPr/>
          <p:nvPr/>
        </p:nvSpPr>
        <p:spPr>
          <a:xfrm>
            <a:off x="4051892" y="24194"/>
            <a:ext cx="8140108" cy="1661993"/>
          </a:xfrm>
          <a:prstGeom prst="rect">
            <a:avLst/>
          </a:prstGeom>
        </p:spPr>
        <p:txBody>
          <a:bodyPr wrap="square">
            <a:spAutoFit/>
          </a:bodyPr>
          <a:lstStyle/>
          <a:p>
            <a:r>
              <a:rPr lang="en-IN" sz="3400" b="1" dirty="0">
                <a:latin typeface="Times New Roman" panose="02020603050405020304" pitchFamily="18" charset="0"/>
                <a:cs typeface="Times New Roman" panose="02020603050405020304" pitchFamily="18" charset="0"/>
              </a:rPr>
              <a:t>Integrating Technology into Person-Centred Care: Strengths, Gaps and Future Directions</a:t>
            </a:r>
            <a:endParaRPr lang="en-IN" sz="3400" b="1" dirty="0">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0" y="1686187"/>
            <a:ext cx="4051892" cy="3952613"/>
          </a:xfrm>
          <a:prstGeom prst="rect">
            <a:avLst/>
          </a:prstGeom>
        </p:spPr>
      </p:pic>
    </p:spTree>
    <p:extLst>
      <p:ext uri="{BB962C8B-B14F-4D97-AF65-F5344CB8AC3E}">
        <p14:creationId xmlns:p14="http://schemas.microsoft.com/office/powerpoint/2010/main" val="3845522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152275" y="1051421"/>
            <a:ext cx="7917304" cy="5510689"/>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Community care improvements should be unified under continuity theory principles, which would enhance long-term reduced hospitalisations, and long-term support systems.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Older adults may benefit from digital literacy programmes and the removal of digital exclusion barriers, ensuring fair access to telehealth services and enhancing their capacity to manage their health independently  (Rabbani et al., 2025)</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Investment in human resource training is needed to improve person-centred methodology based on residents’ activities and  engagement levels. This may enhance communication quality and overall wellbeing outcomes within  residential facilities.</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policy funding reforms could include increased NHS funding for  community technology grants, enabling the implementation of telecare services while maintaining a balance between ethical governance, privacy protection, and informed consent models (Eshleman, 2024).</a:t>
            </a:r>
          </a:p>
          <a:p>
            <a:pPr marL="342900" lvl="0" indent="-34290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Governance challenges may arise in response to service deinstitutionalisation. Strengthening multidisciplinary planning processes and integrated  information systems to essential to ensure effective long-term coordination of elderly care services.</a:t>
            </a:r>
          </a:p>
        </p:txBody>
      </p:sp>
      <p:sp>
        <p:nvSpPr>
          <p:cNvPr id="8" name="Rectangle 7"/>
          <p:cNvSpPr/>
          <p:nvPr/>
        </p:nvSpPr>
        <p:spPr>
          <a:xfrm>
            <a:off x="4152275" y="0"/>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Recommendations for Improvement</a:t>
            </a:r>
            <a:endParaRPr lang="en-GB" sz="3600" dirty="0"/>
          </a:p>
        </p:txBody>
      </p:sp>
      <p:cxnSp>
        <p:nvCxnSpPr>
          <p:cNvPr id="10" name="Straight Connector 9"/>
          <p:cNvCxnSpPr/>
          <p:nvPr/>
        </p:nvCxnSpPr>
        <p:spPr>
          <a:xfrm>
            <a:off x="4032353" y="650679"/>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3.png"/>
          <p:cNvPicPr/>
          <p:nvPr/>
        </p:nvPicPr>
        <p:blipFill>
          <a:blip r:embed="rId3"/>
          <a:srcRect/>
          <a:stretch>
            <a:fillRect/>
          </a:stretch>
        </p:blipFill>
        <p:spPr>
          <a:xfrm>
            <a:off x="0" y="2184787"/>
            <a:ext cx="4032353" cy="2958919"/>
          </a:xfrm>
          <a:prstGeom prst="rect">
            <a:avLst/>
          </a:prstGeom>
          <a:ln/>
        </p:spPr>
      </p:pic>
    </p:spTree>
    <p:extLst>
      <p:ext uri="{BB962C8B-B14F-4D97-AF65-F5344CB8AC3E}">
        <p14:creationId xmlns:p14="http://schemas.microsoft.com/office/powerpoint/2010/main" val="1768968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4152275" y="1546098"/>
            <a:ext cx="8039724" cy="5164754"/>
          </a:xfrm>
          <a:prstGeom prst="roundRect">
            <a:avLst>
              <a:gd name="adj" fmla="val 51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lvl="0" indent="-342900" algn="just">
              <a:lnSpc>
                <a:spcPct val="115000"/>
              </a:lnSpc>
              <a:spcAft>
                <a:spcPts val="0"/>
              </a:spcAft>
              <a:buFont typeface="Arial" panose="020B0604020202020204" pitchFamily="34" charset="0"/>
              <a:buChar char="●"/>
            </a:pPr>
            <a:r>
              <a:rPr lang="en-GB" sz="2000" dirty="0">
                <a:solidFill>
                  <a:srgbClr val="000000"/>
                </a:solidFill>
                <a:latin typeface="Times New Roman" panose="02020603050405020304" pitchFamily="18" charset="0"/>
                <a:ea typeface="Times New Roman" panose="02020603050405020304" pitchFamily="18" charset="0"/>
              </a:rPr>
              <a:t>The growth of the ageing population</a:t>
            </a:r>
            <a:r>
              <a:rPr lang="en-GB" sz="2000" u="none" strike="noStrike" dirty="0">
                <a:solidFill>
                  <a:srgbClr val="000000"/>
                </a:solidFill>
                <a:effectLst/>
                <a:latin typeface="Times New Roman" panose="02020603050405020304" pitchFamily="18" charset="0"/>
                <a:ea typeface="Times New Roman" panose="02020603050405020304" pitchFamily="18" charset="0"/>
              </a:rPr>
              <a:t> in the UK has complicated  physical, psychological and social care needs, demanding flexible, person-centred, and preventive care solutions.</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Theoretical paradigms such as activity, continuity, and life-</a:t>
            </a:r>
            <a:r>
              <a:rPr lang="en-GB" sz="2000" dirty="0">
                <a:solidFill>
                  <a:srgbClr val="000000"/>
                </a:solidFill>
                <a:latin typeface="Times New Roman" panose="02020603050405020304" pitchFamily="18" charset="0"/>
                <a:ea typeface="Times New Roman" panose="02020603050405020304" pitchFamily="18" charset="0"/>
              </a:rPr>
              <a:t>course theories </a:t>
            </a:r>
            <a:r>
              <a:rPr lang="en-GB" sz="2000" u="none" strike="noStrike" dirty="0">
                <a:solidFill>
                  <a:srgbClr val="000000"/>
                </a:solidFill>
                <a:effectLst/>
                <a:latin typeface="Times New Roman" panose="02020603050405020304" pitchFamily="18" charset="0"/>
                <a:ea typeface="Times New Roman" panose="02020603050405020304" pitchFamily="18" charset="0"/>
              </a:rPr>
              <a:t>enhanced service evaluation, by highlighted the improvement of autonomy, engagement and specialised care delivery.</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Policy frameworks and technological advances have made considerable contributions to improving safety, independence,</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service coordination</a:t>
            </a:r>
            <a:r>
              <a:rPr lang="en-GB" sz="2000" dirty="0">
                <a:solidFill>
                  <a:srgbClr val="000000"/>
                </a:solidFill>
                <a:latin typeface="Times New Roman" panose="02020603050405020304" pitchFamily="18" charset="0"/>
                <a:ea typeface="Times New Roman" panose="02020603050405020304" pitchFamily="18" charset="0"/>
              </a:rPr>
              <a:t>; however,</a:t>
            </a:r>
            <a:r>
              <a:rPr lang="en-GB" sz="2000" u="none" strike="noStrike" dirty="0">
                <a:solidFill>
                  <a:srgbClr val="000000"/>
                </a:solidFill>
                <a:effectLst/>
                <a:latin typeface="Times New Roman" panose="02020603050405020304" pitchFamily="18" charset="0"/>
                <a:ea typeface="Times New Roman" panose="02020603050405020304" pitchFamily="18" charset="0"/>
              </a:rPr>
              <a:t> ethical, financial and accessibility challenges remain</a:t>
            </a:r>
            <a:r>
              <a:rPr lang="en-GB" sz="2000" dirty="0">
                <a:solidFill>
                  <a:srgbClr val="000000"/>
                </a:solidFill>
                <a:latin typeface="Times New Roman" panose="02020603050405020304" pitchFamily="18" charset="0"/>
                <a:ea typeface="Times New Roman" panose="02020603050405020304" pitchFamily="18" charset="0"/>
              </a:rPr>
              <a:t>.</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Arial" panose="020B0604020202020204" pitchFamily="34" charset="0"/>
              <a:buChar char="●"/>
            </a:pPr>
            <a:r>
              <a:rPr lang="en-GB" sz="2000" u="none" strike="noStrike" dirty="0">
                <a:solidFill>
                  <a:srgbClr val="000000"/>
                </a:solidFill>
                <a:effectLst/>
                <a:latin typeface="Times New Roman" panose="02020603050405020304" pitchFamily="18" charset="0"/>
                <a:ea typeface="Times New Roman" panose="02020603050405020304" pitchFamily="18" charset="0"/>
              </a:rPr>
              <a:t>The future development of elderly care may include AI-</a:t>
            </a:r>
            <a:r>
              <a:rPr lang="en-GB" sz="2000" dirty="0">
                <a:solidFill>
                  <a:srgbClr val="000000"/>
                </a:solidFill>
                <a:latin typeface="Times New Roman" panose="02020603050405020304" pitchFamily="18" charset="0"/>
                <a:ea typeface="Times New Roman" panose="02020603050405020304" pitchFamily="18" charset="0"/>
              </a:rPr>
              <a:t>assistant monitoring,</a:t>
            </a:r>
            <a:r>
              <a:rPr lang="en-GB" sz="2000" u="none" strike="noStrike" dirty="0">
                <a:solidFill>
                  <a:srgbClr val="000000"/>
                </a:solidFill>
                <a:effectLst/>
                <a:latin typeface="Times New Roman" panose="02020603050405020304" pitchFamily="18" charset="0"/>
                <a:ea typeface="Times New Roman" panose="02020603050405020304" pitchFamily="18" charset="0"/>
              </a:rPr>
              <a:t> community engagement, and collaborative digital systems, </a:t>
            </a:r>
            <a:r>
              <a:rPr lang="en-GB" sz="2000" dirty="0">
                <a:solidFill>
                  <a:srgbClr val="000000"/>
                </a:solidFill>
                <a:latin typeface="Times New Roman" panose="02020603050405020304" pitchFamily="18" charset="0"/>
                <a:ea typeface="Times New Roman" panose="02020603050405020304" pitchFamily="18" charset="0"/>
              </a:rPr>
              <a:t>supported </a:t>
            </a:r>
            <a:r>
              <a:rPr lang="en-GB" sz="2000" u="none" strike="noStrike" dirty="0">
                <a:solidFill>
                  <a:srgbClr val="000000"/>
                </a:solidFill>
                <a:effectLst/>
                <a:latin typeface="Times New Roman" panose="02020603050405020304" pitchFamily="18" charset="0"/>
                <a:ea typeface="Times New Roman" panose="02020603050405020304" pitchFamily="18" charset="0"/>
              </a:rPr>
              <a:t>by the continued research,</a:t>
            </a:r>
            <a:r>
              <a:rPr lang="en-GB" sz="2000" dirty="0">
                <a:solidFill>
                  <a:srgbClr val="000000"/>
                </a:solidFill>
                <a:latin typeface="Times New Roman" panose="02020603050405020304" pitchFamily="18" charset="0"/>
                <a:ea typeface="Times New Roman" panose="02020603050405020304" pitchFamily="18" charset="0"/>
              </a:rPr>
              <a:t> workforce </a:t>
            </a:r>
            <a:r>
              <a:rPr lang="en-GB" sz="2000" u="none" strike="noStrike" dirty="0">
                <a:solidFill>
                  <a:srgbClr val="000000"/>
                </a:solidFill>
                <a:effectLst/>
                <a:latin typeface="Times New Roman" panose="02020603050405020304" pitchFamily="18" charset="0"/>
                <a:ea typeface="Times New Roman" panose="02020603050405020304" pitchFamily="18" charset="0"/>
              </a:rPr>
              <a:t>planning,</a:t>
            </a:r>
            <a:r>
              <a:rPr lang="en-GB" sz="2000" dirty="0">
                <a:solidFill>
                  <a:srgbClr val="000000"/>
                </a:solidFill>
                <a:latin typeface="Times New Roman" panose="02020603050405020304" pitchFamily="18" charset="0"/>
                <a:ea typeface="Times New Roman" panose="02020603050405020304" pitchFamily="18" charset="0"/>
              </a:rPr>
              <a:t> </a:t>
            </a:r>
            <a:r>
              <a:rPr lang="en-GB" sz="2000" u="none" strike="noStrike" dirty="0">
                <a:solidFill>
                  <a:srgbClr val="000000"/>
                </a:solidFill>
                <a:effectLst/>
                <a:latin typeface="Times New Roman" panose="02020603050405020304" pitchFamily="18" charset="0"/>
                <a:ea typeface="Times New Roman" panose="02020603050405020304" pitchFamily="18" charset="0"/>
              </a:rPr>
              <a:t>and administration modernization.</a:t>
            </a:r>
            <a:endParaRPr lang="en-GB" sz="2000" u="none" strike="noStrike" dirty="0">
              <a:solidFill>
                <a:srgbClr val="222222"/>
              </a:solidFill>
              <a:effectLst/>
              <a:latin typeface="Times New Roman" panose="02020603050405020304" pitchFamily="18" charset="0"/>
              <a:ea typeface="Times New Roman" panose="02020603050405020304" pitchFamily="18" charset="0"/>
            </a:endParaRPr>
          </a:p>
        </p:txBody>
      </p:sp>
      <p:sp>
        <p:nvSpPr>
          <p:cNvPr id="8" name="Rectangle 7"/>
          <p:cNvSpPr/>
          <p:nvPr/>
        </p:nvSpPr>
        <p:spPr>
          <a:xfrm>
            <a:off x="4152275" y="380216"/>
            <a:ext cx="8039725" cy="646331"/>
          </a:xfrm>
          <a:prstGeom prst="rect">
            <a:avLst/>
          </a:prstGeom>
        </p:spPr>
        <p:txBody>
          <a:bodyPr wrap="square">
            <a:spAutoFit/>
          </a:bodyPr>
          <a:lstStyle/>
          <a:p>
            <a:pPr algn="ctr"/>
            <a:r>
              <a:rPr lang="en-GB" sz="3600" b="1" dirty="0">
                <a:solidFill>
                  <a:srgbClr val="000000"/>
                </a:solidFill>
                <a:effectLst/>
                <a:latin typeface="Times New Roman" panose="02020603050405020304" pitchFamily="18" charset="0"/>
                <a:ea typeface="Times New Roman" panose="02020603050405020304" pitchFamily="18" charset="0"/>
              </a:rPr>
              <a:t>Conclusion</a:t>
            </a:r>
            <a:endParaRPr lang="en-GB" sz="3600" dirty="0"/>
          </a:p>
        </p:txBody>
      </p:sp>
      <p:cxnSp>
        <p:nvCxnSpPr>
          <p:cNvPr id="10" name="Straight Connector 9"/>
          <p:cNvCxnSpPr/>
          <p:nvPr/>
        </p:nvCxnSpPr>
        <p:spPr>
          <a:xfrm>
            <a:off x="4032353" y="1415174"/>
            <a:ext cx="8159647" cy="0"/>
          </a:xfrm>
          <a:prstGeom prst="line">
            <a:avLst/>
          </a:prstGeom>
        </p:spPr>
        <p:style>
          <a:lnRef idx="3">
            <a:schemeClr val="accent1"/>
          </a:lnRef>
          <a:fillRef idx="0">
            <a:schemeClr val="accent1"/>
          </a:fillRef>
          <a:effectRef idx="2">
            <a:schemeClr val="accent1"/>
          </a:effectRef>
          <a:fontRef idx="minor">
            <a:schemeClr val="tx1"/>
          </a:fontRef>
        </p:style>
      </p:cxnSp>
      <p:pic>
        <p:nvPicPr>
          <p:cNvPr id="5" name="image8.png"/>
          <p:cNvPicPr/>
          <p:nvPr/>
        </p:nvPicPr>
        <p:blipFill>
          <a:blip r:embed="rId3"/>
          <a:srcRect/>
          <a:stretch>
            <a:fillRect/>
          </a:stretch>
        </p:blipFill>
        <p:spPr>
          <a:xfrm>
            <a:off x="126167" y="3163003"/>
            <a:ext cx="3790746" cy="1960172"/>
          </a:xfrm>
          <a:prstGeom prst="rect">
            <a:avLst/>
          </a:prstGeom>
          <a:ln/>
        </p:spPr>
      </p:pic>
    </p:spTree>
    <p:extLst>
      <p:ext uri="{BB962C8B-B14F-4D97-AF65-F5344CB8AC3E}">
        <p14:creationId xmlns:p14="http://schemas.microsoft.com/office/powerpoint/2010/main" val="1652695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4382" y="-93306"/>
            <a:ext cx="1613775" cy="461665"/>
          </a:xfrm>
          <a:prstGeom prst="rect">
            <a:avLst/>
          </a:prstGeom>
        </p:spPr>
        <p:txBody>
          <a:bodyPr wrap="none">
            <a:spAutoFit/>
          </a:bodyPr>
          <a:lstStyle/>
          <a:p>
            <a:r>
              <a:rPr lang="en-GB" sz="2400" b="1" dirty="0">
                <a:solidFill>
                  <a:srgbClr val="000000"/>
                </a:solidFill>
                <a:effectLst/>
                <a:latin typeface="Times New Roman" panose="02020603050405020304" pitchFamily="18" charset="0"/>
                <a:ea typeface="Times New Roman" panose="02020603050405020304" pitchFamily="18" charset="0"/>
              </a:rPr>
              <a:t>References</a:t>
            </a:r>
            <a:endParaRPr lang="en-GB" sz="2400" dirty="0"/>
          </a:p>
        </p:txBody>
      </p:sp>
      <p:sp>
        <p:nvSpPr>
          <p:cNvPr id="4" name="Rectangle 3"/>
          <p:cNvSpPr/>
          <p:nvPr/>
        </p:nvSpPr>
        <p:spPr>
          <a:xfrm>
            <a:off x="0" y="248874"/>
            <a:ext cx="12192000" cy="6124754"/>
          </a:xfrm>
          <a:prstGeom prst="rect">
            <a:avLst/>
          </a:prstGeom>
        </p:spPr>
        <p:txBody>
          <a:bodyPr wrap="square">
            <a:spAutoFit/>
          </a:bodyPr>
          <a:lstStyle/>
          <a:p>
            <a:pPr marL="171450" indent="-171450" algn="just">
              <a:buFont typeface="Arial" panose="020B0604020202020204" pitchFamily="34" charset="0"/>
              <a:buChar char="•"/>
            </a:pPr>
            <a:r>
              <a:rPr lang="en-GB" sz="700" dirty="0"/>
              <a:t>Adeoye, S. and Adams, R. (2024) ‘Leveraging Artificial Intelligence for Predictive Healthcare: A Data-Driven Approach to Early Diagnosis and Personalized Treatment’, </a:t>
            </a:r>
            <a:r>
              <a:rPr lang="en-GB" sz="700" i="1" dirty="0"/>
              <a:t>Cognizance Journal of Multidisciplinary Studies</a:t>
            </a:r>
            <a:r>
              <a:rPr lang="en-GB" sz="700" dirty="0"/>
              <a:t>, 4(11), pp. 80–97. Available at: </a:t>
            </a:r>
            <a:r>
              <a:rPr lang="en-GB" sz="700" dirty="0">
                <a:hlinkClick r:id="rId2"/>
              </a:rPr>
              <a:t>https://doi.org/10.47760/cognizance.2024.v04i11.006</a:t>
            </a:r>
            <a:r>
              <a:rPr lang="en-GB" sz="700" dirty="0"/>
              <a:t>.  (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Afni, N. (2023) ‘Disparities in Healthcare Access: Addressing Systemic Barriers in Urban and Rural Communities’, </a:t>
            </a:r>
            <a:r>
              <a:rPr lang="en-GB" sz="700" i="1" dirty="0"/>
              <a:t>Journal of Health Literacy and Qualitative Research</a:t>
            </a:r>
            <a:r>
              <a:rPr lang="en-GB" sz="700" dirty="0"/>
              <a:t>, 3(2), pp. 112–122. Available at: </a:t>
            </a:r>
            <a:r>
              <a:rPr lang="en-GB" sz="700" dirty="0">
                <a:hlinkClick r:id="rId3"/>
              </a:rPr>
              <a:t>https://doi.org/10.61194/jhlqr.v3i2.543</a:t>
            </a:r>
            <a:r>
              <a:rPr lang="en-GB" sz="700" dirty="0"/>
              <a:t>.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Barchester (2025) </a:t>
            </a:r>
            <a:r>
              <a:rPr lang="en-GB" sz="700" i="1" dirty="0"/>
              <a:t>GPS trackers in slippers for dementia patients | Barchester</a:t>
            </a:r>
            <a:r>
              <a:rPr lang="en-GB" sz="700" dirty="0"/>
              <a:t>, </a:t>
            </a:r>
            <a:r>
              <a:rPr lang="en-GB" sz="700" i="1" dirty="0"/>
              <a:t>Barchester.com</a:t>
            </a:r>
            <a:r>
              <a:rPr lang="en-GB" sz="700" dirty="0"/>
              <a:t>. Available at: </a:t>
            </a:r>
            <a:r>
              <a:rPr lang="en-GB" sz="700" dirty="0">
                <a:hlinkClick r:id="rId4"/>
              </a:rPr>
              <a:t>https://www.barchester.com/help-and-advice/news/gps-trackers-slippers-be-issued-dementia-patients</a:t>
            </a:r>
            <a:r>
              <a:rPr lang="en-GB" sz="700" dirty="0"/>
              <a:t>.  (Accessed: 20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Calloo, G.V., Odei Boateng, M., Agbe, E.A. and Boateng, G.O. (2026) ‘Shelter to Survival: Unpacking the Health Impacts of Housing Insecurity Across the Life Course’, </a:t>
            </a:r>
            <a:r>
              <a:rPr lang="en-GB" sz="700" i="1" dirty="0"/>
              <a:t>International Journal of Environmental Research and Public Health</a:t>
            </a:r>
            <a:r>
              <a:rPr lang="en-GB" sz="700" dirty="0"/>
              <a:t>, 23(1), p. 91. Available at: </a:t>
            </a:r>
            <a:r>
              <a:rPr lang="en-GB" sz="700" dirty="0">
                <a:hlinkClick r:id="rId5"/>
              </a:rPr>
              <a:t>https://doi.org/10.3390/ijerph23010091</a:t>
            </a:r>
            <a:r>
              <a:rPr lang="en-GB"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Care Act 2014 (2026) </a:t>
            </a:r>
            <a:r>
              <a:rPr lang="en-GB" sz="700" i="1" dirty="0"/>
              <a:t>Care Act 2014</a:t>
            </a:r>
            <a:r>
              <a:rPr lang="en-GB" sz="700" dirty="0"/>
              <a:t>, </a:t>
            </a:r>
            <a:r>
              <a:rPr lang="en-GB" sz="700" i="1" dirty="0"/>
              <a:t>Legislation.gov.uk</a:t>
            </a:r>
            <a:r>
              <a:rPr lang="en-GB" sz="700" dirty="0"/>
              <a:t>. Available at: </a:t>
            </a:r>
            <a:r>
              <a:rPr lang="en-GB" sz="700" dirty="0">
                <a:hlinkClick r:id="rId6"/>
              </a:rPr>
              <a:t>https://www.legislation.gov.uk/ukpga/2014/23/contents</a:t>
            </a:r>
            <a:r>
              <a:rPr lang="en-GB" sz="700" dirty="0"/>
              <a:t>.  (Accessed:22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Charles, A., Ewbank, L., McKenna, H. and Wenzel, L. (2026) </a:t>
            </a:r>
            <a:r>
              <a:rPr lang="en-GB" sz="700" i="1" dirty="0"/>
              <a:t>The NHS Long-term Plan Explained</a:t>
            </a:r>
            <a:r>
              <a:rPr lang="en-GB" sz="700" dirty="0"/>
              <a:t>, </a:t>
            </a:r>
            <a:r>
              <a:rPr lang="en-GB" sz="700" i="1" dirty="0"/>
              <a:t>The King’s Fund</a:t>
            </a:r>
            <a:r>
              <a:rPr lang="en-GB" sz="700" dirty="0"/>
              <a:t>. Available at: </a:t>
            </a:r>
            <a:r>
              <a:rPr lang="en-GB" sz="700" dirty="0">
                <a:hlinkClick r:id="rId7"/>
              </a:rPr>
              <a:t>https://www.kingsfund.org.uk/insight-and-analysis/long-reads/nhs-long-term-plan-explained</a:t>
            </a:r>
            <a:r>
              <a:rPr lang="en-GB"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Cornelius, G., Hodgson, W., Maguire, R. and Egan, K. (2025) ‘Wearable Technology, Smart Home Systems, and Mobile Apps for the Self‑Management of Patient Outcomes in Dementia Care: Systematic Review’, </a:t>
            </a:r>
            <a:r>
              <a:rPr lang="en-IN" sz="700" i="1" dirty="0"/>
              <a:t>Journal of Medical Internet Research</a:t>
            </a:r>
            <a:r>
              <a:rPr lang="en-IN" sz="700" dirty="0"/>
              <a:t>, 27, p. e65385. Available at: </a:t>
            </a:r>
            <a:r>
              <a:rPr lang="en-IN" sz="700" dirty="0">
                <a:hlinkClick r:id="rId8"/>
              </a:rPr>
              <a:t>https://doi.org/10.2196/65385</a:t>
            </a:r>
            <a:r>
              <a:rPr lang="en-IN" sz="700" dirty="0"/>
              <a:t>. (Accessed: 22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Care Quality Commission (2026a) </a:t>
            </a:r>
            <a:r>
              <a:rPr lang="en-GB" sz="700" i="1" dirty="0"/>
              <a:t>Grosvenor House Care Home.</a:t>
            </a:r>
            <a:r>
              <a:rPr lang="en-GB" sz="700" dirty="0"/>
              <a:t> Available at: </a:t>
            </a:r>
            <a:r>
              <a:rPr lang="en-GB" sz="700" dirty="0">
                <a:hlinkClick r:id="rId9"/>
              </a:rPr>
              <a:t>https://www.cqc.org.uk/location/1-805715086</a:t>
            </a:r>
            <a:r>
              <a:rPr lang="en-GB" sz="700" dirty="0"/>
              <a:t>.  (Accessed:25 January 2026).</a:t>
            </a:r>
          </a:p>
          <a:p>
            <a:pPr algn="just"/>
            <a:endParaRPr lang="en-IN" sz="700" dirty="0"/>
          </a:p>
          <a:p>
            <a:pPr algn="just"/>
            <a:r>
              <a:rPr lang="en-GB" sz="700" dirty="0"/>
              <a:t>       Care Quality Commission (2026b) </a:t>
            </a:r>
            <a:r>
              <a:rPr lang="en-GB" sz="700" i="1" dirty="0"/>
              <a:t>Perry Tree Centre</a:t>
            </a:r>
            <a:r>
              <a:rPr lang="en-GB" sz="700" dirty="0"/>
              <a:t> Available at: </a:t>
            </a:r>
            <a:r>
              <a:rPr lang="en-GB" sz="700" dirty="0">
                <a:hlinkClick r:id="rId10"/>
              </a:rPr>
              <a:t>https://www.cqc.org.uk/location/1-143053433</a:t>
            </a:r>
            <a:r>
              <a:rPr lang="en-GB" sz="700" dirty="0"/>
              <a:t>. (Accessed: 25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Doody, O., Hennessy, T., Moloney, M., Lyons, R. and Bright, A. (2022) ‘The value and contribution of intellectual disability nurses/nurses caring for people with intellectual disability in intellectual disability settings: A scoping review’, </a:t>
            </a:r>
            <a:r>
              <a:rPr lang="en-GB" sz="700" i="1" dirty="0"/>
              <a:t>Journal of Clinical Nursing</a:t>
            </a:r>
            <a:r>
              <a:rPr lang="en-GB" sz="700" dirty="0"/>
              <a:t>, 32(9-10), pp. 1993–2040.  Available at: </a:t>
            </a:r>
            <a:r>
              <a:rPr lang="en-GB" sz="700" dirty="0">
                <a:hlinkClick r:id="rId11"/>
              </a:rPr>
              <a:t>https://doi.org/10.1111/jocn.16289</a:t>
            </a:r>
            <a:r>
              <a:rPr lang="en-GB" sz="700" dirty="0"/>
              <a:t>.  (Accessed: 25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Durand, M.A., Wistow, G., Haboubi, M.A., Douglas, N., Erens, B., Ties Hoomans, Tommaso Manacorda, Miller, R., Pacho, A., Rehackova, L., Smith, J., Lavanya Thana and Mays, N. (2025) ‘Evaluating the role of community-based multi-disciplinary teams in integrated health and social care in England: Overview of findings from the Pioneer evaluation and their implications for health and social care integration.’, </a:t>
            </a:r>
            <a:r>
              <a:rPr lang="en-GB" sz="700" i="1" dirty="0"/>
              <a:t>PubMed</a:t>
            </a:r>
            <a:r>
              <a:rPr lang="en-GB" sz="700" dirty="0"/>
              <a:t>, 30(1_suppl), pp. 69S81S. Available at: </a:t>
            </a:r>
            <a:r>
              <a:rPr lang="en-GB" sz="700" dirty="0">
                <a:hlinkClick r:id="rId12"/>
              </a:rPr>
              <a:t>https://doi.org/10.1177/13558196251349398</a:t>
            </a:r>
            <a:r>
              <a:rPr lang="en-GB"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Ekman, I. (2022) ‘Practising the Ethics of Person‐centred Care Balancing Ethical Conviction and Moral Obligations’, </a:t>
            </a:r>
            <a:r>
              <a:rPr lang="en-GB" sz="700" i="1" dirty="0"/>
              <a:t>Nursing Philosophy</a:t>
            </a:r>
            <a:r>
              <a:rPr lang="en-GB" sz="700" dirty="0"/>
              <a:t>, 23(3), pp. 1–7.</a:t>
            </a:r>
            <a:endParaRPr lang="en-IN" sz="700" dirty="0"/>
          </a:p>
          <a:p>
            <a:pPr marL="171450" indent="-171450" algn="just">
              <a:buFont typeface="Arial" panose="020B0604020202020204" pitchFamily="34" charset="0"/>
              <a:buChar char="•"/>
            </a:pPr>
            <a:r>
              <a:rPr lang="en-GB" sz="700" dirty="0"/>
              <a:t>Eshleman, J. (2024) ‘Technology for disabled adults in care: a realist review and evaluation’, </a:t>
            </a:r>
            <a:r>
              <a:rPr lang="en-GB" sz="700" i="1" dirty="0"/>
              <a:t>Stir.ac.uk</a:t>
            </a:r>
            <a:r>
              <a:rPr lang="en-GB" sz="700" dirty="0"/>
              <a:t> [Preprint]. Available at: </a:t>
            </a:r>
            <a:r>
              <a:rPr lang="en-GB" sz="700" dirty="0">
                <a:hlinkClick r:id="rId13"/>
              </a:rPr>
              <a:t>http://hdl.handle.net/1893/36395</a:t>
            </a:r>
            <a:r>
              <a:rPr lang="en-GB"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Fleck, A. (2022) </a:t>
            </a:r>
            <a:r>
              <a:rPr lang="en-IN" sz="700" i="1" dirty="0"/>
              <a:t>Infographic: The Aging Population of England and Wales</a:t>
            </a:r>
            <a:r>
              <a:rPr lang="en-IN" sz="700" dirty="0"/>
              <a:t>, </a:t>
            </a:r>
            <a:r>
              <a:rPr lang="en-IN" sz="700" i="1" dirty="0"/>
              <a:t>Statista Infographics</a:t>
            </a:r>
            <a:r>
              <a:rPr lang="en-IN" sz="700" dirty="0"/>
              <a:t>. Available at: </a:t>
            </a:r>
            <a:r>
              <a:rPr lang="en-IN" sz="700" dirty="0">
                <a:hlinkClick r:id="rId14"/>
              </a:rPr>
              <a:t>https://www.statista.com/chart/27697/census-shows-population-of-england-and-wales/</a:t>
            </a:r>
            <a:r>
              <a:rPr lang="en-IN" sz="700" dirty="0"/>
              <a:t>. (Accessed: 29 January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IN" sz="700" dirty="0"/>
              <a:t>GOV.UK (2016) </a:t>
            </a:r>
            <a:r>
              <a:rPr lang="en-IN" sz="700" i="1" dirty="0"/>
              <a:t>Care Act Factsheets</a:t>
            </a:r>
            <a:r>
              <a:rPr lang="en-IN" sz="700" dirty="0"/>
              <a:t>, </a:t>
            </a:r>
            <a:r>
              <a:rPr lang="en-IN" sz="700" i="1" dirty="0"/>
              <a:t>GOV.UK</a:t>
            </a:r>
            <a:r>
              <a:rPr lang="en-IN" sz="700" dirty="0"/>
              <a:t>. Available at: </a:t>
            </a:r>
            <a:r>
              <a:rPr lang="en-IN" sz="700" dirty="0">
                <a:hlinkClick r:id="rId15"/>
              </a:rPr>
              <a:t>https://www.gov.uk/government/publications/care-act-2014-part-1-factsheets/care-act-factsheets</a:t>
            </a:r>
            <a:r>
              <a:rPr lang="en-IN"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Hu, Y., Ngai, C.S. and Jiang, R. (2025) ‘Communication Strategies to Promote Patient Engagement in Telemedicine: Systematic Review (Preprint)’, </a:t>
            </a:r>
            <a:r>
              <a:rPr lang="en-GB" sz="700" i="1" dirty="0"/>
              <a:t>Journal of Medical Internet Research</a:t>
            </a:r>
            <a:r>
              <a:rPr lang="en-GB" sz="700" dirty="0"/>
              <a:t> [Preprint]. Available at: https://doi.org/10.2196/85456.</a:t>
            </a:r>
            <a:endParaRPr lang="en-IN" sz="700" dirty="0"/>
          </a:p>
          <a:p>
            <a:pPr marL="171450" indent="-171450" algn="just">
              <a:buFont typeface="Arial" panose="020B0604020202020204" pitchFamily="34" charset="0"/>
              <a:buChar char="•"/>
            </a:pPr>
            <a:r>
              <a:rPr lang="en-GB" sz="700" dirty="0"/>
              <a:t>Human Rights Act (2026) </a:t>
            </a:r>
            <a:r>
              <a:rPr lang="en-GB" sz="700" i="1" dirty="0"/>
              <a:t>Human Rights Act 1998</a:t>
            </a:r>
            <a:r>
              <a:rPr lang="en-GB" sz="700" dirty="0"/>
              <a:t>, </a:t>
            </a:r>
            <a:r>
              <a:rPr lang="en-GB" sz="700" i="1" dirty="0"/>
              <a:t>Legislation.gov.uk</a:t>
            </a:r>
            <a:r>
              <a:rPr lang="en-GB" sz="700" dirty="0"/>
              <a:t>. Available at: </a:t>
            </a:r>
            <a:r>
              <a:rPr lang="en-GB" sz="700" dirty="0">
                <a:hlinkClick r:id="rId16"/>
              </a:rPr>
              <a:t>https://www.legislation.gov.uk/ukpga/1998/42/schedule/1</a:t>
            </a:r>
            <a:r>
              <a:rPr lang="en-GB"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Kelly, Y., Gannon, J., Bassul, C., Williams, M., Morrissey, D., McKee, J., Keyes, L.M., O’Rourke, N. and Flynn, R. (2024) ‘Applying a Human Rights-Based Approach to Formal Care and Support Provided in the Home: A Narrative Review’, </a:t>
            </a:r>
            <a:r>
              <a:rPr lang="en-GB" sz="700" i="1" dirty="0"/>
              <a:t>Health &amp; social care in the community</a:t>
            </a:r>
            <a:r>
              <a:rPr lang="en-GB" sz="700" dirty="0"/>
              <a:t>, 2024(1), pp. 1–13. Available at: </a:t>
            </a:r>
            <a:r>
              <a:rPr lang="en-GB" sz="700" dirty="0">
                <a:hlinkClick r:id="rId17"/>
              </a:rPr>
              <a:t>https://doi.org/10.1155/2024/6632018</a:t>
            </a:r>
            <a:r>
              <a:rPr lang="en-GB" sz="700" dirty="0"/>
              <a:t>. (Accessed: 08 February 2026).</a:t>
            </a:r>
            <a:endParaRPr lang="en-IN" sz="700" dirty="0"/>
          </a:p>
          <a:p>
            <a:pPr marL="171450" indent="-171450" algn="just">
              <a:buFont typeface="Arial" panose="020B0604020202020204" pitchFamily="34" charset="0"/>
              <a:buChar char="•"/>
            </a:pPr>
            <a:r>
              <a:rPr lang="en-GB" sz="700" dirty="0"/>
              <a:t>Kermavnar, T., Avsec, A., Huang, S. and Desmet, P.M.A. (2024) ‘Assessing basic/fundamental psychological need fulfillment: systematic mapping and review of existing scales to foster cumulative science’, </a:t>
            </a:r>
            <a:r>
              <a:rPr lang="en-GB" sz="700" i="1" dirty="0"/>
              <a:t>Frontiers in Psychology</a:t>
            </a:r>
            <a:r>
              <a:rPr lang="en-GB" sz="700" dirty="0"/>
              <a:t>, 15. Available at: </a:t>
            </a:r>
            <a:r>
              <a:rPr lang="en-GB" sz="700" dirty="0">
                <a:hlinkClick r:id="rId18"/>
              </a:rPr>
              <a:t>https://doi.org/10.3389/fpsyg.2024.1427478</a:t>
            </a:r>
            <a:r>
              <a:rPr lang="en-GB" sz="700" dirty="0"/>
              <a:t>. (Accessed: 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Khan, H.T.A., Addo, K.M. and Findlay, H. (2024) ‘Public Health Challenges and Responses to the Growing Ageing Populations’, </a:t>
            </a:r>
            <a:r>
              <a:rPr lang="en-GB" sz="700" i="1" dirty="0"/>
              <a:t>Public Health Challenges</a:t>
            </a:r>
            <a:r>
              <a:rPr lang="en-GB" sz="700" dirty="0"/>
              <a:t>, 3(3), pp. 1–9. Available at: </a:t>
            </a:r>
            <a:r>
              <a:rPr lang="en-GB" sz="700" dirty="0">
                <a:hlinkClick r:id="rId19"/>
              </a:rPr>
              <a:t>https://doi.org/10.1002/puh2.213</a:t>
            </a:r>
            <a:r>
              <a:rPr lang="en-GB" sz="700" dirty="0"/>
              <a:t>. (Accessed:08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Manavi, T., Zafar, H. and Sharif, F. (2024) ‘An Era of Digital Healthcare—A Comprehensive Review of Sensor Technologies and Telehealth Advancements in Chronic Heart Failure Management’, </a:t>
            </a:r>
            <a:r>
              <a:rPr lang="en-GB" sz="700" i="1" dirty="0"/>
              <a:t>Sensors</a:t>
            </a:r>
            <a:r>
              <a:rPr lang="en-GB" sz="700" dirty="0"/>
              <a:t>, 24(8), p. 2546. Available at: </a:t>
            </a:r>
            <a:r>
              <a:rPr lang="en-GB" sz="700" dirty="0">
                <a:hlinkClick r:id="rId20"/>
              </a:rPr>
              <a:t>https://doi.org/10.3390/s24082546</a:t>
            </a:r>
            <a:r>
              <a:rPr lang="en-GB" sz="700" dirty="0"/>
              <a:t>. (Accessed: 09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Matthew, Knight, M., Peters, C.J., Maleki, S., Motavalli, A. and Bahman Nedjat-Shokouhi (2023) ‘Digital outpatient health solutions as a vehicle to improve healthcare sustainability—a United Kingdom focused policy and practice perspective’, </a:t>
            </a:r>
            <a:r>
              <a:rPr lang="en-GB" sz="700" i="1" dirty="0"/>
              <a:t>Frontiers in digital health</a:t>
            </a:r>
            <a:r>
              <a:rPr lang="en-GB" sz="700" dirty="0"/>
              <a:t>, 5. Available at: </a:t>
            </a:r>
            <a:r>
              <a:rPr lang="en-GB" sz="700" dirty="0">
                <a:hlinkClick r:id="rId21"/>
              </a:rPr>
              <a:t>https://doi.org/10.3389/fdgth.2023.1242896</a:t>
            </a:r>
            <a:r>
              <a:rPr lang="en-GB" sz="700" dirty="0"/>
              <a:t>. (Accessed 09 February 2026).</a:t>
            </a:r>
          </a:p>
          <a:p>
            <a:pPr marL="171450" indent="-171450" algn="just">
              <a:buFont typeface="Arial" panose="020B0604020202020204" pitchFamily="34" charset="0"/>
              <a:buChar char="•"/>
            </a:pPr>
            <a:r>
              <a:rPr lang="en-IN" sz="700" dirty="0"/>
              <a:t>1</a:t>
            </a:r>
          </a:p>
          <a:p>
            <a:pPr marL="171450" indent="-171450" algn="just">
              <a:buFont typeface="Arial" panose="020B0604020202020204" pitchFamily="34" charset="0"/>
              <a:buChar char="•"/>
            </a:pPr>
            <a:r>
              <a:rPr lang="en-GB" sz="700" dirty="0"/>
              <a:t>McKeown, A. (2023) ‘Ethical challenges and principles in integrated care’, </a:t>
            </a:r>
            <a:r>
              <a:rPr lang="en-GB" sz="700" i="1" dirty="0"/>
              <a:t>British medical bulletin</a:t>
            </a:r>
            <a:r>
              <a:rPr lang="en-GB" sz="700" dirty="0"/>
              <a:t>, 146(1). Available at: </a:t>
            </a:r>
            <a:r>
              <a:rPr lang="en-GB" sz="700" dirty="0">
                <a:hlinkClick r:id="rId22"/>
              </a:rPr>
              <a:t>https://doi.org/10.1093/bmb/ldac030</a:t>
            </a:r>
            <a:r>
              <a:rPr lang="en-GB" sz="700" dirty="0"/>
              <a:t>. (Accessed: 09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Nagarajan, N.R. and Sixsmith, A. (2021) ‘Policy Initiatives to Address the Challenges of an Older Population in the Workforce’, </a:t>
            </a:r>
            <a:r>
              <a:rPr lang="en-GB" sz="700" i="1" dirty="0"/>
              <a:t>Ageing International</a:t>
            </a:r>
            <a:r>
              <a:rPr lang="en-GB" sz="700" dirty="0"/>
              <a:t>, 48(1). Available at: </a:t>
            </a:r>
            <a:r>
              <a:rPr lang="en-GB" sz="700" dirty="0">
                <a:hlinkClick r:id="rId23"/>
              </a:rPr>
              <a:t>https://doi.org/10.1007/s12126-021-09442-w</a:t>
            </a:r>
            <a:r>
              <a:rPr lang="en-GB" sz="700" dirty="0"/>
              <a:t>. (Accessed: 09  February 2026).</a:t>
            </a:r>
            <a:endParaRPr lang="en-IN" sz="700" dirty="0"/>
          </a:p>
          <a:p>
            <a:pPr marL="171450" indent="-171450" algn="just">
              <a:buFont typeface="Arial" panose="020B0604020202020204" pitchFamily="34" charset="0"/>
              <a:buChar char="•"/>
            </a:pPr>
            <a:r>
              <a:rPr lang="en-GB" sz="700" dirty="0"/>
              <a:t>NHS (2026a) </a:t>
            </a:r>
            <a:r>
              <a:rPr lang="en-GB" sz="700" i="1" dirty="0"/>
              <a:t>Grosvenor House Care Home</a:t>
            </a:r>
            <a:r>
              <a:rPr lang="en-GB" sz="700" dirty="0"/>
              <a:t>, </a:t>
            </a:r>
            <a:r>
              <a:rPr lang="en-GB" sz="700" i="1" dirty="0"/>
              <a:t>Www.nhs.uk</a:t>
            </a:r>
            <a:r>
              <a:rPr lang="en-GB" sz="700" dirty="0"/>
              <a:t>. Available at: </a:t>
            </a:r>
            <a:r>
              <a:rPr lang="en-GB" sz="700" dirty="0">
                <a:hlinkClick r:id="rId24"/>
              </a:rPr>
              <a:t>https://www.nhs.uk/services/care-provider/grosvenor-house-care-home/1-11761777701</a:t>
            </a:r>
            <a:r>
              <a:rPr lang="en-GB" sz="700" dirty="0"/>
              <a:t>  (Accessed: 10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NHS (2026b) </a:t>
            </a:r>
            <a:r>
              <a:rPr lang="en-GB" sz="700" i="1" dirty="0"/>
              <a:t>Perry Tree Centre</a:t>
            </a:r>
            <a:r>
              <a:rPr lang="en-GB" sz="700" dirty="0"/>
              <a:t>, </a:t>
            </a:r>
            <a:r>
              <a:rPr lang="en-GB" sz="700" i="1" dirty="0"/>
              <a:t>Www.nhs.uk</a:t>
            </a:r>
            <a:r>
              <a:rPr lang="en-GB" sz="700" dirty="0"/>
              <a:t>. Available at: </a:t>
            </a:r>
            <a:r>
              <a:rPr lang="en-GB" sz="700" dirty="0">
                <a:hlinkClick r:id="rId25"/>
              </a:rPr>
              <a:t>https://www.nhs.uk/services/care-provider/perry-tree-centre/1-143053433</a:t>
            </a:r>
            <a:r>
              <a:rPr lang="en-GB" sz="700" dirty="0"/>
              <a:t>  (Accessed: 10 February 2026).</a:t>
            </a:r>
          </a:p>
          <a:p>
            <a:pPr marL="171450" indent="-171450" algn="just">
              <a:buFont typeface="Arial" panose="020B0604020202020204" pitchFamily="34" charset="0"/>
              <a:buChar char="•"/>
            </a:pPr>
            <a:endParaRPr lang="en-IN" sz="700" dirty="0"/>
          </a:p>
          <a:p>
            <a:pPr marL="171450" indent="-171450" algn="just">
              <a:buFont typeface="Arial" panose="020B0604020202020204" pitchFamily="34" charset="0"/>
              <a:buChar char="•"/>
            </a:pPr>
            <a:r>
              <a:rPr lang="en-GB" sz="700" dirty="0"/>
              <a:t>NHS England (2024) </a:t>
            </a:r>
            <a:r>
              <a:rPr lang="en-GB" sz="700" i="1" dirty="0"/>
              <a:t>Evolving to meet a changing world</a:t>
            </a:r>
            <a:r>
              <a:rPr lang="en-GB" sz="700" dirty="0"/>
              <a:t>, </a:t>
            </a:r>
            <a:r>
              <a:rPr lang="en-GB" sz="700" i="1" dirty="0"/>
              <a:t>NHS England</a:t>
            </a:r>
            <a:r>
              <a:rPr lang="en-GB" sz="700" dirty="0"/>
              <a:t>. Available at: </a:t>
            </a:r>
            <a:r>
              <a:rPr lang="en-GB" sz="700" dirty="0">
                <a:hlinkClick r:id="rId26"/>
              </a:rPr>
              <a:t>https://www.england.nhs.uk/future-of-human-resources-and-organisational-development/the-future-of-nhs-human-resources-and-organisational</a:t>
            </a:r>
            <a:r>
              <a:rPr lang="en-GB" sz="700" dirty="0"/>
              <a:t>. -development-report/evolving-to-meet-a-changing-world/.(Accessed: 11 February 2026).</a:t>
            </a:r>
            <a:endParaRPr lang="en-IN" sz="1000" dirty="0"/>
          </a:p>
        </p:txBody>
      </p:sp>
    </p:spTree>
    <p:extLst>
      <p:ext uri="{BB962C8B-B14F-4D97-AF65-F5344CB8AC3E}">
        <p14:creationId xmlns:p14="http://schemas.microsoft.com/office/powerpoint/2010/main" val="3305657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8790" y="0"/>
            <a:ext cx="2094420" cy="584775"/>
          </a:xfrm>
          <a:prstGeom prst="rect">
            <a:avLst/>
          </a:prstGeom>
        </p:spPr>
        <p:txBody>
          <a:bodyPr wrap="none">
            <a:spAutoFit/>
          </a:bodyPr>
          <a:lstStyle/>
          <a:p>
            <a:r>
              <a:rPr lang="en-GB" sz="3200" b="1" dirty="0">
                <a:solidFill>
                  <a:srgbClr val="000000"/>
                </a:solidFill>
                <a:effectLst/>
                <a:latin typeface="Times New Roman" panose="02020603050405020304" pitchFamily="18" charset="0"/>
                <a:ea typeface="Times New Roman" panose="02020603050405020304" pitchFamily="18" charset="0"/>
              </a:rPr>
              <a:t>References</a:t>
            </a:r>
            <a:endParaRPr lang="en-GB" sz="3200" dirty="0"/>
          </a:p>
        </p:txBody>
      </p:sp>
      <p:sp>
        <p:nvSpPr>
          <p:cNvPr id="4" name="Rectangle 3"/>
          <p:cNvSpPr/>
          <p:nvPr/>
        </p:nvSpPr>
        <p:spPr>
          <a:xfrm>
            <a:off x="0" y="716719"/>
            <a:ext cx="12192000" cy="5424562"/>
          </a:xfrm>
          <a:prstGeom prst="rect">
            <a:avLst/>
          </a:prstGeom>
        </p:spPr>
        <p:txBody>
          <a:bodyPr wrap="square">
            <a:spAutoFit/>
          </a:bodyPr>
          <a:lstStyle/>
          <a:p>
            <a:pPr marL="171450" indent="-171450" algn="just">
              <a:buFont typeface="Arial" panose="020B0604020202020204" pitchFamily="34" charset="0"/>
              <a:buChar char="•"/>
            </a:pPr>
            <a:r>
              <a:rPr lang="en-GB" sz="1050" dirty="0"/>
              <a:t>ONS (2022) </a:t>
            </a:r>
            <a:r>
              <a:rPr lang="en-GB" sz="1050" i="1" dirty="0"/>
              <a:t>Population and household estimates, England and Wales - Office for National Statistics</a:t>
            </a:r>
            <a:r>
              <a:rPr lang="en-GB" sz="1050" dirty="0"/>
              <a:t>, </a:t>
            </a:r>
            <a:r>
              <a:rPr lang="en-GB" sz="1050" i="1" dirty="0"/>
              <a:t>www.ons.gov.uk</a:t>
            </a:r>
            <a:r>
              <a:rPr lang="en-GB" sz="1050" dirty="0"/>
              <a:t>. Available at: </a:t>
            </a:r>
            <a:r>
              <a:rPr lang="en-GB" sz="1050" dirty="0">
                <a:hlinkClick r:id="rId2"/>
              </a:rPr>
              <a:t>https://www.ons.gov.uk/peoplepopulationandcommunity/populationandmigration/populationestimates/bulletins/populationandhouseholdestimatesenglandandwales/census2021</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Rabbani, M.G., Alam, A. and Prybutok, V.R. (2025) ‘Telehealth as a Sociotechnical System: A Systems Analysis of Adoption and Efficacy Among Older Adults Post-COVID-19’, </a:t>
            </a:r>
            <a:r>
              <a:rPr lang="en-GB" sz="1050" i="1" dirty="0"/>
              <a:t>Systems</a:t>
            </a:r>
            <a:r>
              <a:rPr lang="en-GB" sz="1050" dirty="0"/>
              <a:t>, 13(10), p. 843. Available at: </a:t>
            </a:r>
            <a:r>
              <a:rPr lang="en-GB" sz="1050" dirty="0">
                <a:hlinkClick r:id="rId3"/>
              </a:rPr>
              <a:t>https://doi.org/10.3390/systems13100843</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Rowe, F., Medina, M.J., Journé, B., Coetard, E. and Myers, M. (2023) ‘Understanding responsibility under uncertainty: A critical and scoping review of autonomous driving systems’, </a:t>
            </a:r>
            <a:r>
              <a:rPr lang="en-GB" sz="1050" i="1" dirty="0"/>
              <a:t>Journal of Information Technology</a:t>
            </a:r>
            <a:r>
              <a:rPr lang="en-GB" sz="1050" dirty="0"/>
              <a:t> [Preprint]. Available at: </a:t>
            </a:r>
            <a:r>
              <a:rPr lang="en-GB" sz="1050" dirty="0">
                <a:hlinkClick r:id="rId4"/>
              </a:rPr>
              <a:t>https://doi.org/10.1177/02683962231207108</a:t>
            </a:r>
            <a:r>
              <a:rPr lang="en-GB"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Saeed, S., Malik, M.G.R., Khan, M.H., Malik, S.A.R. and Aziz, B. (2024) ‘Care for the caregiver: an exploration of caregiver burden of children with chronic medical conditions at a tertiary care hospital in Karachi, Pakistan – a mixed-methods study’, </a:t>
            </a:r>
            <a:r>
              <a:rPr lang="en-IN" sz="1050" i="1" dirty="0"/>
              <a:t>BMJ Open</a:t>
            </a:r>
            <a:r>
              <a:rPr lang="en-IN" sz="1050" dirty="0"/>
              <a:t>, 14(5), p. e083088. Available at: </a:t>
            </a:r>
            <a:r>
              <a:rPr lang="en-IN" sz="1050" dirty="0">
                <a:hlinkClick r:id="rId5"/>
              </a:rPr>
              <a:t>https://doi.org/10.1136/bmjopen-2023-083088</a:t>
            </a:r>
            <a:r>
              <a:rPr lang="en-IN" sz="1050" dirty="0"/>
              <a:t>.  (Accessed: 12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Staras, C.O., Juliet, McDermott, D.T. and Jones, B.A. (2024) ‘An evaluation of the role of social identity processes for enhancing health outcomes within UK‐based social prescribing initiatives designed to increase social connection and reduce loneliness: A systematic review’, </a:t>
            </a:r>
            <a:r>
              <a:rPr lang="en-GB" sz="1050" i="1" dirty="0"/>
              <a:t>Journal of Community &amp; Applied Social Psychology</a:t>
            </a:r>
            <a:r>
              <a:rPr lang="en-GB" sz="1050" dirty="0"/>
              <a:t>, 34(5). Available at: </a:t>
            </a:r>
            <a:r>
              <a:rPr lang="en-GB" sz="1050" dirty="0">
                <a:hlinkClick r:id="rId6"/>
              </a:rPr>
              <a:t>https://doi.org/10.1002/casp.2878</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Stroppa, V., Iovino, P., Marcomini, I., D’Errico, R., Poliani, A., Rosa, D., Manara, D.F. and Villa, G. (2025) ‘Social Isolation Among Individuals with Incontinence: A Scoping Review’, </a:t>
            </a:r>
            <a:r>
              <a:rPr lang="en-GB" sz="1050" i="1" dirty="0"/>
              <a:t>Nursing Reports</a:t>
            </a:r>
            <a:r>
              <a:rPr lang="en-GB" sz="1050" dirty="0"/>
              <a:t>, 15(11), p. 375. Available at: </a:t>
            </a:r>
            <a:r>
              <a:rPr lang="en-GB" sz="1050" dirty="0">
                <a:hlinkClick r:id="rId7"/>
              </a:rPr>
              <a:t>https://doi.org/10.3390/nursrep15110375</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Suárez-González, A., Savage, S.A., Alladi, S., Viviane Amaral-Carvalho, Arshad, F., Camino, J., Paulo Caramelli, Comas-Herrera, A., Cook, J., Cooper, C., Laura García Díaz, Grasso, S.M., Jokel, R., Lavoie, M., Tomás León, Priya, T., Teresita Ramos Franco, Taylor-Rubin, C., Townsend, R. and Thöne-Otto, A. (2024) ‘Rehabilitation Services for Young-Onset Dementia: Examples from High- and Low–Middle-Income Countries’, </a:t>
            </a:r>
            <a:r>
              <a:rPr lang="en-GB" sz="1050" i="1" dirty="0"/>
              <a:t>International Journal of Environmental Research and Public Health</a:t>
            </a:r>
            <a:r>
              <a:rPr lang="en-GB" sz="1050" dirty="0"/>
              <a:t>, 21(6), pp. 790–790. Available at: </a:t>
            </a:r>
            <a:r>
              <a:rPr lang="en-GB" sz="1050" dirty="0">
                <a:hlinkClick r:id="rId8"/>
              </a:rPr>
              <a:t>https://doi.org/10.3390/ijerph21060790</a:t>
            </a:r>
            <a:r>
              <a:rPr lang="en-GB" sz="1050" dirty="0"/>
              <a:t>.  (Accessed: 15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GB" sz="1050" dirty="0"/>
              <a:t>Suvish, Ghamari, M. and Sundaram, S. (2025) ‘Digital Dementia: Smart Technologies, mHealth Applications and IoT Devices, for Dementia-Friendly Environments’, </a:t>
            </a:r>
            <a:r>
              <a:rPr lang="en-GB" sz="1050" i="1" dirty="0"/>
              <a:t>Journal of Sensor and Actuator Networks</a:t>
            </a:r>
            <a:r>
              <a:rPr lang="en-GB" sz="1050" dirty="0"/>
              <a:t>, 14(6), pp. 112–112. Available at: </a:t>
            </a:r>
            <a:r>
              <a:rPr lang="en-GB" sz="1050" dirty="0">
                <a:hlinkClick r:id="rId9"/>
              </a:rPr>
              <a:t>https://doi.org/10.3390/jsan14060112</a:t>
            </a:r>
            <a:r>
              <a:rPr lang="en-GB"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Team, M. (2024) </a:t>
            </a:r>
            <a:r>
              <a:rPr lang="en-IN" sz="1050" i="1" dirty="0"/>
              <a:t>Health Technology Implementation</a:t>
            </a:r>
            <a:r>
              <a:rPr lang="en-IN" sz="1050" dirty="0"/>
              <a:t>, </a:t>
            </a:r>
            <a:r>
              <a:rPr lang="en-IN" sz="1050" i="1" dirty="0"/>
              <a:t>Frontiers</a:t>
            </a:r>
            <a:r>
              <a:rPr lang="en-IN" sz="1050" dirty="0"/>
              <a:t>. Available at: </a:t>
            </a:r>
            <a:r>
              <a:rPr lang="en-IN" sz="1050" dirty="0">
                <a:hlinkClick r:id="rId10"/>
              </a:rPr>
              <a:t>https://www.frontiersin.org/journals/digital-health/sections/health-technology-implementation/articles?publication-date=01%2F01%2F2007-04%2F03%2F2024</a:t>
            </a:r>
            <a:r>
              <a:rPr lang="en-IN"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Van Asbroeck, S., Köhler, S., Wimmers, S.C.P.M., Muris, J.W.M., van Boxtel, M.P.J. and Deckers, K. (2024) ‘Multidomain Dementia Risk Reduction in Primary Care is Feasible: A Proof-of-concept study’, </a:t>
            </a:r>
            <a:r>
              <a:rPr lang="en-IN" sz="1050" i="1" dirty="0"/>
              <a:t>Journal of Alzheimer’s Disease</a:t>
            </a:r>
            <a:r>
              <a:rPr lang="en-IN" sz="1050" dirty="0"/>
              <a:t>. Edited by M. Barbera, 99(4), pp. 1455–1471. Available at: </a:t>
            </a:r>
            <a:r>
              <a:rPr lang="en-IN" sz="1050" dirty="0">
                <a:hlinkClick r:id="rId11"/>
              </a:rPr>
              <a:t>https://doi.org/10.3233/jad-240229</a:t>
            </a:r>
            <a:r>
              <a:rPr lang="en-IN" sz="1050" dirty="0"/>
              <a:t>.  (Accessed: 20 February 2026).</a:t>
            </a:r>
          </a:p>
          <a:p>
            <a:pPr marL="171450" indent="-171450" algn="just">
              <a:buFont typeface="Arial" panose="020B0604020202020204" pitchFamily="34" charset="0"/>
              <a:buChar char="•"/>
            </a:pPr>
            <a:endParaRPr lang="en-IN" sz="1050" dirty="0"/>
          </a:p>
          <a:p>
            <a:pPr marL="171450" indent="-171450" algn="just">
              <a:buFont typeface="Arial" panose="020B0604020202020204" pitchFamily="34" charset="0"/>
              <a:buChar char="•"/>
            </a:pPr>
            <a:r>
              <a:rPr lang="en-IN" sz="1050" dirty="0"/>
              <a:t>Wrede, C., Braakman-Jansen, A. and Lisette van Gemert-Pijnen (2023) ‘Understanding acceptance of contactless monitoring technology in home-based dementia care: a cross-sectional survey study among informal caregivers’, </a:t>
            </a:r>
            <a:r>
              <a:rPr lang="en-IN" sz="1050" i="1" dirty="0"/>
              <a:t>Frontiers in digital health</a:t>
            </a:r>
            <a:r>
              <a:rPr lang="en-IN" sz="1050" dirty="0"/>
              <a:t>, 5. Available at: </a:t>
            </a:r>
            <a:r>
              <a:rPr lang="en-IN" sz="1050" dirty="0">
                <a:hlinkClick r:id="rId12"/>
              </a:rPr>
              <a:t>https://doi.org/10.3389/fdgth.2023.1257009</a:t>
            </a:r>
            <a:r>
              <a:rPr lang="en-IN" sz="1050" dirty="0"/>
              <a:t>.  (Accessed: 23  February 2026).</a:t>
            </a:r>
          </a:p>
        </p:txBody>
      </p:sp>
    </p:spTree>
    <p:extLst>
      <p:ext uri="{BB962C8B-B14F-4D97-AF65-F5344CB8AC3E}">
        <p14:creationId xmlns:p14="http://schemas.microsoft.com/office/powerpoint/2010/main" val="3981186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054715" y="884498"/>
            <a:ext cx="5962650" cy="4219575"/>
          </a:xfrm>
          <a:prstGeom prst="rect">
            <a:avLst/>
          </a:prstGeom>
        </p:spPr>
      </p:pic>
    </p:spTree>
    <p:extLst>
      <p:ext uri="{BB962C8B-B14F-4D97-AF65-F5344CB8AC3E}">
        <p14:creationId xmlns:p14="http://schemas.microsoft.com/office/powerpoint/2010/main" val="335138736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6008d952b4f60cf4843919aeafc0dee0">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fc8ccb5cfc6dac637c313183fc69167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02E49EE2-F84B-40A9-AB7F-A20128B2FF9C}">
  <ds:schemaRefs>
    <ds:schemaRef ds:uri="http://schemas.microsoft.com/sharepoint/v3/contenttype/forms"/>
  </ds:schemaRefs>
</ds:datastoreItem>
</file>

<file path=customXml/itemProps2.xml><?xml version="1.0" encoding="utf-8"?>
<ds:datastoreItem xmlns:ds="http://schemas.openxmlformats.org/officeDocument/2006/customXml" ds:itemID="{C077F784-A841-4F24-A916-7CDBE0CEA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1D32FA9-75CA-4266-B492-C54EA2410857}">
  <ds:schemaRefs>
    <ds:schemaRef ds:uri="http://purl.org/dc/terms/"/>
    <ds:schemaRef ds:uri="cf035609-6cff-4773-8cb9-aee94aa6423a"/>
    <ds:schemaRef ds:uri="http://purl.org/dc/elements/1.1/"/>
    <ds:schemaRef ds:uri="http://www.w3.org/XML/1998/namespace"/>
    <ds:schemaRef ds:uri="http://purl.org/dc/dcmitype/"/>
    <ds:schemaRef ds:uri="http://schemas.microsoft.com/office/2006/metadata/properties"/>
    <ds:schemaRef ds:uri="http://schemas.microsoft.com/office/2006/documentManagement/types"/>
    <ds:schemaRef ds:uri="http://schemas.openxmlformats.org/package/2006/metadata/core-properties"/>
    <ds:schemaRef ds:uri="http://schemas.microsoft.com/office/infopath/2007/PartnerControls"/>
    <ds:schemaRef ds:uri="2894b9f9-d233-4e1e-82bf-b6bf6c40fee1"/>
  </ds:schemaRefs>
</ds:datastoreItem>
</file>

<file path=docProps/app.xml><?xml version="1.0" encoding="utf-8"?>
<Properties xmlns="http://schemas.openxmlformats.org/officeDocument/2006/extended-properties" xmlns:vt="http://schemas.openxmlformats.org/officeDocument/2006/docPropsVTypes">
  <Template>Default Theme</Template>
  <TotalTime>2189</TotalTime>
  <Words>5905</Words>
  <Application>Microsoft Office PowerPoint</Application>
  <PresentationFormat>Widescreen</PresentationFormat>
  <Paragraphs>194</Paragraphs>
  <Slides>21</Slides>
  <Notes>17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Retrospect</vt:lpstr>
      <vt:lpstr>   Student Name: Stacy-Ann Watson Student Number: 2238279  Module Name: Empowering the Older Person  Module Code: BMHP6027 Assignment Tittle: Voice-Over Presentation  Lecturer Name: Rizwan Nadim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User10</dc:creator>
  <cp:lastModifiedBy>Stacy-Ann Watson (2238279)</cp:lastModifiedBy>
  <cp:revision>39</cp:revision>
  <dcterms:created xsi:type="dcterms:W3CDTF">2026-02-11T09:15:21Z</dcterms:created>
  <dcterms:modified xsi:type="dcterms:W3CDTF">2026-02-27T10:19:23Z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