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61" r:id="rId3"/>
    <p:sldId id="267" r:id="rId4"/>
    <p:sldId id="262" r:id="rId5"/>
    <p:sldId id="265" r:id="rId6"/>
    <p:sldId id="264" r:id="rId7"/>
    <p:sldId id="266" r:id="rId8"/>
    <p:sldId id="270" r:id="rId9"/>
    <p:sldId id="274" r:id="rId10"/>
    <p:sldId id="273" r:id="rId11"/>
    <p:sldId id="278" r:id="rId12"/>
    <p:sldId id="271" r:id="rId13"/>
    <p:sldId id="280" r:id="rId14"/>
    <p:sldId id="263" r:id="rId15"/>
    <p:sldId id="276" r:id="rId16"/>
    <p:sldId id="277" r:id="rId17"/>
    <p:sldId id="281"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794ECA5-E632-4028-9D06-D62F91BE2F08}" v="8" dt="2022-01-14T16:06:51.0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0" d="100"/>
          <a:sy n="70" d="100"/>
        </p:scale>
        <p:origin x="46" y="18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D6C624-6A03-4F3B-A9B0-1F6ABDA6279F}" type="doc">
      <dgm:prSet loTypeId="urn:microsoft.com/office/officeart/2018/layout/CircleProcess" loCatId="simpleprocesssa" qsTypeId="urn:microsoft.com/office/officeart/2005/8/quickstyle/simple1" qsCatId="simple" csTypeId="urn:microsoft.com/office/officeart/2005/8/colors/colorful1" csCatId="colorful"/>
      <dgm:spPr/>
      <dgm:t>
        <a:bodyPr/>
        <a:lstStyle/>
        <a:p>
          <a:endParaRPr lang="en-US"/>
        </a:p>
      </dgm:t>
    </dgm:pt>
    <dgm:pt modelId="{7BBDB7C5-873A-4998-8FA9-F79B09ED8642}">
      <dgm:prSet/>
      <dgm:spPr/>
      <dgm:t>
        <a:bodyPr/>
        <a:lstStyle/>
        <a:p>
          <a:r>
            <a:rPr lang="en-GB"/>
            <a:t>Implications for a bilingual setting? </a:t>
          </a:r>
          <a:endParaRPr lang="en-US"/>
        </a:p>
      </dgm:t>
    </dgm:pt>
    <dgm:pt modelId="{5DDA482D-7A69-433E-937C-D848BDBF7EFA}" type="parTrans" cxnId="{3C69CEAA-D1BA-439B-9677-24DEEF8DF088}">
      <dgm:prSet/>
      <dgm:spPr/>
      <dgm:t>
        <a:bodyPr/>
        <a:lstStyle/>
        <a:p>
          <a:endParaRPr lang="en-US"/>
        </a:p>
      </dgm:t>
    </dgm:pt>
    <dgm:pt modelId="{3B57E182-062E-4820-B5A2-095547472429}" type="sibTrans" cxnId="{3C69CEAA-D1BA-439B-9677-24DEEF8DF088}">
      <dgm:prSet/>
      <dgm:spPr/>
      <dgm:t>
        <a:bodyPr/>
        <a:lstStyle/>
        <a:p>
          <a:endParaRPr lang="en-US"/>
        </a:p>
      </dgm:t>
    </dgm:pt>
    <dgm:pt modelId="{CA5361C2-1C87-4162-8049-5FF7CEE8D985}">
      <dgm:prSet/>
      <dgm:spPr/>
      <dgm:t>
        <a:bodyPr/>
        <a:lstStyle/>
        <a:p>
          <a:r>
            <a:rPr lang="en-GB"/>
            <a:t>Some of our children are learning through a second or third language.</a:t>
          </a:r>
          <a:endParaRPr lang="en-US"/>
        </a:p>
      </dgm:t>
    </dgm:pt>
    <dgm:pt modelId="{2872CA6F-FBAE-4721-9A5E-99DE214AE878}" type="parTrans" cxnId="{EC3F2BE6-8767-458A-B303-1BE04E583F6E}">
      <dgm:prSet/>
      <dgm:spPr/>
      <dgm:t>
        <a:bodyPr/>
        <a:lstStyle/>
        <a:p>
          <a:endParaRPr lang="en-US"/>
        </a:p>
      </dgm:t>
    </dgm:pt>
    <dgm:pt modelId="{00109609-8DAD-41DB-88BA-66E2A923018D}" type="sibTrans" cxnId="{EC3F2BE6-8767-458A-B303-1BE04E583F6E}">
      <dgm:prSet/>
      <dgm:spPr/>
      <dgm:t>
        <a:bodyPr/>
        <a:lstStyle/>
        <a:p>
          <a:endParaRPr lang="en-US"/>
        </a:p>
      </dgm:t>
    </dgm:pt>
    <dgm:pt modelId="{C3D00E3F-1759-49B4-8111-E789DBC95826}">
      <dgm:prSet/>
      <dgm:spPr/>
      <dgm:t>
        <a:bodyPr/>
        <a:lstStyle/>
        <a:p>
          <a:r>
            <a:rPr lang="en-GB"/>
            <a:t>What do we need to get right?</a:t>
          </a:r>
          <a:endParaRPr lang="en-US"/>
        </a:p>
      </dgm:t>
    </dgm:pt>
    <dgm:pt modelId="{77FFCE06-1F4F-457B-83A6-556BE8ED1B1B}" type="parTrans" cxnId="{0B24208D-C119-40D5-A197-550DD5248D5B}">
      <dgm:prSet/>
      <dgm:spPr/>
      <dgm:t>
        <a:bodyPr/>
        <a:lstStyle/>
        <a:p>
          <a:endParaRPr lang="en-US"/>
        </a:p>
      </dgm:t>
    </dgm:pt>
    <dgm:pt modelId="{54DF51AF-C9E6-4CD9-81E5-3458DA7F64F1}" type="sibTrans" cxnId="{0B24208D-C119-40D5-A197-550DD5248D5B}">
      <dgm:prSet/>
      <dgm:spPr/>
      <dgm:t>
        <a:bodyPr/>
        <a:lstStyle/>
        <a:p>
          <a:endParaRPr lang="en-US"/>
        </a:p>
      </dgm:t>
    </dgm:pt>
    <dgm:pt modelId="{C9DA15D7-B2C6-4FC5-B021-C10998182A4B}">
      <dgm:prSet/>
      <dgm:spPr/>
      <dgm:t>
        <a:bodyPr/>
        <a:lstStyle/>
        <a:p>
          <a:r>
            <a:rPr lang="en-GB"/>
            <a:t>Importance of not rushing to “academics” before spoken language is well embedded. </a:t>
          </a:r>
          <a:endParaRPr lang="en-US"/>
        </a:p>
      </dgm:t>
    </dgm:pt>
    <dgm:pt modelId="{D7E5756E-FC1E-4C05-83E9-7BAC7BFBE9CE}" type="parTrans" cxnId="{5BE82F65-887D-46FE-8D0C-A91166EBB568}">
      <dgm:prSet/>
      <dgm:spPr/>
      <dgm:t>
        <a:bodyPr/>
        <a:lstStyle/>
        <a:p>
          <a:endParaRPr lang="en-US"/>
        </a:p>
      </dgm:t>
    </dgm:pt>
    <dgm:pt modelId="{DD9EE3B3-4603-4D29-9329-24EB392497B2}" type="sibTrans" cxnId="{5BE82F65-887D-46FE-8D0C-A91166EBB568}">
      <dgm:prSet/>
      <dgm:spPr/>
      <dgm:t>
        <a:bodyPr/>
        <a:lstStyle/>
        <a:p>
          <a:endParaRPr lang="en-US"/>
        </a:p>
      </dgm:t>
    </dgm:pt>
    <dgm:pt modelId="{DE4DEE6A-D688-4B59-B2E7-766C83532F41}" type="pres">
      <dgm:prSet presAssocID="{36D6C624-6A03-4F3B-A9B0-1F6ABDA6279F}" presName="Name0" presStyleCnt="0">
        <dgm:presLayoutVars>
          <dgm:chMax val="11"/>
          <dgm:chPref val="11"/>
          <dgm:dir/>
          <dgm:resizeHandles/>
        </dgm:presLayoutVars>
      </dgm:prSet>
      <dgm:spPr/>
    </dgm:pt>
    <dgm:pt modelId="{F1DE2628-67D2-4BAA-9524-3FDB4CE53972}" type="pres">
      <dgm:prSet presAssocID="{C9DA15D7-B2C6-4FC5-B021-C10998182A4B}" presName="Accent4" presStyleCnt="0"/>
      <dgm:spPr/>
    </dgm:pt>
    <dgm:pt modelId="{60C1D60D-2E46-4C61-8674-EE9D546005EA}" type="pres">
      <dgm:prSet presAssocID="{C9DA15D7-B2C6-4FC5-B021-C10998182A4B}" presName="Accent" presStyleLbl="node1" presStyleIdx="0" presStyleCnt="8"/>
      <dgm:spPr/>
    </dgm:pt>
    <dgm:pt modelId="{869C4B59-CE58-4E08-AC34-FEB51044E1F9}" type="pres">
      <dgm:prSet presAssocID="{C9DA15D7-B2C6-4FC5-B021-C10998182A4B}" presName="ParentBackground4" presStyleCnt="0"/>
      <dgm:spPr/>
    </dgm:pt>
    <dgm:pt modelId="{9231C8A6-2794-4E86-88C9-0EFB73D41D6F}" type="pres">
      <dgm:prSet presAssocID="{C9DA15D7-B2C6-4FC5-B021-C10998182A4B}" presName="ParentBackground" presStyleLbl="node1" presStyleIdx="1" presStyleCnt="8"/>
      <dgm:spPr/>
    </dgm:pt>
    <dgm:pt modelId="{FDC11783-4996-4B13-AD0E-365E34E3905B}" type="pres">
      <dgm:prSet presAssocID="{C9DA15D7-B2C6-4FC5-B021-C10998182A4B}" presName="Parent4" presStyleLbl="fgAcc0" presStyleIdx="0" presStyleCnt="0">
        <dgm:presLayoutVars>
          <dgm:chMax val="1"/>
          <dgm:chPref val="1"/>
          <dgm:bulletEnabled val="1"/>
        </dgm:presLayoutVars>
      </dgm:prSet>
      <dgm:spPr/>
    </dgm:pt>
    <dgm:pt modelId="{B52CB64D-66B1-4966-A9A0-0724BA865BFF}" type="pres">
      <dgm:prSet presAssocID="{C3D00E3F-1759-49B4-8111-E789DBC95826}" presName="Accent3" presStyleCnt="0"/>
      <dgm:spPr/>
    </dgm:pt>
    <dgm:pt modelId="{56B7F1D6-93D7-4CAB-873B-3B7AF6C97990}" type="pres">
      <dgm:prSet presAssocID="{C3D00E3F-1759-49B4-8111-E789DBC95826}" presName="Accent" presStyleLbl="node1" presStyleIdx="2" presStyleCnt="8"/>
      <dgm:spPr/>
    </dgm:pt>
    <dgm:pt modelId="{B3FFC504-F44C-447B-8E38-4C3AA448FBCE}" type="pres">
      <dgm:prSet presAssocID="{C3D00E3F-1759-49B4-8111-E789DBC95826}" presName="ParentBackground3" presStyleCnt="0"/>
      <dgm:spPr/>
    </dgm:pt>
    <dgm:pt modelId="{C7D8FF55-D704-4487-B9F8-B855649F1450}" type="pres">
      <dgm:prSet presAssocID="{C3D00E3F-1759-49B4-8111-E789DBC95826}" presName="ParentBackground" presStyleLbl="node1" presStyleIdx="3" presStyleCnt="8"/>
      <dgm:spPr/>
    </dgm:pt>
    <dgm:pt modelId="{5E354164-8A31-4430-88BC-CF5DF9096B03}" type="pres">
      <dgm:prSet presAssocID="{C3D00E3F-1759-49B4-8111-E789DBC95826}" presName="Parent3" presStyleLbl="fgAcc0" presStyleIdx="0" presStyleCnt="0">
        <dgm:presLayoutVars>
          <dgm:chMax val="1"/>
          <dgm:chPref val="1"/>
          <dgm:bulletEnabled val="1"/>
        </dgm:presLayoutVars>
      </dgm:prSet>
      <dgm:spPr/>
    </dgm:pt>
    <dgm:pt modelId="{C13CCFA8-A0CD-428F-9F1B-CB14501750F5}" type="pres">
      <dgm:prSet presAssocID="{CA5361C2-1C87-4162-8049-5FF7CEE8D985}" presName="Accent2" presStyleCnt="0"/>
      <dgm:spPr/>
    </dgm:pt>
    <dgm:pt modelId="{31D0D5DF-63E8-4312-905B-2AA3011D12B3}" type="pres">
      <dgm:prSet presAssocID="{CA5361C2-1C87-4162-8049-5FF7CEE8D985}" presName="Accent" presStyleLbl="node1" presStyleIdx="4" presStyleCnt="8"/>
      <dgm:spPr/>
    </dgm:pt>
    <dgm:pt modelId="{DB15A7D0-6348-4A5A-A243-DD4C06ED813B}" type="pres">
      <dgm:prSet presAssocID="{CA5361C2-1C87-4162-8049-5FF7CEE8D985}" presName="ParentBackground2" presStyleCnt="0"/>
      <dgm:spPr/>
    </dgm:pt>
    <dgm:pt modelId="{2DDCDD9B-ABEB-4843-829F-8B6D86C76F00}" type="pres">
      <dgm:prSet presAssocID="{CA5361C2-1C87-4162-8049-5FF7CEE8D985}" presName="ParentBackground" presStyleLbl="node1" presStyleIdx="5" presStyleCnt="8"/>
      <dgm:spPr/>
    </dgm:pt>
    <dgm:pt modelId="{1D7164FD-B6A5-44A4-94E2-26880C63A7D4}" type="pres">
      <dgm:prSet presAssocID="{CA5361C2-1C87-4162-8049-5FF7CEE8D985}" presName="Parent2" presStyleLbl="fgAcc0" presStyleIdx="0" presStyleCnt="0">
        <dgm:presLayoutVars>
          <dgm:chMax val="1"/>
          <dgm:chPref val="1"/>
          <dgm:bulletEnabled val="1"/>
        </dgm:presLayoutVars>
      </dgm:prSet>
      <dgm:spPr/>
    </dgm:pt>
    <dgm:pt modelId="{EB814606-C171-44DE-97DA-9F17422046B3}" type="pres">
      <dgm:prSet presAssocID="{7BBDB7C5-873A-4998-8FA9-F79B09ED8642}" presName="Accent1" presStyleCnt="0"/>
      <dgm:spPr/>
    </dgm:pt>
    <dgm:pt modelId="{AE1D0CBB-F035-484F-AB44-3527A2996EBC}" type="pres">
      <dgm:prSet presAssocID="{7BBDB7C5-873A-4998-8FA9-F79B09ED8642}" presName="Accent" presStyleLbl="node1" presStyleIdx="6" presStyleCnt="8"/>
      <dgm:spPr/>
    </dgm:pt>
    <dgm:pt modelId="{8AB04546-384A-4AB7-A615-164A3EFFA220}" type="pres">
      <dgm:prSet presAssocID="{7BBDB7C5-873A-4998-8FA9-F79B09ED8642}" presName="ParentBackground1" presStyleCnt="0"/>
      <dgm:spPr/>
    </dgm:pt>
    <dgm:pt modelId="{F4120453-4748-4048-AD6F-9F3608B62079}" type="pres">
      <dgm:prSet presAssocID="{7BBDB7C5-873A-4998-8FA9-F79B09ED8642}" presName="ParentBackground" presStyleLbl="node1" presStyleIdx="7" presStyleCnt="8"/>
      <dgm:spPr/>
    </dgm:pt>
    <dgm:pt modelId="{F8C12A90-9279-4D32-8153-CC8F9FC4DEC8}" type="pres">
      <dgm:prSet presAssocID="{7BBDB7C5-873A-4998-8FA9-F79B09ED8642}" presName="Parent1" presStyleLbl="fgAcc0" presStyleIdx="0" presStyleCnt="0">
        <dgm:presLayoutVars>
          <dgm:chMax val="1"/>
          <dgm:chPref val="1"/>
          <dgm:bulletEnabled val="1"/>
        </dgm:presLayoutVars>
      </dgm:prSet>
      <dgm:spPr/>
    </dgm:pt>
  </dgm:ptLst>
  <dgm:cxnLst>
    <dgm:cxn modelId="{5BE82F65-887D-46FE-8D0C-A91166EBB568}" srcId="{36D6C624-6A03-4F3B-A9B0-1F6ABDA6279F}" destId="{C9DA15D7-B2C6-4FC5-B021-C10998182A4B}" srcOrd="3" destOrd="0" parTransId="{D7E5756E-FC1E-4C05-83E9-7BAC7BFBE9CE}" sibTransId="{DD9EE3B3-4603-4D29-9329-24EB392497B2}"/>
    <dgm:cxn modelId="{59C0D556-9942-499E-ABEE-2C4BF528D41E}" type="presOf" srcId="{7BBDB7C5-873A-4998-8FA9-F79B09ED8642}" destId="{F8C12A90-9279-4D32-8153-CC8F9FC4DEC8}" srcOrd="1" destOrd="0" presId="urn:microsoft.com/office/officeart/2018/layout/CircleProcess"/>
    <dgm:cxn modelId="{17429C7F-62FC-4E3D-9D35-41B4F7A7F998}" type="presOf" srcId="{C3D00E3F-1759-49B4-8111-E789DBC95826}" destId="{C7D8FF55-D704-4487-B9F8-B855649F1450}" srcOrd="0" destOrd="0" presId="urn:microsoft.com/office/officeart/2018/layout/CircleProcess"/>
    <dgm:cxn modelId="{64D9EF84-E4FA-48D5-B607-6D5182545460}" type="presOf" srcId="{C9DA15D7-B2C6-4FC5-B021-C10998182A4B}" destId="{9231C8A6-2794-4E86-88C9-0EFB73D41D6F}" srcOrd="0" destOrd="0" presId="urn:microsoft.com/office/officeart/2018/layout/CircleProcess"/>
    <dgm:cxn modelId="{0B24208D-C119-40D5-A197-550DD5248D5B}" srcId="{36D6C624-6A03-4F3B-A9B0-1F6ABDA6279F}" destId="{C3D00E3F-1759-49B4-8111-E789DBC95826}" srcOrd="2" destOrd="0" parTransId="{77FFCE06-1F4F-457B-83A6-556BE8ED1B1B}" sibTransId="{54DF51AF-C9E6-4CD9-81E5-3458DA7F64F1}"/>
    <dgm:cxn modelId="{8CA6A48D-39FC-4840-A4B9-8123E0C7E2B5}" type="presOf" srcId="{CA5361C2-1C87-4162-8049-5FF7CEE8D985}" destId="{1D7164FD-B6A5-44A4-94E2-26880C63A7D4}" srcOrd="1" destOrd="0" presId="urn:microsoft.com/office/officeart/2018/layout/CircleProcess"/>
    <dgm:cxn modelId="{11653992-965B-4847-BCEC-4BC0BF73E32A}" type="presOf" srcId="{CA5361C2-1C87-4162-8049-5FF7CEE8D985}" destId="{2DDCDD9B-ABEB-4843-829F-8B6D86C76F00}" srcOrd="0" destOrd="0" presId="urn:microsoft.com/office/officeart/2018/layout/CircleProcess"/>
    <dgm:cxn modelId="{EA5DAF94-5547-47F1-8365-6622FFBD02F5}" type="presOf" srcId="{7BBDB7C5-873A-4998-8FA9-F79B09ED8642}" destId="{F4120453-4748-4048-AD6F-9F3608B62079}" srcOrd="0" destOrd="0" presId="urn:microsoft.com/office/officeart/2018/layout/CircleProcess"/>
    <dgm:cxn modelId="{ACE3C0A3-8245-46BA-9D12-1DED84BA13F1}" type="presOf" srcId="{36D6C624-6A03-4F3B-A9B0-1F6ABDA6279F}" destId="{DE4DEE6A-D688-4B59-B2E7-766C83532F41}" srcOrd="0" destOrd="0" presId="urn:microsoft.com/office/officeart/2018/layout/CircleProcess"/>
    <dgm:cxn modelId="{3C69CEAA-D1BA-439B-9677-24DEEF8DF088}" srcId="{36D6C624-6A03-4F3B-A9B0-1F6ABDA6279F}" destId="{7BBDB7C5-873A-4998-8FA9-F79B09ED8642}" srcOrd="0" destOrd="0" parTransId="{5DDA482D-7A69-433E-937C-D848BDBF7EFA}" sibTransId="{3B57E182-062E-4820-B5A2-095547472429}"/>
    <dgm:cxn modelId="{E9FD88BC-6E24-4143-9B59-1B5C05F15D77}" type="presOf" srcId="{C3D00E3F-1759-49B4-8111-E789DBC95826}" destId="{5E354164-8A31-4430-88BC-CF5DF9096B03}" srcOrd="1" destOrd="0" presId="urn:microsoft.com/office/officeart/2018/layout/CircleProcess"/>
    <dgm:cxn modelId="{AC7A85CA-549E-4144-B740-0F50DA987071}" type="presOf" srcId="{C9DA15D7-B2C6-4FC5-B021-C10998182A4B}" destId="{FDC11783-4996-4B13-AD0E-365E34E3905B}" srcOrd="1" destOrd="0" presId="urn:microsoft.com/office/officeart/2018/layout/CircleProcess"/>
    <dgm:cxn modelId="{EC3F2BE6-8767-458A-B303-1BE04E583F6E}" srcId="{36D6C624-6A03-4F3B-A9B0-1F6ABDA6279F}" destId="{CA5361C2-1C87-4162-8049-5FF7CEE8D985}" srcOrd="1" destOrd="0" parTransId="{2872CA6F-FBAE-4721-9A5E-99DE214AE878}" sibTransId="{00109609-8DAD-41DB-88BA-66E2A923018D}"/>
    <dgm:cxn modelId="{286A98B2-7490-4277-AF63-8F5C19617136}" type="presParOf" srcId="{DE4DEE6A-D688-4B59-B2E7-766C83532F41}" destId="{F1DE2628-67D2-4BAA-9524-3FDB4CE53972}" srcOrd="0" destOrd="0" presId="urn:microsoft.com/office/officeart/2018/layout/CircleProcess"/>
    <dgm:cxn modelId="{D7B03AE7-771A-4B10-B706-760185B594A5}" type="presParOf" srcId="{F1DE2628-67D2-4BAA-9524-3FDB4CE53972}" destId="{60C1D60D-2E46-4C61-8674-EE9D546005EA}" srcOrd="0" destOrd="0" presId="urn:microsoft.com/office/officeart/2018/layout/CircleProcess"/>
    <dgm:cxn modelId="{513661A3-E309-4B46-989D-9ACB77B5FC16}" type="presParOf" srcId="{DE4DEE6A-D688-4B59-B2E7-766C83532F41}" destId="{869C4B59-CE58-4E08-AC34-FEB51044E1F9}" srcOrd="1" destOrd="0" presId="urn:microsoft.com/office/officeart/2018/layout/CircleProcess"/>
    <dgm:cxn modelId="{833C7E76-1582-43DA-ABEF-9A81D2849F41}" type="presParOf" srcId="{869C4B59-CE58-4E08-AC34-FEB51044E1F9}" destId="{9231C8A6-2794-4E86-88C9-0EFB73D41D6F}" srcOrd="0" destOrd="0" presId="urn:microsoft.com/office/officeart/2018/layout/CircleProcess"/>
    <dgm:cxn modelId="{4C922C30-0EE6-410D-AAA4-AE16DD6C1AF3}" type="presParOf" srcId="{DE4DEE6A-D688-4B59-B2E7-766C83532F41}" destId="{FDC11783-4996-4B13-AD0E-365E34E3905B}" srcOrd="2" destOrd="0" presId="urn:microsoft.com/office/officeart/2018/layout/CircleProcess"/>
    <dgm:cxn modelId="{69A72CA0-1560-43C2-910C-374E448AACC5}" type="presParOf" srcId="{DE4DEE6A-D688-4B59-B2E7-766C83532F41}" destId="{B52CB64D-66B1-4966-A9A0-0724BA865BFF}" srcOrd="3" destOrd="0" presId="urn:microsoft.com/office/officeart/2018/layout/CircleProcess"/>
    <dgm:cxn modelId="{12582A92-8A0C-4065-BFF3-273A1C8B5D5A}" type="presParOf" srcId="{B52CB64D-66B1-4966-A9A0-0724BA865BFF}" destId="{56B7F1D6-93D7-4CAB-873B-3B7AF6C97990}" srcOrd="0" destOrd="0" presId="urn:microsoft.com/office/officeart/2018/layout/CircleProcess"/>
    <dgm:cxn modelId="{4906FF90-6ABF-4315-B75B-47788AE5FFE2}" type="presParOf" srcId="{DE4DEE6A-D688-4B59-B2E7-766C83532F41}" destId="{B3FFC504-F44C-447B-8E38-4C3AA448FBCE}" srcOrd="4" destOrd="0" presId="urn:microsoft.com/office/officeart/2018/layout/CircleProcess"/>
    <dgm:cxn modelId="{8B7FE799-C101-44A3-A6B5-A0CAC9ECC48C}" type="presParOf" srcId="{B3FFC504-F44C-447B-8E38-4C3AA448FBCE}" destId="{C7D8FF55-D704-4487-B9F8-B855649F1450}" srcOrd="0" destOrd="0" presId="urn:microsoft.com/office/officeart/2018/layout/CircleProcess"/>
    <dgm:cxn modelId="{69653BCB-EBCC-488E-806A-9A97E15045A6}" type="presParOf" srcId="{DE4DEE6A-D688-4B59-B2E7-766C83532F41}" destId="{5E354164-8A31-4430-88BC-CF5DF9096B03}" srcOrd="5" destOrd="0" presId="urn:microsoft.com/office/officeart/2018/layout/CircleProcess"/>
    <dgm:cxn modelId="{528AA137-83DF-4E47-99CC-F91538D63565}" type="presParOf" srcId="{DE4DEE6A-D688-4B59-B2E7-766C83532F41}" destId="{C13CCFA8-A0CD-428F-9F1B-CB14501750F5}" srcOrd="6" destOrd="0" presId="urn:microsoft.com/office/officeart/2018/layout/CircleProcess"/>
    <dgm:cxn modelId="{24DCD6A8-ADAE-47D4-B809-E8F9E3D6706A}" type="presParOf" srcId="{C13CCFA8-A0CD-428F-9F1B-CB14501750F5}" destId="{31D0D5DF-63E8-4312-905B-2AA3011D12B3}" srcOrd="0" destOrd="0" presId="urn:microsoft.com/office/officeart/2018/layout/CircleProcess"/>
    <dgm:cxn modelId="{E99C9C61-D719-45A1-8982-1B0E5647401C}" type="presParOf" srcId="{DE4DEE6A-D688-4B59-B2E7-766C83532F41}" destId="{DB15A7D0-6348-4A5A-A243-DD4C06ED813B}" srcOrd="7" destOrd="0" presId="urn:microsoft.com/office/officeart/2018/layout/CircleProcess"/>
    <dgm:cxn modelId="{134FB758-5269-4DE9-9BFB-A025D9895654}" type="presParOf" srcId="{DB15A7D0-6348-4A5A-A243-DD4C06ED813B}" destId="{2DDCDD9B-ABEB-4843-829F-8B6D86C76F00}" srcOrd="0" destOrd="0" presId="urn:microsoft.com/office/officeart/2018/layout/CircleProcess"/>
    <dgm:cxn modelId="{3C6ECAC3-B2FA-4C81-B927-1529D9A3E125}" type="presParOf" srcId="{DE4DEE6A-D688-4B59-B2E7-766C83532F41}" destId="{1D7164FD-B6A5-44A4-94E2-26880C63A7D4}" srcOrd="8" destOrd="0" presId="urn:microsoft.com/office/officeart/2018/layout/CircleProcess"/>
    <dgm:cxn modelId="{199699FC-E53D-4D10-A37C-2C9ACB509520}" type="presParOf" srcId="{DE4DEE6A-D688-4B59-B2E7-766C83532F41}" destId="{EB814606-C171-44DE-97DA-9F17422046B3}" srcOrd="9" destOrd="0" presId="urn:microsoft.com/office/officeart/2018/layout/CircleProcess"/>
    <dgm:cxn modelId="{909121BC-C3E8-4F58-A702-97203D7CCF1F}" type="presParOf" srcId="{EB814606-C171-44DE-97DA-9F17422046B3}" destId="{AE1D0CBB-F035-484F-AB44-3527A2996EBC}" srcOrd="0" destOrd="0" presId="urn:microsoft.com/office/officeart/2018/layout/CircleProcess"/>
    <dgm:cxn modelId="{7022B0F5-2316-4352-9574-19C336F804CC}" type="presParOf" srcId="{DE4DEE6A-D688-4B59-B2E7-766C83532F41}" destId="{8AB04546-384A-4AB7-A615-164A3EFFA220}" srcOrd="10" destOrd="0" presId="urn:microsoft.com/office/officeart/2018/layout/CircleProcess"/>
    <dgm:cxn modelId="{A7355954-7EC0-4657-A3A8-3CADA145836D}" type="presParOf" srcId="{8AB04546-384A-4AB7-A615-164A3EFFA220}" destId="{F4120453-4748-4048-AD6F-9F3608B62079}" srcOrd="0" destOrd="0" presId="urn:microsoft.com/office/officeart/2018/layout/CircleProcess"/>
    <dgm:cxn modelId="{2CA30B70-5E24-4CBB-8C16-2ABD4C5DA11C}" type="presParOf" srcId="{DE4DEE6A-D688-4B59-B2E7-766C83532F41}" destId="{F8C12A90-9279-4D32-8153-CC8F9FC4DEC8}" srcOrd="11" destOrd="0" presId="urn:microsoft.com/office/officeart/2018/layout/Circle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C1D60D-2E46-4C61-8674-EE9D546005EA}">
      <dsp:nvSpPr>
        <dsp:cNvPr id="0" name=""/>
        <dsp:cNvSpPr/>
      </dsp:nvSpPr>
      <dsp:spPr>
        <a:xfrm>
          <a:off x="7854097" y="849403"/>
          <a:ext cx="2250349" cy="2250464"/>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31C8A6-2794-4E86-88C9-0EFB73D41D6F}">
      <dsp:nvSpPr>
        <dsp:cNvPr id="0" name=""/>
        <dsp:cNvSpPr/>
      </dsp:nvSpPr>
      <dsp:spPr>
        <a:xfrm>
          <a:off x="7929366" y="924431"/>
          <a:ext cx="2100776" cy="2100407"/>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a:t>Importance of not rushing to “academics” before spoken language is well embedded. </a:t>
          </a:r>
          <a:endParaRPr lang="en-US" sz="1700" kern="1200"/>
        </a:p>
      </dsp:txBody>
      <dsp:txXfrm>
        <a:off x="8229476" y="1224546"/>
        <a:ext cx="1500554" cy="1500177"/>
      </dsp:txXfrm>
    </dsp:sp>
    <dsp:sp modelId="{56B7F1D6-93D7-4CAB-873B-3B7AF6C97990}">
      <dsp:nvSpPr>
        <dsp:cNvPr id="0" name=""/>
        <dsp:cNvSpPr/>
      </dsp:nvSpPr>
      <dsp:spPr>
        <a:xfrm rot="2700000">
          <a:off x="5518810" y="849244"/>
          <a:ext cx="2250386" cy="2250386"/>
        </a:xfrm>
        <a:prstGeom prst="teardrop">
          <a:avLst>
            <a:gd name="adj" fmla="val 10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D8FF55-D704-4487-B9F8-B855649F1450}">
      <dsp:nvSpPr>
        <dsp:cNvPr id="0" name=""/>
        <dsp:cNvSpPr/>
      </dsp:nvSpPr>
      <dsp:spPr>
        <a:xfrm>
          <a:off x="5603747" y="924431"/>
          <a:ext cx="2100776" cy="2100407"/>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a:t>What do we need to get right?</a:t>
          </a:r>
          <a:endParaRPr lang="en-US" sz="1700" kern="1200"/>
        </a:p>
      </dsp:txBody>
      <dsp:txXfrm>
        <a:off x="5903858" y="1224546"/>
        <a:ext cx="1500554" cy="1500177"/>
      </dsp:txXfrm>
    </dsp:sp>
    <dsp:sp modelId="{31D0D5DF-63E8-4312-905B-2AA3011D12B3}">
      <dsp:nvSpPr>
        <dsp:cNvPr id="0" name=""/>
        <dsp:cNvSpPr/>
      </dsp:nvSpPr>
      <dsp:spPr>
        <a:xfrm rot="2700000">
          <a:off x="3202842" y="849244"/>
          <a:ext cx="2250386" cy="2250386"/>
        </a:xfrm>
        <a:prstGeom prst="teardrop">
          <a:avLst>
            <a:gd name="adj" fmla="val 10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DCDD9B-ABEB-4843-829F-8B6D86C76F00}">
      <dsp:nvSpPr>
        <dsp:cNvPr id="0" name=""/>
        <dsp:cNvSpPr/>
      </dsp:nvSpPr>
      <dsp:spPr>
        <a:xfrm>
          <a:off x="3278129" y="924431"/>
          <a:ext cx="2100776" cy="2100407"/>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a:t>Some of our children are learning through a second or third language.</a:t>
          </a:r>
          <a:endParaRPr lang="en-US" sz="1700" kern="1200"/>
        </a:p>
      </dsp:txBody>
      <dsp:txXfrm>
        <a:off x="3578240" y="1224546"/>
        <a:ext cx="1500554" cy="1500177"/>
      </dsp:txXfrm>
    </dsp:sp>
    <dsp:sp modelId="{AE1D0CBB-F035-484F-AB44-3527A2996EBC}">
      <dsp:nvSpPr>
        <dsp:cNvPr id="0" name=""/>
        <dsp:cNvSpPr/>
      </dsp:nvSpPr>
      <dsp:spPr>
        <a:xfrm rot="2700000">
          <a:off x="877223" y="849244"/>
          <a:ext cx="2250386" cy="2250386"/>
        </a:xfrm>
        <a:prstGeom prst="teardrop">
          <a:avLst>
            <a:gd name="adj" fmla="val 10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120453-4748-4048-AD6F-9F3608B62079}">
      <dsp:nvSpPr>
        <dsp:cNvPr id="0" name=""/>
        <dsp:cNvSpPr/>
      </dsp:nvSpPr>
      <dsp:spPr>
        <a:xfrm>
          <a:off x="952511" y="924431"/>
          <a:ext cx="2100776" cy="2100407"/>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a:t>Implications for a bilingual setting? </a:t>
          </a:r>
          <a:endParaRPr lang="en-US" sz="1700" kern="1200"/>
        </a:p>
      </dsp:txBody>
      <dsp:txXfrm>
        <a:off x="1252622" y="1224546"/>
        <a:ext cx="1500554" cy="1500177"/>
      </dsp:txXfrm>
    </dsp:sp>
  </dsp:spTree>
</dsp:drawing>
</file>

<file path=ppt/diagrams/layout1.xml><?xml version="1.0" encoding="utf-8"?>
<dgm:layoutDef xmlns:dgm="http://schemas.openxmlformats.org/drawingml/2006/diagram" xmlns:a="http://schemas.openxmlformats.org/drawingml/2006/main" uniqueId="urn:microsoft.com/office/officeart/2018/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node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E779710-4A24-48A3-8D9D-227288DE99BB}" type="datetimeFigureOut">
              <a:rPr lang="en-GB" smtClean="0"/>
              <a:t>25/01/2022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B47828-E3BA-4432-8FFA-760CE53FC324}" type="slidenum">
              <a:rPr lang="en-GB" smtClean="0"/>
              <a:t>‹#›</a:t>
            </a:fld>
            <a:endParaRPr lang="en-GB"/>
          </a:p>
        </p:txBody>
      </p:sp>
    </p:spTree>
    <p:extLst>
      <p:ext uri="{BB962C8B-B14F-4D97-AF65-F5344CB8AC3E}">
        <p14:creationId xmlns:p14="http://schemas.microsoft.com/office/powerpoint/2010/main" val="10995762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3B3474-91F5-4FDF-AD72-C400689E8D8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6E40DDC-8C33-4CAE-9C18-789882D5A13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9F46666-3F8E-48B0-9D07-0AF7C1FC46A3}"/>
              </a:ext>
            </a:extLst>
          </p:cNvPr>
          <p:cNvSpPr>
            <a:spLocks noGrp="1"/>
          </p:cNvSpPr>
          <p:nvPr>
            <p:ph type="dt" sz="half" idx="10"/>
          </p:nvPr>
        </p:nvSpPr>
        <p:spPr/>
        <p:txBody>
          <a:bodyPr/>
          <a:lstStyle/>
          <a:p>
            <a:fld id="{8D38493E-E1D2-46C9-8C12-FB75EB28CB99}" type="datetimeFigureOut">
              <a:rPr lang="en-GB" smtClean="0"/>
              <a:t>25/01/2022</a:t>
            </a:fld>
            <a:endParaRPr lang="en-GB"/>
          </a:p>
        </p:txBody>
      </p:sp>
      <p:sp>
        <p:nvSpPr>
          <p:cNvPr id="5" name="Footer Placeholder 4">
            <a:extLst>
              <a:ext uri="{FF2B5EF4-FFF2-40B4-BE49-F238E27FC236}">
                <a16:creationId xmlns:a16="http://schemas.microsoft.com/office/drawing/2014/main" id="{D976A248-A85A-49CB-A6C7-1462A3616E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79CA92-439D-44F4-8FF2-88560734D180}"/>
              </a:ext>
            </a:extLst>
          </p:cNvPr>
          <p:cNvSpPr>
            <a:spLocks noGrp="1"/>
          </p:cNvSpPr>
          <p:nvPr>
            <p:ph type="sldNum" sz="quarter" idx="12"/>
          </p:nvPr>
        </p:nvSpPr>
        <p:spPr/>
        <p:txBody>
          <a:bodyPr/>
          <a:lstStyle/>
          <a:p>
            <a:fld id="{9B097D30-1FFC-4706-9124-42DA6422FBDC}" type="slidenum">
              <a:rPr lang="en-GB" smtClean="0"/>
              <a:t>‹#›</a:t>
            </a:fld>
            <a:endParaRPr lang="en-GB"/>
          </a:p>
        </p:txBody>
      </p:sp>
    </p:spTree>
    <p:extLst>
      <p:ext uri="{BB962C8B-B14F-4D97-AF65-F5344CB8AC3E}">
        <p14:creationId xmlns:p14="http://schemas.microsoft.com/office/powerpoint/2010/main" val="3375575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189D5C-4DF4-4060-A796-819B622993C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6F7B89C-18E0-492E-B0D8-62F247888CE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E1370E-A563-42AF-B4CA-85B526154579}"/>
              </a:ext>
            </a:extLst>
          </p:cNvPr>
          <p:cNvSpPr>
            <a:spLocks noGrp="1"/>
          </p:cNvSpPr>
          <p:nvPr>
            <p:ph type="dt" sz="half" idx="10"/>
          </p:nvPr>
        </p:nvSpPr>
        <p:spPr/>
        <p:txBody>
          <a:bodyPr/>
          <a:lstStyle/>
          <a:p>
            <a:fld id="{8D38493E-E1D2-46C9-8C12-FB75EB28CB99}" type="datetimeFigureOut">
              <a:rPr lang="en-GB" smtClean="0"/>
              <a:t>25/01/2022</a:t>
            </a:fld>
            <a:endParaRPr lang="en-GB"/>
          </a:p>
        </p:txBody>
      </p:sp>
      <p:sp>
        <p:nvSpPr>
          <p:cNvPr id="5" name="Footer Placeholder 4">
            <a:extLst>
              <a:ext uri="{FF2B5EF4-FFF2-40B4-BE49-F238E27FC236}">
                <a16:creationId xmlns:a16="http://schemas.microsoft.com/office/drawing/2014/main" id="{48E616E5-B7D4-4A77-86A4-1EB6571051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2C08A5-62A8-4795-B8AF-CCE201C05D15}"/>
              </a:ext>
            </a:extLst>
          </p:cNvPr>
          <p:cNvSpPr>
            <a:spLocks noGrp="1"/>
          </p:cNvSpPr>
          <p:nvPr>
            <p:ph type="sldNum" sz="quarter" idx="12"/>
          </p:nvPr>
        </p:nvSpPr>
        <p:spPr/>
        <p:txBody>
          <a:bodyPr/>
          <a:lstStyle/>
          <a:p>
            <a:fld id="{9B097D30-1FFC-4706-9124-42DA6422FBDC}" type="slidenum">
              <a:rPr lang="en-GB" smtClean="0"/>
              <a:t>‹#›</a:t>
            </a:fld>
            <a:endParaRPr lang="en-GB"/>
          </a:p>
        </p:txBody>
      </p:sp>
    </p:spTree>
    <p:extLst>
      <p:ext uri="{BB962C8B-B14F-4D97-AF65-F5344CB8AC3E}">
        <p14:creationId xmlns:p14="http://schemas.microsoft.com/office/powerpoint/2010/main" val="39125672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BCCC0E-4322-4E57-8F97-B335504F165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2EF435F-7B8E-4203-A4A0-77E3966D400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81BF7F0-AE01-47B2-8929-C284C159BB59}"/>
              </a:ext>
            </a:extLst>
          </p:cNvPr>
          <p:cNvSpPr>
            <a:spLocks noGrp="1"/>
          </p:cNvSpPr>
          <p:nvPr>
            <p:ph type="dt" sz="half" idx="10"/>
          </p:nvPr>
        </p:nvSpPr>
        <p:spPr/>
        <p:txBody>
          <a:bodyPr/>
          <a:lstStyle/>
          <a:p>
            <a:fld id="{8D38493E-E1D2-46C9-8C12-FB75EB28CB99}" type="datetimeFigureOut">
              <a:rPr lang="en-GB" smtClean="0"/>
              <a:t>25/01/2022</a:t>
            </a:fld>
            <a:endParaRPr lang="en-GB"/>
          </a:p>
        </p:txBody>
      </p:sp>
      <p:sp>
        <p:nvSpPr>
          <p:cNvPr id="5" name="Footer Placeholder 4">
            <a:extLst>
              <a:ext uri="{FF2B5EF4-FFF2-40B4-BE49-F238E27FC236}">
                <a16:creationId xmlns:a16="http://schemas.microsoft.com/office/drawing/2014/main" id="{C8BC8517-0DE8-43AA-9D6E-380ACE9215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8C0B36-9C0A-4D35-A5AA-E8D2A0740E14}"/>
              </a:ext>
            </a:extLst>
          </p:cNvPr>
          <p:cNvSpPr>
            <a:spLocks noGrp="1"/>
          </p:cNvSpPr>
          <p:nvPr>
            <p:ph type="sldNum" sz="quarter" idx="12"/>
          </p:nvPr>
        </p:nvSpPr>
        <p:spPr/>
        <p:txBody>
          <a:bodyPr/>
          <a:lstStyle/>
          <a:p>
            <a:fld id="{9B097D30-1FFC-4706-9124-42DA6422FBDC}" type="slidenum">
              <a:rPr lang="en-GB" smtClean="0"/>
              <a:t>‹#›</a:t>
            </a:fld>
            <a:endParaRPr lang="en-GB"/>
          </a:p>
        </p:txBody>
      </p:sp>
    </p:spTree>
    <p:extLst>
      <p:ext uri="{BB962C8B-B14F-4D97-AF65-F5344CB8AC3E}">
        <p14:creationId xmlns:p14="http://schemas.microsoft.com/office/powerpoint/2010/main" val="1677410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36412-0B6C-4E4D-B78A-FF4B12FA647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D2279E9-062E-4229-B836-BE80245D0D8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123FAAE-0496-475E-A3DE-F3CAE26E541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8CE6FCC-40D6-4691-BA1D-63B1966DA222}"/>
              </a:ext>
            </a:extLst>
          </p:cNvPr>
          <p:cNvSpPr>
            <a:spLocks noGrp="1"/>
          </p:cNvSpPr>
          <p:nvPr>
            <p:ph type="dt" sz="half" idx="10"/>
          </p:nvPr>
        </p:nvSpPr>
        <p:spPr/>
        <p:txBody>
          <a:bodyPr/>
          <a:lstStyle/>
          <a:p>
            <a:fld id="{8D38493E-E1D2-46C9-8C12-FB75EB28CB99}" type="datetimeFigureOut">
              <a:rPr lang="en-GB" smtClean="0"/>
              <a:t>25/01/2022</a:t>
            </a:fld>
            <a:endParaRPr lang="en-GB"/>
          </a:p>
        </p:txBody>
      </p:sp>
      <p:sp>
        <p:nvSpPr>
          <p:cNvPr id="6" name="Footer Placeholder 5">
            <a:extLst>
              <a:ext uri="{FF2B5EF4-FFF2-40B4-BE49-F238E27FC236}">
                <a16:creationId xmlns:a16="http://schemas.microsoft.com/office/drawing/2014/main" id="{AF1FFCDC-5B2B-46F7-9927-A4E4BEACDD4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690FBF-4201-4FA2-B1BF-E90D8F41D39A}"/>
              </a:ext>
            </a:extLst>
          </p:cNvPr>
          <p:cNvSpPr>
            <a:spLocks noGrp="1"/>
          </p:cNvSpPr>
          <p:nvPr>
            <p:ph type="sldNum" sz="quarter" idx="12"/>
          </p:nvPr>
        </p:nvSpPr>
        <p:spPr/>
        <p:txBody>
          <a:bodyPr/>
          <a:lstStyle/>
          <a:p>
            <a:fld id="{9B097D30-1FFC-4706-9124-42DA6422FBDC}" type="slidenum">
              <a:rPr lang="en-GB" smtClean="0"/>
              <a:t>‹#›</a:t>
            </a:fld>
            <a:endParaRPr lang="en-GB"/>
          </a:p>
        </p:txBody>
      </p:sp>
    </p:spTree>
    <p:extLst>
      <p:ext uri="{BB962C8B-B14F-4D97-AF65-F5344CB8AC3E}">
        <p14:creationId xmlns:p14="http://schemas.microsoft.com/office/powerpoint/2010/main" val="22657467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49BAE-0977-4AFF-A473-CD1E8D6219F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C8F57E9-0865-471B-88A4-8E0A14D149C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432DB29-5A8C-4B4F-8042-3F991CF8F00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F2FA965-8BE4-4B37-A682-268EE29CBD1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AA8B523-5884-4460-B29C-58E3861CDB0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B412987-EA30-4A2C-838B-A90755002536}"/>
              </a:ext>
            </a:extLst>
          </p:cNvPr>
          <p:cNvSpPr>
            <a:spLocks noGrp="1"/>
          </p:cNvSpPr>
          <p:nvPr>
            <p:ph type="dt" sz="half" idx="10"/>
          </p:nvPr>
        </p:nvSpPr>
        <p:spPr/>
        <p:txBody>
          <a:bodyPr/>
          <a:lstStyle/>
          <a:p>
            <a:fld id="{8D38493E-E1D2-46C9-8C12-FB75EB28CB99}" type="datetimeFigureOut">
              <a:rPr lang="en-GB" smtClean="0"/>
              <a:t>25/01/2022</a:t>
            </a:fld>
            <a:endParaRPr lang="en-GB"/>
          </a:p>
        </p:txBody>
      </p:sp>
      <p:sp>
        <p:nvSpPr>
          <p:cNvPr id="8" name="Footer Placeholder 7">
            <a:extLst>
              <a:ext uri="{FF2B5EF4-FFF2-40B4-BE49-F238E27FC236}">
                <a16:creationId xmlns:a16="http://schemas.microsoft.com/office/drawing/2014/main" id="{3D843D72-EED4-47F8-825D-5B4BF9A28A3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CA52056-9D2C-4865-B2D8-152D9B390014}"/>
              </a:ext>
            </a:extLst>
          </p:cNvPr>
          <p:cNvSpPr>
            <a:spLocks noGrp="1"/>
          </p:cNvSpPr>
          <p:nvPr>
            <p:ph type="sldNum" sz="quarter" idx="12"/>
          </p:nvPr>
        </p:nvSpPr>
        <p:spPr/>
        <p:txBody>
          <a:bodyPr/>
          <a:lstStyle/>
          <a:p>
            <a:fld id="{9B097D30-1FFC-4706-9124-42DA6422FBDC}" type="slidenum">
              <a:rPr lang="en-GB" smtClean="0"/>
              <a:t>‹#›</a:t>
            </a:fld>
            <a:endParaRPr lang="en-GB"/>
          </a:p>
        </p:txBody>
      </p:sp>
    </p:spTree>
    <p:extLst>
      <p:ext uri="{BB962C8B-B14F-4D97-AF65-F5344CB8AC3E}">
        <p14:creationId xmlns:p14="http://schemas.microsoft.com/office/powerpoint/2010/main" val="42490743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BFAAB8-5D15-44AE-9299-84B3AAFFF8F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08419B7-44EF-4192-97C9-F62FDC1F1797}"/>
              </a:ext>
            </a:extLst>
          </p:cNvPr>
          <p:cNvSpPr>
            <a:spLocks noGrp="1"/>
          </p:cNvSpPr>
          <p:nvPr>
            <p:ph type="dt" sz="half" idx="10"/>
          </p:nvPr>
        </p:nvSpPr>
        <p:spPr/>
        <p:txBody>
          <a:bodyPr/>
          <a:lstStyle/>
          <a:p>
            <a:fld id="{8D38493E-E1D2-46C9-8C12-FB75EB28CB99}" type="datetimeFigureOut">
              <a:rPr lang="en-GB" smtClean="0"/>
              <a:t>25/01/2022</a:t>
            </a:fld>
            <a:endParaRPr lang="en-GB"/>
          </a:p>
        </p:txBody>
      </p:sp>
      <p:sp>
        <p:nvSpPr>
          <p:cNvPr id="4" name="Footer Placeholder 3">
            <a:extLst>
              <a:ext uri="{FF2B5EF4-FFF2-40B4-BE49-F238E27FC236}">
                <a16:creationId xmlns:a16="http://schemas.microsoft.com/office/drawing/2014/main" id="{A555D662-CD19-47F2-A729-96242E8A763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B08B5B3-411D-4483-BB31-4F2EDC6F0CB2}"/>
              </a:ext>
            </a:extLst>
          </p:cNvPr>
          <p:cNvSpPr>
            <a:spLocks noGrp="1"/>
          </p:cNvSpPr>
          <p:nvPr>
            <p:ph type="sldNum" sz="quarter" idx="12"/>
          </p:nvPr>
        </p:nvSpPr>
        <p:spPr/>
        <p:txBody>
          <a:bodyPr/>
          <a:lstStyle/>
          <a:p>
            <a:fld id="{9B097D30-1FFC-4706-9124-42DA6422FBDC}" type="slidenum">
              <a:rPr lang="en-GB" smtClean="0"/>
              <a:t>‹#›</a:t>
            </a:fld>
            <a:endParaRPr lang="en-GB"/>
          </a:p>
        </p:txBody>
      </p:sp>
    </p:spTree>
    <p:extLst>
      <p:ext uri="{BB962C8B-B14F-4D97-AF65-F5344CB8AC3E}">
        <p14:creationId xmlns:p14="http://schemas.microsoft.com/office/powerpoint/2010/main" val="22053227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DCDA573-F8C7-4ACB-8A2B-7576F96228D4}"/>
              </a:ext>
            </a:extLst>
          </p:cNvPr>
          <p:cNvSpPr>
            <a:spLocks noGrp="1"/>
          </p:cNvSpPr>
          <p:nvPr>
            <p:ph type="dt" sz="half" idx="10"/>
          </p:nvPr>
        </p:nvSpPr>
        <p:spPr/>
        <p:txBody>
          <a:bodyPr/>
          <a:lstStyle/>
          <a:p>
            <a:fld id="{8D38493E-E1D2-46C9-8C12-FB75EB28CB99}" type="datetimeFigureOut">
              <a:rPr lang="en-GB" smtClean="0"/>
              <a:t>25/01/2022</a:t>
            </a:fld>
            <a:endParaRPr lang="en-GB"/>
          </a:p>
        </p:txBody>
      </p:sp>
      <p:sp>
        <p:nvSpPr>
          <p:cNvPr id="3" name="Footer Placeholder 2">
            <a:extLst>
              <a:ext uri="{FF2B5EF4-FFF2-40B4-BE49-F238E27FC236}">
                <a16:creationId xmlns:a16="http://schemas.microsoft.com/office/drawing/2014/main" id="{4AA26C84-DF36-4ECC-9278-ADED6EC1AEE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4ED50B2-0B61-41D2-A9F2-756390413F7E}"/>
              </a:ext>
            </a:extLst>
          </p:cNvPr>
          <p:cNvSpPr>
            <a:spLocks noGrp="1"/>
          </p:cNvSpPr>
          <p:nvPr>
            <p:ph type="sldNum" sz="quarter" idx="12"/>
          </p:nvPr>
        </p:nvSpPr>
        <p:spPr/>
        <p:txBody>
          <a:bodyPr/>
          <a:lstStyle/>
          <a:p>
            <a:fld id="{9B097D30-1FFC-4706-9124-42DA6422FBDC}" type="slidenum">
              <a:rPr lang="en-GB" smtClean="0"/>
              <a:t>‹#›</a:t>
            </a:fld>
            <a:endParaRPr lang="en-GB"/>
          </a:p>
        </p:txBody>
      </p:sp>
    </p:spTree>
    <p:extLst>
      <p:ext uri="{BB962C8B-B14F-4D97-AF65-F5344CB8AC3E}">
        <p14:creationId xmlns:p14="http://schemas.microsoft.com/office/powerpoint/2010/main" val="7422830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D927DB-5B94-41BB-A479-3B5F382F174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A298BF5-FFCD-4381-84D0-9A7690857FB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A1CF11E-20E5-4FFA-9AA9-766B1502D44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BA16050-230C-4DC3-B250-1EA8749BB75F}"/>
              </a:ext>
            </a:extLst>
          </p:cNvPr>
          <p:cNvSpPr>
            <a:spLocks noGrp="1"/>
          </p:cNvSpPr>
          <p:nvPr>
            <p:ph type="dt" sz="half" idx="10"/>
          </p:nvPr>
        </p:nvSpPr>
        <p:spPr/>
        <p:txBody>
          <a:bodyPr/>
          <a:lstStyle/>
          <a:p>
            <a:fld id="{8D38493E-E1D2-46C9-8C12-FB75EB28CB99}" type="datetimeFigureOut">
              <a:rPr lang="en-GB" smtClean="0"/>
              <a:t>25/01/2022</a:t>
            </a:fld>
            <a:endParaRPr lang="en-GB"/>
          </a:p>
        </p:txBody>
      </p:sp>
      <p:sp>
        <p:nvSpPr>
          <p:cNvPr id="6" name="Footer Placeholder 5">
            <a:extLst>
              <a:ext uri="{FF2B5EF4-FFF2-40B4-BE49-F238E27FC236}">
                <a16:creationId xmlns:a16="http://schemas.microsoft.com/office/drawing/2014/main" id="{F8E7743B-493B-420F-8930-AB5E0B809A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4D76D5-3BF6-45BB-82A3-AB9E908E3FE3}"/>
              </a:ext>
            </a:extLst>
          </p:cNvPr>
          <p:cNvSpPr>
            <a:spLocks noGrp="1"/>
          </p:cNvSpPr>
          <p:nvPr>
            <p:ph type="sldNum" sz="quarter" idx="12"/>
          </p:nvPr>
        </p:nvSpPr>
        <p:spPr/>
        <p:txBody>
          <a:bodyPr/>
          <a:lstStyle/>
          <a:p>
            <a:fld id="{9B097D30-1FFC-4706-9124-42DA6422FBDC}" type="slidenum">
              <a:rPr lang="en-GB" smtClean="0"/>
              <a:t>‹#›</a:t>
            </a:fld>
            <a:endParaRPr lang="en-GB"/>
          </a:p>
        </p:txBody>
      </p:sp>
    </p:spTree>
    <p:extLst>
      <p:ext uri="{BB962C8B-B14F-4D97-AF65-F5344CB8AC3E}">
        <p14:creationId xmlns:p14="http://schemas.microsoft.com/office/powerpoint/2010/main" val="40505423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25829-EF34-4AD2-BF8E-4D3F1E88710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8138F56-B970-4149-9A8D-8D8CDA3847D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6CD654B-DAC5-48B7-A462-A7907280FF2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074CEC-6608-4EF8-8D8B-16821F2E8542}"/>
              </a:ext>
            </a:extLst>
          </p:cNvPr>
          <p:cNvSpPr>
            <a:spLocks noGrp="1"/>
          </p:cNvSpPr>
          <p:nvPr>
            <p:ph type="dt" sz="half" idx="10"/>
          </p:nvPr>
        </p:nvSpPr>
        <p:spPr/>
        <p:txBody>
          <a:bodyPr/>
          <a:lstStyle/>
          <a:p>
            <a:fld id="{8D38493E-E1D2-46C9-8C12-FB75EB28CB99}" type="datetimeFigureOut">
              <a:rPr lang="en-GB" smtClean="0"/>
              <a:t>25/01/2022</a:t>
            </a:fld>
            <a:endParaRPr lang="en-GB"/>
          </a:p>
        </p:txBody>
      </p:sp>
      <p:sp>
        <p:nvSpPr>
          <p:cNvPr id="6" name="Footer Placeholder 5">
            <a:extLst>
              <a:ext uri="{FF2B5EF4-FFF2-40B4-BE49-F238E27FC236}">
                <a16:creationId xmlns:a16="http://schemas.microsoft.com/office/drawing/2014/main" id="{A96485C9-59A8-4FE5-8FEC-EF8BD0CDFA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27358FC-88E9-4CB8-B24B-EC28DD3BE340}"/>
              </a:ext>
            </a:extLst>
          </p:cNvPr>
          <p:cNvSpPr>
            <a:spLocks noGrp="1"/>
          </p:cNvSpPr>
          <p:nvPr>
            <p:ph type="sldNum" sz="quarter" idx="12"/>
          </p:nvPr>
        </p:nvSpPr>
        <p:spPr/>
        <p:txBody>
          <a:bodyPr/>
          <a:lstStyle/>
          <a:p>
            <a:fld id="{9B097D30-1FFC-4706-9124-42DA6422FBDC}" type="slidenum">
              <a:rPr lang="en-GB" smtClean="0"/>
              <a:t>‹#›</a:t>
            </a:fld>
            <a:endParaRPr lang="en-GB"/>
          </a:p>
        </p:txBody>
      </p:sp>
    </p:spTree>
    <p:extLst>
      <p:ext uri="{BB962C8B-B14F-4D97-AF65-F5344CB8AC3E}">
        <p14:creationId xmlns:p14="http://schemas.microsoft.com/office/powerpoint/2010/main" val="30694586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C1490-76FD-4CAA-9D9E-65C8C77AE9B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080C835-3AA3-44FA-B5FF-74A78DB379D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F26D48B-77AB-49E6-807E-4F2A98DB9DD2}"/>
              </a:ext>
            </a:extLst>
          </p:cNvPr>
          <p:cNvSpPr>
            <a:spLocks noGrp="1"/>
          </p:cNvSpPr>
          <p:nvPr>
            <p:ph type="dt" sz="half" idx="10"/>
          </p:nvPr>
        </p:nvSpPr>
        <p:spPr/>
        <p:txBody>
          <a:bodyPr/>
          <a:lstStyle/>
          <a:p>
            <a:fld id="{8D38493E-E1D2-46C9-8C12-FB75EB28CB99}" type="datetimeFigureOut">
              <a:rPr lang="en-GB" smtClean="0"/>
              <a:t>25/01/2022</a:t>
            </a:fld>
            <a:endParaRPr lang="en-GB"/>
          </a:p>
        </p:txBody>
      </p:sp>
      <p:sp>
        <p:nvSpPr>
          <p:cNvPr id="5" name="Footer Placeholder 4">
            <a:extLst>
              <a:ext uri="{FF2B5EF4-FFF2-40B4-BE49-F238E27FC236}">
                <a16:creationId xmlns:a16="http://schemas.microsoft.com/office/drawing/2014/main" id="{8AA6B3E8-FA22-4A7A-AB42-D7157E9DDB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BDE46E-658A-4250-AD0E-E05B530DA125}"/>
              </a:ext>
            </a:extLst>
          </p:cNvPr>
          <p:cNvSpPr>
            <a:spLocks noGrp="1"/>
          </p:cNvSpPr>
          <p:nvPr>
            <p:ph type="sldNum" sz="quarter" idx="12"/>
          </p:nvPr>
        </p:nvSpPr>
        <p:spPr/>
        <p:txBody>
          <a:bodyPr/>
          <a:lstStyle/>
          <a:p>
            <a:fld id="{9B097D30-1FFC-4706-9124-42DA6422FBDC}" type="slidenum">
              <a:rPr lang="en-GB" smtClean="0"/>
              <a:t>‹#›</a:t>
            </a:fld>
            <a:endParaRPr lang="en-GB"/>
          </a:p>
        </p:txBody>
      </p:sp>
    </p:spTree>
    <p:extLst>
      <p:ext uri="{BB962C8B-B14F-4D97-AF65-F5344CB8AC3E}">
        <p14:creationId xmlns:p14="http://schemas.microsoft.com/office/powerpoint/2010/main" val="41675829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55AE095-6580-4404-BDEE-C0DB32F9004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F4C0B70-3B44-4451-AF13-5D8651B6519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7B64AF-944E-46E0-A38A-188498450DB0}"/>
              </a:ext>
            </a:extLst>
          </p:cNvPr>
          <p:cNvSpPr>
            <a:spLocks noGrp="1"/>
          </p:cNvSpPr>
          <p:nvPr>
            <p:ph type="dt" sz="half" idx="10"/>
          </p:nvPr>
        </p:nvSpPr>
        <p:spPr/>
        <p:txBody>
          <a:bodyPr/>
          <a:lstStyle/>
          <a:p>
            <a:fld id="{8D38493E-E1D2-46C9-8C12-FB75EB28CB99}" type="datetimeFigureOut">
              <a:rPr lang="en-GB" smtClean="0"/>
              <a:t>25/01/2022</a:t>
            </a:fld>
            <a:endParaRPr lang="en-GB"/>
          </a:p>
        </p:txBody>
      </p:sp>
      <p:sp>
        <p:nvSpPr>
          <p:cNvPr id="5" name="Footer Placeholder 4">
            <a:extLst>
              <a:ext uri="{FF2B5EF4-FFF2-40B4-BE49-F238E27FC236}">
                <a16:creationId xmlns:a16="http://schemas.microsoft.com/office/drawing/2014/main" id="{5B2C723E-7E03-4240-A6F7-8136506969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B47E3D-B540-451E-B626-07E587165449}"/>
              </a:ext>
            </a:extLst>
          </p:cNvPr>
          <p:cNvSpPr>
            <a:spLocks noGrp="1"/>
          </p:cNvSpPr>
          <p:nvPr>
            <p:ph type="sldNum" sz="quarter" idx="12"/>
          </p:nvPr>
        </p:nvSpPr>
        <p:spPr/>
        <p:txBody>
          <a:bodyPr/>
          <a:lstStyle/>
          <a:p>
            <a:fld id="{9B097D30-1FFC-4706-9124-42DA6422FBDC}" type="slidenum">
              <a:rPr lang="en-GB" smtClean="0"/>
              <a:t>‹#›</a:t>
            </a:fld>
            <a:endParaRPr lang="en-GB"/>
          </a:p>
        </p:txBody>
      </p:sp>
    </p:spTree>
    <p:extLst>
      <p:ext uri="{BB962C8B-B14F-4D97-AF65-F5344CB8AC3E}">
        <p14:creationId xmlns:p14="http://schemas.microsoft.com/office/powerpoint/2010/main" val="2672763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8B5B0C3-5795-47B4-87B4-C46DD21A8C6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DE73628-2E50-403F-BBC7-A4E668DA4B6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8072DFA-AC6B-464F-B77D-EA2D87B920A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38493E-E1D2-46C9-8C12-FB75EB28CB99}" type="datetimeFigureOut">
              <a:rPr lang="en-GB" smtClean="0"/>
              <a:t>25/01/2022</a:t>
            </a:fld>
            <a:endParaRPr lang="en-GB"/>
          </a:p>
        </p:txBody>
      </p:sp>
      <p:sp>
        <p:nvSpPr>
          <p:cNvPr id="5" name="Footer Placeholder 4">
            <a:extLst>
              <a:ext uri="{FF2B5EF4-FFF2-40B4-BE49-F238E27FC236}">
                <a16:creationId xmlns:a16="http://schemas.microsoft.com/office/drawing/2014/main" id="{13998CD8-23BA-41E7-ACDC-722E02F2DEE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280E95F-3E59-4D5E-883A-5DFB3E99F04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B097D30-1FFC-4706-9124-42DA6422FBDC}" type="slidenum">
              <a:rPr lang="en-GB" smtClean="0"/>
              <a:t>‹#›</a:t>
            </a:fld>
            <a:endParaRPr lang="en-GB"/>
          </a:p>
        </p:txBody>
      </p:sp>
    </p:spTree>
    <p:extLst>
      <p:ext uri="{BB962C8B-B14F-4D97-AF65-F5344CB8AC3E}">
        <p14:creationId xmlns:p14="http://schemas.microsoft.com/office/powerpoint/2010/main" val="41535462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thinkforwardeducators.org/events/troy-verey-may2021" TargetMode="External"/><Relationship Id="rId2" Type="http://schemas.openxmlformats.org/officeDocument/2006/relationships/hyperlink" Target="https://educationblog.oup.com/primary/why-closing-the-word-gap-matters-the-oxford-language-report#:~:text=Why%20closing%20the%20word%20gap%20matters%20Language%20opens,potential%20to%20learn%20and%20grow%20as%20an%20individual" TargetMode="External"/><Relationship Id="rId1" Type="http://schemas.openxmlformats.org/officeDocument/2006/relationships/slideLayout" Target="../slideLayouts/slideLayout2.xml"/><Relationship Id="rId4" Type="http://schemas.openxmlformats.org/officeDocument/2006/relationships/hyperlink" Target="https://www.bing.com/videos/search?q=pie+corbett+talk+for+writing&amp;docid=607991421699830144&amp;mid=BC920126C8E62393D52DBC920126C8E62393D52D&amp;view=detail&amp;FORM=VI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987FE607-386F-469F-9D78-FC3E85A50D24}"/>
              </a:ext>
            </a:extLst>
          </p:cNvPr>
          <p:cNvSpPr>
            <a:spLocks noGrp="1"/>
          </p:cNvSpPr>
          <p:nvPr>
            <p:ph type="subTitle" idx="1"/>
          </p:nvPr>
        </p:nvSpPr>
        <p:spPr>
          <a:xfrm>
            <a:off x="1519237" y="1561514"/>
            <a:ext cx="9144000" cy="3851031"/>
          </a:xfrm>
        </p:spPr>
        <p:txBody>
          <a:bodyPr>
            <a:normAutofit/>
          </a:bodyPr>
          <a:lstStyle/>
          <a:p>
            <a:r>
              <a:rPr lang="en-GB" sz="4000" dirty="0"/>
              <a:t>Reading and Writing at KS2</a:t>
            </a:r>
          </a:p>
          <a:p>
            <a:r>
              <a:rPr lang="en-GB" sz="3600" b="1" dirty="0"/>
              <a:t>Recognising Difficulties and Intervention:</a:t>
            </a:r>
          </a:p>
          <a:p>
            <a:r>
              <a:rPr lang="en-GB" sz="3600" b="1" dirty="0"/>
              <a:t>The Research Behind Literacy Development</a:t>
            </a:r>
          </a:p>
          <a:p>
            <a:r>
              <a:rPr lang="en-GB" dirty="0"/>
              <a:t>Viv Thomas, Advisory Teacher, Dyslexia</a:t>
            </a:r>
          </a:p>
        </p:txBody>
      </p:sp>
      <p:pic>
        <p:nvPicPr>
          <p:cNvPr id="1026" name="x_Picture 3" descr="signature_2089314059">
            <a:extLst>
              <a:ext uri="{FF2B5EF4-FFF2-40B4-BE49-F238E27FC236}">
                <a16:creationId xmlns:a16="http://schemas.microsoft.com/office/drawing/2014/main" id="{E4EA896B-D735-4057-BA61-821999A874E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59508"/>
            <a:ext cx="5372100" cy="1181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364453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Content Placeholder 2">
            <a:extLst>
              <a:ext uri="{FF2B5EF4-FFF2-40B4-BE49-F238E27FC236}">
                <a16:creationId xmlns:a16="http://schemas.microsoft.com/office/drawing/2014/main" id="{1C6CB118-16FD-479B-8E69-11A59931C97C}"/>
              </a:ext>
            </a:extLst>
          </p:cNvPr>
          <p:cNvSpPr>
            <a:spLocks noGrp="1"/>
          </p:cNvSpPr>
          <p:nvPr>
            <p:ph idx="1"/>
          </p:nvPr>
        </p:nvSpPr>
        <p:spPr>
          <a:xfrm>
            <a:off x="838200" y="1929384"/>
            <a:ext cx="10515600" cy="4251960"/>
          </a:xfrm>
        </p:spPr>
        <p:txBody>
          <a:bodyPr>
            <a:normAutofit/>
          </a:bodyPr>
          <a:lstStyle/>
          <a:p>
            <a:pPr marL="0" indent="0">
              <a:buNone/>
            </a:pPr>
            <a:r>
              <a:rPr lang="en-GB" sz="2200" dirty="0"/>
              <a:t>So what does the research tell us? </a:t>
            </a:r>
          </a:p>
          <a:p>
            <a:pPr marL="0" indent="0">
              <a:buNone/>
            </a:pPr>
            <a:r>
              <a:rPr lang="en-GB" sz="2200" dirty="0">
                <a:effectLst/>
                <a:latin typeface="Calibri" panose="020F0502020204030204" pitchFamily="34" charset="0"/>
                <a:ea typeface="Calibri" panose="020F0502020204030204" pitchFamily="34" charset="0"/>
                <a:cs typeface="Times New Roman" panose="02020603050405020304" pitchFamily="18" charset="0"/>
              </a:rPr>
              <a:t>Reading and spelling are dependent on 2 main strands: </a:t>
            </a:r>
          </a:p>
          <a:p>
            <a:pPr marL="0" indent="0">
              <a:buNone/>
            </a:pP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anose="05050102010706020507" pitchFamily="18" charset="2"/>
              <a:buChar char=""/>
            </a:pPr>
            <a:r>
              <a:rPr lang="en-GB" sz="2200" b="1" dirty="0">
                <a:effectLst/>
                <a:latin typeface="Calibri" panose="020F0502020204030204" pitchFamily="34" charset="0"/>
                <a:ea typeface="Calibri" panose="020F0502020204030204" pitchFamily="34" charset="0"/>
                <a:cs typeface="Times New Roman" panose="02020603050405020304" pitchFamily="18" charset="0"/>
              </a:rPr>
              <a:t>Spoken language fluency: vocabulary and sentence structure. This is essential for comprehension and expression.</a:t>
            </a:r>
          </a:p>
          <a:p>
            <a:pPr marL="342900" lvl="0" indent="-342900">
              <a:buFont typeface="Symbol" panose="05050102010706020507" pitchFamily="18" charset="2"/>
              <a:buChar char=""/>
            </a:pPr>
            <a:r>
              <a:rPr lang="en-GB" sz="2200" b="1" dirty="0">
                <a:effectLst/>
                <a:latin typeface="Calibri" panose="020F0502020204030204" pitchFamily="34" charset="0"/>
                <a:ea typeface="Calibri" panose="020F0502020204030204" pitchFamily="34" charset="0"/>
                <a:cs typeface="Times New Roman" panose="02020603050405020304" pitchFamily="18" charset="0"/>
              </a:rPr>
              <a:t>Systematic synthetic phonics: understanding that words are made up of sounds represented by symbols and applying these through blending together to read and segmenting apart to spell.</a:t>
            </a:r>
          </a:p>
          <a:p>
            <a:pPr marL="342900" lvl="0" indent="-342900">
              <a:buFont typeface="Symbol" panose="05050102010706020507" pitchFamily="18" charset="2"/>
              <a:buChar char=""/>
            </a:pPr>
            <a:endParaRPr lang="en-GB" sz="2200" b="1" dirty="0">
              <a:latin typeface="Calibri" panose="020F0502020204030204" pitchFamily="34" charset="0"/>
              <a:ea typeface="Calibri" panose="020F0502020204030204" pitchFamily="34" charset="0"/>
              <a:cs typeface="Times New Roman" panose="02020603050405020304" pitchFamily="18" charset="0"/>
            </a:endParaRPr>
          </a:p>
          <a:p>
            <a:pPr marL="0" lvl="0" indent="0">
              <a:buNone/>
            </a:pPr>
            <a:r>
              <a:rPr lang="en-GB" sz="2200" dirty="0">
                <a:effectLst/>
                <a:latin typeface="Calibri" panose="020F0502020204030204" pitchFamily="34" charset="0"/>
                <a:ea typeface="Calibri" panose="020F0502020204030204" pitchFamily="34" charset="0"/>
                <a:cs typeface="Times New Roman" panose="02020603050405020304" pitchFamily="18" charset="0"/>
              </a:rPr>
              <a:t>Good whole class teaching depends on a clear understanding of this. </a:t>
            </a:r>
            <a:r>
              <a:rPr lang="en-GB" sz="2200" b="1" dirty="0">
                <a:effectLst/>
                <a:latin typeface="Calibri" panose="020F0502020204030204" pitchFamily="34" charset="0"/>
                <a:ea typeface="Calibri" panose="020F0502020204030204" pitchFamily="34" charset="0"/>
                <a:cs typeface="Times New Roman" panose="02020603050405020304" pitchFamily="18" charset="0"/>
              </a:rPr>
              <a:t>Good intervention will be around personalised support with these. </a:t>
            </a:r>
          </a:p>
          <a:p>
            <a:pPr marL="0" lvl="0" indent="0">
              <a:buNone/>
            </a:pP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200" dirty="0"/>
          </a:p>
        </p:txBody>
      </p:sp>
    </p:spTree>
    <p:extLst>
      <p:ext uri="{BB962C8B-B14F-4D97-AF65-F5344CB8AC3E}">
        <p14:creationId xmlns:p14="http://schemas.microsoft.com/office/powerpoint/2010/main" val="24343614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FF91629-01E6-48ED-9589-AAC9C6DD7C17}"/>
              </a:ext>
            </a:extLst>
          </p:cNvPr>
          <p:cNvSpPr>
            <a:spLocks noGrp="1"/>
          </p:cNvSpPr>
          <p:nvPr>
            <p:ph idx="1"/>
          </p:nvPr>
        </p:nvSpPr>
        <p:spPr>
          <a:xfrm>
            <a:off x="838200" y="530087"/>
            <a:ext cx="10515600" cy="5646876"/>
          </a:xfrm>
        </p:spPr>
        <p:txBody>
          <a:bodyPr>
            <a:normAutofit fontScale="92500" lnSpcReduction="10000"/>
          </a:bodyPr>
          <a:lstStyle/>
          <a:p>
            <a:pPr marL="0" indent="0">
              <a:buFontTx/>
              <a:buNone/>
              <a:defRPr/>
            </a:pPr>
            <a:r>
              <a:rPr lang="en-GB" b="1" dirty="0">
                <a:latin typeface="Comic Sans MS" panose="030F0702030302020204" pitchFamily="66" charset="0"/>
              </a:rPr>
              <a:t>Watch out for: </a:t>
            </a:r>
            <a:r>
              <a:rPr lang="en-GB" dirty="0">
                <a:latin typeface="Comic Sans MS" panose="030F0702030302020204" pitchFamily="66" charset="0"/>
              </a:rPr>
              <a:t>difficulties with:</a:t>
            </a:r>
          </a:p>
          <a:p>
            <a:pPr>
              <a:defRPr/>
            </a:pPr>
            <a:r>
              <a:rPr lang="en-GB" dirty="0">
                <a:latin typeface="Comic Sans MS" panose="030F0702030302020204" pitchFamily="66" charset="0"/>
              </a:rPr>
              <a:t>language delay; immature language, articulation difficulties; difficulties comprehending; difficulties expressing; social difficulties; play difficulties.</a:t>
            </a:r>
          </a:p>
          <a:p>
            <a:pPr>
              <a:defRPr/>
            </a:pPr>
            <a:r>
              <a:rPr lang="en-GB" dirty="0">
                <a:latin typeface="Comic Sans MS" panose="030F0702030302020204" pitchFamily="66" charset="0"/>
              </a:rPr>
              <a:t>hearing difficulties; intermittent glue ear;</a:t>
            </a:r>
          </a:p>
          <a:p>
            <a:pPr>
              <a:defRPr/>
            </a:pPr>
            <a:r>
              <a:rPr lang="en-GB" dirty="0">
                <a:latin typeface="Comic Sans MS" panose="030F0702030302020204" pitchFamily="66" charset="0"/>
              </a:rPr>
              <a:t>difficulty with phonics acquisition; </a:t>
            </a:r>
          </a:p>
          <a:p>
            <a:pPr>
              <a:defRPr/>
            </a:pPr>
            <a:r>
              <a:rPr lang="en-GB" dirty="0">
                <a:latin typeface="Comic Sans MS" panose="030F0702030302020204" pitchFamily="66" charset="0"/>
              </a:rPr>
              <a:t>attention and listening;</a:t>
            </a:r>
          </a:p>
          <a:p>
            <a:pPr>
              <a:defRPr/>
            </a:pPr>
            <a:r>
              <a:rPr lang="en-GB" dirty="0">
                <a:latin typeface="Comic Sans MS" panose="030F0702030302020204" pitchFamily="66" charset="0"/>
              </a:rPr>
              <a:t>turn taking;</a:t>
            </a:r>
          </a:p>
          <a:p>
            <a:pPr>
              <a:defRPr/>
            </a:pPr>
            <a:r>
              <a:rPr lang="en-GB" dirty="0">
                <a:latin typeface="Comic Sans MS" panose="030F0702030302020204" pitchFamily="66" charset="0"/>
              </a:rPr>
              <a:t>memory;</a:t>
            </a:r>
          </a:p>
          <a:p>
            <a:pPr>
              <a:defRPr/>
            </a:pPr>
            <a:r>
              <a:rPr lang="en-GB" dirty="0">
                <a:latin typeface="Comic Sans MS" panose="030F0702030302020204" pitchFamily="66" charset="0"/>
              </a:rPr>
              <a:t>speed of processing;</a:t>
            </a:r>
          </a:p>
          <a:p>
            <a:pPr>
              <a:defRPr/>
            </a:pPr>
            <a:r>
              <a:rPr lang="en-GB" dirty="0">
                <a:latin typeface="Comic Sans MS" panose="030F0702030302020204" pitchFamily="66" charset="0"/>
              </a:rPr>
              <a:t>vocabulary limitation;</a:t>
            </a:r>
          </a:p>
          <a:p>
            <a:pPr>
              <a:defRPr/>
            </a:pPr>
            <a:r>
              <a:rPr lang="en-GB" dirty="0">
                <a:latin typeface="Comic Sans MS" panose="030F0702030302020204" pitchFamily="66" charset="0"/>
              </a:rPr>
              <a:t>following instructions;</a:t>
            </a:r>
          </a:p>
          <a:p>
            <a:pPr>
              <a:defRPr/>
            </a:pPr>
            <a:r>
              <a:rPr lang="en-GB" dirty="0">
                <a:latin typeface="Comic Sans MS" panose="030F0702030302020204" pitchFamily="66" charset="0"/>
              </a:rPr>
              <a:t>frustration and behavioural outbursts;</a:t>
            </a:r>
          </a:p>
          <a:p>
            <a:pPr marL="0" indent="0">
              <a:buNone/>
            </a:pPr>
            <a:endParaRPr lang="en-GB" dirty="0"/>
          </a:p>
        </p:txBody>
      </p:sp>
    </p:spTree>
    <p:extLst>
      <p:ext uri="{BB962C8B-B14F-4D97-AF65-F5344CB8AC3E}">
        <p14:creationId xmlns:p14="http://schemas.microsoft.com/office/powerpoint/2010/main" val="15051003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9F486-3664-4147-A3F6-1AE0868DFAE9}"/>
              </a:ext>
            </a:extLst>
          </p:cNvPr>
          <p:cNvSpPr>
            <a:spLocks noGrp="1"/>
          </p:cNvSpPr>
          <p:nvPr>
            <p:ph type="title"/>
          </p:nvPr>
        </p:nvSpPr>
        <p:spPr>
          <a:xfrm>
            <a:off x="648929" y="629266"/>
            <a:ext cx="3505495" cy="1622321"/>
          </a:xfrm>
        </p:spPr>
        <p:txBody>
          <a:bodyPr vert="horz" lIns="91440" tIns="45720" rIns="91440" bIns="45720" rtlCol="0" anchor="ctr">
            <a:normAutofit/>
          </a:bodyPr>
          <a:lstStyle/>
          <a:p>
            <a:r>
              <a:rPr lang="en-US" sz="3700" kern="1200" dirty="0">
                <a:solidFill>
                  <a:schemeClr val="tx1"/>
                </a:solidFill>
                <a:latin typeface="+mj-lt"/>
                <a:ea typeface="+mj-ea"/>
                <a:cs typeface="+mj-cs"/>
              </a:rPr>
              <a:t>The HUGE importance of Language</a:t>
            </a:r>
          </a:p>
        </p:txBody>
      </p:sp>
      <p:sp>
        <p:nvSpPr>
          <p:cNvPr id="5" name="TextBox 4">
            <a:extLst>
              <a:ext uri="{FF2B5EF4-FFF2-40B4-BE49-F238E27FC236}">
                <a16:creationId xmlns:a16="http://schemas.microsoft.com/office/drawing/2014/main" id="{123C4563-7E6E-40AF-9AAC-69080381E47A}"/>
              </a:ext>
            </a:extLst>
          </p:cNvPr>
          <p:cNvSpPr txBox="1"/>
          <p:nvPr/>
        </p:nvSpPr>
        <p:spPr>
          <a:xfrm>
            <a:off x="648931" y="2438400"/>
            <a:ext cx="3505494" cy="3785419"/>
          </a:xfrm>
          <a:prstGeom prst="rect">
            <a:avLst/>
          </a:prstGeom>
        </p:spPr>
        <p:txBody>
          <a:bodyPr vert="horz" lIns="91440" tIns="45720" rIns="91440" bIns="45720" rtlCol="0">
            <a:normAutofit/>
          </a:bodyPr>
          <a:lstStyle/>
          <a:p>
            <a:pPr>
              <a:lnSpc>
                <a:spcPct val="90000"/>
              </a:lnSpc>
              <a:spcAft>
                <a:spcPts val="600"/>
              </a:spcAft>
            </a:pPr>
            <a:r>
              <a:rPr lang="en-US" sz="2000" dirty="0"/>
              <a:t>A predictor to success in life</a:t>
            </a:r>
          </a:p>
        </p:txBody>
      </p:sp>
      <p:sp>
        <p:nvSpPr>
          <p:cNvPr id="31" name="Rectangle 26">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3DF6878F-7208-4017-BE9D-F4331875F915}"/>
              </a:ext>
            </a:extLst>
          </p:cNvPr>
          <p:cNvPicPr>
            <a:picLocks noGrp="1" noChangeAspect="1"/>
          </p:cNvPicPr>
          <p:nvPr>
            <p:ph idx="1"/>
          </p:nvPr>
        </p:nvPicPr>
        <p:blipFill>
          <a:blip r:embed="rId2"/>
          <a:stretch>
            <a:fillRect/>
          </a:stretch>
        </p:blipFill>
        <p:spPr>
          <a:xfrm>
            <a:off x="5421489" y="807593"/>
            <a:ext cx="5988077" cy="5239568"/>
          </a:xfrm>
          <a:prstGeom prst="rect">
            <a:avLst/>
          </a:prstGeom>
          <a:effectLst/>
        </p:spPr>
      </p:pic>
      <p:sp>
        <p:nvSpPr>
          <p:cNvPr id="20" name="TextBox 19">
            <a:extLst>
              <a:ext uri="{FF2B5EF4-FFF2-40B4-BE49-F238E27FC236}">
                <a16:creationId xmlns:a16="http://schemas.microsoft.com/office/drawing/2014/main" id="{FE54F025-B18C-4048-81E5-75A37421F4E4}"/>
              </a:ext>
            </a:extLst>
          </p:cNvPr>
          <p:cNvSpPr txBox="1"/>
          <p:nvPr/>
        </p:nvSpPr>
        <p:spPr>
          <a:xfrm>
            <a:off x="484214" y="2409821"/>
            <a:ext cx="3173386" cy="3785652"/>
          </a:xfrm>
          <a:prstGeom prst="rect">
            <a:avLst/>
          </a:prstGeom>
          <a:noFill/>
        </p:spPr>
        <p:txBody>
          <a:bodyPr wrap="square">
            <a:spAutoFit/>
          </a:bodyPr>
          <a:lstStyle/>
          <a:p>
            <a:endParaRPr lang="en-GB" sz="1600" b="0" i="0" dirty="0">
              <a:solidFill>
                <a:srgbClr val="1B1B1B"/>
              </a:solidFill>
              <a:effectLst/>
              <a:latin typeface="Tahoma" panose="020B0604030504040204" pitchFamily="34" charset="0"/>
            </a:endParaRPr>
          </a:p>
          <a:p>
            <a:endParaRPr lang="en-GB" sz="1600" dirty="0">
              <a:solidFill>
                <a:srgbClr val="1B1B1B"/>
              </a:solidFill>
              <a:latin typeface="Tahoma" panose="020B0604030504040204" pitchFamily="34" charset="0"/>
            </a:endParaRPr>
          </a:p>
          <a:p>
            <a:r>
              <a:rPr lang="en-GB" sz="1600" b="0" i="0" dirty="0">
                <a:solidFill>
                  <a:srgbClr val="1B1B1B"/>
                </a:solidFill>
                <a:effectLst/>
                <a:latin typeface="Tahoma" panose="020B0604030504040204" pitchFamily="34" charset="0"/>
              </a:rPr>
              <a:t>Vocabulary is a strong indicator of reading success (National Literacy Trust, 2017). We know from research that the size of a child’s vocabulary is the best predictor of success in life. </a:t>
            </a:r>
            <a:r>
              <a:rPr lang="en-GB" sz="1600" b="1" i="0" dirty="0">
                <a:solidFill>
                  <a:srgbClr val="1B1B1B"/>
                </a:solidFill>
                <a:effectLst/>
                <a:latin typeface="Tahoma" panose="020B0604030504040204" pitchFamily="34" charset="0"/>
              </a:rPr>
              <a:t>Children with a poor vocabulary at five are four times more likely to struggle with reading in adulthood </a:t>
            </a:r>
            <a:r>
              <a:rPr lang="en-GB" sz="1600" b="0" i="0" dirty="0">
                <a:solidFill>
                  <a:srgbClr val="1B1B1B"/>
                </a:solidFill>
                <a:effectLst/>
                <a:latin typeface="Tahoma" panose="020B0604030504040204" pitchFamily="34" charset="0"/>
              </a:rPr>
              <a:t>(Why Closing the Word Gap Matters: Oxford Language Report, 2018).</a:t>
            </a:r>
            <a:endParaRPr lang="en-GB" sz="1600" dirty="0"/>
          </a:p>
        </p:txBody>
      </p:sp>
    </p:spTree>
    <p:extLst>
      <p:ext uri="{BB962C8B-B14F-4D97-AF65-F5344CB8AC3E}">
        <p14:creationId xmlns:p14="http://schemas.microsoft.com/office/powerpoint/2010/main" val="21198166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D4EEEEB-051C-42F8-9ECF-93D70426261D}"/>
              </a:ext>
            </a:extLst>
          </p:cNvPr>
          <p:cNvGraphicFramePr>
            <a:graphicFrameLocks noGrp="1"/>
          </p:cNvGraphicFramePr>
          <p:nvPr>
            <p:ph idx="1"/>
            <p:extLst>
              <p:ext uri="{D42A27DB-BD31-4B8C-83A1-F6EECF244321}">
                <p14:modId xmlns:p14="http://schemas.microsoft.com/office/powerpoint/2010/main" val="1899130577"/>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extBox 1">
            <a:extLst>
              <a:ext uri="{FF2B5EF4-FFF2-40B4-BE49-F238E27FC236}">
                <a16:creationId xmlns:a16="http://schemas.microsoft.com/office/drawing/2014/main" id="{C2CBDAFD-9A03-4E22-9563-67C2A857ACCC}"/>
              </a:ext>
            </a:extLst>
          </p:cNvPr>
          <p:cNvSpPr txBox="1"/>
          <p:nvPr/>
        </p:nvSpPr>
        <p:spPr>
          <a:xfrm>
            <a:off x="1656522" y="5923722"/>
            <a:ext cx="9697278" cy="369332"/>
          </a:xfrm>
          <a:prstGeom prst="rect">
            <a:avLst/>
          </a:prstGeom>
          <a:noFill/>
        </p:spPr>
        <p:txBody>
          <a:bodyPr wrap="square" rtlCol="0">
            <a:spAutoFit/>
          </a:bodyPr>
          <a:lstStyle/>
          <a:p>
            <a:r>
              <a:rPr lang="en-GB" dirty="0"/>
              <a:t>Note: It can take 7-10 years to gain complete fluency with a second/third language.  </a:t>
            </a:r>
          </a:p>
        </p:txBody>
      </p:sp>
    </p:spTree>
    <p:extLst>
      <p:ext uri="{BB962C8B-B14F-4D97-AF65-F5344CB8AC3E}">
        <p14:creationId xmlns:p14="http://schemas.microsoft.com/office/powerpoint/2010/main" val="41979442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1FC0AFB8-F67A-4650-9AAA-37EF50ADBA29}"/>
              </a:ext>
            </a:extLst>
          </p:cNvPr>
          <p:cNvSpPr txBox="1"/>
          <p:nvPr/>
        </p:nvSpPr>
        <p:spPr>
          <a:xfrm>
            <a:off x="640080" y="2872899"/>
            <a:ext cx="4243589" cy="3320668"/>
          </a:xfrm>
          <a:prstGeom prst="rect">
            <a:avLst/>
          </a:prstGeom>
        </p:spPr>
        <p:txBody>
          <a:bodyPr vert="horz" lIns="91440" tIns="45720" rIns="91440" bIns="45720" rtlCol="0">
            <a:normAutofit/>
          </a:bodyPr>
          <a:lstStyle/>
          <a:p>
            <a:pPr>
              <a:lnSpc>
                <a:spcPct val="90000"/>
              </a:lnSpc>
              <a:spcAft>
                <a:spcPts val="600"/>
              </a:spcAft>
            </a:pPr>
            <a:r>
              <a:rPr lang="en-US" sz="2200" b="1" dirty="0"/>
              <a:t>Which is the most important sense for reading?</a:t>
            </a:r>
          </a:p>
        </p:txBody>
      </p:sp>
      <p:pic>
        <p:nvPicPr>
          <p:cNvPr id="4" name="Picture 2" descr="Five Senses Illustration High Resolution Stock Photography and Images -  Alamy">
            <a:extLst>
              <a:ext uri="{FF2B5EF4-FFF2-40B4-BE49-F238E27FC236}">
                <a16:creationId xmlns:a16="http://schemas.microsoft.com/office/drawing/2014/main" id="{745A0632-A701-440E-B7ED-D9CE5202F33A}"/>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1" t="1798" r="1" b="7313"/>
          <a:stretch/>
        </p:blipFill>
        <p:spPr bwMode="auto">
          <a:xfrm>
            <a:off x="5096923" y="255333"/>
            <a:ext cx="6878775" cy="6347333"/>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81287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97AF11-C4B6-434D-B71B-4C1392B267D1}"/>
              </a:ext>
            </a:extLst>
          </p:cNvPr>
          <p:cNvSpPr>
            <a:spLocks noGrp="1"/>
          </p:cNvSpPr>
          <p:nvPr>
            <p:ph type="title"/>
          </p:nvPr>
        </p:nvSpPr>
        <p:spPr>
          <a:xfrm>
            <a:off x="630936" y="640080"/>
            <a:ext cx="4818888" cy="1481328"/>
          </a:xfrm>
        </p:spPr>
        <p:txBody>
          <a:bodyPr anchor="b">
            <a:normAutofit/>
          </a:bodyPr>
          <a:lstStyle/>
          <a:p>
            <a:r>
              <a:rPr lang="en-GB" sz="4200" dirty="0">
                <a:latin typeface="Comic Sans MS" panose="030F0702030302020204" pitchFamily="66" charset="0"/>
              </a:rPr>
              <a:t>Supporting Auditory memory</a:t>
            </a:r>
            <a:endParaRPr lang="en-GB" sz="4200" dirty="0"/>
          </a:p>
        </p:txBody>
      </p:sp>
      <p:sp>
        <p:nvSpPr>
          <p:cNvPr id="1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8C96A34-03E4-4548-9F5E-216B78CC8F6A}"/>
              </a:ext>
            </a:extLst>
          </p:cNvPr>
          <p:cNvSpPr>
            <a:spLocks noGrp="1"/>
          </p:cNvSpPr>
          <p:nvPr>
            <p:ph idx="1"/>
          </p:nvPr>
        </p:nvSpPr>
        <p:spPr>
          <a:xfrm>
            <a:off x="630936" y="2549453"/>
            <a:ext cx="4818888" cy="3659323"/>
          </a:xfrm>
        </p:spPr>
        <p:txBody>
          <a:bodyPr anchor="t">
            <a:normAutofit fontScale="85000" lnSpcReduction="10000"/>
          </a:bodyPr>
          <a:lstStyle/>
          <a:p>
            <a:pPr marL="0" indent="0">
              <a:buNone/>
              <a:defRPr/>
            </a:pPr>
            <a:r>
              <a:rPr lang="en-GB" sz="1700" dirty="0">
                <a:latin typeface="Comic Sans MS" panose="030F0702030302020204" pitchFamily="66" charset="0"/>
              </a:rPr>
              <a:t>This will be a high focus in KS1:</a:t>
            </a:r>
          </a:p>
          <a:p>
            <a:pPr>
              <a:defRPr/>
            </a:pPr>
            <a:r>
              <a:rPr lang="en-GB" sz="1700" dirty="0">
                <a:latin typeface="Comic Sans MS" panose="030F0702030302020204" pitchFamily="66" charset="0"/>
              </a:rPr>
              <a:t>Songs and action songs</a:t>
            </a:r>
          </a:p>
          <a:p>
            <a:pPr>
              <a:defRPr/>
            </a:pPr>
            <a:r>
              <a:rPr lang="en-GB" sz="1700" dirty="0">
                <a:latin typeface="Comic Sans MS" panose="030F0702030302020204" pitchFamily="66" charset="0"/>
              </a:rPr>
              <a:t>Nursery rhymes</a:t>
            </a:r>
          </a:p>
          <a:p>
            <a:pPr>
              <a:defRPr/>
            </a:pPr>
            <a:r>
              <a:rPr lang="en-GB" sz="1700" dirty="0">
                <a:latin typeface="Comic Sans MS" panose="030F0702030302020204" pitchFamily="66" charset="0"/>
              </a:rPr>
              <a:t>Poems</a:t>
            </a:r>
          </a:p>
          <a:p>
            <a:pPr>
              <a:defRPr/>
            </a:pPr>
            <a:r>
              <a:rPr lang="en-GB" sz="1700" dirty="0">
                <a:latin typeface="Comic Sans MS" panose="030F0702030302020204" pitchFamily="66" charset="0"/>
              </a:rPr>
              <a:t>Stories</a:t>
            </a:r>
          </a:p>
          <a:p>
            <a:pPr>
              <a:defRPr/>
            </a:pPr>
            <a:r>
              <a:rPr lang="en-GB" sz="1700" dirty="0">
                <a:latin typeface="Comic Sans MS" panose="030F0702030302020204" pitchFamily="66" charset="0"/>
              </a:rPr>
              <a:t>Games and practical activities</a:t>
            </a:r>
          </a:p>
          <a:p>
            <a:pPr marL="0" indent="0">
              <a:buNone/>
              <a:defRPr/>
            </a:pPr>
            <a:r>
              <a:rPr lang="en-GB" sz="1700" u="sng" dirty="0">
                <a:latin typeface="Comic Sans MS" panose="030F0702030302020204" pitchFamily="66" charset="0"/>
              </a:rPr>
              <a:t>Moving from KS1 – KS2:</a:t>
            </a:r>
          </a:p>
          <a:p>
            <a:pPr>
              <a:defRPr/>
            </a:pPr>
            <a:r>
              <a:rPr lang="en-GB" sz="1700" b="1" dirty="0">
                <a:latin typeface="Comic Sans MS" panose="030F0702030302020204" pitchFamily="66" charset="0"/>
              </a:rPr>
              <a:t>A highly modelled “Talk for Writing” approach: Pie Corbett. KS1 and KS 2 (and 3).</a:t>
            </a:r>
            <a:endParaRPr lang="en-GB" sz="1700" dirty="0">
              <a:latin typeface="Comic Sans MS" panose="030F0702030302020204" pitchFamily="66" charset="0"/>
            </a:endParaRPr>
          </a:p>
          <a:p>
            <a:pPr marL="0" indent="0">
              <a:buFontTx/>
              <a:buNone/>
              <a:defRPr/>
            </a:pPr>
            <a:r>
              <a:rPr lang="en-GB" sz="1700" dirty="0">
                <a:latin typeface="Comic Sans MS" panose="030F0702030302020204" pitchFamily="66" charset="0"/>
              </a:rPr>
              <a:t>Over-learning, repetition, music, rhythm and actions all help.</a:t>
            </a:r>
          </a:p>
          <a:p>
            <a:pPr marL="0" indent="0">
              <a:buFontTx/>
              <a:buNone/>
              <a:defRPr/>
            </a:pPr>
            <a:r>
              <a:rPr lang="en-GB" sz="1700" dirty="0">
                <a:latin typeface="Comic Sans MS" panose="030F0702030302020204" pitchFamily="66" charset="0"/>
              </a:rPr>
              <a:t>Becoming familiar with favourite stories and rhymes and poems is essential to building vocabulary and memory.</a:t>
            </a:r>
          </a:p>
          <a:p>
            <a:pPr marL="0" indent="0">
              <a:buFontTx/>
              <a:buNone/>
              <a:defRPr/>
            </a:pPr>
            <a:endParaRPr lang="en-GB" sz="1700" dirty="0">
              <a:latin typeface="Comic Sans MS" panose="030F0702030302020204" pitchFamily="66" charset="0"/>
            </a:endParaRPr>
          </a:p>
          <a:p>
            <a:endParaRPr lang="en-GB" sz="1700" dirty="0"/>
          </a:p>
        </p:txBody>
      </p:sp>
      <p:pic>
        <p:nvPicPr>
          <p:cNvPr id="4" name="Picture 3" descr="A group of children&#10;&#10;Description automatically generated with low confidence">
            <a:extLst>
              <a:ext uri="{FF2B5EF4-FFF2-40B4-BE49-F238E27FC236}">
                <a16:creationId xmlns:a16="http://schemas.microsoft.com/office/drawing/2014/main" id="{EDC03E4E-A991-4ED0-9DAA-DAE255F270B7}"/>
              </a:ext>
            </a:extLst>
          </p:cNvPr>
          <p:cNvPicPr>
            <a:picLocks noChangeAspect="1"/>
          </p:cNvPicPr>
          <p:nvPr/>
        </p:nvPicPr>
        <p:blipFill>
          <a:blip r:embed="rId2"/>
          <a:stretch>
            <a:fillRect/>
          </a:stretch>
        </p:blipFill>
        <p:spPr>
          <a:xfrm>
            <a:off x="6099048" y="1518361"/>
            <a:ext cx="5458968" cy="3821278"/>
          </a:xfrm>
          <a:prstGeom prst="rect">
            <a:avLst/>
          </a:prstGeom>
        </p:spPr>
      </p:pic>
    </p:spTree>
    <p:extLst>
      <p:ext uri="{BB962C8B-B14F-4D97-AF65-F5344CB8AC3E}">
        <p14:creationId xmlns:p14="http://schemas.microsoft.com/office/powerpoint/2010/main" val="8169441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8C239C4-CDA3-400D-915A-9B6966D98B2B}"/>
              </a:ext>
            </a:extLst>
          </p:cNvPr>
          <p:cNvSpPr>
            <a:spLocks noGrp="1"/>
          </p:cNvSpPr>
          <p:nvPr>
            <p:ph idx="1"/>
          </p:nvPr>
        </p:nvSpPr>
        <p:spPr>
          <a:xfrm>
            <a:off x="838200" y="1192696"/>
            <a:ext cx="10515600" cy="4984267"/>
          </a:xfrm>
        </p:spPr>
        <p:txBody>
          <a:bodyPr>
            <a:normAutofit fontScale="92500" lnSpcReduction="20000"/>
          </a:bodyPr>
          <a:lstStyle/>
          <a:p>
            <a:pPr marL="0" indent="0">
              <a:buNone/>
            </a:pPr>
            <a:r>
              <a:rPr lang="en-GB" b="1" dirty="0"/>
              <a:t>Teach Systematic Synthetic Phonics</a:t>
            </a:r>
          </a:p>
          <a:p>
            <a:pPr marL="0" indent="0">
              <a:buNone/>
            </a:pPr>
            <a:r>
              <a:rPr lang="en-GB" dirty="0"/>
              <a:t>Why “systematic” and “synthetic” phonics?</a:t>
            </a:r>
          </a:p>
          <a:p>
            <a:pPr marL="0" indent="0">
              <a:buNone/>
            </a:pPr>
            <a:r>
              <a:rPr lang="en-GB" dirty="0"/>
              <a:t>Research across a number of countries, including Britain (Rose Review of Reading), Australia, US and Canada all shows overwhelmingly that teaching reading as logically and systematically as possible gives children the best kit to crack the code for reading and spelling.</a:t>
            </a:r>
          </a:p>
          <a:p>
            <a:pPr marL="0" indent="0">
              <a:buNone/>
            </a:pPr>
            <a:r>
              <a:rPr lang="en-GB" dirty="0"/>
              <a:t>It’s all about giving children a really clear and explicit “bottom up” approach to phonics, starting with the simplest letters and sounds and gradually and explicitly moving up in complexity building cumulatively on their knowledge.</a:t>
            </a:r>
          </a:p>
          <a:p>
            <a:pPr marL="0" indent="0">
              <a:buNone/>
            </a:pPr>
            <a:r>
              <a:rPr lang="en-GB" dirty="0"/>
              <a:t>Graphemes (letters) are taught systematically as pure sounds and synthesised together for reading. </a:t>
            </a:r>
          </a:p>
          <a:p>
            <a:pPr marL="0" indent="0">
              <a:buNone/>
            </a:pPr>
            <a:r>
              <a:rPr lang="en-GB" dirty="0"/>
              <a:t>It is logical - and guessing is </a:t>
            </a:r>
            <a:r>
              <a:rPr lang="en-GB" b="1" dirty="0"/>
              <a:t>not </a:t>
            </a:r>
            <a:r>
              <a:rPr lang="en-GB" dirty="0"/>
              <a:t>encouraged. </a:t>
            </a:r>
          </a:p>
          <a:p>
            <a:pPr marL="0" indent="0">
              <a:buNone/>
            </a:pPr>
            <a:r>
              <a:rPr lang="en-GB" dirty="0"/>
              <a:t>It gives children power and agency over their learning and reading is not “left to chance”. (Troy </a:t>
            </a:r>
            <a:r>
              <a:rPr lang="en-GB" dirty="0" err="1"/>
              <a:t>Verey</a:t>
            </a:r>
            <a:r>
              <a:rPr lang="en-GB" dirty="0"/>
              <a:t>)</a:t>
            </a:r>
          </a:p>
          <a:p>
            <a:endParaRPr lang="en-GB" dirty="0"/>
          </a:p>
        </p:txBody>
      </p:sp>
    </p:spTree>
    <p:extLst>
      <p:ext uri="{BB962C8B-B14F-4D97-AF65-F5344CB8AC3E}">
        <p14:creationId xmlns:p14="http://schemas.microsoft.com/office/powerpoint/2010/main" val="41470684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6678B96-B29B-4083-B3E3-CC9FFDB25786}"/>
              </a:ext>
            </a:extLst>
          </p:cNvPr>
          <p:cNvSpPr>
            <a:spLocks noGrp="1"/>
          </p:cNvSpPr>
          <p:nvPr>
            <p:ph idx="1"/>
          </p:nvPr>
        </p:nvSpPr>
        <p:spPr>
          <a:xfrm>
            <a:off x="838200" y="954157"/>
            <a:ext cx="10515600" cy="5222806"/>
          </a:xfrm>
        </p:spPr>
        <p:txBody>
          <a:bodyPr>
            <a:normAutofit fontScale="85000" lnSpcReduction="20000"/>
          </a:bodyPr>
          <a:lstStyle/>
          <a:p>
            <a:pPr marL="0" indent="0">
              <a:buNone/>
            </a:pPr>
            <a:r>
              <a:rPr lang="en-GB" b="1" dirty="0"/>
              <a:t>How? </a:t>
            </a:r>
          </a:p>
          <a:p>
            <a:pPr marL="0" indent="0">
              <a:buNone/>
            </a:pPr>
            <a:r>
              <a:rPr lang="en-GB" dirty="0"/>
              <a:t>A very clear, explicit and highly modelled approach using a model of </a:t>
            </a:r>
          </a:p>
          <a:p>
            <a:pPr marL="0" indent="0">
              <a:buNone/>
            </a:pPr>
            <a:r>
              <a:rPr lang="en-GB" dirty="0"/>
              <a:t>“I do</a:t>
            </a:r>
          </a:p>
          <a:p>
            <a:pPr marL="0" indent="0">
              <a:buNone/>
            </a:pPr>
            <a:r>
              <a:rPr lang="en-GB" dirty="0"/>
              <a:t>We do </a:t>
            </a:r>
          </a:p>
          <a:p>
            <a:pPr marL="0" indent="0">
              <a:buNone/>
            </a:pPr>
            <a:r>
              <a:rPr lang="en-GB" dirty="0"/>
              <a:t>You do”</a:t>
            </a:r>
          </a:p>
          <a:p>
            <a:pPr marL="0" indent="0">
              <a:buNone/>
            </a:pPr>
            <a:r>
              <a:rPr lang="en-GB" dirty="0"/>
              <a:t>Teacher modelling; children imitating; children doing.</a:t>
            </a:r>
          </a:p>
          <a:p>
            <a:pPr marL="0" indent="0">
              <a:buNone/>
            </a:pPr>
            <a:r>
              <a:rPr lang="en-GB" dirty="0"/>
              <a:t>Always checking in for understanding and actively supporting where you notice some pupils need additional over-learning.</a:t>
            </a:r>
          </a:p>
          <a:p>
            <a:pPr marL="0" indent="0">
              <a:buNone/>
            </a:pPr>
            <a:r>
              <a:rPr lang="en-GB" dirty="0"/>
              <a:t>Who is it good for? </a:t>
            </a:r>
            <a:r>
              <a:rPr lang="en-GB" b="1" dirty="0"/>
              <a:t>All</a:t>
            </a:r>
            <a:r>
              <a:rPr lang="en-GB" dirty="0"/>
              <a:t> pupils. It is </a:t>
            </a:r>
            <a:r>
              <a:rPr lang="en-GB" b="1" dirty="0"/>
              <a:t>absolutely</a:t>
            </a:r>
            <a:r>
              <a:rPr lang="en-GB" dirty="0"/>
              <a:t> </a:t>
            </a:r>
            <a:r>
              <a:rPr lang="en-GB" b="1" dirty="0"/>
              <a:t>essential </a:t>
            </a:r>
            <a:r>
              <a:rPr lang="en-GB" dirty="0"/>
              <a:t>for pupils with learning needs. BUT why leave any child guessing and confused when we can give them “the kit” for reading?</a:t>
            </a:r>
          </a:p>
          <a:p>
            <a:pPr marL="0" indent="0">
              <a:buNone/>
            </a:pPr>
            <a:r>
              <a:rPr lang="en-GB" b="1" dirty="0"/>
              <a:t>If vulnerable pupils do not get actively and explicitly taught synthetic phonics then confusion grows – cumulatively. And this impacts on all learning.</a:t>
            </a:r>
          </a:p>
          <a:p>
            <a:pPr marL="0" indent="0">
              <a:buNone/>
            </a:pPr>
            <a:r>
              <a:rPr lang="en-GB" b="1" dirty="0"/>
              <a:t>Use a simple phonics screener and put in input where they are struggling.</a:t>
            </a:r>
          </a:p>
          <a:p>
            <a:endParaRPr lang="en-GB" dirty="0"/>
          </a:p>
        </p:txBody>
      </p:sp>
    </p:spTree>
    <p:extLst>
      <p:ext uri="{BB962C8B-B14F-4D97-AF65-F5344CB8AC3E}">
        <p14:creationId xmlns:p14="http://schemas.microsoft.com/office/powerpoint/2010/main" val="17381585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A45EAA1D-90EB-43E4-9221-A3C5E3FAFC44}"/>
              </a:ext>
            </a:extLst>
          </p:cNvPr>
          <p:cNvPicPr>
            <a:picLocks noGrp="1" noChangeAspect="1"/>
          </p:cNvPicPr>
          <p:nvPr>
            <p:ph idx="1"/>
          </p:nvPr>
        </p:nvPicPr>
        <p:blipFill>
          <a:blip r:embed="rId2"/>
          <a:stretch>
            <a:fillRect/>
          </a:stretch>
        </p:blipFill>
        <p:spPr>
          <a:xfrm>
            <a:off x="1301437" y="2412006"/>
            <a:ext cx="5743956" cy="2328672"/>
          </a:xfrm>
          <a:prstGeom prst="rect">
            <a:avLst/>
          </a:prstGeom>
        </p:spPr>
      </p:pic>
      <p:sp>
        <p:nvSpPr>
          <p:cNvPr id="5" name="TextBox 4">
            <a:extLst>
              <a:ext uri="{FF2B5EF4-FFF2-40B4-BE49-F238E27FC236}">
                <a16:creationId xmlns:a16="http://schemas.microsoft.com/office/drawing/2014/main" id="{73EB746B-B79D-46AB-94C2-CAE6221C71DD}"/>
              </a:ext>
            </a:extLst>
          </p:cNvPr>
          <p:cNvSpPr txBox="1"/>
          <p:nvPr/>
        </p:nvSpPr>
        <p:spPr>
          <a:xfrm>
            <a:off x="1417982" y="1470992"/>
            <a:ext cx="6612835" cy="646331"/>
          </a:xfrm>
          <a:prstGeom prst="rect">
            <a:avLst/>
          </a:prstGeom>
          <a:noFill/>
        </p:spPr>
        <p:txBody>
          <a:bodyPr wrap="square" rtlCol="0">
            <a:spAutoFit/>
          </a:bodyPr>
          <a:lstStyle/>
          <a:p>
            <a:r>
              <a:rPr lang="en-GB" dirty="0">
                <a:latin typeface="Comic Sans MS" panose="030F0702030302020204" pitchFamily="66" charset="0"/>
              </a:rPr>
              <a:t>Finger Spelling gives a clear active model allowing rehearsal and consolidation.</a:t>
            </a:r>
          </a:p>
        </p:txBody>
      </p:sp>
      <p:sp>
        <p:nvSpPr>
          <p:cNvPr id="6" name="TextBox 5">
            <a:extLst>
              <a:ext uri="{FF2B5EF4-FFF2-40B4-BE49-F238E27FC236}">
                <a16:creationId xmlns:a16="http://schemas.microsoft.com/office/drawing/2014/main" id="{A3034DCA-6FDE-452B-A327-136E75F990CF}"/>
              </a:ext>
            </a:extLst>
          </p:cNvPr>
          <p:cNvSpPr txBox="1"/>
          <p:nvPr/>
        </p:nvSpPr>
        <p:spPr>
          <a:xfrm>
            <a:off x="1167618" y="5373858"/>
            <a:ext cx="8454683" cy="646331"/>
          </a:xfrm>
          <a:prstGeom prst="rect">
            <a:avLst/>
          </a:prstGeom>
          <a:noFill/>
        </p:spPr>
        <p:txBody>
          <a:bodyPr wrap="square" rtlCol="0">
            <a:spAutoFit/>
          </a:bodyPr>
          <a:lstStyle/>
          <a:p>
            <a:r>
              <a:rPr lang="en-GB" dirty="0">
                <a:latin typeface="Comic Sans MS" panose="030F0702030302020204" pitchFamily="66" charset="0"/>
              </a:rPr>
              <a:t>This allows teachers to spot children needing support and to model clearly for them to copy.  </a:t>
            </a:r>
          </a:p>
        </p:txBody>
      </p:sp>
    </p:spTree>
    <p:extLst>
      <p:ext uri="{BB962C8B-B14F-4D97-AF65-F5344CB8AC3E}">
        <p14:creationId xmlns:p14="http://schemas.microsoft.com/office/powerpoint/2010/main" val="31235262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70">
            <a:extLst>
              <a:ext uri="{FF2B5EF4-FFF2-40B4-BE49-F238E27FC236}">
                <a16:creationId xmlns:a16="http://schemas.microsoft.com/office/drawing/2014/main" id="{DA2E7C1E-2B5A-4BBA-AE51-1CD8C19309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2" name="Rectangle 6">
            <a:extLst>
              <a:ext uri="{FF2B5EF4-FFF2-40B4-BE49-F238E27FC236}">
                <a16:creationId xmlns:a16="http://schemas.microsoft.com/office/drawing/2014/main" id="{43DF76B1-5174-4FAF-9D19-FFEE984268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onnsiteX0" fmla="*/ 0 w 10515600"/>
              <a:gd name="connsiteY0" fmla="*/ 0 h 5416094"/>
              <a:gd name="connsiteX1" fmla="*/ 552069 w 10515600"/>
              <a:gd name="connsiteY1" fmla="*/ 0 h 5416094"/>
              <a:gd name="connsiteX2" fmla="*/ 893826 w 10515600"/>
              <a:gd name="connsiteY2" fmla="*/ 0 h 5416094"/>
              <a:gd name="connsiteX3" fmla="*/ 1761363 w 10515600"/>
              <a:gd name="connsiteY3" fmla="*/ 0 h 5416094"/>
              <a:gd name="connsiteX4" fmla="*/ 2313432 w 10515600"/>
              <a:gd name="connsiteY4" fmla="*/ 0 h 5416094"/>
              <a:gd name="connsiteX5" fmla="*/ 2865501 w 10515600"/>
              <a:gd name="connsiteY5" fmla="*/ 0 h 5416094"/>
              <a:gd name="connsiteX6" fmla="*/ 3733038 w 10515600"/>
              <a:gd name="connsiteY6" fmla="*/ 0 h 5416094"/>
              <a:gd name="connsiteX7" fmla="*/ 4179951 w 10515600"/>
              <a:gd name="connsiteY7" fmla="*/ 0 h 5416094"/>
              <a:gd name="connsiteX8" fmla="*/ 5047488 w 10515600"/>
              <a:gd name="connsiteY8" fmla="*/ 0 h 5416094"/>
              <a:gd name="connsiteX9" fmla="*/ 5915025 w 10515600"/>
              <a:gd name="connsiteY9" fmla="*/ 0 h 5416094"/>
              <a:gd name="connsiteX10" fmla="*/ 6572250 w 10515600"/>
              <a:gd name="connsiteY10" fmla="*/ 0 h 5416094"/>
              <a:gd name="connsiteX11" fmla="*/ 7439787 w 10515600"/>
              <a:gd name="connsiteY11" fmla="*/ 0 h 5416094"/>
              <a:gd name="connsiteX12" fmla="*/ 7991856 w 10515600"/>
              <a:gd name="connsiteY12" fmla="*/ 0 h 5416094"/>
              <a:gd name="connsiteX13" fmla="*/ 8543925 w 10515600"/>
              <a:gd name="connsiteY13" fmla="*/ 0 h 5416094"/>
              <a:gd name="connsiteX14" fmla="*/ 9306306 w 10515600"/>
              <a:gd name="connsiteY14" fmla="*/ 0 h 5416094"/>
              <a:gd name="connsiteX15" fmla="*/ 9858375 w 10515600"/>
              <a:gd name="connsiteY15" fmla="*/ 0 h 5416094"/>
              <a:gd name="connsiteX16" fmla="*/ 10515600 w 10515600"/>
              <a:gd name="connsiteY16" fmla="*/ 0 h 5416094"/>
              <a:gd name="connsiteX17" fmla="*/ 10515600 w 10515600"/>
              <a:gd name="connsiteY17" fmla="*/ 785334 h 5416094"/>
              <a:gd name="connsiteX18" fmla="*/ 10515600 w 10515600"/>
              <a:gd name="connsiteY18" fmla="*/ 1516506 h 5416094"/>
              <a:gd name="connsiteX19" fmla="*/ 10515600 w 10515600"/>
              <a:gd name="connsiteY19" fmla="*/ 2247679 h 5416094"/>
              <a:gd name="connsiteX20" fmla="*/ 10515600 w 10515600"/>
              <a:gd name="connsiteY20" fmla="*/ 2762208 h 5416094"/>
              <a:gd name="connsiteX21" fmla="*/ 10515600 w 10515600"/>
              <a:gd name="connsiteY21" fmla="*/ 3330898 h 5416094"/>
              <a:gd name="connsiteX22" fmla="*/ 10515600 w 10515600"/>
              <a:gd name="connsiteY22" fmla="*/ 4062071 h 5416094"/>
              <a:gd name="connsiteX23" fmla="*/ 10515600 w 10515600"/>
              <a:gd name="connsiteY23" fmla="*/ 4684921 h 5416094"/>
              <a:gd name="connsiteX24" fmla="*/ 10515600 w 10515600"/>
              <a:gd name="connsiteY24" fmla="*/ 5416094 h 5416094"/>
              <a:gd name="connsiteX25" fmla="*/ 9753219 w 10515600"/>
              <a:gd name="connsiteY25" fmla="*/ 5416094 h 5416094"/>
              <a:gd name="connsiteX26" fmla="*/ 9411462 w 10515600"/>
              <a:gd name="connsiteY26" fmla="*/ 5416094 h 5416094"/>
              <a:gd name="connsiteX27" fmla="*/ 8754237 w 10515600"/>
              <a:gd name="connsiteY27" fmla="*/ 5416094 h 5416094"/>
              <a:gd name="connsiteX28" fmla="*/ 8307324 w 10515600"/>
              <a:gd name="connsiteY28" fmla="*/ 5416094 h 5416094"/>
              <a:gd name="connsiteX29" fmla="*/ 7544943 w 10515600"/>
              <a:gd name="connsiteY29" fmla="*/ 5416094 h 5416094"/>
              <a:gd name="connsiteX30" fmla="*/ 7098030 w 10515600"/>
              <a:gd name="connsiteY30" fmla="*/ 5416094 h 5416094"/>
              <a:gd name="connsiteX31" fmla="*/ 6335649 w 10515600"/>
              <a:gd name="connsiteY31" fmla="*/ 5416094 h 5416094"/>
              <a:gd name="connsiteX32" fmla="*/ 5993892 w 10515600"/>
              <a:gd name="connsiteY32" fmla="*/ 5416094 h 5416094"/>
              <a:gd name="connsiteX33" fmla="*/ 5231511 w 10515600"/>
              <a:gd name="connsiteY33" fmla="*/ 5416094 h 5416094"/>
              <a:gd name="connsiteX34" fmla="*/ 4784598 w 10515600"/>
              <a:gd name="connsiteY34" fmla="*/ 5416094 h 5416094"/>
              <a:gd name="connsiteX35" fmla="*/ 4442841 w 10515600"/>
              <a:gd name="connsiteY35" fmla="*/ 5416094 h 5416094"/>
              <a:gd name="connsiteX36" fmla="*/ 3995928 w 10515600"/>
              <a:gd name="connsiteY36" fmla="*/ 5416094 h 5416094"/>
              <a:gd name="connsiteX37" fmla="*/ 3233547 w 10515600"/>
              <a:gd name="connsiteY37" fmla="*/ 5416094 h 5416094"/>
              <a:gd name="connsiteX38" fmla="*/ 2786634 w 10515600"/>
              <a:gd name="connsiteY38" fmla="*/ 5416094 h 5416094"/>
              <a:gd name="connsiteX39" fmla="*/ 2444877 w 10515600"/>
              <a:gd name="connsiteY39" fmla="*/ 5416094 h 5416094"/>
              <a:gd name="connsiteX40" fmla="*/ 1997964 w 10515600"/>
              <a:gd name="connsiteY40" fmla="*/ 5416094 h 5416094"/>
              <a:gd name="connsiteX41" fmla="*/ 1445895 w 10515600"/>
              <a:gd name="connsiteY41" fmla="*/ 5416094 h 5416094"/>
              <a:gd name="connsiteX42" fmla="*/ 788670 w 10515600"/>
              <a:gd name="connsiteY42" fmla="*/ 5416094 h 5416094"/>
              <a:gd name="connsiteX43" fmla="*/ 0 w 10515600"/>
              <a:gd name="connsiteY43" fmla="*/ 5416094 h 5416094"/>
              <a:gd name="connsiteX44" fmla="*/ 0 w 10515600"/>
              <a:gd name="connsiteY44" fmla="*/ 4630760 h 5416094"/>
              <a:gd name="connsiteX45" fmla="*/ 0 w 10515600"/>
              <a:gd name="connsiteY45" fmla="*/ 3953749 h 5416094"/>
              <a:gd name="connsiteX46" fmla="*/ 0 w 10515600"/>
              <a:gd name="connsiteY46" fmla="*/ 3276737 h 5416094"/>
              <a:gd name="connsiteX47" fmla="*/ 0 w 10515600"/>
              <a:gd name="connsiteY47" fmla="*/ 2599725 h 5416094"/>
              <a:gd name="connsiteX48" fmla="*/ 0 w 10515600"/>
              <a:gd name="connsiteY48" fmla="*/ 1922713 h 5416094"/>
              <a:gd name="connsiteX49" fmla="*/ 0 w 10515600"/>
              <a:gd name="connsiteY49" fmla="*/ 1299863 h 5416094"/>
              <a:gd name="connsiteX50" fmla="*/ 0 w 10515600"/>
              <a:gd name="connsiteY50" fmla="*/ 0 h 5416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0515600" h="5416094"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24919" y="196329"/>
                  <a:pt x="10549062" y="488432"/>
                  <a:pt x="10515600" y="785334"/>
                </a:cubicBezTo>
                <a:cubicBezTo>
                  <a:pt x="10482138" y="1082236"/>
                  <a:pt x="10536385" y="1323726"/>
                  <a:pt x="10515600" y="1516506"/>
                </a:cubicBezTo>
                <a:cubicBezTo>
                  <a:pt x="10494815" y="1709286"/>
                  <a:pt x="10546328" y="2097632"/>
                  <a:pt x="10515600" y="2247679"/>
                </a:cubicBezTo>
                <a:cubicBezTo>
                  <a:pt x="10484872" y="2397726"/>
                  <a:pt x="10491771" y="2577292"/>
                  <a:pt x="10515600" y="2762208"/>
                </a:cubicBezTo>
                <a:cubicBezTo>
                  <a:pt x="10539429" y="2947124"/>
                  <a:pt x="10511007" y="3105736"/>
                  <a:pt x="10515600" y="3330898"/>
                </a:cubicBezTo>
                <a:cubicBezTo>
                  <a:pt x="10520194" y="3556060"/>
                  <a:pt x="10497393" y="3882611"/>
                  <a:pt x="10515600" y="4062071"/>
                </a:cubicBezTo>
                <a:cubicBezTo>
                  <a:pt x="10533807" y="4241531"/>
                  <a:pt x="10544791" y="4505155"/>
                  <a:pt x="10515600" y="4684921"/>
                </a:cubicBezTo>
                <a:cubicBezTo>
                  <a:pt x="10486410" y="4864687"/>
                  <a:pt x="10497356" y="5246484"/>
                  <a:pt x="10515600" y="5416094"/>
                </a:cubicBezTo>
                <a:cubicBezTo>
                  <a:pt x="10245623" y="5445692"/>
                  <a:pt x="10029676" y="5415505"/>
                  <a:pt x="9753219" y="5416094"/>
                </a:cubicBezTo>
                <a:cubicBezTo>
                  <a:pt x="9476762" y="5416683"/>
                  <a:pt x="9553148" y="5422760"/>
                  <a:pt x="9411462" y="5416094"/>
                </a:cubicBezTo>
                <a:cubicBezTo>
                  <a:pt x="9269776" y="5409428"/>
                  <a:pt x="8927709" y="5385012"/>
                  <a:pt x="8754237" y="5416094"/>
                </a:cubicBezTo>
                <a:cubicBezTo>
                  <a:pt x="8580766" y="5447176"/>
                  <a:pt x="8413264" y="5410024"/>
                  <a:pt x="8307324" y="5416094"/>
                </a:cubicBezTo>
                <a:cubicBezTo>
                  <a:pt x="8201384" y="5422164"/>
                  <a:pt x="7912690" y="5421686"/>
                  <a:pt x="7544943" y="5416094"/>
                </a:cubicBezTo>
                <a:cubicBezTo>
                  <a:pt x="7177196" y="5410502"/>
                  <a:pt x="7304235" y="5418502"/>
                  <a:pt x="7098030" y="5416094"/>
                </a:cubicBezTo>
                <a:cubicBezTo>
                  <a:pt x="6891825" y="5413686"/>
                  <a:pt x="6541479" y="5434609"/>
                  <a:pt x="6335649" y="5416094"/>
                </a:cubicBezTo>
                <a:cubicBezTo>
                  <a:pt x="6129819" y="5397579"/>
                  <a:pt x="6106541" y="5402791"/>
                  <a:pt x="5993892" y="5416094"/>
                </a:cubicBezTo>
                <a:cubicBezTo>
                  <a:pt x="5881243" y="5429397"/>
                  <a:pt x="5545248" y="5437743"/>
                  <a:pt x="5231511" y="5416094"/>
                </a:cubicBezTo>
                <a:cubicBezTo>
                  <a:pt x="4917774" y="5394445"/>
                  <a:pt x="4963237" y="5426599"/>
                  <a:pt x="4784598" y="5416094"/>
                </a:cubicBezTo>
                <a:cubicBezTo>
                  <a:pt x="4605959" y="5405589"/>
                  <a:pt x="4605904" y="5406658"/>
                  <a:pt x="4442841" y="5416094"/>
                </a:cubicBezTo>
                <a:cubicBezTo>
                  <a:pt x="4279778" y="5425530"/>
                  <a:pt x="4177180" y="5426138"/>
                  <a:pt x="3995928" y="5416094"/>
                </a:cubicBezTo>
                <a:cubicBezTo>
                  <a:pt x="3814676" y="5406050"/>
                  <a:pt x="3516440" y="5429234"/>
                  <a:pt x="3233547" y="5416094"/>
                </a:cubicBezTo>
                <a:cubicBezTo>
                  <a:pt x="2950654" y="5402954"/>
                  <a:pt x="2884354" y="5436103"/>
                  <a:pt x="2786634" y="5416094"/>
                </a:cubicBezTo>
                <a:cubicBezTo>
                  <a:pt x="2688914" y="5396085"/>
                  <a:pt x="2522958" y="5423232"/>
                  <a:pt x="2444877" y="5416094"/>
                </a:cubicBezTo>
                <a:cubicBezTo>
                  <a:pt x="2366796" y="5408956"/>
                  <a:pt x="2104768" y="5395479"/>
                  <a:pt x="1997964" y="5416094"/>
                </a:cubicBezTo>
                <a:cubicBezTo>
                  <a:pt x="1891160" y="5436709"/>
                  <a:pt x="1573016" y="5412376"/>
                  <a:pt x="1445895" y="5416094"/>
                </a:cubicBezTo>
                <a:cubicBezTo>
                  <a:pt x="1318774" y="5419812"/>
                  <a:pt x="986443" y="5400529"/>
                  <a:pt x="788670" y="5416094"/>
                </a:cubicBezTo>
                <a:cubicBezTo>
                  <a:pt x="590897" y="5431659"/>
                  <a:pt x="363709" y="5381266"/>
                  <a:pt x="0" y="5416094"/>
                </a:cubicBezTo>
                <a:cubicBezTo>
                  <a:pt x="-22973" y="5218643"/>
                  <a:pt x="-26699" y="5010779"/>
                  <a:pt x="0" y="4630760"/>
                </a:cubicBezTo>
                <a:cubicBezTo>
                  <a:pt x="26699" y="4250741"/>
                  <a:pt x="-15389" y="4196664"/>
                  <a:pt x="0" y="3953749"/>
                </a:cubicBezTo>
                <a:cubicBezTo>
                  <a:pt x="15389" y="3710834"/>
                  <a:pt x="468" y="3611311"/>
                  <a:pt x="0" y="3276737"/>
                </a:cubicBezTo>
                <a:cubicBezTo>
                  <a:pt x="-468" y="2942163"/>
                  <a:pt x="15360" y="2781998"/>
                  <a:pt x="0" y="2599725"/>
                </a:cubicBezTo>
                <a:cubicBezTo>
                  <a:pt x="-15360" y="2417452"/>
                  <a:pt x="14816" y="2100232"/>
                  <a:pt x="0" y="1922713"/>
                </a:cubicBezTo>
                <a:cubicBezTo>
                  <a:pt x="-14816" y="1745194"/>
                  <a:pt x="-24648" y="1604167"/>
                  <a:pt x="0" y="1299863"/>
                </a:cubicBezTo>
                <a:cubicBezTo>
                  <a:pt x="24648" y="995559"/>
                  <a:pt x="2182" y="279525"/>
                  <a:pt x="0" y="0"/>
                </a:cubicBezTo>
                <a:close/>
              </a:path>
            </a:pathLst>
          </a:custGeom>
          <a:noFill/>
          <a:ln w="4762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See the source image">
            <a:extLst>
              <a:ext uri="{FF2B5EF4-FFF2-40B4-BE49-F238E27FC236}">
                <a16:creationId xmlns:a16="http://schemas.microsoft.com/office/drawing/2014/main" id="{F5E353B2-42EF-4270-9570-E0E6131E0BA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194593" y="914400"/>
            <a:ext cx="3726614" cy="4968819"/>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1426C07E-5AE8-4FE9-927E-664814B0D931}"/>
              </a:ext>
            </a:extLst>
          </p:cNvPr>
          <p:cNvSpPr txBox="1"/>
          <p:nvPr/>
        </p:nvSpPr>
        <p:spPr>
          <a:xfrm>
            <a:off x="1205947" y="1590262"/>
            <a:ext cx="2570923" cy="2585323"/>
          </a:xfrm>
          <a:prstGeom prst="rect">
            <a:avLst/>
          </a:prstGeom>
          <a:noFill/>
        </p:spPr>
        <p:txBody>
          <a:bodyPr wrap="square" rtlCol="0">
            <a:spAutoFit/>
          </a:bodyPr>
          <a:lstStyle/>
          <a:p>
            <a:r>
              <a:rPr lang="en-GB" dirty="0"/>
              <a:t>Really helpful to support children who have auditory memory/ attention and listening/ frustration/behavioural difficulties. A pre-agreed reward is built in. Triggers can be anticipated and reassurance given. </a:t>
            </a:r>
          </a:p>
        </p:txBody>
      </p:sp>
    </p:spTree>
    <p:extLst>
      <p:ext uri="{BB962C8B-B14F-4D97-AF65-F5344CB8AC3E}">
        <p14:creationId xmlns:p14="http://schemas.microsoft.com/office/powerpoint/2010/main" val="6485442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1C0CC67-1278-49F5-8E77-CB0B8B0B4540}"/>
              </a:ext>
            </a:extLst>
          </p:cNvPr>
          <p:cNvSpPr>
            <a:spLocks noGrp="1"/>
          </p:cNvSpPr>
          <p:nvPr>
            <p:ph idx="1"/>
          </p:nvPr>
        </p:nvSpPr>
        <p:spPr>
          <a:xfrm>
            <a:off x="838200" y="1929384"/>
            <a:ext cx="10515600" cy="4251960"/>
          </a:xfrm>
        </p:spPr>
        <p:txBody>
          <a:bodyPr>
            <a:normAutofit lnSpcReduction="10000"/>
          </a:bodyPr>
          <a:lstStyle/>
          <a:p>
            <a:pPr marL="0" indent="0">
              <a:buNone/>
            </a:pPr>
            <a:r>
              <a:rPr lang="en-GB" sz="1900" b="1" dirty="0"/>
              <a:t>Reading material and synthetic phonics:</a:t>
            </a:r>
          </a:p>
          <a:p>
            <a:pPr marL="0" indent="0">
              <a:buNone/>
            </a:pPr>
            <a:r>
              <a:rPr lang="en-GB" sz="1900" dirty="0"/>
              <a:t>When a child is ready to be given a reading book to practise reading then it is ESSENTIAL that it is completely in line with their phonic knowledge. Remember, as you have been teaching sounds you have linked text directly with those sounds. This is also important with phonically levelled reading books. </a:t>
            </a:r>
          </a:p>
          <a:p>
            <a:pPr marL="0" indent="0">
              <a:buNone/>
            </a:pPr>
            <a:r>
              <a:rPr lang="en-GB" sz="1900" dirty="0"/>
              <a:t>Otherwise??? </a:t>
            </a:r>
          </a:p>
          <a:p>
            <a:pPr marL="0" indent="0">
              <a:buNone/>
            </a:pPr>
            <a:r>
              <a:rPr lang="en-GB" sz="1900" dirty="0"/>
              <a:t>Back to guessing. </a:t>
            </a:r>
          </a:p>
          <a:p>
            <a:pPr marL="0" indent="0">
              <a:buNone/>
            </a:pPr>
            <a:r>
              <a:rPr lang="en-GB" sz="1900" dirty="0"/>
              <a:t>And guessing is NOT what we want to encourage.</a:t>
            </a:r>
          </a:p>
          <a:p>
            <a:pPr marL="0" indent="0">
              <a:buNone/>
            </a:pPr>
            <a:r>
              <a:rPr lang="en-GB" sz="1900" dirty="0"/>
              <a:t>The purpose is to give them the skills to crack the code with confidence.</a:t>
            </a:r>
          </a:p>
          <a:p>
            <a:pPr marL="0" indent="0">
              <a:buNone/>
            </a:pPr>
            <a:r>
              <a:rPr lang="en-GB" sz="1900" dirty="0"/>
              <a:t>To do this we must ensure that books given to children to develop their reading are consistent and in line with their synthetic phonics developmental level and that they are read often enough for fluency and comprehension.</a:t>
            </a:r>
          </a:p>
          <a:p>
            <a:pPr marL="0" indent="0">
              <a:buNone/>
            </a:pPr>
            <a:r>
              <a:rPr lang="en-GB" sz="1900" dirty="0"/>
              <a:t>Over-reading is essential for fluency and comprehension.</a:t>
            </a:r>
          </a:p>
          <a:p>
            <a:pPr marL="0" indent="0">
              <a:buNone/>
            </a:pPr>
            <a:r>
              <a:rPr lang="en-GB" sz="1900" dirty="0"/>
              <a:t>Of course we still need to read </a:t>
            </a:r>
            <a:r>
              <a:rPr lang="en-GB" sz="1900" b="1" dirty="0"/>
              <a:t>to</a:t>
            </a:r>
            <a:r>
              <a:rPr lang="en-GB" sz="1900" dirty="0"/>
              <a:t> children! </a:t>
            </a:r>
          </a:p>
          <a:p>
            <a:endParaRPr lang="en-GB" sz="1900" dirty="0"/>
          </a:p>
        </p:txBody>
      </p:sp>
    </p:spTree>
    <p:extLst>
      <p:ext uri="{BB962C8B-B14F-4D97-AF65-F5344CB8AC3E}">
        <p14:creationId xmlns:p14="http://schemas.microsoft.com/office/powerpoint/2010/main" val="4182848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9221F56-0B5D-44DA-8E00-24AE76EC3EA8}"/>
              </a:ext>
            </a:extLst>
          </p:cNvPr>
          <p:cNvSpPr>
            <a:spLocks noGrp="1"/>
          </p:cNvSpPr>
          <p:nvPr>
            <p:ph idx="1"/>
          </p:nvPr>
        </p:nvSpPr>
        <p:spPr>
          <a:xfrm>
            <a:off x="838200" y="437322"/>
            <a:ext cx="10515600" cy="5739641"/>
          </a:xfrm>
        </p:spPr>
        <p:txBody>
          <a:bodyPr/>
          <a:lstStyle/>
          <a:p>
            <a:pPr marL="0" indent="0">
              <a:buNone/>
            </a:pPr>
            <a:r>
              <a:rPr lang="en-GB" b="1" dirty="0"/>
              <a:t>Copying</a:t>
            </a:r>
          </a:p>
          <a:p>
            <a:pPr marL="0" indent="0">
              <a:buNone/>
            </a:pPr>
            <a:endParaRPr lang="en-GB" dirty="0"/>
          </a:p>
          <a:p>
            <a:pPr marL="0" indent="0">
              <a:buNone/>
            </a:pPr>
            <a:r>
              <a:rPr lang="en-US" altLang="en-US" dirty="0" err="1"/>
              <a:t>Для</a:t>
            </a:r>
            <a:r>
              <a:rPr lang="en-US" altLang="en-US" dirty="0"/>
              <a:t> </a:t>
            </a:r>
            <a:r>
              <a:rPr lang="en-US" altLang="en-US" dirty="0" err="1"/>
              <a:t>этой</a:t>
            </a:r>
            <a:r>
              <a:rPr lang="en-US" altLang="en-US" dirty="0"/>
              <a:t> </a:t>
            </a:r>
            <a:r>
              <a:rPr lang="en-US" altLang="en-US" dirty="0" err="1"/>
              <a:t>задачи</a:t>
            </a:r>
            <a:r>
              <a:rPr lang="en-US" altLang="en-US" dirty="0"/>
              <a:t> я </a:t>
            </a:r>
            <a:r>
              <a:rPr lang="en-US" altLang="en-US" dirty="0" err="1"/>
              <a:t>хотел</a:t>
            </a:r>
            <a:r>
              <a:rPr lang="en-US" altLang="en-US" dirty="0"/>
              <a:t> </a:t>
            </a:r>
            <a:r>
              <a:rPr lang="en-US" altLang="en-US" dirty="0" err="1"/>
              <a:t>был</a:t>
            </a:r>
            <a:r>
              <a:rPr lang="en-US" altLang="en-US" dirty="0"/>
              <a:t> </a:t>
            </a:r>
            <a:r>
              <a:rPr lang="en-US" altLang="en-US" dirty="0" err="1"/>
              <a:t>бы</a:t>
            </a:r>
            <a:r>
              <a:rPr lang="en-US" altLang="en-US" dirty="0"/>
              <a:t> </a:t>
            </a:r>
            <a:r>
              <a:rPr lang="en-US" altLang="en-US" dirty="0" err="1"/>
              <a:t>вы</a:t>
            </a:r>
            <a:r>
              <a:rPr lang="en-US" altLang="en-US" dirty="0"/>
              <a:t> </a:t>
            </a:r>
            <a:r>
              <a:rPr lang="en-US" altLang="en-US" dirty="0" err="1"/>
              <a:t>иметь</a:t>
            </a:r>
            <a:r>
              <a:rPr lang="en-US" altLang="en-US" dirty="0"/>
              <a:t> </a:t>
            </a:r>
            <a:r>
              <a:rPr lang="en-US" altLang="en-US" dirty="0" err="1"/>
              <a:t>идти</a:t>
            </a:r>
            <a:r>
              <a:rPr lang="en-US" altLang="en-US" dirty="0"/>
              <a:t> </a:t>
            </a:r>
            <a:r>
              <a:rPr lang="en-US" altLang="en-US" dirty="0" err="1"/>
              <a:t>на</a:t>
            </a:r>
            <a:r>
              <a:rPr lang="en-US" altLang="en-US" dirty="0"/>
              <a:t> </a:t>
            </a:r>
            <a:r>
              <a:rPr lang="en-US" altLang="en-US" dirty="0" err="1"/>
              <a:t>расшифровывать</a:t>
            </a:r>
            <a:r>
              <a:rPr lang="en-US" altLang="en-US" dirty="0"/>
              <a:t> </a:t>
            </a:r>
            <a:r>
              <a:rPr lang="en-US" altLang="en-US" dirty="0" err="1"/>
              <a:t>это</a:t>
            </a:r>
            <a:r>
              <a:rPr lang="en-US" altLang="en-US" dirty="0"/>
              <a:t> </a:t>
            </a:r>
            <a:r>
              <a:rPr lang="en-US" altLang="en-US" dirty="0" err="1"/>
              <a:t>сообщение</a:t>
            </a:r>
            <a:r>
              <a:rPr lang="en-US" altLang="en-US" dirty="0"/>
              <a:t>. </a:t>
            </a:r>
            <a:r>
              <a:rPr lang="en-US" altLang="en-US" dirty="0" err="1"/>
              <a:t>Оно</a:t>
            </a:r>
            <a:r>
              <a:rPr lang="en-US" altLang="en-US" dirty="0"/>
              <a:t> </a:t>
            </a:r>
            <a:r>
              <a:rPr lang="en-US" altLang="en-US" dirty="0" err="1"/>
              <a:t>только</a:t>
            </a:r>
            <a:r>
              <a:rPr lang="en-US" altLang="en-US" dirty="0"/>
              <a:t> </a:t>
            </a:r>
            <a:r>
              <a:rPr lang="en-US" altLang="en-US" dirty="0" err="1"/>
              <a:t>для</a:t>
            </a:r>
            <a:r>
              <a:rPr lang="en-US" altLang="en-US" dirty="0"/>
              <a:t> </a:t>
            </a:r>
            <a:r>
              <a:rPr lang="en-US" altLang="en-US" dirty="0" err="1"/>
              <a:t>потехи</a:t>
            </a:r>
            <a:r>
              <a:rPr lang="en-US" altLang="en-US" dirty="0"/>
              <a:t> и, </a:t>
            </a:r>
            <a:r>
              <a:rPr lang="en-US" altLang="en-US" dirty="0" err="1"/>
              <a:t>кстати</a:t>
            </a:r>
            <a:r>
              <a:rPr lang="en-US" altLang="en-US" dirty="0"/>
              <a:t>, </a:t>
            </a:r>
            <a:r>
              <a:rPr lang="en-US" altLang="en-US" dirty="0" err="1"/>
              <a:t>если</a:t>
            </a:r>
            <a:r>
              <a:rPr lang="en-US" altLang="en-US" dirty="0"/>
              <a:t> </a:t>
            </a:r>
            <a:r>
              <a:rPr lang="en-US" altLang="en-US" dirty="0" err="1"/>
              <a:t>любое</a:t>
            </a:r>
            <a:r>
              <a:rPr lang="en-US" altLang="en-US" dirty="0"/>
              <a:t> </a:t>
            </a:r>
            <a:r>
              <a:rPr lang="en-US" altLang="en-US" dirty="0" err="1"/>
              <a:t>здесь</a:t>
            </a:r>
            <a:r>
              <a:rPr lang="en-US" altLang="en-US" dirty="0"/>
              <a:t> </a:t>
            </a:r>
            <a:r>
              <a:rPr lang="en-US" altLang="en-US" dirty="0" err="1"/>
              <a:t>сегодня</a:t>
            </a:r>
            <a:r>
              <a:rPr lang="en-US" altLang="en-US" dirty="0"/>
              <a:t> </a:t>
            </a:r>
            <a:r>
              <a:rPr lang="en-US" altLang="en-US" dirty="0" err="1"/>
              <a:t>говорит</a:t>
            </a:r>
            <a:r>
              <a:rPr lang="en-US" altLang="en-US" dirty="0"/>
              <a:t>/, </a:t>
            </a:r>
            <a:r>
              <a:rPr lang="en-US" altLang="en-US" dirty="0" err="1"/>
              <a:t>то</a:t>
            </a:r>
            <a:r>
              <a:rPr lang="en-US" altLang="en-US" dirty="0"/>
              <a:t> </a:t>
            </a:r>
            <a:r>
              <a:rPr lang="en-US" altLang="en-US" dirty="0" err="1"/>
              <a:t>читает</a:t>
            </a:r>
            <a:r>
              <a:rPr lang="en-US" altLang="en-US" dirty="0"/>
              <a:t> </a:t>
            </a:r>
            <a:r>
              <a:rPr lang="en-US" altLang="en-US" dirty="0" err="1"/>
              <a:t>извинения</a:t>
            </a:r>
            <a:r>
              <a:rPr lang="en-US" altLang="en-US" dirty="0"/>
              <a:t> </a:t>
            </a:r>
            <a:r>
              <a:rPr lang="en-US" altLang="en-US" dirty="0" err="1"/>
              <a:t>русского</a:t>
            </a:r>
            <a:r>
              <a:rPr lang="en-US" altLang="en-US" dirty="0"/>
              <a:t> </a:t>
            </a:r>
            <a:r>
              <a:rPr lang="en-US" altLang="en-US" dirty="0" err="1"/>
              <a:t>после</a:t>
            </a:r>
            <a:r>
              <a:rPr lang="en-US" altLang="en-US" dirty="0"/>
              <a:t> </a:t>
            </a:r>
            <a:r>
              <a:rPr lang="en-US" altLang="en-US" dirty="0" err="1"/>
              <a:t>этого</a:t>
            </a:r>
            <a:r>
              <a:rPr lang="en-US" altLang="en-US" dirty="0"/>
              <a:t> </a:t>
            </a:r>
            <a:r>
              <a:rPr lang="en-US" altLang="en-US" dirty="0" err="1"/>
              <a:t>для</a:t>
            </a:r>
            <a:r>
              <a:rPr lang="en-US" altLang="en-US" dirty="0"/>
              <a:t> </a:t>
            </a:r>
            <a:r>
              <a:rPr lang="en-US" altLang="en-US" dirty="0" err="1"/>
              <a:t>сделанных</a:t>
            </a:r>
            <a:r>
              <a:rPr lang="en-US" altLang="en-US" dirty="0"/>
              <a:t> </a:t>
            </a:r>
            <a:r>
              <a:rPr lang="en-US" altLang="en-US" dirty="0" err="1"/>
              <a:t>буквальных</a:t>
            </a:r>
            <a:r>
              <a:rPr lang="en-US" altLang="en-US" dirty="0"/>
              <a:t> </a:t>
            </a:r>
            <a:r>
              <a:rPr lang="en-US" altLang="en-US" dirty="0" err="1"/>
              <a:t>толкований</a:t>
            </a:r>
            <a:r>
              <a:rPr lang="en-US" altLang="en-US" dirty="0"/>
              <a:t>. Viv </a:t>
            </a:r>
            <a:r>
              <a:rPr lang="en-US" altLang="en-US" dirty="0" err="1"/>
              <a:t>сказало</a:t>
            </a:r>
            <a:r>
              <a:rPr lang="en-US" altLang="en-US" dirty="0"/>
              <a:t> </a:t>
            </a:r>
            <a:r>
              <a:rPr lang="en-US" altLang="en-US" dirty="0" err="1"/>
              <a:t>что</a:t>
            </a:r>
            <a:r>
              <a:rPr lang="en-US" altLang="en-US" dirty="0"/>
              <a:t> </a:t>
            </a:r>
            <a:r>
              <a:rPr lang="en-US" altLang="en-US" dirty="0" err="1"/>
              <a:t>она</a:t>
            </a:r>
            <a:r>
              <a:rPr lang="en-US" altLang="en-US" dirty="0"/>
              <a:t> </a:t>
            </a:r>
            <a:r>
              <a:rPr lang="en-US" altLang="en-US" dirty="0" err="1"/>
              <a:t>охотно</a:t>
            </a:r>
            <a:r>
              <a:rPr lang="en-US" altLang="en-US" dirty="0"/>
              <a:t> </a:t>
            </a:r>
            <a:r>
              <a:rPr lang="en-US" altLang="en-US" dirty="0" err="1"/>
              <a:t>готова</a:t>
            </a:r>
            <a:r>
              <a:rPr lang="en-US" altLang="en-US" dirty="0"/>
              <a:t> </a:t>
            </a:r>
            <a:r>
              <a:rPr lang="en-US" altLang="en-US" dirty="0" err="1"/>
              <a:t>оплатить</a:t>
            </a:r>
            <a:r>
              <a:rPr lang="en-US" altLang="en-US" dirty="0"/>
              <a:t> </a:t>
            </a:r>
            <a:r>
              <a:rPr lang="en-US" altLang="en-US" dirty="0" err="1"/>
              <a:t>для</a:t>
            </a:r>
            <a:r>
              <a:rPr lang="en-US" altLang="en-US" dirty="0"/>
              <a:t> </a:t>
            </a:r>
            <a:r>
              <a:rPr lang="en-US" altLang="en-US" dirty="0" err="1"/>
              <a:t>каждой</a:t>
            </a:r>
            <a:r>
              <a:rPr lang="en-US" altLang="en-US" dirty="0"/>
              <a:t> </a:t>
            </a:r>
            <a:r>
              <a:rPr lang="en-US" altLang="en-US" dirty="0" err="1"/>
              <a:t>ошибки</a:t>
            </a:r>
            <a:r>
              <a:rPr lang="en-US" altLang="en-US" dirty="0"/>
              <a:t>, </a:t>
            </a:r>
            <a:r>
              <a:rPr lang="en-US" altLang="en-US" dirty="0" err="1"/>
              <a:t>на</a:t>
            </a:r>
            <a:r>
              <a:rPr lang="en-US" altLang="en-US" dirty="0"/>
              <a:t> </a:t>
            </a:r>
            <a:r>
              <a:rPr lang="en-US" altLang="en-US" dirty="0" err="1"/>
              <a:t>обсуженном</a:t>
            </a:r>
            <a:r>
              <a:rPr lang="en-US" altLang="en-US" dirty="0"/>
              <a:t> </a:t>
            </a:r>
            <a:r>
              <a:rPr lang="en-US" altLang="en-US" dirty="0" err="1"/>
              <a:t>тарифе</a:t>
            </a:r>
            <a:r>
              <a:rPr lang="en-US" altLang="en-US" dirty="0"/>
              <a:t>, в </a:t>
            </a:r>
            <a:r>
              <a:rPr lang="en-US" altLang="en-US" dirty="0" err="1"/>
              <a:t>рублевках</a:t>
            </a:r>
            <a:r>
              <a:rPr lang="en-US" altLang="en-US" dirty="0"/>
              <a:t>, </a:t>
            </a:r>
            <a:r>
              <a:rPr lang="en-US" altLang="en-US" dirty="0" err="1"/>
              <a:t>конечно</a:t>
            </a:r>
            <a:r>
              <a:rPr lang="en-US" altLang="en-US" dirty="0"/>
              <a:t>. </a:t>
            </a:r>
            <a:r>
              <a:rPr lang="en-US" altLang="en-US" dirty="0" err="1"/>
              <a:t>Дано</a:t>
            </a:r>
            <a:r>
              <a:rPr lang="en-US" altLang="en-US" dirty="0"/>
              <a:t> </a:t>
            </a:r>
            <a:r>
              <a:rPr lang="en-US" altLang="en-US" dirty="0" err="1"/>
              <a:t>что</a:t>
            </a:r>
            <a:r>
              <a:rPr lang="en-US" altLang="en-US" dirty="0"/>
              <a:t> </a:t>
            </a:r>
            <a:r>
              <a:rPr lang="en-US" altLang="en-US" dirty="0" err="1"/>
              <a:t>противозаконо</a:t>
            </a:r>
            <a:r>
              <a:rPr lang="en-US" altLang="en-US" dirty="0"/>
              <a:t> </a:t>
            </a:r>
            <a:r>
              <a:rPr lang="en-US" altLang="en-US" dirty="0" err="1"/>
              <a:t>принять</a:t>
            </a:r>
            <a:r>
              <a:rPr lang="en-US" altLang="en-US" dirty="0"/>
              <a:t> </a:t>
            </a:r>
            <a:r>
              <a:rPr lang="en-US" altLang="en-US" dirty="0" err="1"/>
              <a:t>эти</a:t>
            </a:r>
            <a:r>
              <a:rPr lang="en-US" altLang="en-US" dirty="0"/>
              <a:t> </a:t>
            </a:r>
            <a:r>
              <a:rPr lang="en-US" altLang="en-US" dirty="0" err="1"/>
              <a:t>деньги</a:t>
            </a:r>
            <a:r>
              <a:rPr lang="en-US" altLang="en-US" dirty="0"/>
              <a:t> </a:t>
            </a:r>
            <a:r>
              <a:rPr lang="en-US" altLang="en-US" dirty="0" err="1"/>
              <a:t>из</a:t>
            </a:r>
            <a:r>
              <a:rPr lang="en-US" altLang="en-US" dirty="0"/>
              <a:t> </a:t>
            </a:r>
            <a:r>
              <a:rPr lang="en-US" altLang="en-US" dirty="0" err="1"/>
              <a:t>Россия</a:t>
            </a:r>
            <a:r>
              <a:rPr lang="en-US" altLang="en-US" dirty="0"/>
              <a:t> Viv </a:t>
            </a:r>
            <a:r>
              <a:rPr lang="en-US" altLang="en-US" dirty="0" err="1"/>
              <a:t>также</a:t>
            </a:r>
            <a:r>
              <a:rPr lang="en-US" altLang="en-US" dirty="0"/>
              <a:t> </a:t>
            </a:r>
            <a:r>
              <a:rPr lang="en-US" altLang="en-US" dirty="0" err="1"/>
              <a:t>кренит</a:t>
            </a:r>
            <a:r>
              <a:rPr lang="en-US" altLang="en-US" dirty="0"/>
              <a:t> </a:t>
            </a:r>
            <a:r>
              <a:rPr lang="en-US" altLang="en-US" dirty="0" err="1"/>
              <a:t>на</a:t>
            </a:r>
            <a:r>
              <a:rPr lang="en-US" altLang="en-US" dirty="0"/>
              <a:t> </a:t>
            </a:r>
            <a:r>
              <a:rPr lang="en-US" altLang="en-US" dirty="0" err="1"/>
              <a:t>никто</a:t>
            </a:r>
            <a:r>
              <a:rPr lang="en-US" altLang="en-US" dirty="0"/>
              <a:t> </a:t>
            </a:r>
            <a:r>
              <a:rPr lang="en-US" altLang="en-US" dirty="0" err="1"/>
              <a:t>имея</a:t>
            </a:r>
            <a:r>
              <a:rPr lang="en-US" altLang="en-US" dirty="0"/>
              <a:t> </a:t>
            </a:r>
            <a:r>
              <a:rPr lang="en-US" altLang="en-US" dirty="0" err="1"/>
              <a:t>номер</a:t>
            </a:r>
            <a:r>
              <a:rPr lang="en-US" altLang="en-US" dirty="0"/>
              <a:t> </a:t>
            </a:r>
            <a:r>
              <a:rPr lang="en-US" altLang="en-US" dirty="0" err="1"/>
              <a:t>га</a:t>
            </a:r>
            <a:r>
              <a:rPr lang="en-US" altLang="en-US" dirty="0"/>
              <a:t>-н Abramovich's </a:t>
            </a:r>
            <a:r>
              <a:rPr lang="en-US" altLang="en-US" dirty="0" err="1"/>
              <a:t>передвижной</a:t>
            </a:r>
            <a:r>
              <a:rPr lang="en-US" altLang="en-US" dirty="0"/>
              <a:t> в </a:t>
            </a:r>
            <a:r>
              <a:rPr lang="en-US" altLang="en-US" dirty="0" err="1"/>
              <a:t>их</a:t>
            </a:r>
            <a:r>
              <a:rPr lang="en-US" altLang="en-US" dirty="0"/>
              <a:t> </a:t>
            </a:r>
            <a:r>
              <a:rPr lang="en-US" altLang="en-US" dirty="0" err="1"/>
              <a:t>адресной</a:t>
            </a:r>
            <a:r>
              <a:rPr lang="en-US" altLang="en-US" dirty="0"/>
              <a:t> </a:t>
            </a:r>
            <a:r>
              <a:rPr lang="en-US" altLang="en-US" dirty="0" err="1"/>
              <a:t>книге</a:t>
            </a:r>
            <a:r>
              <a:rPr lang="en-US" altLang="en-US" dirty="0"/>
              <a:t>!</a:t>
            </a:r>
            <a:endParaRPr lang="en-GB" dirty="0"/>
          </a:p>
        </p:txBody>
      </p:sp>
    </p:spTree>
    <p:extLst>
      <p:ext uri="{BB962C8B-B14F-4D97-AF65-F5344CB8AC3E}">
        <p14:creationId xmlns:p14="http://schemas.microsoft.com/office/powerpoint/2010/main" val="10490308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921C6A70-9DC2-40F3-AFDD-331391A2C54B}"/>
              </a:ext>
            </a:extLst>
          </p:cNvPr>
          <p:cNvSpPr txBox="1"/>
          <p:nvPr/>
        </p:nvSpPr>
        <p:spPr>
          <a:xfrm>
            <a:off x="1028700" y="1967266"/>
            <a:ext cx="2628900" cy="2547257"/>
          </a:xfrm>
          <a:prstGeom prst="rect">
            <a:avLst/>
          </a:prstGeom>
          <a:noFill/>
        </p:spPr>
        <p:txBody>
          <a:bodyPr vert="horz" lIns="91440" tIns="45720" rIns="91440" bIns="45720" rtlCol="0" anchor="ctr">
            <a:normAutofit/>
          </a:bodyPr>
          <a:lstStyle/>
          <a:p>
            <a:pPr algn="ctr">
              <a:lnSpc>
                <a:spcPct val="90000"/>
              </a:lnSpc>
              <a:spcBef>
                <a:spcPct val="0"/>
              </a:spcBef>
              <a:spcAft>
                <a:spcPts val="600"/>
              </a:spcAft>
            </a:pPr>
            <a:r>
              <a:rPr lang="en-US" sz="3600" kern="1200">
                <a:solidFill>
                  <a:srgbClr val="FFFFFF"/>
                </a:solidFill>
                <a:latin typeface="+mj-lt"/>
                <a:ea typeface="+mj-ea"/>
                <a:cs typeface="+mj-cs"/>
              </a:rPr>
              <a:t>Language to Literacy </a:t>
            </a:r>
          </a:p>
        </p:txBody>
      </p:sp>
      <p:pic>
        <p:nvPicPr>
          <p:cNvPr id="6" name="Content Placeholder 3" descr="Diagram&#10;&#10;Description automatically generated">
            <a:extLst>
              <a:ext uri="{FF2B5EF4-FFF2-40B4-BE49-F238E27FC236}">
                <a16:creationId xmlns:a16="http://schemas.microsoft.com/office/drawing/2014/main" id="{D9A15CBD-7FCD-455C-B711-B9FCD2CC4C34}"/>
              </a:ext>
            </a:extLst>
          </p:cNvPr>
          <p:cNvPicPr>
            <a:picLocks noChangeAspect="1"/>
          </p:cNvPicPr>
          <p:nvPr/>
        </p:nvPicPr>
        <p:blipFill rotWithShape="1">
          <a:blip r:embed="rId2"/>
          <a:srcRect l="555"/>
          <a:stretch/>
        </p:blipFill>
        <p:spPr>
          <a:xfrm>
            <a:off x="5162842" y="337626"/>
            <a:ext cx="6000457" cy="6189784"/>
          </a:xfrm>
          <a:prstGeom prst="rect">
            <a:avLst/>
          </a:prstGeom>
        </p:spPr>
      </p:pic>
    </p:spTree>
    <p:extLst>
      <p:ext uri="{BB962C8B-B14F-4D97-AF65-F5344CB8AC3E}">
        <p14:creationId xmlns:p14="http://schemas.microsoft.com/office/powerpoint/2010/main" val="33726032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2F14860-5740-4DCD-9A20-203EAD86AC14}"/>
              </a:ext>
            </a:extLst>
          </p:cNvPr>
          <p:cNvSpPr>
            <a:spLocks noGrp="1"/>
          </p:cNvSpPr>
          <p:nvPr>
            <p:ph idx="1"/>
          </p:nvPr>
        </p:nvSpPr>
        <p:spPr>
          <a:xfrm>
            <a:off x="838200" y="556592"/>
            <a:ext cx="10515600" cy="5620372"/>
          </a:xfrm>
        </p:spPr>
        <p:txBody>
          <a:bodyPr>
            <a:normAutofit fontScale="55000" lnSpcReduction="20000"/>
          </a:bodyPr>
          <a:lstStyle/>
          <a:p>
            <a:pPr marL="0" indent="0">
              <a:buNone/>
            </a:pPr>
            <a:r>
              <a:rPr lang="en-GB" b="1" dirty="0"/>
              <a:t>In Summary:</a:t>
            </a:r>
          </a:p>
          <a:p>
            <a:pPr marL="0" indent="0">
              <a:buNone/>
            </a:pPr>
            <a:r>
              <a:rPr lang="en-GB" b="1" dirty="0"/>
              <a:t>Children with literacy difficulties need the same approach but much more targeted; group or individually, and daily.</a:t>
            </a:r>
          </a:p>
          <a:p>
            <a:pPr marL="0" indent="0">
              <a:buNone/>
            </a:pPr>
            <a:r>
              <a:rPr lang="en-GB" dirty="0"/>
              <a:t>Children with literacy difficulties at KS2 will very likely be struggling because of:</a:t>
            </a:r>
          </a:p>
          <a:p>
            <a:r>
              <a:rPr lang="en-GB" dirty="0"/>
              <a:t>Underlying language difficulties;</a:t>
            </a:r>
          </a:p>
          <a:p>
            <a:r>
              <a:rPr lang="en-GB" dirty="0"/>
              <a:t>Auditory memory difficulties; </a:t>
            </a:r>
          </a:p>
          <a:p>
            <a:r>
              <a:rPr lang="en-GB" dirty="0"/>
              <a:t>Developmental delay</a:t>
            </a:r>
          </a:p>
          <a:p>
            <a:pPr marL="0" indent="0">
              <a:buNone/>
            </a:pPr>
            <a:r>
              <a:rPr lang="en-GB" dirty="0"/>
              <a:t>Impacting on difficulties with processing and with phonics acquisition and impacting on learning right across the curriculum.</a:t>
            </a:r>
          </a:p>
          <a:p>
            <a:pPr marL="0" indent="0">
              <a:buNone/>
            </a:pPr>
            <a:r>
              <a:rPr lang="en-GB" dirty="0"/>
              <a:t>Screen and put in input according to individual needs. They will need much more of it, at their developmental level + 1, very often, short, sharp and targeted and PRACTICAL.  </a:t>
            </a:r>
          </a:p>
          <a:p>
            <a:pPr marL="0" indent="0">
              <a:buNone/>
            </a:pPr>
            <a:r>
              <a:rPr lang="en-GB" dirty="0"/>
              <a:t>Be clear about how reading and spelling work and teach to:</a:t>
            </a:r>
          </a:p>
          <a:p>
            <a:r>
              <a:rPr lang="en-GB" b="1" dirty="0"/>
              <a:t>extend spoken language through good modelling and over-learning, songs, stories, rhymes, games, circle activities; Pie Corbett Talk to Recount/Writing.</a:t>
            </a:r>
          </a:p>
          <a:p>
            <a:r>
              <a:rPr lang="en-GB" b="1" dirty="0"/>
              <a:t>give the “tools to crack the code” through systematic synthetic phonics.</a:t>
            </a:r>
          </a:p>
          <a:p>
            <a:pPr marL="0" indent="0">
              <a:buNone/>
            </a:pPr>
            <a:r>
              <a:rPr lang="en-GB" dirty="0"/>
              <a:t>Ensure reading books are linked with phonics development and are read several times. </a:t>
            </a:r>
          </a:p>
          <a:p>
            <a:pPr marL="0" indent="0">
              <a:buNone/>
            </a:pPr>
            <a:r>
              <a:rPr lang="en-GB" dirty="0"/>
              <a:t>Encourage an additional book at their interest level to be read </a:t>
            </a:r>
            <a:r>
              <a:rPr lang="en-GB" u="sng" dirty="0"/>
              <a:t>to</a:t>
            </a:r>
            <a:r>
              <a:rPr lang="en-GB" dirty="0"/>
              <a:t> them.</a:t>
            </a:r>
          </a:p>
          <a:p>
            <a:pPr marL="0" indent="0">
              <a:buNone/>
            </a:pPr>
            <a:r>
              <a:rPr lang="en-GB" dirty="0"/>
              <a:t>Simple work schedule/task plan</a:t>
            </a:r>
          </a:p>
          <a:p>
            <a:pPr marL="0" indent="0">
              <a:buNone/>
            </a:pPr>
            <a:r>
              <a:rPr lang="en-GB" dirty="0"/>
              <a:t>Pie Corbett Talk for Recount/Writing</a:t>
            </a:r>
          </a:p>
          <a:p>
            <a:pPr marL="0" indent="0">
              <a:buNone/>
            </a:pPr>
            <a:r>
              <a:rPr lang="en-GB" b="1" dirty="0"/>
              <a:t>ICT text to speech and speech to text.</a:t>
            </a:r>
          </a:p>
        </p:txBody>
      </p:sp>
    </p:spTree>
    <p:extLst>
      <p:ext uri="{BB962C8B-B14F-4D97-AF65-F5344CB8AC3E}">
        <p14:creationId xmlns:p14="http://schemas.microsoft.com/office/powerpoint/2010/main" val="30730594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44">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sketch line">
            <a:extLst>
              <a:ext uri="{FF2B5EF4-FFF2-40B4-BE49-F238E27FC236}">
                <a16:creationId xmlns:a16="http://schemas.microsoft.com/office/drawing/2014/main" id="{2E92FA66-67D7-4CB4-94D3-E643A9AD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66159" y="1225296"/>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4B20B46D-BCC8-46EF-860E-D0E779ABB4D3}"/>
              </a:ext>
            </a:extLst>
          </p:cNvPr>
          <p:cNvSpPr txBox="1"/>
          <p:nvPr/>
        </p:nvSpPr>
        <p:spPr>
          <a:xfrm>
            <a:off x="4654295" y="502920"/>
            <a:ext cx="6894576" cy="1463040"/>
          </a:xfrm>
          <a:prstGeom prst="rect">
            <a:avLst/>
          </a:prstGeom>
        </p:spPr>
        <p:txBody>
          <a:bodyPr vert="horz" lIns="91440" tIns="45720" rIns="91440" bIns="45720" rtlCol="0" anchor="ctr">
            <a:normAutofit/>
          </a:bodyPr>
          <a:lstStyle/>
          <a:p>
            <a:pPr indent="-228600">
              <a:lnSpc>
                <a:spcPct val="90000"/>
              </a:lnSpc>
              <a:spcBef>
                <a:spcPct val="0"/>
              </a:spcBef>
              <a:spcAft>
                <a:spcPts val="600"/>
              </a:spcAft>
              <a:buFont typeface="Arial" panose="020B0604020202020204" pitchFamily="34" charset="0"/>
              <a:buChar char="•"/>
            </a:pPr>
            <a:r>
              <a:rPr lang="en-US" sz="2200" b="1"/>
              <a:t>Standard Deviation Curve:</a:t>
            </a:r>
          </a:p>
          <a:p>
            <a:pPr indent="-228600">
              <a:lnSpc>
                <a:spcPct val="90000"/>
              </a:lnSpc>
              <a:spcBef>
                <a:spcPct val="0"/>
              </a:spcBef>
              <a:spcAft>
                <a:spcPts val="600"/>
              </a:spcAft>
              <a:buFont typeface="Arial" panose="020B0604020202020204" pitchFamily="34" charset="0"/>
              <a:buChar char="•"/>
            </a:pPr>
            <a:r>
              <a:rPr lang="en-US" sz="2200" b="1"/>
              <a:t>What is “Normal”?</a:t>
            </a:r>
          </a:p>
        </p:txBody>
      </p:sp>
      <p:pic>
        <p:nvPicPr>
          <p:cNvPr id="5" name="Content Placeholder 4" descr="A screenshot of a computer&#10;&#10;Description automatically generated">
            <a:extLst>
              <a:ext uri="{FF2B5EF4-FFF2-40B4-BE49-F238E27FC236}">
                <a16:creationId xmlns:a16="http://schemas.microsoft.com/office/drawing/2014/main" id="{BDD0E958-934D-4F41-B971-5A4A89193DAC}"/>
              </a:ext>
            </a:extLst>
          </p:cNvPr>
          <p:cNvPicPr>
            <a:picLocks noGrp="1" noChangeAspect="1"/>
          </p:cNvPicPr>
          <p:nvPr>
            <p:ph idx="1"/>
          </p:nvPr>
        </p:nvPicPr>
        <p:blipFill rotWithShape="1">
          <a:blip r:embed="rId2"/>
          <a:srcRect l="16728" t="42182" r="25798" b="6163"/>
          <a:stretch/>
        </p:blipFill>
        <p:spPr>
          <a:xfrm>
            <a:off x="2180106" y="1706880"/>
            <a:ext cx="7831788" cy="3959352"/>
          </a:xfrm>
          <a:prstGeom prst="rect">
            <a:avLst/>
          </a:prstGeom>
        </p:spPr>
      </p:pic>
      <p:sp>
        <p:nvSpPr>
          <p:cNvPr id="2" name="TextBox 1">
            <a:extLst>
              <a:ext uri="{FF2B5EF4-FFF2-40B4-BE49-F238E27FC236}">
                <a16:creationId xmlns:a16="http://schemas.microsoft.com/office/drawing/2014/main" id="{79D18C9F-CD84-45C3-879E-AB79F38F2864}"/>
              </a:ext>
            </a:extLst>
          </p:cNvPr>
          <p:cNvSpPr txBox="1"/>
          <p:nvPr/>
        </p:nvSpPr>
        <p:spPr>
          <a:xfrm>
            <a:off x="1974574" y="5857462"/>
            <a:ext cx="8574155" cy="584775"/>
          </a:xfrm>
          <a:prstGeom prst="rect">
            <a:avLst/>
          </a:prstGeom>
          <a:noFill/>
        </p:spPr>
        <p:txBody>
          <a:bodyPr wrap="square" rtlCol="0">
            <a:spAutoFit/>
          </a:bodyPr>
          <a:lstStyle/>
          <a:p>
            <a:r>
              <a:rPr lang="en-GB" sz="1600" dirty="0"/>
              <a:t>25% of any class will have a level of difficulty. Supporting these children is therefore a whole class, whole school issue. 16% will be “below average”. Of these, 2% will have a very severe difficulty. </a:t>
            </a:r>
          </a:p>
        </p:txBody>
      </p:sp>
    </p:spTree>
    <p:extLst>
      <p:ext uri="{BB962C8B-B14F-4D97-AF65-F5344CB8AC3E}">
        <p14:creationId xmlns:p14="http://schemas.microsoft.com/office/powerpoint/2010/main" val="11611676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DC5698E-E60F-4627-97DD-32D91AE6DFD4}"/>
              </a:ext>
            </a:extLst>
          </p:cNvPr>
          <p:cNvSpPr>
            <a:spLocks noGrp="1"/>
          </p:cNvSpPr>
          <p:nvPr>
            <p:ph idx="1"/>
          </p:nvPr>
        </p:nvSpPr>
        <p:spPr>
          <a:xfrm>
            <a:off x="838200" y="331304"/>
            <a:ext cx="10515600" cy="5845659"/>
          </a:xfrm>
        </p:spPr>
        <p:txBody>
          <a:bodyPr/>
          <a:lstStyle/>
          <a:p>
            <a:pPr marL="514350" indent="-514350">
              <a:buFont typeface="+mj-lt"/>
              <a:buAutoNum type="arabicPeriod"/>
            </a:pPr>
            <a:r>
              <a:rPr lang="en-GB" sz="2800" b="0" i="0" dirty="0">
                <a:solidFill>
                  <a:srgbClr val="1B1B1B"/>
                </a:solidFill>
                <a:effectLst/>
                <a:latin typeface="Tahoma" panose="020B0604030504040204" pitchFamily="34" charset="0"/>
                <a:hlinkClick r:id="rId2"/>
              </a:rPr>
              <a:t>https://educationblog.oup.com/primary/why-closing-the-word-gap-matters-the-oxford-language-report#:~:text=Why%20closing%20the%20word%20gap%20matters%20Language%20opens,potential%20to%20learn%20and%20grow%20as%20an%20individual</a:t>
            </a:r>
            <a:r>
              <a:rPr lang="en-GB" sz="2800" b="0" i="0" dirty="0">
                <a:solidFill>
                  <a:srgbClr val="1B1B1B"/>
                </a:solidFill>
                <a:effectLst/>
                <a:latin typeface="Tahoma" panose="020B0604030504040204" pitchFamily="34" charset="0"/>
              </a:rPr>
              <a:t>. </a:t>
            </a:r>
          </a:p>
          <a:p>
            <a:pPr marL="514350" indent="-514350">
              <a:buFont typeface="+mj-lt"/>
              <a:buAutoNum type="arabicPeriod"/>
            </a:pPr>
            <a:r>
              <a:rPr lang="en-GB" sz="2800" b="0" i="0" dirty="0">
                <a:solidFill>
                  <a:srgbClr val="1B1B1B"/>
                </a:solidFill>
                <a:effectLst/>
                <a:latin typeface="Tahoma" panose="020B0604030504040204" pitchFamily="34" charset="0"/>
                <a:hlinkClick r:id="rId3"/>
              </a:rPr>
              <a:t>https://thinkforwardeducators.org/events/troy-verey-may2021</a:t>
            </a:r>
            <a:endParaRPr lang="en-GB" sz="2800" b="0" i="0" dirty="0">
              <a:solidFill>
                <a:srgbClr val="1B1B1B"/>
              </a:solidFill>
              <a:effectLst/>
              <a:latin typeface="Tahoma" panose="020B0604030504040204" pitchFamily="34" charset="0"/>
            </a:endParaRPr>
          </a:p>
          <a:p>
            <a:pPr marL="514350" indent="-514350">
              <a:buFont typeface="+mj-lt"/>
              <a:buAutoNum type="arabicPeriod"/>
            </a:pPr>
            <a:r>
              <a:rPr lang="en-GB" sz="2800" b="0" i="0">
                <a:solidFill>
                  <a:srgbClr val="1B1B1B"/>
                </a:solidFill>
                <a:effectLst/>
                <a:latin typeface="Tahoma" panose="020B0604030504040204" pitchFamily="34" charset="0"/>
                <a:hlinkClick r:id="rId4"/>
              </a:rPr>
              <a:t>https</a:t>
            </a:r>
            <a:r>
              <a:rPr lang="en-GB" sz="2800" b="0" i="0" dirty="0">
                <a:solidFill>
                  <a:srgbClr val="1B1B1B"/>
                </a:solidFill>
                <a:effectLst/>
                <a:latin typeface="Tahoma" panose="020B0604030504040204" pitchFamily="34" charset="0"/>
                <a:hlinkClick r:id="rId4"/>
              </a:rPr>
              <a:t>://www.bing.com/videos/search?q=pie+corbett+talk+for+writing&amp;docid=607991421699830144&amp;mid=BC920126C8E62393D52DBC920126C8E62393D52D&amp;view=detail&amp;FORM=VIRE</a:t>
            </a:r>
            <a:endParaRPr lang="en-GB" sz="2800" b="0" i="0" dirty="0">
              <a:solidFill>
                <a:srgbClr val="1B1B1B"/>
              </a:solidFill>
              <a:effectLst/>
              <a:latin typeface="Tahoma" panose="020B0604030504040204" pitchFamily="34" charset="0"/>
            </a:endParaRPr>
          </a:p>
          <a:p>
            <a:pPr marL="514350" indent="-514350">
              <a:buFont typeface="+mj-lt"/>
              <a:buAutoNum type="arabicPeriod"/>
            </a:pPr>
            <a:endParaRPr lang="en-GB" sz="2800" b="0" i="0" dirty="0">
              <a:solidFill>
                <a:srgbClr val="1B1B1B"/>
              </a:solidFill>
              <a:effectLst/>
              <a:latin typeface="Tahoma" panose="020B0604030504040204" pitchFamily="34" charset="0"/>
            </a:endParaRPr>
          </a:p>
          <a:p>
            <a:pPr marL="514350" indent="-514350">
              <a:buFont typeface="+mj-lt"/>
              <a:buAutoNum type="arabicPeriod"/>
            </a:pPr>
            <a:endParaRPr lang="en-GB" sz="2800" b="0" i="0" dirty="0">
              <a:solidFill>
                <a:srgbClr val="1B1B1B"/>
              </a:solidFill>
              <a:effectLst/>
              <a:latin typeface="Tahoma" panose="020B0604030504040204" pitchFamily="34" charset="0"/>
            </a:endParaRPr>
          </a:p>
          <a:p>
            <a:pPr marL="514350" indent="-514350">
              <a:buFont typeface="+mj-lt"/>
              <a:buAutoNum type="arabicPeriod"/>
            </a:pPr>
            <a:endParaRPr lang="en-GB" sz="2800" b="0" i="0" dirty="0">
              <a:solidFill>
                <a:srgbClr val="1B1B1B"/>
              </a:solidFill>
              <a:effectLst/>
              <a:latin typeface="Tahoma" panose="020B0604030504040204" pitchFamily="34" charset="0"/>
            </a:endParaRPr>
          </a:p>
          <a:p>
            <a:pPr marL="514350" indent="-514350">
              <a:buFont typeface="+mj-lt"/>
              <a:buAutoNum type="arabicPeriod"/>
            </a:pPr>
            <a:endParaRPr lang="en-GB" sz="2800" b="0" i="0" dirty="0">
              <a:solidFill>
                <a:srgbClr val="1B1B1B"/>
              </a:solidFill>
              <a:effectLst/>
              <a:latin typeface="Tahoma" panose="020B0604030504040204" pitchFamily="34" charset="0"/>
            </a:endParaRPr>
          </a:p>
          <a:p>
            <a:pPr marL="514350" indent="-514350">
              <a:buFont typeface="+mj-lt"/>
              <a:buAutoNum type="arabicPeriod"/>
            </a:pPr>
            <a:endParaRPr lang="en-GB" dirty="0"/>
          </a:p>
        </p:txBody>
      </p:sp>
    </p:spTree>
    <p:extLst>
      <p:ext uri="{BB962C8B-B14F-4D97-AF65-F5344CB8AC3E}">
        <p14:creationId xmlns:p14="http://schemas.microsoft.com/office/powerpoint/2010/main" val="32706608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455</TotalTime>
  <Words>1325</Words>
  <Application>Microsoft Office PowerPoint</Application>
  <PresentationFormat>Widescreen</PresentationFormat>
  <Paragraphs>102</Paragraphs>
  <Slides>17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Arial</vt:lpstr>
      <vt:lpstr>Calibri</vt:lpstr>
      <vt:lpstr>Calibri Light</vt:lpstr>
      <vt:lpstr>Comic Sans MS</vt:lpstr>
      <vt:lpstr>Symbol</vt:lpstr>
      <vt:lpstr>Tahoma</vt:lpstr>
      <vt:lpstr>Office Theme</vt:lpstr>
      <vt:lpstr>PowerPoint Presentation</vt:lpstr>
      <vt:lpstr>PowerPoint Presentation</vt:lpstr>
      <vt:lpstr>PowerPoint Presentation</vt:lpstr>
      <vt:lpstr>The HUGE importance of Language</vt:lpstr>
      <vt:lpstr>PowerPoint Presentation</vt:lpstr>
      <vt:lpstr>PowerPoint Presentation</vt:lpstr>
      <vt:lpstr>Supporting Auditory memory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Viv Thomas</dc:creator>
  <cp:lastModifiedBy>Nanna Ryder</cp:lastModifiedBy>
  <cp:revision>3</cp:revision>
  <dcterms:created xsi:type="dcterms:W3CDTF">2021-12-29T10:50:37Z</dcterms:created>
  <dcterms:modified xsi:type="dcterms:W3CDTF">2022-01-25T08:40:36Z</dcterms:modified>
</cp:coreProperties>
</file>