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32"/>
  </p:notesMasterIdLst>
  <p:handoutMasterIdLst>
    <p:handoutMasterId r:id="rId33"/>
  </p:handoutMasterIdLst>
  <p:sldIdLst>
    <p:sldId id="256" r:id="rId2"/>
    <p:sldId id="277" r:id="rId3"/>
    <p:sldId id="257" r:id="rId4"/>
    <p:sldId id="278" r:id="rId5"/>
    <p:sldId id="301"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2" r:id="rId19"/>
    <p:sldId id="293" r:id="rId20"/>
    <p:sldId id="294" r:id="rId21"/>
    <p:sldId id="295" r:id="rId22"/>
    <p:sldId id="296" r:id="rId23"/>
    <p:sldId id="297" r:id="rId24"/>
    <p:sldId id="298" r:id="rId25"/>
    <p:sldId id="299" r:id="rId26"/>
    <p:sldId id="300" r:id="rId27"/>
    <p:sldId id="302" r:id="rId28"/>
    <p:sldId id="303" r:id="rId29"/>
    <p:sldId id="304" r:id="rId30"/>
    <p:sldId id="276" r:id="rId3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8000"/>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35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3F36BC2-28D5-430F-AB4B-BE1CFC858868}" type="datetimeFigureOut">
              <a:rPr lang="zh-TW" altLang="en-US" smtClean="0"/>
              <a:pPr/>
              <a:t>2018/10/27</a:t>
            </a:fld>
            <a:endParaRPr lang="zh-TW" altLang="en-US"/>
          </a:p>
        </p:txBody>
      </p:sp>
      <p:sp>
        <p:nvSpPr>
          <p:cNvPr id="4" name="頁尾版面配置區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0BBEC14-381A-4431-9D8C-3FD213FFF56C}"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93F97E-41BB-4312-B0DD-E89CA34CE122}" type="datetimeFigureOut">
              <a:rPr lang="zh-TW" altLang="en-US" smtClean="0"/>
              <a:pPr/>
              <a:t>2018/10/27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0BE283-C29C-455A-8F59-5B3A48B651C1}"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280BE283-C29C-455A-8F59-5B3A48B651C1}"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280BE283-C29C-455A-8F59-5B3A48B651C1}" type="slidenum">
              <a:rPr lang="zh-TW" altLang="en-US" smtClean="0"/>
              <a:pPr/>
              <a:t>2</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7" name="直線接點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標題 28"/>
          <p:cNvSpPr>
            <a:spLocks noGrp="1"/>
          </p:cNvSpPr>
          <p:nvPr>
            <p:ph type="ctrTitle"/>
          </p:nvPr>
        </p:nvSpPr>
        <p:spPr>
          <a:xfrm>
            <a:off x="381000" y="4853411"/>
            <a:ext cx="8458200" cy="1222375"/>
          </a:xfrm>
        </p:spPr>
        <p:txBody>
          <a:bodyPr anchor="t"/>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16" name="日期版面配置區 15"/>
          <p:cNvSpPr>
            <a:spLocks noGrp="1"/>
          </p:cNvSpPr>
          <p:nvPr>
            <p:ph type="dt" sz="half" idx="10"/>
          </p:nvPr>
        </p:nvSpPr>
        <p:spPr/>
        <p:txBody>
          <a:bodyPr/>
          <a:lstStyle/>
          <a:p>
            <a:fld id="{7BD7B1C6-B701-4BD6-87E9-00C7B12544A4}" type="datetime1">
              <a:rPr lang="zh-TW" altLang="en-US" smtClean="0"/>
              <a:pPr/>
              <a:t>2018/10/27</a:t>
            </a:fld>
            <a:endParaRPr lang="zh-TW" altLang="en-US"/>
          </a:p>
        </p:txBody>
      </p:sp>
      <p:sp>
        <p:nvSpPr>
          <p:cNvPr id="2" name="頁尾版面配置區 1"/>
          <p:cNvSpPr>
            <a:spLocks noGrp="1"/>
          </p:cNvSpPr>
          <p:nvPr>
            <p:ph type="ftr" sz="quarter" idx="11"/>
          </p:nvPr>
        </p:nvSpPr>
        <p:spPr/>
        <p:txBody>
          <a:bodyPr/>
          <a:lstStyle/>
          <a:p>
            <a:endParaRPr lang="zh-TW" altLang="en-US"/>
          </a:p>
        </p:txBody>
      </p:sp>
      <p:sp>
        <p:nvSpPr>
          <p:cNvPr id="15" name="投影片編號版面配置區 14"/>
          <p:cNvSpPr>
            <a:spLocks noGrp="1"/>
          </p:cNvSpPr>
          <p:nvPr>
            <p:ph type="sldNum" sz="quarter" idx="12"/>
          </p:nvPr>
        </p:nvSpPr>
        <p:spPr>
          <a:xfrm>
            <a:off x="8229600" y="6473952"/>
            <a:ext cx="758952" cy="246888"/>
          </a:xfrm>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2" name="標題 21"/>
          <p:cNvSpPr>
            <a:spLocks noGrp="1"/>
          </p:cNvSpPr>
          <p:nvPr>
            <p:ph type="title"/>
          </p:nvPr>
        </p:nvSpPr>
        <p:spPr/>
        <p:txBody>
          <a:bodyPr/>
          <a:lstStyle/>
          <a:p>
            <a:r>
              <a:rPr kumimoji="0" lang="zh-TW" altLang="en-US" smtClean="0"/>
              <a:t>按一下以編輯母片標題樣式</a:t>
            </a:r>
            <a:endParaRPr kumimoji="0" lang="en-US"/>
          </a:p>
        </p:txBody>
      </p:sp>
      <p:sp>
        <p:nvSpPr>
          <p:cNvPr id="27" name="內容版面配置區 26"/>
          <p:cNvSpPr>
            <a:spLocks noGrp="1"/>
          </p:cNvSpPr>
          <p:nvPr>
            <p:ph idx="1"/>
          </p:nvPr>
        </p:nvSpPr>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5" name="日期版面配置區 24"/>
          <p:cNvSpPr>
            <a:spLocks noGrp="1"/>
          </p:cNvSpPr>
          <p:nvPr>
            <p:ph type="dt" sz="half" idx="10"/>
          </p:nvPr>
        </p:nvSpPr>
        <p:spPr/>
        <p:txBody>
          <a:bodyPr/>
          <a:lstStyle/>
          <a:p>
            <a:fld id="{57D429DF-C9ED-499F-8F04-D7031A23FCDE}" type="datetime1">
              <a:rPr lang="zh-TW" altLang="en-US" smtClean="0"/>
              <a:pPr/>
              <a:t>2018/10/27</a:t>
            </a:fld>
            <a:endParaRPr lang="zh-TW" altLang="en-US"/>
          </a:p>
        </p:txBody>
      </p:sp>
      <p:sp>
        <p:nvSpPr>
          <p:cNvPr id="19" name="頁尾版面配置區 18"/>
          <p:cNvSpPr>
            <a:spLocks noGrp="1"/>
          </p:cNvSpPr>
          <p:nvPr>
            <p:ph type="ftr" sz="quarter" idx="11"/>
          </p:nvPr>
        </p:nvSpPr>
        <p:spPr>
          <a:xfrm>
            <a:off x="3581400" y="76200"/>
            <a:ext cx="2895600" cy="288925"/>
          </a:xfrm>
        </p:spPr>
        <p:txBody>
          <a:bodyPr/>
          <a:lstStyle/>
          <a:p>
            <a:endParaRPr lang="zh-TW" altLang="en-US"/>
          </a:p>
        </p:txBody>
      </p:sp>
      <p:sp>
        <p:nvSpPr>
          <p:cNvPr id="16" name="投影片編號版面配置區 15"/>
          <p:cNvSpPr>
            <a:spLocks noGrp="1"/>
          </p:cNvSpPr>
          <p:nvPr>
            <p:ph type="sldNum" sz="quarter" idx="12"/>
          </p:nvPr>
        </p:nvSpPr>
        <p:spPr>
          <a:xfrm>
            <a:off x="8229600" y="6473952"/>
            <a:ext cx="758952" cy="246888"/>
          </a:xfrm>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Ref idx="1003">
        <a:schemeClr val="bg2"/>
      </p:bgRef>
    </p:bg>
    <p:spTree>
      <p:nvGrpSpPr>
        <p:cNvPr id="1" name=""/>
        <p:cNvGrpSpPr/>
        <p:nvPr/>
      </p:nvGrpSpPr>
      <p:grpSpPr>
        <a:xfrm>
          <a:off x="0" y="0"/>
          <a:ext cx="0" cy="0"/>
          <a:chOff x="0" y="0"/>
          <a:chExt cx="0" cy="0"/>
        </a:xfrm>
      </p:grpSpPr>
      <p:sp>
        <p:nvSpPr>
          <p:cNvPr id="7" name="直線接點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文字版面配置區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19" name="日期版面配置區 18"/>
          <p:cNvSpPr>
            <a:spLocks noGrp="1"/>
          </p:cNvSpPr>
          <p:nvPr>
            <p:ph type="dt" sz="half" idx="10"/>
          </p:nvPr>
        </p:nvSpPr>
        <p:spPr/>
        <p:txBody>
          <a:bodyPr/>
          <a:lstStyle/>
          <a:p>
            <a:fld id="{1084DE65-DAC0-4033-9229-40C0A22D0F15}" type="datetime1">
              <a:rPr lang="zh-TW" altLang="en-US" smtClean="0"/>
              <a:pPr/>
              <a:t>2018/10/27</a:t>
            </a:fld>
            <a:endParaRPr lang="zh-TW" altLang="en-US"/>
          </a:p>
        </p:txBody>
      </p:sp>
      <p:sp>
        <p:nvSpPr>
          <p:cNvPr id="11" name="頁尾版面配置區 10"/>
          <p:cNvSpPr>
            <a:spLocks noGrp="1"/>
          </p:cNvSpPr>
          <p:nvPr>
            <p:ph type="ftr" sz="quarter" idx="11"/>
          </p:nvPr>
        </p:nvSpPr>
        <p:spPr/>
        <p:txBody>
          <a:bodyPr/>
          <a:lstStyle/>
          <a:p>
            <a:endParaRPr lang="zh-TW" altLang="en-US"/>
          </a:p>
        </p:txBody>
      </p:sp>
      <p:sp>
        <p:nvSpPr>
          <p:cNvPr id="16" name="投影片編號版面配置區 15"/>
          <p:cNvSpPr>
            <a:spLocks noGrp="1"/>
          </p:cNvSpPr>
          <p:nvPr>
            <p:ph type="sldNum" sz="quarter" idx="12"/>
          </p:nvPr>
        </p:nvSpPr>
        <p:spPr/>
        <p:txBody>
          <a:bodyPr/>
          <a:lstStyle/>
          <a:p>
            <a:fld id="{3B6E158D-E122-4557-8118-6864D23F2E14}" type="slidenum">
              <a:rPr lang="zh-TW" altLang="en-US" smtClean="0"/>
              <a:pPr/>
              <a:t>‹#›</a:t>
            </a:fld>
            <a:endParaRPr lang="zh-TW" altLang="en-US"/>
          </a:p>
        </p:txBody>
      </p:sp>
      <p:sp>
        <p:nvSpPr>
          <p:cNvPr id="8" name="標題 7"/>
          <p:cNvSpPr>
            <a:spLocks noGrp="1"/>
          </p:cNvSpPr>
          <p:nvPr>
            <p:ph type="title"/>
          </p:nvPr>
        </p:nvSpPr>
        <p:spPr>
          <a:xfrm>
            <a:off x="180475" y="2947085"/>
            <a:ext cx="8686800" cy="1184825"/>
          </a:xfrm>
        </p:spPr>
        <p:txBody>
          <a:bodyPr rtlCol="0" anchor="t"/>
          <a:lstStyle>
            <a:lvl1pPr algn="r">
              <a:defRPr/>
            </a:lvl1pPr>
          </a:lstStyle>
          <a:p>
            <a:r>
              <a:rPr kumimoji="0" lang="zh-TW" altLang="en-US" smtClean="0"/>
              <a:t>按一下以編輯母片標題樣式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0" name="標題 19"/>
          <p:cNvSpPr>
            <a:spLocks noGrp="1"/>
          </p:cNvSpPr>
          <p:nvPr>
            <p:ph type="title"/>
          </p:nvPr>
        </p:nvSpPr>
        <p:spPr>
          <a:xfrm>
            <a:off x="301752" y="457200"/>
            <a:ext cx="8686800" cy="841248"/>
          </a:xfrm>
        </p:spPr>
        <p:txBody>
          <a:bodyPr/>
          <a:lstStyle/>
          <a:p>
            <a:r>
              <a:rPr kumimoji="0" lang="zh-TW" altLang="en-US" smtClean="0"/>
              <a:t>按一下以編輯母片標題樣式</a:t>
            </a:r>
            <a:endParaRPr kumimoji="0" lang="en-US"/>
          </a:p>
        </p:txBody>
      </p:sp>
      <p:sp>
        <p:nvSpPr>
          <p:cNvPr id="14" name="內容版面配置區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1" name="日期版面配置區 20"/>
          <p:cNvSpPr>
            <a:spLocks noGrp="1"/>
          </p:cNvSpPr>
          <p:nvPr>
            <p:ph type="dt" sz="half" idx="10"/>
          </p:nvPr>
        </p:nvSpPr>
        <p:spPr/>
        <p:txBody>
          <a:bodyPr/>
          <a:lstStyle/>
          <a:p>
            <a:fld id="{8F072FC0-4CA6-4F9F-B48D-3B134C5A69DF}" type="datetime1">
              <a:rPr lang="zh-TW" altLang="en-US" smtClean="0"/>
              <a:pPr/>
              <a:t>2018/10/27</a:t>
            </a:fld>
            <a:endParaRPr lang="zh-TW" altLang="en-US"/>
          </a:p>
        </p:txBody>
      </p:sp>
      <p:sp>
        <p:nvSpPr>
          <p:cNvPr id="10" name="頁尾版面配置區 9"/>
          <p:cNvSpPr>
            <a:spLocks noGrp="1"/>
          </p:cNvSpPr>
          <p:nvPr>
            <p:ph type="ftr" sz="quarter" idx="11"/>
          </p:nvPr>
        </p:nvSpPr>
        <p:spPr/>
        <p:txBody>
          <a:bodyPr/>
          <a:lstStyle/>
          <a:p>
            <a:endParaRPr lang="zh-TW" altLang="en-US"/>
          </a:p>
        </p:txBody>
      </p:sp>
      <p:sp>
        <p:nvSpPr>
          <p:cNvPr id="31" name="投影片編號版面配置區 30"/>
          <p:cNvSpPr>
            <a:spLocks noGrp="1"/>
          </p:cNvSpPr>
          <p:nvPr>
            <p:ph type="sldNum" sz="quarter" idx="12"/>
          </p:nvPr>
        </p:nvSpPr>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9" name="標題 28"/>
          <p:cNvSpPr>
            <a:spLocks noGrp="1"/>
          </p:cNvSpPr>
          <p:nvPr>
            <p:ph type="title"/>
          </p:nvPr>
        </p:nvSpPr>
        <p:spPr>
          <a:xfrm>
            <a:off x="304800" y="5410200"/>
            <a:ext cx="8610600" cy="882650"/>
          </a:xfrm>
        </p:spPr>
        <p:txBody>
          <a:bodyPr anchor="ctr"/>
          <a:lstStyle>
            <a:lvl1pPr>
              <a:defRPr/>
            </a:lvl1p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25" name="文字版面配置區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TW" altLang="en-US" smtClean="0"/>
              <a:t>按一下以編輯母片文字樣式</a:t>
            </a:r>
          </a:p>
        </p:txBody>
      </p:sp>
      <p:sp>
        <p:nvSpPr>
          <p:cNvPr id="4" name="內容版面配置區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8" name="內容版面配置區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0" name="日期版面配置區 9"/>
          <p:cNvSpPr>
            <a:spLocks noGrp="1"/>
          </p:cNvSpPr>
          <p:nvPr>
            <p:ph type="dt" sz="half" idx="10"/>
          </p:nvPr>
        </p:nvSpPr>
        <p:spPr/>
        <p:txBody>
          <a:bodyPr/>
          <a:lstStyle/>
          <a:p>
            <a:fld id="{2A248DDA-FA36-4F77-9695-B6D9D63110C0}" type="datetime1">
              <a:rPr lang="zh-TW" altLang="en-US" smtClean="0"/>
              <a:pPr/>
              <a:t>2018/10/27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a:xfrm>
            <a:off x="8229600" y="6477000"/>
            <a:ext cx="762000" cy="246888"/>
          </a:xfrm>
        </p:spPr>
        <p:txBody>
          <a:bodyPr/>
          <a:lstStyle/>
          <a:p>
            <a:fld id="{3B6E158D-E122-4557-8118-6864D23F2E14}" type="slidenum">
              <a:rPr lang="zh-TW" altLang="en-US" smtClean="0"/>
              <a:pPr/>
              <a:t>‹#›</a:t>
            </a:fld>
            <a:endParaRPr lang="zh-TW" altLang="en-US"/>
          </a:p>
        </p:txBody>
      </p:sp>
      <p:sp>
        <p:nvSpPr>
          <p:cNvPr id="11" name="直線接點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30" name="標題 29"/>
          <p:cNvSpPr>
            <a:spLocks noGrp="1"/>
          </p:cNvSpPr>
          <p:nvPr>
            <p:ph type="title"/>
          </p:nvPr>
        </p:nvSpPr>
        <p:spPr>
          <a:xfrm>
            <a:off x="301752" y="457200"/>
            <a:ext cx="8686800" cy="841248"/>
          </a:xfrm>
        </p:spPr>
        <p:txBody>
          <a:bodyPr/>
          <a:lstStyle/>
          <a:p>
            <a:r>
              <a:rPr kumimoji="0" lang="zh-TW" altLang="en-US" smtClean="0"/>
              <a:t>按一下以編輯母片標題樣式</a:t>
            </a:r>
            <a:endParaRPr kumimoji="0" lang="en-US"/>
          </a:p>
        </p:txBody>
      </p:sp>
      <p:sp>
        <p:nvSpPr>
          <p:cNvPr id="12" name="日期版面配置區 11"/>
          <p:cNvSpPr>
            <a:spLocks noGrp="1"/>
          </p:cNvSpPr>
          <p:nvPr>
            <p:ph type="dt" sz="half" idx="10"/>
          </p:nvPr>
        </p:nvSpPr>
        <p:spPr/>
        <p:txBody>
          <a:bodyPr/>
          <a:lstStyle/>
          <a:p>
            <a:fld id="{19816765-02AB-4147-AED6-EA7127B62AAB}" type="datetime1">
              <a:rPr lang="zh-TW" altLang="en-US" smtClean="0"/>
              <a:pPr/>
              <a:t>2018/10/27</a:t>
            </a:fld>
            <a:endParaRPr lang="zh-TW" altLang="en-US"/>
          </a:p>
        </p:txBody>
      </p:sp>
      <p:sp>
        <p:nvSpPr>
          <p:cNvPr id="21" name="頁尾版面配置區 20"/>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3" name="日期版面配置區 2"/>
          <p:cNvSpPr>
            <a:spLocks noGrp="1"/>
          </p:cNvSpPr>
          <p:nvPr>
            <p:ph type="dt" sz="half" idx="10"/>
          </p:nvPr>
        </p:nvSpPr>
        <p:spPr/>
        <p:txBody>
          <a:bodyPr/>
          <a:lstStyle/>
          <a:p>
            <a:fld id="{A6B24860-45BE-4EDB-BE01-EEB4A3909864}" type="datetime1">
              <a:rPr lang="zh-TW" altLang="en-US" smtClean="0"/>
              <a:pPr/>
              <a:t>2018/10/27</a:t>
            </a:fld>
            <a:endParaRPr lang="zh-TW" altLang="en-US"/>
          </a:p>
        </p:txBody>
      </p:sp>
      <p:sp>
        <p:nvSpPr>
          <p:cNvPr id="24" name="頁尾版面配置區 23"/>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8" name="直線接點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標題 11"/>
          <p:cNvSpPr>
            <a:spLocks noGrp="1"/>
          </p:cNvSpPr>
          <p:nvPr>
            <p:ph type="title"/>
          </p:nvPr>
        </p:nvSpPr>
        <p:spPr>
          <a:xfrm>
            <a:off x="457200" y="5486400"/>
            <a:ext cx="8458200" cy="520700"/>
          </a:xfrm>
        </p:spPr>
        <p:txBody>
          <a:bodyPr anchor="ctr"/>
          <a:lstStyle>
            <a:lvl1pPr algn="l">
              <a:buNone/>
              <a:defRPr sz="2000" b="1"/>
            </a:lvl1pPr>
          </a:lstStyle>
          <a:p>
            <a:r>
              <a:rPr kumimoji="0" lang="zh-TW" altLang="en-US" smtClean="0"/>
              <a:t>按一下以編輯母片標題樣式</a:t>
            </a:r>
            <a:endParaRPr kumimoji="0" lang="en-US"/>
          </a:p>
        </p:txBody>
      </p:sp>
      <p:sp>
        <p:nvSpPr>
          <p:cNvPr id="26" name="文字版面配置區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14" name="內容版面配置區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5" name="日期版面配置區 24"/>
          <p:cNvSpPr>
            <a:spLocks noGrp="1"/>
          </p:cNvSpPr>
          <p:nvPr>
            <p:ph type="dt" sz="half" idx="10"/>
          </p:nvPr>
        </p:nvSpPr>
        <p:spPr/>
        <p:txBody>
          <a:bodyPr/>
          <a:lstStyle/>
          <a:p>
            <a:fld id="{1B204962-1395-4478-B23D-EDEEAC51E74D}" type="datetime1">
              <a:rPr lang="zh-TW" altLang="en-US" smtClean="0"/>
              <a:pPr/>
              <a:t>2018/10/27</a:t>
            </a:fld>
            <a:endParaRPr lang="zh-TW" altLang="en-US"/>
          </a:p>
        </p:txBody>
      </p:sp>
      <p:sp>
        <p:nvSpPr>
          <p:cNvPr id="29" name="頁尾版面配置區 28"/>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13" name="圖片版面配置區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zh-TW" altLang="en-US" smtClean="0"/>
              <a:t>按一下圖示以新增圖片</a:t>
            </a:r>
            <a:endParaRPr kumimoji="0" lang="en-US" dirty="0"/>
          </a:p>
        </p:txBody>
      </p:sp>
      <p:sp>
        <p:nvSpPr>
          <p:cNvPr id="7" name="日期版面配置區 6"/>
          <p:cNvSpPr>
            <a:spLocks noGrp="1"/>
          </p:cNvSpPr>
          <p:nvPr>
            <p:ph type="dt" sz="half" idx="10"/>
          </p:nvPr>
        </p:nvSpPr>
        <p:spPr/>
        <p:txBody>
          <a:bodyPr/>
          <a:lstStyle/>
          <a:p>
            <a:fld id="{A8BC62F3-0B8D-4E54-A913-092E8707303B}" type="datetime1">
              <a:rPr lang="zh-TW" altLang="en-US" smtClean="0"/>
              <a:pPr/>
              <a:t>2018/10/27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31" name="投影片編號版面配置區 30"/>
          <p:cNvSpPr>
            <a:spLocks noGrp="1"/>
          </p:cNvSpPr>
          <p:nvPr>
            <p:ph type="sldNum" sz="quarter" idx="12"/>
          </p:nvPr>
        </p:nvSpPr>
        <p:spPr/>
        <p:txBody>
          <a:bodyPr/>
          <a:lstStyle/>
          <a:p>
            <a:fld id="{3B6E158D-E122-4557-8118-6864D23F2E14}" type="slidenum">
              <a:rPr lang="zh-TW" altLang="en-US" smtClean="0"/>
              <a:pPr/>
              <a:t>‹#›</a:t>
            </a:fld>
            <a:endParaRPr lang="zh-TW" altLang="en-US"/>
          </a:p>
        </p:txBody>
      </p:sp>
      <p:sp>
        <p:nvSpPr>
          <p:cNvPr id="17" name="標題 16"/>
          <p:cNvSpPr>
            <a:spLocks noGrp="1"/>
          </p:cNvSpPr>
          <p:nvPr>
            <p:ph type="title"/>
          </p:nvPr>
        </p:nvSpPr>
        <p:spPr>
          <a:xfrm>
            <a:off x="381000" y="4993760"/>
            <a:ext cx="5867400" cy="522288"/>
          </a:xfrm>
        </p:spPr>
        <p:txBody>
          <a:bodyPr anchor="ctr"/>
          <a:lstStyle>
            <a:lvl1pPr algn="l">
              <a:buNone/>
              <a:defRPr sz="2000" b="1"/>
            </a:lvl1pPr>
          </a:lstStyle>
          <a:p>
            <a:r>
              <a:rPr kumimoji="0" lang="zh-TW" altLang="en-US" smtClean="0"/>
              <a:t>按一下以編輯母片標題樣式</a:t>
            </a:r>
            <a:endParaRPr kumimoji="0" lang="en-US"/>
          </a:p>
        </p:txBody>
      </p:sp>
      <p:sp>
        <p:nvSpPr>
          <p:cNvPr id="26" name="文字版面配置區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1204B88C-98A0-4062-94C5-DBF866CD9A01}" type="datetime1">
              <a:rPr lang="zh-TW" altLang="en-US" smtClean="0"/>
              <a:pPr/>
              <a:t>2018/10/27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B6E158D-E122-4557-8118-6864D23F2E14}"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58000" y="549276"/>
            <a:ext cx="18288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549276"/>
            <a:ext cx="62484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20868C91-7495-4726-91CF-D19E527D2970}" type="datetime1">
              <a:rPr lang="zh-TW" altLang="en-US" smtClean="0"/>
              <a:pPr/>
              <a:t>2018/10/27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B6E158D-E122-4557-8118-6864D23F2E14}"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線接點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文字版面配置區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1" name="日期版面配置區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038F124C-9C2F-453D-BB77-04B1456C815A}" type="datetime1">
              <a:rPr lang="zh-TW" altLang="en-US" smtClean="0"/>
              <a:pPr/>
              <a:t>2018/10/27</a:t>
            </a:fld>
            <a:endParaRPr lang="zh-TW" altLang="en-US"/>
          </a:p>
        </p:txBody>
      </p:sp>
      <p:sp>
        <p:nvSpPr>
          <p:cNvPr id="28" name="頁尾版面配置區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zh-TW" altLang="en-US"/>
          </a:p>
        </p:txBody>
      </p:sp>
      <p:sp>
        <p:nvSpPr>
          <p:cNvPr id="5" name="投影片編號版面配置區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3B6E158D-E122-4557-8118-6864D23F2E14}" type="slidenum">
              <a:rPr lang="zh-TW" altLang="en-US" smtClean="0"/>
              <a:pPr/>
              <a:t>‹#›</a:t>
            </a:fld>
            <a:endParaRPr lang="zh-TW" altLang="en-US"/>
          </a:p>
        </p:txBody>
      </p:sp>
      <p:sp>
        <p:nvSpPr>
          <p:cNvPr id="10" name="標題版面配置區 9"/>
          <p:cNvSpPr>
            <a:spLocks noGrp="1"/>
          </p:cNvSpPr>
          <p:nvPr>
            <p:ph type="title"/>
          </p:nvPr>
        </p:nvSpPr>
        <p:spPr>
          <a:xfrm>
            <a:off x="304800" y="457200"/>
            <a:ext cx="8686800" cy="838200"/>
          </a:xfrm>
          <a:prstGeom prst="rect">
            <a:avLst/>
          </a:prstGeom>
        </p:spPr>
        <p:txBody>
          <a:bodyPr vert="horz" anchor="ctr">
            <a:normAutofit/>
          </a:bodyPr>
          <a:lstStyle/>
          <a:p>
            <a:r>
              <a:rPr kumimoji="0" lang="zh-TW" altLang="en-US" smtClean="0"/>
              <a:t>按一下以編輯母片標題樣式</a:t>
            </a:r>
            <a:endParaRPr kumimoji="0" lang="en-US"/>
          </a:p>
        </p:txBody>
      </p:sp>
      <p:sp>
        <p:nvSpPr>
          <p:cNvPr id="9" name="直線接點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線接點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cid:image001.png@01D0EA4A.2BD679A0"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s://search.proquest.com/indexingvolumeissuelinkhandler/31032/Managing+Service+Quality/01994Y01Y01$231994$3b++Vol.+4+$282$29/4/2?accountid=130472" TargetMode="External"/><Relationship Id="rId3" Type="http://schemas.openxmlformats.org/officeDocument/2006/relationships/hyperlink" Target="https://search.proquest.com/pubidlinkhandler/sng/pubtitle/Journal+of+Facilities+Management/$N/26839/DocView/218917707/fulltextwithgraphics/926C5DD2214B49CAPQ/4?accountid=130472" TargetMode="External"/><Relationship Id="rId7" Type="http://schemas.openxmlformats.org/officeDocument/2006/relationships/hyperlink" Target="https://search.proquest.com/pubidlinkhandler/sng/pubtitle/Managing+Service+Quality/$N/31032/PagePdf/198063056/fulltextPDF/B962140C605B4A6FPQ/2?accountid=130472" TargetMode="External"/><Relationship Id="rId12" Type="http://schemas.openxmlformats.org/officeDocument/2006/relationships/hyperlink" Target="https://search.proquest.com/indexingvolumeissuelinkhandler/4802/Marketing+Science/02009Y05Y01$23May$2fJun+2009$3b++Vol.+28+$283$29/28/3?accountid=130472" TargetMode="External"/><Relationship Id="rId2" Type="http://schemas.openxmlformats.org/officeDocument/2006/relationships/hyperlink" Target="https://search.proquest.com/indexinglinkhandler/sng/au/Hoots,+Mike/$N?accountid=130472" TargetMode="External"/><Relationship Id="rId1" Type="http://schemas.openxmlformats.org/officeDocument/2006/relationships/slideLayout" Target="../slideLayouts/slideLayout2.xml"/><Relationship Id="rId6" Type="http://schemas.openxmlformats.org/officeDocument/2006/relationships/hyperlink" Target="https://search.proquest.com/indexinglinkhandler/sng/au/Smith,+Douglas+A/$N?accountid=130472" TargetMode="External"/><Relationship Id="rId11" Type="http://schemas.openxmlformats.org/officeDocument/2006/relationships/hyperlink" Target="https://search.proquest.com/pubidlinkhandler/sng/pubtitle/Marketing+Science/$N/4802/DocView/212307107/fulltext/926C5DD2214B49CAPQ/7?accountid=130472" TargetMode="External"/><Relationship Id="rId5" Type="http://schemas.openxmlformats.org/officeDocument/2006/relationships/hyperlink" Target="https://search.proquest.com/indexinglinkhandler/sng/au/Keiser,+Thomas+C/$N?accountid=130472" TargetMode="External"/><Relationship Id="rId10" Type="http://schemas.openxmlformats.org/officeDocument/2006/relationships/hyperlink" Target="https://search.proquest.com/indexinglinkhandler/sng/au/Joshi,+Yogesh+V/$N?accountid=130472" TargetMode="External"/><Relationship Id="rId4" Type="http://schemas.openxmlformats.org/officeDocument/2006/relationships/hyperlink" Target="https://search.proquest.com/indexingvolumeissuelinkhandler/26839/Journal+of+Facilities+Management/02005Y07Y01$232005$3b++Vol.+3+$284$29/3/4?accountid=130472" TargetMode="External"/><Relationship Id="rId9" Type="http://schemas.openxmlformats.org/officeDocument/2006/relationships/hyperlink" Target="https://search.proquest.com/indexinglinkhandler/sng/au/Musalem,+Andr$e9s/$N?accountid=130472"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search.proquest.com/indexinglinkhandler/sng/au/Murtaza,+Mirza+B/$N?accountid=130472" TargetMode="External"/><Relationship Id="rId2" Type="http://schemas.openxmlformats.org/officeDocument/2006/relationships/hyperlink" Target="https://search.proquest.com/indexinglinkhandler/sng/au/Shah,+Jaymeen+R/$N?accountid=130472" TargetMode="External"/><Relationship Id="rId1" Type="http://schemas.openxmlformats.org/officeDocument/2006/relationships/slideLayout" Target="../slideLayouts/slideLayout2.xml"/><Relationship Id="rId5" Type="http://schemas.openxmlformats.org/officeDocument/2006/relationships/hyperlink" Target="https://search.proquest.com/indexingvolumeissuelinkhandler/48936/The+Journal+of+Computer+Information+Systems/02005Y10Y01$23Fall+2005$3b++Vol.+46+$281$29/46/1?accountid=130472" TargetMode="External"/><Relationship Id="rId4" Type="http://schemas.openxmlformats.org/officeDocument/2006/relationships/hyperlink" Target="https://search.proquest.com/pubidlinkhandler/sng/pubtitle/The+Journal+of+Computer+Information+Systems/$N/48936/DocView/232578724/fulltextwithgraphics/6936B7D6CD954994PQ/27?accountid=130472"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search.proquest.com/pubidlinkhandler/sng/pubtitle/International+Journal+of+Quality+and+Service+Sciences/$N/276229/DocView/1507751039/fulltext/6936B7D6CD954994PQ/6?accountid=130472" TargetMode="External"/><Relationship Id="rId3" Type="http://schemas.openxmlformats.org/officeDocument/2006/relationships/hyperlink" Target="https://search.proquest.com/indexinglinkhandler/sng/au/Kumar,+Nishant/$N?accountid=130472" TargetMode="External"/><Relationship Id="rId7" Type="http://schemas.openxmlformats.org/officeDocument/2006/relationships/hyperlink" Target="https://search.proquest.com/indexinglinkhandler/sng/au/Pin-Hong,+Wu/$N?accountid=130472" TargetMode="External"/><Relationship Id="rId2" Type="http://schemas.openxmlformats.org/officeDocument/2006/relationships/hyperlink" Target="https://search.proquest.com/indexinglinkhandler/sng/au/Singh,+Gajendra/$N?accountid=130472" TargetMode="External"/><Relationship Id="rId1" Type="http://schemas.openxmlformats.org/officeDocument/2006/relationships/slideLayout" Target="../slideLayouts/slideLayout2.xml"/><Relationship Id="rId6" Type="http://schemas.openxmlformats.org/officeDocument/2006/relationships/hyperlink" Target="https://search.proquest.com/indexinglinkhandler/sng/au/Shu-Mei+Tseng/$N?accountid=130472" TargetMode="External"/><Relationship Id="rId5" Type="http://schemas.openxmlformats.org/officeDocument/2006/relationships/hyperlink" Target="https://search.proquest.com/indexingvolumeissuelinkhandler/2030547/Journal+of+Marketing+Vistas/02015Y01Y01$23Jan-Jun+2015$3b++Vol.+5+$281$29/5/1?accountid=130472" TargetMode="External"/><Relationship Id="rId4" Type="http://schemas.openxmlformats.org/officeDocument/2006/relationships/hyperlink" Target="https://search.proquest.com/pubidlinkhandler/sng/pubtitle/Journal+of+Marketing+Vistas/$N/2030547/DocView/1756231516/fulltext/4E0B15905A1F4C40PQ/9?accountid=130472" TargetMode="External"/><Relationship Id="rId9" Type="http://schemas.openxmlformats.org/officeDocument/2006/relationships/hyperlink" Target="https://search.proquest.com/indexingvolumeissuelinkhandler/276229/International+Journal+of+Quality+and+Service+Sciences/02014Y01Y01$232014$3b++Vol.+6+$281$29/6/1?accountid=130472"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67544" y="1484784"/>
            <a:ext cx="8458200" cy="2016224"/>
          </a:xfrm>
        </p:spPr>
        <p:txBody>
          <a:bodyPr>
            <a:normAutofit/>
          </a:bodyPr>
          <a:lstStyle/>
          <a:p>
            <a:r>
              <a:rPr lang="zh-TW" altLang="zh-TW" dirty="0" smtClean="0"/>
              <a:t/>
            </a:r>
            <a:br>
              <a:rPr lang="zh-TW" altLang="zh-TW" dirty="0" smtClean="0"/>
            </a:br>
            <a:endParaRPr lang="zh-TW" altLang="en-US" dirty="0"/>
          </a:p>
        </p:txBody>
      </p:sp>
      <p:sp>
        <p:nvSpPr>
          <p:cNvPr id="5" name="投影片編號版面配置區 4"/>
          <p:cNvSpPr>
            <a:spLocks noGrp="1"/>
          </p:cNvSpPr>
          <p:nvPr>
            <p:ph type="sldNum" sz="quarter" idx="12"/>
          </p:nvPr>
        </p:nvSpPr>
        <p:spPr/>
        <p:txBody>
          <a:bodyPr/>
          <a:lstStyle/>
          <a:p>
            <a:fld id="{3B6E158D-E122-4557-8118-6864D23F2E14}" type="slidenum">
              <a:rPr lang="zh-TW" altLang="en-US" smtClean="0"/>
              <a:pPr/>
              <a:t>1</a:t>
            </a:fld>
            <a:endParaRPr lang="zh-TW" altLang="en-US"/>
          </a:p>
        </p:txBody>
      </p:sp>
      <p:graphicFrame>
        <p:nvGraphicFramePr>
          <p:cNvPr id="6" name="表格 5"/>
          <p:cNvGraphicFramePr>
            <a:graphicFrameLocks noGrp="1"/>
          </p:cNvGraphicFramePr>
          <p:nvPr/>
        </p:nvGraphicFramePr>
        <p:xfrm>
          <a:off x="899592" y="1340768"/>
          <a:ext cx="7992888" cy="254888"/>
        </p:xfrm>
        <a:graphic>
          <a:graphicData uri="http://schemas.openxmlformats.org/drawingml/2006/table">
            <a:tbl>
              <a:tblPr/>
              <a:tblGrid>
                <a:gridCol w="7992888"/>
              </a:tblGrid>
              <a:tr h="254888">
                <a:tc>
                  <a:txBody>
                    <a:bodyPr/>
                    <a:lstStyle/>
                    <a:p>
                      <a:pPr algn="ctr">
                        <a:spcBef>
                          <a:spcPts val="600"/>
                        </a:spcBef>
                        <a:spcAft>
                          <a:spcPts val="600"/>
                        </a:spcAft>
                      </a:pPr>
                      <a:r>
                        <a:rPr lang="en-GB" sz="1400" b="1" kern="100" dirty="0">
                          <a:latin typeface="Arial"/>
                          <a:ea typeface="MS Mincho"/>
                          <a:cs typeface="Times New Roman"/>
                        </a:rPr>
                        <a:t>LEVEL 7 ASSESSMENT SPECIFICATION </a:t>
                      </a:r>
                      <a:endParaRPr lang="zh-TW" sz="1400" b="1" kern="100" dirty="0">
                        <a:latin typeface="Cambria"/>
                        <a:ea typeface="MS Mincho"/>
                        <a:cs typeface="Times New Roman"/>
                      </a:endParaRPr>
                    </a:p>
                  </a:txBody>
                  <a:tcPr marL="66354" marR="663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tr>
            </a:tbl>
          </a:graphicData>
        </a:graphic>
      </p:graphicFrame>
      <p:graphicFrame>
        <p:nvGraphicFramePr>
          <p:cNvPr id="7" name="表格 6"/>
          <p:cNvGraphicFramePr>
            <a:graphicFrameLocks noGrp="1"/>
          </p:cNvGraphicFramePr>
          <p:nvPr/>
        </p:nvGraphicFramePr>
        <p:xfrm>
          <a:off x="899592" y="1700808"/>
          <a:ext cx="7992890" cy="4752527"/>
        </p:xfrm>
        <a:graphic>
          <a:graphicData uri="http://schemas.openxmlformats.org/drawingml/2006/table">
            <a:tbl>
              <a:tblPr/>
              <a:tblGrid>
                <a:gridCol w="1687083"/>
                <a:gridCol w="2654355"/>
                <a:gridCol w="1825726"/>
                <a:gridCol w="1825726"/>
              </a:tblGrid>
              <a:tr h="221714">
                <a:tc>
                  <a:txBody>
                    <a:bodyPr/>
                    <a:lstStyle/>
                    <a:p>
                      <a:pPr algn="just">
                        <a:spcBef>
                          <a:spcPts val="600"/>
                        </a:spcBef>
                        <a:spcAft>
                          <a:spcPts val="600"/>
                        </a:spcAft>
                      </a:pPr>
                      <a:r>
                        <a:rPr lang="en-GB" sz="1200" b="1" kern="100" dirty="0">
                          <a:latin typeface="Arial"/>
                          <a:ea typeface="新細明體"/>
                          <a:cs typeface="Times New Roman"/>
                        </a:rPr>
                        <a:t>Student name:</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200" b="1" kern="100">
                          <a:latin typeface="Arial"/>
                          <a:ea typeface="新細明體"/>
                          <a:cs typeface="Times New Roman"/>
                        </a:rPr>
                        <a:t>LUI Yau Hang, Edward</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kern="100">
                          <a:latin typeface="Arial"/>
                          <a:ea typeface="新細明體"/>
                          <a:cs typeface="Times New Roman"/>
                        </a:rPr>
                        <a:t>Student ID number:</a:t>
                      </a:r>
                      <a:endParaRPr lang="zh-TW" sz="11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spcBef>
                          <a:spcPts val="600"/>
                        </a:spcBef>
                        <a:spcAft>
                          <a:spcPts val="600"/>
                        </a:spcAft>
                      </a:pPr>
                      <a:r>
                        <a:rPr lang="en-GB" sz="1000" b="1" kern="100">
                          <a:latin typeface="Arial"/>
                          <a:ea typeface="新細明體"/>
                          <a:cs typeface="Times New Roman"/>
                        </a:rPr>
                        <a:t>1710335</a:t>
                      </a:r>
                      <a:endParaRPr lang="zh-TW" sz="9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714">
                <a:tc>
                  <a:txBody>
                    <a:bodyPr/>
                    <a:lstStyle/>
                    <a:p>
                      <a:pPr algn="just">
                        <a:spcBef>
                          <a:spcPts val="600"/>
                        </a:spcBef>
                        <a:spcAft>
                          <a:spcPts val="600"/>
                        </a:spcAft>
                      </a:pPr>
                      <a:r>
                        <a:rPr lang="en-GB" sz="1200" b="1" kern="100" dirty="0">
                          <a:latin typeface="Arial"/>
                          <a:ea typeface="新細明體"/>
                          <a:cs typeface="Times New Roman"/>
                        </a:rPr>
                        <a:t>Programme:</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just">
                        <a:spcBef>
                          <a:spcPts val="600"/>
                        </a:spcBef>
                        <a:spcAft>
                          <a:spcPts val="600"/>
                        </a:spcAft>
                      </a:pPr>
                      <a:r>
                        <a:rPr lang="en-GB" sz="1200" b="1" kern="100">
                          <a:latin typeface="Arial"/>
                          <a:ea typeface="新細明體"/>
                          <a:cs typeface="Times New Roman"/>
                        </a:rPr>
                        <a:t>DBA</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r>
              <a:tr h="221714">
                <a:tc>
                  <a:txBody>
                    <a:bodyPr/>
                    <a:lstStyle/>
                    <a:p>
                      <a:pPr algn="just">
                        <a:spcBef>
                          <a:spcPts val="600"/>
                        </a:spcBef>
                        <a:spcAft>
                          <a:spcPts val="600"/>
                        </a:spcAft>
                      </a:pPr>
                      <a:r>
                        <a:rPr lang="en-GB" sz="1200" b="1" kern="100" dirty="0">
                          <a:latin typeface="Arial"/>
                          <a:ea typeface="新細明體"/>
                          <a:cs typeface="Times New Roman"/>
                        </a:rPr>
                        <a:t>Module:</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just">
                        <a:spcBef>
                          <a:spcPts val="600"/>
                        </a:spcBef>
                        <a:spcAft>
                          <a:spcPts val="600"/>
                        </a:spcAft>
                      </a:pPr>
                      <a:r>
                        <a:rPr lang="en-GB" sz="1200" b="1" kern="100">
                          <a:latin typeface="Arial"/>
                          <a:ea typeface="新細明體"/>
                          <a:cs typeface="Times New Roman"/>
                        </a:rPr>
                        <a:t>Qualitative Research</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r>
              <a:tr h="469926">
                <a:tc>
                  <a:txBody>
                    <a:bodyPr/>
                    <a:lstStyle/>
                    <a:p>
                      <a:pPr algn="just">
                        <a:spcBef>
                          <a:spcPts val="600"/>
                        </a:spcBef>
                        <a:spcAft>
                          <a:spcPts val="600"/>
                        </a:spcAft>
                      </a:pPr>
                      <a:r>
                        <a:rPr lang="en-GB" sz="1200" b="1" kern="100" dirty="0">
                          <a:latin typeface="Arial"/>
                          <a:ea typeface="新細明體"/>
                          <a:cs typeface="Times New Roman"/>
                        </a:rPr>
                        <a:t>Module code:</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200" b="1" kern="100">
                          <a:latin typeface="Arial"/>
                          <a:ea typeface="新細明體"/>
                          <a:cs typeface="Times New Roman"/>
                        </a:rPr>
                        <a:t>SBPD7002</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GB" sz="1100" b="1" kern="100">
                          <a:latin typeface="Arial"/>
                          <a:ea typeface="MS Mincho"/>
                          <a:cs typeface="Times New Roman"/>
                        </a:rPr>
                        <a:t>Contribution to Overall Module Assessment (%):</a:t>
                      </a:r>
                      <a:endParaRPr lang="zh-TW" sz="1100" b="1" kern="100">
                        <a:latin typeface="Cambria"/>
                        <a:ea typeface="MS Mincho"/>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spcBef>
                          <a:spcPts val="600"/>
                        </a:spcBef>
                        <a:spcAft>
                          <a:spcPts val="600"/>
                        </a:spcAft>
                      </a:pPr>
                      <a:r>
                        <a:rPr lang="en-GB" sz="1000" b="1" kern="100">
                          <a:latin typeface="Arial"/>
                          <a:ea typeface="新細明體"/>
                          <a:cs typeface="Times New Roman"/>
                        </a:rPr>
                        <a:t>20</a:t>
                      </a:r>
                      <a:endParaRPr lang="zh-TW" sz="9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714">
                <a:tc>
                  <a:txBody>
                    <a:bodyPr/>
                    <a:lstStyle/>
                    <a:p>
                      <a:pPr algn="just">
                        <a:spcBef>
                          <a:spcPts val="600"/>
                        </a:spcBef>
                        <a:spcAft>
                          <a:spcPts val="600"/>
                        </a:spcAft>
                      </a:pPr>
                      <a:r>
                        <a:rPr lang="en-GB" sz="1200" b="1" kern="100" dirty="0">
                          <a:latin typeface="Arial"/>
                          <a:ea typeface="新細明體"/>
                          <a:cs typeface="Times New Roman"/>
                        </a:rPr>
                        <a:t>Lecturer:</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200" b="1" kern="100">
                          <a:latin typeface="Arial"/>
                          <a:ea typeface="新細明體"/>
                          <a:cs typeface="Times New Roman"/>
                        </a:rPr>
                        <a:t>Dr. Stephanie Lee</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kern="100">
                          <a:latin typeface="Arial"/>
                          <a:ea typeface="新細明體"/>
                          <a:cs typeface="Times New Roman"/>
                        </a:rPr>
                        <a:t>Internal Verifier:</a:t>
                      </a:r>
                      <a:endParaRPr lang="zh-TW" sz="11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spcBef>
                          <a:spcPts val="600"/>
                        </a:spcBef>
                        <a:spcAft>
                          <a:spcPts val="600"/>
                        </a:spcAft>
                      </a:pPr>
                      <a:endParaRPr lang="zh-TW" sz="9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3427">
                <a:tc>
                  <a:txBody>
                    <a:bodyPr/>
                    <a:lstStyle/>
                    <a:p>
                      <a:pPr algn="just">
                        <a:spcBef>
                          <a:spcPts val="600"/>
                        </a:spcBef>
                        <a:spcAft>
                          <a:spcPts val="600"/>
                        </a:spcAft>
                      </a:pPr>
                      <a:r>
                        <a:rPr lang="en-GB" sz="1200" b="1" kern="100">
                          <a:latin typeface="Arial"/>
                          <a:ea typeface="新細明體"/>
                          <a:cs typeface="Times New Roman"/>
                        </a:rPr>
                        <a:t>Assignment Title:</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200" b="1" kern="100" dirty="0">
                          <a:latin typeface="Arial"/>
                          <a:ea typeface="新細明體"/>
                          <a:cs typeface="Times New Roman"/>
                        </a:rPr>
                        <a:t>Paper Presentation</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kern="100">
                          <a:latin typeface="Arial"/>
                          <a:ea typeface="新細明體"/>
                          <a:cs typeface="Times New Roman"/>
                        </a:rPr>
                        <a:t>Word count (or equivalent):</a:t>
                      </a:r>
                      <a:endParaRPr lang="zh-TW" sz="11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endParaRPr lang="zh-TW" sz="9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5598">
                <a:tc>
                  <a:txBody>
                    <a:bodyPr/>
                    <a:lstStyle/>
                    <a:p>
                      <a:pPr algn="just">
                        <a:spcBef>
                          <a:spcPts val="600"/>
                        </a:spcBef>
                        <a:spcAft>
                          <a:spcPts val="600"/>
                        </a:spcAft>
                      </a:pPr>
                      <a:r>
                        <a:rPr lang="en-GB" sz="1200" b="1" kern="100">
                          <a:latin typeface="Arial"/>
                          <a:ea typeface="新細明體"/>
                          <a:cs typeface="Times New Roman"/>
                        </a:rPr>
                        <a:t>Submission deadline:</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200" b="1" kern="100" dirty="0">
                          <a:latin typeface="Arial"/>
                          <a:ea typeface="新細明體"/>
                          <a:cs typeface="Times New Roman"/>
                        </a:rPr>
                        <a:t>October 27, 2018</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kern="100">
                          <a:latin typeface="Arial"/>
                          <a:ea typeface="新細明體"/>
                          <a:cs typeface="Times New Roman"/>
                        </a:rPr>
                        <a:t>Return date of provisional marks &amp; written feedback:</a:t>
                      </a:r>
                      <a:endParaRPr lang="zh-TW" sz="11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000" b="1" kern="100" dirty="0">
                          <a:latin typeface="Arial"/>
                          <a:ea typeface="新細明體"/>
                          <a:cs typeface="Times New Roman"/>
                        </a:rPr>
                        <a:t>November 25, 2018</a:t>
                      </a:r>
                      <a:endParaRPr lang="zh-TW" sz="9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37986">
                <a:tc>
                  <a:txBody>
                    <a:bodyPr/>
                    <a:lstStyle/>
                    <a:p>
                      <a:pPr algn="just">
                        <a:spcBef>
                          <a:spcPts val="600"/>
                        </a:spcBef>
                        <a:spcAft>
                          <a:spcPts val="600"/>
                        </a:spcAft>
                      </a:pPr>
                      <a:r>
                        <a:rPr lang="en-GB" sz="1200" b="1" kern="100">
                          <a:latin typeface="Arial"/>
                          <a:ea typeface="新細明體"/>
                          <a:cs typeface="Times New Roman"/>
                        </a:rPr>
                        <a:t>Submission method:</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just">
                        <a:spcAft>
                          <a:spcPts val="0"/>
                        </a:spcAft>
                      </a:pPr>
                      <a:r>
                        <a:rPr lang="en-GB" sz="1200" kern="100" dirty="0">
                          <a:latin typeface="Arial"/>
                          <a:ea typeface="新細明體"/>
                          <a:cs typeface="Times New Roman"/>
                        </a:rPr>
                        <a:t>All written assessments, where practical and possible, must be submitted via </a:t>
                      </a:r>
                      <a:r>
                        <a:rPr lang="en-GB" sz="1200" kern="100" dirty="0" err="1">
                          <a:latin typeface="Arial"/>
                          <a:ea typeface="新細明體"/>
                          <a:cs typeface="Times New Roman"/>
                        </a:rPr>
                        <a:t>Turnitin</a:t>
                      </a:r>
                      <a:r>
                        <a:rPr lang="en-GB" sz="1200" kern="100" dirty="0">
                          <a:latin typeface="Arial"/>
                          <a:ea typeface="新細明體"/>
                          <a:cs typeface="Times New Roman"/>
                        </a:rPr>
                        <a:t> unless otherwise instructed by the Lecturer. (Please DO NOT put this assessment specification into </a:t>
                      </a:r>
                      <a:r>
                        <a:rPr lang="en-GB" sz="1200" kern="100" dirty="0" err="1">
                          <a:latin typeface="Arial"/>
                          <a:ea typeface="新細明體"/>
                          <a:cs typeface="Times New Roman"/>
                        </a:rPr>
                        <a:t>Turnitin</a:t>
                      </a:r>
                      <a:r>
                        <a:rPr lang="en-GB" sz="1200" kern="100" dirty="0">
                          <a:latin typeface="Arial"/>
                          <a:ea typeface="新細明體"/>
                          <a:cs typeface="Times New Roman"/>
                        </a:rPr>
                        <a:t> or it will match many similarities with other students’ submissions.)</a:t>
                      </a:r>
                      <a:endParaRPr lang="zh-TW" sz="1200" kern="100" dirty="0">
                        <a:latin typeface="Times New Roman"/>
                        <a:ea typeface="新細明體"/>
                        <a:cs typeface="Times New Roman"/>
                      </a:endParaRPr>
                    </a:p>
                    <a:p>
                      <a:pPr algn="just">
                        <a:spcBef>
                          <a:spcPts val="600"/>
                        </a:spcBef>
                        <a:spcAft>
                          <a:spcPts val="600"/>
                        </a:spcAft>
                      </a:pPr>
                      <a:r>
                        <a:rPr lang="en-GB" sz="1200" b="1" kern="100" dirty="0">
                          <a:latin typeface="Arial"/>
                          <a:ea typeface="新細明體"/>
                          <a:cs typeface="Times New Roman"/>
                        </a:rPr>
                        <a:t>Alternative submission method (if applicable): </a:t>
                      </a:r>
                      <a:endParaRPr lang="zh-TW" sz="1200" kern="100" dirty="0">
                        <a:latin typeface="Times New Roman"/>
                        <a:ea typeface="新細明體"/>
                        <a:cs typeface="Times New Roman"/>
                      </a:endParaRPr>
                    </a:p>
                    <a:p>
                      <a:pPr algn="just">
                        <a:spcBef>
                          <a:spcPts val="600"/>
                        </a:spcBef>
                        <a:spcAft>
                          <a:spcPts val="600"/>
                        </a:spcAft>
                      </a:pPr>
                      <a:r>
                        <a:rPr lang="en-GB" sz="1200" b="1" kern="100" dirty="0">
                          <a:latin typeface="Arial"/>
                          <a:ea typeface="新細明體"/>
                          <a:cs typeface="Times New Roman"/>
                        </a:rPr>
                        <a:t>Late submission of the assessment will result in a late penalty mark.  </a:t>
                      </a:r>
                      <a:r>
                        <a:rPr lang="en-GB" sz="1200" kern="100" dirty="0">
                          <a:latin typeface="Arial"/>
                          <a:ea typeface="新細明體"/>
                          <a:cs typeface="Times New Roman"/>
                        </a:rPr>
                        <a:t>Penalties for late submission: Up to one week late, maximum mark of 50%.  Over one week late, 0%.  Only the Extenuating Circumstances Panel may approve a change to submission dates.</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r>
              <a:tr h="768734">
                <a:tc>
                  <a:txBody>
                    <a:bodyPr/>
                    <a:lstStyle/>
                    <a:p>
                      <a:pPr>
                        <a:spcBef>
                          <a:spcPts val="600"/>
                        </a:spcBef>
                        <a:spcAft>
                          <a:spcPts val="600"/>
                        </a:spcAft>
                      </a:pPr>
                      <a:r>
                        <a:rPr lang="en-GB" sz="1200" b="1" kern="100">
                          <a:latin typeface="Arial"/>
                          <a:ea typeface="新細明體"/>
                          <a:cs typeface="Times New Roman"/>
                        </a:rPr>
                        <a:t>Academic honesty / referencing:</a:t>
                      </a:r>
                      <a:endParaRPr lang="zh-TW" sz="1200" kern="10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just">
                        <a:spcBef>
                          <a:spcPts val="600"/>
                        </a:spcBef>
                        <a:spcAft>
                          <a:spcPts val="600"/>
                        </a:spcAft>
                      </a:pPr>
                      <a:r>
                        <a:rPr lang="en-GB" sz="1200" kern="100" dirty="0">
                          <a:latin typeface="Arial"/>
                          <a:ea typeface="新細明體"/>
                          <a:cs typeface="Times New Roman"/>
                        </a:rPr>
                        <a:t>Academic honesty is required. In the main body of your submission you must give credit to authors on whose research and ideas your work is based. Append to your submission a reference list that indicates the books, articles, etc. that you have used, cited or quoted in order to complete this assessment.  </a:t>
                      </a:r>
                      <a:endParaRPr lang="zh-TW" sz="1200" kern="100" dirty="0">
                        <a:latin typeface="Times New Roman"/>
                        <a:ea typeface="新細明體"/>
                        <a:cs typeface="Times New Roman"/>
                      </a:endParaRPr>
                    </a:p>
                  </a:txBody>
                  <a:tcPr marL="63062" marR="6306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r>
            </a:tbl>
          </a:graphicData>
        </a:graphic>
      </p:graphicFrame>
      <p:sp>
        <p:nvSpPr>
          <p:cNvPr id="10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TW" altLang="en-US"/>
          </a:p>
        </p:txBody>
      </p:sp>
      <p:pic>
        <p:nvPicPr>
          <p:cNvPr id="1027" name="Picture 1" descr="Discover University of Wales Trinity Saint David"/>
          <p:cNvPicPr>
            <a:picLocks noChangeAspect="1" noChangeArrowheads="1"/>
          </p:cNvPicPr>
          <p:nvPr/>
        </p:nvPicPr>
        <p:blipFill>
          <a:blip r:embed="rId3" r:link="rId4" cstate="print"/>
          <a:srcRect/>
          <a:stretch>
            <a:fillRect/>
          </a:stretch>
        </p:blipFill>
        <p:spPr bwMode="auto">
          <a:xfrm>
            <a:off x="899592" y="476672"/>
            <a:ext cx="2169790" cy="867916"/>
          </a:xfrm>
          <a:prstGeom prst="rect">
            <a:avLst/>
          </a:prstGeom>
          <a:noFill/>
        </p:spPr>
      </p:pic>
      <p:sp>
        <p:nvSpPr>
          <p:cNvPr id="11" name="矩形 10"/>
          <p:cNvSpPr/>
          <p:nvPr/>
        </p:nvSpPr>
        <p:spPr>
          <a:xfrm>
            <a:off x="7164288" y="908720"/>
            <a:ext cx="1731564" cy="307777"/>
          </a:xfrm>
          <a:prstGeom prst="rect">
            <a:avLst/>
          </a:prstGeom>
        </p:spPr>
        <p:txBody>
          <a:bodyPr wrap="none">
            <a:spAutoFit/>
          </a:bodyPr>
          <a:lstStyle/>
          <a:p>
            <a:r>
              <a:rPr kumimoji="1" lang="en-GB" altLang="zh-TW" sz="1400" b="1" dirty="0" smtClean="0">
                <a:solidFill>
                  <a:prstClr val="black"/>
                </a:solidFill>
                <a:latin typeface="Arial" pitchFamily="34" charset="0"/>
                <a:ea typeface="新細明體" pitchFamily="18" charset="-120"/>
                <a:cs typeface="Arial" pitchFamily="34" charset="0"/>
              </a:rPr>
              <a:t>APPENDIX GA36d</a:t>
            </a:r>
            <a:endParaRPr lang="zh-TW"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395536" y="404664"/>
            <a:ext cx="8458200" cy="2016224"/>
          </a:xfrm>
        </p:spPr>
        <p:txBody>
          <a:bodyPr>
            <a:normAutofit/>
          </a:bodyPr>
          <a:lstStyle/>
          <a:p>
            <a:r>
              <a:rPr lang="zh-TW" altLang="zh-TW" dirty="0" smtClean="0"/>
              <a:t/>
            </a:r>
            <a:br>
              <a:rPr lang="zh-TW" altLang="zh-TW" dirty="0" smtClean="0"/>
            </a:br>
            <a:endParaRPr lang="zh-TW" altLang="en-US" dirty="0"/>
          </a:p>
        </p:txBody>
      </p:sp>
      <p:sp>
        <p:nvSpPr>
          <p:cNvPr id="3" name="副標題 2"/>
          <p:cNvSpPr>
            <a:spLocks noGrp="1"/>
          </p:cNvSpPr>
          <p:nvPr>
            <p:ph type="subTitle" idx="1"/>
          </p:nvPr>
        </p:nvSpPr>
        <p:spPr>
          <a:xfrm>
            <a:off x="1115616" y="476672"/>
            <a:ext cx="6840760" cy="1296144"/>
          </a:xfrm>
        </p:spPr>
        <p:txBody>
          <a:bodyPr>
            <a:normAutofit fontScale="62500" lnSpcReduction="20000"/>
          </a:bodyPr>
          <a:lstStyle/>
          <a:p>
            <a:pPr algn="ctr">
              <a:lnSpc>
                <a:spcPct val="170000"/>
              </a:lnSpc>
            </a:pPr>
            <a:endParaRPr lang="en-US" altLang="zh-TW" sz="2600" b="1" dirty="0" smtClean="0">
              <a:solidFill>
                <a:srgbClr val="7030A0"/>
              </a:solidFill>
              <a:latin typeface="Kristen ITC" pitchFamily="66" charset="0"/>
            </a:endParaRPr>
          </a:p>
          <a:p>
            <a:pPr algn="ctr">
              <a:lnSpc>
                <a:spcPct val="170000"/>
              </a:lnSpc>
              <a:buFontTx/>
              <a:buChar char="-"/>
            </a:pPr>
            <a:r>
              <a:rPr lang="en-US" altLang="zh-TW" sz="5100" b="1" dirty="0" smtClean="0">
                <a:solidFill>
                  <a:srgbClr val="C00000"/>
                </a:solidFill>
                <a:latin typeface="Arial Unicode MS" pitchFamily="34" charset="-120"/>
                <a:ea typeface="Arial Unicode MS" pitchFamily="34" charset="-120"/>
                <a:cs typeface="Arial Unicode MS" pitchFamily="34" charset="-120"/>
              </a:rPr>
              <a:t>Part 3 – Paper Presentation (20%)</a:t>
            </a:r>
          </a:p>
          <a:p>
            <a:pPr algn="ctr">
              <a:lnSpc>
                <a:spcPct val="170000"/>
              </a:lnSpc>
              <a:buFontTx/>
              <a:buChar char="-"/>
            </a:pPr>
            <a:endParaRPr lang="zh-TW" altLang="en-US" sz="2800" dirty="0">
              <a:solidFill>
                <a:srgbClr val="7030A0"/>
              </a:solidFill>
              <a:latin typeface="Kristen ITC" pitchFamily="66" charset="0"/>
            </a:endParaRPr>
          </a:p>
        </p:txBody>
      </p:sp>
      <p:sp>
        <p:nvSpPr>
          <p:cNvPr id="5" name="投影片編號版面配置區 4"/>
          <p:cNvSpPr>
            <a:spLocks noGrp="1"/>
          </p:cNvSpPr>
          <p:nvPr>
            <p:ph type="sldNum" sz="quarter" idx="12"/>
          </p:nvPr>
        </p:nvSpPr>
        <p:spPr/>
        <p:txBody>
          <a:bodyPr/>
          <a:lstStyle/>
          <a:p>
            <a:fld id="{3B6E158D-E122-4557-8118-6864D23F2E14}" type="slidenum">
              <a:rPr lang="zh-TW" altLang="en-US" smtClean="0"/>
              <a:pPr/>
              <a:t>2</a:t>
            </a:fld>
            <a:endParaRPr lang="zh-TW" altLang="en-US"/>
          </a:p>
        </p:txBody>
      </p:sp>
      <p:sp>
        <p:nvSpPr>
          <p:cNvPr id="6" name="文字方塊 5"/>
          <p:cNvSpPr txBox="1"/>
          <p:nvPr/>
        </p:nvSpPr>
        <p:spPr>
          <a:xfrm>
            <a:off x="1763688" y="1772816"/>
            <a:ext cx="5616624" cy="3231654"/>
          </a:xfrm>
          <a:prstGeom prst="rect">
            <a:avLst/>
          </a:prstGeom>
          <a:noFill/>
        </p:spPr>
        <p:txBody>
          <a:bodyPr wrap="square" rtlCol="0">
            <a:spAutoFit/>
          </a:bodyPr>
          <a:lstStyle/>
          <a:p>
            <a:pPr algn="ctr"/>
            <a:r>
              <a:rPr lang="en-US" altLang="zh-TW" sz="2800" b="1" dirty="0" smtClean="0"/>
              <a:t>UWTSD – DBA Program</a:t>
            </a:r>
          </a:p>
          <a:p>
            <a:pPr algn="ctr"/>
            <a:endParaRPr lang="en-US" altLang="zh-TW" sz="2800" b="1" dirty="0" smtClean="0"/>
          </a:p>
          <a:p>
            <a:pPr algn="ctr"/>
            <a:r>
              <a:rPr lang="en-US" altLang="zh-TW" sz="3600" b="1" dirty="0" smtClean="0">
                <a:solidFill>
                  <a:srgbClr val="0070C0"/>
                </a:solidFill>
              </a:rPr>
              <a:t>Qualitative Research </a:t>
            </a:r>
          </a:p>
          <a:p>
            <a:pPr algn="ctr"/>
            <a:endParaRPr lang="en-US" altLang="zh-TW" sz="2800" b="1" dirty="0" smtClean="0"/>
          </a:p>
          <a:p>
            <a:pPr algn="ctr"/>
            <a:r>
              <a:rPr lang="en-US" altLang="zh-TW" sz="2800" b="1" dirty="0" smtClean="0"/>
              <a:t>Module: SBPD 7002</a:t>
            </a:r>
          </a:p>
          <a:p>
            <a:endParaRPr lang="en-US" altLang="zh-TW" sz="2800" b="1" dirty="0" smtClean="0"/>
          </a:p>
          <a:p>
            <a:endParaRPr lang="zh-TW" altLang="en-US" sz="28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8"/>
          <p:cNvSpPr>
            <a:spLocks noGrp="1"/>
          </p:cNvSpPr>
          <p:nvPr>
            <p:ph type="sldNum" sz="quarter" idx="12"/>
          </p:nvPr>
        </p:nvSpPr>
        <p:spPr/>
        <p:txBody>
          <a:bodyPr/>
          <a:lstStyle/>
          <a:p>
            <a:fld id="{3B6E158D-E122-4557-8118-6864D23F2E14}" type="slidenum">
              <a:rPr lang="zh-TW" altLang="en-US" smtClean="0"/>
              <a:pPr/>
              <a:t>3</a:t>
            </a:fld>
            <a:endParaRPr lang="zh-TW" altLang="en-US"/>
          </a:p>
        </p:txBody>
      </p:sp>
      <p:sp>
        <p:nvSpPr>
          <p:cNvPr id="21505" name="Rectangle 1"/>
          <p:cNvSpPr>
            <a:spLocks noChangeArrowheads="1"/>
          </p:cNvSpPr>
          <p:nvPr/>
        </p:nvSpPr>
        <p:spPr bwMode="auto">
          <a:xfrm>
            <a:off x="1115616" y="548680"/>
            <a:ext cx="7344816"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HK" sz="2800" b="1" u="sng" strike="noStrike" cap="none" normalizeH="0" baseline="0" dirty="0" smtClean="0">
                <a:ln>
                  <a:noFill/>
                </a:ln>
                <a:solidFill>
                  <a:srgbClr val="0070C0"/>
                </a:solidFill>
                <a:effectLst/>
                <a:latin typeface="Times New Roman" pitchFamily="18" charset="0"/>
                <a:ea typeface="新細明體" pitchFamily="18" charset="-120"/>
                <a:cs typeface="Times New Roman" pitchFamily="18" charset="0"/>
              </a:rPr>
              <a:t>Research Topic</a:t>
            </a:r>
            <a:r>
              <a:rPr kumimoji="1" lang="en-US" altLang="zh-HK" sz="2800" b="1" u="none" strike="noStrike" cap="none" normalizeH="0" baseline="0" dirty="0" smtClean="0">
                <a:ln>
                  <a:noFill/>
                </a:ln>
                <a:solidFill>
                  <a:srgbClr val="0070C0"/>
                </a:solidFill>
                <a:effectLst/>
                <a:latin typeface="Times New Roman" pitchFamily="18" charset="0"/>
                <a:ea typeface="新細明體" pitchFamily="18" charset="-120"/>
                <a:cs typeface="Times New Roman" pitchFamily="18" charset="0"/>
              </a:rPr>
              <a: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HK" sz="280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	</a:t>
            </a:r>
            <a:endParaRPr kumimoji="1" lang="en-US" altLang="zh-TW" sz="2800" u="none" strike="noStrike" cap="none" normalizeH="0" baseline="0" dirty="0" smtClean="0">
              <a:ln>
                <a:noFill/>
              </a:ln>
              <a:solidFill>
                <a:schemeClr val="tx1"/>
              </a:solidFill>
              <a:effectLst/>
              <a:latin typeface="Arial" pitchFamily="34" charset="0"/>
              <a:ea typeface="新細明體" pitchFamily="18" charset="-120"/>
              <a:cs typeface="新細明體" pitchFamily="18" charset="-120"/>
            </a:endParaRPr>
          </a:p>
          <a:p>
            <a:pPr marL="0" marR="0" lvl="0" indent="0" algn="ctr" defTabSz="914400" rtl="0" eaLnBrk="0" fontAlgn="base" latinLnBrk="0" hangingPunct="0">
              <a:lnSpc>
                <a:spcPct val="150000"/>
              </a:lnSpc>
              <a:spcBef>
                <a:spcPct val="0"/>
              </a:spcBef>
              <a:spcAft>
                <a:spcPct val="0"/>
              </a:spcAft>
              <a:buClrTx/>
              <a:buSzTx/>
              <a:buFontTx/>
              <a:buNone/>
              <a:tabLst/>
            </a:pPr>
            <a:r>
              <a:rPr kumimoji="1" lang="en-US" altLang="zh-HK" sz="2800" b="1" u="none" strike="noStrike" cap="none" normalizeH="0" baseline="0" dirty="0" smtClean="0">
                <a:ln>
                  <a:noFill/>
                </a:ln>
                <a:solidFill>
                  <a:schemeClr val="tx1"/>
                </a:solidFill>
                <a:effectLst/>
                <a:latin typeface="Calibri"/>
                <a:ea typeface="新細明體" pitchFamily="18" charset="-120"/>
                <a:cs typeface="Times New Roman" pitchFamily="18" charset="0"/>
              </a:rPr>
              <a:t>“</a:t>
            </a:r>
            <a:r>
              <a:rPr kumimoji="1" lang="en-US" altLang="zh-HK" sz="2800" b="1" u="none" strike="noStrike" cap="none" normalizeH="0" baseline="0" dirty="0" smtClean="0">
                <a:ln>
                  <a:noFill/>
                </a:ln>
                <a:solidFill>
                  <a:srgbClr val="C00000"/>
                </a:solidFill>
                <a:effectLst/>
                <a:latin typeface="Times New Roman" pitchFamily="18" charset="0"/>
                <a:ea typeface="新細明體" pitchFamily="18" charset="-120"/>
                <a:cs typeface="Times New Roman" pitchFamily="18" charset="0"/>
              </a:rPr>
              <a:t>Customer Relationship Management (CRM)</a:t>
            </a:r>
            <a:r>
              <a:rPr kumimoji="1" lang="en-US" altLang="zh-HK" sz="2800" b="1" u="none" strike="noStrike" cap="none" normalizeH="0" baseline="0" dirty="0" smtClean="0">
                <a:ln>
                  <a:noFill/>
                </a:ln>
                <a:effectLst/>
                <a:latin typeface="Calibri"/>
                <a:ea typeface="新細明體" pitchFamily="18" charset="-120"/>
                <a:cs typeface="Times New Roman" pitchFamily="18" charset="0"/>
              </a:rPr>
              <a:t>”</a:t>
            </a:r>
            <a:r>
              <a:rPr kumimoji="1" lang="en-US" altLang="zh-HK" sz="2800" b="1" u="none" strike="noStrike" cap="none" normalizeH="0" baseline="0" dirty="0" smtClean="0">
                <a:ln>
                  <a:noFill/>
                </a:ln>
                <a:solidFill>
                  <a:srgbClr val="C00000"/>
                </a:solidFill>
                <a:effectLst/>
                <a:latin typeface="Times New Roman" pitchFamily="18" charset="0"/>
                <a:ea typeface="新細明體" pitchFamily="18" charset="-120"/>
                <a:cs typeface="Times New Roman"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pPr>
            <a:r>
              <a:rPr kumimoji="1" lang="en-US" altLang="zh-HK" sz="280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is an </a:t>
            </a:r>
            <a:r>
              <a:rPr kumimoji="1" lang="en-US" altLang="zh-HK" sz="2800" u="none" strike="noStrike" cap="none" normalizeH="0" baseline="0" dirty="0" smtClean="0">
                <a:ln>
                  <a:noFill/>
                </a:ln>
                <a:solidFill>
                  <a:srgbClr val="7030A0"/>
                </a:solidFill>
                <a:effectLst/>
                <a:latin typeface="Times New Roman" pitchFamily="18" charset="0"/>
                <a:ea typeface="新細明體" pitchFamily="18" charset="-120"/>
                <a:cs typeface="Times New Roman" pitchFamily="18" charset="0"/>
              </a:rPr>
              <a:t>effective mediator </a:t>
            </a:r>
          </a:p>
          <a:p>
            <a:pPr marL="0" marR="0" lvl="0" indent="0" algn="ctr" defTabSz="914400" rtl="0" eaLnBrk="0" fontAlgn="base" latinLnBrk="0" hangingPunct="0">
              <a:lnSpc>
                <a:spcPct val="150000"/>
              </a:lnSpc>
              <a:spcBef>
                <a:spcPct val="0"/>
              </a:spcBef>
              <a:spcAft>
                <a:spcPct val="0"/>
              </a:spcAft>
              <a:buClrTx/>
              <a:buSzTx/>
              <a:buFontTx/>
              <a:buNone/>
              <a:tabLst/>
            </a:pPr>
            <a:r>
              <a:rPr kumimoji="1" lang="en-US" altLang="zh-HK" sz="280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to drive Customer-driven Strategies </a:t>
            </a:r>
          </a:p>
          <a:p>
            <a:pPr marL="0" marR="0" lvl="0" indent="0" algn="ctr" defTabSz="914400" rtl="0" eaLnBrk="0" fontAlgn="base" latinLnBrk="0" hangingPunct="0">
              <a:lnSpc>
                <a:spcPct val="150000"/>
              </a:lnSpc>
              <a:spcBef>
                <a:spcPct val="0"/>
              </a:spcBef>
              <a:spcAft>
                <a:spcPct val="0"/>
              </a:spcAft>
              <a:buClrTx/>
              <a:buSzTx/>
              <a:buFontTx/>
              <a:buNone/>
              <a:tabLst/>
            </a:pPr>
            <a:r>
              <a:rPr kumimoji="1" lang="en-US" altLang="zh-HK" sz="280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to lead </a:t>
            </a:r>
            <a:r>
              <a:rPr kumimoji="1" lang="en-US" altLang="zh-HK" sz="2800" b="1" u="none" strike="noStrike" cap="none" normalizeH="0" baseline="0" dirty="0" smtClean="0">
                <a:ln>
                  <a:noFill/>
                </a:ln>
                <a:solidFill>
                  <a:srgbClr val="008000"/>
                </a:solidFill>
                <a:effectLst/>
                <a:latin typeface="Times New Roman" pitchFamily="18" charset="0"/>
                <a:ea typeface="新細明體" pitchFamily="18" charset="-120"/>
                <a:cs typeface="Times New Roman" pitchFamily="18" charset="0"/>
              </a:rPr>
              <a:t>Customers</a:t>
            </a:r>
            <a:r>
              <a:rPr kumimoji="1" lang="en-US" altLang="zh-HK" sz="2800" b="1" u="none" strike="noStrike" cap="none" normalizeH="0" baseline="0" dirty="0" smtClean="0">
                <a:ln>
                  <a:noFill/>
                </a:ln>
                <a:solidFill>
                  <a:srgbClr val="008000"/>
                </a:solidFill>
                <a:effectLst/>
                <a:latin typeface="Calibri"/>
                <a:ea typeface="新細明體" pitchFamily="18" charset="-120"/>
                <a:cs typeface="Times New Roman" pitchFamily="18" charset="0"/>
              </a:rPr>
              <a:t>’</a:t>
            </a:r>
            <a:r>
              <a:rPr kumimoji="1" lang="en-US" altLang="zh-HK" sz="2800" b="1" u="none" strike="noStrike" cap="none" normalizeH="0" baseline="0" dirty="0" smtClean="0">
                <a:ln>
                  <a:noFill/>
                </a:ln>
                <a:solidFill>
                  <a:srgbClr val="008000"/>
                </a:solidFill>
                <a:effectLst/>
                <a:latin typeface="Times New Roman" pitchFamily="18" charset="0"/>
                <a:ea typeface="新細明體" pitchFamily="18" charset="-120"/>
                <a:cs typeface="Times New Roman" pitchFamily="18" charset="0"/>
              </a:rPr>
              <a:t> Behaviour</a:t>
            </a:r>
          </a:p>
          <a:p>
            <a:pPr marL="0" marR="0" lvl="0" indent="0" algn="ctr" defTabSz="914400" rtl="0" eaLnBrk="0" fontAlgn="base" latinLnBrk="0" hangingPunct="0">
              <a:lnSpc>
                <a:spcPct val="150000"/>
              </a:lnSpc>
              <a:spcBef>
                <a:spcPct val="0"/>
              </a:spcBef>
              <a:spcAft>
                <a:spcPct val="0"/>
              </a:spcAft>
              <a:buClrTx/>
              <a:buSzTx/>
              <a:buFontTx/>
              <a:buNone/>
              <a:tabLst/>
            </a:pPr>
            <a:r>
              <a:rPr kumimoji="1" lang="en-US" altLang="zh-HK" sz="2800" u="none" strike="noStrike" cap="none" normalizeH="0" baseline="0" dirty="0" smtClean="0">
                <a:ln>
                  <a:noFill/>
                </a:ln>
                <a:solidFill>
                  <a:srgbClr val="000099"/>
                </a:solidFill>
                <a:effectLst/>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2800" u="none" strike="noStrike" cap="none" normalizeH="0" baseline="0" dirty="0" smtClean="0">
              <a:ln>
                <a:noFill/>
              </a:ln>
              <a:solidFill>
                <a:srgbClr val="000099"/>
              </a:solidFill>
              <a:effectLst/>
              <a:latin typeface="Arial" pitchFamily="34" charset="0"/>
              <a:ea typeface="新細明體" pitchFamily="18" charset="-120"/>
              <a:cs typeface="新細明體" pitchFamily="18" charset="-12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619672" y="260648"/>
            <a:ext cx="5544616" cy="864096"/>
          </a:xfrm>
        </p:spPr>
        <p:txBody>
          <a:bodyPr>
            <a:noAutofit/>
          </a:bodyPr>
          <a:lstStyle/>
          <a:p>
            <a:r>
              <a:rPr lang="en-US" altLang="zh-TW" sz="3200" dirty="0" smtClean="0"/>
              <a:t>The content</a:t>
            </a:r>
            <a:endParaRPr lang="zh-TW" altLang="en-US" sz="3200" dirty="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4</a:t>
            </a:fld>
            <a:endParaRPr lang="zh-TW" altLang="en-US"/>
          </a:p>
        </p:txBody>
      </p:sp>
      <p:sp>
        <p:nvSpPr>
          <p:cNvPr id="7" name="文字方塊 6"/>
          <p:cNvSpPr txBox="1"/>
          <p:nvPr/>
        </p:nvSpPr>
        <p:spPr>
          <a:xfrm>
            <a:off x="395536" y="6150114"/>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graphicFrame>
        <p:nvGraphicFramePr>
          <p:cNvPr id="12" name="內容版面配置區 11"/>
          <p:cNvGraphicFramePr>
            <a:graphicFrameLocks noGrp="1"/>
          </p:cNvGraphicFramePr>
          <p:nvPr>
            <p:ph idx="1"/>
          </p:nvPr>
        </p:nvGraphicFramePr>
        <p:xfrm>
          <a:off x="1907704" y="1196752"/>
          <a:ext cx="6480720" cy="4896540"/>
        </p:xfrm>
        <a:graphic>
          <a:graphicData uri="http://schemas.openxmlformats.org/drawingml/2006/table">
            <a:tbl>
              <a:tblPr/>
              <a:tblGrid>
                <a:gridCol w="766536"/>
                <a:gridCol w="4250795"/>
                <a:gridCol w="1463389"/>
              </a:tblGrid>
              <a:tr h="445140">
                <a:tc>
                  <a:txBody>
                    <a:bodyPr/>
                    <a:lstStyle/>
                    <a:p>
                      <a:pPr algn="ctr">
                        <a:lnSpc>
                          <a:spcPts val="2200"/>
                        </a:lnSpc>
                        <a:spcAft>
                          <a:spcPts val="0"/>
                        </a:spcAft>
                      </a:pPr>
                      <a:r>
                        <a:rPr lang="en-US" sz="2200" kern="100" dirty="0">
                          <a:latin typeface="+mn-lt"/>
                          <a:ea typeface="新細明體"/>
                          <a:cs typeface="Times New Roman"/>
                        </a:rPr>
                        <a:t>1.</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altLang="zh-TW" sz="2200" kern="100" dirty="0" smtClean="0">
                          <a:latin typeface="+mn-lt"/>
                          <a:ea typeface="新細明體"/>
                          <a:cs typeface="Times New Roman"/>
                        </a:rPr>
                        <a:t>The Research Objective</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P.5</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sz="2200" kern="100">
                          <a:latin typeface="+mn-lt"/>
                          <a:ea typeface="新細明體"/>
                          <a:cs typeface="Times New Roman"/>
                        </a:rPr>
                        <a:t>2.</a:t>
                      </a:r>
                      <a:endParaRPr lang="zh-TW" sz="2200" kern="10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2200"/>
                        </a:lnSpc>
                      </a:pPr>
                      <a:r>
                        <a:rPr lang="en-US" altLang="zh-TW" sz="2200" dirty="0" smtClean="0">
                          <a:latin typeface="+mn-lt"/>
                        </a:rPr>
                        <a:t>The Findings</a:t>
                      </a:r>
                      <a:endParaRPr lang="zh-TW" altLang="en-US" sz="2200" dirty="0">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P.6</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3</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altLang="zh-TW" sz="2200" kern="100" dirty="0" smtClean="0">
                          <a:latin typeface="+mn-lt"/>
                          <a:ea typeface="新細明體"/>
                          <a:cs typeface="Times New Roman"/>
                        </a:rPr>
                        <a:t>Research Philosophy</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P.7</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4</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a:latin typeface="+mn-lt"/>
                          <a:ea typeface="新細明體"/>
                          <a:cs typeface="Times New Roman"/>
                        </a:rPr>
                        <a:t>Literature Review</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P.8 – P.9</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5</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smtClean="0">
                          <a:latin typeface="+mn-lt"/>
                          <a:ea typeface="新細明體"/>
                          <a:cs typeface="Times New Roman"/>
                        </a:rPr>
                        <a:t>Methodology</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P.10 – P.11</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6</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a:latin typeface="+mn-lt"/>
                          <a:ea typeface="新細明體"/>
                          <a:cs typeface="Times New Roman"/>
                        </a:rPr>
                        <a:t>Data Collection</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P.12 – P.14</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7</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a:latin typeface="+mn-lt"/>
                          <a:ea typeface="新細明體"/>
                          <a:cs typeface="Times New Roman"/>
                        </a:rPr>
                        <a:t>Analysis on Findings </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P.15</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8</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a:latin typeface="+mn-lt"/>
                          <a:ea typeface="新細明體"/>
                          <a:cs typeface="Times New Roman"/>
                        </a:rPr>
                        <a:t>Discussion on findings </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P.16 – P.20</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9</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a:latin typeface="+mn-lt"/>
                          <a:ea typeface="新細明體"/>
                          <a:cs typeface="Times New Roman"/>
                        </a:rPr>
                        <a:t>Conclusion </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P.21 – P.23</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10</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sz="2200" kern="100" dirty="0">
                          <a:latin typeface="+mn-lt"/>
                          <a:ea typeface="新細明體"/>
                          <a:cs typeface="Times New Roman"/>
                        </a:rPr>
                        <a:t>References</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P.24 – P.26</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5140">
                <a:tc>
                  <a:txBody>
                    <a:bodyPr/>
                    <a:lstStyle/>
                    <a:p>
                      <a:pPr algn="ctr">
                        <a:lnSpc>
                          <a:spcPts val="2200"/>
                        </a:lnSpc>
                        <a:spcAft>
                          <a:spcPts val="0"/>
                        </a:spcAft>
                      </a:pPr>
                      <a:r>
                        <a:rPr lang="en-US" altLang="zh-TW" sz="2200" kern="100" dirty="0" smtClean="0">
                          <a:latin typeface="+mn-lt"/>
                          <a:ea typeface="新細明體"/>
                          <a:cs typeface="Times New Roman"/>
                        </a:rPr>
                        <a:t>11</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ts val="2200"/>
                        </a:lnSpc>
                        <a:spcAft>
                          <a:spcPts val="0"/>
                        </a:spcAft>
                      </a:pPr>
                      <a:r>
                        <a:rPr lang="en-US" altLang="zh-TW" sz="2200" kern="100" dirty="0" smtClean="0">
                          <a:latin typeface="+mn-lt"/>
                          <a:ea typeface="新細明體"/>
                          <a:cs typeface="Times New Roman"/>
                        </a:rPr>
                        <a:t>Personal Reflection</a:t>
                      </a:r>
                      <a:endParaRPr lang="zh-TW" sz="22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ts val="2200"/>
                        </a:lnSpc>
                        <a:spcAft>
                          <a:spcPts val="0"/>
                        </a:spcAft>
                      </a:pPr>
                      <a:r>
                        <a:rPr lang="en-US" altLang="zh-TW" sz="1600" kern="100" dirty="0" smtClean="0">
                          <a:latin typeface="+mn-lt"/>
                          <a:ea typeface="新細明體"/>
                          <a:cs typeface="Times New Roman"/>
                        </a:rPr>
                        <a:t>P.27 – P.29</a:t>
                      </a:r>
                      <a:endParaRPr lang="zh-TW" sz="1600" kern="100" dirty="0">
                        <a:latin typeface="+mn-lt"/>
                        <a:ea typeface="新細明體"/>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332656"/>
            <a:ext cx="6707088" cy="792088"/>
          </a:xfrm>
        </p:spPr>
        <p:txBody>
          <a:bodyPr>
            <a:noAutofit/>
          </a:bodyPr>
          <a:lstStyle/>
          <a:p>
            <a:r>
              <a:rPr lang="zh-TW" altLang="zh-TW" sz="2000" dirty="0" smtClean="0"/>
              <a:t/>
            </a:r>
            <a:br>
              <a:rPr lang="zh-TW" altLang="zh-TW" sz="2000" dirty="0" smtClean="0"/>
            </a:br>
            <a:r>
              <a:rPr lang="en-US" altLang="zh-TW" sz="2800" dirty="0" smtClean="0"/>
              <a:t>The Research Objective</a:t>
            </a:r>
            <a:r>
              <a:rPr lang="zh-TW" altLang="en-US" sz="3200" dirty="0" smtClean="0"/>
              <a:t/>
            </a:r>
            <a:br>
              <a:rPr lang="zh-TW" altLang="en-US" sz="3200" dirty="0" smtClean="0"/>
            </a:br>
            <a:endParaRPr lang="zh-TW" altLang="en-US" sz="3200" dirty="0"/>
          </a:p>
        </p:txBody>
      </p:sp>
      <p:sp>
        <p:nvSpPr>
          <p:cNvPr id="11" name="內容版面配置區 10"/>
          <p:cNvSpPr>
            <a:spLocks noGrp="1"/>
          </p:cNvSpPr>
          <p:nvPr>
            <p:ph idx="1"/>
          </p:nvPr>
        </p:nvSpPr>
        <p:spPr>
          <a:xfrm>
            <a:off x="304800" y="1554163"/>
            <a:ext cx="8443664" cy="3819054"/>
          </a:xfrm>
        </p:spPr>
        <p:txBody>
          <a:bodyPr>
            <a:normAutofit/>
          </a:bodyPr>
          <a:lstStyle/>
          <a:p>
            <a:pPr algn="just"/>
            <a:r>
              <a:rPr lang="en-US" altLang="zh-TW" sz="2800" dirty="0" smtClean="0">
                <a:latin typeface="Arial Unicode MS" pitchFamily="34" charset="-120"/>
                <a:ea typeface="Arial Unicode MS" pitchFamily="34" charset="-120"/>
                <a:cs typeface="Arial Unicode MS" pitchFamily="34" charset="-120"/>
              </a:rPr>
              <a:t>to explore the virtue of CRM as a mediator to drive a firm’s Customer-driven strategies, so as to understand and predict / lead customers’ behaviour</a:t>
            </a:r>
            <a:endParaRPr lang="zh-TW" altLang="en-US" sz="2800" dirty="0">
              <a:latin typeface="Arial Unicode MS" pitchFamily="34" charset="-120"/>
              <a:ea typeface="Arial Unicode MS" pitchFamily="34" charset="-120"/>
              <a:cs typeface="Arial Unicode MS" pitchFamily="34" charset="-120"/>
            </a:endParaRPr>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5</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60648"/>
            <a:ext cx="4104456" cy="694184"/>
          </a:xfrm>
        </p:spPr>
        <p:txBody>
          <a:bodyPr>
            <a:noAutofit/>
          </a:bodyPr>
          <a:lstStyle/>
          <a:p>
            <a:r>
              <a:rPr lang="zh-TW" altLang="zh-TW" sz="2800" dirty="0" smtClean="0"/>
              <a:t/>
            </a:r>
            <a:br>
              <a:rPr lang="zh-TW" altLang="zh-TW" sz="2800" dirty="0" smtClean="0"/>
            </a:br>
            <a:r>
              <a:rPr lang="en-US" altLang="zh-TW" sz="2800" dirty="0" smtClean="0">
                <a:latin typeface="Arial Unicode MS" pitchFamily="34" charset="-120"/>
                <a:ea typeface="Arial Unicode MS" pitchFamily="34" charset="-120"/>
                <a:cs typeface="Arial Unicode MS" pitchFamily="34" charset="-120"/>
              </a:rPr>
              <a:t>the findings </a:t>
            </a:r>
            <a:endParaRPr lang="zh-TW" altLang="en-US" sz="2800" dirty="0">
              <a:latin typeface="Arial Unicode MS" pitchFamily="34" charset="-120"/>
              <a:ea typeface="Arial Unicode MS" pitchFamily="34" charset="-120"/>
              <a:cs typeface="Arial Unicode MS" pitchFamily="34" charset="-120"/>
            </a:endParaRPr>
          </a:p>
        </p:txBody>
      </p:sp>
      <p:sp>
        <p:nvSpPr>
          <p:cNvPr id="11" name="內容版面配置區 10"/>
          <p:cNvSpPr>
            <a:spLocks noGrp="1"/>
          </p:cNvSpPr>
          <p:nvPr>
            <p:ph idx="1"/>
          </p:nvPr>
        </p:nvSpPr>
        <p:spPr>
          <a:xfrm>
            <a:off x="251520" y="1340768"/>
            <a:ext cx="8515672" cy="3747046"/>
          </a:xfrm>
        </p:spPr>
        <p:txBody>
          <a:bodyPr>
            <a:normAutofit lnSpcReduction="10000"/>
          </a:bodyPr>
          <a:lstStyle/>
          <a:p>
            <a:pPr algn="just"/>
            <a:r>
              <a:rPr lang="en-US" altLang="zh-TW" sz="2400" dirty="0" smtClean="0"/>
              <a:t>Data collected by in-depth interview with a sample size of 10 senior management staff and professionals in the Property &amp; Facility Management companies.</a:t>
            </a:r>
          </a:p>
          <a:p>
            <a:pPr algn="just"/>
            <a:r>
              <a:rPr lang="en-US" altLang="zh-TW" sz="2400" dirty="0" smtClean="0"/>
              <a:t>an analytical framework is established which reveals that the CRM with due regard to “Service Quality”, “Innovative Services” and “”Advance Digital Technologies” weigh over other factors and is able to lead customer behavior in that particular field.  </a:t>
            </a:r>
          </a:p>
          <a:p>
            <a:pPr algn="just"/>
            <a:r>
              <a:rPr lang="en-US" altLang="zh-TW" sz="2400" dirty="0" smtClean="0"/>
              <a:t>This exceeds customer expectations in the traditional way and changing their behavior toward a digitalized service in PFM field in Hong Kong.</a:t>
            </a:r>
            <a:endParaRPr lang="zh-TW" altLang="zh-TW" sz="2400" dirty="0" smtClean="0"/>
          </a:p>
          <a:p>
            <a:endParaRPr lang="zh-TW" altLang="en-US" sz="2400" dirty="0">
              <a:latin typeface="Arial Unicode MS" pitchFamily="34" charset="-120"/>
              <a:ea typeface="Arial Unicode MS" pitchFamily="34" charset="-120"/>
              <a:cs typeface="Arial Unicode MS" pitchFamily="34" charset="-120"/>
            </a:endParaRPr>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6</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83568" y="332656"/>
            <a:ext cx="5832648" cy="766192"/>
          </a:xfrm>
        </p:spPr>
        <p:txBody>
          <a:bodyPr>
            <a:noAutofit/>
          </a:bodyPr>
          <a:lstStyle/>
          <a:p>
            <a:r>
              <a:rPr lang="zh-TW" altLang="zh-TW" sz="2000" dirty="0" smtClean="0"/>
              <a:t/>
            </a:r>
            <a:br>
              <a:rPr lang="zh-TW" altLang="zh-TW" sz="2000" dirty="0" smtClean="0"/>
            </a:br>
            <a:r>
              <a:rPr lang="en-US" altLang="zh-TW" sz="2800" dirty="0" smtClean="0"/>
              <a:t>Research Philosophy</a:t>
            </a:r>
            <a:r>
              <a:rPr lang="zh-TW" altLang="zh-TW" sz="2800" dirty="0" smtClean="0"/>
              <a:t/>
            </a:r>
            <a:br>
              <a:rPr lang="zh-TW" altLang="zh-TW" sz="2800" dirty="0" smtClean="0"/>
            </a:br>
            <a:endParaRPr lang="zh-TW" altLang="en-US" sz="2800" dirty="0"/>
          </a:p>
        </p:txBody>
      </p:sp>
      <p:sp>
        <p:nvSpPr>
          <p:cNvPr id="11" name="內容版面配置區 10"/>
          <p:cNvSpPr>
            <a:spLocks noGrp="1"/>
          </p:cNvSpPr>
          <p:nvPr>
            <p:ph idx="1"/>
          </p:nvPr>
        </p:nvSpPr>
        <p:spPr>
          <a:xfrm>
            <a:off x="251520" y="1196752"/>
            <a:ext cx="8686800" cy="4525963"/>
          </a:xfrm>
        </p:spPr>
        <p:txBody>
          <a:bodyPr>
            <a:normAutofit/>
          </a:bodyPr>
          <a:lstStyle/>
          <a:p>
            <a:pPr algn="just"/>
            <a:r>
              <a:rPr lang="en-US" altLang="zh-TW" sz="2400" dirty="0" smtClean="0"/>
              <a:t>Studying human behavior on consumption of particular service / product is not of scientific realism but instead, radical subjectivism.  </a:t>
            </a:r>
          </a:p>
          <a:p>
            <a:pPr algn="just"/>
            <a:r>
              <a:rPr lang="en-US" altLang="zh-TW" sz="2400" dirty="0" smtClean="0"/>
              <a:t>Qualitative research methods, such as in-depth interviews and direct observation will be used for data collection.  </a:t>
            </a:r>
          </a:p>
          <a:p>
            <a:pPr algn="just"/>
            <a:r>
              <a:rPr lang="en-US" altLang="zh-TW" sz="2400" dirty="0" smtClean="0"/>
              <a:t>EMIC approach to perform insider’s role, i.e. to interacting with interviewees to fully understand and hence explain the research topic.</a:t>
            </a:r>
          </a:p>
          <a:p>
            <a:pPr algn="just"/>
            <a:r>
              <a:rPr lang="en-US" altLang="zh-TW" sz="2400" dirty="0" smtClean="0"/>
              <a:t>An inductive approach to understand and reveal the context of the findings with grounded theory from the field of undisclosed universal truths.</a:t>
            </a:r>
            <a:endParaRPr lang="zh-TW" altLang="zh-TW" sz="2400" dirty="0" smtClean="0"/>
          </a:p>
          <a:p>
            <a:endParaRPr lang="zh-TW" altLang="en-US" sz="2400" dirty="0">
              <a:latin typeface="Arial Unicode MS" pitchFamily="34" charset="-120"/>
              <a:ea typeface="Arial Unicode MS" pitchFamily="34" charset="-120"/>
              <a:cs typeface="Arial Unicode MS" pitchFamily="34" charset="-120"/>
            </a:endParaRPr>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7</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60648"/>
            <a:ext cx="6336704" cy="864096"/>
          </a:xfrm>
        </p:spPr>
        <p:txBody>
          <a:bodyPr>
            <a:noAutofit/>
          </a:bodyPr>
          <a:lstStyle/>
          <a:p>
            <a:pPr lvl="0"/>
            <a:r>
              <a:rPr lang="zh-TW" altLang="zh-TW" sz="2800" dirty="0" smtClean="0"/>
              <a:t/>
            </a:r>
            <a:br>
              <a:rPr lang="zh-TW" altLang="zh-TW" sz="2800" dirty="0" smtClean="0"/>
            </a:br>
            <a:r>
              <a:rPr lang="en-US" altLang="zh-TW" sz="2800" dirty="0" smtClean="0"/>
              <a:t>Literature Review</a:t>
            </a:r>
            <a:r>
              <a:rPr lang="zh-TW" altLang="zh-TW" sz="2800" dirty="0" smtClean="0"/>
              <a:t/>
            </a:r>
            <a:br>
              <a:rPr lang="zh-TW" altLang="zh-TW" sz="2800" dirty="0" smtClean="0"/>
            </a:br>
            <a:endParaRPr lang="zh-TW" altLang="en-US" sz="2800" dirty="0"/>
          </a:p>
        </p:txBody>
      </p:sp>
      <p:sp>
        <p:nvSpPr>
          <p:cNvPr id="11" name="內容版面配置區 10"/>
          <p:cNvSpPr>
            <a:spLocks noGrp="1"/>
          </p:cNvSpPr>
          <p:nvPr>
            <p:ph idx="1"/>
          </p:nvPr>
        </p:nvSpPr>
        <p:spPr>
          <a:xfrm>
            <a:off x="251520" y="1340768"/>
            <a:ext cx="8686800" cy="4525963"/>
          </a:xfrm>
        </p:spPr>
        <p:txBody>
          <a:bodyPr/>
          <a:lstStyle/>
          <a:p>
            <a:pPr>
              <a:buNone/>
            </a:pPr>
            <a:r>
              <a:rPr lang="en-US" altLang="zh-TW" sz="2400" dirty="0" smtClean="0"/>
              <a:t>	</a:t>
            </a:r>
            <a:r>
              <a:rPr lang="en-US" altLang="zh-TW" sz="2400" u="sng" dirty="0" smtClean="0"/>
              <a:t>Customer Relationship Management (CRM)</a:t>
            </a:r>
            <a:endParaRPr lang="zh-TW" altLang="zh-TW" sz="2400" dirty="0" smtClean="0"/>
          </a:p>
          <a:p>
            <a:pPr algn="just"/>
            <a:r>
              <a:rPr lang="en-US" altLang="zh-TW" sz="2400" dirty="0" smtClean="0"/>
              <a:t>The term CRM was initially appeared in the IT industry in mid-1990s.  It refers to business solutions to enhance its customer-base sales activities.  </a:t>
            </a:r>
          </a:p>
          <a:p>
            <a:pPr algn="just"/>
            <a:r>
              <a:rPr lang="en-US" altLang="zh-TW" sz="2400" dirty="0" smtClean="0"/>
              <a:t>In the academic world, relationship marketing is very often interchangeably used with the term CRM (</a:t>
            </a:r>
            <a:r>
              <a:rPr lang="en-US" altLang="zh-TW" sz="2400" dirty="0" err="1" smtClean="0"/>
              <a:t>Parvatiya</a:t>
            </a:r>
            <a:r>
              <a:rPr lang="en-US" altLang="zh-TW" sz="2400" dirty="0" smtClean="0"/>
              <a:t> and </a:t>
            </a:r>
            <a:r>
              <a:rPr lang="en-US" altLang="zh-TW" sz="2400" dirty="0" err="1" smtClean="0"/>
              <a:t>Sheth</a:t>
            </a:r>
            <a:r>
              <a:rPr lang="en-US" altLang="zh-TW" sz="2400" dirty="0" smtClean="0"/>
              <a:t> 2001).  </a:t>
            </a:r>
          </a:p>
          <a:p>
            <a:pPr algn="just"/>
            <a:r>
              <a:rPr lang="en-US" altLang="zh-TW" sz="2400" dirty="0" smtClean="0"/>
              <a:t>In fact, CRM is originally a technology-base solutions which is described as “information-enabled relationship marketing” (</a:t>
            </a:r>
            <a:r>
              <a:rPr lang="en-US" altLang="zh-TW" sz="2400" dirty="0" err="1" smtClean="0"/>
              <a:t>Ryals</a:t>
            </a:r>
            <a:r>
              <a:rPr lang="en-US" altLang="zh-TW" sz="2400" dirty="0" smtClean="0"/>
              <a:t> and Payne 2001, p.3).</a:t>
            </a:r>
            <a:endParaRPr lang="zh-TW" altLang="en-US" sz="2400" dirty="0">
              <a:latin typeface="Arial Unicode MS" pitchFamily="34" charset="-120"/>
              <a:ea typeface="Arial Unicode MS" pitchFamily="34" charset="-120"/>
              <a:cs typeface="Arial Unicode MS" pitchFamily="34" charset="-120"/>
            </a:endParaRPr>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8</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60648"/>
            <a:ext cx="6336704" cy="864096"/>
          </a:xfrm>
        </p:spPr>
        <p:txBody>
          <a:bodyPr>
            <a:noAutofit/>
          </a:bodyPr>
          <a:lstStyle/>
          <a:p>
            <a:pPr lvl="0"/>
            <a:r>
              <a:rPr lang="zh-TW" altLang="zh-TW" sz="2800" dirty="0" smtClean="0"/>
              <a:t/>
            </a:r>
            <a:br>
              <a:rPr lang="zh-TW" altLang="zh-TW" sz="2800" dirty="0" smtClean="0"/>
            </a:br>
            <a:r>
              <a:rPr lang="en-US" altLang="zh-TW" sz="2800" dirty="0" smtClean="0"/>
              <a:t>Literature Review</a:t>
            </a:r>
            <a:r>
              <a:rPr lang="zh-TW" altLang="zh-TW" sz="2800" dirty="0" smtClean="0"/>
              <a:t/>
            </a:r>
            <a:br>
              <a:rPr lang="zh-TW" altLang="zh-TW" sz="2800" dirty="0" smtClean="0"/>
            </a:br>
            <a:endParaRPr lang="zh-TW" altLang="en-US" sz="2800" dirty="0"/>
          </a:p>
        </p:txBody>
      </p:sp>
      <p:sp>
        <p:nvSpPr>
          <p:cNvPr id="11" name="內容版面配置區 10"/>
          <p:cNvSpPr>
            <a:spLocks noGrp="1"/>
          </p:cNvSpPr>
          <p:nvPr>
            <p:ph idx="1"/>
          </p:nvPr>
        </p:nvSpPr>
        <p:spPr>
          <a:xfrm>
            <a:off x="251520" y="1124744"/>
            <a:ext cx="8686800" cy="4525963"/>
          </a:xfrm>
        </p:spPr>
        <p:txBody>
          <a:bodyPr/>
          <a:lstStyle/>
          <a:p>
            <a:pPr>
              <a:buNone/>
            </a:pPr>
            <a:r>
              <a:rPr lang="en-US" altLang="zh-TW" sz="2400" dirty="0" smtClean="0"/>
              <a:t>	</a:t>
            </a:r>
            <a:r>
              <a:rPr lang="en-US" altLang="zh-TW" sz="2400" u="sng" dirty="0" smtClean="0"/>
              <a:t>Customer Relationship Management (CRM)</a:t>
            </a:r>
            <a:endParaRPr lang="zh-TW" altLang="zh-TW" sz="2400" dirty="0" smtClean="0"/>
          </a:p>
          <a:p>
            <a:pPr algn="just"/>
            <a:r>
              <a:rPr lang="en-US" altLang="zh-TW" sz="2400" dirty="0" smtClean="0"/>
              <a:t>According to Payne and </a:t>
            </a:r>
            <a:r>
              <a:rPr lang="en-US" altLang="zh-TW" sz="2400" dirty="0" err="1" smtClean="0"/>
              <a:t>Frow</a:t>
            </a:r>
            <a:r>
              <a:rPr lang="en-US" altLang="zh-TW" sz="2400" dirty="0" smtClean="0"/>
              <a:t> (2005), CRM is a strategic approach concerns with, creating improved key stakeholders value via development of good and long term customer relationship. CRM utilizes the data from existing customers and co-create value with them. </a:t>
            </a:r>
          </a:p>
          <a:p>
            <a:pPr algn="just"/>
            <a:r>
              <a:rPr lang="en-US" altLang="zh-TW" sz="2400" dirty="0" smtClean="0"/>
              <a:t>According to Mike Hoots (2004), “Where there are gaps, there is dissatisfaction”, the secret and core competence to the success of service providers is to close the gaps between customer expectations and service delivery realities. </a:t>
            </a:r>
            <a:endParaRPr lang="zh-TW" altLang="zh-TW" sz="2400" dirty="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9</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251520" y="1124744"/>
            <a:ext cx="8686800" cy="4525963"/>
          </a:xfrm>
        </p:spPr>
        <p:txBody>
          <a:bodyPr>
            <a:normAutofit lnSpcReduction="10000"/>
          </a:bodyPr>
          <a:lstStyle/>
          <a:p>
            <a:pPr algn="just"/>
            <a:r>
              <a:rPr lang="en-US" altLang="zh-TW" sz="2400" dirty="0" smtClean="0"/>
              <a:t>Methodology refers to philosophies that guide data collection.</a:t>
            </a:r>
          </a:p>
          <a:p>
            <a:pPr algn="just"/>
            <a:r>
              <a:rPr lang="en-US" altLang="zh-TW" sz="2400" dirty="0" smtClean="0"/>
              <a:t>Customer behaviour falls within the scope of customer services with human interactions which is social science and qualitative research will be adopted. </a:t>
            </a:r>
          </a:p>
          <a:p>
            <a:pPr algn="just"/>
            <a:r>
              <a:rPr lang="en-US" altLang="zh-TW" sz="2400" dirty="0" smtClean="0"/>
              <a:t>In-depth interviews will be conducted with 10 senior management and professionals in the field of Property &amp; Facility Management Companies.</a:t>
            </a:r>
          </a:p>
          <a:p>
            <a:pPr algn="just"/>
            <a:r>
              <a:rPr lang="en-US" altLang="zh-TW" sz="2400" dirty="0" smtClean="0"/>
              <a:t>The main objective of interviews is to understand strategic role of the interviewees toward the CRM function of a company to measure the effectiveness on customer behaviors.  </a:t>
            </a:r>
          </a:p>
          <a:p>
            <a:pPr algn="just"/>
            <a:r>
              <a:rPr lang="en-US" altLang="zh-TW" sz="2400" dirty="0" smtClean="0"/>
              <a:t>Some open-end questions have been designed to collect primary data for analysis.</a:t>
            </a:r>
            <a:endParaRPr lang="zh-TW" altLang="zh-TW" sz="2400" dirty="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10</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
        <p:nvSpPr>
          <p:cNvPr id="6" name="標題 5"/>
          <p:cNvSpPr>
            <a:spLocks noGrp="1"/>
          </p:cNvSpPr>
          <p:nvPr>
            <p:ph type="title"/>
          </p:nvPr>
        </p:nvSpPr>
        <p:spPr>
          <a:xfrm>
            <a:off x="467544" y="332656"/>
            <a:ext cx="4051176" cy="739552"/>
          </a:xfrm>
        </p:spPr>
        <p:txBody>
          <a:bodyPr/>
          <a:lstStyle/>
          <a:p>
            <a:r>
              <a:rPr lang="en-US" altLang="zh-TW" sz="2800" dirty="0" smtClean="0"/>
              <a:t> Methodology </a:t>
            </a:r>
            <a:endParaRPr lang="zh-TW" altLang="en-US"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251520" y="1124744"/>
            <a:ext cx="8686800" cy="4525963"/>
          </a:xfrm>
        </p:spPr>
        <p:txBody>
          <a:bodyPr>
            <a:normAutofit lnSpcReduction="10000"/>
          </a:bodyPr>
          <a:lstStyle/>
          <a:p>
            <a:pPr algn="just"/>
            <a:r>
              <a:rPr lang="en-US" altLang="zh-TW" sz="2400" dirty="0" smtClean="0"/>
              <a:t>Before the interviews, interviewees are briefed on the purpose of study and requested to sign a consent form to fulfill ethical requirement of research. </a:t>
            </a:r>
          </a:p>
          <a:p>
            <a:pPr algn="just"/>
            <a:r>
              <a:rPr lang="en-US" altLang="zh-TW" sz="2400" dirty="0" smtClean="0"/>
              <a:t>A digital recorder is used to record the sound bites of the whole discussion and later on, used to transcribe the contents for data analysis.  </a:t>
            </a:r>
          </a:p>
          <a:p>
            <a:pPr algn="just"/>
            <a:r>
              <a:rPr lang="en-US" altLang="zh-TW" sz="2400" dirty="0" smtClean="0"/>
              <a:t>During the interview, a rapport effect is being maintained until the end of the interview.</a:t>
            </a:r>
          </a:p>
          <a:p>
            <a:pPr algn="just"/>
            <a:r>
              <a:rPr lang="en-US" altLang="zh-TW" sz="2400" dirty="0" smtClean="0"/>
              <a:t>After the interviews, an Analytical Framework has been established to highlight the findings and establishing a grounded theory to explain the research gap, i.e. to identify CRM is an effective mediator to lead customer behavior</a:t>
            </a:r>
            <a:endParaRPr lang="zh-TW" altLang="zh-TW" sz="2400" dirty="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11</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
        <p:nvSpPr>
          <p:cNvPr id="6" name="標題 5"/>
          <p:cNvSpPr>
            <a:spLocks noGrp="1"/>
          </p:cNvSpPr>
          <p:nvPr>
            <p:ph type="title"/>
          </p:nvPr>
        </p:nvSpPr>
        <p:spPr>
          <a:xfrm>
            <a:off x="467544" y="332656"/>
            <a:ext cx="4051176" cy="739552"/>
          </a:xfrm>
        </p:spPr>
        <p:txBody>
          <a:bodyPr/>
          <a:lstStyle/>
          <a:p>
            <a:r>
              <a:rPr lang="en-US" altLang="zh-TW" sz="2800" dirty="0" smtClean="0"/>
              <a:t> Methodology </a:t>
            </a:r>
            <a:endParaRPr lang="zh-TW" altLang="en-US"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251520" y="1124744"/>
            <a:ext cx="8686800" cy="4525963"/>
          </a:xfrm>
        </p:spPr>
        <p:txBody>
          <a:bodyPr>
            <a:normAutofit/>
          </a:bodyPr>
          <a:lstStyle/>
          <a:p>
            <a:pPr algn="just"/>
            <a:r>
              <a:rPr lang="en-US" altLang="zh-TW" sz="2400" dirty="0" smtClean="0"/>
              <a:t> In-depth interview has been used to glean from participants (i.e. 10 interviewees) with ideas about the CRM theory.  </a:t>
            </a:r>
          </a:p>
          <a:p>
            <a:pPr algn="just"/>
            <a:r>
              <a:rPr lang="en-US" altLang="zh-TW" sz="2400" dirty="0" smtClean="0"/>
              <a:t>Selected participants are senior management and existing professional managers of renowned PFM firms in Hong Kong, such as SHKP, Cheung Kong, Sino, Henderson land, New World, Jones Lang </a:t>
            </a:r>
            <a:r>
              <a:rPr lang="en-US" altLang="zh-TW" sz="2400" dirty="0" err="1" smtClean="0"/>
              <a:t>Lasalle</a:t>
            </a:r>
            <a:r>
              <a:rPr lang="en-US" altLang="zh-TW" sz="2400" dirty="0" smtClean="0"/>
              <a:t>, Savills and ISS </a:t>
            </a:r>
            <a:r>
              <a:rPr lang="en-US" altLang="zh-TW" sz="2400" dirty="0" err="1" smtClean="0"/>
              <a:t>Eastpoint</a:t>
            </a:r>
            <a:r>
              <a:rPr lang="en-US" altLang="zh-TW" sz="2400" dirty="0" smtClean="0"/>
              <a:t>. </a:t>
            </a:r>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12</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
        <p:nvSpPr>
          <p:cNvPr id="9" name="標題 8"/>
          <p:cNvSpPr>
            <a:spLocks noGrp="1"/>
          </p:cNvSpPr>
          <p:nvPr>
            <p:ph type="title"/>
          </p:nvPr>
        </p:nvSpPr>
        <p:spPr>
          <a:xfrm>
            <a:off x="539552" y="476672"/>
            <a:ext cx="3888432" cy="720080"/>
          </a:xfrm>
        </p:spPr>
        <p:txBody>
          <a:bodyPr>
            <a:normAutofit fontScale="90000"/>
          </a:bodyPr>
          <a:lstStyle/>
          <a:p>
            <a:pPr lvl="0"/>
            <a:r>
              <a:rPr lang="en-US" altLang="zh-TW" sz="2800" dirty="0" smtClean="0"/>
              <a:t>Data Collection</a:t>
            </a:r>
            <a:r>
              <a:rPr lang="zh-TW" altLang="zh-TW" sz="2800" dirty="0" smtClean="0"/>
              <a:t/>
            </a:r>
            <a:br>
              <a:rPr lang="zh-TW" altLang="zh-TW" sz="2800" dirty="0" smtClean="0"/>
            </a:br>
            <a:endParaRPr lang="zh-TW" alt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251520" y="1124744"/>
            <a:ext cx="8686800" cy="4525963"/>
          </a:xfrm>
        </p:spPr>
        <p:txBody>
          <a:bodyPr>
            <a:normAutofit/>
          </a:bodyPr>
          <a:lstStyle/>
          <a:p>
            <a:r>
              <a:rPr lang="en-US" altLang="zh-TW" sz="2400" dirty="0" smtClean="0"/>
              <a:t> </a:t>
            </a:r>
            <a:r>
              <a:rPr lang="en-US" altLang="zh-TW" sz="2400" u="sng" dirty="0" smtClean="0"/>
              <a:t>The interviewing questions are</a:t>
            </a:r>
            <a:r>
              <a:rPr lang="en-US" altLang="zh-TW" sz="2400" dirty="0" smtClean="0"/>
              <a:t>: </a:t>
            </a:r>
          </a:p>
          <a:p>
            <a:pPr marL="804863" indent="-804863" algn="just">
              <a:buNone/>
            </a:pPr>
            <a:r>
              <a:rPr lang="en-US" altLang="zh-TW" sz="2400" dirty="0" smtClean="0"/>
              <a:t>     (1) What is your expectation, being a property owner/occupier,    toward the services provided by the PFM Company? </a:t>
            </a:r>
          </a:p>
          <a:p>
            <a:pPr marL="804863" indent="-804863" algn="just">
              <a:buNone/>
            </a:pPr>
            <a:r>
              <a:rPr lang="en-US" altLang="zh-TW" sz="2400" dirty="0" smtClean="0"/>
              <a:t>     (2) Will you recommend your PFM service provider to friends?</a:t>
            </a:r>
          </a:p>
          <a:p>
            <a:pPr marL="804863" indent="-804863" algn="just">
              <a:buNone/>
              <a:tabLst>
                <a:tab pos="355600" algn="l"/>
              </a:tabLst>
            </a:pPr>
            <a:r>
              <a:rPr lang="en-US" altLang="zh-TW" sz="2400" dirty="0" smtClean="0"/>
              <a:t>     (3) Being a professional in the field, how would you interpret “Service Quality” in the industry? </a:t>
            </a:r>
          </a:p>
          <a:p>
            <a:pPr marL="804863" indent="-804863" algn="just">
              <a:buNone/>
              <a:tabLst>
                <a:tab pos="355600" algn="l"/>
              </a:tabLst>
            </a:pPr>
            <a:r>
              <a:rPr lang="en-US" altLang="zh-TW" sz="2400" dirty="0" smtClean="0"/>
              <a:t>     (4) Do you think Innovations and Technological Advancement is important to improve CRM of your company? </a:t>
            </a:r>
          </a:p>
          <a:p>
            <a:pPr marL="804863" indent="-804863" algn="just">
              <a:buNone/>
              <a:tabLst>
                <a:tab pos="355600" algn="l"/>
              </a:tabLst>
            </a:pPr>
            <a:r>
              <a:rPr lang="en-US" altLang="zh-TW" sz="2400" dirty="0" smtClean="0"/>
              <a:t>     (5) Are there any complaint about the services provided by your company, what are they and why?</a:t>
            </a:r>
            <a:endParaRPr lang="zh-TW" altLang="zh-TW" sz="2400" dirty="0" smtClean="0"/>
          </a:p>
          <a:p>
            <a:pPr marL="804863" indent="-804863">
              <a:buNone/>
            </a:pPr>
            <a:endParaRPr lang="en-US" altLang="zh-TW" sz="2400" dirty="0" smtClean="0"/>
          </a:p>
          <a:p>
            <a:pPr marL="804863" indent="-804863">
              <a:buNone/>
            </a:pPr>
            <a:endParaRPr lang="zh-TW" altLang="zh-TW" sz="2400" dirty="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13</a:t>
            </a:fld>
            <a:endParaRPr lang="zh-TW" altLang="en-US"/>
          </a:p>
        </p:txBody>
      </p:sp>
      <p:sp>
        <p:nvSpPr>
          <p:cNvPr id="7" name="文字方塊 6"/>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
        <p:nvSpPr>
          <p:cNvPr id="9" name="標題 8"/>
          <p:cNvSpPr>
            <a:spLocks noGrp="1"/>
          </p:cNvSpPr>
          <p:nvPr>
            <p:ph type="title"/>
          </p:nvPr>
        </p:nvSpPr>
        <p:spPr>
          <a:xfrm>
            <a:off x="539552" y="476672"/>
            <a:ext cx="3888432" cy="720080"/>
          </a:xfrm>
        </p:spPr>
        <p:txBody>
          <a:bodyPr>
            <a:normAutofit fontScale="90000"/>
          </a:bodyPr>
          <a:lstStyle/>
          <a:p>
            <a:pPr lvl="0"/>
            <a:r>
              <a:rPr lang="en-US" altLang="zh-TW" sz="2800" dirty="0" smtClean="0"/>
              <a:t>Data Collection</a:t>
            </a:r>
            <a:r>
              <a:rPr lang="zh-TW" altLang="zh-TW" sz="2800" dirty="0" smtClean="0"/>
              <a:t/>
            </a:r>
            <a:br>
              <a:rPr lang="zh-TW" altLang="zh-TW" sz="2800" dirty="0" smtClean="0"/>
            </a:br>
            <a:endParaRPr lang="zh-TW" altLang="en-US"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7"/>
          <p:cNvSpPr>
            <a:spLocks noGrp="1"/>
          </p:cNvSpPr>
          <p:nvPr>
            <p:ph type="sldNum" sz="quarter" idx="12"/>
          </p:nvPr>
        </p:nvSpPr>
        <p:spPr/>
        <p:txBody>
          <a:bodyPr/>
          <a:lstStyle/>
          <a:p>
            <a:fld id="{3B6E158D-E122-4557-8118-6864D23F2E14}" type="slidenum">
              <a:rPr lang="zh-TW" altLang="en-US" smtClean="0"/>
              <a:pPr/>
              <a:t>14</a:t>
            </a:fld>
            <a:endParaRPr lang="zh-TW" altLang="en-US"/>
          </a:p>
        </p:txBody>
      </p:sp>
      <p:sp>
        <p:nvSpPr>
          <p:cNvPr id="9" name="標題 8"/>
          <p:cNvSpPr>
            <a:spLocks noGrp="1"/>
          </p:cNvSpPr>
          <p:nvPr>
            <p:ph type="title"/>
          </p:nvPr>
        </p:nvSpPr>
        <p:spPr>
          <a:xfrm>
            <a:off x="755576" y="1052736"/>
            <a:ext cx="2664296" cy="2592288"/>
          </a:xfrm>
        </p:spPr>
        <p:txBody>
          <a:bodyPr>
            <a:normAutofit fontScale="90000"/>
          </a:bodyPr>
          <a:lstStyle/>
          <a:p>
            <a:pPr lvl="0">
              <a:lnSpc>
                <a:spcPct val="150000"/>
              </a:lnSpc>
            </a:pPr>
            <a:r>
              <a:rPr lang="en-US" altLang="zh-TW" sz="2800" dirty="0" smtClean="0"/>
              <a:t>The Analytical Framework</a:t>
            </a:r>
            <a:r>
              <a:rPr lang="zh-TW" altLang="zh-TW" sz="2800" dirty="0" smtClean="0"/>
              <a:t/>
            </a:r>
            <a:br>
              <a:rPr lang="zh-TW" altLang="zh-TW" sz="2800" dirty="0" smtClean="0"/>
            </a:br>
            <a:endParaRPr lang="zh-TW" altLang="en-US" sz="2800" dirty="0"/>
          </a:p>
        </p:txBody>
      </p:sp>
      <p:pic>
        <p:nvPicPr>
          <p:cNvPr id="39938" name="Picture 2"/>
          <p:cNvPicPr>
            <a:picLocks noGrp="1" noChangeAspect="1" noChangeArrowheads="1"/>
          </p:cNvPicPr>
          <p:nvPr>
            <p:ph idx="1"/>
          </p:nvPr>
        </p:nvPicPr>
        <p:blipFill>
          <a:blip r:embed="rId2" cstate="print"/>
          <a:srcRect/>
          <a:stretch>
            <a:fillRect/>
          </a:stretch>
        </p:blipFill>
        <p:spPr bwMode="auto">
          <a:xfrm>
            <a:off x="3635896" y="260648"/>
            <a:ext cx="4968552" cy="6163396"/>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251520" y="1124744"/>
            <a:ext cx="8686800" cy="5400600"/>
          </a:xfrm>
        </p:spPr>
        <p:txBody>
          <a:bodyPr>
            <a:normAutofit fontScale="92500" lnSpcReduction="20000"/>
          </a:bodyPr>
          <a:lstStyle/>
          <a:p>
            <a:r>
              <a:rPr lang="en-US" altLang="zh-TW" sz="2400" dirty="0" smtClean="0"/>
              <a:t> The most frequent discussed topics/ideas from participants:</a:t>
            </a:r>
          </a:p>
          <a:p>
            <a:pPr>
              <a:buNone/>
            </a:pPr>
            <a:r>
              <a:rPr lang="en-US" altLang="zh-TW" sz="2400" dirty="0" smtClean="0"/>
              <a:t>      </a:t>
            </a:r>
          </a:p>
          <a:p>
            <a:pPr>
              <a:buNone/>
            </a:pPr>
            <a:r>
              <a:rPr lang="en-US" altLang="zh-TW" sz="2400" dirty="0" smtClean="0"/>
              <a:t>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marL="982663" indent="-982663">
              <a:buNone/>
            </a:pPr>
            <a:endParaRPr lang="en-US" altLang="zh-TW" sz="2400" dirty="0" smtClean="0"/>
          </a:p>
          <a:p>
            <a:pPr marL="1160463" indent="-1160463">
              <a:buNone/>
            </a:pPr>
            <a:r>
              <a:rPr lang="en-US" altLang="zh-TW" sz="2400" dirty="0" smtClean="0"/>
              <a:t>* Counts: </a:t>
            </a:r>
            <a:r>
              <a:rPr lang="en-US" altLang="zh-TW" sz="1900" i="1" dirty="0" smtClean="0"/>
              <a:t>10 represents that all 10 participants have expressed their ideas and shared their current applications on this issue.  Score 9 indicates that 9 participants reflected their views on the issue.  </a:t>
            </a:r>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15</a:t>
            </a:fld>
            <a:endParaRPr lang="zh-TW" altLang="en-US"/>
          </a:p>
        </p:txBody>
      </p:sp>
      <p:sp>
        <p:nvSpPr>
          <p:cNvPr id="9" name="標題 8"/>
          <p:cNvSpPr>
            <a:spLocks noGrp="1"/>
          </p:cNvSpPr>
          <p:nvPr>
            <p:ph type="title"/>
          </p:nvPr>
        </p:nvSpPr>
        <p:spPr>
          <a:xfrm>
            <a:off x="539552" y="476672"/>
            <a:ext cx="5112568" cy="720080"/>
          </a:xfrm>
        </p:spPr>
        <p:txBody>
          <a:bodyPr>
            <a:normAutofit fontScale="90000"/>
          </a:bodyPr>
          <a:lstStyle/>
          <a:p>
            <a:r>
              <a:rPr lang="en-US" altLang="zh-TW" sz="3100" dirty="0" smtClean="0"/>
              <a:t>Analysis on findings</a:t>
            </a:r>
            <a:r>
              <a:rPr lang="zh-TW" altLang="zh-TW" sz="2800" dirty="0" smtClean="0"/>
              <a:t/>
            </a:r>
            <a:br>
              <a:rPr lang="zh-TW" altLang="zh-TW" sz="2800" dirty="0" smtClean="0"/>
            </a:br>
            <a:endParaRPr lang="zh-TW" altLang="en-US" sz="2800" dirty="0"/>
          </a:p>
        </p:txBody>
      </p:sp>
      <p:graphicFrame>
        <p:nvGraphicFramePr>
          <p:cNvPr id="13" name="表格 12"/>
          <p:cNvGraphicFramePr>
            <a:graphicFrameLocks noGrp="1"/>
          </p:cNvGraphicFramePr>
          <p:nvPr/>
        </p:nvGraphicFramePr>
        <p:xfrm>
          <a:off x="971600" y="1556792"/>
          <a:ext cx="7488832" cy="3816425"/>
        </p:xfrm>
        <a:graphic>
          <a:graphicData uri="http://schemas.openxmlformats.org/drawingml/2006/table">
            <a:tbl>
              <a:tblPr firstRow="1" bandRow="1">
                <a:tableStyleId>{5C22544A-7EE6-4342-B048-85BDC9FD1C3A}</a:tableStyleId>
              </a:tblPr>
              <a:tblGrid>
                <a:gridCol w="3213652"/>
                <a:gridCol w="3184582"/>
                <a:gridCol w="1090598"/>
              </a:tblGrid>
              <a:tr h="728241">
                <a:tc>
                  <a:txBody>
                    <a:bodyPr/>
                    <a:lstStyle/>
                    <a:p>
                      <a:pPr algn="ctr">
                        <a:lnSpc>
                          <a:spcPts val="1600"/>
                        </a:lnSpc>
                      </a:pPr>
                      <a:endParaRPr lang="en-US" altLang="zh-TW" u="sng" dirty="0" smtClean="0"/>
                    </a:p>
                    <a:p>
                      <a:pPr algn="ctr">
                        <a:lnSpc>
                          <a:spcPts val="1600"/>
                        </a:lnSpc>
                      </a:pPr>
                      <a:r>
                        <a:rPr lang="en-US" altLang="zh-TW" u="sng" dirty="0" smtClean="0"/>
                        <a:t>Theme</a:t>
                      </a:r>
                      <a:endParaRPr lang="zh-TW" altLang="en-US" u="sng" dirty="0"/>
                    </a:p>
                  </a:txBody>
                  <a:tcPr/>
                </a:tc>
                <a:tc>
                  <a:txBody>
                    <a:bodyPr/>
                    <a:lstStyle/>
                    <a:p>
                      <a:pPr marL="0" marR="0" indent="0" algn="ctr" defTabSz="914400" rtl="0" eaLnBrk="1" fontAlgn="auto" latinLnBrk="0" hangingPunct="1">
                        <a:lnSpc>
                          <a:spcPts val="1600"/>
                        </a:lnSpc>
                        <a:spcBef>
                          <a:spcPts val="0"/>
                        </a:spcBef>
                        <a:spcAft>
                          <a:spcPts val="0"/>
                        </a:spcAft>
                        <a:buClrTx/>
                        <a:buSzTx/>
                        <a:buFontTx/>
                        <a:buNone/>
                        <a:tabLst/>
                        <a:defRPr/>
                      </a:pPr>
                      <a:endParaRPr lang="en-US" altLang="zh-TW" u="sng" dirty="0" smtClean="0"/>
                    </a:p>
                    <a:p>
                      <a:pPr marL="0" marR="0" indent="0" algn="ctr" defTabSz="914400" rtl="0" eaLnBrk="1" fontAlgn="auto" latinLnBrk="0" hangingPunct="1">
                        <a:lnSpc>
                          <a:spcPts val="1600"/>
                        </a:lnSpc>
                        <a:spcBef>
                          <a:spcPts val="0"/>
                        </a:spcBef>
                        <a:spcAft>
                          <a:spcPts val="0"/>
                        </a:spcAft>
                        <a:buClrTx/>
                        <a:buSzTx/>
                        <a:buFontTx/>
                        <a:buNone/>
                        <a:tabLst/>
                        <a:defRPr/>
                      </a:pPr>
                      <a:r>
                        <a:rPr lang="en-US" altLang="zh-TW" u="sng" dirty="0" smtClean="0"/>
                        <a:t>Category</a:t>
                      </a:r>
                      <a:endParaRPr lang="zh-TW" altLang="en-US" u="sng" dirty="0" smtClean="0"/>
                    </a:p>
                    <a:p>
                      <a:pPr algn="ctr">
                        <a:lnSpc>
                          <a:spcPts val="1600"/>
                        </a:lnSpc>
                      </a:pPr>
                      <a:endParaRPr lang="zh-TW" altLang="en-US" dirty="0"/>
                    </a:p>
                  </a:txBody>
                  <a:tcPr/>
                </a:tc>
                <a:tc>
                  <a:txBody>
                    <a:bodyPr/>
                    <a:lstStyle/>
                    <a:p>
                      <a:pPr algn="ctr">
                        <a:lnSpc>
                          <a:spcPts val="1600"/>
                        </a:lnSpc>
                      </a:pPr>
                      <a:endParaRPr lang="en-US" altLang="zh-TW" dirty="0" smtClean="0"/>
                    </a:p>
                    <a:p>
                      <a:pPr algn="ctr">
                        <a:lnSpc>
                          <a:spcPts val="1600"/>
                        </a:lnSpc>
                      </a:pPr>
                      <a:r>
                        <a:rPr lang="en-US" altLang="zh-TW" dirty="0" smtClean="0"/>
                        <a:t>Counts*</a:t>
                      </a:r>
                      <a:endParaRPr lang="zh-TW" altLang="en-US" dirty="0"/>
                    </a:p>
                  </a:txBody>
                  <a:tcPr/>
                </a:tc>
              </a:tr>
              <a:tr h="572865">
                <a:tc>
                  <a:txBody>
                    <a:bodyPr/>
                    <a:lstStyle/>
                    <a:p>
                      <a:r>
                        <a:rPr lang="en-US" altLang="zh-TW" dirty="0" smtClean="0"/>
                        <a:t>Competitive  Advantage</a:t>
                      </a:r>
                      <a:endParaRPr lang="zh-TW" altLang="en-US" dirty="0"/>
                    </a:p>
                  </a:txBody>
                  <a:tcPr/>
                </a:tc>
                <a:tc>
                  <a:txBody>
                    <a:bodyPr/>
                    <a:lstStyle/>
                    <a:p>
                      <a:pPr>
                        <a:lnSpc>
                          <a:spcPts val="1600"/>
                        </a:lnSpc>
                      </a:pPr>
                      <a:r>
                        <a:rPr lang="en-US" altLang="zh-TW" sz="1600" dirty="0" smtClean="0"/>
                        <a:t>Application of </a:t>
                      </a:r>
                    </a:p>
                    <a:p>
                      <a:pPr>
                        <a:lnSpc>
                          <a:spcPts val="1600"/>
                        </a:lnSpc>
                      </a:pPr>
                      <a:r>
                        <a:rPr lang="en-US" altLang="zh-TW" sz="1600" dirty="0" smtClean="0"/>
                        <a:t>Advanced Technologies</a:t>
                      </a:r>
                      <a:endParaRPr lang="zh-TW" altLang="en-US" sz="1600" dirty="0"/>
                    </a:p>
                  </a:txBody>
                  <a:tcPr/>
                </a:tc>
                <a:tc>
                  <a:txBody>
                    <a:bodyPr/>
                    <a:lstStyle/>
                    <a:p>
                      <a:pPr algn="ctr">
                        <a:lnSpc>
                          <a:spcPts val="1600"/>
                        </a:lnSpc>
                      </a:pPr>
                      <a:r>
                        <a:rPr lang="en-US" altLang="zh-TW" dirty="0" smtClean="0"/>
                        <a:t>10</a:t>
                      </a:r>
                      <a:endParaRPr lang="zh-TW" altLang="en-US" dirty="0"/>
                    </a:p>
                  </a:txBody>
                  <a:tcPr/>
                </a:tc>
              </a:tr>
              <a:tr h="426726">
                <a:tc>
                  <a:txBody>
                    <a:bodyPr/>
                    <a:lstStyle/>
                    <a:p>
                      <a:r>
                        <a:rPr lang="en-US" altLang="zh-TW" dirty="0" smtClean="0"/>
                        <a:t>CRM Strategies</a:t>
                      </a:r>
                      <a:endParaRPr lang="zh-TW" altLang="en-US" dirty="0"/>
                    </a:p>
                  </a:txBody>
                  <a:tcPr/>
                </a:tc>
                <a:tc>
                  <a:txBody>
                    <a:bodyPr/>
                    <a:lstStyle/>
                    <a:p>
                      <a:pPr marL="0" marR="0" indent="0" algn="l" defTabSz="914400" rtl="0" eaLnBrk="1" fontAlgn="auto" latinLnBrk="0" hangingPunct="1">
                        <a:lnSpc>
                          <a:spcPts val="1400"/>
                        </a:lnSpc>
                        <a:spcBef>
                          <a:spcPts val="0"/>
                        </a:spcBef>
                        <a:spcAft>
                          <a:spcPts val="0"/>
                        </a:spcAft>
                        <a:buClrTx/>
                        <a:buSzTx/>
                        <a:buFontTx/>
                        <a:buNone/>
                        <a:tabLst/>
                        <a:defRPr/>
                      </a:pPr>
                      <a:r>
                        <a:rPr lang="en-US" altLang="zh-TW" sz="1800" dirty="0" smtClean="0"/>
                        <a:t>Service Quality</a:t>
                      </a:r>
                      <a:endParaRPr lang="zh-TW" altLang="en-US" dirty="0"/>
                    </a:p>
                  </a:txBody>
                  <a:tcPr/>
                </a:tc>
                <a:tc>
                  <a:txBody>
                    <a:bodyPr/>
                    <a:lstStyle/>
                    <a:p>
                      <a:pPr algn="ctr">
                        <a:lnSpc>
                          <a:spcPts val="1400"/>
                        </a:lnSpc>
                      </a:pPr>
                      <a:r>
                        <a:rPr lang="en-US" altLang="zh-TW" dirty="0" smtClean="0"/>
                        <a:t>9</a:t>
                      </a:r>
                      <a:endParaRPr lang="zh-TW" altLang="en-US" dirty="0"/>
                    </a:p>
                  </a:txBody>
                  <a:tcPr/>
                </a:tc>
              </a:tr>
              <a:tr h="572865">
                <a:tc>
                  <a:txBody>
                    <a:bodyPr/>
                    <a:lstStyle/>
                    <a:p>
                      <a:r>
                        <a:rPr lang="en-US" altLang="zh-TW" dirty="0" smtClean="0"/>
                        <a:t>Customer Services</a:t>
                      </a:r>
                      <a:endParaRPr lang="zh-TW" altLang="en-US" dirty="0"/>
                    </a:p>
                  </a:txBody>
                  <a:tcPr/>
                </a:tc>
                <a:tc>
                  <a:txBody>
                    <a:bodyPr/>
                    <a:lstStyle/>
                    <a:p>
                      <a:pPr>
                        <a:lnSpc>
                          <a:spcPts val="1600"/>
                        </a:lnSpc>
                      </a:pPr>
                      <a:r>
                        <a:rPr lang="en-US" altLang="zh-TW" sz="1800" dirty="0" smtClean="0"/>
                        <a:t>Customer </a:t>
                      </a:r>
                    </a:p>
                    <a:p>
                      <a:pPr>
                        <a:lnSpc>
                          <a:spcPts val="1600"/>
                        </a:lnSpc>
                      </a:pPr>
                      <a:r>
                        <a:rPr lang="en-US" altLang="zh-TW" sz="1800" dirty="0" smtClean="0"/>
                        <a:t>Satisfaction &amp; Loyalty</a:t>
                      </a:r>
                      <a:endParaRPr lang="zh-TW" altLang="en-US" dirty="0"/>
                    </a:p>
                  </a:txBody>
                  <a:tcPr/>
                </a:tc>
                <a:tc>
                  <a:txBody>
                    <a:bodyPr/>
                    <a:lstStyle/>
                    <a:p>
                      <a:pPr algn="ctr">
                        <a:lnSpc>
                          <a:spcPts val="1600"/>
                        </a:lnSpc>
                      </a:pPr>
                      <a:r>
                        <a:rPr lang="en-US" altLang="zh-TW" dirty="0" smtClean="0"/>
                        <a:t>9</a:t>
                      </a:r>
                      <a:endParaRPr lang="zh-TW" altLang="en-US" dirty="0"/>
                    </a:p>
                  </a:txBody>
                  <a:tcPr/>
                </a:tc>
              </a:tr>
              <a:tr h="426726">
                <a:tc>
                  <a:txBody>
                    <a:bodyPr/>
                    <a:lstStyle/>
                    <a:p>
                      <a:r>
                        <a:rPr lang="en-US" altLang="zh-TW" dirty="0" smtClean="0"/>
                        <a:t>Market Differentiation</a:t>
                      </a:r>
                      <a:endParaRPr lang="zh-TW" altLang="en-US" dirty="0"/>
                    </a:p>
                  </a:txBody>
                  <a:tcPr/>
                </a:tc>
                <a:tc>
                  <a:txBody>
                    <a:bodyPr/>
                    <a:lstStyle/>
                    <a:p>
                      <a:r>
                        <a:rPr lang="en-US" altLang="zh-TW" sz="1800" dirty="0" smtClean="0"/>
                        <a:t>Innovative Service</a:t>
                      </a:r>
                      <a:endParaRPr lang="zh-TW" altLang="en-US" dirty="0"/>
                    </a:p>
                  </a:txBody>
                  <a:tcPr/>
                </a:tc>
                <a:tc>
                  <a:txBody>
                    <a:bodyPr/>
                    <a:lstStyle/>
                    <a:p>
                      <a:pPr algn="ctr"/>
                      <a:r>
                        <a:rPr lang="en-US" altLang="zh-TW" dirty="0" smtClean="0"/>
                        <a:t>8</a:t>
                      </a:r>
                      <a:endParaRPr lang="zh-TW" altLang="en-US" dirty="0"/>
                    </a:p>
                  </a:txBody>
                  <a:tcPr/>
                </a:tc>
              </a:tr>
              <a:tr h="426726">
                <a:tc>
                  <a:txBody>
                    <a:bodyPr/>
                    <a:lstStyle/>
                    <a:p>
                      <a:r>
                        <a:rPr lang="en-US" altLang="zh-TW" dirty="0" smtClean="0"/>
                        <a:t>CRM Strategies</a:t>
                      </a:r>
                      <a:endParaRPr lang="zh-TW" altLang="en-US" dirty="0"/>
                    </a:p>
                  </a:txBody>
                  <a:tcPr/>
                </a:tc>
                <a:tc>
                  <a:txBody>
                    <a:bodyPr/>
                    <a:lstStyle/>
                    <a:p>
                      <a:r>
                        <a:rPr lang="en-US" altLang="zh-TW" sz="1800" dirty="0" smtClean="0"/>
                        <a:t>Performance Pledge</a:t>
                      </a:r>
                      <a:endParaRPr lang="zh-TW" altLang="en-US" dirty="0"/>
                    </a:p>
                  </a:txBody>
                  <a:tcPr/>
                </a:tc>
                <a:tc>
                  <a:txBody>
                    <a:bodyPr/>
                    <a:lstStyle/>
                    <a:p>
                      <a:pPr algn="ctr"/>
                      <a:r>
                        <a:rPr lang="en-US" altLang="zh-TW" dirty="0" smtClean="0"/>
                        <a:t>8</a:t>
                      </a:r>
                      <a:endParaRPr lang="zh-TW" altLang="en-US" dirty="0"/>
                    </a:p>
                  </a:txBody>
                  <a:tcPr/>
                </a:tc>
              </a:tr>
              <a:tr h="6622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t>Customer Service</a:t>
                      </a:r>
                      <a:endParaRPr lang="zh-TW" altLang="en-US" dirty="0" smtClean="0"/>
                    </a:p>
                    <a:p>
                      <a:endParaRPr lang="zh-TW" altLang="en-US" dirty="0"/>
                    </a:p>
                  </a:txBody>
                  <a:tcPr/>
                </a:tc>
                <a:tc>
                  <a:txBody>
                    <a:bodyPr/>
                    <a:lstStyle/>
                    <a:p>
                      <a:r>
                        <a:rPr lang="en-US" altLang="zh-TW" sz="1800" dirty="0" smtClean="0"/>
                        <a:t>Customer Needs &amp; Expectation</a:t>
                      </a:r>
                      <a:endParaRPr lang="zh-TW" altLang="en-US" dirty="0"/>
                    </a:p>
                  </a:txBody>
                  <a:tcPr/>
                </a:tc>
                <a:tc>
                  <a:txBody>
                    <a:bodyPr/>
                    <a:lstStyle/>
                    <a:p>
                      <a:pPr algn="ctr"/>
                      <a:r>
                        <a:rPr lang="en-US" altLang="zh-TW" dirty="0" smtClean="0"/>
                        <a:t>8</a:t>
                      </a:r>
                      <a:endParaRPr lang="zh-TW" altLang="en-US" dirty="0"/>
                    </a:p>
                  </a:txBody>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268760"/>
            <a:ext cx="8280920" cy="5040560"/>
          </a:xfrm>
        </p:spPr>
        <p:txBody>
          <a:bodyPr>
            <a:normAutofit/>
          </a:bodyPr>
          <a:lstStyle/>
          <a:p>
            <a:pPr algn="just"/>
            <a:r>
              <a:rPr lang="en-US" altLang="zh-TW" sz="2800" dirty="0" smtClean="0"/>
              <a:t>R&amp;D places a very important role in an organization. </a:t>
            </a:r>
          </a:p>
          <a:p>
            <a:pPr algn="just"/>
            <a:r>
              <a:rPr lang="en-US" altLang="zh-TW" sz="2800" dirty="0" smtClean="0"/>
              <a:t>Advance technology and product improvement enhance profit margin &amp; gaining market shares.  </a:t>
            </a:r>
          </a:p>
          <a:p>
            <a:pPr algn="just"/>
            <a:r>
              <a:rPr lang="en-US" altLang="zh-TW" sz="2800" dirty="0" smtClean="0"/>
              <a:t>Understanding the needs, expectation, satisfaction and behavior of customers is of vital importance in achieving profit margin.</a:t>
            </a:r>
          </a:p>
          <a:p>
            <a:pPr algn="just"/>
            <a:r>
              <a:rPr lang="en-US" altLang="zh-TW" sz="2800" dirty="0" smtClean="0"/>
              <a:t>Understanding customer behavior is one of the key successes for any business. </a:t>
            </a:r>
            <a:endParaRPr lang="zh-TW" altLang="zh-TW" sz="2800" dirty="0" smtClean="0"/>
          </a:p>
          <a:p>
            <a:pPr>
              <a:buNone/>
            </a:pPr>
            <a:r>
              <a:rPr lang="en-US" altLang="zh-TW" sz="2400" dirty="0" smtClean="0"/>
              <a:t>      </a:t>
            </a:r>
          </a:p>
          <a:p>
            <a:pPr>
              <a:buNone/>
            </a:pPr>
            <a:r>
              <a:rPr lang="en-US" altLang="zh-TW" sz="2400" dirty="0" smtClean="0"/>
              <a:t>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16</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Discussion on Findings</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11560" y="1196752"/>
            <a:ext cx="8280920" cy="5040560"/>
          </a:xfrm>
        </p:spPr>
        <p:txBody>
          <a:bodyPr>
            <a:normAutofit fontScale="92500" lnSpcReduction="10000"/>
          </a:bodyPr>
          <a:lstStyle/>
          <a:p>
            <a:pPr>
              <a:buNone/>
            </a:pPr>
            <a:r>
              <a:rPr lang="en-US" altLang="zh-TW" sz="2800" dirty="0" smtClean="0"/>
              <a:t>1. </a:t>
            </a:r>
            <a:r>
              <a:rPr lang="en-US" altLang="zh-TW" sz="2800" b="1" u="sng" dirty="0" smtClean="0"/>
              <a:t>Application of Advanced Technologies</a:t>
            </a:r>
            <a:endParaRPr lang="en-US" altLang="zh-TW" sz="2800" dirty="0" smtClean="0"/>
          </a:p>
          <a:p>
            <a:pPr algn="just"/>
            <a:r>
              <a:rPr lang="en-US" altLang="zh-TW" sz="2800" dirty="0" smtClean="0"/>
              <a:t> Property owners / residents are keen to have the PFM service providers to provide digital solutions for household convenience.  </a:t>
            </a:r>
          </a:p>
          <a:p>
            <a:pPr algn="just"/>
            <a:r>
              <a:rPr lang="en-US" altLang="zh-TW" sz="2800" dirty="0" smtClean="0"/>
              <a:t>For example, to pay management fee via online APPS, to book the venue for entertainment in the clubhouse, to grant access right from the main entrance via different access points, paying shuttle bus fares, reading estate notice, and so on.  </a:t>
            </a:r>
          </a:p>
          <a:p>
            <a:pPr algn="just"/>
            <a:r>
              <a:rPr lang="en-US" altLang="zh-TW" sz="2800" dirty="0" smtClean="0"/>
              <a:t>These “Online Digital Solutions” manipulate the owners’/ residents’ behaviors within the estate. </a:t>
            </a:r>
            <a:r>
              <a:rPr lang="en-US" altLang="zh-TW" sz="2400" dirty="0" smtClean="0"/>
              <a:t>      </a:t>
            </a:r>
          </a:p>
          <a:p>
            <a:pPr>
              <a:buNone/>
            </a:pPr>
            <a:r>
              <a:rPr lang="en-US" altLang="zh-TW" sz="2400" dirty="0" smtClean="0"/>
              <a:t>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17</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Discussion on Findings</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877272"/>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11560" y="1196752"/>
            <a:ext cx="8280920" cy="5040560"/>
          </a:xfrm>
        </p:spPr>
        <p:txBody>
          <a:bodyPr>
            <a:normAutofit fontScale="92500" lnSpcReduction="10000"/>
          </a:bodyPr>
          <a:lstStyle/>
          <a:p>
            <a:pPr>
              <a:buNone/>
            </a:pPr>
            <a:r>
              <a:rPr lang="en-US" altLang="zh-TW" sz="2800" dirty="0" smtClean="0"/>
              <a:t>2. </a:t>
            </a:r>
            <a:r>
              <a:rPr lang="en-US" altLang="zh-TW" sz="2800" b="1" u="sng" dirty="0" smtClean="0"/>
              <a:t>Innovative services via digital applications</a:t>
            </a:r>
            <a:endParaRPr lang="en-US" altLang="zh-TW" sz="2800" dirty="0" smtClean="0"/>
          </a:p>
          <a:p>
            <a:pPr algn="just"/>
            <a:r>
              <a:rPr lang="en-US" altLang="zh-TW" sz="2600" dirty="0" smtClean="0"/>
              <a:t>Exceed the expectation of property owners.  </a:t>
            </a:r>
          </a:p>
          <a:p>
            <a:pPr algn="just"/>
            <a:r>
              <a:rPr lang="en-US" altLang="zh-TW" sz="2600" dirty="0" smtClean="0"/>
              <a:t>For example, provision of convenient delivery services (e.g. storage cabinet with different size drawers controlled by a QR code to open and locked in an estate with 24-hour access).  </a:t>
            </a:r>
          </a:p>
          <a:p>
            <a:pPr algn="just"/>
            <a:r>
              <a:rPr lang="en-US" altLang="zh-TW" sz="2600" dirty="0" smtClean="0"/>
              <a:t>Residents (i.e. customer of different online stores) can order different products/services and get them within a walking distance in the estate without hassle to wait for the delivery at home. </a:t>
            </a:r>
          </a:p>
          <a:p>
            <a:pPr algn="just"/>
            <a:r>
              <a:rPr lang="en-US" altLang="zh-TW" sz="2600" dirty="0" smtClean="0"/>
              <a:t>Using “Big Data” in selling commodities in the Mainland China which works well in terms of profitable income generated from the digital APPS.</a:t>
            </a:r>
          </a:p>
          <a:p>
            <a:pPr>
              <a:buNone/>
            </a:pPr>
            <a:r>
              <a:rPr lang="en-US" altLang="zh-TW" sz="2400" dirty="0" smtClean="0"/>
              <a:t>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18</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Discussion on Findings</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11560" y="1196752"/>
            <a:ext cx="8280920" cy="5040560"/>
          </a:xfrm>
        </p:spPr>
        <p:txBody>
          <a:bodyPr>
            <a:normAutofit/>
          </a:bodyPr>
          <a:lstStyle/>
          <a:p>
            <a:pPr>
              <a:buNone/>
            </a:pPr>
            <a:r>
              <a:rPr lang="en-US" altLang="zh-TW" sz="2800" dirty="0" smtClean="0"/>
              <a:t>3. </a:t>
            </a:r>
            <a:r>
              <a:rPr lang="en-US" altLang="zh-TW" sz="2800" b="1" u="sng" dirty="0" smtClean="0"/>
              <a:t>Service Quality</a:t>
            </a:r>
          </a:p>
          <a:p>
            <a:r>
              <a:rPr lang="en-US" altLang="zh-TW" sz="2400" dirty="0" smtClean="0"/>
              <a:t>Places a high ranking in the survey</a:t>
            </a:r>
          </a:p>
          <a:p>
            <a:r>
              <a:rPr lang="en-US" altLang="zh-TW" sz="2400" dirty="0" smtClean="0"/>
              <a:t>Service quality in PFM covers built quality to staff customer service skills.  </a:t>
            </a:r>
          </a:p>
          <a:p>
            <a:r>
              <a:rPr lang="en-US" altLang="zh-TW" sz="2400" dirty="0" smtClean="0"/>
              <a:t>Customers tend to follow the directives from PFM companies due to professionalism, statutory requirements and mutual trust on service providers.</a:t>
            </a:r>
          </a:p>
          <a:p>
            <a:r>
              <a:rPr lang="en-US" altLang="zh-TW" sz="2400" dirty="0" smtClean="0"/>
              <a:t>PFM companies provide value added services e.g. minor repair service to ease owners problem in their household facilities e.g. suspension on electricity/water supply.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19</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Discussion on Findings</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11560" y="1196752"/>
            <a:ext cx="8280920" cy="5040560"/>
          </a:xfrm>
        </p:spPr>
        <p:txBody>
          <a:bodyPr>
            <a:normAutofit/>
          </a:bodyPr>
          <a:lstStyle/>
          <a:p>
            <a:pPr>
              <a:buNone/>
            </a:pPr>
            <a:r>
              <a:rPr lang="en-US" altLang="zh-TW" sz="2800" dirty="0" smtClean="0"/>
              <a:t>4. </a:t>
            </a:r>
            <a:r>
              <a:rPr lang="en-US" altLang="zh-TW" sz="2800" b="1" u="sng" dirty="0" smtClean="0"/>
              <a:t>Performance Pledge </a:t>
            </a:r>
          </a:p>
          <a:p>
            <a:pPr algn="just"/>
            <a:r>
              <a:rPr lang="en-US" altLang="zh-TW" sz="2400" dirty="0" smtClean="0"/>
              <a:t>This reflects the service quality of PFM staff to response and handle owners’ requests effectively.  </a:t>
            </a:r>
          </a:p>
          <a:p>
            <a:pPr algn="just"/>
            <a:r>
              <a:rPr lang="en-US" altLang="zh-TW" sz="2400" dirty="0" smtClean="0"/>
              <a:t>This customer service skill sets is pre-requisites in the industry as owners / residents are paying the management fee to subscribe it.</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20</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Discussion on Findings</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340768"/>
            <a:ext cx="8280920" cy="4248472"/>
          </a:xfrm>
        </p:spPr>
        <p:txBody>
          <a:bodyPr>
            <a:normAutofit/>
          </a:bodyPr>
          <a:lstStyle/>
          <a:p>
            <a:pPr algn="just"/>
            <a:r>
              <a:rPr lang="en-US" altLang="zh-TW" sz="2400" dirty="0" smtClean="0"/>
              <a:t>CRM policies with emphasis on Service Quality, Innovative Services and Technological Advancement could perform the mediator’s role in driving customer behaviors in the field of PFM.</a:t>
            </a:r>
          </a:p>
          <a:p>
            <a:pPr algn="just"/>
            <a:r>
              <a:rPr lang="en-US" altLang="zh-TW" sz="2400" dirty="0" smtClean="0"/>
              <a:t>CRM is of vital important in managing property owners / residents not only to meet their needs but also to exceed their expectations on the service provisions.  </a:t>
            </a:r>
          </a:p>
          <a:p>
            <a:pPr algn="just"/>
            <a:r>
              <a:rPr lang="en-US" altLang="zh-TW" sz="2400" dirty="0" smtClean="0"/>
              <a:t>It is agreed that advance technologies can bring convenience to property owners / residents but there are still limitations.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21</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conclusion</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340768"/>
            <a:ext cx="8280920" cy="4248472"/>
          </a:xfrm>
        </p:spPr>
        <p:txBody>
          <a:bodyPr>
            <a:normAutofit/>
          </a:bodyPr>
          <a:lstStyle/>
          <a:p>
            <a:pPr>
              <a:buNone/>
            </a:pPr>
            <a:r>
              <a:rPr lang="en-US" altLang="zh-TW" sz="2400" b="1" u="sng" dirty="0" smtClean="0"/>
              <a:t>Limitations</a:t>
            </a:r>
            <a:r>
              <a:rPr lang="en-US" altLang="zh-TW" sz="2400" dirty="0" smtClean="0"/>
              <a:t> </a:t>
            </a:r>
          </a:p>
          <a:p>
            <a:pPr algn="just"/>
            <a:r>
              <a:rPr lang="en-US" altLang="zh-TW" sz="2400" dirty="0" smtClean="0"/>
              <a:t>Since not all owners / residents are keen to use mobile APPS or on-line applications, this digital APPS only facilitates some of the computer-oriented customers and not all.  </a:t>
            </a:r>
          </a:p>
          <a:p>
            <a:pPr algn="just"/>
            <a:r>
              <a:rPr lang="en-US" altLang="zh-TW" sz="2400" dirty="0" smtClean="0"/>
              <a:t>With the passage of time when on-line applications become popular across the universe where transactions of any kinds are digitalized with personal chips, then the use of APPS or on-line applications would be a common practice. </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22</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conclusion</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340768"/>
            <a:ext cx="8280920" cy="4248472"/>
          </a:xfrm>
        </p:spPr>
        <p:txBody>
          <a:bodyPr>
            <a:normAutofit/>
          </a:bodyPr>
          <a:lstStyle/>
          <a:p>
            <a:pPr>
              <a:buNone/>
            </a:pPr>
            <a:r>
              <a:rPr lang="en-US" altLang="zh-TW" sz="2400" b="1" u="sng" dirty="0" smtClean="0"/>
              <a:t>Managerial implication </a:t>
            </a:r>
          </a:p>
          <a:p>
            <a:pPr algn="just"/>
            <a:r>
              <a:rPr lang="en-US" altLang="zh-TW" sz="2400" dirty="0" smtClean="0"/>
              <a:t>Digitalized applications can replace manpower especially in the accounting and security department.</a:t>
            </a:r>
          </a:p>
          <a:p>
            <a:pPr algn="just"/>
            <a:r>
              <a:rPr lang="en-US" altLang="zh-TW" sz="2400" dirty="0" smtClean="0"/>
              <a:t>It helps lowering the management fee levels due to reduction of manpower.</a:t>
            </a:r>
          </a:p>
          <a:p>
            <a:pPr algn="just"/>
            <a:r>
              <a:rPr lang="en-US" altLang="zh-TW" sz="2400" dirty="0" smtClean="0"/>
              <a:t>Meanwhile, causing threat to respective staff in the market.</a:t>
            </a:r>
          </a:p>
          <a:p>
            <a:pPr algn="just"/>
            <a:r>
              <a:rPr lang="en-US" altLang="zh-TW" sz="2400" dirty="0" smtClean="0"/>
              <a:t>CRM, if manipulate effectively as a mediator and place emphasis on Service Quality, Innovative Services and Advanced Technologies shall benefit the company by all means.</a:t>
            </a:r>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23</a:t>
            </a:fld>
            <a:endParaRPr lang="zh-TW" altLang="en-US"/>
          </a:p>
        </p:txBody>
      </p:sp>
      <p:sp>
        <p:nvSpPr>
          <p:cNvPr id="9" name="標題 8"/>
          <p:cNvSpPr>
            <a:spLocks noGrp="1"/>
          </p:cNvSpPr>
          <p:nvPr>
            <p:ph type="title"/>
          </p:nvPr>
        </p:nvSpPr>
        <p:spPr>
          <a:xfrm>
            <a:off x="611560" y="548680"/>
            <a:ext cx="5112568" cy="720080"/>
          </a:xfrm>
        </p:spPr>
        <p:txBody>
          <a:bodyPr>
            <a:noAutofit/>
          </a:bodyPr>
          <a:lstStyle/>
          <a:p>
            <a:pPr lvl="0"/>
            <a:r>
              <a:rPr lang="en-US" altLang="zh-TW" sz="2800" dirty="0" smtClean="0"/>
              <a:t>conclusion</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340768"/>
            <a:ext cx="8280920" cy="4248472"/>
          </a:xfrm>
        </p:spPr>
        <p:txBody>
          <a:bodyPr>
            <a:normAutofit fontScale="85000" lnSpcReduction="10000"/>
          </a:bodyPr>
          <a:lstStyle/>
          <a:p>
            <a:pPr marL="457200" indent="-457200">
              <a:buClr>
                <a:srgbClr val="C00000"/>
              </a:buClr>
              <a:buSzPct val="112000"/>
              <a:buFont typeface="+mj-lt"/>
              <a:buAutoNum type="arabicPeriod"/>
            </a:pPr>
            <a:r>
              <a:rPr lang="en-US" altLang="zh-TW" sz="2400" dirty="0" smtClean="0"/>
              <a:t>Creswell, J. (2013) “Qualitative Inquiry &amp; Research Design – Choosing among Five Approach, third edition”, SAGE, 82 – 103, ISBN:978-1-4129-9531-3 (Cloth), </a:t>
            </a:r>
          </a:p>
          <a:p>
            <a:pPr marL="457200" indent="-457200">
              <a:buClr>
                <a:srgbClr val="C00000"/>
              </a:buClr>
              <a:buSzPct val="112000"/>
              <a:buFont typeface="+mj-lt"/>
              <a:buAutoNum type="arabicPeriod"/>
            </a:pPr>
            <a:r>
              <a:rPr lang="en-US" altLang="zh-TW" sz="2400" dirty="0" smtClean="0"/>
              <a:t>Funk, L. (2002) “Mobile Shopping and Multi-channel Integration in the Japanese Mobile Industry”, </a:t>
            </a:r>
            <a:r>
              <a:rPr lang="en-US" altLang="zh-TW" sz="2400" i="1" dirty="0" smtClean="0"/>
              <a:t>Research Institute for Economic and Business Administration, </a:t>
            </a:r>
            <a:r>
              <a:rPr lang="en-US" altLang="zh-TW" sz="2400" dirty="0" smtClean="0"/>
              <a:t>Kobe University.</a:t>
            </a:r>
          </a:p>
          <a:p>
            <a:pPr marL="457200" lvl="0" indent="-457200">
              <a:buClr>
                <a:srgbClr val="C00000"/>
              </a:buClr>
              <a:buSzPct val="112000"/>
              <a:buFont typeface="+mj-lt"/>
              <a:buAutoNum type="arabicPeriod"/>
            </a:pPr>
            <a:r>
              <a:rPr lang="en-US" altLang="zh-TW" sz="2400" dirty="0" smtClean="0">
                <a:hlinkClick r:id="rId2" tooltip="Click to search for more items by this author"/>
              </a:rPr>
              <a:t>Hoots, M. </a:t>
            </a:r>
            <a:r>
              <a:rPr lang="en-US" altLang="zh-TW" sz="2400" dirty="0" smtClean="0"/>
              <a:t>(2005) “Customer relationship management for facility managers”, </a:t>
            </a:r>
            <a:r>
              <a:rPr lang="en-US" altLang="zh-TW" sz="2400" i="1" dirty="0" smtClean="0">
                <a:hlinkClick r:id="rId3" tooltip="Click to search for more items from this journal"/>
              </a:rPr>
              <a:t>Journal of Facilities Management</a:t>
            </a:r>
            <a:r>
              <a:rPr lang="en-US" altLang="zh-TW" sz="2400" dirty="0" smtClean="0"/>
              <a:t>, Bingley</a:t>
            </a:r>
            <a:r>
              <a:rPr lang="en-US" altLang="zh-TW" sz="2400" dirty="0" smtClean="0">
                <a:hlinkClick r:id="rId4" tooltip="Click to search for more items from this issue"/>
              </a:rPr>
              <a:t> Vol. 3, </a:t>
            </a:r>
            <a:r>
              <a:rPr lang="en-US" altLang="zh-TW" sz="2400" dirty="0" err="1" smtClean="0">
                <a:hlinkClick r:id="rId4" tooltip="Click to search for more items from this issue"/>
              </a:rPr>
              <a:t>Iss</a:t>
            </a:r>
            <a:r>
              <a:rPr lang="en-US" altLang="zh-TW" sz="2400" dirty="0" smtClean="0">
                <a:hlinkClick r:id="rId4" tooltip="Click to search for more items from this issue"/>
              </a:rPr>
              <a:t>. 4, </a:t>
            </a:r>
            <a:r>
              <a:rPr lang="en-US" altLang="zh-TW" sz="2400" dirty="0" smtClean="0"/>
              <a:t>346-361. </a:t>
            </a:r>
            <a:endParaRPr lang="zh-TW" altLang="zh-TW" sz="2400" dirty="0" smtClean="0"/>
          </a:p>
          <a:p>
            <a:pPr marL="457200" lvl="0" indent="-457200">
              <a:buClr>
                <a:srgbClr val="C00000"/>
              </a:buClr>
              <a:buSzPct val="112000"/>
              <a:buFont typeface="+mj-lt"/>
              <a:buAutoNum type="arabicPeriod"/>
            </a:pPr>
            <a:r>
              <a:rPr lang="en-US" altLang="zh-TW" sz="2400" u="sng" dirty="0" smtClean="0">
                <a:hlinkClick r:id="rId5" tooltip="Click to search for more items by this author"/>
              </a:rPr>
              <a:t>Keiser, C. </a:t>
            </a:r>
            <a:r>
              <a:rPr lang="en-US" altLang="zh-TW" sz="2400" dirty="0" smtClean="0"/>
              <a:t>and </a:t>
            </a:r>
            <a:r>
              <a:rPr lang="en-US" altLang="zh-TW" sz="2400" u="sng" dirty="0" smtClean="0">
                <a:hlinkClick r:id="rId6" tooltip="Click to search for more items by this author"/>
              </a:rPr>
              <a:t>Smith, A</a:t>
            </a:r>
            <a:r>
              <a:rPr lang="en-US" altLang="zh-TW" sz="2400" dirty="0" smtClean="0"/>
              <a:t>. (1994) “Customer-driven strategies: Moving from talk to action”, </a:t>
            </a:r>
            <a:r>
              <a:rPr lang="en-US" altLang="zh-TW" sz="2400" i="1" dirty="0" smtClean="0">
                <a:hlinkClick r:id="rId7" tooltip="Click to search for more items from this journal"/>
              </a:rPr>
              <a:t>Managing Service Quality</a:t>
            </a:r>
            <a:r>
              <a:rPr lang="en-US" altLang="zh-TW" sz="2400" i="1" dirty="0" smtClean="0"/>
              <a:t>; Bedford</a:t>
            </a:r>
            <a:r>
              <a:rPr lang="en-US" altLang="zh-TW" sz="2400" u="sng" dirty="0" smtClean="0">
                <a:hlinkClick r:id="rId8" tooltip="Click to search for more items from this issue"/>
              </a:rPr>
              <a:t> Vol. 4, </a:t>
            </a:r>
            <a:r>
              <a:rPr lang="en-US" altLang="zh-TW" sz="2400" u="sng" dirty="0" err="1" smtClean="0">
                <a:hlinkClick r:id="rId8" tooltip="Click to search for more items from this issue"/>
              </a:rPr>
              <a:t>Iss</a:t>
            </a:r>
            <a:r>
              <a:rPr lang="en-US" altLang="zh-TW" sz="2400" u="sng" dirty="0" smtClean="0">
                <a:hlinkClick r:id="rId8" tooltip="Click to search for more items from this issue"/>
              </a:rPr>
              <a:t>. 2, </a:t>
            </a:r>
            <a:r>
              <a:rPr lang="en-US" altLang="zh-TW" sz="2400" dirty="0" smtClean="0"/>
              <a:t>5.</a:t>
            </a:r>
            <a:endParaRPr lang="zh-TW" altLang="zh-TW" sz="2400" dirty="0" smtClean="0"/>
          </a:p>
          <a:p>
            <a:pPr marL="457200" lvl="0" indent="-457200">
              <a:buClr>
                <a:srgbClr val="C00000"/>
              </a:buClr>
              <a:buSzPct val="112000"/>
              <a:buFont typeface="+mj-lt"/>
              <a:buAutoNum type="arabicPeriod"/>
            </a:pPr>
            <a:r>
              <a:rPr lang="en-US" altLang="zh-TW" sz="2400" dirty="0" err="1" smtClean="0">
                <a:hlinkClick r:id="rId9" tooltip="Click to search for more items by this author"/>
              </a:rPr>
              <a:t>Musalem</a:t>
            </a:r>
            <a:r>
              <a:rPr lang="en-US" altLang="zh-TW" sz="2400" dirty="0" smtClean="0">
                <a:hlinkClick r:id="rId9" tooltip="Click to search for more items by this author"/>
              </a:rPr>
              <a:t>, A. </a:t>
            </a:r>
            <a:r>
              <a:rPr lang="en-US" altLang="zh-TW" sz="2400" dirty="0" smtClean="0"/>
              <a:t>and </a:t>
            </a:r>
            <a:r>
              <a:rPr lang="en-US" altLang="zh-TW" sz="2400" dirty="0" smtClean="0">
                <a:hlinkClick r:id="rId10" tooltip="Click to search for more items by this author"/>
              </a:rPr>
              <a:t>Joshi, Y. </a:t>
            </a:r>
            <a:r>
              <a:rPr lang="en-US" altLang="zh-TW" sz="2400" dirty="0" smtClean="0"/>
              <a:t>(May/Jun 2009) “How Much Should You Invest in Each Customer Relationship? A Competitive Strategic Approach”, </a:t>
            </a:r>
            <a:r>
              <a:rPr lang="en-US" altLang="zh-TW" sz="2400" i="1" dirty="0" smtClean="0">
                <a:hlinkClick r:id="rId11" tooltip="Click to search for more items from this journal"/>
              </a:rPr>
              <a:t>Marketing Science</a:t>
            </a:r>
            <a:r>
              <a:rPr lang="en-US" altLang="zh-TW" sz="2400" i="1" dirty="0" smtClean="0"/>
              <a:t> Linthicum</a:t>
            </a:r>
            <a:r>
              <a:rPr lang="en-US" altLang="zh-TW" sz="2400" dirty="0" smtClean="0">
                <a:hlinkClick r:id="rId12" tooltip="Click to search for more items from this issue"/>
              </a:rPr>
              <a:t> Vol. 28, </a:t>
            </a:r>
            <a:r>
              <a:rPr lang="en-US" altLang="zh-TW" sz="2400" dirty="0" err="1" smtClean="0">
                <a:hlinkClick r:id="rId12" tooltip="Click to search for more items from this issue"/>
              </a:rPr>
              <a:t>Iss</a:t>
            </a:r>
            <a:r>
              <a:rPr lang="en-US" altLang="zh-TW" sz="2400" dirty="0" smtClean="0">
                <a:hlinkClick r:id="rId12" tooltip="Click to search for more items from this issue"/>
              </a:rPr>
              <a:t>. 3,</a:t>
            </a:r>
            <a:r>
              <a:rPr lang="en-US" altLang="zh-TW" sz="2400" dirty="0" smtClean="0"/>
              <a:t> 555-565, 611-612.</a:t>
            </a:r>
            <a:endParaRPr lang="zh-TW"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24</a:t>
            </a:fld>
            <a:endParaRPr lang="zh-TW" altLang="en-US"/>
          </a:p>
        </p:txBody>
      </p:sp>
      <p:sp>
        <p:nvSpPr>
          <p:cNvPr id="9" name="標題 8"/>
          <p:cNvSpPr>
            <a:spLocks noGrp="1"/>
          </p:cNvSpPr>
          <p:nvPr>
            <p:ph type="title"/>
          </p:nvPr>
        </p:nvSpPr>
        <p:spPr>
          <a:xfrm>
            <a:off x="611560" y="548680"/>
            <a:ext cx="5112568" cy="720080"/>
          </a:xfrm>
        </p:spPr>
        <p:txBody>
          <a:bodyPr>
            <a:noAutofit/>
          </a:bodyPr>
          <a:lstStyle/>
          <a:p>
            <a:r>
              <a:rPr lang="en-US" altLang="zh-TW" sz="2800" u="sng" dirty="0" smtClean="0"/>
              <a:t>References</a:t>
            </a:r>
            <a:r>
              <a:rPr lang="en-US" altLang="zh-TW" sz="2800" dirty="0" smtClean="0"/>
              <a:t>:</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340768"/>
            <a:ext cx="8280920" cy="4248472"/>
          </a:xfrm>
        </p:spPr>
        <p:txBody>
          <a:bodyPr>
            <a:normAutofit/>
          </a:bodyPr>
          <a:lstStyle/>
          <a:p>
            <a:pPr marL="457200" lvl="0" indent="-457200">
              <a:buClr>
                <a:srgbClr val="C00000"/>
              </a:buClr>
              <a:buSzPct val="118000"/>
              <a:buFont typeface="+mj-lt"/>
              <a:buAutoNum type="arabicPeriod" startAt="6"/>
            </a:pPr>
            <a:r>
              <a:rPr lang="en-US" altLang="zh-TW" sz="2000" dirty="0" smtClean="0"/>
              <a:t>Payne, A. and </a:t>
            </a:r>
            <a:r>
              <a:rPr lang="en-US" altLang="zh-TW" sz="2000" dirty="0" err="1" smtClean="0"/>
              <a:t>Frow</a:t>
            </a:r>
            <a:r>
              <a:rPr lang="en-US" altLang="zh-TW" sz="2000" dirty="0" smtClean="0"/>
              <a:t>, P. (2005) “A Strategic Framework for Customer Relationship Management”, </a:t>
            </a:r>
            <a:r>
              <a:rPr lang="en-US" altLang="zh-TW" sz="2000" i="1" dirty="0" smtClean="0"/>
              <a:t>Journal of Marketing, </a:t>
            </a:r>
            <a:r>
              <a:rPr lang="en-US" altLang="zh-TW" sz="2000" dirty="0" smtClean="0"/>
              <a:t>167 – 176.</a:t>
            </a:r>
            <a:endParaRPr lang="zh-TW" altLang="zh-TW" sz="2000" dirty="0" smtClean="0"/>
          </a:p>
          <a:p>
            <a:pPr marL="457200" indent="-457200">
              <a:buClr>
                <a:srgbClr val="C00000"/>
              </a:buClr>
              <a:buSzPct val="118000"/>
              <a:buFont typeface="+mj-lt"/>
              <a:buAutoNum type="arabicPeriod" startAt="6"/>
            </a:pPr>
            <a:r>
              <a:rPr lang="en-US" altLang="zh-TW" sz="2000" dirty="0" smtClean="0"/>
              <a:t> Pollack, B. (2009) “Linking the hierarchical service quality model to customer satisfaction and loyalty”,</a:t>
            </a:r>
            <a:r>
              <a:rPr lang="en-US" altLang="zh-TW" sz="2000" i="1" dirty="0" smtClean="0"/>
              <a:t> Journal of Service Marketing, 23/</a:t>
            </a:r>
            <a:r>
              <a:rPr lang="en-US" altLang="zh-TW" sz="2000" dirty="0" smtClean="0"/>
              <a:t>1, 42-50. </a:t>
            </a:r>
            <a:endParaRPr lang="zh-TW" altLang="zh-TW" sz="2000" dirty="0" smtClean="0"/>
          </a:p>
          <a:p>
            <a:pPr marL="457200" indent="-457200">
              <a:buClr>
                <a:srgbClr val="C00000"/>
              </a:buClr>
              <a:buSzPct val="118000"/>
              <a:buFont typeface="+mj-lt"/>
              <a:buAutoNum type="arabicPeriod" startAt="6"/>
            </a:pPr>
            <a:r>
              <a:rPr lang="en-US" altLang="zh-TW" sz="2000" dirty="0" smtClean="0"/>
              <a:t> Seiler, V. and </a:t>
            </a:r>
            <a:r>
              <a:rPr lang="en-US" altLang="zh-TW" sz="2000" dirty="0" err="1" smtClean="0"/>
              <a:t>Reiswnwitz</a:t>
            </a:r>
            <a:r>
              <a:rPr lang="en-US" altLang="zh-TW" sz="2000" dirty="0" smtClean="0"/>
              <a:t>, H. </a:t>
            </a:r>
            <a:r>
              <a:rPr lang="en-US" altLang="zh-TW" sz="2000" i="1" dirty="0" smtClean="0"/>
              <a:t>(</a:t>
            </a:r>
            <a:r>
              <a:rPr lang="en-US" altLang="zh-TW" sz="2000" dirty="0" smtClean="0"/>
              <a:t>2010) “</a:t>
            </a:r>
            <a:r>
              <a:rPr lang="en-US" altLang="zh-TW" sz="2000" i="1" dirty="0" smtClean="0"/>
              <a:t>A Review of Service Quality Research in Real Estate”, Journal of Real Estate Literature,</a:t>
            </a:r>
            <a:r>
              <a:rPr lang="en-US" altLang="zh-TW" sz="2000" dirty="0" smtClean="0"/>
              <a:t> </a:t>
            </a:r>
            <a:r>
              <a:rPr lang="en-US" altLang="zh-TW" sz="2000" i="1" dirty="0" smtClean="0"/>
              <a:t>18/2.</a:t>
            </a:r>
            <a:endParaRPr lang="zh-TW" altLang="zh-TW" sz="2000" dirty="0" smtClean="0"/>
          </a:p>
          <a:p>
            <a:pPr marL="457200" indent="-457200">
              <a:buClr>
                <a:srgbClr val="C00000"/>
              </a:buClr>
              <a:buSzPct val="118000"/>
              <a:buFont typeface="+mj-lt"/>
              <a:buAutoNum type="arabicPeriod" startAt="6"/>
            </a:pPr>
            <a:r>
              <a:rPr lang="en-US" altLang="zh-TW" sz="2000" dirty="0" smtClean="0"/>
              <a:t> </a:t>
            </a:r>
            <a:r>
              <a:rPr lang="en-US" altLang="zh-TW" sz="2000" dirty="0" smtClean="0">
                <a:hlinkClick r:id="rId2" tooltip="Click to search for more items by this author"/>
              </a:rPr>
              <a:t>Shah, R</a:t>
            </a:r>
            <a:r>
              <a:rPr lang="en-US" altLang="zh-TW" sz="2000" dirty="0" smtClean="0"/>
              <a:t>. and </a:t>
            </a:r>
            <a:r>
              <a:rPr lang="en-US" altLang="zh-TW" sz="2000" dirty="0" err="1" smtClean="0">
                <a:hlinkClick r:id="rId3" tooltip="Click to search for more items by this author"/>
              </a:rPr>
              <a:t>Murtaza</a:t>
            </a:r>
            <a:r>
              <a:rPr lang="en-US" altLang="zh-TW" sz="2000" dirty="0" smtClean="0">
                <a:hlinkClick r:id="rId3" tooltip="Click to search for more items by this author"/>
              </a:rPr>
              <a:t>, B</a:t>
            </a:r>
            <a:r>
              <a:rPr lang="en-US" altLang="zh-TW" sz="2000" dirty="0" smtClean="0"/>
              <a:t>. (Fall 2005) “Effective Customer Relationship Management Through Web Services”, </a:t>
            </a:r>
            <a:r>
              <a:rPr lang="en-US" altLang="zh-TW" sz="2000" i="1" dirty="0" smtClean="0">
                <a:hlinkClick r:id="rId4" tooltip="Click to search for more items from this journal"/>
              </a:rPr>
              <a:t>The Journal of Computer Information Systems</a:t>
            </a:r>
            <a:r>
              <a:rPr lang="en-US" altLang="zh-TW" sz="2000" b="1" dirty="0" smtClean="0"/>
              <a:t>;</a:t>
            </a:r>
            <a:r>
              <a:rPr lang="en-US" altLang="zh-TW" sz="2000" dirty="0" smtClean="0"/>
              <a:t> Stillwater </a:t>
            </a:r>
            <a:r>
              <a:rPr lang="en-US" altLang="zh-TW" sz="2000" dirty="0" smtClean="0">
                <a:hlinkClick r:id="rId5" tooltip="Click to search for more items from this issue"/>
              </a:rPr>
              <a:t>Vol. 46, </a:t>
            </a:r>
            <a:r>
              <a:rPr lang="en-US" altLang="zh-TW" sz="2000" dirty="0" err="1" smtClean="0">
                <a:hlinkClick r:id="rId5" tooltip="Click to search for more items from this issue"/>
              </a:rPr>
              <a:t>Iss</a:t>
            </a:r>
            <a:r>
              <a:rPr lang="en-US" altLang="zh-TW" sz="2000" dirty="0" smtClean="0">
                <a:hlinkClick r:id="rId5" tooltip="Click to search for more items from this issue"/>
              </a:rPr>
              <a:t>. 1, </a:t>
            </a:r>
            <a:r>
              <a:rPr lang="en-US" altLang="zh-TW" sz="2000" dirty="0" smtClean="0"/>
              <a:t>98-109</a:t>
            </a:r>
            <a:endParaRPr lang="zh-TW" altLang="zh-TW" sz="2000" dirty="0" smtClean="0"/>
          </a:p>
          <a:p>
            <a:pPr marL="457200" indent="-457200">
              <a:buClr>
                <a:srgbClr val="C00000"/>
              </a:buClr>
              <a:buSzPct val="118000"/>
              <a:buFont typeface="+mj-lt"/>
              <a:buAutoNum type="arabicPeriod" startAt="6"/>
            </a:pPr>
            <a:r>
              <a:rPr lang="en-US" altLang="zh-TW" sz="2000" dirty="0" smtClean="0"/>
              <a:t> Singh, D. and </a:t>
            </a:r>
            <a:r>
              <a:rPr lang="en-US" altLang="zh-TW" sz="2000" dirty="0" err="1" smtClean="0"/>
              <a:t>Agrawal</a:t>
            </a:r>
            <a:r>
              <a:rPr lang="en-US" altLang="zh-TW" sz="2000" dirty="0" smtClean="0"/>
              <a:t>, D. (2003) “CRM Practices in Indian Industry”, </a:t>
            </a:r>
            <a:r>
              <a:rPr lang="en-US" altLang="zh-TW" sz="2000" i="1" dirty="0" smtClean="0"/>
              <a:t>International Journal of Customer Relationship Management, </a:t>
            </a:r>
            <a:r>
              <a:rPr lang="en-US" altLang="zh-TW" sz="2000" dirty="0" smtClean="0"/>
              <a:t>241 – 257.</a:t>
            </a:r>
            <a:endParaRPr lang="zh-TW" altLang="zh-TW" sz="20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25</a:t>
            </a:fld>
            <a:endParaRPr lang="zh-TW" altLang="en-US"/>
          </a:p>
        </p:txBody>
      </p:sp>
      <p:sp>
        <p:nvSpPr>
          <p:cNvPr id="9" name="標題 8"/>
          <p:cNvSpPr>
            <a:spLocks noGrp="1"/>
          </p:cNvSpPr>
          <p:nvPr>
            <p:ph type="title"/>
          </p:nvPr>
        </p:nvSpPr>
        <p:spPr>
          <a:xfrm>
            <a:off x="611560" y="548680"/>
            <a:ext cx="5112568" cy="720080"/>
          </a:xfrm>
        </p:spPr>
        <p:txBody>
          <a:bodyPr>
            <a:noAutofit/>
          </a:bodyPr>
          <a:lstStyle/>
          <a:p>
            <a:r>
              <a:rPr lang="en-US" altLang="zh-TW" sz="2800" u="sng" dirty="0" smtClean="0"/>
              <a:t>References</a:t>
            </a:r>
            <a:r>
              <a:rPr lang="en-US" altLang="zh-TW" sz="2800" dirty="0" smtClean="0"/>
              <a:t>:</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268760"/>
            <a:ext cx="8280920" cy="4608512"/>
          </a:xfrm>
        </p:spPr>
        <p:txBody>
          <a:bodyPr>
            <a:normAutofit fontScale="85000" lnSpcReduction="20000"/>
          </a:bodyPr>
          <a:lstStyle/>
          <a:p>
            <a:pPr marL="457200" lvl="0" indent="-457200">
              <a:buClr>
                <a:srgbClr val="C00000"/>
              </a:buClr>
              <a:buSzPct val="118000"/>
              <a:buFont typeface="+mj-lt"/>
              <a:buAutoNum type="arabicPeriod" startAt="11"/>
            </a:pPr>
            <a:r>
              <a:rPr lang="en-US" altLang="zh-TW" sz="2400" u="sng" dirty="0" smtClean="0">
                <a:hlinkClick r:id="rId2" tooltip="Click to search for more items by this author"/>
              </a:rPr>
              <a:t>Singh, G. </a:t>
            </a:r>
            <a:r>
              <a:rPr lang="en-US" altLang="zh-TW" sz="2400" dirty="0" smtClean="0"/>
              <a:t>and </a:t>
            </a:r>
            <a:r>
              <a:rPr lang="en-US" altLang="zh-TW" sz="2400" u="sng" dirty="0" smtClean="0">
                <a:hlinkClick r:id="rId3" tooltip="Click to search for more items by this author"/>
              </a:rPr>
              <a:t>Kumar, N. </a:t>
            </a:r>
            <a:r>
              <a:rPr lang="en-US" altLang="zh-TW" sz="2400" dirty="0" smtClean="0"/>
              <a:t>(2015) “The Impact and Assessment of customer  satisfaction &amp; loyalty on CRM”,</a:t>
            </a:r>
            <a:r>
              <a:rPr lang="en-US" altLang="zh-TW" sz="2400" b="1" i="1" dirty="0" smtClean="0"/>
              <a:t> </a:t>
            </a:r>
            <a:r>
              <a:rPr lang="en-US" altLang="zh-TW" sz="2400" i="1" dirty="0" smtClean="0">
                <a:hlinkClick r:id="rId4" tooltip="Click to search for more items from this journal"/>
              </a:rPr>
              <a:t>Journal of Marketing Vistas</a:t>
            </a:r>
            <a:r>
              <a:rPr lang="en-US" altLang="zh-TW" sz="2400" dirty="0" smtClean="0"/>
              <a:t>; Hyderabad Vol. 5, </a:t>
            </a:r>
            <a:r>
              <a:rPr lang="en-US" altLang="zh-TW" sz="2400" u="sng" dirty="0" smtClean="0">
                <a:hlinkClick r:id="rId5" tooltip="Click to search for more items from this issue"/>
              </a:rPr>
              <a:t> </a:t>
            </a:r>
            <a:r>
              <a:rPr lang="en-US" altLang="zh-TW" sz="2400" u="sng" dirty="0" err="1" smtClean="0">
                <a:hlinkClick r:id="rId5" tooltip="Click to search for more items from this issue"/>
              </a:rPr>
              <a:t>Iss</a:t>
            </a:r>
            <a:r>
              <a:rPr lang="en-US" altLang="zh-TW" sz="2400" u="sng" dirty="0" smtClean="0">
                <a:hlinkClick r:id="rId5" tooltip="Click to search for more items from this issue"/>
              </a:rPr>
              <a:t>. 1, </a:t>
            </a:r>
            <a:r>
              <a:rPr lang="en-US" altLang="zh-TW" sz="2400" dirty="0" smtClean="0"/>
              <a:t> 12-24.</a:t>
            </a:r>
            <a:endParaRPr lang="zh-TW" altLang="zh-TW" sz="2400" b="1" dirty="0" smtClean="0"/>
          </a:p>
          <a:p>
            <a:pPr marL="457200" indent="-457200">
              <a:buClr>
                <a:srgbClr val="C00000"/>
              </a:buClr>
              <a:buSzPct val="118000"/>
              <a:buFont typeface="+mj-lt"/>
              <a:buAutoNum type="arabicPeriod" startAt="11"/>
            </a:pPr>
            <a:r>
              <a:rPr lang="en-US" altLang="zh-TW" sz="2400" dirty="0" smtClean="0"/>
              <a:t> Spencer-Matthews, S. and </a:t>
            </a:r>
            <a:r>
              <a:rPr lang="en-US" altLang="zh-TW" sz="2400" dirty="0" err="1" smtClean="0"/>
              <a:t>Lawley</a:t>
            </a:r>
            <a:r>
              <a:rPr lang="en-US" altLang="zh-TW" sz="2400" dirty="0" smtClean="0"/>
              <a:t>, M. (2006) “Improving customer service: issues in customer contact management”, </a:t>
            </a:r>
            <a:r>
              <a:rPr lang="en-US" altLang="zh-TW" sz="2400" i="1" dirty="0" smtClean="0"/>
              <a:t>European Journal of Marketing;</a:t>
            </a:r>
            <a:r>
              <a:rPr lang="en-US" altLang="zh-TW" sz="2400" dirty="0" smtClean="0"/>
              <a:t> 40, 1/2; </a:t>
            </a:r>
            <a:r>
              <a:rPr lang="en-US" altLang="zh-TW" sz="2400" dirty="0" err="1" smtClean="0"/>
              <a:t>ProQuest</a:t>
            </a:r>
            <a:r>
              <a:rPr lang="en-US" altLang="zh-TW" sz="2400" dirty="0" smtClean="0"/>
              <a:t> Central pg. 218</a:t>
            </a:r>
            <a:endParaRPr lang="zh-TW" altLang="zh-TW" sz="2400" dirty="0" smtClean="0"/>
          </a:p>
          <a:p>
            <a:pPr marL="457200" indent="-457200">
              <a:buClr>
                <a:srgbClr val="C00000"/>
              </a:buClr>
              <a:buSzPct val="118000"/>
              <a:buFont typeface="+mj-lt"/>
              <a:buAutoNum type="arabicPeriod" startAt="11"/>
            </a:pPr>
            <a:r>
              <a:rPr lang="en-US" altLang="zh-TW" sz="2400" dirty="0" smtClean="0"/>
              <a:t> Torres, E.; Lugosi, P.; </a:t>
            </a:r>
            <a:r>
              <a:rPr lang="en-US" altLang="zh-TW" sz="2400" dirty="0" err="1" smtClean="0"/>
              <a:t>Orlowski</a:t>
            </a:r>
            <a:r>
              <a:rPr lang="en-US" altLang="zh-TW" sz="2400" dirty="0" smtClean="0"/>
              <a:t>, M. and </a:t>
            </a:r>
            <a:r>
              <a:rPr lang="en-US" altLang="zh-TW" sz="2400" dirty="0" err="1" smtClean="0"/>
              <a:t>Ronzoni</a:t>
            </a:r>
            <a:r>
              <a:rPr lang="en-US" altLang="zh-TW" sz="2400" dirty="0" smtClean="0"/>
              <a:t>, G. (2018) “Consumer-led experience customization: a socio-spatial approach”, </a:t>
            </a:r>
            <a:r>
              <a:rPr lang="en-US" altLang="zh-TW" sz="2400" i="1" dirty="0" smtClean="0"/>
              <a:t>Journal of Service Management</a:t>
            </a:r>
            <a:r>
              <a:rPr lang="en-US" altLang="zh-TW" sz="2400" dirty="0" smtClean="0"/>
              <a:t>.</a:t>
            </a:r>
            <a:endParaRPr lang="zh-TW" altLang="zh-TW" sz="2400" dirty="0" smtClean="0"/>
          </a:p>
          <a:p>
            <a:pPr marL="457200" indent="-457200">
              <a:buClr>
                <a:srgbClr val="C00000"/>
              </a:buClr>
              <a:buSzPct val="118000"/>
              <a:buFont typeface="+mj-lt"/>
              <a:buAutoNum type="arabicPeriod" startAt="11"/>
            </a:pPr>
            <a:r>
              <a:rPr lang="en-US" altLang="zh-TW" sz="2400" dirty="0" smtClean="0"/>
              <a:t> Tseng </a:t>
            </a:r>
            <a:r>
              <a:rPr lang="en-US" altLang="zh-TW" sz="2400" dirty="0" smtClean="0">
                <a:hlinkClick r:id="rId6" tooltip="Click to search for more items by this author"/>
              </a:rPr>
              <a:t>S. </a:t>
            </a:r>
            <a:r>
              <a:rPr lang="en-US" altLang="zh-TW" sz="2400" dirty="0" smtClean="0"/>
              <a:t>and Wu, </a:t>
            </a:r>
            <a:r>
              <a:rPr lang="en-US" altLang="zh-TW" sz="2400" dirty="0" smtClean="0">
                <a:hlinkClick r:id="rId7" tooltip="Click to search for more items by this author"/>
              </a:rPr>
              <a:t>P</a:t>
            </a:r>
            <a:r>
              <a:rPr lang="en-US" altLang="zh-TW" sz="2400" dirty="0" smtClean="0"/>
              <a:t>. (2014) “The impact of customer knowledge and customer relationship management on service quality”, </a:t>
            </a:r>
            <a:r>
              <a:rPr lang="en-US" altLang="zh-TW" sz="2400" i="1" dirty="0" smtClean="0">
                <a:hlinkClick r:id="rId8" tooltip="Click to search for more items from this journal"/>
              </a:rPr>
              <a:t>International Journal of Quality and Service Sciences</a:t>
            </a:r>
            <a:r>
              <a:rPr lang="en-US" altLang="zh-TW" sz="2400" i="1" dirty="0" smtClean="0"/>
              <a:t>; </a:t>
            </a:r>
            <a:r>
              <a:rPr lang="en-US" altLang="zh-TW" sz="2400" dirty="0" smtClean="0"/>
              <a:t>Bingley</a:t>
            </a:r>
            <a:r>
              <a:rPr lang="en-US" altLang="zh-TW" sz="2400" dirty="0" smtClean="0">
                <a:hlinkClick r:id="rId9" tooltip="Click to search for more items from this issue"/>
              </a:rPr>
              <a:t> Vol. 6, </a:t>
            </a:r>
            <a:r>
              <a:rPr lang="en-US" altLang="zh-TW" sz="2400" dirty="0" err="1" smtClean="0">
                <a:hlinkClick r:id="rId9" tooltip="Click to search for more items from this issue"/>
              </a:rPr>
              <a:t>Iss</a:t>
            </a:r>
            <a:r>
              <a:rPr lang="en-US" altLang="zh-TW" sz="2400" dirty="0" smtClean="0">
                <a:hlinkClick r:id="rId9" tooltip="Click to search for more items from this issue"/>
              </a:rPr>
              <a:t>. 1, </a:t>
            </a:r>
            <a:r>
              <a:rPr lang="en-US" altLang="zh-TW" sz="2400" dirty="0" smtClean="0"/>
              <a:t>77-96.</a:t>
            </a:r>
            <a:endParaRPr lang="zh-TW" altLang="zh-TW" sz="2400" dirty="0" smtClean="0"/>
          </a:p>
          <a:p>
            <a:pPr marL="457200" indent="-457200">
              <a:buClr>
                <a:srgbClr val="C00000"/>
              </a:buClr>
              <a:buSzPct val="118000"/>
              <a:buFont typeface="+mj-lt"/>
              <a:buAutoNum type="arabicPeriod" startAt="11"/>
            </a:pPr>
            <a:r>
              <a:rPr lang="en-US" altLang="zh-TW" sz="2400" dirty="0" smtClean="0"/>
              <a:t> </a:t>
            </a:r>
            <a:r>
              <a:rPr lang="en-US" altLang="zh-TW" sz="2400" dirty="0" err="1" smtClean="0"/>
              <a:t>Vargo</a:t>
            </a:r>
            <a:r>
              <a:rPr lang="en-US" altLang="zh-TW" sz="2400" dirty="0" smtClean="0"/>
              <a:t>, L. and </a:t>
            </a:r>
            <a:r>
              <a:rPr lang="en-US" altLang="zh-TW" sz="2400" dirty="0" err="1" smtClean="0"/>
              <a:t>Lusch</a:t>
            </a:r>
            <a:r>
              <a:rPr lang="en-US" altLang="zh-TW" sz="2400" dirty="0" smtClean="0"/>
              <a:t>, R. (2004) “Evolving to a New Dominant Logic for Marketing”, </a:t>
            </a:r>
            <a:r>
              <a:rPr lang="en-US" altLang="zh-TW" sz="2400" i="1" dirty="0" smtClean="0"/>
              <a:t>Journal of Marketing, </a:t>
            </a:r>
            <a:r>
              <a:rPr lang="en-US" altLang="zh-TW" sz="2400" dirty="0" smtClean="0"/>
              <a:t>1 – 17.</a:t>
            </a:r>
            <a:endParaRPr lang="zh-TW" altLang="zh-TW" sz="2400" dirty="0" smtClean="0"/>
          </a:p>
          <a:p>
            <a:pPr marL="457200" indent="-457200">
              <a:buClr>
                <a:srgbClr val="C00000"/>
              </a:buClr>
              <a:buSzPct val="118000"/>
              <a:buFont typeface="+mj-lt"/>
              <a:buAutoNum type="arabicPeriod" startAt="11"/>
            </a:pPr>
            <a:r>
              <a:rPr lang="en-US" altLang="zh-TW" sz="2400" dirty="0" smtClean="0"/>
              <a:t> </a:t>
            </a:r>
            <a:r>
              <a:rPr lang="en-US" altLang="zh-TW" sz="2400" dirty="0" err="1" smtClean="0"/>
              <a:t>Wemer</a:t>
            </a:r>
            <a:r>
              <a:rPr lang="en-US" altLang="zh-TW" sz="2400" dirty="0" smtClean="0"/>
              <a:t>, R.; </a:t>
            </a:r>
            <a:r>
              <a:rPr lang="en-US" altLang="zh-TW" sz="2400" dirty="0" err="1" smtClean="0"/>
              <a:t>Krafft</a:t>
            </a:r>
            <a:r>
              <a:rPr lang="en-US" altLang="zh-TW" sz="2400" dirty="0" smtClean="0"/>
              <a:t>, M. and Hoyer, M. (Aug 2004) “The Customer Relationship Management Process: Its Measurement and Impact on Performance”, </a:t>
            </a:r>
            <a:r>
              <a:rPr lang="en-US" altLang="zh-TW" sz="2400" i="1" dirty="0" smtClean="0"/>
              <a:t>Journal of Marketing Research, </a:t>
            </a:r>
            <a:r>
              <a:rPr lang="en-US" altLang="zh-TW" sz="2400" dirty="0" smtClean="0"/>
              <a:t>101 – 109.</a:t>
            </a:r>
            <a:endParaRPr lang="zh-TW"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a:p>
            <a:pPr>
              <a:buNone/>
            </a:pPr>
            <a:endParaRPr lang="en-US" altLang="zh-TW" sz="24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26</a:t>
            </a:fld>
            <a:endParaRPr lang="zh-TW" altLang="en-US"/>
          </a:p>
        </p:txBody>
      </p:sp>
      <p:sp>
        <p:nvSpPr>
          <p:cNvPr id="9" name="標題 8"/>
          <p:cNvSpPr>
            <a:spLocks noGrp="1"/>
          </p:cNvSpPr>
          <p:nvPr>
            <p:ph type="title"/>
          </p:nvPr>
        </p:nvSpPr>
        <p:spPr>
          <a:xfrm>
            <a:off x="611560" y="548680"/>
            <a:ext cx="5112568" cy="720080"/>
          </a:xfrm>
        </p:spPr>
        <p:txBody>
          <a:bodyPr>
            <a:noAutofit/>
          </a:bodyPr>
          <a:lstStyle/>
          <a:p>
            <a:r>
              <a:rPr lang="en-US" altLang="zh-TW" sz="2800" u="sng" dirty="0" smtClean="0"/>
              <a:t>References</a:t>
            </a:r>
            <a:r>
              <a:rPr lang="en-US" altLang="zh-TW" sz="2800" dirty="0" smtClean="0"/>
              <a:t>:</a:t>
            </a:r>
            <a:r>
              <a:rPr lang="zh-TW" altLang="zh-TW" sz="2800" dirty="0" smtClean="0"/>
              <a:t/>
            </a:r>
            <a:br>
              <a:rPr lang="zh-TW" altLang="zh-TW" sz="2800" dirty="0" smtClean="0"/>
            </a:b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268760"/>
            <a:ext cx="8280920" cy="4608512"/>
          </a:xfrm>
        </p:spPr>
        <p:txBody>
          <a:bodyPr>
            <a:normAutofit fontScale="92500" lnSpcReduction="10000"/>
          </a:bodyPr>
          <a:lstStyle/>
          <a:p>
            <a:pPr marL="514350" indent="-514350" algn="just">
              <a:buSzPct val="100000"/>
              <a:buNone/>
            </a:pPr>
            <a:r>
              <a:rPr lang="en-US" altLang="zh-TW" sz="2800" dirty="0" smtClean="0"/>
              <a:t>1. Wrong impression that the 2,500 to 3,000words assignment is an easy task, but having seriously read the task description guidelines, this threatens me a lot.</a:t>
            </a:r>
          </a:p>
          <a:p>
            <a:pPr marL="514350" indent="-514350" algn="just">
              <a:buSzPct val="100000"/>
              <a:buNone/>
            </a:pPr>
            <a:r>
              <a:rPr lang="en-US" altLang="zh-TW" sz="2800" dirty="0" smtClean="0"/>
              <a:t>2.  As I’ve to spend a lot of time in understanding and explaining the research philosophy, some technical terms via lecture notes and you-tube lecturing series. Besides, design interview questions and spend almost 10 hours to obtain data through the 10 interviews, plus another 6 hours to transcribe them to build the analytical framework in exercising the coding technique, and bear in mind to achieve saturated data. All these processes are deep down into my heart.</a:t>
            </a:r>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27</a:t>
            </a:fld>
            <a:endParaRPr lang="zh-TW" altLang="en-US"/>
          </a:p>
        </p:txBody>
      </p:sp>
      <p:sp>
        <p:nvSpPr>
          <p:cNvPr id="9" name="標題 8"/>
          <p:cNvSpPr>
            <a:spLocks noGrp="1"/>
          </p:cNvSpPr>
          <p:nvPr>
            <p:ph type="title"/>
          </p:nvPr>
        </p:nvSpPr>
        <p:spPr>
          <a:xfrm>
            <a:off x="611560" y="548680"/>
            <a:ext cx="5112568" cy="720080"/>
          </a:xfrm>
        </p:spPr>
        <p:txBody>
          <a:bodyPr>
            <a:noAutofit/>
          </a:bodyPr>
          <a:lstStyle/>
          <a:p>
            <a:r>
              <a:rPr lang="en-US" altLang="zh-TW" sz="2800" u="sng" dirty="0" smtClean="0"/>
              <a:t>personal reflection</a:t>
            </a: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268760"/>
            <a:ext cx="8280920" cy="4608512"/>
          </a:xfrm>
        </p:spPr>
        <p:txBody>
          <a:bodyPr>
            <a:normAutofit fontScale="92500" lnSpcReduction="20000"/>
          </a:bodyPr>
          <a:lstStyle/>
          <a:p>
            <a:pPr algn="just">
              <a:buNone/>
            </a:pPr>
            <a:r>
              <a:rPr lang="en-US" altLang="zh-TW" sz="2800" dirty="0" smtClean="0"/>
              <a:t>3. Having conducted such research, although I may not fully grasp the techniques, I’m quite confident that I acquire most of the qualitative research knowledge and surely obtain the skills in handling different interviews.</a:t>
            </a:r>
          </a:p>
          <a:p>
            <a:pPr algn="just">
              <a:buNone/>
            </a:pPr>
            <a:r>
              <a:rPr lang="en-US" altLang="zh-TW" sz="2800" dirty="0" smtClean="0"/>
              <a:t>4. Transcribing the data is a hard work, but to make sure the correct message from interviewee is even harder with accurate memories and notes.  </a:t>
            </a:r>
          </a:p>
          <a:p>
            <a:pPr algn="just">
              <a:buNone/>
            </a:pPr>
            <a:r>
              <a:rPr lang="en-US" altLang="zh-TW" sz="2800" dirty="0" smtClean="0"/>
              <a:t>5. When the Analytical Framework is built, I figure out the sunshine from the dark clouds that the hard works (over a hundred hours so spent) on the research topic are proved to be meaningful, as the transcribe data proves my ideas toward the research topic are on the right track.  It is a bonus to see that happens. </a:t>
            </a:r>
            <a:endParaRPr lang="zh-TW"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28</a:t>
            </a:fld>
            <a:endParaRPr lang="zh-TW" altLang="en-US"/>
          </a:p>
        </p:txBody>
      </p:sp>
      <p:sp>
        <p:nvSpPr>
          <p:cNvPr id="9" name="標題 8"/>
          <p:cNvSpPr>
            <a:spLocks noGrp="1"/>
          </p:cNvSpPr>
          <p:nvPr>
            <p:ph type="title"/>
          </p:nvPr>
        </p:nvSpPr>
        <p:spPr>
          <a:xfrm>
            <a:off x="611560" y="548680"/>
            <a:ext cx="5112568" cy="720080"/>
          </a:xfrm>
        </p:spPr>
        <p:txBody>
          <a:bodyPr>
            <a:noAutofit/>
          </a:bodyPr>
          <a:lstStyle/>
          <a:p>
            <a:r>
              <a:rPr lang="en-US" altLang="zh-TW" sz="2800" u="sng" dirty="0" smtClean="0"/>
              <a:t>personal reflection</a:t>
            </a: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內容版面配置區 10"/>
          <p:cNvSpPr>
            <a:spLocks noGrp="1"/>
          </p:cNvSpPr>
          <p:nvPr>
            <p:ph idx="1"/>
          </p:nvPr>
        </p:nvSpPr>
        <p:spPr>
          <a:xfrm>
            <a:off x="683568" y="1268760"/>
            <a:ext cx="8280920" cy="4608512"/>
          </a:xfrm>
        </p:spPr>
        <p:txBody>
          <a:bodyPr>
            <a:normAutofit/>
          </a:bodyPr>
          <a:lstStyle/>
          <a:p>
            <a:pPr>
              <a:buNone/>
            </a:pPr>
            <a:r>
              <a:rPr lang="en-US" altLang="zh-TW" sz="2800" dirty="0" smtClean="0"/>
              <a:t>6. Finally, there are many hip-cups during the </a:t>
            </a:r>
            <a:r>
              <a:rPr lang="en-US" altLang="zh-TW" sz="2800" dirty="0" smtClean="0"/>
              <a:t>interviews, </a:t>
            </a:r>
            <a:r>
              <a:rPr lang="en-US" altLang="zh-TW" sz="2800" dirty="0" smtClean="0"/>
              <a:t>to name a few: </a:t>
            </a:r>
          </a:p>
          <a:p>
            <a:pPr lvl="1">
              <a:buSzPct val="50000"/>
              <a:buFont typeface="Wingdings" pitchFamily="2" charset="2"/>
              <a:buChar char="u"/>
            </a:pPr>
            <a:r>
              <a:rPr lang="en-US" altLang="zh-TW" dirty="0" smtClean="0"/>
              <a:t>some participants are unwilling and even disagree to have the sound recording during the interviews;</a:t>
            </a:r>
          </a:p>
          <a:p>
            <a:pPr lvl="1">
              <a:buSzPct val="50000"/>
              <a:buFont typeface="Wingdings" pitchFamily="2" charset="2"/>
              <a:buChar char="u"/>
            </a:pPr>
            <a:r>
              <a:rPr lang="en-US" altLang="zh-TW" dirty="0" smtClean="0"/>
              <a:t>The interview must be stopped unexpectedly due to emergency case (water flooding incident) happened in the workplace; </a:t>
            </a:r>
          </a:p>
          <a:p>
            <a:pPr lvl="1">
              <a:buSzPct val="50000"/>
              <a:buFont typeface="Wingdings" pitchFamily="2" charset="2"/>
              <a:buChar char="u"/>
            </a:pPr>
            <a:r>
              <a:rPr lang="en-US" altLang="zh-TW" dirty="0" smtClean="0"/>
              <a:t>Waste half an hour time in a wrong venue for the interview; and so on.  </a:t>
            </a:r>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a:p>
            <a:pPr algn="just">
              <a:buNone/>
            </a:pPr>
            <a:endParaRPr lang="en-US" altLang="zh-TW" sz="2800" dirty="0" smtClean="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29</a:t>
            </a:fld>
            <a:endParaRPr lang="zh-TW" altLang="en-US"/>
          </a:p>
        </p:txBody>
      </p:sp>
      <p:sp>
        <p:nvSpPr>
          <p:cNvPr id="9" name="標題 8"/>
          <p:cNvSpPr>
            <a:spLocks noGrp="1"/>
          </p:cNvSpPr>
          <p:nvPr>
            <p:ph type="title"/>
          </p:nvPr>
        </p:nvSpPr>
        <p:spPr>
          <a:xfrm>
            <a:off x="611560" y="548680"/>
            <a:ext cx="5112568" cy="720080"/>
          </a:xfrm>
        </p:spPr>
        <p:txBody>
          <a:bodyPr>
            <a:noAutofit/>
          </a:bodyPr>
          <a:lstStyle/>
          <a:p>
            <a:r>
              <a:rPr lang="en-US" altLang="zh-TW" sz="2800" u="sng" dirty="0" smtClean="0"/>
              <a:t>personal reflection</a:t>
            </a:r>
            <a:endParaRPr lang="zh-TW" altLang="en-US" sz="2800" dirty="0"/>
          </a:p>
        </p:txBody>
      </p:sp>
      <p:sp>
        <p:nvSpPr>
          <p:cNvPr id="6" name="文字方塊 5"/>
          <p:cNvSpPr txBox="1"/>
          <p:nvPr/>
        </p:nvSpPr>
        <p:spPr>
          <a:xfrm>
            <a:off x="395536" y="594928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467544" y="1484784"/>
            <a:ext cx="8458200" cy="2016224"/>
          </a:xfrm>
        </p:spPr>
        <p:txBody>
          <a:bodyPr>
            <a:normAutofit/>
          </a:bodyPr>
          <a:lstStyle/>
          <a:p>
            <a:r>
              <a:rPr lang="zh-TW" altLang="zh-TW" dirty="0" smtClean="0"/>
              <a:t/>
            </a:r>
            <a:br>
              <a:rPr lang="zh-TW" altLang="zh-TW" dirty="0" smtClean="0"/>
            </a:br>
            <a:endParaRPr lang="zh-TW" altLang="en-US" dirty="0"/>
          </a:p>
        </p:txBody>
      </p:sp>
      <p:sp>
        <p:nvSpPr>
          <p:cNvPr id="8" name="投影片編號版面配置區 7"/>
          <p:cNvSpPr>
            <a:spLocks noGrp="1"/>
          </p:cNvSpPr>
          <p:nvPr>
            <p:ph type="sldNum" sz="quarter" idx="12"/>
          </p:nvPr>
        </p:nvSpPr>
        <p:spPr/>
        <p:txBody>
          <a:bodyPr/>
          <a:lstStyle/>
          <a:p>
            <a:fld id="{3B6E158D-E122-4557-8118-6864D23F2E14}" type="slidenum">
              <a:rPr lang="zh-TW" altLang="en-US" smtClean="0"/>
              <a:pPr/>
              <a:t>30</a:t>
            </a:fld>
            <a:endParaRPr lang="zh-TW" altLang="en-US"/>
          </a:p>
        </p:txBody>
      </p:sp>
      <p:sp>
        <p:nvSpPr>
          <p:cNvPr id="7" name="文字方塊 6"/>
          <p:cNvSpPr txBox="1"/>
          <p:nvPr/>
        </p:nvSpPr>
        <p:spPr>
          <a:xfrm>
            <a:off x="2981617" y="2132856"/>
            <a:ext cx="3238386" cy="1938992"/>
          </a:xfrm>
          <a:prstGeom prst="rect">
            <a:avLst/>
          </a:prstGeom>
          <a:noFill/>
        </p:spPr>
        <p:txBody>
          <a:bodyPr wrap="none" rtlCol="0">
            <a:spAutoFit/>
          </a:bodyPr>
          <a:lstStyle/>
          <a:p>
            <a:pPr algn="ctr"/>
            <a:r>
              <a:rPr lang="en-US" altLang="zh-TW" sz="4000" b="1" dirty="0" smtClean="0">
                <a:latin typeface="Arial Unicode MS" pitchFamily="34" charset="-120"/>
                <a:ea typeface="Arial Unicode MS" pitchFamily="34" charset="-120"/>
                <a:cs typeface="Arial Unicode MS" pitchFamily="34" charset="-120"/>
              </a:rPr>
              <a:t>Thank You </a:t>
            </a:r>
          </a:p>
          <a:p>
            <a:pPr algn="ctr"/>
            <a:r>
              <a:rPr lang="en-US" altLang="zh-TW" sz="4000" b="1" dirty="0" smtClean="0">
                <a:latin typeface="Arial Unicode MS" pitchFamily="34" charset="-120"/>
                <a:ea typeface="Arial Unicode MS" pitchFamily="34" charset="-120"/>
                <a:cs typeface="Arial Unicode MS" pitchFamily="34" charset="-120"/>
              </a:rPr>
              <a:t>&amp; </a:t>
            </a:r>
          </a:p>
          <a:p>
            <a:pPr algn="ctr"/>
            <a:r>
              <a:rPr lang="en-US" altLang="zh-TW" sz="4000" b="1" dirty="0" smtClean="0">
                <a:latin typeface="Arial Unicode MS" pitchFamily="34" charset="-120"/>
                <a:ea typeface="Arial Unicode MS" pitchFamily="34" charset="-120"/>
                <a:cs typeface="Arial Unicode MS" pitchFamily="34" charset="-120"/>
              </a:rPr>
              <a:t>Q&amp;A Session</a:t>
            </a:r>
            <a:endParaRPr lang="zh-TW" altLang="en-US" sz="4000" b="1" dirty="0">
              <a:latin typeface="Arial Unicode MS" pitchFamily="34" charset="-120"/>
              <a:ea typeface="Arial Unicode MS" pitchFamily="34" charset="-120"/>
              <a:cs typeface="Arial Unicode MS" pitchFamily="34" charset="-120"/>
            </a:endParaRPr>
          </a:p>
        </p:txBody>
      </p:sp>
      <p:sp>
        <p:nvSpPr>
          <p:cNvPr id="10" name="文字方塊 9"/>
          <p:cNvSpPr txBox="1"/>
          <p:nvPr/>
        </p:nvSpPr>
        <p:spPr>
          <a:xfrm>
            <a:off x="395536" y="5589240"/>
            <a:ext cx="8352928" cy="707886"/>
          </a:xfrm>
          <a:prstGeom prst="rect">
            <a:avLst/>
          </a:prstGeom>
          <a:noFill/>
        </p:spPr>
        <p:txBody>
          <a:bodyPr wrap="square" rtlCol="0">
            <a:spAutoFit/>
          </a:bodyPr>
          <a:lstStyle/>
          <a:p>
            <a:pPr lvl="0" eaLnBrk="0" fontAlgn="base" hangingPunct="0">
              <a:spcBef>
                <a:spcPct val="0"/>
              </a:spcBef>
              <a:spcAft>
                <a:spcPct val="0"/>
              </a:spcAft>
            </a:pP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Customer Relationship Management (CRM)</a:t>
            </a:r>
            <a:r>
              <a:rPr kumimoji="1" lang="en-US" altLang="zh-HK" sz="1400" b="1" dirty="0" smtClean="0">
                <a:latin typeface="Calibri"/>
                <a:ea typeface="新細明體" pitchFamily="18" charset="-120"/>
                <a:cs typeface="Times New Roman" pitchFamily="18" charset="0"/>
              </a:rPr>
              <a:t>”</a:t>
            </a:r>
            <a:r>
              <a:rPr kumimoji="1" lang="en-US" altLang="zh-HK" sz="1400" b="1" dirty="0" smtClean="0">
                <a:solidFill>
                  <a:srgbClr val="C00000"/>
                </a:solidFill>
                <a:latin typeface="Times New Roman" pitchFamily="18" charset="0"/>
                <a:ea typeface="新細明體" pitchFamily="18" charset="-120"/>
                <a:cs typeface="Times New Roman" pitchFamily="18" charset="0"/>
              </a:rPr>
              <a:t> </a:t>
            </a:r>
            <a:r>
              <a:rPr kumimoji="1" lang="en-US" altLang="zh-HK" sz="1400" dirty="0" smtClean="0">
                <a:latin typeface="Times New Roman" pitchFamily="18" charset="0"/>
                <a:ea typeface="新細明體" pitchFamily="18" charset="-120"/>
                <a:cs typeface="Times New Roman" pitchFamily="18" charset="0"/>
              </a:rPr>
              <a:t>is an </a:t>
            </a:r>
            <a:r>
              <a:rPr kumimoji="1" lang="en-US" altLang="zh-HK" sz="1400" b="1" dirty="0" smtClean="0">
                <a:solidFill>
                  <a:srgbClr val="0070C0"/>
                </a:solidFill>
                <a:latin typeface="Times New Roman" pitchFamily="18" charset="0"/>
                <a:ea typeface="新細明體" pitchFamily="18" charset="-120"/>
                <a:cs typeface="Times New Roman" pitchFamily="18" charset="0"/>
              </a:rPr>
              <a:t>effective mediator </a:t>
            </a:r>
            <a:r>
              <a:rPr kumimoji="1" lang="en-US" altLang="zh-HK" sz="1400" dirty="0" smtClean="0">
                <a:solidFill>
                  <a:srgbClr val="7030A0"/>
                </a:solidFill>
                <a:latin typeface="Times New Roman" pitchFamily="18" charset="0"/>
                <a:ea typeface="新細明體" pitchFamily="18" charset="-120"/>
                <a:cs typeface="Times New Roman" pitchFamily="18" charset="0"/>
              </a:rPr>
              <a:t>t</a:t>
            </a:r>
            <a:r>
              <a:rPr kumimoji="1" lang="en-US" altLang="zh-HK" sz="1400" dirty="0" smtClean="0">
                <a:latin typeface="Times New Roman" pitchFamily="18" charset="0"/>
                <a:ea typeface="新細明體" pitchFamily="18" charset="-120"/>
                <a:cs typeface="Times New Roman" pitchFamily="18" charset="0"/>
              </a:rPr>
              <a:t>o drive Customer-driven Strategies to lead </a:t>
            </a:r>
            <a:r>
              <a:rPr kumimoji="1" lang="en-US" altLang="zh-HK" sz="1400" b="1" dirty="0" smtClean="0">
                <a:solidFill>
                  <a:srgbClr val="008000"/>
                </a:solidFill>
                <a:latin typeface="Times New Roman" pitchFamily="18" charset="0"/>
                <a:ea typeface="新細明體" pitchFamily="18" charset="-120"/>
                <a:cs typeface="Times New Roman" pitchFamily="18" charset="0"/>
              </a:rPr>
              <a:t>Customers</a:t>
            </a:r>
            <a:r>
              <a:rPr kumimoji="1" lang="en-US" altLang="zh-HK" sz="1400" b="1" dirty="0" smtClean="0">
                <a:solidFill>
                  <a:srgbClr val="008000"/>
                </a:solidFill>
                <a:latin typeface="Calibri"/>
                <a:ea typeface="新細明體" pitchFamily="18" charset="-120"/>
                <a:cs typeface="Times New Roman" pitchFamily="18" charset="0"/>
              </a:rPr>
              <a:t>’</a:t>
            </a:r>
            <a:r>
              <a:rPr kumimoji="1" lang="en-US" altLang="zh-HK" sz="1400" b="1" dirty="0" smtClean="0">
                <a:solidFill>
                  <a:srgbClr val="008000"/>
                </a:solidFill>
                <a:latin typeface="Times New Roman" pitchFamily="18" charset="0"/>
                <a:ea typeface="新細明體" pitchFamily="18" charset="-120"/>
                <a:cs typeface="Times New Roman" pitchFamily="18" charset="0"/>
              </a:rPr>
              <a:t> Behaviour </a:t>
            </a:r>
            <a:r>
              <a:rPr kumimoji="1" lang="en-US" altLang="zh-HK" sz="1400" dirty="0" smtClean="0">
                <a:solidFill>
                  <a:srgbClr val="000099"/>
                </a:solidFill>
                <a:latin typeface="Times New Roman" pitchFamily="18" charset="0"/>
                <a:ea typeface="新細明體" pitchFamily="18" charset="-120"/>
                <a:cs typeface="Times New Roman" pitchFamily="18" charset="0"/>
              </a:rPr>
              <a:t> - a study on Property &amp; Facility Management of Residential Property in Hong Kong</a:t>
            </a:r>
            <a:endParaRPr kumimoji="1" lang="en-US" altLang="zh-HK" sz="1400" dirty="0" smtClean="0">
              <a:solidFill>
                <a:srgbClr val="000099"/>
              </a:solidFill>
              <a:latin typeface="Arial" pitchFamily="34" charset="0"/>
              <a:ea typeface="新細明體" pitchFamily="18" charset="-120"/>
              <a:cs typeface="新細明體" pitchFamily="18" charset="-120"/>
            </a:endParaRPr>
          </a:p>
          <a:p>
            <a:endParaRPr lang="zh-TW" altLang="en-US" sz="12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旅程">
  <a:themeElements>
    <a:clrScheme name="旅程">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古典">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旅程">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634</TotalTime>
  <Words>2715</Words>
  <Application>Microsoft Office PowerPoint</Application>
  <PresentationFormat>如螢幕大小 (4:3)</PresentationFormat>
  <Paragraphs>375</Paragraphs>
  <Slides>30</Slides>
  <Notes>2</Notes>
  <HiddenSlides>0</HiddenSlides>
  <MMClips>0</MMClips>
  <ScaleCrop>false</ScaleCrop>
  <HeadingPairs>
    <vt:vector size="4" baseType="variant">
      <vt:variant>
        <vt:lpstr>佈景主題</vt:lpstr>
      </vt:variant>
      <vt:variant>
        <vt:i4>1</vt:i4>
      </vt:variant>
      <vt:variant>
        <vt:lpstr>投影片標題</vt:lpstr>
      </vt:variant>
      <vt:variant>
        <vt:i4>30</vt:i4>
      </vt:variant>
    </vt:vector>
  </HeadingPairs>
  <TitlesOfParts>
    <vt:vector size="31" baseType="lpstr">
      <vt:lpstr>旅程</vt:lpstr>
      <vt:lpstr> </vt:lpstr>
      <vt:lpstr> </vt:lpstr>
      <vt:lpstr>投影片 3</vt:lpstr>
      <vt:lpstr>The content</vt:lpstr>
      <vt:lpstr> The Research Objective </vt:lpstr>
      <vt:lpstr> the findings </vt:lpstr>
      <vt:lpstr> Research Philosophy </vt:lpstr>
      <vt:lpstr> Literature Review </vt:lpstr>
      <vt:lpstr> Literature Review </vt:lpstr>
      <vt:lpstr> Methodology </vt:lpstr>
      <vt:lpstr> Methodology </vt:lpstr>
      <vt:lpstr>Data Collection </vt:lpstr>
      <vt:lpstr>Data Collection </vt:lpstr>
      <vt:lpstr>The Analytical Framework </vt:lpstr>
      <vt:lpstr>Analysis on findings </vt:lpstr>
      <vt:lpstr>Discussion on Findings </vt:lpstr>
      <vt:lpstr>Discussion on Findings </vt:lpstr>
      <vt:lpstr>Discussion on Findings </vt:lpstr>
      <vt:lpstr>Discussion on Findings </vt:lpstr>
      <vt:lpstr>Discussion on Findings </vt:lpstr>
      <vt:lpstr>conclusion </vt:lpstr>
      <vt:lpstr>conclusion </vt:lpstr>
      <vt:lpstr>conclusion </vt:lpstr>
      <vt:lpstr>References: </vt:lpstr>
      <vt:lpstr>References: </vt:lpstr>
      <vt:lpstr>References: </vt:lpstr>
      <vt:lpstr>personal reflection</vt:lpstr>
      <vt:lpstr>personal reflection</vt:lpstr>
      <vt:lpstr>personal reflection</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user</dc:creator>
  <cp:lastModifiedBy>user</cp:lastModifiedBy>
  <cp:revision>64</cp:revision>
  <dcterms:created xsi:type="dcterms:W3CDTF">2018-08-17T15:16:59Z</dcterms:created>
  <dcterms:modified xsi:type="dcterms:W3CDTF">2018-10-27T13:38:15Z</dcterms:modified>
</cp:coreProperties>
</file>