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60" r:id="rId4"/>
    <p:sldId id="261" r:id="rId5"/>
    <p:sldId id="258" r:id="rId6"/>
    <p:sldId id="259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544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684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115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018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321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516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938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248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83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496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8529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7528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191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4841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5263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4300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62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23C975C-649D-4C56-A96D-6EF451744E8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AC5CAC-FF80-4D19-9DFC-3A2987423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2868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Tour Operator Issues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INTERNATIONAL TRAVEL OPERATIONS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3787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LOW COST HOLIDAYS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BUDGET TOUR OPERATOR - JULY 2016</a:t>
            </a:r>
          </a:p>
          <a:p>
            <a:r>
              <a:rPr lang="en-GB" sz="2800" dirty="0" smtClean="0"/>
              <a:t>ADMINISTRATORS SMITH AND WILLIAMSON ESTIMATED 27k PAX ON HOLIDAY AND 110K WITH FUTURE BOOKINGS</a:t>
            </a:r>
          </a:p>
          <a:p>
            <a:r>
              <a:rPr lang="en-GB" sz="2800" dirty="0" smtClean="0"/>
              <a:t>PAX WARNED THEY WOULD BE ASKED TO PAY THEIR HOTEL BILLS</a:t>
            </a:r>
          </a:p>
          <a:p>
            <a:r>
              <a:rPr lang="en-GB" sz="2800" dirty="0" smtClean="0"/>
              <a:t>55% UK PAX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26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FOUNDED IN 2004 BY PAUL EVANS FORMER CLUB18-30 REP</a:t>
            </a:r>
          </a:p>
          <a:p>
            <a:r>
              <a:rPr lang="en-GB" dirty="0" smtClean="0"/>
              <a:t>451 STAFF, 120 BASED AT GATWICK</a:t>
            </a:r>
          </a:p>
          <a:p>
            <a:r>
              <a:rPr lang="en-GB" dirty="0" smtClean="0"/>
              <a:t>OFFICES IN UK, SPAIN, SWITZERLAND AND POLAND</a:t>
            </a:r>
          </a:p>
          <a:p>
            <a:r>
              <a:rPr lang="en-GB" dirty="0" smtClean="0"/>
              <a:t>CLAIMS</a:t>
            </a:r>
          </a:p>
          <a:p>
            <a:r>
              <a:rPr lang="en-GB" dirty="0" smtClean="0"/>
              <a:t>“You can have confidence when travelling with Low Cost Holidays”</a:t>
            </a:r>
          </a:p>
          <a:p>
            <a:r>
              <a:rPr lang="en-GB" dirty="0" smtClean="0"/>
              <a:t>10 Years Trading</a:t>
            </a:r>
          </a:p>
          <a:p>
            <a:r>
              <a:rPr lang="en-GB" dirty="0" smtClean="0"/>
              <a:t>“We have full financial protection arrangements as required by European Law”</a:t>
            </a:r>
          </a:p>
          <a:p>
            <a:r>
              <a:rPr lang="en-GB" dirty="0" smtClean="0"/>
              <a:t>“We are established in Spain. Spain, just as the UK does, has financial protection requirements for travel companies. We comply fully with those </a:t>
            </a:r>
            <a:r>
              <a:rPr lang="en-GB" dirty="0" err="1" smtClean="0"/>
              <a:t>financiall</a:t>
            </a:r>
            <a:r>
              <a:rPr lang="en-GB" dirty="0" smtClean="0"/>
              <a:t> protection requirements.</a:t>
            </a:r>
          </a:p>
        </p:txBody>
      </p:sp>
    </p:spTree>
    <p:extLst>
      <p:ext uri="{BB962C8B-B14F-4D97-AF65-F5344CB8AC3E}">
        <p14:creationId xmlns:p14="http://schemas.microsoft.com/office/powerpoint/2010/main" val="3695413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LOW COSTS LAST SUBMITTED ACCOUNTS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UP TO OCT 2014 </a:t>
            </a:r>
          </a:p>
          <a:p>
            <a:r>
              <a:rPr lang="en-GB" sz="2800" dirty="0" smtClean="0"/>
              <a:t>SOLD £477M HOLIDAYS MAKING PRE TAX LOSS OOF £47k</a:t>
            </a:r>
          </a:p>
          <a:p>
            <a:r>
              <a:rPr lang="en-GB" sz="2800" dirty="0" smtClean="0"/>
              <a:t>2 DIRECTORS RESIGNED IN DECEMBER</a:t>
            </a:r>
          </a:p>
          <a:p>
            <a:r>
              <a:rPr lang="en-GB" sz="2800" dirty="0" smtClean="0"/>
              <a:t>COMPANY AUDITORS RESIGNED IN MARCH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43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2013 WARNING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CAA WARNING AGAINST BOOKING WITH LOWCOST HOLIDAYS</a:t>
            </a:r>
          </a:p>
          <a:p>
            <a:r>
              <a:rPr lang="en-GB" sz="2800" dirty="0" smtClean="0"/>
              <a:t>COMPANY RELOCATED TO SPAIN</a:t>
            </a:r>
          </a:p>
          <a:p>
            <a:r>
              <a:rPr lang="en-GB" sz="2800" dirty="0" smtClean="0"/>
              <a:t>NO LONGER PROTECTED UNDER ATOL SCHEME RUN BY CAA</a:t>
            </a:r>
          </a:p>
          <a:p>
            <a:r>
              <a:rPr lang="en-GB" sz="2800" dirty="0" smtClean="0"/>
              <a:t>NO COVER TO REPATRIATE &amp; REIMBURSE IF COMPANY GOES BUST</a:t>
            </a:r>
          </a:p>
          <a:p>
            <a:r>
              <a:rPr lang="en-GB" sz="2800" dirty="0" smtClean="0"/>
              <a:t>LOWCOST DISMISSED THIS STATING THAT PAX WERE COVERED UNDER SPANISH SCHEME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84845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NOTIFICATION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825625"/>
            <a:ext cx="10997485" cy="4351338"/>
          </a:xfrm>
        </p:spPr>
        <p:txBody>
          <a:bodyPr>
            <a:normAutofit/>
          </a:bodyPr>
          <a:lstStyle/>
          <a:p>
            <a:r>
              <a:rPr lang="en-GB" sz="2800" dirty="0" smtClean="0"/>
              <a:t>VIA WEBSITE</a:t>
            </a:r>
          </a:p>
          <a:p>
            <a:r>
              <a:rPr lang="en-GB" sz="2800" dirty="0" smtClean="0"/>
              <a:t>FLIGHTS HOME VALID</a:t>
            </a:r>
          </a:p>
          <a:p>
            <a:r>
              <a:rPr lang="en-GB" sz="2800" dirty="0" smtClean="0"/>
              <a:t>HOTELS AND TRANSFER/EXCURSION COMPANIES MAY ASK FOR PAYMENT</a:t>
            </a:r>
          </a:p>
          <a:p>
            <a:r>
              <a:rPr lang="en-GB" sz="2800" dirty="0" smtClean="0"/>
              <a:t>ADVISED TO CLAIM ANY EXTRAS FROM INSURANCE, CREDIT CARD COMPANY OF BALEARIC GOVT WHICH LICENCES LOWCOST HOLIDAYS…..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71530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ADMINISTRATORS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NUMBER OF FACTORS CONTRIBUTED TO THE GROUPS DEMISE</a:t>
            </a:r>
          </a:p>
          <a:p>
            <a:r>
              <a:rPr lang="en-GB" dirty="0" smtClean="0"/>
              <a:t>EUROPEAN REFERENDUM DELAYED HOLIDAY DECISIONS</a:t>
            </a:r>
          </a:p>
          <a:p>
            <a:r>
              <a:rPr lang="en-GB" dirty="0" smtClean="0"/>
              <a:t>BREXIT VOTE</a:t>
            </a:r>
          </a:p>
          <a:p>
            <a:r>
              <a:rPr lang="en-GB" dirty="0" smtClean="0"/>
              <a:t>FALL IN VALUE OF £</a:t>
            </a:r>
          </a:p>
          <a:p>
            <a:r>
              <a:rPr lang="en-GB" dirty="0" smtClean="0"/>
              <a:t>PLANNING TO MEET APPROPRIATE SPANISH AUTHORITIES AND REGULATORS TO INVESTIIGATE WHAT COMPENSATION MAY BE AVAILABLE TO PAX WHO HAVE LOST MONIES</a:t>
            </a:r>
          </a:p>
          <a:p>
            <a:r>
              <a:rPr lang="en-GB" dirty="0" smtClean="0"/>
              <a:t>GUARDIAN ESTIMATED THAT PAX MAY GET £8 EACH IN COMPENSATION……ISSUE OF LACK OF ATOL/CAA/ABTA BONDING</a:t>
            </a:r>
          </a:p>
        </p:txBody>
      </p:sp>
    </p:spTree>
    <p:extLst>
      <p:ext uri="{BB962C8B-B14F-4D97-AF65-F5344CB8AC3E}">
        <p14:creationId xmlns:p14="http://schemas.microsoft.com/office/powerpoint/2010/main" val="2936319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CAA/ ATOL CRASHES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July 2011 Holidays 4 UK &amp; Aegean Flights – Turkey Specialists</a:t>
            </a:r>
          </a:p>
          <a:p>
            <a:r>
              <a:rPr lang="en-GB" dirty="0" smtClean="0"/>
              <a:t>17 years Trading and owned by 2 Turkish/UK families</a:t>
            </a:r>
          </a:p>
          <a:p>
            <a:r>
              <a:rPr lang="en-GB" dirty="0" smtClean="0"/>
              <a:t>Impact of Economic Downturn</a:t>
            </a:r>
          </a:p>
          <a:p>
            <a:r>
              <a:rPr lang="en-GB" dirty="0" smtClean="0"/>
              <a:t>13K repatriated – 60K effected</a:t>
            </a:r>
          </a:p>
          <a:p>
            <a:r>
              <a:rPr lang="en-GB" dirty="0" err="1" smtClean="0"/>
              <a:t>Pax</a:t>
            </a:r>
            <a:r>
              <a:rPr lang="en-GB" dirty="0" smtClean="0"/>
              <a:t> turned away at UK Airports</a:t>
            </a:r>
          </a:p>
          <a:p>
            <a:r>
              <a:rPr lang="en-GB" dirty="0" smtClean="0"/>
              <a:t>Profits had just tripled £326K pre tax profits filed July 2011</a:t>
            </a:r>
          </a:p>
          <a:p>
            <a:r>
              <a:rPr lang="en-GB" dirty="0" smtClean="0"/>
              <a:t>CAA/ATOL Consumer Protection Scheme</a:t>
            </a:r>
          </a:p>
          <a:p>
            <a:r>
              <a:rPr lang="en-GB" dirty="0" smtClean="0"/>
              <a:t>Cost CAA £9.5m, with £4.5m covered by ATOL bonds and other security measures lodged by Holidays 4 UK. </a:t>
            </a:r>
          </a:p>
          <a:p>
            <a:r>
              <a:rPr lang="en-GB" dirty="0" smtClean="0"/>
              <a:t>Rescue fund £42m+ </a:t>
            </a:r>
            <a:r>
              <a:rPr lang="en-GB" dirty="0" err="1" smtClean="0"/>
              <a:t>defecit</a:t>
            </a:r>
            <a:r>
              <a:rPr lang="en-GB" dirty="0" smtClean="0"/>
              <a:t> was pushed a further £5m into </a:t>
            </a:r>
            <a:r>
              <a:rPr lang="en-GB" dirty="0" err="1" smtClean="0"/>
              <a:t>defecit</a:t>
            </a:r>
            <a:endParaRPr lang="en-GB" dirty="0" smtClean="0"/>
          </a:p>
          <a:p>
            <a:r>
              <a:rPr lang="en-GB" dirty="0" smtClean="0"/>
              <a:t>Put pressure on CAA to increase it’s £2.50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30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All Leisure Holidays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Jan 2017 Cruise Specialists All Leisure Holidays Ltd Bankrupt  cancelling 7k holidays and 400 abroad repatriated</a:t>
            </a:r>
          </a:p>
          <a:p>
            <a:r>
              <a:rPr lang="en-GB" dirty="0" smtClean="0"/>
              <a:t>Swan Hellenic and Voyages of Discovery Brands - ATOL</a:t>
            </a:r>
          </a:p>
          <a:p>
            <a:r>
              <a:rPr lang="en-GB" dirty="0" smtClean="0"/>
              <a:t>Blamed on perfect storm of terrorism attacks and plummeting £ due to Brexit</a:t>
            </a:r>
          </a:p>
          <a:p>
            <a:r>
              <a:rPr lang="en-GB" dirty="0" smtClean="0"/>
              <a:t>Problem of Small Ships to North Africa and Middle East with Turkey being removed from the map</a:t>
            </a:r>
          </a:p>
          <a:p>
            <a:r>
              <a:rPr lang="en-GB" dirty="0" smtClean="0"/>
              <a:t>£ dropped by 20% against dollar and 14% against euro since 2015</a:t>
            </a:r>
          </a:p>
          <a:p>
            <a:r>
              <a:rPr lang="en-GB" dirty="0" smtClean="0"/>
              <a:t>ATOL Protected so 13K </a:t>
            </a:r>
            <a:r>
              <a:rPr lang="en-GB" dirty="0" err="1" smtClean="0"/>
              <a:t>pax</a:t>
            </a:r>
            <a:r>
              <a:rPr lang="en-GB" dirty="0" smtClean="0"/>
              <a:t> booked were refunded their lost costs</a:t>
            </a:r>
          </a:p>
        </p:txBody>
      </p:sp>
    </p:spTree>
    <p:extLst>
      <p:ext uri="{BB962C8B-B14F-4D97-AF65-F5344CB8AC3E}">
        <p14:creationId xmlns:p14="http://schemas.microsoft.com/office/powerpoint/2010/main" val="320302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37</TotalTime>
  <Words>488</Words>
  <Application>Microsoft Office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</vt:lpstr>
      <vt:lpstr>Tour Operator Issues </vt:lpstr>
      <vt:lpstr>               LOW COST HOLIDAYS</vt:lpstr>
      <vt:lpstr>                      BACKGROUND</vt:lpstr>
      <vt:lpstr>  LOW COSTS LAST SUBMITTED ACCOUNTS</vt:lpstr>
      <vt:lpstr>    2013 WARNING</vt:lpstr>
      <vt:lpstr>                        NOTIFICATION</vt:lpstr>
      <vt:lpstr>ADMINISTRATORS STATEMENT</vt:lpstr>
      <vt:lpstr>            CAA/ ATOL CRASHES</vt:lpstr>
      <vt:lpstr>            All Leisure Holidays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Tour Operator Issues</dc:title>
  <dc:creator>Anna Morgan</dc:creator>
  <cp:lastModifiedBy>Anna Morgan</cp:lastModifiedBy>
  <cp:revision>6</cp:revision>
  <dcterms:created xsi:type="dcterms:W3CDTF">2017-10-08T12:00:47Z</dcterms:created>
  <dcterms:modified xsi:type="dcterms:W3CDTF">2017-10-08T12:38:36Z</dcterms:modified>
</cp:coreProperties>
</file>