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18288000" cy="10287000"/>
  <p:notesSz cx="6858000" cy="9144000"/>
  <p:embeddedFontLst>
    <p:embeddedFont>
      <p:font typeface="TT Firs Neue" charset="1" panose="02000503030000020004"/>
      <p:regular r:id="rId16"/>
    </p:embeddedFont>
    <p:embeddedFont>
      <p:font typeface="Heading Now 71-78" charset="1" panose="00000000000000000000"/>
      <p:regular r:id="rId17"/>
    </p:embeddedFont>
    <p:embeddedFont>
      <p:font typeface="TT Firs Neue Bold" charset="1" panose="02000803030000020004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fonts/font16.fntdata" Type="http://schemas.openxmlformats.org/officeDocument/2006/relationships/font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image2.jpe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5.svg" Type="http://schemas.openxmlformats.org/officeDocument/2006/relationships/image"/><Relationship Id="rId11" Target="../media/image16.png" Type="http://schemas.openxmlformats.org/officeDocument/2006/relationships/image"/><Relationship Id="rId12" Target="../media/image17.svg" Type="http://schemas.openxmlformats.org/officeDocument/2006/relationships/image"/><Relationship Id="rId13" Target="../media/image5.png" Type="http://schemas.openxmlformats.org/officeDocument/2006/relationships/image"/><Relationship Id="rId14" Target="../media/image6.svg" Type="http://schemas.openxmlformats.org/officeDocument/2006/relationships/image"/><Relationship Id="rId2" Target="../media/image9.png" Type="http://schemas.openxmlformats.org/officeDocument/2006/relationships/image"/><Relationship Id="rId3" Target="../media/image10.svg" Type="http://schemas.openxmlformats.org/officeDocument/2006/relationships/image"/><Relationship Id="rId4" Target="../media/image11.jpeg" Type="http://schemas.openxmlformats.org/officeDocument/2006/relationships/image"/><Relationship Id="rId5" Target="../media/image12.png" Type="http://schemas.openxmlformats.org/officeDocument/2006/relationships/image"/><Relationship Id="rId6" Target="../media/image13.svg" Type="http://schemas.openxmlformats.org/officeDocument/2006/relationships/image"/><Relationship Id="rId7" Target="../media/image3.png" Type="http://schemas.openxmlformats.org/officeDocument/2006/relationships/image"/><Relationship Id="rId8" Target="../media/image4.svg" Type="http://schemas.openxmlformats.org/officeDocument/2006/relationships/image"/><Relationship Id="rId9" Target="../media/image14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6.png" Type="http://schemas.openxmlformats.org/officeDocument/2006/relationships/image"/><Relationship Id="rId11" Target="../media/image27.svg" Type="http://schemas.openxmlformats.org/officeDocument/2006/relationships/image"/><Relationship Id="rId12" Target="../media/image16.png" Type="http://schemas.openxmlformats.org/officeDocument/2006/relationships/image"/><Relationship Id="rId13" Target="../media/image17.svg" Type="http://schemas.openxmlformats.org/officeDocument/2006/relationships/image"/><Relationship Id="rId14" Target="../media/image5.png" Type="http://schemas.openxmlformats.org/officeDocument/2006/relationships/image"/><Relationship Id="rId15" Target="../media/image6.svg" Type="http://schemas.openxmlformats.org/officeDocument/2006/relationships/image"/><Relationship Id="rId2" Target="../media/image18.png" Type="http://schemas.openxmlformats.org/officeDocument/2006/relationships/image"/><Relationship Id="rId3" Target="../media/image19.svg" Type="http://schemas.openxmlformats.org/officeDocument/2006/relationships/image"/><Relationship Id="rId4" Target="../media/image20.jpeg" Type="http://schemas.openxmlformats.org/officeDocument/2006/relationships/image"/><Relationship Id="rId5" Target="../media/image21.jpeg" Type="http://schemas.openxmlformats.org/officeDocument/2006/relationships/image"/><Relationship Id="rId6" Target="../media/image22.png" Type="http://schemas.openxmlformats.org/officeDocument/2006/relationships/image"/><Relationship Id="rId7" Target="../media/image23.svg" Type="http://schemas.openxmlformats.org/officeDocument/2006/relationships/image"/><Relationship Id="rId8" Target="../media/image24.png" Type="http://schemas.openxmlformats.org/officeDocument/2006/relationships/image"/><Relationship Id="rId9" Target="../media/image25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4.png" Type="http://schemas.openxmlformats.org/officeDocument/2006/relationships/image"/><Relationship Id="rId11" Target="../media/image15.svg" Type="http://schemas.openxmlformats.org/officeDocument/2006/relationships/image"/><Relationship Id="rId12" Target="../media/image16.png" Type="http://schemas.openxmlformats.org/officeDocument/2006/relationships/image"/><Relationship Id="rId13" Target="../media/image17.svg" Type="http://schemas.openxmlformats.org/officeDocument/2006/relationships/image"/><Relationship Id="rId14" Target="../media/image5.png" Type="http://schemas.openxmlformats.org/officeDocument/2006/relationships/image"/><Relationship Id="rId15" Target="../media/image6.svg" Type="http://schemas.openxmlformats.org/officeDocument/2006/relationships/image"/><Relationship Id="rId2" Target="../media/image9.png" Type="http://schemas.openxmlformats.org/officeDocument/2006/relationships/image"/><Relationship Id="rId3" Target="../media/image10.svg" Type="http://schemas.openxmlformats.org/officeDocument/2006/relationships/image"/><Relationship Id="rId4" Target="../media/image28.jpeg" Type="http://schemas.openxmlformats.org/officeDocument/2006/relationships/image"/><Relationship Id="rId5" Target="../media/image29.jpeg" Type="http://schemas.openxmlformats.org/officeDocument/2006/relationships/image"/><Relationship Id="rId6" Target="../media/image30.png" Type="http://schemas.openxmlformats.org/officeDocument/2006/relationships/image"/><Relationship Id="rId7" Target="../media/image31.svg" Type="http://schemas.openxmlformats.org/officeDocument/2006/relationships/image"/><Relationship Id="rId8" Target="../media/image3.png" Type="http://schemas.openxmlformats.org/officeDocument/2006/relationships/image"/><Relationship Id="rId9" Target="../media/image4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40.svg" Type="http://schemas.openxmlformats.org/officeDocument/2006/relationships/image"/><Relationship Id="rId11" Target="../media/image41.png" Type="http://schemas.openxmlformats.org/officeDocument/2006/relationships/image"/><Relationship Id="rId12" Target="../media/image42.svg" Type="http://schemas.openxmlformats.org/officeDocument/2006/relationships/image"/><Relationship Id="rId2" Target="../media/image32.png" Type="http://schemas.openxmlformats.org/officeDocument/2006/relationships/image"/><Relationship Id="rId3" Target="../media/image33.svg" Type="http://schemas.openxmlformats.org/officeDocument/2006/relationships/image"/><Relationship Id="rId4" Target="../media/image34.jpeg" Type="http://schemas.openxmlformats.org/officeDocument/2006/relationships/image"/><Relationship Id="rId5" Target="../media/image35.png" Type="http://schemas.openxmlformats.org/officeDocument/2006/relationships/image"/><Relationship Id="rId6" Target="../media/image36.svg" Type="http://schemas.openxmlformats.org/officeDocument/2006/relationships/image"/><Relationship Id="rId7" Target="../media/image37.png" Type="http://schemas.openxmlformats.org/officeDocument/2006/relationships/image"/><Relationship Id="rId8" Target="../media/image38.svg" Type="http://schemas.openxmlformats.org/officeDocument/2006/relationships/image"/><Relationship Id="rId9" Target="../media/image39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40.svg" Type="http://schemas.openxmlformats.org/officeDocument/2006/relationships/image"/><Relationship Id="rId11" Target="../media/image35.png" Type="http://schemas.openxmlformats.org/officeDocument/2006/relationships/image"/><Relationship Id="rId12" Target="../media/image36.svg" Type="http://schemas.openxmlformats.org/officeDocument/2006/relationships/image"/><Relationship Id="rId13" Target="../media/image41.png" Type="http://schemas.openxmlformats.org/officeDocument/2006/relationships/image"/><Relationship Id="rId14" Target="../media/image42.svg" Type="http://schemas.openxmlformats.org/officeDocument/2006/relationships/image"/><Relationship Id="rId2" Target="../media/image32.png" Type="http://schemas.openxmlformats.org/officeDocument/2006/relationships/image"/><Relationship Id="rId3" Target="../media/image33.svg" Type="http://schemas.openxmlformats.org/officeDocument/2006/relationships/image"/><Relationship Id="rId4" Target="../media/image43.jpeg" Type="http://schemas.openxmlformats.org/officeDocument/2006/relationships/image"/><Relationship Id="rId5" Target="../media/image44.png" Type="http://schemas.openxmlformats.org/officeDocument/2006/relationships/image"/><Relationship Id="rId6" Target="../media/image45.svg" Type="http://schemas.openxmlformats.org/officeDocument/2006/relationships/image"/><Relationship Id="rId7" Target="../media/image37.png" Type="http://schemas.openxmlformats.org/officeDocument/2006/relationships/image"/><Relationship Id="rId8" Target="../media/image38.svg" Type="http://schemas.openxmlformats.org/officeDocument/2006/relationships/image"/><Relationship Id="rId9" Target="../media/image39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6.png" Type="http://schemas.openxmlformats.org/officeDocument/2006/relationships/image"/><Relationship Id="rId11" Target="../media/image27.svg" Type="http://schemas.openxmlformats.org/officeDocument/2006/relationships/image"/><Relationship Id="rId12" Target="../media/image16.png" Type="http://schemas.openxmlformats.org/officeDocument/2006/relationships/image"/><Relationship Id="rId13" Target="../media/image17.svg" Type="http://schemas.openxmlformats.org/officeDocument/2006/relationships/image"/><Relationship Id="rId14" Target="../media/image5.png" Type="http://schemas.openxmlformats.org/officeDocument/2006/relationships/image"/><Relationship Id="rId15" Target="../media/image6.svg" Type="http://schemas.openxmlformats.org/officeDocument/2006/relationships/image"/><Relationship Id="rId2" Target="../media/image18.png" Type="http://schemas.openxmlformats.org/officeDocument/2006/relationships/image"/><Relationship Id="rId3" Target="../media/image19.svg" Type="http://schemas.openxmlformats.org/officeDocument/2006/relationships/image"/><Relationship Id="rId4" Target="../media/image20.jpeg" Type="http://schemas.openxmlformats.org/officeDocument/2006/relationships/image"/><Relationship Id="rId5" Target="../media/image21.jpeg" Type="http://schemas.openxmlformats.org/officeDocument/2006/relationships/image"/><Relationship Id="rId6" Target="../media/image22.png" Type="http://schemas.openxmlformats.org/officeDocument/2006/relationships/image"/><Relationship Id="rId7" Target="../media/image23.svg" Type="http://schemas.openxmlformats.org/officeDocument/2006/relationships/image"/><Relationship Id="rId8" Target="../media/image24.png" Type="http://schemas.openxmlformats.org/officeDocument/2006/relationships/image"/><Relationship Id="rId9" Target="../media/image25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4.png" Type="http://schemas.openxmlformats.org/officeDocument/2006/relationships/image"/><Relationship Id="rId11" Target="../media/image15.svg" Type="http://schemas.openxmlformats.org/officeDocument/2006/relationships/image"/><Relationship Id="rId12" Target="../media/image16.png" Type="http://schemas.openxmlformats.org/officeDocument/2006/relationships/image"/><Relationship Id="rId13" Target="../media/image17.svg" Type="http://schemas.openxmlformats.org/officeDocument/2006/relationships/image"/><Relationship Id="rId14" Target="../media/image5.png" Type="http://schemas.openxmlformats.org/officeDocument/2006/relationships/image"/><Relationship Id="rId15" Target="../media/image6.svg" Type="http://schemas.openxmlformats.org/officeDocument/2006/relationships/image"/><Relationship Id="rId2" Target="../media/image9.png" Type="http://schemas.openxmlformats.org/officeDocument/2006/relationships/image"/><Relationship Id="rId3" Target="../media/image10.svg" Type="http://schemas.openxmlformats.org/officeDocument/2006/relationships/image"/><Relationship Id="rId4" Target="../media/image28.jpeg" Type="http://schemas.openxmlformats.org/officeDocument/2006/relationships/image"/><Relationship Id="rId5" Target="../media/image29.jpeg" Type="http://schemas.openxmlformats.org/officeDocument/2006/relationships/image"/><Relationship Id="rId6" Target="../media/image30.png" Type="http://schemas.openxmlformats.org/officeDocument/2006/relationships/image"/><Relationship Id="rId7" Target="../media/image31.svg" Type="http://schemas.openxmlformats.org/officeDocument/2006/relationships/image"/><Relationship Id="rId8" Target="../media/image3.png" Type="http://schemas.openxmlformats.org/officeDocument/2006/relationships/image"/><Relationship Id="rId9" Target="../media/image4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6.png" Type="http://schemas.openxmlformats.org/officeDocument/2006/relationships/image"/><Relationship Id="rId11" Target="../media/image27.svg" Type="http://schemas.openxmlformats.org/officeDocument/2006/relationships/image"/><Relationship Id="rId12" Target="../media/image16.png" Type="http://schemas.openxmlformats.org/officeDocument/2006/relationships/image"/><Relationship Id="rId13" Target="../media/image17.svg" Type="http://schemas.openxmlformats.org/officeDocument/2006/relationships/image"/><Relationship Id="rId14" Target="../media/image5.png" Type="http://schemas.openxmlformats.org/officeDocument/2006/relationships/image"/><Relationship Id="rId15" Target="../media/image6.svg" Type="http://schemas.openxmlformats.org/officeDocument/2006/relationships/image"/><Relationship Id="rId2" Target="../media/image18.png" Type="http://schemas.openxmlformats.org/officeDocument/2006/relationships/image"/><Relationship Id="rId3" Target="../media/image19.svg" Type="http://schemas.openxmlformats.org/officeDocument/2006/relationships/image"/><Relationship Id="rId4" Target="../media/image20.jpeg" Type="http://schemas.openxmlformats.org/officeDocument/2006/relationships/image"/><Relationship Id="rId5" Target="../media/image21.jpeg" Type="http://schemas.openxmlformats.org/officeDocument/2006/relationships/image"/><Relationship Id="rId6" Target="../media/image22.png" Type="http://schemas.openxmlformats.org/officeDocument/2006/relationships/image"/><Relationship Id="rId7" Target="../media/image23.svg" Type="http://schemas.openxmlformats.org/officeDocument/2006/relationships/image"/><Relationship Id="rId8" Target="../media/image24.png" Type="http://schemas.openxmlformats.org/officeDocument/2006/relationships/image"/><Relationship Id="rId9" Target="../media/image25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41.png" Type="http://schemas.openxmlformats.org/officeDocument/2006/relationships/image"/><Relationship Id="rId11" Target="../media/image42.svg" Type="http://schemas.openxmlformats.org/officeDocument/2006/relationships/image"/><Relationship Id="rId2" Target="../media/image32.png" Type="http://schemas.openxmlformats.org/officeDocument/2006/relationships/image"/><Relationship Id="rId3" Target="../media/image33.svg" Type="http://schemas.openxmlformats.org/officeDocument/2006/relationships/image"/><Relationship Id="rId4" Target="../media/image35.png" Type="http://schemas.openxmlformats.org/officeDocument/2006/relationships/image"/><Relationship Id="rId5" Target="../media/image36.svg" Type="http://schemas.openxmlformats.org/officeDocument/2006/relationships/image"/><Relationship Id="rId6" Target="../media/image37.png" Type="http://schemas.openxmlformats.org/officeDocument/2006/relationships/image"/><Relationship Id="rId7" Target="../media/image38.svg" Type="http://schemas.openxmlformats.org/officeDocument/2006/relationships/image"/><Relationship Id="rId8" Target="../media/image39.png" Type="http://schemas.openxmlformats.org/officeDocument/2006/relationships/image"/><Relationship Id="rId9" Target="../media/image40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-1851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1108969" y="5629035"/>
            <a:ext cx="6032304" cy="3343515"/>
            <a:chOff x="0" y="0"/>
            <a:chExt cx="934562" cy="517998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934562" cy="517998"/>
            </a:xfrm>
            <a:custGeom>
              <a:avLst/>
              <a:gdLst/>
              <a:ahLst/>
              <a:cxnLst/>
              <a:rect r="r" b="b" t="t" l="l"/>
              <a:pathLst>
                <a:path h="517998" w="934562">
                  <a:moveTo>
                    <a:pt x="38502" y="0"/>
                  </a:moveTo>
                  <a:lnTo>
                    <a:pt x="896059" y="0"/>
                  </a:lnTo>
                  <a:cubicBezTo>
                    <a:pt x="917324" y="0"/>
                    <a:pt x="934562" y="17238"/>
                    <a:pt x="934562" y="38502"/>
                  </a:cubicBezTo>
                  <a:lnTo>
                    <a:pt x="934562" y="479496"/>
                  </a:lnTo>
                  <a:cubicBezTo>
                    <a:pt x="934562" y="500760"/>
                    <a:pt x="917324" y="517998"/>
                    <a:pt x="896059" y="517998"/>
                  </a:cubicBezTo>
                  <a:lnTo>
                    <a:pt x="38502" y="517998"/>
                  </a:lnTo>
                  <a:cubicBezTo>
                    <a:pt x="17238" y="517998"/>
                    <a:pt x="0" y="500760"/>
                    <a:pt x="0" y="479496"/>
                  </a:cubicBezTo>
                  <a:lnTo>
                    <a:pt x="0" y="38502"/>
                  </a:lnTo>
                  <a:cubicBezTo>
                    <a:pt x="0" y="17238"/>
                    <a:pt x="17238" y="0"/>
                    <a:pt x="38502" y="0"/>
                  </a:cubicBezTo>
                  <a:close/>
                </a:path>
              </a:pathLst>
            </a:custGeom>
            <a:blipFill>
              <a:blip r:embed="rId3"/>
              <a:stretch>
                <a:fillRect l="-183901" t="-167988" r="-18575" b="-95826"/>
              </a:stretch>
            </a:blipFill>
            <a:ln w="38100" cap="rnd">
              <a:solidFill>
                <a:srgbClr val="EBE3D0"/>
              </a:solidFill>
              <a:prstDash val="solid"/>
              <a:round/>
            </a:ln>
          </p:spPr>
        </p:sp>
      </p:grpSp>
      <p:grpSp>
        <p:nvGrpSpPr>
          <p:cNvPr name="Group 5" id="5"/>
          <p:cNvGrpSpPr/>
          <p:nvPr/>
        </p:nvGrpSpPr>
        <p:grpSpPr>
          <a:xfrm rot="0">
            <a:off x="1146727" y="5629035"/>
            <a:ext cx="9790730" cy="3343515"/>
            <a:chOff x="0" y="0"/>
            <a:chExt cx="1516840" cy="51799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516840" cy="517998"/>
            </a:xfrm>
            <a:custGeom>
              <a:avLst/>
              <a:gdLst/>
              <a:ahLst/>
              <a:cxnLst/>
              <a:rect r="r" b="b" t="t" l="l"/>
              <a:pathLst>
                <a:path h="517998" w="1516840">
                  <a:moveTo>
                    <a:pt x="23722" y="0"/>
                  </a:moveTo>
                  <a:lnTo>
                    <a:pt x="1493118" y="0"/>
                  </a:lnTo>
                  <a:cubicBezTo>
                    <a:pt x="1506219" y="0"/>
                    <a:pt x="1516840" y="10621"/>
                    <a:pt x="1516840" y="23722"/>
                  </a:cubicBezTo>
                  <a:lnTo>
                    <a:pt x="1516840" y="494276"/>
                  </a:lnTo>
                  <a:cubicBezTo>
                    <a:pt x="1516840" y="507377"/>
                    <a:pt x="1506219" y="517998"/>
                    <a:pt x="1493118" y="517998"/>
                  </a:cubicBezTo>
                  <a:lnTo>
                    <a:pt x="23722" y="517998"/>
                  </a:lnTo>
                  <a:cubicBezTo>
                    <a:pt x="10621" y="517998"/>
                    <a:pt x="0" y="507377"/>
                    <a:pt x="0" y="494276"/>
                  </a:cubicBezTo>
                  <a:lnTo>
                    <a:pt x="0" y="23722"/>
                  </a:lnTo>
                  <a:cubicBezTo>
                    <a:pt x="0" y="10621"/>
                    <a:pt x="10621" y="0"/>
                    <a:pt x="23722" y="0"/>
                  </a:cubicBezTo>
                  <a:close/>
                </a:path>
              </a:pathLst>
            </a:custGeom>
            <a:blipFill>
              <a:blip r:embed="rId3"/>
              <a:stretch>
                <a:fillRect l="-11410" t="-167369" r="-74879" b="-96302"/>
              </a:stretch>
            </a:blipFill>
            <a:ln w="38100" cap="rnd">
              <a:solidFill>
                <a:srgbClr val="EBE3D0"/>
              </a:solidFill>
              <a:prstDash val="solid"/>
              <a:round/>
            </a:ln>
          </p:spPr>
        </p:sp>
      </p:grpSp>
      <p:sp>
        <p:nvSpPr>
          <p:cNvPr name="AutoShape 7" id="7"/>
          <p:cNvSpPr/>
          <p:nvPr/>
        </p:nvSpPr>
        <p:spPr>
          <a:xfrm>
            <a:off x="1456459" y="3605903"/>
            <a:ext cx="824646" cy="0"/>
          </a:xfrm>
          <a:prstGeom prst="line">
            <a:avLst/>
          </a:prstGeom>
          <a:ln cap="flat" w="123825">
            <a:solidFill>
              <a:srgbClr val="EBE3D0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8" id="8"/>
          <p:cNvGrpSpPr/>
          <p:nvPr/>
        </p:nvGrpSpPr>
        <p:grpSpPr>
          <a:xfrm rot="0">
            <a:off x="1146727" y="9832201"/>
            <a:ext cx="15994546" cy="2127075"/>
            <a:chOff x="0" y="0"/>
            <a:chExt cx="4212555" cy="560217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4212555" cy="560217"/>
            </a:xfrm>
            <a:custGeom>
              <a:avLst/>
              <a:gdLst/>
              <a:ahLst/>
              <a:cxnLst/>
              <a:rect r="r" b="b" t="t" l="l"/>
              <a:pathLst>
                <a:path h="560217" w="4212555">
                  <a:moveTo>
                    <a:pt x="14521" y="0"/>
                  </a:moveTo>
                  <a:lnTo>
                    <a:pt x="4198034" y="0"/>
                  </a:lnTo>
                  <a:cubicBezTo>
                    <a:pt x="4201885" y="0"/>
                    <a:pt x="4205579" y="1530"/>
                    <a:pt x="4208302" y="4253"/>
                  </a:cubicBezTo>
                  <a:cubicBezTo>
                    <a:pt x="4211026" y="6976"/>
                    <a:pt x="4212555" y="10670"/>
                    <a:pt x="4212555" y="14521"/>
                  </a:cubicBezTo>
                  <a:lnTo>
                    <a:pt x="4212555" y="545696"/>
                  </a:lnTo>
                  <a:cubicBezTo>
                    <a:pt x="4212555" y="553716"/>
                    <a:pt x="4206054" y="560217"/>
                    <a:pt x="4198034" y="560217"/>
                  </a:cubicBezTo>
                  <a:lnTo>
                    <a:pt x="14521" y="560217"/>
                  </a:lnTo>
                  <a:cubicBezTo>
                    <a:pt x="6501" y="560217"/>
                    <a:pt x="0" y="553716"/>
                    <a:pt x="0" y="545696"/>
                  </a:cubicBezTo>
                  <a:lnTo>
                    <a:pt x="0" y="14521"/>
                  </a:lnTo>
                  <a:cubicBezTo>
                    <a:pt x="0" y="6501"/>
                    <a:pt x="6501" y="0"/>
                    <a:pt x="14521" y="0"/>
                  </a:cubicBezTo>
                  <a:close/>
                </a:path>
              </a:pathLst>
            </a:custGeom>
            <a:ln w="38100" cap="rnd">
              <a:solidFill>
                <a:srgbClr val="EBE3D0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4212555" cy="59831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146727" y="-797905"/>
            <a:ext cx="15994546" cy="1252704"/>
            <a:chOff x="0" y="0"/>
            <a:chExt cx="4212555" cy="32993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4212555" cy="329930"/>
            </a:xfrm>
            <a:custGeom>
              <a:avLst/>
              <a:gdLst/>
              <a:ahLst/>
              <a:cxnLst/>
              <a:rect r="r" b="b" t="t" l="l"/>
              <a:pathLst>
                <a:path h="329930" w="4212555">
                  <a:moveTo>
                    <a:pt x="14521" y="0"/>
                  </a:moveTo>
                  <a:lnTo>
                    <a:pt x="4198034" y="0"/>
                  </a:lnTo>
                  <a:cubicBezTo>
                    <a:pt x="4201885" y="0"/>
                    <a:pt x="4205579" y="1530"/>
                    <a:pt x="4208302" y="4253"/>
                  </a:cubicBezTo>
                  <a:cubicBezTo>
                    <a:pt x="4211026" y="6976"/>
                    <a:pt x="4212555" y="10670"/>
                    <a:pt x="4212555" y="14521"/>
                  </a:cubicBezTo>
                  <a:lnTo>
                    <a:pt x="4212555" y="315409"/>
                  </a:lnTo>
                  <a:cubicBezTo>
                    <a:pt x="4212555" y="323429"/>
                    <a:pt x="4206054" y="329930"/>
                    <a:pt x="4198034" y="329930"/>
                  </a:cubicBezTo>
                  <a:lnTo>
                    <a:pt x="14521" y="329930"/>
                  </a:lnTo>
                  <a:cubicBezTo>
                    <a:pt x="6501" y="329930"/>
                    <a:pt x="0" y="323429"/>
                    <a:pt x="0" y="315409"/>
                  </a:cubicBezTo>
                  <a:lnTo>
                    <a:pt x="0" y="14521"/>
                  </a:lnTo>
                  <a:cubicBezTo>
                    <a:pt x="0" y="6501"/>
                    <a:pt x="6501" y="0"/>
                    <a:pt x="14521" y="0"/>
                  </a:cubicBezTo>
                  <a:close/>
                </a:path>
              </a:pathLst>
            </a:custGeom>
            <a:ln w="38100" cap="rnd">
              <a:solidFill>
                <a:srgbClr val="EBE3D0"/>
              </a:solidFill>
              <a:prstDash val="solid"/>
              <a:round/>
            </a:ln>
          </p:spPr>
        </p:sp>
        <p:sp>
          <p:nvSpPr>
            <p:cNvPr name="TextBox 13" id="13"/>
            <p:cNvSpPr txBox="true"/>
            <p:nvPr/>
          </p:nvSpPr>
          <p:spPr>
            <a:xfrm>
              <a:off x="0" y="-38100"/>
              <a:ext cx="4212555" cy="36803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4" id="14"/>
          <p:cNvSpPr/>
          <p:nvPr/>
        </p:nvSpPr>
        <p:spPr>
          <a:xfrm flipH="false" flipV="false" rot="0">
            <a:off x="4707316" y="-1056630"/>
            <a:ext cx="5451057" cy="3022859"/>
          </a:xfrm>
          <a:custGeom>
            <a:avLst/>
            <a:gdLst/>
            <a:ahLst/>
            <a:cxnLst/>
            <a:rect r="r" b="b" t="t" l="l"/>
            <a:pathLst>
              <a:path h="3022859" w="5451057">
                <a:moveTo>
                  <a:pt x="0" y="0"/>
                </a:moveTo>
                <a:lnTo>
                  <a:pt x="5451056" y="0"/>
                </a:lnTo>
                <a:lnTo>
                  <a:pt x="5451056" y="3022859"/>
                </a:lnTo>
                <a:lnTo>
                  <a:pt x="0" y="302285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3118195" y="1699429"/>
            <a:ext cx="533599" cy="533599"/>
          </a:xfrm>
          <a:custGeom>
            <a:avLst/>
            <a:gdLst/>
            <a:ahLst/>
            <a:cxnLst/>
            <a:rect r="r" b="b" t="t" l="l"/>
            <a:pathLst>
              <a:path h="533599" w="533599">
                <a:moveTo>
                  <a:pt x="0" y="0"/>
                </a:moveTo>
                <a:lnTo>
                  <a:pt x="533599" y="0"/>
                </a:lnTo>
                <a:lnTo>
                  <a:pt x="533599" y="533599"/>
                </a:lnTo>
                <a:lnTo>
                  <a:pt x="0" y="53359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8877200" y="3938226"/>
            <a:ext cx="684436" cy="684436"/>
          </a:xfrm>
          <a:custGeom>
            <a:avLst/>
            <a:gdLst/>
            <a:ahLst/>
            <a:cxnLst/>
            <a:rect r="r" b="b" t="t" l="l"/>
            <a:pathLst>
              <a:path h="684436" w="684436">
                <a:moveTo>
                  <a:pt x="0" y="0"/>
                </a:moveTo>
                <a:lnTo>
                  <a:pt x="684437" y="0"/>
                </a:lnTo>
                <a:lnTo>
                  <a:pt x="684437" y="684436"/>
                </a:lnTo>
                <a:lnTo>
                  <a:pt x="0" y="68443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17312723" y="8029623"/>
            <a:ext cx="684436" cy="684436"/>
          </a:xfrm>
          <a:custGeom>
            <a:avLst/>
            <a:gdLst/>
            <a:ahLst/>
            <a:cxnLst/>
            <a:rect r="r" b="b" t="t" l="l"/>
            <a:pathLst>
              <a:path h="684436" w="684436">
                <a:moveTo>
                  <a:pt x="0" y="0"/>
                </a:moveTo>
                <a:lnTo>
                  <a:pt x="684436" y="0"/>
                </a:lnTo>
                <a:lnTo>
                  <a:pt x="684436" y="684436"/>
                </a:lnTo>
                <a:lnTo>
                  <a:pt x="0" y="68443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-2517849" y="7300793"/>
            <a:ext cx="6939751" cy="4114800"/>
          </a:xfrm>
          <a:custGeom>
            <a:avLst/>
            <a:gdLst/>
            <a:ahLst/>
            <a:cxnLst/>
            <a:rect r="r" b="b" t="t" l="l"/>
            <a:pathLst>
              <a:path h="4114800" w="6939751">
                <a:moveTo>
                  <a:pt x="0" y="0"/>
                </a:moveTo>
                <a:lnTo>
                  <a:pt x="6939751" y="0"/>
                </a:lnTo>
                <a:lnTo>
                  <a:pt x="693975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9" id="19"/>
          <p:cNvSpPr txBox="true"/>
          <p:nvPr/>
        </p:nvSpPr>
        <p:spPr>
          <a:xfrm rot="0">
            <a:off x="1456459" y="4424200"/>
            <a:ext cx="4102496" cy="1054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Business Plan Presentation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Module Code: LCLM4006</a:t>
            </a: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Student Number: 2435942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9891413" y="1990930"/>
            <a:ext cx="6301336" cy="1925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spc="-374">
                <a:solidFill>
                  <a:srgbClr val="EBE3D0"/>
                </a:solidFill>
                <a:latin typeface="Heading Now 71-78"/>
                <a:ea typeface="Heading Now 71-78"/>
                <a:cs typeface="Heading Now 71-78"/>
                <a:sym typeface="Heading Now 71-78"/>
              </a:rPr>
              <a:t>Introducing Belora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9891413" y="1566114"/>
            <a:ext cx="6839249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Online Fashion Resale &amp; Mystery Box Business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1456459" y="4034097"/>
            <a:ext cx="2195335" cy="349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P</a:t>
            </a:r>
            <a:r>
              <a:rPr lang="en-US" sz="20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resented By: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3324235" y="4034097"/>
            <a:ext cx="3320233" cy="3492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true">
                <a:solidFill>
                  <a:srgbClr val="EBE3D0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Mihnea Andrei Ticana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9891413" y="4005865"/>
            <a:ext cx="6839249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A modern approach to making branded clothing more affordable and accessible.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37261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543876" y="5945154"/>
            <a:ext cx="6626292" cy="6626292"/>
          </a:xfrm>
          <a:custGeom>
            <a:avLst/>
            <a:gdLst/>
            <a:ahLst/>
            <a:cxnLst/>
            <a:rect r="r" b="b" t="t" l="l"/>
            <a:pathLst>
              <a:path h="6626292" w="6626292">
                <a:moveTo>
                  <a:pt x="0" y="0"/>
                </a:moveTo>
                <a:lnTo>
                  <a:pt x="6626292" y="0"/>
                </a:lnTo>
                <a:lnTo>
                  <a:pt x="6626292" y="6626292"/>
                </a:lnTo>
                <a:lnTo>
                  <a:pt x="0" y="66262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5869964">
            <a:off x="9687043" y="-3494738"/>
            <a:ext cx="8122645" cy="8122645"/>
          </a:xfrm>
          <a:custGeom>
            <a:avLst/>
            <a:gdLst/>
            <a:ahLst/>
            <a:cxnLst/>
            <a:rect r="r" b="b" t="t" l="l"/>
            <a:pathLst>
              <a:path h="8122645" w="8122645">
                <a:moveTo>
                  <a:pt x="0" y="0"/>
                </a:moveTo>
                <a:lnTo>
                  <a:pt x="8122645" y="0"/>
                </a:lnTo>
                <a:lnTo>
                  <a:pt x="8122645" y="8122645"/>
                </a:lnTo>
                <a:lnTo>
                  <a:pt x="0" y="812264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9171451" y="1493930"/>
            <a:ext cx="6959268" cy="7299139"/>
            <a:chOff x="0" y="0"/>
            <a:chExt cx="1215613" cy="127498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215613" cy="1274980"/>
            </a:xfrm>
            <a:custGeom>
              <a:avLst/>
              <a:gdLst/>
              <a:ahLst/>
              <a:cxnLst/>
              <a:rect r="r" b="b" t="t" l="l"/>
              <a:pathLst>
                <a:path h="1274980" w="1215613">
                  <a:moveTo>
                    <a:pt x="33374" y="0"/>
                  </a:moveTo>
                  <a:lnTo>
                    <a:pt x="1182239" y="0"/>
                  </a:lnTo>
                  <a:cubicBezTo>
                    <a:pt x="1200671" y="0"/>
                    <a:pt x="1215613" y="14942"/>
                    <a:pt x="1215613" y="33374"/>
                  </a:cubicBezTo>
                  <a:lnTo>
                    <a:pt x="1215613" y="1241607"/>
                  </a:lnTo>
                  <a:cubicBezTo>
                    <a:pt x="1215613" y="1250458"/>
                    <a:pt x="1212097" y="1258947"/>
                    <a:pt x="1205838" y="1265205"/>
                  </a:cubicBezTo>
                  <a:cubicBezTo>
                    <a:pt x="1199579" y="1271464"/>
                    <a:pt x="1191091" y="1274980"/>
                    <a:pt x="1182239" y="1274980"/>
                  </a:cubicBezTo>
                  <a:lnTo>
                    <a:pt x="33374" y="1274980"/>
                  </a:lnTo>
                  <a:cubicBezTo>
                    <a:pt x="24523" y="1274980"/>
                    <a:pt x="16034" y="1271464"/>
                    <a:pt x="9775" y="1265205"/>
                  </a:cubicBezTo>
                  <a:cubicBezTo>
                    <a:pt x="3516" y="1258947"/>
                    <a:pt x="0" y="1250458"/>
                    <a:pt x="0" y="1241607"/>
                  </a:cubicBezTo>
                  <a:lnTo>
                    <a:pt x="0" y="33374"/>
                  </a:lnTo>
                  <a:cubicBezTo>
                    <a:pt x="0" y="24523"/>
                    <a:pt x="3516" y="16034"/>
                    <a:pt x="9775" y="9775"/>
                  </a:cubicBezTo>
                  <a:cubicBezTo>
                    <a:pt x="16034" y="3516"/>
                    <a:pt x="24523" y="0"/>
                    <a:pt x="33374" y="0"/>
                  </a:cubicBezTo>
                  <a:close/>
                </a:path>
              </a:pathLst>
            </a:custGeom>
            <a:blipFill>
              <a:blip r:embed="rId4"/>
              <a:stretch>
                <a:fillRect l="-91608" t="-28258" r="-13990" b="-2424"/>
              </a:stretch>
            </a:blipFill>
            <a:ln w="38100" cap="rnd">
              <a:solidFill>
                <a:srgbClr val="EBE3D0"/>
              </a:solidFill>
              <a:prstDash val="solid"/>
              <a:round/>
            </a:ln>
          </p:spPr>
        </p:sp>
      </p:grpSp>
      <p:sp>
        <p:nvSpPr>
          <p:cNvPr name="Freeform 6" id="6"/>
          <p:cNvSpPr/>
          <p:nvPr/>
        </p:nvSpPr>
        <p:spPr>
          <a:xfrm flipH="false" flipV="false" rot="-2700000">
            <a:off x="2336529" y="5911444"/>
            <a:ext cx="865482" cy="865482"/>
          </a:xfrm>
          <a:custGeom>
            <a:avLst/>
            <a:gdLst/>
            <a:ahLst/>
            <a:cxnLst/>
            <a:rect r="r" b="b" t="t" l="l"/>
            <a:pathLst>
              <a:path h="865482" w="865482">
                <a:moveTo>
                  <a:pt x="0" y="0"/>
                </a:moveTo>
                <a:lnTo>
                  <a:pt x="865482" y="0"/>
                </a:lnTo>
                <a:lnTo>
                  <a:pt x="865482" y="865482"/>
                </a:lnTo>
                <a:lnTo>
                  <a:pt x="0" y="86548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3092299" y="6665606"/>
            <a:ext cx="6076838" cy="3369883"/>
          </a:xfrm>
          <a:custGeom>
            <a:avLst/>
            <a:gdLst/>
            <a:ahLst/>
            <a:cxnLst/>
            <a:rect r="r" b="b" t="t" l="l"/>
            <a:pathLst>
              <a:path h="3369883" w="6076838">
                <a:moveTo>
                  <a:pt x="0" y="0"/>
                </a:moveTo>
                <a:lnTo>
                  <a:pt x="6076838" y="0"/>
                </a:lnTo>
                <a:lnTo>
                  <a:pt x="6076838" y="3369883"/>
                </a:lnTo>
                <a:lnTo>
                  <a:pt x="0" y="336988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028700" y="4015146"/>
            <a:ext cx="2807278" cy="938591"/>
          </a:xfrm>
          <a:custGeom>
            <a:avLst/>
            <a:gdLst/>
            <a:ahLst/>
            <a:cxnLst/>
            <a:rect r="r" b="b" t="t" l="l"/>
            <a:pathLst>
              <a:path h="938591" w="2807278">
                <a:moveTo>
                  <a:pt x="0" y="0"/>
                </a:moveTo>
                <a:lnTo>
                  <a:pt x="2807278" y="0"/>
                </a:lnTo>
                <a:lnTo>
                  <a:pt x="2807278" y="938591"/>
                </a:lnTo>
                <a:lnTo>
                  <a:pt x="0" y="93859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0" y="-368334"/>
            <a:ext cx="3835978" cy="2099326"/>
          </a:xfrm>
          <a:custGeom>
            <a:avLst/>
            <a:gdLst/>
            <a:ahLst/>
            <a:cxnLst/>
            <a:rect r="r" b="b" t="t" l="l"/>
            <a:pathLst>
              <a:path h="2099326" w="3835978">
                <a:moveTo>
                  <a:pt x="0" y="0"/>
                </a:moveTo>
                <a:lnTo>
                  <a:pt x="3835978" y="0"/>
                </a:lnTo>
                <a:lnTo>
                  <a:pt x="3835978" y="2099326"/>
                </a:lnTo>
                <a:lnTo>
                  <a:pt x="0" y="2099326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alphaModFix amt="31999"/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7188996" y="1464193"/>
            <a:ext cx="533599" cy="533599"/>
          </a:xfrm>
          <a:custGeom>
            <a:avLst/>
            <a:gdLst/>
            <a:ahLst/>
            <a:cxnLst/>
            <a:rect r="r" b="b" t="t" l="l"/>
            <a:pathLst>
              <a:path h="533599" w="533599">
                <a:moveTo>
                  <a:pt x="0" y="0"/>
                </a:moveTo>
                <a:lnTo>
                  <a:pt x="533599" y="0"/>
                </a:lnTo>
                <a:lnTo>
                  <a:pt x="533599" y="533599"/>
                </a:lnTo>
                <a:lnTo>
                  <a:pt x="0" y="53359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890482" y="8793070"/>
            <a:ext cx="533599" cy="533599"/>
          </a:xfrm>
          <a:custGeom>
            <a:avLst/>
            <a:gdLst/>
            <a:ahLst/>
            <a:cxnLst/>
            <a:rect r="r" b="b" t="t" l="l"/>
            <a:pathLst>
              <a:path h="533599" w="533599">
                <a:moveTo>
                  <a:pt x="0" y="0"/>
                </a:moveTo>
                <a:lnTo>
                  <a:pt x="533599" y="0"/>
                </a:lnTo>
                <a:lnTo>
                  <a:pt x="533599" y="533599"/>
                </a:lnTo>
                <a:lnTo>
                  <a:pt x="0" y="53359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2" id="12"/>
          <p:cNvSpPr txBox="true"/>
          <p:nvPr/>
        </p:nvSpPr>
        <p:spPr>
          <a:xfrm rot="0">
            <a:off x="2157282" y="2089826"/>
            <a:ext cx="6283856" cy="1925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spc="-374">
                <a:solidFill>
                  <a:srgbClr val="EBE3D0"/>
                </a:solidFill>
                <a:latin typeface="Heading Now 71-78"/>
                <a:ea typeface="Heading Now 71-78"/>
                <a:cs typeface="Heading Now 71-78"/>
                <a:sym typeface="Heading Now 71-78"/>
              </a:rPr>
              <a:t>The Idea Behind Belora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3493001" y="5840741"/>
            <a:ext cx="4457676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 b="true">
                <a:solidFill>
                  <a:srgbClr val="EBE3D0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The concept combines two key elements: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3493001" y="6702684"/>
            <a:ext cx="5407007" cy="1054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Reselling discounted branded fashion</a:t>
            </a: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Offering curated mystery boxes for a unique experience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028700" y="8490209"/>
            <a:ext cx="7704595" cy="701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true">
                <a:solidFill>
                  <a:srgbClr val="EBE3D0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The business targets young, fashion-conscious consumers who value both price and style.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208530" y="297154"/>
            <a:ext cx="17730861" cy="514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b="true">
                <a:solidFill>
                  <a:srgbClr val="EBE3D0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The business targets young, fashion-conscious consumers who value both price and style.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37261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181126" y="4640262"/>
            <a:ext cx="7597139" cy="6906490"/>
          </a:xfrm>
          <a:custGeom>
            <a:avLst/>
            <a:gdLst/>
            <a:ahLst/>
            <a:cxnLst/>
            <a:rect r="r" b="b" t="t" l="l"/>
            <a:pathLst>
              <a:path h="6906490" w="7597139">
                <a:moveTo>
                  <a:pt x="0" y="0"/>
                </a:moveTo>
                <a:lnTo>
                  <a:pt x="7597140" y="0"/>
                </a:lnTo>
                <a:lnTo>
                  <a:pt x="7597140" y="6906491"/>
                </a:lnTo>
                <a:lnTo>
                  <a:pt x="0" y="6906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3" id="3"/>
          <p:cNvSpPr/>
          <p:nvPr/>
        </p:nvSpPr>
        <p:spPr>
          <a:xfrm flipH="false" flipV="false" rot="0">
            <a:off x="8171469" y="-3399417"/>
            <a:ext cx="9397209" cy="8542917"/>
          </a:xfrm>
          <a:custGeom>
            <a:avLst/>
            <a:gdLst/>
            <a:ahLst/>
            <a:cxnLst/>
            <a:rect r="r" b="b" t="t" l="l"/>
            <a:pathLst>
              <a:path h="8542917" w="9397209">
                <a:moveTo>
                  <a:pt x="0" y="0"/>
                </a:moveTo>
                <a:lnTo>
                  <a:pt x="9397209" y="0"/>
                </a:lnTo>
                <a:lnTo>
                  <a:pt x="9397209" y="8542917"/>
                </a:lnTo>
                <a:lnTo>
                  <a:pt x="0" y="85429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4" id="4"/>
          <p:cNvGrpSpPr/>
          <p:nvPr/>
        </p:nvGrpSpPr>
        <p:grpSpPr>
          <a:xfrm rot="0">
            <a:off x="1724154" y="1506634"/>
            <a:ext cx="7189008" cy="3571961"/>
            <a:chOff x="0" y="0"/>
            <a:chExt cx="1218336" cy="605348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218336" cy="605348"/>
            </a:xfrm>
            <a:custGeom>
              <a:avLst/>
              <a:gdLst/>
              <a:ahLst/>
              <a:cxnLst/>
              <a:rect r="r" b="b" t="t" l="l"/>
              <a:pathLst>
                <a:path h="605348" w="1218336">
                  <a:moveTo>
                    <a:pt x="32307" y="0"/>
                  </a:moveTo>
                  <a:lnTo>
                    <a:pt x="1186029" y="0"/>
                  </a:lnTo>
                  <a:cubicBezTo>
                    <a:pt x="1194597" y="0"/>
                    <a:pt x="1202815" y="3404"/>
                    <a:pt x="1208873" y="9463"/>
                  </a:cubicBezTo>
                  <a:cubicBezTo>
                    <a:pt x="1214932" y="15521"/>
                    <a:pt x="1218336" y="23739"/>
                    <a:pt x="1218336" y="32307"/>
                  </a:cubicBezTo>
                  <a:lnTo>
                    <a:pt x="1218336" y="573040"/>
                  </a:lnTo>
                  <a:cubicBezTo>
                    <a:pt x="1218336" y="590883"/>
                    <a:pt x="1203872" y="605348"/>
                    <a:pt x="1186029" y="605348"/>
                  </a:cubicBezTo>
                  <a:lnTo>
                    <a:pt x="32307" y="605348"/>
                  </a:lnTo>
                  <a:cubicBezTo>
                    <a:pt x="23739" y="605348"/>
                    <a:pt x="15521" y="601944"/>
                    <a:pt x="9463" y="595885"/>
                  </a:cubicBezTo>
                  <a:cubicBezTo>
                    <a:pt x="3404" y="589826"/>
                    <a:pt x="0" y="581609"/>
                    <a:pt x="0" y="573040"/>
                  </a:cubicBezTo>
                  <a:lnTo>
                    <a:pt x="0" y="32307"/>
                  </a:lnTo>
                  <a:cubicBezTo>
                    <a:pt x="0" y="23739"/>
                    <a:pt x="3404" y="15521"/>
                    <a:pt x="9463" y="9463"/>
                  </a:cubicBezTo>
                  <a:cubicBezTo>
                    <a:pt x="15521" y="3404"/>
                    <a:pt x="23739" y="0"/>
                    <a:pt x="32307" y="0"/>
                  </a:cubicBezTo>
                  <a:close/>
                </a:path>
              </a:pathLst>
            </a:custGeom>
            <a:blipFill>
              <a:blip r:embed="rId4"/>
              <a:stretch>
                <a:fillRect l="0" t="-50631" r="0" b="-50631"/>
              </a:stretch>
            </a:blipFill>
            <a:ln w="38100" cap="rnd">
              <a:solidFill>
                <a:srgbClr val="EBE3D0"/>
              </a:solidFill>
              <a:prstDash val="solid"/>
              <a:round/>
            </a:ln>
          </p:spPr>
        </p:sp>
      </p:grpSp>
      <p:grpSp>
        <p:nvGrpSpPr>
          <p:cNvPr name="Group 6" id="6"/>
          <p:cNvGrpSpPr/>
          <p:nvPr/>
        </p:nvGrpSpPr>
        <p:grpSpPr>
          <a:xfrm rot="0">
            <a:off x="1724154" y="5208405"/>
            <a:ext cx="7189008" cy="3571961"/>
            <a:chOff x="0" y="0"/>
            <a:chExt cx="1218336" cy="60534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218336" cy="605348"/>
            </a:xfrm>
            <a:custGeom>
              <a:avLst/>
              <a:gdLst/>
              <a:ahLst/>
              <a:cxnLst/>
              <a:rect r="r" b="b" t="t" l="l"/>
              <a:pathLst>
                <a:path h="605348" w="1218336">
                  <a:moveTo>
                    <a:pt x="32307" y="0"/>
                  </a:moveTo>
                  <a:lnTo>
                    <a:pt x="1186029" y="0"/>
                  </a:lnTo>
                  <a:cubicBezTo>
                    <a:pt x="1194597" y="0"/>
                    <a:pt x="1202815" y="3404"/>
                    <a:pt x="1208873" y="9463"/>
                  </a:cubicBezTo>
                  <a:cubicBezTo>
                    <a:pt x="1214932" y="15521"/>
                    <a:pt x="1218336" y="23739"/>
                    <a:pt x="1218336" y="32307"/>
                  </a:cubicBezTo>
                  <a:lnTo>
                    <a:pt x="1218336" y="573040"/>
                  </a:lnTo>
                  <a:cubicBezTo>
                    <a:pt x="1218336" y="590883"/>
                    <a:pt x="1203872" y="605348"/>
                    <a:pt x="1186029" y="605348"/>
                  </a:cubicBezTo>
                  <a:lnTo>
                    <a:pt x="32307" y="605348"/>
                  </a:lnTo>
                  <a:cubicBezTo>
                    <a:pt x="23739" y="605348"/>
                    <a:pt x="15521" y="601944"/>
                    <a:pt x="9463" y="595885"/>
                  </a:cubicBezTo>
                  <a:cubicBezTo>
                    <a:pt x="3404" y="589826"/>
                    <a:pt x="0" y="581609"/>
                    <a:pt x="0" y="573040"/>
                  </a:cubicBezTo>
                  <a:lnTo>
                    <a:pt x="0" y="32307"/>
                  </a:lnTo>
                  <a:cubicBezTo>
                    <a:pt x="0" y="23739"/>
                    <a:pt x="3404" y="15521"/>
                    <a:pt x="9463" y="9463"/>
                  </a:cubicBezTo>
                  <a:cubicBezTo>
                    <a:pt x="15521" y="3404"/>
                    <a:pt x="23739" y="0"/>
                    <a:pt x="32307" y="0"/>
                  </a:cubicBezTo>
                  <a:close/>
                </a:path>
              </a:pathLst>
            </a:custGeom>
            <a:blipFill>
              <a:blip r:embed="rId5"/>
              <a:stretch>
                <a:fillRect l="0" t="-17087" r="0" b="-17087"/>
              </a:stretch>
            </a:blipFill>
            <a:ln w="38100" cap="rnd">
              <a:solidFill>
                <a:srgbClr val="EBE3D0"/>
              </a:solidFill>
              <a:prstDash val="solid"/>
              <a:round/>
            </a:ln>
          </p:spPr>
        </p:sp>
      </p:grpSp>
      <p:sp>
        <p:nvSpPr>
          <p:cNvPr name="Freeform 8" id="8"/>
          <p:cNvSpPr/>
          <p:nvPr/>
        </p:nvSpPr>
        <p:spPr>
          <a:xfrm flipH="false" flipV="false" rot="0">
            <a:off x="9816677" y="5566576"/>
            <a:ext cx="395400" cy="395400"/>
          </a:xfrm>
          <a:custGeom>
            <a:avLst/>
            <a:gdLst/>
            <a:ahLst/>
            <a:cxnLst/>
            <a:rect r="r" b="b" t="t" l="l"/>
            <a:pathLst>
              <a:path h="395400" w="395400">
                <a:moveTo>
                  <a:pt x="0" y="0"/>
                </a:moveTo>
                <a:lnTo>
                  <a:pt x="395400" y="0"/>
                </a:lnTo>
                <a:lnTo>
                  <a:pt x="395400" y="395400"/>
                </a:lnTo>
                <a:lnTo>
                  <a:pt x="0" y="3954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9816677" y="7330771"/>
            <a:ext cx="395400" cy="395400"/>
          </a:xfrm>
          <a:custGeom>
            <a:avLst/>
            <a:gdLst/>
            <a:ahLst/>
            <a:cxnLst/>
            <a:rect r="r" b="b" t="t" l="l"/>
            <a:pathLst>
              <a:path h="395400" w="395400">
                <a:moveTo>
                  <a:pt x="0" y="0"/>
                </a:moveTo>
                <a:lnTo>
                  <a:pt x="395400" y="0"/>
                </a:lnTo>
                <a:lnTo>
                  <a:pt x="395400" y="395400"/>
                </a:lnTo>
                <a:lnTo>
                  <a:pt x="0" y="3954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14726800" y="2996370"/>
            <a:ext cx="3674093" cy="2147130"/>
          </a:xfrm>
          <a:custGeom>
            <a:avLst/>
            <a:gdLst/>
            <a:ahLst/>
            <a:cxnLst/>
            <a:rect r="r" b="b" t="t" l="l"/>
            <a:pathLst>
              <a:path h="2147130" w="3674093">
                <a:moveTo>
                  <a:pt x="0" y="0"/>
                </a:moveTo>
                <a:lnTo>
                  <a:pt x="3674093" y="0"/>
                </a:lnTo>
                <a:lnTo>
                  <a:pt x="3674093" y="2147130"/>
                </a:lnTo>
                <a:lnTo>
                  <a:pt x="0" y="214713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808121" y="605654"/>
            <a:ext cx="2523468" cy="841156"/>
          </a:xfrm>
          <a:custGeom>
            <a:avLst/>
            <a:gdLst/>
            <a:ahLst/>
            <a:cxnLst/>
            <a:rect r="r" b="b" t="t" l="l"/>
            <a:pathLst>
              <a:path h="841156" w="2523468">
                <a:moveTo>
                  <a:pt x="0" y="0"/>
                </a:moveTo>
                <a:lnTo>
                  <a:pt x="2523468" y="0"/>
                </a:lnTo>
                <a:lnTo>
                  <a:pt x="2523468" y="841156"/>
                </a:lnTo>
                <a:lnTo>
                  <a:pt x="0" y="84115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4334206" y="8882495"/>
            <a:ext cx="3835978" cy="2099326"/>
          </a:xfrm>
          <a:custGeom>
            <a:avLst/>
            <a:gdLst/>
            <a:ahLst/>
            <a:cxnLst/>
            <a:rect r="r" b="b" t="t" l="l"/>
            <a:pathLst>
              <a:path h="2099326" w="3835978">
                <a:moveTo>
                  <a:pt x="0" y="0"/>
                </a:moveTo>
                <a:lnTo>
                  <a:pt x="3835978" y="0"/>
                </a:lnTo>
                <a:lnTo>
                  <a:pt x="3835978" y="2099326"/>
                </a:lnTo>
                <a:lnTo>
                  <a:pt x="0" y="2099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31999"/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9603736" y="1652155"/>
            <a:ext cx="7655564" cy="1925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spc="-374">
                <a:solidFill>
                  <a:srgbClr val="EBE3D0"/>
                </a:solidFill>
                <a:latin typeface="Heading Now 71-78"/>
                <a:ea typeface="Heading Now 71-78"/>
                <a:cs typeface="Heading Now 71-78"/>
                <a:sym typeface="Heading Now 71-78"/>
              </a:rPr>
              <a:t>The Business Flow</a:t>
            </a:r>
          </a:p>
        </p:txBody>
      </p:sp>
      <p:sp>
        <p:nvSpPr>
          <p:cNvPr name="Freeform 14" id="14"/>
          <p:cNvSpPr/>
          <p:nvPr/>
        </p:nvSpPr>
        <p:spPr>
          <a:xfrm flipH="false" flipV="false" rot="0">
            <a:off x="14193201" y="1372458"/>
            <a:ext cx="533599" cy="533599"/>
          </a:xfrm>
          <a:custGeom>
            <a:avLst/>
            <a:gdLst/>
            <a:ahLst/>
            <a:cxnLst/>
            <a:rect r="r" b="b" t="t" l="l"/>
            <a:pathLst>
              <a:path h="533599" w="533599">
                <a:moveTo>
                  <a:pt x="0" y="0"/>
                </a:moveTo>
                <a:lnTo>
                  <a:pt x="533599" y="0"/>
                </a:lnTo>
                <a:lnTo>
                  <a:pt x="533599" y="533599"/>
                </a:lnTo>
                <a:lnTo>
                  <a:pt x="0" y="53359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8379562" y="8991500"/>
            <a:ext cx="533599" cy="533599"/>
          </a:xfrm>
          <a:custGeom>
            <a:avLst/>
            <a:gdLst/>
            <a:ahLst/>
            <a:cxnLst/>
            <a:rect r="r" b="b" t="t" l="l"/>
            <a:pathLst>
              <a:path h="533599" w="533599">
                <a:moveTo>
                  <a:pt x="0" y="0"/>
                </a:moveTo>
                <a:lnTo>
                  <a:pt x="533599" y="0"/>
                </a:lnTo>
                <a:lnTo>
                  <a:pt x="533599" y="533600"/>
                </a:lnTo>
                <a:lnTo>
                  <a:pt x="0" y="53360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6" id="16"/>
          <p:cNvSpPr txBox="true"/>
          <p:nvPr/>
        </p:nvSpPr>
        <p:spPr>
          <a:xfrm rot="0">
            <a:off x="9603736" y="5967221"/>
            <a:ext cx="7655564" cy="17589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Customers place orders before products are purchased</a:t>
            </a:r>
          </a:p>
          <a:p>
            <a:pPr algn="l">
              <a:lnSpc>
                <a:spcPts val="2800"/>
              </a:lnSpc>
            </a:pPr>
          </a:p>
          <a:p>
            <a:pPr algn="l" marL="431801" indent="-215900" lvl="1">
              <a:lnSpc>
                <a:spcPts val="2800"/>
              </a:lnSpc>
              <a:buAutoNum type="arabicPeriod" startAt="1"/>
            </a:pPr>
            <a:r>
              <a:rPr lang="en-US" sz="20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Items are sourced from discount retailers such as TK Maxx</a:t>
            </a:r>
          </a:p>
          <a:p>
            <a:pPr algn="l">
              <a:lnSpc>
                <a:spcPts val="2800"/>
              </a:lnSpc>
            </a:pPr>
          </a:p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   3.</a:t>
            </a:r>
            <a:r>
              <a:rPr lang="en-US" sz="20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Products are prepared and delivered directly to customers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9603736" y="4642349"/>
            <a:ext cx="5521754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Belora operates using an on-demand business model: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9449047" y="8057630"/>
            <a:ext cx="8290999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b="true" sz="2399">
                <a:solidFill>
                  <a:srgbClr val="EBE3D0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This model reduces financial risk, eliminates excess stock, and ensures efficient cash flow management.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37261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5869964">
            <a:off x="817334" y="5377946"/>
            <a:ext cx="8122645" cy="8122645"/>
          </a:xfrm>
          <a:custGeom>
            <a:avLst/>
            <a:gdLst/>
            <a:ahLst/>
            <a:cxnLst/>
            <a:rect r="r" b="b" t="t" l="l"/>
            <a:pathLst>
              <a:path h="8122645" w="8122645">
                <a:moveTo>
                  <a:pt x="0" y="0"/>
                </a:moveTo>
                <a:lnTo>
                  <a:pt x="8122645" y="0"/>
                </a:lnTo>
                <a:lnTo>
                  <a:pt x="8122645" y="8122645"/>
                </a:lnTo>
                <a:lnTo>
                  <a:pt x="0" y="812264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705381" y="1594094"/>
            <a:ext cx="6790048" cy="1925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spc="-374">
                <a:solidFill>
                  <a:srgbClr val="EBE3D0"/>
                </a:solidFill>
                <a:latin typeface="Heading Now 71-78"/>
                <a:ea typeface="Heading Now 71-78"/>
                <a:cs typeface="Heading Now 71-78"/>
                <a:sym typeface="Heading Now 71-78"/>
              </a:rPr>
              <a:t>What Makes Belora Different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705381" y="3697067"/>
            <a:ext cx="7029044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Belora creates value through a combination of:</a:t>
            </a:r>
          </a:p>
        </p:txBody>
      </p:sp>
      <p:grpSp>
        <p:nvGrpSpPr>
          <p:cNvPr name="Group 5" id="5"/>
          <p:cNvGrpSpPr/>
          <p:nvPr/>
        </p:nvGrpSpPr>
        <p:grpSpPr>
          <a:xfrm rot="0">
            <a:off x="13964323" y="1548047"/>
            <a:ext cx="4753318" cy="3942735"/>
            <a:chOff x="0" y="0"/>
            <a:chExt cx="1165261" cy="966549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165261" cy="966549"/>
            </a:xfrm>
            <a:custGeom>
              <a:avLst/>
              <a:gdLst/>
              <a:ahLst/>
              <a:cxnLst/>
              <a:rect r="r" b="b" t="t" l="l"/>
              <a:pathLst>
                <a:path h="966549" w="1165261">
                  <a:moveTo>
                    <a:pt x="48862" y="0"/>
                  </a:moveTo>
                  <a:lnTo>
                    <a:pt x="1116399" y="0"/>
                  </a:lnTo>
                  <a:cubicBezTo>
                    <a:pt x="1143385" y="0"/>
                    <a:pt x="1165261" y="21876"/>
                    <a:pt x="1165261" y="48862"/>
                  </a:cubicBezTo>
                  <a:lnTo>
                    <a:pt x="1165261" y="917687"/>
                  </a:lnTo>
                  <a:cubicBezTo>
                    <a:pt x="1165261" y="930646"/>
                    <a:pt x="1160113" y="943075"/>
                    <a:pt x="1150950" y="952238"/>
                  </a:cubicBezTo>
                  <a:cubicBezTo>
                    <a:pt x="1141787" y="961401"/>
                    <a:pt x="1129358" y="966549"/>
                    <a:pt x="1116399" y="966549"/>
                  </a:cubicBezTo>
                  <a:lnTo>
                    <a:pt x="48862" y="966549"/>
                  </a:lnTo>
                  <a:cubicBezTo>
                    <a:pt x="21876" y="966549"/>
                    <a:pt x="0" y="944673"/>
                    <a:pt x="0" y="917687"/>
                  </a:cubicBezTo>
                  <a:lnTo>
                    <a:pt x="0" y="48862"/>
                  </a:lnTo>
                  <a:cubicBezTo>
                    <a:pt x="0" y="21876"/>
                    <a:pt x="21876" y="0"/>
                    <a:pt x="48862" y="0"/>
                  </a:cubicBezTo>
                  <a:close/>
                </a:path>
              </a:pathLst>
            </a:custGeom>
            <a:blipFill>
              <a:blip r:embed="rId4"/>
              <a:stretch>
                <a:fillRect l="-12210" t="0" r="-12210" b="0"/>
              </a:stretch>
            </a:blipFill>
            <a:ln w="38100" cap="rnd">
              <a:solidFill>
                <a:srgbClr val="EBE3D0"/>
              </a:solidFill>
              <a:prstDash val="solid"/>
              <a:round/>
            </a:ln>
          </p:spPr>
        </p:sp>
      </p:grpSp>
      <p:grpSp>
        <p:nvGrpSpPr>
          <p:cNvPr name="Group 7" id="7"/>
          <p:cNvGrpSpPr/>
          <p:nvPr/>
        </p:nvGrpSpPr>
        <p:grpSpPr>
          <a:xfrm rot="0">
            <a:off x="8972550" y="1548047"/>
            <a:ext cx="4753318" cy="3942735"/>
            <a:chOff x="0" y="0"/>
            <a:chExt cx="1165261" cy="966549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165261" cy="966549"/>
            </a:xfrm>
            <a:custGeom>
              <a:avLst/>
              <a:gdLst/>
              <a:ahLst/>
              <a:cxnLst/>
              <a:rect r="r" b="b" t="t" l="l"/>
              <a:pathLst>
                <a:path h="966549" w="1165261">
                  <a:moveTo>
                    <a:pt x="48862" y="0"/>
                  </a:moveTo>
                  <a:lnTo>
                    <a:pt x="1116399" y="0"/>
                  </a:lnTo>
                  <a:cubicBezTo>
                    <a:pt x="1143385" y="0"/>
                    <a:pt x="1165261" y="21876"/>
                    <a:pt x="1165261" y="48862"/>
                  </a:cubicBezTo>
                  <a:lnTo>
                    <a:pt x="1165261" y="917687"/>
                  </a:lnTo>
                  <a:cubicBezTo>
                    <a:pt x="1165261" y="930646"/>
                    <a:pt x="1160113" y="943075"/>
                    <a:pt x="1150950" y="952238"/>
                  </a:cubicBezTo>
                  <a:cubicBezTo>
                    <a:pt x="1141787" y="961401"/>
                    <a:pt x="1129358" y="966549"/>
                    <a:pt x="1116399" y="966549"/>
                  </a:cubicBezTo>
                  <a:lnTo>
                    <a:pt x="48862" y="966549"/>
                  </a:lnTo>
                  <a:cubicBezTo>
                    <a:pt x="21876" y="966549"/>
                    <a:pt x="0" y="944673"/>
                    <a:pt x="0" y="917687"/>
                  </a:cubicBezTo>
                  <a:lnTo>
                    <a:pt x="0" y="48862"/>
                  </a:lnTo>
                  <a:cubicBezTo>
                    <a:pt x="0" y="21876"/>
                    <a:pt x="21876" y="0"/>
                    <a:pt x="48862" y="0"/>
                  </a:cubicBezTo>
                  <a:close/>
                </a:path>
              </a:pathLst>
            </a:custGeom>
            <a:blipFill>
              <a:blip r:embed="rId5"/>
              <a:stretch>
                <a:fillRect l="-12190" t="0" r="-12190" b="0"/>
              </a:stretch>
            </a:blipFill>
            <a:ln w="38100" cap="rnd">
              <a:solidFill>
                <a:srgbClr val="EBE3D0"/>
              </a:solidFill>
              <a:prstDash val="solid"/>
              <a:round/>
            </a:ln>
          </p:spPr>
        </p:sp>
      </p:grpSp>
      <p:sp>
        <p:nvSpPr>
          <p:cNvPr name="Freeform 9" id="9"/>
          <p:cNvSpPr/>
          <p:nvPr/>
        </p:nvSpPr>
        <p:spPr>
          <a:xfrm flipH="false" flipV="false" rot="0">
            <a:off x="1705381" y="5045510"/>
            <a:ext cx="455500" cy="455500"/>
          </a:xfrm>
          <a:custGeom>
            <a:avLst/>
            <a:gdLst/>
            <a:ahLst/>
            <a:cxnLst/>
            <a:rect r="r" b="b" t="t" l="l"/>
            <a:pathLst>
              <a:path h="455500" w="455500">
                <a:moveTo>
                  <a:pt x="0" y="0"/>
                </a:moveTo>
                <a:lnTo>
                  <a:pt x="455499" y="0"/>
                </a:lnTo>
                <a:lnTo>
                  <a:pt x="455499" y="455500"/>
                </a:lnTo>
                <a:lnTo>
                  <a:pt x="0" y="4555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1705381" y="6994663"/>
            <a:ext cx="455500" cy="455500"/>
          </a:xfrm>
          <a:custGeom>
            <a:avLst/>
            <a:gdLst/>
            <a:ahLst/>
            <a:cxnLst/>
            <a:rect r="r" b="b" t="t" l="l"/>
            <a:pathLst>
              <a:path h="455500" w="455500">
                <a:moveTo>
                  <a:pt x="0" y="0"/>
                </a:moveTo>
                <a:lnTo>
                  <a:pt x="455499" y="0"/>
                </a:lnTo>
                <a:lnTo>
                  <a:pt x="455499" y="455500"/>
                </a:lnTo>
                <a:lnTo>
                  <a:pt x="0" y="4555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9594565" y="6994663"/>
            <a:ext cx="455500" cy="455500"/>
          </a:xfrm>
          <a:custGeom>
            <a:avLst/>
            <a:gdLst/>
            <a:ahLst/>
            <a:cxnLst/>
            <a:rect r="r" b="b" t="t" l="l"/>
            <a:pathLst>
              <a:path h="455500" w="455500">
                <a:moveTo>
                  <a:pt x="0" y="0"/>
                </a:moveTo>
                <a:lnTo>
                  <a:pt x="455500" y="0"/>
                </a:lnTo>
                <a:lnTo>
                  <a:pt x="455500" y="455500"/>
                </a:lnTo>
                <a:lnTo>
                  <a:pt x="0" y="4555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4668843" y="4102832"/>
            <a:ext cx="5182896" cy="2874151"/>
          </a:xfrm>
          <a:custGeom>
            <a:avLst/>
            <a:gdLst/>
            <a:ahLst/>
            <a:cxnLst/>
            <a:rect r="r" b="b" t="t" l="l"/>
            <a:pathLst>
              <a:path h="2874151" w="5182896">
                <a:moveTo>
                  <a:pt x="0" y="0"/>
                </a:moveTo>
                <a:lnTo>
                  <a:pt x="5182895" y="0"/>
                </a:lnTo>
                <a:lnTo>
                  <a:pt x="5182895" y="2874151"/>
                </a:lnTo>
                <a:lnTo>
                  <a:pt x="0" y="287415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301742" y="3923762"/>
            <a:ext cx="2807278" cy="938591"/>
          </a:xfrm>
          <a:custGeom>
            <a:avLst/>
            <a:gdLst/>
            <a:ahLst/>
            <a:cxnLst/>
            <a:rect r="r" b="b" t="t" l="l"/>
            <a:pathLst>
              <a:path h="938591" w="2807278">
                <a:moveTo>
                  <a:pt x="0" y="0"/>
                </a:moveTo>
                <a:lnTo>
                  <a:pt x="2807278" y="0"/>
                </a:lnTo>
                <a:lnTo>
                  <a:pt x="2807278" y="938591"/>
                </a:lnTo>
                <a:lnTo>
                  <a:pt x="0" y="93859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4543466" y="-412034"/>
            <a:ext cx="3835978" cy="2099326"/>
          </a:xfrm>
          <a:custGeom>
            <a:avLst/>
            <a:gdLst/>
            <a:ahLst/>
            <a:cxnLst/>
            <a:rect r="r" b="b" t="t" l="l"/>
            <a:pathLst>
              <a:path h="2099326" w="3835978">
                <a:moveTo>
                  <a:pt x="0" y="0"/>
                </a:moveTo>
                <a:lnTo>
                  <a:pt x="3835978" y="0"/>
                </a:lnTo>
                <a:lnTo>
                  <a:pt x="3835978" y="2099326"/>
                </a:lnTo>
                <a:lnTo>
                  <a:pt x="0" y="2099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31999"/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8031072" y="5748161"/>
            <a:ext cx="533599" cy="533599"/>
          </a:xfrm>
          <a:custGeom>
            <a:avLst/>
            <a:gdLst/>
            <a:ahLst/>
            <a:cxnLst/>
            <a:rect r="r" b="b" t="t" l="l"/>
            <a:pathLst>
              <a:path h="533599" w="533599">
                <a:moveTo>
                  <a:pt x="0" y="0"/>
                </a:moveTo>
                <a:lnTo>
                  <a:pt x="533599" y="0"/>
                </a:lnTo>
                <a:lnTo>
                  <a:pt x="533599" y="533599"/>
                </a:lnTo>
                <a:lnTo>
                  <a:pt x="0" y="53359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16074182" y="8724701"/>
            <a:ext cx="533599" cy="533599"/>
          </a:xfrm>
          <a:custGeom>
            <a:avLst/>
            <a:gdLst/>
            <a:ahLst/>
            <a:cxnLst/>
            <a:rect r="r" b="b" t="t" l="l"/>
            <a:pathLst>
              <a:path h="533599" w="533599">
                <a:moveTo>
                  <a:pt x="0" y="0"/>
                </a:moveTo>
                <a:lnTo>
                  <a:pt x="533599" y="0"/>
                </a:lnTo>
                <a:lnTo>
                  <a:pt x="533599" y="533599"/>
                </a:lnTo>
                <a:lnTo>
                  <a:pt x="0" y="53359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7" id="17"/>
          <p:cNvSpPr txBox="true"/>
          <p:nvPr/>
        </p:nvSpPr>
        <p:spPr>
          <a:xfrm rot="0">
            <a:off x="2399005" y="5464098"/>
            <a:ext cx="5632066" cy="3492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Branded products at lower prices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2399005" y="7413251"/>
            <a:ext cx="5632066" cy="701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Mystery boxes provide excitement and management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0288190" y="7413251"/>
            <a:ext cx="5632066" cy="3492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No need for large inventory or storage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2399005" y="4997885"/>
            <a:ext cx="3378401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b="true" sz="2400">
                <a:solidFill>
                  <a:srgbClr val="EBE3D0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Affordability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2399005" y="6947038"/>
            <a:ext cx="4062450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b="true" sz="2400">
                <a:solidFill>
                  <a:srgbClr val="EBE3D0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Experience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10288190" y="6947038"/>
            <a:ext cx="4062450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b="true" sz="2400">
                <a:solidFill>
                  <a:srgbClr val="EBE3D0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Efficiency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BE3D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37273" y="-453120"/>
            <a:ext cx="6626292" cy="6626292"/>
          </a:xfrm>
          <a:custGeom>
            <a:avLst/>
            <a:gdLst/>
            <a:ahLst/>
            <a:cxnLst/>
            <a:rect r="r" b="b" t="t" l="l"/>
            <a:pathLst>
              <a:path h="6626292" w="6626292">
                <a:moveTo>
                  <a:pt x="0" y="0"/>
                </a:moveTo>
                <a:lnTo>
                  <a:pt x="6626292" y="0"/>
                </a:lnTo>
                <a:lnTo>
                  <a:pt x="6626292" y="6626292"/>
                </a:lnTo>
                <a:lnTo>
                  <a:pt x="0" y="66262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1228527" y="8101685"/>
            <a:ext cx="6626292" cy="6626292"/>
          </a:xfrm>
          <a:custGeom>
            <a:avLst/>
            <a:gdLst/>
            <a:ahLst/>
            <a:cxnLst/>
            <a:rect r="r" b="b" t="t" l="l"/>
            <a:pathLst>
              <a:path h="6626292" w="6626292">
                <a:moveTo>
                  <a:pt x="0" y="0"/>
                </a:moveTo>
                <a:lnTo>
                  <a:pt x="6626291" y="0"/>
                </a:lnTo>
                <a:lnTo>
                  <a:pt x="6626291" y="6626291"/>
                </a:lnTo>
                <a:lnTo>
                  <a:pt x="0" y="66262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2091055" y="2040571"/>
            <a:ext cx="7234089" cy="6205857"/>
            <a:chOff x="0" y="0"/>
            <a:chExt cx="1225976" cy="105172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225976" cy="1051720"/>
            </a:xfrm>
            <a:custGeom>
              <a:avLst/>
              <a:gdLst/>
              <a:ahLst/>
              <a:cxnLst/>
              <a:rect r="r" b="b" t="t" l="l"/>
              <a:pathLst>
                <a:path h="1051720" w="1225976">
                  <a:moveTo>
                    <a:pt x="32106" y="0"/>
                  </a:moveTo>
                  <a:lnTo>
                    <a:pt x="1193870" y="0"/>
                  </a:lnTo>
                  <a:cubicBezTo>
                    <a:pt x="1202385" y="0"/>
                    <a:pt x="1210551" y="3383"/>
                    <a:pt x="1216573" y="9404"/>
                  </a:cubicBezTo>
                  <a:cubicBezTo>
                    <a:pt x="1222594" y="15425"/>
                    <a:pt x="1225976" y="23591"/>
                    <a:pt x="1225976" y="32106"/>
                  </a:cubicBezTo>
                  <a:lnTo>
                    <a:pt x="1225976" y="1019614"/>
                  </a:lnTo>
                  <a:cubicBezTo>
                    <a:pt x="1225976" y="1028129"/>
                    <a:pt x="1222594" y="1036295"/>
                    <a:pt x="1216573" y="1042316"/>
                  </a:cubicBezTo>
                  <a:cubicBezTo>
                    <a:pt x="1210551" y="1048337"/>
                    <a:pt x="1202385" y="1051720"/>
                    <a:pt x="1193870" y="1051720"/>
                  </a:cubicBezTo>
                  <a:lnTo>
                    <a:pt x="32106" y="1051720"/>
                  </a:lnTo>
                  <a:cubicBezTo>
                    <a:pt x="23591" y="1051720"/>
                    <a:pt x="15425" y="1048337"/>
                    <a:pt x="9404" y="1042316"/>
                  </a:cubicBezTo>
                  <a:cubicBezTo>
                    <a:pt x="3383" y="1036295"/>
                    <a:pt x="0" y="1028129"/>
                    <a:pt x="0" y="1019614"/>
                  </a:cubicBezTo>
                  <a:lnTo>
                    <a:pt x="0" y="32106"/>
                  </a:lnTo>
                  <a:cubicBezTo>
                    <a:pt x="0" y="23591"/>
                    <a:pt x="3383" y="15425"/>
                    <a:pt x="9404" y="9404"/>
                  </a:cubicBezTo>
                  <a:cubicBezTo>
                    <a:pt x="15425" y="3383"/>
                    <a:pt x="23591" y="0"/>
                    <a:pt x="32106" y="0"/>
                  </a:cubicBezTo>
                  <a:close/>
                </a:path>
              </a:pathLst>
            </a:custGeom>
            <a:blipFill>
              <a:blip r:embed="rId4"/>
              <a:stretch>
                <a:fillRect l="-14339" t="0" r="-14339" b="0"/>
              </a:stretch>
            </a:blipFill>
            <a:ln w="38100" cap="rnd">
              <a:solidFill>
                <a:srgbClr val="37261C"/>
              </a:solidFill>
              <a:prstDash val="solid"/>
              <a:round/>
            </a:ln>
          </p:spPr>
        </p:sp>
      </p:grpSp>
      <p:grpSp>
        <p:nvGrpSpPr>
          <p:cNvPr name="Group 6" id="6"/>
          <p:cNvGrpSpPr/>
          <p:nvPr/>
        </p:nvGrpSpPr>
        <p:grpSpPr>
          <a:xfrm rot="0">
            <a:off x="9876214" y="5678970"/>
            <a:ext cx="442738" cy="442738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lnTo>
                    <a:pt x="485289" y="111986"/>
                  </a:lnTo>
                  <a:lnTo>
                    <a:pt x="609600" y="54447"/>
                  </a:lnTo>
                  <a:lnTo>
                    <a:pt x="621927" y="190873"/>
                  </a:lnTo>
                  <a:lnTo>
                    <a:pt x="758353" y="203200"/>
                  </a:lnTo>
                  <a:lnTo>
                    <a:pt x="700814" y="327511"/>
                  </a:lnTo>
                  <a:lnTo>
                    <a:pt x="812800" y="406400"/>
                  </a:lnTo>
                  <a:lnTo>
                    <a:pt x="700814" y="485289"/>
                  </a:lnTo>
                  <a:lnTo>
                    <a:pt x="758353" y="609600"/>
                  </a:lnTo>
                  <a:lnTo>
                    <a:pt x="621927" y="621927"/>
                  </a:lnTo>
                  <a:lnTo>
                    <a:pt x="609600" y="758353"/>
                  </a:lnTo>
                  <a:lnTo>
                    <a:pt x="485289" y="700814"/>
                  </a:lnTo>
                  <a:lnTo>
                    <a:pt x="406400" y="812800"/>
                  </a:lnTo>
                  <a:lnTo>
                    <a:pt x="327511" y="700814"/>
                  </a:lnTo>
                  <a:lnTo>
                    <a:pt x="203200" y="758353"/>
                  </a:lnTo>
                  <a:lnTo>
                    <a:pt x="190873" y="621927"/>
                  </a:lnTo>
                  <a:lnTo>
                    <a:pt x="54447" y="609600"/>
                  </a:lnTo>
                  <a:lnTo>
                    <a:pt x="111986" y="485289"/>
                  </a:lnTo>
                  <a:lnTo>
                    <a:pt x="0" y="406400"/>
                  </a:lnTo>
                  <a:lnTo>
                    <a:pt x="111986" y="327511"/>
                  </a:lnTo>
                  <a:lnTo>
                    <a:pt x="54447" y="203200"/>
                  </a:lnTo>
                  <a:lnTo>
                    <a:pt x="190873" y="190873"/>
                  </a:lnTo>
                  <a:lnTo>
                    <a:pt x="203200" y="54447"/>
                  </a:lnTo>
                  <a:lnTo>
                    <a:pt x="327511" y="111986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37261C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127000" y="79375"/>
              <a:ext cx="558800" cy="6064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60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9876214" y="6746841"/>
            <a:ext cx="442738" cy="442738"/>
            <a:chOff x="0" y="0"/>
            <a:chExt cx="812800" cy="8128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lnTo>
                    <a:pt x="485289" y="111986"/>
                  </a:lnTo>
                  <a:lnTo>
                    <a:pt x="609600" y="54447"/>
                  </a:lnTo>
                  <a:lnTo>
                    <a:pt x="621927" y="190873"/>
                  </a:lnTo>
                  <a:lnTo>
                    <a:pt x="758353" y="203200"/>
                  </a:lnTo>
                  <a:lnTo>
                    <a:pt x="700814" y="327511"/>
                  </a:lnTo>
                  <a:lnTo>
                    <a:pt x="812800" y="406400"/>
                  </a:lnTo>
                  <a:lnTo>
                    <a:pt x="700814" y="485289"/>
                  </a:lnTo>
                  <a:lnTo>
                    <a:pt x="758353" y="609600"/>
                  </a:lnTo>
                  <a:lnTo>
                    <a:pt x="621927" y="621927"/>
                  </a:lnTo>
                  <a:lnTo>
                    <a:pt x="609600" y="758353"/>
                  </a:lnTo>
                  <a:lnTo>
                    <a:pt x="485289" y="700814"/>
                  </a:lnTo>
                  <a:lnTo>
                    <a:pt x="406400" y="812800"/>
                  </a:lnTo>
                  <a:lnTo>
                    <a:pt x="327511" y="700814"/>
                  </a:lnTo>
                  <a:lnTo>
                    <a:pt x="203200" y="758353"/>
                  </a:lnTo>
                  <a:lnTo>
                    <a:pt x="190873" y="621927"/>
                  </a:lnTo>
                  <a:lnTo>
                    <a:pt x="54447" y="609600"/>
                  </a:lnTo>
                  <a:lnTo>
                    <a:pt x="111986" y="485289"/>
                  </a:lnTo>
                  <a:lnTo>
                    <a:pt x="0" y="406400"/>
                  </a:lnTo>
                  <a:lnTo>
                    <a:pt x="111986" y="327511"/>
                  </a:lnTo>
                  <a:lnTo>
                    <a:pt x="54447" y="203200"/>
                  </a:lnTo>
                  <a:lnTo>
                    <a:pt x="190873" y="190873"/>
                  </a:lnTo>
                  <a:lnTo>
                    <a:pt x="203200" y="54447"/>
                  </a:lnTo>
                  <a:lnTo>
                    <a:pt x="327511" y="111986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37261C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127000" y="79375"/>
              <a:ext cx="558800" cy="6064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60"/>
                </a:lnSpc>
              </a:pPr>
            </a:p>
          </p:txBody>
        </p:sp>
      </p:grpSp>
      <p:sp>
        <p:nvSpPr>
          <p:cNvPr name="Freeform 12" id="12"/>
          <p:cNvSpPr/>
          <p:nvPr/>
        </p:nvSpPr>
        <p:spPr>
          <a:xfrm flipH="false" flipV="false" rot="0">
            <a:off x="-1547522" y="7108791"/>
            <a:ext cx="8073615" cy="5595887"/>
          </a:xfrm>
          <a:custGeom>
            <a:avLst/>
            <a:gdLst/>
            <a:ahLst/>
            <a:cxnLst/>
            <a:rect r="r" b="b" t="t" l="l"/>
            <a:pathLst>
              <a:path h="5595887" w="8073615">
                <a:moveTo>
                  <a:pt x="0" y="0"/>
                </a:moveTo>
                <a:lnTo>
                  <a:pt x="8073615" y="0"/>
                </a:lnTo>
                <a:lnTo>
                  <a:pt x="8073615" y="5595887"/>
                </a:lnTo>
                <a:lnTo>
                  <a:pt x="0" y="559588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-5400000">
            <a:off x="15640977" y="868326"/>
            <a:ext cx="3835978" cy="2099326"/>
          </a:xfrm>
          <a:custGeom>
            <a:avLst/>
            <a:gdLst/>
            <a:ahLst/>
            <a:cxnLst/>
            <a:rect r="r" b="b" t="t" l="l"/>
            <a:pathLst>
              <a:path h="2099326" w="3835978">
                <a:moveTo>
                  <a:pt x="0" y="0"/>
                </a:moveTo>
                <a:lnTo>
                  <a:pt x="3835978" y="0"/>
                </a:lnTo>
                <a:lnTo>
                  <a:pt x="3835978" y="2099326"/>
                </a:lnTo>
                <a:lnTo>
                  <a:pt x="0" y="209932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31999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true" flipV="false" rot="0">
            <a:off x="14541673" y="7419492"/>
            <a:ext cx="2717627" cy="1530520"/>
          </a:xfrm>
          <a:custGeom>
            <a:avLst/>
            <a:gdLst/>
            <a:ahLst/>
            <a:cxnLst/>
            <a:rect r="r" b="b" t="t" l="l"/>
            <a:pathLst>
              <a:path h="1530520" w="2717627">
                <a:moveTo>
                  <a:pt x="2717627" y="0"/>
                </a:moveTo>
                <a:lnTo>
                  <a:pt x="0" y="0"/>
                </a:lnTo>
                <a:lnTo>
                  <a:pt x="0" y="1530521"/>
                </a:lnTo>
                <a:lnTo>
                  <a:pt x="2717627" y="1530521"/>
                </a:lnTo>
                <a:lnTo>
                  <a:pt x="2717627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0694928" y="761900"/>
            <a:ext cx="533599" cy="533599"/>
          </a:xfrm>
          <a:custGeom>
            <a:avLst/>
            <a:gdLst/>
            <a:ahLst/>
            <a:cxnLst/>
            <a:rect r="r" b="b" t="t" l="l"/>
            <a:pathLst>
              <a:path h="533599" w="533599">
                <a:moveTo>
                  <a:pt x="0" y="0"/>
                </a:moveTo>
                <a:lnTo>
                  <a:pt x="533599" y="0"/>
                </a:lnTo>
                <a:lnTo>
                  <a:pt x="533599" y="533600"/>
                </a:lnTo>
                <a:lnTo>
                  <a:pt x="0" y="53360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6696765" y="8683213"/>
            <a:ext cx="533599" cy="533599"/>
          </a:xfrm>
          <a:custGeom>
            <a:avLst/>
            <a:gdLst/>
            <a:ahLst/>
            <a:cxnLst/>
            <a:rect r="r" b="b" t="t" l="l"/>
            <a:pathLst>
              <a:path h="533599" w="533599">
                <a:moveTo>
                  <a:pt x="0" y="0"/>
                </a:moveTo>
                <a:lnTo>
                  <a:pt x="533599" y="0"/>
                </a:lnTo>
                <a:lnTo>
                  <a:pt x="533599" y="533599"/>
                </a:lnTo>
                <a:lnTo>
                  <a:pt x="0" y="533599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7" id="17"/>
          <p:cNvSpPr txBox="true"/>
          <p:nvPr/>
        </p:nvSpPr>
        <p:spPr>
          <a:xfrm rot="0">
            <a:off x="9876214" y="2185315"/>
            <a:ext cx="6320730" cy="1925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spc="-374">
                <a:solidFill>
                  <a:srgbClr val="37261C"/>
                </a:solidFill>
                <a:latin typeface="Heading Now 71-78"/>
                <a:ea typeface="Heading Now 71-78"/>
                <a:cs typeface="Heading Now 71-78"/>
                <a:sym typeface="Heading Now 71-78"/>
              </a:rPr>
              <a:t>Market Influences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9876214" y="4228973"/>
            <a:ext cx="7383086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37261C"/>
                </a:solidFill>
                <a:latin typeface="TT Firs Neue"/>
                <a:ea typeface="TT Firs Neue"/>
                <a:cs typeface="TT Firs Neue"/>
                <a:sym typeface="TT Firs Neue"/>
              </a:rPr>
              <a:t>The business operates within a changing fashion market influenced by: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0624815" y="5719364"/>
            <a:ext cx="6934151" cy="723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 b="true">
                <a:solidFill>
                  <a:srgbClr val="37261C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Increasing demand for affordable clothing due to rising living costs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0624815" y="6787235"/>
            <a:ext cx="6777957" cy="723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 b="true">
                <a:solidFill>
                  <a:srgbClr val="37261C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Growth of resale and second-hand fashion markets</a:t>
            </a:r>
          </a:p>
        </p:txBody>
      </p:sp>
      <p:grpSp>
        <p:nvGrpSpPr>
          <p:cNvPr name="Group 21" id="21"/>
          <p:cNvGrpSpPr/>
          <p:nvPr/>
        </p:nvGrpSpPr>
        <p:grpSpPr>
          <a:xfrm rot="0">
            <a:off x="9876214" y="7818229"/>
            <a:ext cx="442738" cy="442738"/>
            <a:chOff x="0" y="0"/>
            <a:chExt cx="812800" cy="81280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lnTo>
                    <a:pt x="485289" y="111986"/>
                  </a:lnTo>
                  <a:lnTo>
                    <a:pt x="609600" y="54447"/>
                  </a:lnTo>
                  <a:lnTo>
                    <a:pt x="621927" y="190873"/>
                  </a:lnTo>
                  <a:lnTo>
                    <a:pt x="758353" y="203200"/>
                  </a:lnTo>
                  <a:lnTo>
                    <a:pt x="700814" y="327511"/>
                  </a:lnTo>
                  <a:lnTo>
                    <a:pt x="812800" y="406400"/>
                  </a:lnTo>
                  <a:lnTo>
                    <a:pt x="700814" y="485289"/>
                  </a:lnTo>
                  <a:lnTo>
                    <a:pt x="758353" y="609600"/>
                  </a:lnTo>
                  <a:lnTo>
                    <a:pt x="621927" y="621927"/>
                  </a:lnTo>
                  <a:lnTo>
                    <a:pt x="609600" y="758353"/>
                  </a:lnTo>
                  <a:lnTo>
                    <a:pt x="485289" y="700814"/>
                  </a:lnTo>
                  <a:lnTo>
                    <a:pt x="406400" y="812800"/>
                  </a:lnTo>
                  <a:lnTo>
                    <a:pt x="327511" y="700814"/>
                  </a:lnTo>
                  <a:lnTo>
                    <a:pt x="203200" y="758353"/>
                  </a:lnTo>
                  <a:lnTo>
                    <a:pt x="190873" y="621927"/>
                  </a:lnTo>
                  <a:lnTo>
                    <a:pt x="54447" y="609600"/>
                  </a:lnTo>
                  <a:lnTo>
                    <a:pt x="111986" y="485289"/>
                  </a:lnTo>
                  <a:lnTo>
                    <a:pt x="0" y="406400"/>
                  </a:lnTo>
                  <a:lnTo>
                    <a:pt x="111986" y="327511"/>
                  </a:lnTo>
                  <a:lnTo>
                    <a:pt x="54447" y="203200"/>
                  </a:lnTo>
                  <a:lnTo>
                    <a:pt x="190873" y="190873"/>
                  </a:lnTo>
                  <a:lnTo>
                    <a:pt x="203200" y="54447"/>
                  </a:lnTo>
                  <a:lnTo>
                    <a:pt x="327511" y="111986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37261C"/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127000" y="79375"/>
              <a:ext cx="558800" cy="6064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360"/>
                </a:lnSpc>
              </a:pPr>
            </a:p>
          </p:txBody>
        </p:sp>
      </p:grpSp>
      <p:sp>
        <p:nvSpPr>
          <p:cNvPr name="TextBox 24" id="24"/>
          <p:cNvSpPr txBox="true"/>
          <p:nvPr/>
        </p:nvSpPr>
        <p:spPr>
          <a:xfrm rot="0">
            <a:off x="10624815" y="7854035"/>
            <a:ext cx="5572130" cy="723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 b="true">
                <a:solidFill>
                  <a:srgbClr val="37261C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Greater awareness of sustainability and reducing waste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7003385" y="9158960"/>
            <a:ext cx="9991545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37261C"/>
                </a:solidFill>
                <a:latin typeface="TT Firs Neue"/>
                <a:ea typeface="TT Firs Neue"/>
                <a:cs typeface="TT Firs Neue"/>
                <a:sym typeface="TT Firs Neue"/>
              </a:rPr>
              <a:t>These trends support Belora’s model and create strong opportunities for growth.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BE3D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5830854" y="-2646944"/>
            <a:ext cx="6626292" cy="6626292"/>
          </a:xfrm>
          <a:custGeom>
            <a:avLst/>
            <a:gdLst/>
            <a:ahLst/>
            <a:cxnLst/>
            <a:rect r="r" b="b" t="t" l="l"/>
            <a:pathLst>
              <a:path h="6626292" w="6626292">
                <a:moveTo>
                  <a:pt x="0" y="0"/>
                </a:moveTo>
                <a:lnTo>
                  <a:pt x="6626292" y="0"/>
                </a:lnTo>
                <a:lnTo>
                  <a:pt x="6626292" y="6626292"/>
                </a:lnTo>
                <a:lnTo>
                  <a:pt x="0" y="66262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0322010" y="8026733"/>
            <a:ext cx="6626292" cy="6626292"/>
          </a:xfrm>
          <a:custGeom>
            <a:avLst/>
            <a:gdLst/>
            <a:ahLst/>
            <a:cxnLst/>
            <a:rect r="r" b="b" t="t" l="l"/>
            <a:pathLst>
              <a:path h="6626292" w="6626292">
                <a:moveTo>
                  <a:pt x="0" y="0"/>
                </a:moveTo>
                <a:lnTo>
                  <a:pt x="6626291" y="0"/>
                </a:lnTo>
                <a:lnTo>
                  <a:pt x="6626291" y="6626291"/>
                </a:lnTo>
                <a:lnTo>
                  <a:pt x="0" y="66262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-368882" y="-204561"/>
            <a:ext cx="8077952" cy="10852181"/>
            <a:chOff x="0" y="0"/>
            <a:chExt cx="1386708" cy="1862948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386708" cy="1862948"/>
            </a:xfrm>
            <a:custGeom>
              <a:avLst/>
              <a:gdLst/>
              <a:ahLst/>
              <a:cxnLst/>
              <a:rect r="r" b="b" t="t" l="l"/>
              <a:pathLst>
                <a:path h="1862948" w="1386708">
                  <a:moveTo>
                    <a:pt x="28752" y="0"/>
                  </a:moveTo>
                  <a:lnTo>
                    <a:pt x="1357956" y="0"/>
                  </a:lnTo>
                  <a:cubicBezTo>
                    <a:pt x="1373835" y="0"/>
                    <a:pt x="1386708" y="12873"/>
                    <a:pt x="1386708" y="28752"/>
                  </a:cubicBezTo>
                  <a:lnTo>
                    <a:pt x="1386708" y="1834195"/>
                  </a:lnTo>
                  <a:cubicBezTo>
                    <a:pt x="1386708" y="1841821"/>
                    <a:pt x="1383679" y="1849134"/>
                    <a:pt x="1378286" y="1854526"/>
                  </a:cubicBezTo>
                  <a:cubicBezTo>
                    <a:pt x="1372894" y="1859918"/>
                    <a:pt x="1365581" y="1862948"/>
                    <a:pt x="1357956" y="1862948"/>
                  </a:cubicBezTo>
                  <a:lnTo>
                    <a:pt x="28752" y="1862948"/>
                  </a:lnTo>
                  <a:cubicBezTo>
                    <a:pt x="21127" y="1862948"/>
                    <a:pt x="13813" y="1859918"/>
                    <a:pt x="8421" y="1854526"/>
                  </a:cubicBezTo>
                  <a:cubicBezTo>
                    <a:pt x="3029" y="1849134"/>
                    <a:pt x="0" y="1841821"/>
                    <a:pt x="0" y="1834195"/>
                  </a:cubicBezTo>
                  <a:lnTo>
                    <a:pt x="0" y="28752"/>
                  </a:lnTo>
                  <a:cubicBezTo>
                    <a:pt x="0" y="21127"/>
                    <a:pt x="3029" y="13813"/>
                    <a:pt x="8421" y="8421"/>
                  </a:cubicBezTo>
                  <a:cubicBezTo>
                    <a:pt x="13813" y="3029"/>
                    <a:pt x="21127" y="0"/>
                    <a:pt x="28752" y="0"/>
                  </a:cubicBezTo>
                  <a:close/>
                </a:path>
              </a:pathLst>
            </a:custGeom>
            <a:blipFill>
              <a:blip r:embed="rId4"/>
              <a:stretch>
                <a:fillRect l="-378" t="0" r="-378" b="0"/>
              </a:stretch>
            </a:blipFill>
            <a:ln w="38100" cap="rnd">
              <a:solidFill>
                <a:srgbClr val="37261C"/>
              </a:solidFill>
              <a:prstDash val="solid"/>
              <a:round/>
            </a:ln>
          </p:spPr>
        </p:sp>
      </p:grpSp>
      <p:sp>
        <p:nvSpPr>
          <p:cNvPr name="Freeform 6" id="6"/>
          <p:cNvSpPr/>
          <p:nvPr/>
        </p:nvSpPr>
        <p:spPr>
          <a:xfrm flipH="false" flipV="false" rot="0">
            <a:off x="8730753" y="4682954"/>
            <a:ext cx="501992" cy="501992"/>
          </a:xfrm>
          <a:custGeom>
            <a:avLst/>
            <a:gdLst/>
            <a:ahLst/>
            <a:cxnLst/>
            <a:rect r="r" b="b" t="t" l="l"/>
            <a:pathLst>
              <a:path h="501992" w="501992">
                <a:moveTo>
                  <a:pt x="0" y="0"/>
                </a:moveTo>
                <a:lnTo>
                  <a:pt x="501992" y="0"/>
                </a:lnTo>
                <a:lnTo>
                  <a:pt x="501992" y="501992"/>
                </a:lnTo>
                <a:lnTo>
                  <a:pt x="0" y="501992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-5400000">
            <a:off x="15640977" y="868326"/>
            <a:ext cx="3835978" cy="2099326"/>
          </a:xfrm>
          <a:custGeom>
            <a:avLst/>
            <a:gdLst/>
            <a:ahLst/>
            <a:cxnLst/>
            <a:rect r="r" b="b" t="t" l="l"/>
            <a:pathLst>
              <a:path h="2099326" w="3835978">
                <a:moveTo>
                  <a:pt x="0" y="0"/>
                </a:moveTo>
                <a:lnTo>
                  <a:pt x="3835978" y="0"/>
                </a:lnTo>
                <a:lnTo>
                  <a:pt x="3835978" y="2099326"/>
                </a:lnTo>
                <a:lnTo>
                  <a:pt x="0" y="209932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31999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6454112" y="964300"/>
            <a:ext cx="3386785" cy="1907378"/>
          </a:xfrm>
          <a:custGeom>
            <a:avLst/>
            <a:gdLst/>
            <a:ahLst/>
            <a:cxnLst/>
            <a:rect r="r" b="b" t="t" l="l"/>
            <a:pathLst>
              <a:path h="1907378" w="3386785">
                <a:moveTo>
                  <a:pt x="0" y="0"/>
                </a:moveTo>
                <a:lnTo>
                  <a:pt x="3386786" y="0"/>
                </a:lnTo>
                <a:lnTo>
                  <a:pt x="3386786" y="1907378"/>
                </a:lnTo>
                <a:lnTo>
                  <a:pt x="0" y="1907378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9" id="9"/>
          <p:cNvSpPr txBox="true"/>
          <p:nvPr/>
        </p:nvSpPr>
        <p:spPr>
          <a:xfrm rot="0">
            <a:off x="8147505" y="2439035"/>
            <a:ext cx="7170946" cy="1925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spc="-374">
                <a:solidFill>
                  <a:srgbClr val="37261C"/>
                </a:solidFill>
                <a:latin typeface="Heading Now 71-78"/>
                <a:ea typeface="Heading Now 71-78"/>
                <a:cs typeface="Heading Now 71-78"/>
                <a:sym typeface="Heading Now 71-78"/>
              </a:rPr>
              <a:t>Reaching the Customer</a:t>
            </a:r>
          </a:p>
        </p:txBody>
      </p:sp>
      <p:sp>
        <p:nvSpPr>
          <p:cNvPr name="Freeform 10" id="10"/>
          <p:cNvSpPr/>
          <p:nvPr/>
        </p:nvSpPr>
        <p:spPr>
          <a:xfrm flipH="true" flipV="false" rot="0">
            <a:off x="13014211" y="7134435"/>
            <a:ext cx="6990183" cy="4844951"/>
          </a:xfrm>
          <a:custGeom>
            <a:avLst/>
            <a:gdLst/>
            <a:ahLst/>
            <a:cxnLst/>
            <a:rect r="r" b="b" t="t" l="l"/>
            <a:pathLst>
              <a:path h="4844951" w="6990183">
                <a:moveTo>
                  <a:pt x="6990183" y="0"/>
                </a:moveTo>
                <a:lnTo>
                  <a:pt x="0" y="0"/>
                </a:lnTo>
                <a:lnTo>
                  <a:pt x="0" y="4844951"/>
                </a:lnTo>
                <a:lnTo>
                  <a:pt x="6990183" y="4844951"/>
                </a:lnTo>
                <a:lnTo>
                  <a:pt x="6990183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9840898" y="8192100"/>
            <a:ext cx="533599" cy="533599"/>
          </a:xfrm>
          <a:custGeom>
            <a:avLst/>
            <a:gdLst/>
            <a:ahLst/>
            <a:cxnLst/>
            <a:rect r="r" b="b" t="t" l="l"/>
            <a:pathLst>
              <a:path h="533599" w="533599">
                <a:moveTo>
                  <a:pt x="0" y="0"/>
                </a:moveTo>
                <a:lnTo>
                  <a:pt x="533599" y="0"/>
                </a:lnTo>
                <a:lnTo>
                  <a:pt x="533599" y="533599"/>
                </a:lnTo>
                <a:lnTo>
                  <a:pt x="0" y="53359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4975503" y="3869221"/>
            <a:ext cx="533599" cy="533599"/>
          </a:xfrm>
          <a:custGeom>
            <a:avLst/>
            <a:gdLst/>
            <a:ahLst/>
            <a:cxnLst/>
            <a:rect r="r" b="b" t="t" l="l"/>
            <a:pathLst>
              <a:path h="533599" w="533599">
                <a:moveTo>
                  <a:pt x="0" y="0"/>
                </a:moveTo>
                <a:lnTo>
                  <a:pt x="533599" y="0"/>
                </a:lnTo>
                <a:lnTo>
                  <a:pt x="533599" y="533599"/>
                </a:lnTo>
                <a:lnTo>
                  <a:pt x="0" y="533599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9415530" y="4497705"/>
            <a:ext cx="6486169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true">
                <a:solidFill>
                  <a:srgbClr val="37261C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Belora will use digital marketing as its primary growth strategy.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9406151" y="5452178"/>
            <a:ext cx="6101990" cy="1406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37261C"/>
                </a:solidFill>
                <a:latin typeface="TT Firs Neue"/>
                <a:ea typeface="TT Firs Neue"/>
                <a:cs typeface="TT Firs Neue"/>
                <a:sym typeface="TT Firs Neue"/>
              </a:rPr>
              <a:t>Instagram and TikTok will be used to:</a:t>
            </a: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37261C"/>
                </a:solidFill>
                <a:latin typeface="TT Firs Neue"/>
                <a:ea typeface="TT Firs Neue"/>
                <a:cs typeface="TT Firs Neue"/>
                <a:sym typeface="TT Firs Neue"/>
              </a:rPr>
              <a:t>Showcase products and outfits</a:t>
            </a: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37261C"/>
                </a:solidFill>
                <a:latin typeface="TT Firs Neue"/>
                <a:ea typeface="TT Firs Neue"/>
                <a:cs typeface="TT Firs Neue"/>
                <a:sym typeface="TT Firs Neue"/>
              </a:rPr>
              <a:t>Share unboxing experiences</a:t>
            </a: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37261C"/>
                </a:solidFill>
                <a:latin typeface="TT Firs Neue"/>
                <a:ea typeface="TT Firs Neue"/>
                <a:cs typeface="TT Firs Neue"/>
                <a:sym typeface="TT Firs Neue"/>
              </a:rPr>
              <a:t>Engage directly with customers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8147505" y="6953953"/>
            <a:ext cx="7350221" cy="16630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true">
                <a:solidFill>
                  <a:srgbClr val="37261C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This approach allows the business to build brand awareness and reach a large audience at low cost.</a:t>
            </a:r>
          </a:p>
          <a:p>
            <a:pPr algn="l">
              <a:lnSpc>
                <a:spcPts val="3359"/>
              </a:lnSpc>
            </a:pP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37261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181126" y="4640262"/>
            <a:ext cx="7597139" cy="6906490"/>
          </a:xfrm>
          <a:custGeom>
            <a:avLst/>
            <a:gdLst/>
            <a:ahLst/>
            <a:cxnLst/>
            <a:rect r="r" b="b" t="t" l="l"/>
            <a:pathLst>
              <a:path h="6906490" w="7597139">
                <a:moveTo>
                  <a:pt x="0" y="0"/>
                </a:moveTo>
                <a:lnTo>
                  <a:pt x="7597140" y="0"/>
                </a:lnTo>
                <a:lnTo>
                  <a:pt x="7597140" y="6906491"/>
                </a:lnTo>
                <a:lnTo>
                  <a:pt x="0" y="6906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3" id="3"/>
          <p:cNvSpPr/>
          <p:nvPr/>
        </p:nvSpPr>
        <p:spPr>
          <a:xfrm flipH="false" flipV="false" rot="0">
            <a:off x="8171469" y="-3399417"/>
            <a:ext cx="9397209" cy="8542917"/>
          </a:xfrm>
          <a:custGeom>
            <a:avLst/>
            <a:gdLst/>
            <a:ahLst/>
            <a:cxnLst/>
            <a:rect r="r" b="b" t="t" l="l"/>
            <a:pathLst>
              <a:path h="8542917" w="9397209">
                <a:moveTo>
                  <a:pt x="0" y="0"/>
                </a:moveTo>
                <a:lnTo>
                  <a:pt x="9397209" y="0"/>
                </a:lnTo>
                <a:lnTo>
                  <a:pt x="9397209" y="8542917"/>
                </a:lnTo>
                <a:lnTo>
                  <a:pt x="0" y="85429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4" id="4"/>
          <p:cNvGrpSpPr/>
          <p:nvPr/>
        </p:nvGrpSpPr>
        <p:grpSpPr>
          <a:xfrm rot="0">
            <a:off x="1724154" y="1506634"/>
            <a:ext cx="7189008" cy="3571961"/>
            <a:chOff x="0" y="0"/>
            <a:chExt cx="1218336" cy="605348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218336" cy="605348"/>
            </a:xfrm>
            <a:custGeom>
              <a:avLst/>
              <a:gdLst/>
              <a:ahLst/>
              <a:cxnLst/>
              <a:rect r="r" b="b" t="t" l="l"/>
              <a:pathLst>
                <a:path h="605348" w="1218336">
                  <a:moveTo>
                    <a:pt x="32307" y="0"/>
                  </a:moveTo>
                  <a:lnTo>
                    <a:pt x="1186029" y="0"/>
                  </a:lnTo>
                  <a:cubicBezTo>
                    <a:pt x="1194597" y="0"/>
                    <a:pt x="1202815" y="3404"/>
                    <a:pt x="1208873" y="9463"/>
                  </a:cubicBezTo>
                  <a:cubicBezTo>
                    <a:pt x="1214932" y="15521"/>
                    <a:pt x="1218336" y="23739"/>
                    <a:pt x="1218336" y="32307"/>
                  </a:cubicBezTo>
                  <a:lnTo>
                    <a:pt x="1218336" y="573040"/>
                  </a:lnTo>
                  <a:cubicBezTo>
                    <a:pt x="1218336" y="590883"/>
                    <a:pt x="1203872" y="605348"/>
                    <a:pt x="1186029" y="605348"/>
                  </a:cubicBezTo>
                  <a:lnTo>
                    <a:pt x="32307" y="605348"/>
                  </a:lnTo>
                  <a:cubicBezTo>
                    <a:pt x="23739" y="605348"/>
                    <a:pt x="15521" y="601944"/>
                    <a:pt x="9463" y="595885"/>
                  </a:cubicBezTo>
                  <a:cubicBezTo>
                    <a:pt x="3404" y="589826"/>
                    <a:pt x="0" y="581609"/>
                    <a:pt x="0" y="573040"/>
                  </a:cubicBezTo>
                  <a:lnTo>
                    <a:pt x="0" y="32307"/>
                  </a:lnTo>
                  <a:cubicBezTo>
                    <a:pt x="0" y="23739"/>
                    <a:pt x="3404" y="15521"/>
                    <a:pt x="9463" y="9463"/>
                  </a:cubicBezTo>
                  <a:cubicBezTo>
                    <a:pt x="15521" y="3404"/>
                    <a:pt x="23739" y="0"/>
                    <a:pt x="32307" y="0"/>
                  </a:cubicBezTo>
                  <a:close/>
                </a:path>
              </a:pathLst>
            </a:custGeom>
            <a:blipFill>
              <a:blip r:embed="rId4"/>
              <a:stretch>
                <a:fillRect l="0" t="-50631" r="0" b="-50631"/>
              </a:stretch>
            </a:blipFill>
            <a:ln w="38100" cap="rnd">
              <a:solidFill>
                <a:srgbClr val="EBE3D0"/>
              </a:solidFill>
              <a:prstDash val="solid"/>
              <a:round/>
            </a:ln>
          </p:spPr>
        </p:sp>
      </p:grpSp>
      <p:grpSp>
        <p:nvGrpSpPr>
          <p:cNvPr name="Group 6" id="6"/>
          <p:cNvGrpSpPr/>
          <p:nvPr/>
        </p:nvGrpSpPr>
        <p:grpSpPr>
          <a:xfrm rot="0">
            <a:off x="1724154" y="5208405"/>
            <a:ext cx="7189008" cy="3571961"/>
            <a:chOff x="0" y="0"/>
            <a:chExt cx="1218336" cy="60534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218336" cy="605348"/>
            </a:xfrm>
            <a:custGeom>
              <a:avLst/>
              <a:gdLst/>
              <a:ahLst/>
              <a:cxnLst/>
              <a:rect r="r" b="b" t="t" l="l"/>
              <a:pathLst>
                <a:path h="605348" w="1218336">
                  <a:moveTo>
                    <a:pt x="32307" y="0"/>
                  </a:moveTo>
                  <a:lnTo>
                    <a:pt x="1186029" y="0"/>
                  </a:lnTo>
                  <a:cubicBezTo>
                    <a:pt x="1194597" y="0"/>
                    <a:pt x="1202815" y="3404"/>
                    <a:pt x="1208873" y="9463"/>
                  </a:cubicBezTo>
                  <a:cubicBezTo>
                    <a:pt x="1214932" y="15521"/>
                    <a:pt x="1218336" y="23739"/>
                    <a:pt x="1218336" y="32307"/>
                  </a:cubicBezTo>
                  <a:lnTo>
                    <a:pt x="1218336" y="573040"/>
                  </a:lnTo>
                  <a:cubicBezTo>
                    <a:pt x="1218336" y="590883"/>
                    <a:pt x="1203872" y="605348"/>
                    <a:pt x="1186029" y="605348"/>
                  </a:cubicBezTo>
                  <a:lnTo>
                    <a:pt x="32307" y="605348"/>
                  </a:lnTo>
                  <a:cubicBezTo>
                    <a:pt x="23739" y="605348"/>
                    <a:pt x="15521" y="601944"/>
                    <a:pt x="9463" y="595885"/>
                  </a:cubicBezTo>
                  <a:cubicBezTo>
                    <a:pt x="3404" y="589826"/>
                    <a:pt x="0" y="581609"/>
                    <a:pt x="0" y="573040"/>
                  </a:cubicBezTo>
                  <a:lnTo>
                    <a:pt x="0" y="32307"/>
                  </a:lnTo>
                  <a:cubicBezTo>
                    <a:pt x="0" y="23739"/>
                    <a:pt x="3404" y="15521"/>
                    <a:pt x="9463" y="9463"/>
                  </a:cubicBezTo>
                  <a:cubicBezTo>
                    <a:pt x="15521" y="3404"/>
                    <a:pt x="23739" y="0"/>
                    <a:pt x="32307" y="0"/>
                  </a:cubicBezTo>
                  <a:close/>
                </a:path>
              </a:pathLst>
            </a:custGeom>
            <a:blipFill>
              <a:blip r:embed="rId5"/>
              <a:stretch>
                <a:fillRect l="0" t="-17087" r="0" b="-17087"/>
              </a:stretch>
            </a:blipFill>
            <a:ln w="38100" cap="rnd">
              <a:solidFill>
                <a:srgbClr val="EBE3D0"/>
              </a:solidFill>
              <a:prstDash val="solid"/>
              <a:round/>
            </a:ln>
          </p:spPr>
        </p:sp>
      </p:grpSp>
      <p:grpSp>
        <p:nvGrpSpPr>
          <p:cNvPr name="Group 8" id="8"/>
          <p:cNvGrpSpPr/>
          <p:nvPr/>
        </p:nvGrpSpPr>
        <p:grpSpPr>
          <a:xfrm rot="0">
            <a:off x="9603736" y="5353635"/>
            <a:ext cx="821282" cy="821282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BE3D0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239"/>
                </a:lnSpc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9816677" y="5566576"/>
            <a:ext cx="395400" cy="395400"/>
          </a:xfrm>
          <a:custGeom>
            <a:avLst/>
            <a:gdLst/>
            <a:ahLst/>
            <a:cxnLst/>
            <a:rect r="r" b="b" t="t" l="l"/>
            <a:pathLst>
              <a:path h="395400" w="395400">
                <a:moveTo>
                  <a:pt x="0" y="0"/>
                </a:moveTo>
                <a:lnTo>
                  <a:pt x="395400" y="0"/>
                </a:lnTo>
                <a:lnTo>
                  <a:pt x="395400" y="395400"/>
                </a:lnTo>
                <a:lnTo>
                  <a:pt x="0" y="3954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2" id="12"/>
          <p:cNvGrpSpPr/>
          <p:nvPr/>
        </p:nvGrpSpPr>
        <p:grpSpPr>
          <a:xfrm rot="0">
            <a:off x="9603736" y="7117830"/>
            <a:ext cx="821282" cy="821282"/>
            <a:chOff x="0" y="0"/>
            <a:chExt cx="812800" cy="8128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BE3D0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239"/>
                </a:lnSpc>
              </a:pPr>
            </a:p>
          </p:txBody>
        </p:sp>
      </p:grpSp>
      <p:sp>
        <p:nvSpPr>
          <p:cNvPr name="Freeform 15" id="15"/>
          <p:cNvSpPr/>
          <p:nvPr/>
        </p:nvSpPr>
        <p:spPr>
          <a:xfrm flipH="false" flipV="false" rot="0">
            <a:off x="9816677" y="7330771"/>
            <a:ext cx="395400" cy="395400"/>
          </a:xfrm>
          <a:custGeom>
            <a:avLst/>
            <a:gdLst/>
            <a:ahLst/>
            <a:cxnLst/>
            <a:rect r="r" b="b" t="t" l="l"/>
            <a:pathLst>
              <a:path h="395400" w="395400">
                <a:moveTo>
                  <a:pt x="0" y="0"/>
                </a:moveTo>
                <a:lnTo>
                  <a:pt x="395400" y="0"/>
                </a:lnTo>
                <a:lnTo>
                  <a:pt x="395400" y="395400"/>
                </a:lnTo>
                <a:lnTo>
                  <a:pt x="0" y="3954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14726800" y="2996370"/>
            <a:ext cx="3674093" cy="2147130"/>
          </a:xfrm>
          <a:custGeom>
            <a:avLst/>
            <a:gdLst/>
            <a:ahLst/>
            <a:cxnLst/>
            <a:rect r="r" b="b" t="t" l="l"/>
            <a:pathLst>
              <a:path h="2147130" w="3674093">
                <a:moveTo>
                  <a:pt x="0" y="0"/>
                </a:moveTo>
                <a:lnTo>
                  <a:pt x="3674093" y="0"/>
                </a:lnTo>
                <a:lnTo>
                  <a:pt x="3674093" y="2147130"/>
                </a:lnTo>
                <a:lnTo>
                  <a:pt x="0" y="214713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808121" y="605654"/>
            <a:ext cx="2523468" cy="841156"/>
          </a:xfrm>
          <a:custGeom>
            <a:avLst/>
            <a:gdLst/>
            <a:ahLst/>
            <a:cxnLst/>
            <a:rect r="r" b="b" t="t" l="l"/>
            <a:pathLst>
              <a:path h="841156" w="2523468">
                <a:moveTo>
                  <a:pt x="0" y="0"/>
                </a:moveTo>
                <a:lnTo>
                  <a:pt x="2523468" y="0"/>
                </a:lnTo>
                <a:lnTo>
                  <a:pt x="2523468" y="841156"/>
                </a:lnTo>
                <a:lnTo>
                  <a:pt x="0" y="84115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4334206" y="8882495"/>
            <a:ext cx="3835978" cy="2099326"/>
          </a:xfrm>
          <a:custGeom>
            <a:avLst/>
            <a:gdLst/>
            <a:ahLst/>
            <a:cxnLst/>
            <a:rect r="r" b="b" t="t" l="l"/>
            <a:pathLst>
              <a:path h="2099326" w="3835978">
                <a:moveTo>
                  <a:pt x="0" y="0"/>
                </a:moveTo>
                <a:lnTo>
                  <a:pt x="3835978" y="0"/>
                </a:lnTo>
                <a:lnTo>
                  <a:pt x="3835978" y="2099326"/>
                </a:lnTo>
                <a:lnTo>
                  <a:pt x="0" y="2099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31999"/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9" id="19"/>
          <p:cNvSpPr txBox="true"/>
          <p:nvPr/>
        </p:nvSpPr>
        <p:spPr>
          <a:xfrm rot="0">
            <a:off x="9603736" y="1652155"/>
            <a:ext cx="6532675" cy="1925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spc="-374">
                <a:solidFill>
                  <a:srgbClr val="EBE3D0"/>
                </a:solidFill>
                <a:latin typeface="Heading Now 71-78"/>
                <a:ea typeface="Heading Now 71-78"/>
                <a:cs typeface="Heading Now 71-78"/>
                <a:sym typeface="Heading Now 71-78"/>
              </a:rPr>
              <a:t>Pricing Approach</a:t>
            </a:r>
          </a:p>
        </p:txBody>
      </p:sp>
      <p:sp>
        <p:nvSpPr>
          <p:cNvPr name="Freeform 20" id="20"/>
          <p:cNvSpPr/>
          <p:nvPr/>
        </p:nvSpPr>
        <p:spPr>
          <a:xfrm flipH="false" flipV="false" rot="0">
            <a:off x="14193201" y="1372458"/>
            <a:ext cx="533599" cy="533599"/>
          </a:xfrm>
          <a:custGeom>
            <a:avLst/>
            <a:gdLst/>
            <a:ahLst/>
            <a:cxnLst/>
            <a:rect r="r" b="b" t="t" l="l"/>
            <a:pathLst>
              <a:path h="533599" w="533599">
                <a:moveTo>
                  <a:pt x="0" y="0"/>
                </a:moveTo>
                <a:lnTo>
                  <a:pt x="533599" y="0"/>
                </a:lnTo>
                <a:lnTo>
                  <a:pt x="533599" y="533599"/>
                </a:lnTo>
                <a:lnTo>
                  <a:pt x="0" y="53359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1" id="21"/>
          <p:cNvSpPr/>
          <p:nvPr/>
        </p:nvSpPr>
        <p:spPr>
          <a:xfrm flipH="false" flipV="false" rot="0">
            <a:off x="8379562" y="8991500"/>
            <a:ext cx="533599" cy="533599"/>
          </a:xfrm>
          <a:custGeom>
            <a:avLst/>
            <a:gdLst/>
            <a:ahLst/>
            <a:cxnLst/>
            <a:rect r="r" b="b" t="t" l="l"/>
            <a:pathLst>
              <a:path h="533599" w="533599">
                <a:moveTo>
                  <a:pt x="0" y="0"/>
                </a:moveTo>
                <a:lnTo>
                  <a:pt x="533599" y="0"/>
                </a:lnTo>
                <a:lnTo>
                  <a:pt x="533599" y="533600"/>
                </a:lnTo>
                <a:lnTo>
                  <a:pt x="0" y="53360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2" id="22"/>
          <p:cNvSpPr txBox="true"/>
          <p:nvPr/>
        </p:nvSpPr>
        <p:spPr>
          <a:xfrm rot="0">
            <a:off x="10773135" y="5778450"/>
            <a:ext cx="5790711" cy="701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Customers receive items worth more than the purchase price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10773135" y="7542645"/>
            <a:ext cx="5790711" cy="701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Prices are set based on market demand and competitor analysis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9603736" y="3639607"/>
            <a:ext cx="6287989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Belora applies a value-based pricing strategy: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10773135" y="5306010"/>
            <a:ext cx="2767436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b="true" sz="2400">
                <a:solidFill>
                  <a:srgbClr val="EBE3D0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Mystery Boxes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10773135" y="7070205"/>
            <a:ext cx="3561071" cy="4057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b="true" sz="2400">
                <a:solidFill>
                  <a:srgbClr val="EBE3D0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Resale Products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9603736" y="8612505"/>
            <a:ext cx="6821281" cy="12439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This ensures customer satisfaction while maintaining consistent profit margins.</a:t>
            </a:r>
          </a:p>
          <a:p>
            <a:pPr algn="l">
              <a:lnSpc>
                <a:spcPts val="3359"/>
              </a:lnSpc>
            </a:pP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37261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5869964">
            <a:off x="817334" y="5377946"/>
            <a:ext cx="8122645" cy="8122645"/>
          </a:xfrm>
          <a:custGeom>
            <a:avLst/>
            <a:gdLst/>
            <a:ahLst/>
            <a:cxnLst/>
            <a:rect r="r" b="b" t="t" l="l"/>
            <a:pathLst>
              <a:path h="8122645" w="8122645">
                <a:moveTo>
                  <a:pt x="0" y="0"/>
                </a:moveTo>
                <a:lnTo>
                  <a:pt x="8122645" y="0"/>
                </a:lnTo>
                <a:lnTo>
                  <a:pt x="8122645" y="8122645"/>
                </a:lnTo>
                <a:lnTo>
                  <a:pt x="0" y="812264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705381" y="1594094"/>
            <a:ext cx="6790048" cy="1925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spc="-374">
                <a:solidFill>
                  <a:srgbClr val="EBE3D0"/>
                </a:solidFill>
                <a:latin typeface="Heading Now 71-78"/>
                <a:ea typeface="Heading Now 71-78"/>
                <a:cs typeface="Heading Now 71-78"/>
                <a:sym typeface="Heading Now 71-78"/>
              </a:rPr>
              <a:t>Startup requirements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705381" y="3568193"/>
            <a:ext cx="6076148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The business requires minimal startup investment due to its online model:</a:t>
            </a:r>
          </a:p>
        </p:txBody>
      </p:sp>
      <p:grpSp>
        <p:nvGrpSpPr>
          <p:cNvPr name="Group 5" id="5"/>
          <p:cNvGrpSpPr/>
          <p:nvPr/>
        </p:nvGrpSpPr>
        <p:grpSpPr>
          <a:xfrm rot="0">
            <a:off x="13964323" y="1548047"/>
            <a:ext cx="4753318" cy="3942735"/>
            <a:chOff x="0" y="0"/>
            <a:chExt cx="1165261" cy="966549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165261" cy="966549"/>
            </a:xfrm>
            <a:custGeom>
              <a:avLst/>
              <a:gdLst/>
              <a:ahLst/>
              <a:cxnLst/>
              <a:rect r="r" b="b" t="t" l="l"/>
              <a:pathLst>
                <a:path h="966549" w="1165261">
                  <a:moveTo>
                    <a:pt x="48862" y="0"/>
                  </a:moveTo>
                  <a:lnTo>
                    <a:pt x="1116399" y="0"/>
                  </a:lnTo>
                  <a:cubicBezTo>
                    <a:pt x="1143385" y="0"/>
                    <a:pt x="1165261" y="21876"/>
                    <a:pt x="1165261" y="48862"/>
                  </a:cubicBezTo>
                  <a:lnTo>
                    <a:pt x="1165261" y="917687"/>
                  </a:lnTo>
                  <a:cubicBezTo>
                    <a:pt x="1165261" y="930646"/>
                    <a:pt x="1160113" y="943075"/>
                    <a:pt x="1150950" y="952238"/>
                  </a:cubicBezTo>
                  <a:cubicBezTo>
                    <a:pt x="1141787" y="961401"/>
                    <a:pt x="1129358" y="966549"/>
                    <a:pt x="1116399" y="966549"/>
                  </a:cubicBezTo>
                  <a:lnTo>
                    <a:pt x="48862" y="966549"/>
                  </a:lnTo>
                  <a:cubicBezTo>
                    <a:pt x="21876" y="966549"/>
                    <a:pt x="0" y="944673"/>
                    <a:pt x="0" y="917687"/>
                  </a:cubicBezTo>
                  <a:lnTo>
                    <a:pt x="0" y="48862"/>
                  </a:lnTo>
                  <a:cubicBezTo>
                    <a:pt x="0" y="21876"/>
                    <a:pt x="21876" y="0"/>
                    <a:pt x="48862" y="0"/>
                  </a:cubicBezTo>
                  <a:close/>
                </a:path>
              </a:pathLst>
            </a:custGeom>
            <a:blipFill>
              <a:blip r:embed="rId4"/>
              <a:stretch>
                <a:fillRect l="-12210" t="0" r="-12210" b="0"/>
              </a:stretch>
            </a:blipFill>
            <a:ln w="38100" cap="rnd">
              <a:solidFill>
                <a:srgbClr val="EBE3D0"/>
              </a:solidFill>
              <a:prstDash val="solid"/>
              <a:round/>
            </a:ln>
          </p:spPr>
        </p:sp>
      </p:grpSp>
      <p:grpSp>
        <p:nvGrpSpPr>
          <p:cNvPr name="Group 7" id="7"/>
          <p:cNvGrpSpPr/>
          <p:nvPr/>
        </p:nvGrpSpPr>
        <p:grpSpPr>
          <a:xfrm rot="0">
            <a:off x="8972550" y="1548047"/>
            <a:ext cx="4753318" cy="3942735"/>
            <a:chOff x="0" y="0"/>
            <a:chExt cx="1165261" cy="966549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165261" cy="966549"/>
            </a:xfrm>
            <a:custGeom>
              <a:avLst/>
              <a:gdLst/>
              <a:ahLst/>
              <a:cxnLst/>
              <a:rect r="r" b="b" t="t" l="l"/>
              <a:pathLst>
                <a:path h="966549" w="1165261">
                  <a:moveTo>
                    <a:pt x="48862" y="0"/>
                  </a:moveTo>
                  <a:lnTo>
                    <a:pt x="1116399" y="0"/>
                  </a:lnTo>
                  <a:cubicBezTo>
                    <a:pt x="1143385" y="0"/>
                    <a:pt x="1165261" y="21876"/>
                    <a:pt x="1165261" y="48862"/>
                  </a:cubicBezTo>
                  <a:lnTo>
                    <a:pt x="1165261" y="917687"/>
                  </a:lnTo>
                  <a:cubicBezTo>
                    <a:pt x="1165261" y="930646"/>
                    <a:pt x="1160113" y="943075"/>
                    <a:pt x="1150950" y="952238"/>
                  </a:cubicBezTo>
                  <a:cubicBezTo>
                    <a:pt x="1141787" y="961401"/>
                    <a:pt x="1129358" y="966549"/>
                    <a:pt x="1116399" y="966549"/>
                  </a:cubicBezTo>
                  <a:lnTo>
                    <a:pt x="48862" y="966549"/>
                  </a:lnTo>
                  <a:cubicBezTo>
                    <a:pt x="21876" y="966549"/>
                    <a:pt x="0" y="944673"/>
                    <a:pt x="0" y="917687"/>
                  </a:cubicBezTo>
                  <a:lnTo>
                    <a:pt x="0" y="48862"/>
                  </a:lnTo>
                  <a:cubicBezTo>
                    <a:pt x="0" y="21876"/>
                    <a:pt x="21876" y="0"/>
                    <a:pt x="48862" y="0"/>
                  </a:cubicBezTo>
                  <a:close/>
                </a:path>
              </a:pathLst>
            </a:custGeom>
            <a:blipFill>
              <a:blip r:embed="rId5"/>
              <a:stretch>
                <a:fillRect l="-12190" t="0" r="-12190" b="0"/>
              </a:stretch>
            </a:blipFill>
            <a:ln w="38100" cap="rnd">
              <a:solidFill>
                <a:srgbClr val="EBE3D0"/>
              </a:solidFill>
              <a:prstDash val="solid"/>
              <a:round/>
            </a:ln>
          </p:spPr>
        </p:sp>
      </p:grpSp>
      <p:sp>
        <p:nvSpPr>
          <p:cNvPr name="Freeform 9" id="9"/>
          <p:cNvSpPr/>
          <p:nvPr/>
        </p:nvSpPr>
        <p:spPr>
          <a:xfrm flipH="false" flipV="false" rot="0">
            <a:off x="1705381" y="5045510"/>
            <a:ext cx="455500" cy="455500"/>
          </a:xfrm>
          <a:custGeom>
            <a:avLst/>
            <a:gdLst/>
            <a:ahLst/>
            <a:cxnLst/>
            <a:rect r="r" b="b" t="t" l="l"/>
            <a:pathLst>
              <a:path h="455500" w="455500">
                <a:moveTo>
                  <a:pt x="0" y="0"/>
                </a:moveTo>
                <a:lnTo>
                  <a:pt x="455499" y="0"/>
                </a:lnTo>
                <a:lnTo>
                  <a:pt x="455499" y="455500"/>
                </a:lnTo>
                <a:lnTo>
                  <a:pt x="0" y="4555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1705381" y="6539163"/>
            <a:ext cx="455500" cy="455500"/>
          </a:xfrm>
          <a:custGeom>
            <a:avLst/>
            <a:gdLst/>
            <a:ahLst/>
            <a:cxnLst/>
            <a:rect r="r" b="b" t="t" l="l"/>
            <a:pathLst>
              <a:path h="455500" w="455500">
                <a:moveTo>
                  <a:pt x="0" y="0"/>
                </a:moveTo>
                <a:lnTo>
                  <a:pt x="455499" y="0"/>
                </a:lnTo>
                <a:lnTo>
                  <a:pt x="455499" y="455500"/>
                </a:lnTo>
                <a:lnTo>
                  <a:pt x="0" y="4555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705381" y="7642363"/>
            <a:ext cx="455500" cy="455500"/>
          </a:xfrm>
          <a:custGeom>
            <a:avLst/>
            <a:gdLst/>
            <a:ahLst/>
            <a:cxnLst/>
            <a:rect r="r" b="b" t="t" l="l"/>
            <a:pathLst>
              <a:path h="455500" w="455500">
                <a:moveTo>
                  <a:pt x="0" y="0"/>
                </a:moveTo>
                <a:lnTo>
                  <a:pt x="455499" y="0"/>
                </a:lnTo>
                <a:lnTo>
                  <a:pt x="455499" y="455500"/>
                </a:lnTo>
                <a:lnTo>
                  <a:pt x="0" y="4555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4668843" y="4102832"/>
            <a:ext cx="5182896" cy="2874151"/>
          </a:xfrm>
          <a:custGeom>
            <a:avLst/>
            <a:gdLst/>
            <a:ahLst/>
            <a:cxnLst/>
            <a:rect r="r" b="b" t="t" l="l"/>
            <a:pathLst>
              <a:path h="2874151" w="5182896">
                <a:moveTo>
                  <a:pt x="0" y="0"/>
                </a:moveTo>
                <a:lnTo>
                  <a:pt x="5182895" y="0"/>
                </a:lnTo>
                <a:lnTo>
                  <a:pt x="5182895" y="2874151"/>
                </a:lnTo>
                <a:lnTo>
                  <a:pt x="0" y="287415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301742" y="3923762"/>
            <a:ext cx="2807278" cy="938591"/>
          </a:xfrm>
          <a:custGeom>
            <a:avLst/>
            <a:gdLst/>
            <a:ahLst/>
            <a:cxnLst/>
            <a:rect r="r" b="b" t="t" l="l"/>
            <a:pathLst>
              <a:path h="938591" w="2807278">
                <a:moveTo>
                  <a:pt x="0" y="0"/>
                </a:moveTo>
                <a:lnTo>
                  <a:pt x="2807278" y="0"/>
                </a:lnTo>
                <a:lnTo>
                  <a:pt x="2807278" y="938591"/>
                </a:lnTo>
                <a:lnTo>
                  <a:pt x="0" y="93859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4543466" y="-412034"/>
            <a:ext cx="3835978" cy="2099326"/>
          </a:xfrm>
          <a:custGeom>
            <a:avLst/>
            <a:gdLst/>
            <a:ahLst/>
            <a:cxnLst/>
            <a:rect r="r" b="b" t="t" l="l"/>
            <a:pathLst>
              <a:path h="2099326" w="3835978">
                <a:moveTo>
                  <a:pt x="0" y="0"/>
                </a:moveTo>
                <a:lnTo>
                  <a:pt x="3835978" y="0"/>
                </a:lnTo>
                <a:lnTo>
                  <a:pt x="3835978" y="2099326"/>
                </a:lnTo>
                <a:lnTo>
                  <a:pt x="0" y="2099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31999"/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9731235" y="7336514"/>
            <a:ext cx="533599" cy="533599"/>
          </a:xfrm>
          <a:custGeom>
            <a:avLst/>
            <a:gdLst/>
            <a:ahLst/>
            <a:cxnLst/>
            <a:rect r="r" b="b" t="t" l="l"/>
            <a:pathLst>
              <a:path h="533599" w="533599">
                <a:moveTo>
                  <a:pt x="0" y="0"/>
                </a:moveTo>
                <a:lnTo>
                  <a:pt x="533599" y="0"/>
                </a:lnTo>
                <a:lnTo>
                  <a:pt x="533599" y="533599"/>
                </a:lnTo>
                <a:lnTo>
                  <a:pt x="0" y="53359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16074182" y="8724701"/>
            <a:ext cx="533599" cy="533599"/>
          </a:xfrm>
          <a:custGeom>
            <a:avLst/>
            <a:gdLst/>
            <a:ahLst/>
            <a:cxnLst/>
            <a:rect r="r" b="b" t="t" l="l"/>
            <a:pathLst>
              <a:path h="533599" w="533599">
                <a:moveTo>
                  <a:pt x="0" y="0"/>
                </a:moveTo>
                <a:lnTo>
                  <a:pt x="533599" y="0"/>
                </a:lnTo>
                <a:lnTo>
                  <a:pt x="533599" y="533599"/>
                </a:lnTo>
                <a:lnTo>
                  <a:pt x="0" y="53359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7" id="17"/>
          <p:cNvSpPr txBox="true"/>
          <p:nvPr/>
        </p:nvSpPr>
        <p:spPr>
          <a:xfrm rot="0">
            <a:off x="2399005" y="4997885"/>
            <a:ext cx="3378401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b="true" sz="2400">
                <a:solidFill>
                  <a:srgbClr val="EBE3D0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Website setup using Shopify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2399005" y="6330668"/>
            <a:ext cx="4062450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b="true" sz="2400">
                <a:solidFill>
                  <a:srgbClr val="EBE3D0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Packaging materials and delivery costs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2399005" y="7433868"/>
            <a:ext cx="4062450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b="true" sz="2400">
                <a:solidFill>
                  <a:srgbClr val="EBE3D0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Initial marketing and promotion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0264834" y="7747536"/>
            <a:ext cx="6076148" cy="12439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360"/>
              </a:lnSpc>
              <a:spcBef>
                <a:spcPct val="0"/>
              </a:spcBef>
            </a:pPr>
            <a:r>
              <a:rPr lang="en-US" sz="24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Estimated startup cost ranges between £100 and £300, making it a low-risk business to launch.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37261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1181126" y="4640262"/>
            <a:ext cx="7597139" cy="6906490"/>
          </a:xfrm>
          <a:custGeom>
            <a:avLst/>
            <a:gdLst/>
            <a:ahLst/>
            <a:cxnLst/>
            <a:rect r="r" b="b" t="t" l="l"/>
            <a:pathLst>
              <a:path h="6906490" w="7597139">
                <a:moveTo>
                  <a:pt x="0" y="0"/>
                </a:moveTo>
                <a:lnTo>
                  <a:pt x="7597140" y="0"/>
                </a:lnTo>
                <a:lnTo>
                  <a:pt x="7597140" y="6906491"/>
                </a:lnTo>
                <a:lnTo>
                  <a:pt x="0" y="69064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3" id="3"/>
          <p:cNvSpPr/>
          <p:nvPr/>
        </p:nvSpPr>
        <p:spPr>
          <a:xfrm flipH="false" flipV="false" rot="0">
            <a:off x="8171469" y="-3399417"/>
            <a:ext cx="9397209" cy="8542917"/>
          </a:xfrm>
          <a:custGeom>
            <a:avLst/>
            <a:gdLst/>
            <a:ahLst/>
            <a:cxnLst/>
            <a:rect r="r" b="b" t="t" l="l"/>
            <a:pathLst>
              <a:path h="8542917" w="9397209">
                <a:moveTo>
                  <a:pt x="0" y="0"/>
                </a:moveTo>
                <a:lnTo>
                  <a:pt x="9397209" y="0"/>
                </a:lnTo>
                <a:lnTo>
                  <a:pt x="9397209" y="8542917"/>
                </a:lnTo>
                <a:lnTo>
                  <a:pt x="0" y="85429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4" id="4"/>
          <p:cNvGrpSpPr/>
          <p:nvPr/>
        </p:nvGrpSpPr>
        <p:grpSpPr>
          <a:xfrm rot="0">
            <a:off x="1724154" y="1506634"/>
            <a:ext cx="7189008" cy="3571961"/>
            <a:chOff x="0" y="0"/>
            <a:chExt cx="1218336" cy="605348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218336" cy="605348"/>
            </a:xfrm>
            <a:custGeom>
              <a:avLst/>
              <a:gdLst/>
              <a:ahLst/>
              <a:cxnLst/>
              <a:rect r="r" b="b" t="t" l="l"/>
              <a:pathLst>
                <a:path h="605348" w="1218336">
                  <a:moveTo>
                    <a:pt x="32307" y="0"/>
                  </a:moveTo>
                  <a:lnTo>
                    <a:pt x="1186029" y="0"/>
                  </a:lnTo>
                  <a:cubicBezTo>
                    <a:pt x="1194597" y="0"/>
                    <a:pt x="1202815" y="3404"/>
                    <a:pt x="1208873" y="9463"/>
                  </a:cubicBezTo>
                  <a:cubicBezTo>
                    <a:pt x="1214932" y="15521"/>
                    <a:pt x="1218336" y="23739"/>
                    <a:pt x="1218336" y="32307"/>
                  </a:cubicBezTo>
                  <a:lnTo>
                    <a:pt x="1218336" y="573040"/>
                  </a:lnTo>
                  <a:cubicBezTo>
                    <a:pt x="1218336" y="590883"/>
                    <a:pt x="1203872" y="605348"/>
                    <a:pt x="1186029" y="605348"/>
                  </a:cubicBezTo>
                  <a:lnTo>
                    <a:pt x="32307" y="605348"/>
                  </a:lnTo>
                  <a:cubicBezTo>
                    <a:pt x="23739" y="605348"/>
                    <a:pt x="15521" y="601944"/>
                    <a:pt x="9463" y="595885"/>
                  </a:cubicBezTo>
                  <a:cubicBezTo>
                    <a:pt x="3404" y="589826"/>
                    <a:pt x="0" y="581609"/>
                    <a:pt x="0" y="573040"/>
                  </a:cubicBezTo>
                  <a:lnTo>
                    <a:pt x="0" y="32307"/>
                  </a:lnTo>
                  <a:cubicBezTo>
                    <a:pt x="0" y="23739"/>
                    <a:pt x="3404" y="15521"/>
                    <a:pt x="9463" y="9463"/>
                  </a:cubicBezTo>
                  <a:cubicBezTo>
                    <a:pt x="15521" y="3404"/>
                    <a:pt x="23739" y="0"/>
                    <a:pt x="32307" y="0"/>
                  </a:cubicBezTo>
                  <a:close/>
                </a:path>
              </a:pathLst>
            </a:custGeom>
            <a:blipFill>
              <a:blip r:embed="rId4"/>
              <a:stretch>
                <a:fillRect l="0" t="-50631" r="0" b="-50631"/>
              </a:stretch>
            </a:blipFill>
            <a:ln w="38100" cap="rnd">
              <a:solidFill>
                <a:srgbClr val="EBE3D0"/>
              </a:solidFill>
              <a:prstDash val="solid"/>
              <a:round/>
            </a:ln>
          </p:spPr>
        </p:sp>
      </p:grpSp>
      <p:grpSp>
        <p:nvGrpSpPr>
          <p:cNvPr name="Group 6" id="6"/>
          <p:cNvGrpSpPr/>
          <p:nvPr/>
        </p:nvGrpSpPr>
        <p:grpSpPr>
          <a:xfrm rot="0">
            <a:off x="1724154" y="5208405"/>
            <a:ext cx="7189008" cy="3571961"/>
            <a:chOff x="0" y="0"/>
            <a:chExt cx="1218336" cy="605348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218336" cy="605348"/>
            </a:xfrm>
            <a:custGeom>
              <a:avLst/>
              <a:gdLst/>
              <a:ahLst/>
              <a:cxnLst/>
              <a:rect r="r" b="b" t="t" l="l"/>
              <a:pathLst>
                <a:path h="605348" w="1218336">
                  <a:moveTo>
                    <a:pt x="32307" y="0"/>
                  </a:moveTo>
                  <a:lnTo>
                    <a:pt x="1186029" y="0"/>
                  </a:lnTo>
                  <a:cubicBezTo>
                    <a:pt x="1194597" y="0"/>
                    <a:pt x="1202815" y="3404"/>
                    <a:pt x="1208873" y="9463"/>
                  </a:cubicBezTo>
                  <a:cubicBezTo>
                    <a:pt x="1214932" y="15521"/>
                    <a:pt x="1218336" y="23739"/>
                    <a:pt x="1218336" y="32307"/>
                  </a:cubicBezTo>
                  <a:lnTo>
                    <a:pt x="1218336" y="573040"/>
                  </a:lnTo>
                  <a:cubicBezTo>
                    <a:pt x="1218336" y="590883"/>
                    <a:pt x="1203872" y="605348"/>
                    <a:pt x="1186029" y="605348"/>
                  </a:cubicBezTo>
                  <a:lnTo>
                    <a:pt x="32307" y="605348"/>
                  </a:lnTo>
                  <a:cubicBezTo>
                    <a:pt x="23739" y="605348"/>
                    <a:pt x="15521" y="601944"/>
                    <a:pt x="9463" y="595885"/>
                  </a:cubicBezTo>
                  <a:cubicBezTo>
                    <a:pt x="3404" y="589826"/>
                    <a:pt x="0" y="581609"/>
                    <a:pt x="0" y="573040"/>
                  </a:cubicBezTo>
                  <a:lnTo>
                    <a:pt x="0" y="32307"/>
                  </a:lnTo>
                  <a:cubicBezTo>
                    <a:pt x="0" y="23739"/>
                    <a:pt x="3404" y="15521"/>
                    <a:pt x="9463" y="9463"/>
                  </a:cubicBezTo>
                  <a:cubicBezTo>
                    <a:pt x="15521" y="3404"/>
                    <a:pt x="23739" y="0"/>
                    <a:pt x="32307" y="0"/>
                  </a:cubicBezTo>
                  <a:close/>
                </a:path>
              </a:pathLst>
            </a:custGeom>
            <a:blipFill>
              <a:blip r:embed="rId5"/>
              <a:stretch>
                <a:fillRect l="0" t="-17087" r="0" b="-17087"/>
              </a:stretch>
            </a:blipFill>
            <a:ln w="38100" cap="rnd">
              <a:solidFill>
                <a:srgbClr val="EBE3D0"/>
              </a:solidFill>
              <a:prstDash val="solid"/>
              <a:round/>
            </a:ln>
          </p:spPr>
        </p:sp>
      </p:grpSp>
      <p:grpSp>
        <p:nvGrpSpPr>
          <p:cNvPr name="Group 8" id="8"/>
          <p:cNvGrpSpPr/>
          <p:nvPr/>
        </p:nvGrpSpPr>
        <p:grpSpPr>
          <a:xfrm rot="0">
            <a:off x="9603736" y="5353635"/>
            <a:ext cx="821282" cy="821282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BE3D0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239"/>
                </a:lnSpc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0">
            <a:off x="9816677" y="5593451"/>
            <a:ext cx="395400" cy="395400"/>
          </a:xfrm>
          <a:custGeom>
            <a:avLst/>
            <a:gdLst/>
            <a:ahLst/>
            <a:cxnLst/>
            <a:rect r="r" b="b" t="t" l="l"/>
            <a:pathLst>
              <a:path h="395400" w="395400">
                <a:moveTo>
                  <a:pt x="0" y="0"/>
                </a:moveTo>
                <a:lnTo>
                  <a:pt x="395400" y="0"/>
                </a:lnTo>
                <a:lnTo>
                  <a:pt x="395400" y="395400"/>
                </a:lnTo>
                <a:lnTo>
                  <a:pt x="0" y="3954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2" id="12"/>
          <p:cNvGrpSpPr/>
          <p:nvPr/>
        </p:nvGrpSpPr>
        <p:grpSpPr>
          <a:xfrm rot="0">
            <a:off x="9603736" y="7117830"/>
            <a:ext cx="821282" cy="821282"/>
            <a:chOff x="0" y="0"/>
            <a:chExt cx="812800" cy="8128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BE3D0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76200" y="-9525"/>
              <a:ext cx="660400" cy="7461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239"/>
                </a:lnSpc>
              </a:pPr>
            </a:p>
          </p:txBody>
        </p:sp>
      </p:grpSp>
      <p:sp>
        <p:nvSpPr>
          <p:cNvPr name="Freeform 15" id="15"/>
          <p:cNvSpPr/>
          <p:nvPr/>
        </p:nvSpPr>
        <p:spPr>
          <a:xfrm flipH="false" flipV="false" rot="0">
            <a:off x="9816677" y="7330771"/>
            <a:ext cx="395400" cy="395400"/>
          </a:xfrm>
          <a:custGeom>
            <a:avLst/>
            <a:gdLst/>
            <a:ahLst/>
            <a:cxnLst/>
            <a:rect r="r" b="b" t="t" l="l"/>
            <a:pathLst>
              <a:path h="395400" w="395400">
                <a:moveTo>
                  <a:pt x="0" y="0"/>
                </a:moveTo>
                <a:lnTo>
                  <a:pt x="395400" y="0"/>
                </a:lnTo>
                <a:lnTo>
                  <a:pt x="395400" y="395400"/>
                </a:lnTo>
                <a:lnTo>
                  <a:pt x="0" y="39540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14726800" y="2996370"/>
            <a:ext cx="3674093" cy="2147130"/>
          </a:xfrm>
          <a:custGeom>
            <a:avLst/>
            <a:gdLst/>
            <a:ahLst/>
            <a:cxnLst/>
            <a:rect r="r" b="b" t="t" l="l"/>
            <a:pathLst>
              <a:path h="2147130" w="3674093">
                <a:moveTo>
                  <a:pt x="0" y="0"/>
                </a:moveTo>
                <a:lnTo>
                  <a:pt x="3674093" y="0"/>
                </a:lnTo>
                <a:lnTo>
                  <a:pt x="3674093" y="2147130"/>
                </a:lnTo>
                <a:lnTo>
                  <a:pt x="0" y="214713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808121" y="605654"/>
            <a:ext cx="2523468" cy="841156"/>
          </a:xfrm>
          <a:custGeom>
            <a:avLst/>
            <a:gdLst/>
            <a:ahLst/>
            <a:cxnLst/>
            <a:rect r="r" b="b" t="t" l="l"/>
            <a:pathLst>
              <a:path h="841156" w="2523468">
                <a:moveTo>
                  <a:pt x="0" y="0"/>
                </a:moveTo>
                <a:lnTo>
                  <a:pt x="2523468" y="0"/>
                </a:lnTo>
                <a:lnTo>
                  <a:pt x="2523468" y="841156"/>
                </a:lnTo>
                <a:lnTo>
                  <a:pt x="0" y="84115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14334206" y="8882495"/>
            <a:ext cx="3835978" cy="2099326"/>
          </a:xfrm>
          <a:custGeom>
            <a:avLst/>
            <a:gdLst/>
            <a:ahLst/>
            <a:cxnLst/>
            <a:rect r="r" b="b" t="t" l="l"/>
            <a:pathLst>
              <a:path h="2099326" w="3835978">
                <a:moveTo>
                  <a:pt x="0" y="0"/>
                </a:moveTo>
                <a:lnTo>
                  <a:pt x="3835978" y="0"/>
                </a:lnTo>
                <a:lnTo>
                  <a:pt x="3835978" y="2099326"/>
                </a:lnTo>
                <a:lnTo>
                  <a:pt x="0" y="209932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alphaModFix amt="31999"/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9" id="19"/>
          <p:cNvSpPr txBox="true"/>
          <p:nvPr/>
        </p:nvSpPr>
        <p:spPr>
          <a:xfrm rot="0">
            <a:off x="9603736" y="1652155"/>
            <a:ext cx="6532675" cy="1925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spc="-374">
                <a:solidFill>
                  <a:srgbClr val="EBE3D0"/>
                </a:solidFill>
                <a:latin typeface="Heading Now 71-78"/>
                <a:ea typeface="Heading Now 71-78"/>
                <a:cs typeface="Heading Now 71-78"/>
                <a:sym typeface="Heading Now 71-78"/>
              </a:rPr>
              <a:t>How Revenue is Generated</a:t>
            </a:r>
          </a:p>
        </p:txBody>
      </p:sp>
      <p:sp>
        <p:nvSpPr>
          <p:cNvPr name="Freeform 20" id="20"/>
          <p:cNvSpPr/>
          <p:nvPr/>
        </p:nvSpPr>
        <p:spPr>
          <a:xfrm flipH="false" flipV="false" rot="0">
            <a:off x="14193201" y="1372458"/>
            <a:ext cx="533599" cy="533599"/>
          </a:xfrm>
          <a:custGeom>
            <a:avLst/>
            <a:gdLst/>
            <a:ahLst/>
            <a:cxnLst/>
            <a:rect r="r" b="b" t="t" l="l"/>
            <a:pathLst>
              <a:path h="533599" w="533599">
                <a:moveTo>
                  <a:pt x="0" y="0"/>
                </a:moveTo>
                <a:lnTo>
                  <a:pt x="533599" y="0"/>
                </a:lnTo>
                <a:lnTo>
                  <a:pt x="533599" y="533599"/>
                </a:lnTo>
                <a:lnTo>
                  <a:pt x="0" y="53359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1" id="21"/>
          <p:cNvSpPr/>
          <p:nvPr/>
        </p:nvSpPr>
        <p:spPr>
          <a:xfrm flipH="false" flipV="false" rot="0">
            <a:off x="8379562" y="8991500"/>
            <a:ext cx="533599" cy="533599"/>
          </a:xfrm>
          <a:custGeom>
            <a:avLst/>
            <a:gdLst/>
            <a:ahLst/>
            <a:cxnLst/>
            <a:rect r="r" b="b" t="t" l="l"/>
            <a:pathLst>
              <a:path h="533599" w="533599">
                <a:moveTo>
                  <a:pt x="0" y="0"/>
                </a:moveTo>
                <a:lnTo>
                  <a:pt x="533599" y="0"/>
                </a:lnTo>
                <a:lnTo>
                  <a:pt x="533599" y="533600"/>
                </a:lnTo>
                <a:lnTo>
                  <a:pt x="0" y="53360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2" id="22"/>
          <p:cNvSpPr txBox="true"/>
          <p:nvPr/>
        </p:nvSpPr>
        <p:spPr>
          <a:xfrm rot="0">
            <a:off x="9816677" y="8310587"/>
            <a:ext cx="5790711" cy="1406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Key advantage:</a:t>
            </a:r>
          </a:p>
          <a:p>
            <a:pPr algn="l" marL="431801" indent="-215900" lvl="1">
              <a:lnSpc>
                <a:spcPts val="2800"/>
              </a:lnSpc>
              <a:buFont typeface="Arial"/>
              <a:buChar char="•"/>
            </a:pPr>
            <a:r>
              <a:rPr lang="en-US" sz="2000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Purchases are made only after customer payment is received, ensuring positive cash flow and reducing financial risk.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9603736" y="3639607"/>
            <a:ext cx="5521754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399">
                <a:solidFill>
                  <a:srgbClr val="EBE3D0"/>
                </a:solidFill>
                <a:latin typeface="TT Firs Neue"/>
                <a:ea typeface="TT Firs Neue"/>
                <a:cs typeface="TT Firs Neue"/>
                <a:sym typeface="TT Firs Neue"/>
              </a:rPr>
              <a:t>Belora generates revenue through price margins: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10773135" y="5306010"/>
            <a:ext cx="5790711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b="true" sz="2400">
                <a:solidFill>
                  <a:srgbClr val="EBE3D0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Products are sourced at discounted prices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10773135" y="7070205"/>
            <a:ext cx="5479060" cy="8248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b="true" sz="2400">
                <a:solidFill>
                  <a:srgbClr val="EBE3D0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Sold at competitive but profitable prices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EBE3D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-2271386" y="-1276018"/>
            <a:ext cx="6626292" cy="6626292"/>
          </a:xfrm>
          <a:custGeom>
            <a:avLst/>
            <a:gdLst/>
            <a:ahLst/>
            <a:cxnLst/>
            <a:rect r="r" b="b" t="t" l="l"/>
            <a:pathLst>
              <a:path h="6626292" w="6626292">
                <a:moveTo>
                  <a:pt x="0" y="0"/>
                </a:moveTo>
                <a:lnTo>
                  <a:pt x="6626292" y="0"/>
                </a:lnTo>
                <a:lnTo>
                  <a:pt x="6626292" y="6626291"/>
                </a:lnTo>
                <a:lnTo>
                  <a:pt x="0" y="66262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5400000">
            <a:off x="12165117" y="6862478"/>
            <a:ext cx="6626292" cy="6626292"/>
          </a:xfrm>
          <a:custGeom>
            <a:avLst/>
            <a:gdLst/>
            <a:ahLst/>
            <a:cxnLst/>
            <a:rect r="r" b="b" t="t" l="l"/>
            <a:pathLst>
              <a:path h="6626292" w="6626292">
                <a:moveTo>
                  <a:pt x="0" y="0"/>
                </a:moveTo>
                <a:lnTo>
                  <a:pt x="6626291" y="0"/>
                </a:lnTo>
                <a:lnTo>
                  <a:pt x="6626291" y="6626291"/>
                </a:lnTo>
                <a:lnTo>
                  <a:pt x="0" y="662629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570620" y="1158081"/>
            <a:ext cx="6691808" cy="24461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642"/>
              </a:lnSpc>
            </a:pPr>
            <a:r>
              <a:rPr lang="en-US" sz="8642" spc="-475">
                <a:solidFill>
                  <a:srgbClr val="37261C"/>
                </a:solidFill>
                <a:latin typeface="Heading Now 71-78"/>
                <a:ea typeface="Heading Now 71-78"/>
                <a:cs typeface="Heading Now 71-78"/>
                <a:sym typeface="Heading Now 71-78"/>
              </a:rPr>
              <a:t>Thank you so much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6197474" y="5817023"/>
            <a:ext cx="5967643" cy="314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1">
              <a:lnSpc>
                <a:spcPts val="2400"/>
              </a:lnSpc>
              <a:spcBef>
                <a:spcPct val="0"/>
              </a:spcBef>
            </a:pPr>
            <a:r>
              <a:rPr lang="en-US" sz="2000">
                <a:solidFill>
                  <a:srgbClr val="37261C"/>
                </a:solidFill>
                <a:latin typeface="TT Firs Neue"/>
                <a:ea typeface="TT Firs Neue"/>
                <a:cs typeface="TT Firs Neue"/>
                <a:sym typeface="TT Firs Neue"/>
              </a:rPr>
              <a:t>Belora has strong potential for long-term growth:</a:t>
            </a:r>
          </a:p>
        </p:txBody>
      </p:sp>
      <p:sp>
        <p:nvSpPr>
          <p:cNvPr name="Freeform 6" id="6"/>
          <p:cNvSpPr/>
          <p:nvPr/>
        </p:nvSpPr>
        <p:spPr>
          <a:xfrm flipH="false" flipV="false" rot="0">
            <a:off x="-1640266" y="7661868"/>
            <a:ext cx="8073615" cy="5595887"/>
          </a:xfrm>
          <a:custGeom>
            <a:avLst/>
            <a:gdLst/>
            <a:ahLst/>
            <a:cxnLst/>
            <a:rect r="r" b="b" t="t" l="l"/>
            <a:pathLst>
              <a:path h="5595887" w="8073615">
                <a:moveTo>
                  <a:pt x="0" y="0"/>
                </a:moveTo>
                <a:lnTo>
                  <a:pt x="8073615" y="0"/>
                </a:lnTo>
                <a:lnTo>
                  <a:pt x="8073615" y="5595887"/>
                </a:lnTo>
                <a:lnTo>
                  <a:pt x="0" y="559588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3258364" y="-347591"/>
            <a:ext cx="5029636" cy="2752583"/>
          </a:xfrm>
          <a:custGeom>
            <a:avLst/>
            <a:gdLst/>
            <a:ahLst/>
            <a:cxnLst/>
            <a:rect r="r" b="b" t="t" l="l"/>
            <a:pathLst>
              <a:path h="2752583" w="5029636">
                <a:moveTo>
                  <a:pt x="0" y="0"/>
                </a:moveTo>
                <a:lnTo>
                  <a:pt x="5029636" y="0"/>
                </a:lnTo>
                <a:lnTo>
                  <a:pt x="5029636" y="2752582"/>
                </a:lnTo>
                <a:lnTo>
                  <a:pt x="0" y="275258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31999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true" flipV="false" rot="0">
            <a:off x="14532645" y="6131348"/>
            <a:ext cx="2717627" cy="1530520"/>
          </a:xfrm>
          <a:custGeom>
            <a:avLst/>
            <a:gdLst/>
            <a:ahLst/>
            <a:cxnLst/>
            <a:rect r="r" b="b" t="t" l="l"/>
            <a:pathLst>
              <a:path h="1530520" w="2717627">
                <a:moveTo>
                  <a:pt x="2717627" y="0"/>
                </a:moveTo>
                <a:lnTo>
                  <a:pt x="0" y="0"/>
                </a:lnTo>
                <a:lnTo>
                  <a:pt x="0" y="1530520"/>
                </a:lnTo>
                <a:lnTo>
                  <a:pt x="2717627" y="1530520"/>
                </a:lnTo>
                <a:lnTo>
                  <a:pt x="2717627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8097385" y="2138192"/>
            <a:ext cx="533599" cy="533599"/>
          </a:xfrm>
          <a:custGeom>
            <a:avLst/>
            <a:gdLst/>
            <a:ahLst/>
            <a:cxnLst/>
            <a:rect r="r" b="b" t="t" l="l"/>
            <a:pathLst>
              <a:path h="533599" w="533599">
                <a:moveTo>
                  <a:pt x="0" y="0"/>
                </a:moveTo>
                <a:lnTo>
                  <a:pt x="533599" y="0"/>
                </a:lnTo>
                <a:lnTo>
                  <a:pt x="533599" y="533599"/>
                </a:lnTo>
                <a:lnTo>
                  <a:pt x="0" y="53359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13543326" y="8389015"/>
            <a:ext cx="533599" cy="533599"/>
          </a:xfrm>
          <a:custGeom>
            <a:avLst/>
            <a:gdLst/>
            <a:ahLst/>
            <a:cxnLst/>
            <a:rect r="r" b="b" t="t" l="l"/>
            <a:pathLst>
              <a:path h="533599" w="533599">
                <a:moveTo>
                  <a:pt x="0" y="0"/>
                </a:moveTo>
                <a:lnTo>
                  <a:pt x="533599" y="0"/>
                </a:lnTo>
                <a:lnTo>
                  <a:pt x="533599" y="533599"/>
                </a:lnTo>
                <a:lnTo>
                  <a:pt x="0" y="53359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6128909" y="4689508"/>
            <a:ext cx="7129455" cy="10680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800"/>
              </a:lnSpc>
            </a:pPr>
            <a:r>
              <a:rPr lang="en-US" sz="6800" spc="-374">
                <a:solidFill>
                  <a:srgbClr val="37261C"/>
                </a:solidFill>
                <a:latin typeface="Heading Now 71-78"/>
                <a:ea typeface="Heading Now 71-78"/>
                <a:cs typeface="Heading Now 71-78"/>
                <a:sym typeface="Heading Now 71-78"/>
              </a:rPr>
              <a:t>Future Growth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6128909" y="6896608"/>
            <a:ext cx="6880604" cy="1809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18158" indent="-259079" lvl="1">
              <a:lnSpc>
                <a:spcPts val="2879"/>
              </a:lnSpc>
              <a:buFont typeface="Arial"/>
              <a:buChar char="•"/>
            </a:pPr>
            <a:r>
              <a:rPr lang="en-US" sz="2399">
                <a:solidFill>
                  <a:srgbClr val="37261C"/>
                </a:solidFill>
                <a:latin typeface="TT Firs Neue"/>
                <a:ea typeface="TT Firs Neue"/>
                <a:cs typeface="TT Firs Neue"/>
                <a:sym typeface="TT Firs Neue"/>
              </a:rPr>
              <a:t>Scaling through increased social media presence</a:t>
            </a:r>
          </a:p>
          <a:p>
            <a:pPr algn="l" marL="518158" indent="-259079" lvl="1">
              <a:lnSpc>
                <a:spcPts val="2879"/>
              </a:lnSpc>
              <a:buFont typeface="Arial"/>
              <a:buChar char="•"/>
            </a:pPr>
            <a:r>
              <a:rPr lang="en-US" sz="2399">
                <a:solidFill>
                  <a:srgbClr val="37261C"/>
                </a:solidFill>
                <a:latin typeface="TT Firs Neue"/>
                <a:ea typeface="TT Firs Neue"/>
                <a:cs typeface="TT Firs Neue"/>
                <a:sym typeface="TT Firs Neue"/>
              </a:rPr>
              <a:t>Expanding product categories and offerings</a:t>
            </a:r>
          </a:p>
          <a:p>
            <a:pPr algn="l" marL="518158" indent="-259079" lvl="1">
              <a:lnSpc>
                <a:spcPts val="2879"/>
              </a:lnSpc>
              <a:buFont typeface="Arial"/>
              <a:buChar char="•"/>
            </a:pPr>
            <a:r>
              <a:rPr lang="en-US" sz="2399">
                <a:solidFill>
                  <a:srgbClr val="37261C"/>
                </a:solidFill>
                <a:latin typeface="TT Firs Neue"/>
                <a:ea typeface="TT Firs Neue"/>
                <a:cs typeface="TT Firs Neue"/>
                <a:sym typeface="TT Firs Neue"/>
              </a:rPr>
              <a:t>Entering international markets within Europe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DAHFEp2Rmgc</dc:identifier>
  <dcterms:modified xsi:type="dcterms:W3CDTF">2011-08-01T06:04:30Z</dcterms:modified>
  <cp:revision>1</cp:revision>
  <dc:title>Introducing Belora</dc:title>
</cp:coreProperties>
</file>