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67" r:id="rId14"/>
    <p:sldId id="268" r:id="rId15"/>
    <p:sldId id="26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09D55F-32D9-EBA4-63FF-2D981B3DB599}" v="1556" dt="2024-06-11T07:46:17.3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84"/>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38.xml" Id="rId39" /><Relationship Type="http://schemas.openxmlformats.org/officeDocument/2006/relationships/slide" Target="slides/slide20.xml" Id="rId21" /><Relationship Type="http://schemas.openxmlformats.org/officeDocument/2006/relationships/slide" Target="slides/slide33.xml" Id="rId34" /><Relationship Type="http://schemas.openxmlformats.org/officeDocument/2006/relationships/theme" Target="theme/theme1.xml" Id="rId42"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slide" Target="slides/slide36.xml" Id="rId37" /><Relationship Type="http://schemas.openxmlformats.org/officeDocument/2006/relationships/presProps" Target="presProps.xml" Id="rId40" /><Relationship Type="http://schemas.microsoft.com/office/2015/10/relationships/revisionInfo" Target="revisionInfo.xml" Id="rId45"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35.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tableStyles" Target="tableStyles.xml" Id="rId43" /><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37.xml" Id="rId38" /><Relationship Type="http://schemas.openxmlformats.org/officeDocument/2006/relationships/slide" Target="slides/slide19.xml" Id="rId20" /><Relationship Type="http://schemas.openxmlformats.org/officeDocument/2006/relationships/viewProps" Target="viewProps.xml" Id="rId41" /></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DE823D-15E3-4E47-B8FB-5AA6F8EF27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2CE9E5-CB3C-4EBD-B20E-F54D5EA2C823}">
      <dgm:prSet/>
      <dgm:spPr/>
      <dgm:t>
        <a:bodyPr/>
        <a:lstStyle/>
        <a:p>
          <a:r>
            <a:rPr lang="en-US" b="0" baseline="0"/>
            <a:t>Increasingly perceived in the wider context of regional and global implications</a:t>
          </a:r>
          <a:endParaRPr lang="en-US"/>
        </a:p>
      </dgm:t>
    </dgm:pt>
    <dgm:pt modelId="{8815C1A7-D724-4B5E-B522-874139C68E39}" type="parTrans" cxnId="{3BDE0377-9E1C-44FD-8B81-556740A65A6F}">
      <dgm:prSet/>
      <dgm:spPr/>
      <dgm:t>
        <a:bodyPr/>
        <a:lstStyle/>
        <a:p>
          <a:endParaRPr lang="en-US"/>
        </a:p>
      </dgm:t>
    </dgm:pt>
    <dgm:pt modelId="{1B11D929-5579-461A-BC12-B297E9CE1B15}" type="sibTrans" cxnId="{3BDE0377-9E1C-44FD-8B81-556740A65A6F}">
      <dgm:prSet/>
      <dgm:spPr/>
      <dgm:t>
        <a:bodyPr/>
        <a:lstStyle/>
        <a:p>
          <a:endParaRPr lang="en-US"/>
        </a:p>
      </dgm:t>
    </dgm:pt>
    <dgm:pt modelId="{11275189-CE61-4260-9C18-EF2B9CD3978F}">
      <dgm:prSet/>
      <dgm:spPr/>
      <dgm:t>
        <a:bodyPr/>
        <a:lstStyle/>
        <a:p>
          <a:r>
            <a:rPr lang="en-US" b="0" baseline="0"/>
            <a:t>Role of business attracting more attention</a:t>
          </a:r>
          <a:endParaRPr lang="en-US"/>
        </a:p>
      </dgm:t>
    </dgm:pt>
    <dgm:pt modelId="{941775F9-FCB9-4B9E-A02E-2801E3ACEFAD}" type="parTrans" cxnId="{E599AECB-80FD-49BF-A18E-5290370A9282}">
      <dgm:prSet/>
      <dgm:spPr/>
      <dgm:t>
        <a:bodyPr/>
        <a:lstStyle/>
        <a:p>
          <a:endParaRPr lang="en-US"/>
        </a:p>
      </dgm:t>
    </dgm:pt>
    <dgm:pt modelId="{DE72287B-F6F3-447C-9092-10455B8C15ED}" type="sibTrans" cxnId="{E599AECB-80FD-49BF-A18E-5290370A9282}">
      <dgm:prSet/>
      <dgm:spPr/>
      <dgm:t>
        <a:bodyPr/>
        <a:lstStyle/>
        <a:p>
          <a:endParaRPr lang="en-US"/>
        </a:p>
      </dgm:t>
    </dgm:pt>
    <dgm:pt modelId="{FC5F53FC-093B-410B-A0E6-3E3DBBB8390A}">
      <dgm:prSet/>
      <dgm:spPr/>
      <dgm:t>
        <a:bodyPr/>
        <a:lstStyle/>
        <a:p>
          <a:r>
            <a:rPr lang="en-US" b="0" baseline="0"/>
            <a:t>Urgent need to cooperate on environmental protection at all leevels</a:t>
          </a:r>
          <a:endParaRPr lang="en-US"/>
        </a:p>
      </dgm:t>
    </dgm:pt>
    <dgm:pt modelId="{D877280A-0C36-4668-876B-C9DF3889FEB3}" type="parTrans" cxnId="{5BA1FDC0-0DF0-4B6D-9AAD-84E658842D97}">
      <dgm:prSet/>
      <dgm:spPr/>
      <dgm:t>
        <a:bodyPr/>
        <a:lstStyle/>
        <a:p>
          <a:endParaRPr lang="en-US"/>
        </a:p>
      </dgm:t>
    </dgm:pt>
    <dgm:pt modelId="{81F31E3A-1F56-4695-9EA7-2D6035CBE214}" type="sibTrans" cxnId="{5BA1FDC0-0DF0-4B6D-9AAD-84E658842D97}">
      <dgm:prSet/>
      <dgm:spPr/>
      <dgm:t>
        <a:bodyPr/>
        <a:lstStyle/>
        <a:p>
          <a:endParaRPr lang="en-US"/>
        </a:p>
      </dgm:t>
    </dgm:pt>
    <dgm:pt modelId="{D4E5B488-B7F3-4E1A-8910-995C49B72D47}" type="pres">
      <dgm:prSet presAssocID="{E2DE823D-15E3-4E47-B8FB-5AA6F8EF2788}" presName="root" presStyleCnt="0">
        <dgm:presLayoutVars>
          <dgm:dir/>
          <dgm:resizeHandles val="exact"/>
        </dgm:presLayoutVars>
      </dgm:prSet>
      <dgm:spPr/>
    </dgm:pt>
    <dgm:pt modelId="{6BB6DB5A-32ED-4915-9F98-127536DDAB6C}" type="pres">
      <dgm:prSet presAssocID="{DC2CE9E5-CB3C-4EBD-B20E-F54D5EA2C823}" presName="compNode" presStyleCnt="0"/>
      <dgm:spPr/>
    </dgm:pt>
    <dgm:pt modelId="{EFAF2B77-0246-4BA8-A997-80DFD5A52B7D}" type="pres">
      <dgm:prSet presAssocID="{DC2CE9E5-CB3C-4EBD-B20E-F54D5EA2C823}" presName="bgRect" presStyleLbl="bgShp" presStyleIdx="0" presStyleCnt="3"/>
      <dgm:spPr/>
    </dgm:pt>
    <dgm:pt modelId="{14D77C1E-0F4B-4622-BE01-63380E904180}" type="pres">
      <dgm:prSet presAssocID="{DC2CE9E5-CB3C-4EBD-B20E-F54D5EA2C8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2881927C-D028-4B84-A475-518EB4186586}" type="pres">
      <dgm:prSet presAssocID="{DC2CE9E5-CB3C-4EBD-B20E-F54D5EA2C823}" presName="spaceRect" presStyleCnt="0"/>
      <dgm:spPr/>
    </dgm:pt>
    <dgm:pt modelId="{2F4E7A5D-8C5D-4DFC-ABD6-7B505D45AC09}" type="pres">
      <dgm:prSet presAssocID="{DC2CE9E5-CB3C-4EBD-B20E-F54D5EA2C823}" presName="parTx" presStyleLbl="revTx" presStyleIdx="0" presStyleCnt="3">
        <dgm:presLayoutVars>
          <dgm:chMax val="0"/>
          <dgm:chPref val="0"/>
        </dgm:presLayoutVars>
      </dgm:prSet>
      <dgm:spPr/>
    </dgm:pt>
    <dgm:pt modelId="{E8237192-C2C8-4765-9E1C-69B17AB044F0}" type="pres">
      <dgm:prSet presAssocID="{1B11D929-5579-461A-BC12-B297E9CE1B15}" presName="sibTrans" presStyleCnt="0"/>
      <dgm:spPr/>
    </dgm:pt>
    <dgm:pt modelId="{C0A94657-2B4B-4B92-B0A8-B59CD4638759}" type="pres">
      <dgm:prSet presAssocID="{11275189-CE61-4260-9C18-EF2B9CD3978F}" presName="compNode" presStyleCnt="0"/>
      <dgm:spPr/>
    </dgm:pt>
    <dgm:pt modelId="{1D5AE8BF-C27B-499A-BB98-706283BBCD89}" type="pres">
      <dgm:prSet presAssocID="{11275189-CE61-4260-9C18-EF2B9CD3978F}" presName="bgRect" presStyleLbl="bgShp" presStyleIdx="1" presStyleCnt="3"/>
      <dgm:spPr/>
    </dgm:pt>
    <dgm:pt modelId="{3F09898F-C30F-425A-9D1C-762FEFABD2C4}" type="pres">
      <dgm:prSet presAssocID="{11275189-CE61-4260-9C18-EF2B9CD3978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C46E183-3FD8-4F9B-AC58-B2935C867648}" type="pres">
      <dgm:prSet presAssocID="{11275189-CE61-4260-9C18-EF2B9CD3978F}" presName="spaceRect" presStyleCnt="0"/>
      <dgm:spPr/>
    </dgm:pt>
    <dgm:pt modelId="{0592E3F5-077E-4A4A-AE39-23903A95E632}" type="pres">
      <dgm:prSet presAssocID="{11275189-CE61-4260-9C18-EF2B9CD3978F}" presName="parTx" presStyleLbl="revTx" presStyleIdx="1" presStyleCnt="3">
        <dgm:presLayoutVars>
          <dgm:chMax val="0"/>
          <dgm:chPref val="0"/>
        </dgm:presLayoutVars>
      </dgm:prSet>
      <dgm:spPr/>
    </dgm:pt>
    <dgm:pt modelId="{4A58D150-C2C6-44E4-8072-64D48F5BFED2}" type="pres">
      <dgm:prSet presAssocID="{DE72287B-F6F3-447C-9092-10455B8C15ED}" presName="sibTrans" presStyleCnt="0"/>
      <dgm:spPr/>
    </dgm:pt>
    <dgm:pt modelId="{C218D1C2-7D23-42DF-820C-FEF489A3D10C}" type="pres">
      <dgm:prSet presAssocID="{FC5F53FC-093B-410B-A0E6-3E3DBBB8390A}" presName="compNode" presStyleCnt="0"/>
      <dgm:spPr/>
    </dgm:pt>
    <dgm:pt modelId="{D0711ABD-DA5F-4623-A82A-40B5AB8647DA}" type="pres">
      <dgm:prSet presAssocID="{FC5F53FC-093B-410B-A0E6-3E3DBBB8390A}" presName="bgRect" presStyleLbl="bgShp" presStyleIdx="2" presStyleCnt="3"/>
      <dgm:spPr/>
    </dgm:pt>
    <dgm:pt modelId="{AC855A16-DF60-49EB-BD34-467CD3BDE693}" type="pres">
      <dgm:prSet presAssocID="{FC5F53FC-093B-410B-A0E6-3E3DBBB839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51B884A0-C8E5-4143-A914-DBFB11EF8A21}" type="pres">
      <dgm:prSet presAssocID="{FC5F53FC-093B-410B-A0E6-3E3DBBB8390A}" presName="spaceRect" presStyleCnt="0"/>
      <dgm:spPr/>
    </dgm:pt>
    <dgm:pt modelId="{055728FB-3CBC-4992-8C9C-72079058600A}" type="pres">
      <dgm:prSet presAssocID="{FC5F53FC-093B-410B-A0E6-3E3DBBB8390A}" presName="parTx" presStyleLbl="revTx" presStyleIdx="2" presStyleCnt="3">
        <dgm:presLayoutVars>
          <dgm:chMax val="0"/>
          <dgm:chPref val="0"/>
        </dgm:presLayoutVars>
      </dgm:prSet>
      <dgm:spPr/>
    </dgm:pt>
  </dgm:ptLst>
  <dgm:cxnLst>
    <dgm:cxn modelId="{975E9627-9065-470B-88EB-1C31F2F6C4AE}" type="presOf" srcId="{E2DE823D-15E3-4E47-B8FB-5AA6F8EF2788}" destId="{D4E5B488-B7F3-4E1A-8910-995C49B72D47}" srcOrd="0" destOrd="0" presId="urn:microsoft.com/office/officeart/2018/2/layout/IconVerticalSolidList"/>
    <dgm:cxn modelId="{A100A433-B1A7-45B0-B256-4B4834DC6D75}" type="presOf" srcId="{11275189-CE61-4260-9C18-EF2B9CD3978F}" destId="{0592E3F5-077E-4A4A-AE39-23903A95E632}" srcOrd="0" destOrd="0" presId="urn:microsoft.com/office/officeart/2018/2/layout/IconVerticalSolidList"/>
    <dgm:cxn modelId="{0097BF36-C924-4ED0-A465-A0B48ED2BF40}" type="presOf" srcId="{FC5F53FC-093B-410B-A0E6-3E3DBBB8390A}" destId="{055728FB-3CBC-4992-8C9C-72079058600A}" srcOrd="0" destOrd="0" presId="urn:microsoft.com/office/officeart/2018/2/layout/IconVerticalSolidList"/>
    <dgm:cxn modelId="{A0F9DE52-FDBB-4323-9C38-EB0C2044C804}" type="presOf" srcId="{DC2CE9E5-CB3C-4EBD-B20E-F54D5EA2C823}" destId="{2F4E7A5D-8C5D-4DFC-ABD6-7B505D45AC09}" srcOrd="0" destOrd="0" presId="urn:microsoft.com/office/officeart/2018/2/layout/IconVerticalSolidList"/>
    <dgm:cxn modelId="{3BDE0377-9E1C-44FD-8B81-556740A65A6F}" srcId="{E2DE823D-15E3-4E47-B8FB-5AA6F8EF2788}" destId="{DC2CE9E5-CB3C-4EBD-B20E-F54D5EA2C823}" srcOrd="0" destOrd="0" parTransId="{8815C1A7-D724-4B5E-B522-874139C68E39}" sibTransId="{1B11D929-5579-461A-BC12-B297E9CE1B15}"/>
    <dgm:cxn modelId="{5BA1FDC0-0DF0-4B6D-9AAD-84E658842D97}" srcId="{E2DE823D-15E3-4E47-B8FB-5AA6F8EF2788}" destId="{FC5F53FC-093B-410B-A0E6-3E3DBBB8390A}" srcOrd="2" destOrd="0" parTransId="{D877280A-0C36-4668-876B-C9DF3889FEB3}" sibTransId="{81F31E3A-1F56-4695-9EA7-2D6035CBE214}"/>
    <dgm:cxn modelId="{E599AECB-80FD-49BF-A18E-5290370A9282}" srcId="{E2DE823D-15E3-4E47-B8FB-5AA6F8EF2788}" destId="{11275189-CE61-4260-9C18-EF2B9CD3978F}" srcOrd="1" destOrd="0" parTransId="{941775F9-FCB9-4B9E-A02E-2801E3ACEFAD}" sibTransId="{DE72287B-F6F3-447C-9092-10455B8C15ED}"/>
    <dgm:cxn modelId="{0A5FFDBC-E56A-48BC-8151-335BCC3DC61E}" type="presParOf" srcId="{D4E5B488-B7F3-4E1A-8910-995C49B72D47}" destId="{6BB6DB5A-32ED-4915-9F98-127536DDAB6C}" srcOrd="0" destOrd="0" presId="urn:microsoft.com/office/officeart/2018/2/layout/IconVerticalSolidList"/>
    <dgm:cxn modelId="{D4C09122-AA1A-42F1-A21C-EFEDA7E41AD5}" type="presParOf" srcId="{6BB6DB5A-32ED-4915-9F98-127536DDAB6C}" destId="{EFAF2B77-0246-4BA8-A997-80DFD5A52B7D}" srcOrd="0" destOrd="0" presId="urn:microsoft.com/office/officeart/2018/2/layout/IconVerticalSolidList"/>
    <dgm:cxn modelId="{69E67061-BD55-473B-A0DC-CEE99032705A}" type="presParOf" srcId="{6BB6DB5A-32ED-4915-9F98-127536DDAB6C}" destId="{14D77C1E-0F4B-4622-BE01-63380E904180}" srcOrd="1" destOrd="0" presId="urn:microsoft.com/office/officeart/2018/2/layout/IconVerticalSolidList"/>
    <dgm:cxn modelId="{42728DE1-2119-4E1E-8133-B342DEAE93D6}" type="presParOf" srcId="{6BB6DB5A-32ED-4915-9F98-127536DDAB6C}" destId="{2881927C-D028-4B84-A475-518EB4186586}" srcOrd="2" destOrd="0" presId="urn:microsoft.com/office/officeart/2018/2/layout/IconVerticalSolidList"/>
    <dgm:cxn modelId="{4828926C-E845-4CA0-8A49-23AAA264CB5F}" type="presParOf" srcId="{6BB6DB5A-32ED-4915-9F98-127536DDAB6C}" destId="{2F4E7A5D-8C5D-4DFC-ABD6-7B505D45AC09}" srcOrd="3" destOrd="0" presId="urn:microsoft.com/office/officeart/2018/2/layout/IconVerticalSolidList"/>
    <dgm:cxn modelId="{5BD82A78-89AD-4363-98B7-95E4EBE0580E}" type="presParOf" srcId="{D4E5B488-B7F3-4E1A-8910-995C49B72D47}" destId="{E8237192-C2C8-4765-9E1C-69B17AB044F0}" srcOrd="1" destOrd="0" presId="urn:microsoft.com/office/officeart/2018/2/layout/IconVerticalSolidList"/>
    <dgm:cxn modelId="{C09631CB-B2D9-4738-8F20-2C1E192BA710}" type="presParOf" srcId="{D4E5B488-B7F3-4E1A-8910-995C49B72D47}" destId="{C0A94657-2B4B-4B92-B0A8-B59CD4638759}" srcOrd="2" destOrd="0" presId="urn:microsoft.com/office/officeart/2018/2/layout/IconVerticalSolidList"/>
    <dgm:cxn modelId="{353FC8BF-4D8C-4E14-AB5C-3202D3CCED96}" type="presParOf" srcId="{C0A94657-2B4B-4B92-B0A8-B59CD4638759}" destId="{1D5AE8BF-C27B-499A-BB98-706283BBCD89}" srcOrd="0" destOrd="0" presId="urn:microsoft.com/office/officeart/2018/2/layout/IconVerticalSolidList"/>
    <dgm:cxn modelId="{2B030C35-5401-41E5-9780-3176BF8EA37A}" type="presParOf" srcId="{C0A94657-2B4B-4B92-B0A8-B59CD4638759}" destId="{3F09898F-C30F-425A-9D1C-762FEFABD2C4}" srcOrd="1" destOrd="0" presId="urn:microsoft.com/office/officeart/2018/2/layout/IconVerticalSolidList"/>
    <dgm:cxn modelId="{F46E2C29-04AB-47A4-9FE6-8751AE570164}" type="presParOf" srcId="{C0A94657-2B4B-4B92-B0A8-B59CD4638759}" destId="{4C46E183-3FD8-4F9B-AC58-B2935C867648}" srcOrd="2" destOrd="0" presId="urn:microsoft.com/office/officeart/2018/2/layout/IconVerticalSolidList"/>
    <dgm:cxn modelId="{41B985C5-59E5-4308-AF1A-C981FD33F174}" type="presParOf" srcId="{C0A94657-2B4B-4B92-B0A8-B59CD4638759}" destId="{0592E3F5-077E-4A4A-AE39-23903A95E632}" srcOrd="3" destOrd="0" presId="urn:microsoft.com/office/officeart/2018/2/layout/IconVerticalSolidList"/>
    <dgm:cxn modelId="{70E163E2-7A19-48FE-A771-33F9C5336E11}" type="presParOf" srcId="{D4E5B488-B7F3-4E1A-8910-995C49B72D47}" destId="{4A58D150-C2C6-44E4-8072-64D48F5BFED2}" srcOrd="3" destOrd="0" presId="urn:microsoft.com/office/officeart/2018/2/layout/IconVerticalSolidList"/>
    <dgm:cxn modelId="{4E911A70-BBA7-445A-B5DD-7F9E6B0104F0}" type="presParOf" srcId="{D4E5B488-B7F3-4E1A-8910-995C49B72D47}" destId="{C218D1C2-7D23-42DF-820C-FEF489A3D10C}" srcOrd="4" destOrd="0" presId="urn:microsoft.com/office/officeart/2018/2/layout/IconVerticalSolidList"/>
    <dgm:cxn modelId="{895FC014-77EB-4E02-B84E-1C8D8E5931AC}" type="presParOf" srcId="{C218D1C2-7D23-42DF-820C-FEF489A3D10C}" destId="{D0711ABD-DA5F-4623-A82A-40B5AB8647DA}" srcOrd="0" destOrd="0" presId="urn:microsoft.com/office/officeart/2018/2/layout/IconVerticalSolidList"/>
    <dgm:cxn modelId="{07D7AE69-08A6-4D6D-97D1-C9163103901A}" type="presParOf" srcId="{C218D1C2-7D23-42DF-820C-FEF489A3D10C}" destId="{AC855A16-DF60-49EB-BD34-467CD3BDE693}" srcOrd="1" destOrd="0" presId="urn:microsoft.com/office/officeart/2018/2/layout/IconVerticalSolidList"/>
    <dgm:cxn modelId="{8A95A27F-279E-4E10-B023-372FE227A2DB}" type="presParOf" srcId="{C218D1C2-7D23-42DF-820C-FEF489A3D10C}" destId="{51B884A0-C8E5-4143-A914-DBFB11EF8A21}" srcOrd="2" destOrd="0" presId="urn:microsoft.com/office/officeart/2018/2/layout/IconVerticalSolidList"/>
    <dgm:cxn modelId="{ABB245DE-E823-4830-959E-BC01F59E8F71}" type="presParOf" srcId="{C218D1C2-7D23-42DF-820C-FEF489A3D10C}" destId="{055728FB-3CBC-4992-8C9C-7207905860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F4FA0B-A58C-4935-98BD-06C1EEFE5B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3572CF-50F7-4B7F-8425-7E57C5F72028}">
      <dgm:prSet/>
      <dgm:spPr/>
      <dgm:t>
        <a:bodyPr/>
        <a:lstStyle/>
        <a:p>
          <a:r>
            <a:rPr lang="en-US"/>
            <a:t>Circular design that considers the entire product lifecycle from material sourcing to end-of-life management.</a:t>
          </a:r>
        </a:p>
      </dgm:t>
    </dgm:pt>
    <dgm:pt modelId="{83CD03B1-459F-4A50-ABE1-11904B22AB2B}" type="parTrans" cxnId="{01B90818-BDE2-4314-91CD-011C48A4205A}">
      <dgm:prSet/>
      <dgm:spPr/>
      <dgm:t>
        <a:bodyPr/>
        <a:lstStyle/>
        <a:p>
          <a:endParaRPr lang="en-US"/>
        </a:p>
      </dgm:t>
    </dgm:pt>
    <dgm:pt modelId="{627B0D25-44EE-4CC3-805A-DCE83703990E}" type="sibTrans" cxnId="{01B90818-BDE2-4314-91CD-011C48A4205A}">
      <dgm:prSet/>
      <dgm:spPr/>
      <dgm:t>
        <a:bodyPr/>
        <a:lstStyle/>
        <a:p>
          <a:endParaRPr lang="en-US"/>
        </a:p>
      </dgm:t>
    </dgm:pt>
    <dgm:pt modelId="{D1D490EF-6BD7-4F7D-8775-72D2ECD597A4}">
      <dgm:prSet/>
      <dgm:spPr/>
      <dgm:t>
        <a:bodyPr/>
        <a:lstStyle/>
        <a:p>
          <a:r>
            <a:rPr lang="en-US"/>
            <a:t>Circular business models like product-as-a-service, sharing platforms, and product life extension models.</a:t>
          </a:r>
        </a:p>
      </dgm:t>
    </dgm:pt>
    <dgm:pt modelId="{F73364DF-1155-408B-8F4C-47EB1F8B24BE}" type="parTrans" cxnId="{D36F6C0D-4B91-44D9-8663-5DAF0AB448EB}">
      <dgm:prSet/>
      <dgm:spPr/>
      <dgm:t>
        <a:bodyPr/>
        <a:lstStyle/>
        <a:p>
          <a:endParaRPr lang="en-US"/>
        </a:p>
      </dgm:t>
    </dgm:pt>
    <dgm:pt modelId="{5F057E9F-EEAA-49B3-9024-C99FD1BB5CE0}" type="sibTrans" cxnId="{D36F6C0D-4B91-44D9-8663-5DAF0AB448EB}">
      <dgm:prSet/>
      <dgm:spPr/>
      <dgm:t>
        <a:bodyPr/>
        <a:lstStyle/>
        <a:p>
          <a:endParaRPr lang="en-US"/>
        </a:p>
      </dgm:t>
    </dgm:pt>
    <dgm:pt modelId="{7E4C87EB-301A-4267-9084-5FDB727D03E8}">
      <dgm:prSet/>
      <dgm:spPr/>
      <dgm:t>
        <a:bodyPr/>
        <a:lstStyle/>
        <a:p>
          <a:r>
            <a:rPr lang="en-US"/>
            <a:t>Recovering and reusing materials through recycling, remanufacturing, and industrial symbiosis.</a:t>
          </a:r>
        </a:p>
      </dgm:t>
    </dgm:pt>
    <dgm:pt modelId="{6DC41C02-6CC3-49B7-9168-6B8032A5533B}" type="parTrans" cxnId="{8872DFF9-1251-405F-80AD-F35B19696DE0}">
      <dgm:prSet/>
      <dgm:spPr/>
      <dgm:t>
        <a:bodyPr/>
        <a:lstStyle/>
        <a:p>
          <a:endParaRPr lang="en-US"/>
        </a:p>
      </dgm:t>
    </dgm:pt>
    <dgm:pt modelId="{95CBFE57-B9EE-4B15-BF62-4AB99F1E83E3}" type="sibTrans" cxnId="{8872DFF9-1251-405F-80AD-F35B19696DE0}">
      <dgm:prSet/>
      <dgm:spPr/>
      <dgm:t>
        <a:bodyPr/>
        <a:lstStyle/>
        <a:p>
          <a:endParaRPr lang="en-US"/>
        </a:p>
      </dgm:t>
    </dgm:pt>
    <dgm:pt modelId="{11B2AA57-F0C3-437F-8DCC-AA34717056F7}">
      <dgm:prSet/>
      <dgm:spPr/>
      <dgm:t>
        <a:bodyPr/>
        <a:lstStyle/>
        <a:p>
          <a:r>
            <a:rPr lang="en-US"/>
            <a:t>Using renewable energy and regenerative resources like biomaterials.</a:t>
          </a:r>
        </a:p>
      </dgm:t>
    </dgm:pt>
    <dgm:pt modelId="{E58572FB-2B8C-4D8D-9474-6C9D1E2356D9}" type="parTrans" cxnId="{F277E4DD-8822-4B26-97DC-CB6455DE33F2}">
      <dgm:prSet/>
      <dgm:spPr/>
      <dgm:t>
        <a:bodyPr/>
        <a:lstStyle/>
        <a:p>
          <a:endParaRPr lang="en-US"/>
        </a:p>
      </dgm:t>
    </dgm:pt>
    <dgm:pt modelId="{18221153-D879-4414-BB92-F29CD924FF7A}" type="sibTrans" cxnId="{F277E4DD-8822-4B26-97DC-CB6455DE33F2}">
      <dgm:prSet/>
      <dgm:spPr/>
      <dgm:t>
        <a:bodyPr/>
        <a:lstStyle/>
        <a:p>
          <a:endParaRPr lang="en-US"/>
        </a:p>
      </dgm:t>
    </dgm:pt>
    <dgm:pt modelId="{30B08C01-C71D-4B1F-98A9-7AE59FCC3673}">
      <dgm:prSet/>
      <dgm:spPr/>
      <dgm:t>
        <a:bodyPr/>
        <a:lstStyle/>
        <a:p>
          <a:r>
            <a:rPr lang="en-US"/>
            <a:t>Enabling systems like reverse logistics, waste valorization, and digital tracking of materials.</a:t>
          </a:r>
        </a:p>
      </dgm:t>
    </dgm:pt>
    <dgm:pt modelId="{9319D69E-4764-4E00-B3BE-57FBF5884EE1}" type="parTrans" cxnId="{E2BC8207-F65E-4F26-AFD8-87A4AB55B6F4}">
      <dgm:prSet/>
      <dgm:spPr/>
      <dgm:t>
        <a:bodyPr/>
        <a:lstStyle/>
        <a:p>
          <a:endParaRPr lang="en-US"/>
        </a:p>
      </dgm:t>
    </dgm:pt>
    <dgm:pt modelId="{E8BF20F8-D227-4FAB-A032-5BF5E31B0CE8}" type="sibTrans" cxnId="{E2BC8207-F65E-4F26-AFD8-87A4AB55B6F4}">
      <dgm:prSet/>
      <dgm:spPr/>
      <dgm:t>
        <a:bodyPr/>
        <a:lstStyle/>
        <a:p>
          <a:endParaRPr lang="en-US"/>
        </a:p>
      </dgm:t>
    </dgm:pt>
    <dgm:pt modelId="{00D8D0E7-FA77-49C8-8A02-AB32D8F67A14}" type="pres">
      <dgm:prSet presAssocID="{56F4FA0B-A58C-4935-98BD-06C1EEFE5BA3}" presName="root" presStyleCnt="0">
        <dgm:presLayoutVars>
          <dgm:dir/>
          <dgm:resizeHandles val="exact"/>
        </dgm:presLayoutVars>
      </dgm:prSet>
      <dgm:spPr/>
    </dgm:pt>
    <dgm:pt modelId="{33394E04-541D-4574-B731-DF31088F0F57}" type="pres">
      <dgm:prSet presAssocID="{A43572CF-50F7-4B7F-8425-7E57C5F72028}" presName="compNode" presStyleCnt="0"/>
      <dgm:spPr/>
    </dgm:pt>
    <dgm:pt modelId="{85140DC4-3E11-4505-980F-6500A377CF39}" type="pres">
      <dgm:prSet presAssocID="{A43572CF-50F7-4B7F-8425-7E57C5F72028}" presName="bgRect" presStyleLbl="bgShp" presStyleIdx="0" presStyleCnt="5"/>
      <dgm:spPr/>
    </dgm:pt>
    <dgm:pt modelId="{BA4AD212-3113-4058-83DD-96B6FEBA536E}" type="pres">
      <dgm:prSet presAssocID="{A43572CF-50F7-4B7F-8425-7E57C5F7202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09732F7-5714-4A51-83C7-D91D667D14CB}" type="pres">
      <dgm:prSet presAssocID="{A43572CF-50F7-4B7F-8425-7E57C5F72028}" presName="spaceRect" presStyleCnt="0"/>
      <dgm:spPr/>
    </dgm:pt>
    <dgm:pt modelId="{FA6207F1-3403-4AD2-B9B5-DA99EC693BD4}" type="pres">
      <dgm:prSet presAssocID="{A43572CF-50F7-4B7F-8425-7E57C5F72028}" presName="parTx" presStyleLbl="revTx" presStyleIdx="0" presStyleCnt="5">
        <dgm:presLayoutVars>
          <dgm:chMax val="0"/>
          <dgm:chPref val="0"/>
        </dgm:presLayoutVars>
      </dgm:prSet>
      <dgm:spPr/>
    </dgm:pt>
    <dgm:pt modelId="{3CF28D6F-00BF-496B-A27D-0247A9DA0B28}" type="pres">
      <dgm:prSet presAssocID="{627B0D25-44EE-4CC3-805A-DCE83703990E}" presName="sibTrans" presStyleCnt="0"/>
      <dgm:spPr/>
    </dgm:pt>
    <dgm:pt modelId="{394494FF-2F74-432B-B9FB-4C271C9374A6}" type="pres">
      <dgm:prSet presAssocID="{D1D490EF-6BD7-4F7D-8775-72D2ECD597A4}" presName="compNode" presStyleCnt="0"/>
      <dgm:spPr/>
    </dgm:pt>
    <dgm:pt modelId="{40B21B51-2B25-4FBC-B1D6-9AF23BE1E0E7}" type="pres">
      <dgm:prSet presAssocID="{D1D490EF-6BD7-4F7D-8775-72D2ECD597A4}" presName="bgRect" presStyleLbl="bgShp" presStyleIdx="1" presStyleCnt="5"/>
      <dgm:spPr/>
    </dgm:pt>
    <dgm:pt modelId="{3C664C3D-DDD1-4545-9815-77B441636922}" type="pres">
      <dgm:prSet presAssocID="{D1D490EF-6BD7-4F7D-8775-72D2ECD597A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rcular Flowchart"/>
        </a:ext>
      </dgm:extLst>
    </dgm:pt>
    <dgm:pt modelId="{B640329D-F5EC-4FED-BC45-F39EF4562D48}" type="pres">
      <dgm:prSet presAssocID="{D1D490EF-6BD7-4F7D-8775-72D2ECD597A4}" presName="spaceRect" presStyleCnt="0"/>
      <dgm:spPr/>
    </dgm:pt>
    <dgm:pt modelId="{2803424A-035A-4FEE-8A28-F42E2F4FB07B}" type="pres">
      <dgm:prSet presAssocID="{D1D490EF-6BD7-4F7D-8775-72D2ECD597A4}" presName="parTx" presStyleLbl="revTx" presStyleIdx="1" presStyleCnt="5">
        <dgm:presLayoutVars>
          <dgm:chMax val="0"/>
          <dgm:chPref val="0"/>
        </dgm:presLayoutVars>
      </dgm:prSet>
      <dgm:spPr/>
    </dgm:pt>
    <dgm:pt modelId="{16EC1770-C1D0-46B9-8CB1-6653ADF1DFBA}" type="pres">
      <dgm:prSet presAssocID="{5F057E9F-EEAA-49B3-9024-C99FD1BB5CE0}" presName="sibTrans" presStyleCnt="0"/>
      <dgm:spPr/>
    </dgm:pt>
    <dgm:pt modelId="{8FE3DA02-96E6-4380-9E60-6CE4E2C4B1E2}" type="pres">
      <dgm:prSet presAssocID="{7E4C87EB-301A-4267-9084-5FDB727D03E8}" presName="compNode" presStyleCnt="0"/>
      <dgm:spPr/>
    </dgm:pt>
    <dgm:pt modelId="{47F6BBD6-C7FA-4A7C-8626-4E557DB2A3F2}" type="pres">
      <dgm:prSet presAssocID="{7E4C87EB-301A-4267-9084-5FDB727D03E8}" presName="bgRect" presStyleLbl="bgShp" presStyleIdx="2" presStyleCnt="5"/>
      <dgm:spPr/>
    </dgm:pt>
    <dgm:pt modelId="{F82CD5A3-369D-4705-B739-E49F3446765E}" type="pres">
      <dgm:prSet presAssocID="{7E4C87EB-301A-4267-9084-5FDB727D03E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23F2029A-4086-4D3D-A212-068F6FBD27AA}" type="pres">
      <dgm:prSet presAssocID="{7E4C87EB-301A-4267-9084-5FDB727D03E8}" presName="spaceRect" presStyleCnt="0"/>
      <dgm:spPr/>
    </dgm:pt>
    <dgm:pt modelId="{DAAC6968-5564-48C2-9720-F354C55DB6EC}" type="pres">
      <dgm:prSet presAssocID="{7E4C87EB-301A-4267-9084-5FDB727D03E8}" presName="parTx" presStyleLbl="revTx" presStyleIdx="2" presStyleCnt="5">
        <dgm:presLayoutVars>
          <dgm:chMax val="0"/>
          <dgm:chPref val="0"/>
        </dgm:presLayoutVars>
      </dgm:prSet>
      <dgm:spPr/>
    </dgm:pt>
    <dgm:pt modelId="{AE285C03-9361-4C65-BF89-F7ADE2E75F00}" type="pres">
      <dgm:prSet presAssocID="{95CBFE57-B9EE-4B15-BF62-4AB99F1E83E3}" presName="sibTrans" presStyleCnt="0"/>
      <dgm:spPr/>
    </dgm:pt>
    <dgm:pt modelId="{17268B58-8A1E-4AF8-8198-A098FA90D753}" type="pres">
      <dgm:prSet presAssocID="{11B2AA57-F0C3-437F-8DCC-AA34717056F7}" presName="compNode" presStyleCnt="0"/>
      <dgm:spPr/>
    </dgm:pt>
    <dgm:pt modelId="{4E4296C4-9F73-4263-BED7-840F5A8D00E6}" type="pres">
      <dgm:prSet presAssocID="{11B2AA57-F0C3-437F-8DCC-AA34717056F7}" presName="bgRect" presStyleLbl="bgShp" presStyleIdx="3" presStyleCnt="5"/>
      <dgm:spPr/>
    </dgm:pt>
    <dgm:pt modelId="{120135CA-31F5-4342-8B61-3C85A7CA7782}" type="pres">
      <dgm:prSet presAssocID="{11B2AA57-F0C3-437F-8DCC-AA34717056F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n"/>
        </a:ext>
      </dgm:extLst>
    </dgm:pt>
    <dgm:pt modelId="{3F21DD18-12EE-48A6-A2FA-583AEC8BAE70}" type="pres">
      <dgm:prSet presAssocID="{11B2AA57-F0C3-437F-8DCC-AA34717056F7}" presName="spaceRect" presStyleCnt="0"/>
      <dgm:spPr/>
    </dgm:pt>
    <dgm:pt modelId="{CFDA5778-F612-4EB3-AD8B-74A585DAD212}" type="pres">
      <dgm:prSet presAssocID="{11B2AA57-F0C3-437F-8DCC-AA34717056F7}" presName="parTx" presStyleLbl="revTx" presStyleIdx="3" presStyleCnt="5">
        <dgm:presLayoutVars>
          <dgm:chMax val="0"/>
          <dgm:chPref val="0"/>
        </dgm:presLayoutVars>
      </dgm:prSet>
      <dgm:spPr/>
    </dgm:pt>
    <dgm:pt modelId="{8CBE7A8D-225E-41FD-A15A-11E761717C88}" type="pres">
      <dgm:prSet presAssocID="{18221153-D879-4414-BB92-F29CD924FF7A}" presName="sibTrans" presStyleCnt="0"/>
      <dgm:spPr/>
    </dgm:pt>
    <dgm:pt modelId="{5F8EF0F6-67FE-42EE-B6AF-63C53DF45688}" type="pres">
      <dgm:prSet presAssocID="{30B08C01-C71D-4B1F-98A9-7AE59FCC3673}" presName="compNode" presStyleCnt="0"/>
      <dgm:spPr/>
    </dgm:pt>
    <dgm:pt modelId="{CF147233-8E10-45F9-9638-2FC28CB378C0}" type="pres">
      <dgm:prSet presAssocID="{30B08C01-C71D-4B1F-98A9-7AE59FCC3673}" presName="bgRect" presStyleLbl="bgShp" presStyleIdx="4" presStyleCnt="5"/>
      <dgm:spPr/>
    </dgm:pt>
    <dgm:pt modelId="{B5E90FFC-EAB7-49FA-A65F-E312740FCEF9}" type="pres">
      <dgm:prSet presAssocID="{30B08C01-C71D-4B1F-98A9-7AE59FCC367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code"/>
        </a:ext>
      </dgm:extLst>
    </dgm:pt>
    <dgm:pt modelId="{BFBF5647-EDBA-4A20-A847-91C79E72EC6F}" type="pres">
      <dgm:prSet presAssocID="{30B08C01-C71D-4B1F-98A9-7AE59FCC3673}" presName="spaceRect" presStyleCnt="0"/>
      <dgm:spPr/>
    </dgm:pt>
    <dgm:pt modelId="{05F90B6B-47DD-4C7D-9405-917E7DC55E50}" type="pres">
      <dgm:prSet presAssocID="{30B08C01-C71D-4B1F-98A9-7AE59FCC3673}" presName="parTx" presStyleLbl="revTx" presStyleIdx="4" presStyleCnt="5">
        <dgm:presLayoutVars>
          <dgm:chMax val="0"/>
          <dgm:chPref val="0"/>
        </dgm:presLayoutVars>
      </dgm:prSet>
      <dgm:spPr/>
    </dgm:pt>
  </dgm:ptLst>
  <dgm:cxnLst>
    <dgm:cxn modelId="{E2BC8207-F65E-4F26-AFD8-87A4AB55B6F4}" srcId="{56F4FA0B-A58C-4935-98BD-06C1EEFE5BA3}" destId="{30B08C01-C71D-4B1F-98A9-7AE59FCC3673}" srcOrd="4" destOrd="0" parTransId="{9319D69E-4764-4E00-B3BE-57FBF5884EE1}" sibTransId="{E8BF20F8-D227-4FAB-A032-5BF5E31B0CE8}"/>
    <dgm:cxn modelId="{D36F6C0D-4B91-44D9-8663-5DAF0AB448EB}" srcId="{56F4FA0B-A58C-4935-98BD-06C1EEFE5BA3}" destId="{D1D490EF-6BD7-4F7D-8775-72D2ECD597A4}" srcOrd="1" destOrd="0" parTransId="{F73364DF-1155-408B-8F4C-47EB1F8B24BE}" sibTransId="{5F057E9F-EEAA-49B3-9024-C99FD1BB5CE0}"/>
    <dgm:cxn modelId="{A356C712-CCCC-4D58-B6C8-6F67C40FB398}" type="presOf" srcId="{D1D490EF-6BD7-4F7D-8775-72D2ECD597A4}" destId="{2803424A-035A-4FEE-8A28-F42E2F4FB07B}" srcOrd="0" destOrd="0" presId="urn:microsoft.com/office/officeart/2018/2/layout/IconVerticalSolidList"/>
    <dgm:cxn modelId="{01B90818-BDE2-4314-91CD-011C48A4205A}" srcId="{56F4FA0B-A58C-4935-98BD-06C1EEFE5BA3}" destId="{A43572CF-50F7-4B7F-8425-7E57C5F72028}" srcOrd="0" destOrd="0" parTransId="{83CD03B1-459F-4A50-ABE1-11904B22AB2B}" sibTransId="{627B0D25-44EE-4CC3-805A-DCE83703990E}"/>
    <dgm:cxn modelId="{C367171C-33E7-4FE3-80BD-FA3C6BC2EA49}" type="presOf" srcId="{56F4FA0B-A58C-4935-98BD-06C1EEFE5BA3}" destId="{00D8D0E7-FA77-49C8-8A02-AB32D8F67A14}" srcOrd="0" destOrd="0" presId="urn:microsoft.com/office/officeart/2018/2/layout/IconVerticalSolidList"/>
    <dgm:cxn modelId="{4EA5C11D-9189-4570-8C8E-DE6ED7F81254}" type="presOf" srcId="{11B2AA57-F0C3-437F-8DCC-AA34717056F7}" destId="{CFDA5778-F612-4EB3-AD8B-74A585DAD212}" srcOrd="0" destOrd="0" presId="urn:microsoft.com/office/officeart/2018/2/layout/IconVerticalSolidList"/>
    <dgm:cxn modelId="{F6A6AC5F-6CF6-41D3-952B-0388C17CB773}" type="presOf" srcId="{30B08C01-C71D-4B1F-98A9-7AE59FCC3673}" destId="{05F90B6B-47DD-4C7D-9405-917E7DC55E50}" srcOrd="0" destOrd="0" presId="urn:microsoft.com/office/officeart/2018/2/layout/IconVerticalSolidList"/>
    <dgm:cxn modelId="{FA1E4B7A-782B-4AB9-BB10-562CF1B28618}" type="presOf" srcId="{7E4C87EB-301A-4267-9084-5FDB727D03E8}" destId="{DAAC6968-5564-48C2-9720-F354C55DB6EC}" srcOrd="0" destOrd="0" presId="urn:microsoft.com/office/officeart/2018/2/layout/IconVerticalSolidList"/>
    <dgm:cxn modelId="{F277E4DD-8822-4B26-97DC-CB6455DE33F2}" srcId="{56F4FA0B-A58C-4935-98BD-06C1EEFE5BA3}" destId="{11B2AA57-F0C3-437F-8DCC-AA34717056F7}" srcOrd="3" destOrd="0" parTransId="{E58572FB-2B8C-4D8D-9474-6C9D1E2356D9}" sibTransId="{18221153-D879-4414-BB92-F29CD924FF7A}"/>
    <dgm:cxn modelId="{E2B99FE1-7977-4827-A1EE-52FB4EF97BFD}" type="presOf" srcId="{A43572CF-50F7-4B7F-8425-7E57C5F72028}" destId="{FA6207F1-3403-4AD2-B9B5-DA99EC693BD4}" srcOrd="0" destOrd="0" presId="urn:microsoft.com/office/officeart/2018/2/layout/IconVerticalSolidList"/>
    <dgm:cxn modelId="{8872DFF9-1251-405F-80AD-F35B19696DE0}" srcId="{56F4FA0B-A58C-4935-98BD-06C1EEFE5BA3}" destId="{7E4C87EB-301A-4267-9084-5FDB727D03E8}" srcOrd="2" destOrd="0" parTransId="{6DC41C02-6CC3-49B7-9168-6B8032A5533B}" sibTransId="{95CBFE57-B9EE-4B15-BF62-4AB99F1E83E3}"/>
    <dgm:cxn modelId="{DDFBD800-9D1D-4AC9-8C7E-0BA3CD610181}" type="presParOf" srcId="{00D8D0E7-FA77-49C8-8A02-AB32D8F67A14}" destId="{33394E04-541D-4574-B731-DF31088F0F57}" srcOrd="0" destOrd="0" presId="urn:microsoft.com/office/officeart/2018/2/layout/IconVerticalSolidList"/>
    <dgm:cxn modelId="{D5196805-9BF0-43C2-98E2-F741763EBD7C}" type="presParOf" srcId="{33394E04-541D-4574-B731-DF31088F0F57}" destId="{85140DC4-3E11-4505-980F-6500A377CF39}" srcOrd="0" destOrd="0" presId="urn:microsoft.com/office/officeart/2018/2/layout/IconVerticalSolidList"/>
    <dgm:cxn modelId="{2A2274F1-C946-495F-86AA-379CB43CE4CC}" type="presParOf" srcId="{33394E04-541D-4574-B731-DF31088F0F57}" destId="{BA4AD212-3113-4058-83DD-96B6FEBA536E}" srcOrd="1" destOrd="0" presId="urn:microsoft.com/office/officeart/2018/2/layout/IconVerticalSolidList"/>
    <dgm:cxn modelId="{B9293402-D800-4773-A7CC-DB81F8413679}" type="presParOf" srcId="{33394E04-541D-4574-B731-DF31088F0F57}" destId="{A09732F7-5714-4A51-83C7-D91D667D14CB}" srcOrd="2" destOrd="0" presId="urn:microsoft.com/office/officeart/2018/2/layout/IconVerticalSolidList"/>
    <dgm:cxn modelId="{36AB5FB8-C58E-4E4D-A518-7A17EEF7C0CB}" type="presParOf" srcId="{33394E04-541D-4574-B731-DF31088F0F57}" destId="{FA6207F1-3403-4AD2-B9B5-DA99EC693BD4}" srcOrd="3" destOrd="0" presId="urn:microsoft.com/office/officeart/2018/2/layout/IconVerticalSolidList"/>
    <dgm:cxn modelId="{F01D1D1A-0277-44FF-A7B6-43B6F00A8C9D}" type="presParOf" srcId="{00D8D0E7-FA77-49C8-8A02-AB32D8F67A14}" destId="{3CF28D6F-00BF-496B-A27D-0247A9DA0B28}" srcOrd="1" destOrd="0" presId="urn:microsoft.com/office/officeart/2018/2/layout/IconVerticalSolidList"/>
    <dgm:cxn modelId="{0CA6B34B-DF29-4966-9D6C-06EE32FE1BF4}" type="presParOf" srcId="{00D8D0E7-FA77-49C8-8A02-AB32D8F67A14}" destId="{394494FF-2F74-432B-B9FB-4C271C9374A6}" srcOrd="2" destOrd="0" presId="urn:microsoft.com/office/officeart/2018/2/layout/IconVerticalSolidList"/>
    <dgm:cxn modelId="{33FC4060-CDEF-411A-92B1-96427FE03AA4}" type="presParOf" srcId="{394494FF-2F74-432B-B9FB-4C271C9374A6}" destId="{40B21B51-2B25-4FBC-B1D6-9AF23BE1E0E7}" srcOrd="0" destOrd="0" presId="urn:microsoft.com/office/officeart/2018/2/layout/IconVerticalSolidList"/>
    <dgm:cxn modelId="{0C0AD81A-8E70-462E-9B6C-B01B8EF5AB2D}" type="presParOf" srcId="{394494FF-2F74-432B-B9FB-4C271C9374A6}" destId="{3C664C3D-DDD1-4545-9815-77B441636922}" srcOrd="1" destOrd="0" presId="urn:microsoft.com/office/officeart/2018/2/layout/IconVerticalSolidList"/>
    <dgm:cxn modelId="{59BDD042-6505-4335-8E8D-0D50354E391E}" type="presParOf" srcId="{394494FF-2F74-432B-B9FB-4C271C9374A6}" destId="{B640329D-F5EC-4FED-BC45-F39EF4562D48}" srcOrd="2" destOrd="0" presId="urn:microsoft.com/office/officeart/2018/2/layout/IconVerticalSolidList"/>
    <dgm:cxn modelId="{045BB300-C03D-4B0B-8DDA-9BB5C9EFC75C}" type="presParOf" srcId="{394494FF-2F74-432B-B9FB-4C271C9374A6}" destId="{2803424A-035A-4FEE-8A28-F42E2F4FB07B}" srcOrd="3" destOrd="0" presId="urn:microsoft.com/office/officeart/2018/2/layout/IconVerticalSolidList"/>
    <dgm:cxn modelId="{0942A228-D707-45AE-AA23-EAFDFBEC01B2}" type="presParOf" srcId="{00D8D0E7-FA77-49C8-8A02-AB32D8F67A14}" destId="{16EC1770-C1D0-46B9-8CB1-6653ADF1DFBA}" srcOrd="3" destOrd="0" presId="urn:microsoft.com/office/officeart/2018/2/layout/IconVerticalSolidList"/>
    <dgm:cxn modelId="{94B45FA2-A2ED-4ED7-83C5-AC2E07B6E5BF}" type="presParOf" srcId="{00D8D0E7-FA77-49C8-8A02-AB32D8F67A14}" destId="{8FE3DA02-96E6-4380-9E60-6CE4E2C4B1E2}" srcOrd="4" destOrd="0" presId="urn:microsoft.com/office/officeart/2018/2/layout/IconVerticalSolidList"/>
    <dgm:cxn modelId="{2DC49BE0-38FA-4C22-BFF4-AB12BE1169FE}" type="presParOf" srcId="{8FE3DA02-96E6-4380-9E60-6CE4E2C4B1E2}" destId="{47F6BBD6-C7FA-4A7C-8626-4E557DB2A3F2}" srcOrd="0" destOrd="0" presId="urn:microsoft.com/office/officeart/2018/2/layout/IconVerticalSolidList"/>
    <dgm:cxn modelId="{2CD8041B-E3C4-475E-8C01-3FC178DB14C9}" type="presParOf" srcId="{8FE3DA02-96E6-4380-9E60-6CE4E2C4B1E2}" destId="{F82CD5A3-369D-4705-B739-E49F3446765E}" srcOrd="1" destOrd="0" presId="urn:microsoft.com/office/officeart/2018/2/layout/IconVerticalSolidList"/>
    <dgm:cxn modelId="{F95906EE-CAF8-4274-A86E-A5AEE56E0AB4}" type="presParOf" srcId="{8FE3DA02-96E6-4380-9E60-6CE4E2C4B1E2}" destId="{23F2029A-4086-4D3D-A212-068F6FBD27AA}" srcOrd="2" destOrd="0" presId="urn:microsoft.com/office/officeart/2018/2/layout/IconVerticalSolidList"/>
    <dgm:cxn modelId="{8C9FBA8D-5D52-4E38-ABD9-0FC346B3F369}" type="presParOf" srcId="{8FE3DA02-96E6-4380-9E60-6CE4E2C4B1E2}" destId="{DAAC6968-5564-48C2-9720-F354C55DB6EC}" srcOrd="3" destOrd="0" presId="urn:microsoft.com/office/officeart/2018/2/layout/IconVerticalSolidList"/>
    <dgm:cxn modelId="{E33C1256-5FFD-4682-8C1C-9963D1393994}" type="presParOf" srcId="{00D8D0E7-FA77-49C8-8A02-AB32D8F67A14}" destId="{AE285C03-9361-4C65-BF89-F7ADE2E75F00}" srcOrd="5" destOrd="0" presId="urn:microsoft.com/office/officeart/2018/2/layout/IconVerticalSolidList"/>
    <dgm:cxn modelId="{104A5477-D1FC-4023-942F-D3BC675022AF}" type="presParOf" srcId="{00D8D0E7-FA77-49C8-8A02-AB32D8F67A14}" destId="{17268B58-8A1E-4AF8-8198-A098FA90D753}" srcOrd="6" destOrd="0" presId="urn:microsoft.com/office/officeart/2018/2/layout/IconVerticalSolidList"/>
    <dgm:cxn modelId="{C6DE15DF-DDFC-408D-BC3B-105E2D44A44A}" type="presParOf" srcId="{17268B58-8A1E-4AF8-8198-A098FA90D753}" destId="{4E4296C4-9F73-4263-BED7-840F5A8D00E6}" srcOrd="0" destOrd="0" presId="urn:microsoft.com/office/officeart/2018/2/layout/IconVerticalSolidList"/>
    <dgm:cxn modelId="{BBF0875F-F41D-4D59-9DE6-715F61A8890C}" type="presParOf" srcId="{17268B58-8A1E-4AF8-8198-A098FA90D753}" destId="{120135CA-31F5-4342-8B61-3C85A7CA7782}" srcOrd="1" destOrd="0" presId="urn:microsoft.com/office/officeart/2018/2/layout/IconVerticalSolidList"/>
    <dgm:cxn modelId="{19E19C69-B0F1-451E-9D32-F5F3B49FBA00}" type="presParOf" srcId="{17268B58-8A1E-4AF8-8198-A098FA90D753}" destId="{3F21DD18-12EE-48A6-A2FA-583AEC8BAE70}" srcOrd="2" destOrd="0" presId="urn:microsoft.com/office/officeart/2018/2/layout/IconVerticalSolidList"/>
    <dgm:cxn modelId="{F652D945-4F03-4EF9-A359-88D08C90A986}" type="presParOf" srcId="{17268B58-8A1E-4AF8-8198-A098FA90D753}" destId="{CFDA5778-F612-4EB3-AD8B-74A585DAD212}" srcOrd="3" destOrd="0" presId="urn:microsoft.com/office/officeart/2018/2/layout/IconVerticalSolidList"/>
    <dgm:cxn modelId="{82B7784E-584D-42B9-8299-7FEEE840DE6C}" type="presParOf" srcId="{00D8D0E7-FA77-49C8-8A02-AB32D8F67A14}" destId="{8CBE7A8D-225E-41FD-A15A-11E761717C88}" srcOrd="7" destOrd="0" presId="urn:microsoft.com/office/officeart/2018/2/layout/IconVerticalSolidList"/>
    <dgm:cxn modelId="{91C01EBC-1848-46D8-B021-3A4B64C9C55D}" type="presParOf" srcId="{00D8D0E7-FA77-49C8-8A02-AB32D8F67A14}" destId="{5F8EF0F6-67FE-42EE-B6AF-63C53DF45688}" srcOrd="8" destOrd="0" presId="urn:microsoft.com/office/officeart/2018/2/layout/IconVerticalSolidList"/>
    <dgm:cxn modelId="{3DE1E4A9-AD89-4E11-86FF-1013B92549B4}" type="presParOf" srcId="{5F8EF0F6-67FE-42EE-B6AF-63C53DF45688}" destId="{CF147233-8E10-45F9-9638-2FC28CB378C0}" srcOrd="0" destOrd="0" presId="urn:microsoft.com/office/officeart/2018/2/layout/IconVerticalSolidList"/>
    <dgm:cxn modelId="{3EF0090E-F243-42B3-B79D-2A581A969C0C}" type="presParOf" srcId="{5F8EF0F6-67FE-42EE-B6AF-63C53DF45688}" destId="{B5E90FFC-EAB7-49FA-A65F-E312740FCEF9}" srcOrd="1" destOrd="0" presId="urn:microsoft.com/office/officeart/2018/2/layout/IconVerticalSolidList"/>
    <dgm:cxn modelId="{007B86F7-4533-4C88-8D3D-90934DCFB2CF}" type="presParOf" srcId="{5F8EF0F6-67FE-42EE-B6AF-63C53DF45688}" destId="{BFBF5647-EDBA-4A20-A847-91C79E72EC6F}" srcOrd="2" destOrd="0" presId="urn:microsoft.com/office/officeart/2018/2/layout/IconVerticalSolidList"/>
    <dgm:cxn modelId="{7CCB6CE6-5780-4E31-8112-90B38A30CC67}" type="presParOf" srcId="{5F8EF0F6-67FE-42EE-B6AF-63C53DF45688}" destId="{05F90B6B-47DD-4C7D-9405-917E7DC55E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F2B77-0246-4BA8-A997-80DFD5A52B7D}">
      <dsp:nvSpPr>
        <dsp:cNvPr id="0" name=""/>
        <dsp:cNvSpPr/>
      </dsp:nvSpPr>
      <dsp:spPr>
        <a:xfrm>
          <a:off x="0" y="594"/>
          <a:ext cx="6105526" cy="1390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D77C1E-0F4B-4622-BE01-63380E904180}">
      <dsp:nvSpPr>
        <dsp:cNvPr id="0" name=""/>
        <dsp:cNvSpPr/>
      </dsp:nvSpPr>
      <dsp:spPr>
        <a:xfrm>
          <a:off x="420568" y="313413"/>
          <a:ext cx="764670" cy="7646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4E7A5D-8C5D-4DFC-ABD6-7B505D45AC09}">
      <dsp:nvSpPr>
        <dsp:cNvPr id="0" name=""/>
        <dsp:cNvSpPr/>
      </dsp:nvSpPr>
      <dsp:spPr>
        <a:xfrm>
          <a:off x="1605808" y="594"/>
          <a:ext cx="4499717" cy="1390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141" tIns="147141" rIns="147141" bIns="147141" numCol="1" spcCol="1270" anchor="ctr" anchorCtr="0">
          <a:noAutofit/>
        </a:bodyPr>
        <a:lstStyle/>
        <a:p>
          <a:pPr marL="0" lvl="0" indent="0" algn="l" defTabSz="711200">
            <a:lnSpc>
              <a:spcPct val="90000"/>
            </a:lnSpc>
            <a:spcBef>
              <a:spcPct val="0"/>
            </a:spcBef>
            <a:spcAft>
              <a:spcPct val="35000"/>
            </a:spcAft>
            <a:buNone/>
          </a:pPr>
          <a:r>
            <a:rPr lang="en-US" sz="1600" b="0" kern="1200" baseline="0"/>
            <a:t>Increasingly perceived in the wider context of regional and global implications</a:t>
          </a:r>
          <a:endParaRPr lang="en-US" sz="1600" kern="1200"/>
        </a:p>
      </dsp:txBody>
      <dsp:txXfrm>
        <a:off x="1605808" y="594"/>
        <a:ext cx="4499717" cy="1390310"/>
      </dsp:txXfrm>
    </dsp:sp>
    <dsp:sp modelId="{1D5AE8BF-C27B-499A-BB98-706283BBCD89}">
      <dsp:nvSpPr>
        <dsp:cNvPr id="0" name=""/>
        <dsp:cNvSpPr/>
      </dsp:nvSpPr>
      <dsp:spPr>
        <a:xfrm>
          <a:off x="0" y="1738481"/>
          <a:ext cx="6105526" cy="1390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9898F-C30F-425A-9D1C-762FEFABD2C4}">
      <dsp:nvSpPr>
        <dsp:cNvPr id="0" name=""/>
        <dsp:cNvSpPr/>
      </dsp:nvSpPr>
      <dsp:spPr>
        <a:xfrm>
          <a:off x="420568" y="2051301"/>
          <a:ext cx="764670" cy="7646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92E3F5-077E-4A4A-AE39-23903A95E632}">
      <dsp:nvSpPr>
        <dsp:cNvPr id="0" name=""/>
        <dsp:cNvSpPr/>
      </dsp:nvSpPr>
      <dsp:spPr>
        <a:xfrm>
          <a:off x="1605808" y="1738481"/>
          <a:ext cx="4499717" cy="1390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141" tIns="147141" rIns="147141" bIns="147141" numCol="1" spcCol="1270" anchor="ctr" anchorCtr="0">
          <a:noAutofit/>
        </a:bodyPr>
        <a:lstStyle/>
        <a:p>
          <a:pPr marL="0" lvl="0" indent="0" algn="l" defTabSz="711200">
            <a:lnSpc>
              <a:spcPct val="90000"/>
            </a:lnSpc>
            <a:spcBef>
              <a:spcPct val="0"/>
            </a:spcBef>
            <a:spcAft>
              <a:spcPct val="35000"/>
            </a:spcAft>
            <a:buNone/>
          </a:pPr>
          <a:r>
            <a:rPr lang="en-US" sz="1600" b="0" kern="1200" baseline="0"/>
            <a:t>Role of business attracting more attention</a:t>
          </a:r>
          <a:endParaRPr lang="en-US" sz="1600" kern="1200"/>
        </a:p>
      </dsp:txBody>
      <dsp:txXfrm>
        <a:off x="1605808" y="1738481"/>
        <a:ext cx="4499717" cy="1390310"/>
      </dsp:txXfrm>
    </dsp:sp>
    <dsp:sp modelId="{D0711ABD-DA5F-4623-A82A-40B5AB8647DA}">
      <dsp:nvSpPr>
        <dsp:cNvPr id="0" name=""/>
        <dsp:cNvSpPr/>
      </dsp:nvSpPr>
      <dsp:spPr>
        <a:xfrm>
          <a:off x="0" y="3476369"/>
          <a:ext cx="6105526" cy="1390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855A16-DF60-49EB-BD34-467CD3BDE693}">
      <dsp:nvSpPr>
        <dsp:cNvPr id="0" name=""/>
        <dsp:cNvSpPr/>
      </dsp:nvSpPr>
      <dsp:spPr>
        <a:xfrm>
          <a:off x="420568" y="3789189"/>
          <a:ext cx="764670" cy="7646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5728FB-3CBC-4992-8C9C-72079058600A}">
      <dsp:nvSpPr>
        <dsp:cNvPr id="0" name=""/>
        <dsp:cNvSpPr/>
      </dsp:nvSpPr>
      <dsp:spPr>
        <a:xfrm>
          <a:off x="1605808" y="3476369"/>
          <a:ext cx="4499717" cy="1390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141" tIns="147141" rIns="147141" bIns="147141" numCol="1" spcCol="1270" anchor="ctr" anchorCtr="0">
          <a:noAutofit/>
        </a:bodyPr>
        <a:lstStyle/>
        <a:p>
          <a:pPr marL="0" lvl="0" indent="0" algn="l" defTabSz="711200">
            <a:lnSpc>
              <a:spcPct val="90000"/>
            </a:lnSpc>
            <a:spcBef>
              <a:spcPct val="0"/>
            </a:spcBef>
            <a:spcAft>
              <a:spcPct val="35000"/>
            </a:spcAft>
            <a:buNone/>
          </a:pPr>
          <a:r>
            <a:rPr lang="en-US" sz="1600" b="0" kern="1200" baseline="0"/>
            <a:t>Urgent need to cooperate on environmental protection at all leevels</a:t>
          </a:r>
          <a:endParaRPr lang="en-US" sz="1600" kern="1200"/>
        </a:p>
      </dsp:txBody>
      <dsp:txXfrm>
        <a:off x="1605808" y="3476369"/>
        <a:ext cx="4499717" cy="1390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40DC4-3E11-4505-980F-6500A377CF39}">
      <dsp:nvSpPr>
        <dsp:cNvPr id="0" name=""/>
        <dsp:cNvSpPr/>
      </dsp:nvSpPr>
      <dsp:spPr>
        <a:xfrm>
          <a:off x="0" y="3802"/>
          <a:ext cx="6105526" cy="809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AD212-3113-4058-83DD-96B6FEBA536E}">
      <dsp:nvSpPr>
        <dsp:cNvPr id="0" name=""/>
        <dsp:cNvSpPr/>
      </dsp:nvSpPr>
      <dsp:spPr>
        <a:xfrm>
          <a:off x="245008" y="186040"/>
          <a:ext cx="445469" cy="4454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6207F1-3403-4AD2-B9B5-DA99EC693BD4}">
      <dsp:nvSpPr>
        <dsp:cNvPr id="0" name=""/>
        <dsp:cNvSpPr/>
      </dsp:nvSpPr>
      <dsp:spPr>
        <a:xfrm>
          <a:off x="935486" y="3802"/>
          <a:ext cx="5170039" cy="809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19" tIns="85719" rIns="85719" bIns="85719" numCol="1" spcCol="1270" anchor="ctr" anchorCtr="0">
          <a:noAutofit/>
        </a:bodyPr>
        <a:lstStyle/>
        <a:p>
          <a:pPr marL="0" lvl="0" indent="0" algn="l" defTabSz="622300">
            <a:lnSpc>
              <a:spcPct val="90000"/>
            </a:lnSpc>
            <a:spcBef>
              <a:spcPct val="0"/>
            </a:spcBef>
            <a:spcAft>
              <a:spcPct val="35000"/>
            </a:spcAft>
            <a:buNone/>
          </a:pPr>
          <a:r>
            <a:rPr lang="en-US" sz="1400" kern="1200"/>
            <a:t>Circular design that considers the entire product lifecycle from material sourcing to end-of-life management.</a:t>
          </a:r>
        </a:p>
      </dsp:txBody>
      <dsp:txXfrm>
        <a:off x="935486" y="3802"/>
        <a:ext cx="5170039" cy="809944"/>
      </dsp:txXfrm>
    </dsp:sp>
    <dsp:sp modelId="{40B21B51-2B25-4FBC-B1D6-9AF23BE1E0E7}">
      <dsp:nvSpPr>
        <dsp:cNvPr id="0" name=""/>
        <dsp:cNvSpPr/>
      </dsp:nvSpPr>
      <dsp:spPr>
        <a:xfrm>
          <a:off x="0" y="1016233"/>
          <a:ext cx="6105526" cy="809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664C3D-DDD1-4545-9815-77B441636922}">
      <dsp:nvSpPr>
        <dsp:cNvPr id="0" name=""/>
        <dsp:cNvSpPr/>
      </dsp:nvSpPr>
      <dsp:spPr>
        <a:xfrm>
          <a:off x="245008" y="1198471"/>
          <a:ext cx="445469" cy="4454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03424A-035A-4FEE-8A28-F42E2F4FB07B}">
      <dsp:nvSpPr>
        <dsp:cNvPr id="0" name=""/>
        <dsp:cNvSpPr/>
      </dsp:nvSpPr>
      <dsp:spPr>
        <a:xfrm>
          <a:off x="935486" y="1016233"/>
          <a:ext cx="5170039" cy="809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19" tIns="85719" rIns="85719" bIns="85719" numCol="1" spcCol="1270" anchor="ctr" anchorCtr="0">
          <a:noAutofit/>
        </a:bodyPr>
        <a:lstStyle/>
        <a:p>
          <a:pPr marL="0" lvl="0" indent="0" algn="l" defTabSz="622300">
            <a:lnSpc>
              <a:spcPct val="90000"/>
            </a:lnSpc>
            <a:spcBef>
              <a:spcPct val="0"/>
            </a:spcBef>
            <a:spcAft>
              <a:spcPct val="35000"/>
            </a:spcAft>
            <a:buNone/>
          </a:pPr>
          <a:r>
            <a:rPr lang="en-US" sz="1400" kern="1200"/>
            <a:t>Circular business models like product-as-a-service, sharing platforms, and product life extension models.</a:t>
          </a:r>
        </a:p>
      </dsp:txBody>
      <dsp:txXfrm>
        <a:off x="935486" y="1016233"/>
        <a:ext cx="5170039" cy="809944"/>
      </dsp:txXfrm>
    </dsp:sp>
    <dsp:sp modelId="{47F6BBD6-C7FA-4A7C-8626-4E557DB2A3F2}">
      <dsp:nvSpPr>
        <dsp:cNvPr id="0" name=""/>
        <dsp:cNvSpPr/>
      </dsp:nvSpPr>
      <dsp:spPr>
        <a:xfrm>
          <a:off x="0" y="2028664"/>
          <a:ext cx="6105526" cy="809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CD5A3-369D-4705-B739-E49F3446765E}">
      <dsp:nvSpPr>
        <dsp:cNvPr id="0" name=""/>
        <dsp:cNvSpPr/>
      </dsp:nvSpPr>
      <dsp:spPr>
        <a:xfrm>
          <a:off x="245008" y="2210902"/>
          <a:ext cx="445469" cy="4454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AC6968-5564-48C2-9720-F354C55DB6EC}">
      <dsp:nvSpPr>
        <dsp:cNvPr id="0" name=""/>
        <dsp:cNvSpPr/>
      </dsp:nvSpPr>
      <dsp:spPr>
        <a:xfrm>
          <a:off x="935486" y="2028664"/>
          <a:ext cx="5170039" cy="809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19" tIns="85719" rIns="85719" bIns="85719" numCol="1" spcCol="1270" anchor="ctr" anchorCtr="0">
          <a:noAutofit/>
        </a:bodyPr>
        <a:lstStyle/>
        <a:p>
          <a:pPr marL="0" lvl="0" indent="0" algn="l" defTabSz="622300">
            <a:lnSpc>
              <a:spcPct val="90000"/>
            </a:lnSpc>
            <a:spcBef>
              <a:spcPct val="0"/>
            </a:spcBef>
            <a:spcAft>
              <a:spcPct val="35000"/>
            </a:spcAft>
            <a:buNone/>
          </a:pPr>
          <a:r>
            <a:rPr lang="en-US" sz="1400" kern="1200"/>
            <a:t>Recovering and reusing materials through recycling, remanufacturing, and industrial symbiosis.</a:t>
          </a:r>
        </a:p>
      </dsp:txBody>
      <dsp:txXfrm>
        <a:off x="935486" y="2028664"/>
        <a:ext cx="5170039" cy="809944"/>
      </dsp:txXfrm>
    </dsp:sp>
    <dsp:sp modelId="{4E4296C4-9F73-4263-BED7-840F5A8D00E6}">
      <dsp:nvSpPr>
        <dsp:cNvPr id="0" name=""/>
        <dsp:cNvSpPr/>
      </dsp:nvSpPr>
      <dsp:spPr>
        <a:xfrm>
          <a:off x="0" y="3041095"/>
          <a:ext cx="6105526" cy="809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135CA-31F5-4342-8B61-3C85A7CA7782}">
      <dsp:nvSpPr>
        <dsp:cNvPr id="0" name=""/>
        <dsp:cNvSpPr/>
      </dsp:nvSpPr>
      <dsp:spPr>
        <a:xfrm>
          <a:off x="245008" y="3223333"/>
          <a:ext cx="445469" cy="4454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DA5778-F612-4EB3-AD8B-74A585DAD212}">
      <dsp:nvSpPr>
        <dsp:cNvPr id="0" name=""/>
        <dsp:cNvSpPr/>
      </dsp:nvSpPr>
      <dsp:spPr>
        <a:xfrm>
          <a:off x="935486" y="3041095"/>
          <a:ext cx="5170039" cy="809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19" tIns="85719" rIns="85719" bIns="85719" numCol="1" spcCol="1270" anchor="ctr" anchorCtr="0">
          <a:noAutofit/>
        </a:bodyPr>
        <a:lstStyle/>
        <a:p>
          <a:pPr marL="0" lvl="0" indent="0" algn="l" defTabSz="622300">
            <a:lnSpc>
              <a:spcPct val="90000"/>
            </a:lnSpc>
            <a:spcBef>
              <a:spcPct val="0"/>
            </a:spcBef>
            <a:spcAft>
              <a:spcPct val="35000"/>
            </a:spcAft>
            <a:buNone/>
          </a:pPr>
          <a:r>
            <a:rPr lang="en-US" sz="1400" kern="1200"/>
            <a:t>Using renewable energy and regenerative resources like biomaterials.</a:t>
          </a:r>
        </a:p>
      </dsp:txBody>
      <dsp:txXfrm>
        <a:off x="935486" y="3041095"/>
        <a:ext cx="5170039" cy="809944"/>
      </dsp:txXfrm>
    </dsp:sp>
    <dsp:sp modelId="{CF147233-8E10-45F9-9638-2FC28CB378C0}">
      <dsp:nvSpPr>
        <dsp:cNvPr id="0" name=""/>
        <dsp:cNvSpPr/>
      </dsp:nvSpPr>
      <dsp:spPr>
        <a:xfrm>
          <a:off x="0" y="4053526"/>
          <a:ext cx="6105526" cy="809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0FFC-EAB7-49FA-A65F-E312740FCEF9}">
      <dsp:nvSpPr>
        <dsp:cNvPr id="0" name=""/>
        <dsp:cNvSpPr/>
      </dsp:nvSpPr>
      <dsp:spPr>
        <a:xfrm>
          <a:off x="245008" y="4235764"/>
          <a:ext cx="445469" cy="4454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F90B6B-47DD-4C7D-9405-917E7DC55E50}">
      <dsp:nvSpPr>
        <dsp:cNvPr id="0" name=""/>
        <dsp:cNvSpPr/>
      </dsp:nvSpPr>
      <dsp:spPr>
        <a:xfrm>
          <a:off x="935486" y="4053526"/>
          <a:ext cx="5170039" cy="809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19" tIns="85719" rIns="85719" bIns="85719" numCol="1" spcCol="1270" anchor="ctr" anchorCtr="0">
          <a:noAutofit/>
        </a:bodyPr>
        <a:lstStyle/>
        <a:p>
          <a:pPr marL="0" lvl="0" indent="0" algn="l" defTabSz="622300">
            <a:lnSpc>
              <a:spcPct val="90000"/>
            </a:lnSpc>
            <a:spcBef>
              <a:spcPct val="0"/>
            </a:spcBef>
            <a:spcAft>
              <a:spcPct val="35000"/>
            </a:spcAft>
            <a:buNone/>
          </a:pPr>
          <a:r>
            <a:rPr lang="en-US" sz="1400" kern="1200"/>
            <a:t>Enabling systems like reverse logistics, waste valorization, and digital tracking of materials.</a:t>
          </a:r>
        </a:p>
      </dsp:txBody>
      <dsp:txXfrm>
        <a:off x="935486" y="4053526"/>
        <a:ext cx="5170039" cy="8099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6/11/2024</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55511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6/11/2024</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05819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6/11/2024</a:t>
            </a:fld>
            <a:endParaRPr lang="en-US" dirty="0"/>
          </a:p>
        </p:txBody>
      </p:sp>
    </p:spTree>
    <p:extLst>
      <p:ext uri="{BB962C8B-B14F-4D97-AF65-F5344CB8AC3E}">
        <p14:creationId xmlns:p14="http://schemas.microsoft.com/office/powerpoint/2010/main" val="4242098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6/11/2024</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42265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6/11/2024</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45805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6/11/2024</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27221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6/11/2024</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92615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6/11/2024</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12637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6/11/2024</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56268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6/11/2024</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16885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6/11/2024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9894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6/11/2024</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4733359"/>
      </p:ext>
    </p:extLst>
  </p:cSld>
  <p:clrMap bg1="lt1" tx1="dk1" bg2="lt2" tx2="dk2" accent1="accent1" accent2="accent2" accent3="accent3" accent4="accent4" accent5="accent5" accent6="accent6" hlink="hlink" folHlink="folHlink"/>
  <p:sldLayoutIdLst>
    <p:sldLayoutId id="2147483651" r:id="rId1"/>
    <p:sldLayoutId id="2147483682" r:id="rId2"/>
    <p:sldLayoutId id="2147483681" r:id="rId3"/>
    <p:sldLayoutId id="2147483680" r:id="rId4"/>
    <p:sldLayoutId id="2147483679" r:id="rId5"/>
    <p:sldLayoutId id="2147483678" r:id="rId6"/>
    <p:sldLayoutId id="2147483657" r:id="rId7"/>
    <p:sldLayoutId id="2147483677" r:id="rId8"/>
    <p:sldLayoutId id="2147483676" r:id="rId9"/>
    <p:sldLayoutId id="2147483660" r:id="rId10"/>
    <p:sldLayoutId id="2147483675"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oew6OO9azys?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unglobalcompact.org/academ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Factories And Smoke">
            <a:extLst>
              <a:ext uri="{FF2B5EF4-FFF2-40B4-BE49-F238E27FC236}">
                <a16:creationId xmlns:a16="http://schemas.microsoft.com/office/drawing/2014/main" id="{3F8EDA1B-5956-C8FC-F76C-65D0F81E674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73" b="6250"/>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5781675" y="1346268"/>
            <a:ext cx="5932755" cy="3285207"/>
          </a:xfrm>
        </p:spPr>
        <p:txBody>
          <a:bodyPr>
            <a:normAutofit/>
          </a:bodyPr>
          <a:lstStyle/>
          <a:p>
            <a:r>
              <a:rPr lang="en-US" sz="5000">
                <a:solidFill>
                  <a:schemeClr val="bg1"/>
                </a:solidFill>
              </a:rPr>
              <a:t>Climate Change</a:t>
            </a:r>
          </a:p>
        </p:txBody>
      </p:sp>
      <p:sp>
        <p:nvSpPr>
          <p:cNvPr id="3" name="Subtitle 2"/>
          <p:cNvSpPr>
            <a:spLocks noGrp="1"/>
          </p:cNvSpPr>
          <p:nvPr>
            <p:ph type="subTitle" idx="1"/>
          </p:nvPr>
        </p:nvSpPr>
        <p:spPr>
          <a:xfrm>
            <a:off x="5780151" y="4631475"/>
            <a:ext cx="5934278" cy="1150200"/>
          </a:xfrm>
        </p:spPr>
        <p:txBody>
          <a:bodyPr>
            <a:normAutofit/>
          </a:bodyPr>
          <a:lstStyle/>
          <a:p>
            <a:r>
              <a:rPr lang="en-US">
                <a:solidFill>
                  <a:schemeClr val="bg1"/>
                </a:solidFill>
              </a:rPr>
              <a:t>11 June 2024</a:t>
            </a: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ind turbines against blue sky">
            <a:extLst>
              <a:ext uri="{FF2B5EF4-FFF2-40B4-BE49-F238E27FC236}">
                <a16:creationId xmlns:a16="http://schemas.microsoft.com/office/drawing/2014/main" id="{4C777F59-C43E-C643-5BE8-FA13C1185810}"/>
              </a:ext>
            </a:extLst>
          </p:cNvPr>
          <p:cNvPicPr>
            <a:picLocks noChangeAspect="1"/>
          </p:cNvPicPr>
          <p:nvPr/>
        </p:nvPicPr>
        <p:blipFill rotWithShape="1">
          <a:blip r:embed="rId2"/>
          <a:srcRect l="1487" r="-5" b="-5"/>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B578716-ABDA-3F6B-5232-499194BB1DB4}"/>
              </a:ext>
            </a:extLst>
          </p:cNvPr>
          <p:cNvSpPr>
            <a:spLocks noGrp="1"/>
          </p:cNvSpPr>
          <p:nvPr>
            <p:ph type="title"/>
          </p:nvPr>
        </p:nvSpPr>
        <p:spPr>
          <a:xfrm>
            <a:off x="8046720" y="1045596"/>
            <a:ext cx="3689406" cy="1944371"/>
          </a:xfrm>
        </p:spPr>
        <p:txBody>
          <a:bodyPr anchor="b">
            <a:normAutofit/>
          </a:bodyPr>
          <a:lstStyle/>
          <a:p>
            <a:r>
              <a:rPr lang="en-US" dirty="0">
                <a:ea typeface="Meiryo"/>
              </a:rPr>
              <a:t>Objectives</a:t>
            </a:r>
            <a:endParaRPr lang="en-US" dirty="0"/>
          </a:p>
        </p:txBody>
      </p:sp>
      <p:sp>
        <p:nvSpPr>
          <p:cNvPr id="3" name="Content Placeholder 2">
            <a:extLst>
              <a:ext uri="{FF2B5EF4-FFF2-40B4-BE49-F238E27FC236}">
                <a16:creationId xmlns:a16="http://schemas.microsoft.com/office/drawing/2014/main" id="{6391F9A1-D40B-CC77-A2E0-212AB56F67B8}"/>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pPr>
            <a:r>
              <a:rPr lang="en-US" sz="1100">
                <a:ea typeface="Meiryo"/>
              </a:rPr>
              <a:t>What is climate change?</a:t>
            </a:r>
          </a:p>
          <a:p>
            <a:pPr>
              <a:lnSpc>
                <a:spcPct val="130000"/>
              </a:lnSpc>
            </a:pPr>
            <a:r>
              <a:rPr lang="en-US" sz="1100" dirty="0">
                <a:ea typeface="Meiryo"/>
              </a:rPr>
              <a:t>Overview of global climate policies and agreements</a:t>
            </a:r>
          </a:p>
          <a:p>
            <a:pPr>
              <a:lnSpc>
                <a:spcPct val="130000"/>
              </a:lnSpc>
            </a:pPr>
            <a:r>
              <a:rPr lang="en-US" sz="1100">
                <a:ea typeface="Meiryo"/>
              </a:rPr>
              <a:t>Business Impact on climate change</a:t>
            </a:r>
          </a:p>
          <a:p>
            <a:pPr>
              <a:lnSpc>
                <a:spcPct val="130000"/>
              </a:lnSpc>
            </a:pPr>
            <a:r>
              <a:rPr lang="en-US" sz="1100">
                <a:ea typeface="Meiryo"/>
              </a:rPr>
              <a:t>Leadership in climate change</a:t>
            </a:r>
          </a:p>
          <a:p>
            <a:pPr>
              <a:lnSpc>
                <a:spcPct val="130000"/>
              </a:lnSpc>
            </a:pPr>
            <a:r>
              <a:rPr lang="en-US" sz="1100">
                <a:ea typeface="Meiryo"/>
              </a:rPr>
              <a:t>Innovative approaches and technologies </a:t>
            </a:r>
          </a:p>
          <a:p>
            <a:pPr>
              <a:lnSpc>
                <a:spcPct val="130000"/>
              </a:lnSpc>
            </a:pPr>
            <a:r>
              <a:rPr lang="en-US" sz="1100">
                <a:ea typeface="Meiryo"/>
              </a:rPr>
              <a:t>Developing an action plan</a:t>
            </a:r>
          </a:p>
          <a:p>
            <a:pPr>
              <a:lnSpc>
                <a:spcPct val="130000"/>
              </a:lnSpc>
            </a:pPr>
            <a:endParaRPr lang="en-US" sz="1100">
              <a:ea typeface="Meiryo"/>
            </a:endParaRPr>
          </a:p>
        </p:txBody>
      </p:sp>
    </p:spTree>
    <p:extLst>
      <p:ext uri="{BB962C8B-B14F-4D97-AF65-F5344CB8AC3E}">
        <p14:creationId xmlns:p14="http://schemas.microsoft.com/office/powerpoint/2010/main" val="1193484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Growing plant">
            <a:extLst>
              <a:ext uri="{FF2B5EF4-FFF2-40B4-BE49-F238E27FC236}">
                <a16:creationId xmlns:a16="http://schemas.microsoft.com/office/drawing/2014/main" id="{41CC9C8F-DE45-E050-277D-E56749B92085}"/>
              </a:ext>
            </a:extLst>
          </p:cNvPr>
          <p:cNvPicPr>
            <a:picLocks noChangeAspect="1"/>
          </p:cNvPicPr>
          <p:nvPr/>
        </p:nvPicPr>
        <p:blipFill rotWithShape="1">
          <a:blip r:embed="rId2"/>
          <a:srcRect l="3328" r="-3"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11802D7-7B26-3525-A79E-34FC0963355B}"/>
              </a:ext>
            </a:extLst>
          </p:cNvPr>
          <p:cNvSpPr>
            <a:spLocks noGrp="1"/>
          </p:cNvSpPr>
          <p:nvPr>
            <p:ph type="title"/>
          </p:nvPr>
        </p:nvSpPr>
        <p:spPr>
          <a:xfrm>
            <a:off x="8046720" y="1045596"/>
            <a:ext cx="3689406" cy="1944371"/>
          </a:xfrm>
        </p:spPr>
        <p:txBody>
          <a:bodyPr anchor="b">
            <a:normAutofit/>
          </a:bodyPr>
          <a:lstStyle/>
          <a:p>
            <a:pPr>
              <a:lnSpc>
                <a:spcPct val="120000"/>
              </a:lnSpc>
            </a:pPr>
            <a:r>
              <a:rPr lang="en-US" dirty="0">
                <a:ea typeface="Meiryo"/>
              </a:rPr>
              <a:t>What is climate change?</a:t>
            </a:r>
            <a:endParaRPr lang="en-US" dirty="0"/>
          </a:p>
        </p:txBody>
      </p:sp>
      <p:sp>
        <p:nvSpPr>
          <p:cNvPr id="3" name="Content Placeholder 2">
            <a:extLst>
              <a:ext uri="{FF2B5EF4-FFF2-40B4-BE49-F238E27FC236}">
                <a16:creationId xmlns:a16="http://schemas.microsoft.com/office/drawing/2014/main" id="{546AE409-AF54-EEB4-A921-9F30DDB3BC87}"/>
              </a:ext>
            </a:extLst>
          </p:cNvPr>
          <p:cNvSpPr>
            <a:spLocks noGrp="1"/>
          </p:cNvSpPr>
          <p:nvPr>
            <p:ph idx="1"/>
          </p:nvPr>
        </p:nvSpPr>
        <p:spPr>
          <a:xfrm>
            <a:off x="8046719" y="3220278"/>
            <a:ext cx="3633747" cy="2592125"/>
          </a:xfrm>
        </p:spPr>
        <p:txBody>
          <a:bodyPr>
            <a:normAutofit/>
          </a:bodyPr>
          <a:lstStyle/>
          <a:p>
            <a:endParaRPr lang="en-US"/>
          </a:p>
        </p:txBody>
      </p:sp>
    </p:spTree>
    <p:extLst>
      <p:ext uri="{BB962C8B-B14F-4D97-AF65-F5344CB8AC3E}">
        <p14:creationId xmlns:p14="http://schemas.microsoft.com/office/powerpoint/2010/main" val="3443066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person holding a globe">
            <a:extLst>
              <a:ext uri="{FF2B5EF4-FFF2-40B4-BE49-F238E27FC236}">
                <a16:creationId xmlns:a16="http://schemas.microsoft.com/office/drawing/2014/main" id="{59D1CEF7-8D00-3F2F-09A0-B64DAF2F1FF8}"/>
              </a:ext>
            </a:extLst>
          </p:cNvPr>
          <p:cNvPicPr>
            <a:picLocks noChangeAspect="1"/>
          </p:cNvPicPr>
          <p:nvPr/>
        </p:nvPicPr>
        <p:blipFill rotWithShape="1">
          <a:blip r:embed="rId2"/>
          <a:srcRect l="7178" r="6629"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78836CB-D14E-1D7B-06E4-6DAAEDAF3367}"/>
              </a:ext>
            </a:extLst>
          </p:cNvPr>
          <p:cNvSpPr>
            <a:spLocks noGrp="1"/>
          </p:cNvSpPr>
          <p:nvPr>
            <p:ph type="title"/>
          </p:nvPr>
        </p:nvSpPr>
        <p:spPr>
          <a:xfrm>
            <a:off x="8046720" y="1045596"/>
            <a:ext cx="3689406" cy="1944371"/>
          </a:xfrm>
        </p:spPr>
        <p:txBody>
          <a:bodyPr anchor="b">
            <a:normAutofit/>
          </a:bodyPr>
          <a:lstStyle/>
          <a:p>
            <a:r>
              <a:rPr lang="en-US" dirty="0">
                <a:ea typeface="Meiryo"/>
              </a:rPr>
              <a:t>Introduction</a:t>
            </a:r>
            <a:endParaRPr lang="en-US" dirty="0"/>
          </a:p>
        </p:txBody>
      </p:sp>
      <p:sp>
        <p:nvSpPr>
          <p:cNvPr id="3" name="Content Placeholder 2">
            <a:extLst>
              <a:ext uri="{FF2B5EF4-FFF2-40B4-BE49-F238E27FC236}">
                <a16:creationId xmlns:a16="http://schemas.microsoft.com/office/drawing/2014/main" id="{EE436999-BE96-A02F-C901-3EEC793749A4}"/>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pPr>
            <a:r>
              <a:rPr lang="en-US" sz="900">
                <a:ea typeface="Meiryo"/>
              </a:rPr>
              <a:t>Natural world treated as rich in resources</a:t>
            </a:r>
          </a:p>
          <a:p>
            <a:pPr>
              <a:lnSpc>
                <a:spcPct val="130000"/>
              </a:lnSpc>
            </a:pPr>
            <a:r>
              <a:rPr lang="en-US" sz="900">
                <a:ea typeface="Meiryo"/>
              </a:rPr>
              <a:t>Damage caused by human activity has become clear</a:t>
            </a:r>
          </a:p>
          <a:p>
            <a:pPr>
              <a:lnSpc>
                <a:spcPct val="130000"/>
              </a:lnSpc>
            </a:pPr>
            <a:r>
              <a:rPr lang="en-US" sz="900" dirty="0">
                <a:ea typeface="Meiryo"/>
              </a:rPr>
              <a:t>Challenges posted by climate change has become clearer: </a:t>
            </a:r>
          </a:p>
          <a:p>
            <a:pPr>
              <a:lnSpc>
                <a:spcPct val="130000"/>
              </a:lnSpc>
            </a:pPr>
            <a:r>
              <a:rPr lang="en-US" sz="900">
                <a:ea typeface="Meiryo"/>
              </a:rPr>
              <a:t>   Global warming</a:t>
            </a:r>
          </a:p>
          <a:p>
            <a:pPr>
              <a:lnSpc>
                <a:spcPct val="130000"/>
              </a:lnSpc>
            </a:pPr>
            <a:r>
              <a:rPr lang="en-US" sz="900" dirty="0">
                <a:ea typeface="Meiryo"/>
              </a:rPr>
              <a:t>   depletion of natural resources</a:t>
            </a:r>
          </a:p>
          <a:p>
            <a:pPr>
              <a:lnSpc>
                <a:spcPct val="130000"/>
              </a:lnSpc>
            </a:pPr>
            <a:r>
              <a:rPr lang="en-US" sz="900">
                <a:ea typeface="Meiryo"/>
              </a:rPr>
              <a:t>   pollution</a:t>
            </a:r>
          </a:p>
          <a:p>
            <a:pPr>
              <a:lnSpc>
                <a:spcPct val="130000"/>
              </a:lnSpc>
            </a:pPr>
            <a:r>
              <a:rPr lang="en-US" sz="900">
                <a:ea typeface="Meiryo"/>
              </a:rPr>
              <a:t>   extinction of species</a:t>
            </a:r>
          </a:p>
        </p:txBody>
      </p:sp>
    </p:spTree>
    <p:extLst>
      <p:ext uri="{BB962C8B-B14F-4D97-AF65-F5344CB8AC3E}">
        <p14:creationId xmlns:p14="http://schemas.microsoft.com/office/powerpoint/2010/main" val="2071237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54C89C-373F-47FC-BB73-6842E569C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953B556-B65B-B1EC-F097-AE45D1C360EE}"/>
              </a:ext>
            </a:extLst>
          </p:cNvPr>
          <p:cNvSpPr>
            <a:spLocks noGrp="1"/>
          </p:cNvSpPr>
          <p:nvPr>
            <p:ph type="title"/>
          </p:nvPr>
        </p:nvSpPr>
        <p:spPr>
          <a:xfrm>
            <a:off x="8462963" y="1314450"/>
            <a:ext cx="3213279" cy="4229100"/>
          </a:xfrm>
        </p:spPr>
        <p:txBody>
          <a:bodyPr anchor="ctr">
            <a:normAutofit/>
          </a:bodyPr>
          <a:lstStyle/>
          <a:p>
            <a:r>
              <a:rPr lang="en-US" dirty="0">
                <a:ea typeface="Meiryo"/>
              </a:rPr>
              <a:t>Climate change</a:t>
            </a:r>
            <a:endParaRPr lang="en-US" dirty="0"/>
          </a:p>
        </p:txBody>
      </p:sp>
      <p:sp>
        <p:nvSpPr>
          <p:cNvPr id="11" name="Freeform: Shape 10">
            <a:extLst>
              <a:ext uri="{FF2B5EF4-FFF2-40B4-BE49-F238E27FC236}">
                <a16:creationId xmlns:a16="http://schemas.microsoft.com/office/drawing/2014/main" id="{FF100C7F-5272-46AB-9FC7-E66059915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28027" cy="6858000"/>
          </a:xfrm>
          <a:custGeom>
            <a:avLst/>
            <a:gdLst>
              <a:gd name="connsiteX0" fmla="*/ 0 w 7128027"/>
              <a:gd name="connsiteY0" fmla="*/ 0 h 6858000"/>
              <a:gd name="connsiteX1" fmla="*/ 333951 w 7128027"/>
              <a:gd name="connsiteY1" fmla="*/ 0 h 6858000"/>
              <a:gd name="connsiteX2" fmla="*/ 1220030 w 7128027"/>
              <a:gd name="connsiteY2" fmla="*/ 0 h 6858000"/>
              <a:gd name="connsiteX3" fmla="*/ 1345471 w 7128027"/>
              <a:gd name="connsiteY3" fmla="*/ 0 h 6858000"/>
              <a:gd name="connsiteX4" fmla="*/ 2838612 w 7128027"/>
              <a:gd name="connsiteY4" fmla="*/ 0 h 6858000"/>
              <a:gd name="connsiteX5" fmla="*/ 5505004 w 7128027"/>
              <a:gd name="connsiteY5" fmla="*/ 0 h 6858000"/>
              <a:gd name="connsiteX6" fmla="*/ 5527128 w 7128027"/>
              <a:gd name="connsiteY6" fmla="*/ 14997 h 6858000"/>
              <a:gd name="connsiteX7" fmla="*/ 7128027 w 7128027"/>
              <a:gd name="connsiteY7" fmla="*/ 3621656 h 6858000"/>
              <a:gd name="connsiteX8" fmla="*/ 5253677 w 7128027"/>
              <a:gd name="connsiteY8" fmla="*/ 6374814 h 6858000"/>
              <a:gd name="connsiteX9" fmla="*/ 4737029 w 7128027"/>
              <a:gd name="connsiteY9" fmla="*/ 6780599 h 6858000"/>
              <a:gd name="connsiteX10" fmla="*/ 4625273 w 7128027"/>
              <a:gd name="connsiteY10" fmla="*/ 6858000 h 6858000"/>
              <a:gd name="connsiteX11" fmla="*/ 2838612 w 7128027"/>
              <a:gd name="connsiteY11" fmla="*/ 6858000 h 6858000"/>
              <a:gd name="connsiteX12" fmla="*/ 1220030 w 7128027"/>
              <a:gd name="connsiteY12" fmla="*/ 6858000 h 6858000"/>
              <a:gd name="connsiteX13" fmla="*/ 1037077 w 7128027"/>
              <a:gd name="connsiteY13" fmla="*/ 6858000 h 6858000"/>
              <a:gd name="connsiteX14" fmla="*/ 333951 w 7128027"/>
              <a:gd name="connsiteY14" fmla="*/ 6858000 h 6858000"/>
              <a:gd name="connsiteX15" fmla="*/ 0 w 7128027"/>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28027" h="6858000">
                <a:moveTo>
                  <a:pt x="0" y="0"/>
                </a:moveTo>
                <a:lnTo>
                  <a:pt x="333951" y="0"/>
                </a:lnTo>
                <a:lnTo>
                  <a:pt x="1220030" y="0"/>
                </a:lnTo>
                <a:lnTo>
                  <a:pt x="1345471" y="0"/>
                </a:lnTo>
                <a:lnTo>
                  <a:pt x="2838612" y="0"/>
                </a:lnTo>
                <a:lnTo>
                  <a:pt x="5505004" y="0"/>
                </a:lnTo>
                <a:lnTo>
                  <a:pt x="5527128" y="14997"/>
                </a:lnTo>
                <a:cubicBezTo>
                  <a:pt x="6554291" y="754641"/>
                  <a:pt x="7128027" y="2093192"/>
                  <a:pt x="7128027" y="3621656"/>
                </a:cubicBezTo>
                <a:cubicBezTo>
                  <a:pt x="7128027" y="4969131"/>
                  <a:pt x="6199302" y="5602839"/>
                  <a:pt x="5253677" y="6374814"/>
                </a:cubicBezTo>
                <a:cubicBezTo>
                  <a:pt x="5081474" y="6515397"/>
                  <a:pt x="4910847" y="6653108"/>
                  <a:pt x="4737029" y="6780599"/>
                </a:cubicBezTo>
                <a:lnTo>
                  <a:pt x="4625273" y="6858000"/>
                </a:lnTo>
                <a:lnTo>
                  <a:pt x="2838612" y="6858000"/>
                </a:lnTo>
                <a:lnTo>
                  <a:pt x="1220030" y="6858000"/>
                </a:lnTo>
                <a:lnTo>
                  <a:pt x="1037077" y="6858000"/>
                </a:lnTo>
                <a:lnTo>
                  <a:pt x="333951"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B4FEA6D5-DF59-4E15-B19F-159D0588B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57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6C8C9E5-F937-44A5-A519-EA719F03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57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3E383D04-CD3C-BA3B-EA11-E3D3F944EAD8}"/>
              </a:ext>
            </a:extLst>
          </p:cNvPr>
          <p:cNvGraphicFramePr>
            <a:graphicFrameLocks noGrp="1"/>
          </p:cNvGraphicFramePr>
          <p:nvPr>
            <p:ph idx="1"/>
            <p:extLst>
              <p:ext uri="{D42A27DB-BD31-4B8C-83A1-F6EECF244321}">
                <p14:modId xmlns:p14="http://schemas.microsoft.com/office/powerpoint/2010/main" val="563641192"/>
              </p:ext>
            </p:extLst>
          </p:nvPr>
        </p:nvGraphicFramePr>
        <p:xfrm>
          <a:off x="298017" y="942976"/>
          <a:ext cx="6105526" cy="4867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6473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ornfields with bright sky">
            <a:extLst>
              <a:ext uri="{FF2B5EF4-FFF2-40B4-BE49-F238E27FC236}">
                <a16:creationId xmlns:a16="http://schemas.microsoft.com/office/drawing/2014/main" id="{48AEBEE0-7500-C412-2358-46A2344FAE59}"/>
              </a:ext>
            </a:extLst>
          </p:cNvPr>
          <p:cNvPicPr>
            <a:picLocks noChangeAspect="1"/>
          </p:cNvPicPr>
          <p:nvPr/>
        </p:nvPicPr>
        <p:blipFill rotWithShape="1">
          <a:blip r:embed="rId2"/>
          <a:srcRect r="3325"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6C84CB4-9374-78B9-A802-1AAB222553A9}"/>
              </a:ext>
            </a:extLst>
          </p:cNvPr>
          <p:cNvSpPr>
            <a:spLocks noGrp="1"/>
          </p:cNvSpPr>
          <p:nvPr>
            <p:ph type="title"/>
          </p:nvPr>
        </p:nvSpPr>
        <p:spPr>
          <a:xfrm>
            <a:off x="8046720" y="1045596"/>
            <a:ext cx="3689406" cy="1944371"/>
          </a:xfrm>
        </p:spPr>
        <p:txBody>
          <a:bodyPr anchor="b">
            <a:normAutofit/>
          </a:bodyPr>
          <a:lstStyle/>
          <a:p>
            <a:r>
              <a:rPr lang="en-US" dirty="0">
                <a:ea typeface="Meiryo"/>
              </a:rPr>
              <a:t>History</a:t>
            </a:r>
            <a:endParaRPr lang="en-US" dirty="0"/>
          </a:p>
        </p:txBody>
      </p:sp>
      <p:sp>
        <p:nvSpPr>
          <p:cNvPr id="3" name="Content Placeholder 2">
            <a:extLst>
              <a:ext uri="{FF2B5EF4-FFF2-40B4-BE49-F238E27FC236}">
                <a16:creationId xmlns:a16="http://schemas.microsoft.com/office/drawing/2014/main" id="{7E62AC2F-CD0E-2766-E9B6-592D454DEE85}"/>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pPr>
            <a:r>
              <a:rPr lang="en-US" sz="1300">
                <a:ea typeface="Meiryo"/>
              </a:rPr>
              <a:t>Most environmental damage stems from the effects of economic development</a:t>
            </a:r>
          </a:p>
          <a:p>
            <a:pPr>
              <a:lnSpc>
                <a:spcPct val="130000"/>
              </a:lnSpc>
            </a:pPr>
            <a:r>
              <a:rPr lang="en-US" sz="1300">
                <a:ea typeface="Meiryo"/>
              </a:rPr>
              <a:t>This includes </a:t>
            </a:r>
            <a:r>
              <a:rPr lang="en-US" sz="1300" err="1">
                <a:ea typeface="Meiryo"/>
              </a:rPr>
              <a:t>industrialisation</a:t>
            </a:r>
            <a:r>
              <a:rPr lang="en-US" sz="1300">
                <a:ea typeface="Meiryo"/>
              </a:rPr>
              <a:t>, changes in farming methods, and depletion of natural resources</a:t>
            </a:r>
          </a:p>
          <a:p>
            <a:pPr>
              <a:lnSpc>
                <a:spcPct val="130000"/>
              </a:lnSpc>
            </a:pPr>
            <a:r>
              <a:rPr lang="en-US" sz="1300" err="1">
                <a:ea typeface="Meiryo"/>
              </a:rPr>
              <a:t>Centres</a:t>
            </a:r>
            <a:r>
              <a:rPr lang="en-US" sz="1300">
                <a:ea typeface="Meiryo"/>
              </a:rPr>
              <a:t> of </a:t>
            </a:r>
            <a:r>
              <a:rPr lang="en-US" sz="1300" err="1">
                <a:ea typeface="Meiryo"/>
              </a:rPr>
              <a:t>industrialisation</a:t>
            </a:r>
            <a:r>
              <a:rPr lang="en-US" sz="1300">
                <a:ea typeface="Meiryo"/>
              </a:rPr>
              <a:t> now in the developing world</a:t>
            </a:r>
          </a:p>
        </p:txBody>
      </p:sp>
    </p:spTree>
    <p:extLst>
      <p:ext uri="{BB962C8B-B14F-4D97-AF65-F5344CB8AC3E}">
        <p14:creationId xmlns:p14="http://schemas.microsoft.com/office/powerpoint/2010/main" val="2223405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023E26E-3D11-02ED-0B92-61552A3B1E6F}"/>
              </a:ext>
            </a:extLst>
          </p:cNvPr>
          <p:cNvSpPr>
            <a:spLocks noGrp="1"/>
          </p:cNvSpPr>
          <p:nvPr>
            <p:ph type="title"/>
          </p:nvPr>
        </p:nvSpPr>
        <p:spPr>
          <a:xfrm>
            <a:off x="992518" y="442913"/>
            <a:ext cx="5271804" cy="1639888"/>
          </a:xfrm>
        </p:spPr>
        <p:txBody>
          <a:bodyPr anchor="b">
            <a:normAutofit/>
          </a:bodyPr>
          <a:lstStyle/>
          <a:p>
            <a:r>
              <a:rPr lang="en-US" sz="2700">
                <a:ea typeface="Meiryo"/>
              </a:rPr>
              <a:t>Sustainable development</a:t>
            </a:r>
            <a:endParaRPr lang="en-US" sz="2700"/>
          </a:p>
        </p:txBody>
      </p:sp>
      <p:sp>
        <p:nvSpPr>
          <p:cNvPr id="3" name="Content Placeholder 2">
            <a:extLst>
              <a:ext uri="{FF2B5EF4-FFF2-40B4-BE49-F238E27FC236}">
                <a16:creationId xmlns:a16="http://schemas.microsoft.com/office/drawing/2014/main" id="{1A504497-9AA5-74FC-65C5-5A52EBC74416}"/>
              </a:ext>
            </a:extLst>
          </p:cNvPr>
          <p:cNvSpPr>
            <a:spLocks noGrp="1"/>
          </p:cNvSpPr>
          <p:nvPr>
            <p:ph idx="1"/>
          </p:nvPr>
        </p:nvSpPr>
        <p:spPr>
          <a:xfrm>
            <a:off x="992519" y="2312988"/>
            <a:ext cx="5271804" cy="3651250"/>
          </a:xfrm>
        </p:spPr>
        <p:txBody>
          <a:bodyPr vert="horz" lIns="109728" tIns="109728" rIns="109728" bIns="91440" rtlCol="0">
            <a:normAutofit/>
          </a:bodyPr>
          <a:lstStyle/>
          <a:p>
            <a:r>
              <a:rPr lang="en-US" dirty="0">
                <a:ea typeface="Meiryo"/>
              </a:rPr>
              <a:t>This is defined as an approach that aims to meet the needs of the present without compromising the ability of future generations to meet their own needs, whilst considering the environmental, social and economic impacts of business operations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DA18D6CB-C521-7A19-83DC-7772AD84CCC6}"/>
              </a:ext>
            </a:extLst>
          </p:cNvPr>
          <p:cNvPicPr>
            <a:picLocks noChangeAspect="1"/>
          </p:cNvPicPr>
          <p:nvPr/>
        </p:nvPicPr>
        <p:blipFill rotWithShape="1">
          <a:blip r:embed="rId2"/>
          <a:srcRect l="25210" r="36434" b="6250"/>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258607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C57AF5C-3017-BF64-EAF2-C34BDC33CF79}"/>
              </a:ext>
            </a:extLst>
          </p:cNvPr>
          <p:cNvSpPr>
            <a:spLocks noGrp="1"/>
          </p:cNvSpPr>
          <p:nvPr>
            <p:ph type="title"/>
          </p:nvPr>
        </p:nvSpPr>
        <p:spPr>
          <a:xfrm>
            <a:off x="992518" y="442913"/>
            <a:ext cx="5271804" cy="1639888"/>
          </a:xfrm>
        </p:spPr>
        <p:txBody>
          <a:bodyPr anchor="b">
            <a:normAutofit/>
          </a:bodyPr>
          <a:lstStyle/>
          <a:p>
            <a:pPr>
              <a:lnSpc>
                <a:spcPct val="120000"/>
              </a:lnSpc>
            </a:pPr>
            <a:r>
              <a:rPr lang="en-US" sz="2700">
                <a:ea typeface="Meiryo"/>
              </a:rPr>
              <a:t>Key aspects of sustainable development</a:t>
            </a:r>
            <a:endParaRPr lang="en-US" sz="2700"/>
          </a:p>
        </p:txBody>
      </p:sp>
      <p:sp>
        <p:nvSpPr>
          <p:cNvPr id="3" name="Content Placeholder 2">
            <a:extLst>
              <a:ext uri="{FF2B5EF4-FFF2-40B4-BE49-F238E27FC236}">
                <a16:creationId xmlns:a16="http://schemas.microsoft.com/office/drawing/2014/main" id="{A94394EE-FB32-4820-A52D-FDF2419F0721}"/>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1700" b="1">
                <a:ea typeface="Meiryo"/>
              </a:rPr>
              <a:t>Environmental sustainability:</a:t>
            </a:r>
          </a:p>
          <a:p>
            <a:pPr>
              <a:lnSpc>
                <a:spcPct val="130000"/>
              </a:lnSpc>
            </a:pPr>
            <a:r>
              <a:rPr lang="en-US" sz="1700">
                <a:ea typeface="Meiryo"/>
              </a:rPr>
              <a:t>Reducing negative environmental impacts like carbon emissions, waste, water usage, and resource depletions across global operations and supply chains</a:t>
            </a:r>
          </a:p>
          <a:p>
            <a:pPr>
              <a:lnSpc>
                <a:spcPct val="130000"/>
              </a:lnSpc>
            </a:pPr>
            <a:r>
              <a:rPr lang="en-US" sz="1700">
                <a:ea typeface="Meiryo"/>
              </a:rPr>
              <a:t>Moving to renewable energy sources and circular economy principles </a:t>
            </a:r>
          </a:p>
          <a:p>
            <a:pPr>
              <a:lnSpc>
                <a:spcPct val="130000"/>
              </a:lnSpc>
            </a:pPr>
            <a:r>
              <a:rPr lang="en-US" sz="1700">
                <a:ea typeface="Meiryo"/>
              </a:rPr>
              <a:t>Eco-friendly products and services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ipes over the sea">
            <a:extLst>
              <a:ext uri="{FF2B5EF4-FFF2-40B4-BE49-F238E27FC236}">
                <a16:creationId xmlns:a16="http://schemas.microsoft.com/office/drawing/2014/main" id="{0B85855E-A9E5-3EC4-612C-BE45BCA51689}"/>
              </a:ext>
            </a:extLst>
          </p:cNvPr>
          <p:cNvPicPr>
            <a:picLocks noChangeAspect="1"/>
          </p:cNvPicPr>
          <p:nvPr/>
        </p:nvPicPr>
        <p:blipFill rotWithShape="1">
          <a:blip r:embed="rId2"/>
          <a:srcRect l="19775" r="25602"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454877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56EB697-F018-BF46-E401-0A851EB5B5EF}"/>
              </a:ext>
            </a:extLst>
          </p:cNvPr>
          <p:cNvSpPr>
            <a:spLocks noGrp="1"/>
          </p:cNvSpPr>
          <p:nvPr>
            <p:ph type="title"/>
          </p:nvPr>
        </p:nvSpPr>
        <p:spPr>
          <a:xfrm>
            <a:off x="992518" y="442913"/>
            <a:ext cx="5271804" cy="1639888"/>
          </a:xfrm>
        </p:spPr>
        <p:txBody>
          <a:bodyPr anchor="b">
            <a:normAutofit/>
          </a:bodyPr>
          <a:lstStyle/>
          <a:p>
            <a:r>
              <a:rPr lang="en-US" sz="2700">
                <a:ea typeface="Meiryo"/>
              </a:rPr>
              <a:t>Sustainable development </a:t>
            </a:r>
            <a:endParaRPr lang="en-US" sz="2700"/>
          </a:p>
        </p:txBody>
      </p:sp>
      <p:sp>
        <p:nvSpPr>
          <p:cNvPr id="3" name="Content Placeholder 2">
            <a:extLst>
              <a:ext uri="{FF2B5EF4-FFF2-40B4-BE49-F238E27FC236}">
                <a16:creationId xmlns:a16="http://schemas.microsoft.com/office/drawing/2014/main" id="{81156B9F-399D-ED58-46B4-D81FA45BA70B}"/>
              </a:ext>
            </a:extLst>
          </p:cNvPr>
          <p:cNvSpPr>
            <a:spLocks noGrp="1"/>
          </p:cNvSpPr>
          <p:nvPr>
            <p:ph idx="1"/>
          </p:nvPr>
        </p:nvSpPr>
        <p:spPr>
          <a:xfrm>
            <a:off x="992519" y="2312988"/>
            <a:ext cx="5271804" cy="3651250"/>
          </a:xfrm>
        </p:spPr>
        <p:txBody>
          <a:bodyPr vert="horz" lIns="109728" tIns="109728" rIns="109728" bIns="91440" rtlCol="0">
            <a:normAutofit/>
          </a:bodyPr>
          <a:lstStyle/>
          <a:p>
            <a:r>
              <a:rPr lang="en-US" dirty="0">
                <a:ea typeface="Meiryo"/>
              </a:rPr>
              <a:t>Should be an imperative in the strategic thinking of international managers</a:t>
            </a:r>
          </a:p>
          <a:p>
            <a:r>
              <a:rPr lang="en-US" dirty="0">
                <a:ea typeface="Meiryo"/>
              </a:rPr>
              <a:t>For business, climate change cannot be ignored - it is a risk that needs to be mitigated </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One glowing fluorescent bulb amonst unlit incandescent bulbs">
            <a:extLst>
              <a:ext uri="{FF2B5EF4-FFF2-40B4-BE49-F238E27FC236}">
                <a16:creationId xmlns:a16="http://schemas.microsoft.com/office/drawing/2014/main" id="{6E5586F5-E3A4-2F45-8592-78852F94CAF4}"/>
              </a:ext>
            </a:extLst>
          </p:cNvPr>
          <p:cNvPicPr>
            <a:picLocks noChangeAspect="1"/>
          </p:cNvPicPr>
          <p:nvPr/>
        </p:nvPicPr>
        <p:blipFill rotWithShape="1">
          <a:blip r:embed="rId2"/>
          <a:srcRect l="22875" r="22576" b="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682967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02296" y="1287887"/>
            <a:ext cx="4523890" cy="418719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51182" y="1382922"/>
            <a:ext cx="4174735" cy="394195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6733248" y="1097468"/>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4787509-4AA7-C5C9-EBA3-31BAEE100B28}"/>
              </a:ext>
            </a:extLst>
          </p:cNvPr>
          <p:cNvSpPr>
            <a:spLocks noGrp="1"/>
          </p:cNvSpPr>
          <p:nvPr>
            <p:ph type="title"/>
          </p:nvPr>
        </p:nvSpPr>
        <p:spPr>
          <a:xfrm>
            <a:off x="7430501" y="1847596"/>
            <a:ext cx="3459760" cy="2186393"/>
          </a:xfrm>
        </p:spPr>
        <p:txBody>
          <a:bodyPr vert="horz" lIns="109728" tIns="109728" rIns="109728" bIns="91440" rtlCol="0" anchor="b">
            <a:normAutofit/>
          </a:bodyPr>
          <a:lstStyle/>
          <a:p>
            <a:pPr algn="ctr">
              <a:lnSpc>
                <a:spcPct val="110000"/>
              </a:lnSpc>
            </a:pPr>
            <a:r>
              <a:rPr lang="en-US" sz="2300"/>
              <a:t>Global Challenges of Climate Change</a:t>
            </a:r>
          </a:p>
        </p:txBody>
      </p:sp>
      <p:pic>
        <p:nvPicPr>
          <p:cNvPr id="4" name="Online Media 3" title="COP26 President Alok Sharma's Opening Speech at the UN Climate Change Conference">
            <a:hlinkClick r:id="" action="ppaction://media"/>
            <a:extLst>
              <a:ext uri="{FF2B5EF4-FFF2-40B4-BE49-F238E27FC236}">
                <a16:creationId xmlns:a16="http://schemas.microsoft.com/office/drawing/2014/main" id="{4E0568DE-C71A-96F0-EEA0-FAC0CD5CE396}"/>
              </a:ext>
            </a:extLst>
          </p:cNvPr>
          <p:cNvPicPr>
            <a:picLocks noGrp="1" noRot="1" noChangeAspect="1"/>
          </p:cNvPicPr>
          <p:nvPr>
            <p:ph idx="1"/>
            <a:videoFile r:link="rId1"/>
          </p:nvPr>
        </p:nvPicPr>
        <p:blipFill>
          <a:blip r:embed="rId3"/>
          <a:stretch>
            <a:fillRect/>
          </a:stretch>
        </p:blipFill>
        <p:spPr>
          <a:xfrm>
            <a:off x="979684" y="2033023"/>
            <a:ext cx="4943233" cy="2792926"/>
          </a:xfrm>
          <a:prstGeom prst="rect">
            <a:avLst/>
          </a:prstGeom>
        </p:spPr>
      </p:pic>
    </p:spTree>
    <p:extLst>
      <p:ext uri="{BB962C8B-B14F-4D97-AF65-F5344CB8AC3E}">
        <p14:creationId xmlns:p14="http://schemas.microsoft.com/office/powerpoint/2010/main" val="164931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CF35A6C-CF6C-2EE0-7B28-AB419773E364}"/>
              </a:ext>
            </a:extLst>
          </p:cNvPr>
          <p:cNvSpPr>
            <a:spLocks noGrp="1"/>
          </p:cNvSpPr>
          <p:nvPr>
            <p:ph type="title"/>
          </p:nvPr>
        </p:nvSpPr>
        <p:spPr>
          <a:xfrm>
            <a:off x="992518" y="442913"/>
            <a:ext cx="5271804" cy="1639888"/>
          </a:xfrm>
        </p:spPr>
        <p:txBody>
          <a:bodyPr anchor="b">
            <a:normAutofit/>
          </a:bodyPr>
          <a:lstStyle/>
          <a:p>
            <a:r>
              <a:rPr lang="en-US" dirty="0">
                <a:ea typeface="Meiryo"/>
              </a:rPr>
              <a:t>UNFCC 1992</a:t>
            </a:r>
            <a:endParaRPr lang="en-US" dirty="0"/>
          </a:p>
        </p:txBody>
      </p:sp>
      <p:sp>
        <p:nvSpPr>
          <p:cNvPr id="3" name="Content Placeholder 2">
            <a:extLst>
              <a:ext uri="{FF2B5EF4-FFF2-40B4-BE49-F238E27FC236}">
                <a16:creationId xmlns:a16="http://schemas.microsoft.com/office/drawing/2014/main" id="{C5EFDE90-E3D7-188D-6B4B-D3FF67BE547B}"/>
              </a:ext>
            </a:extLst>
          </p:cNvPr>
          <p:cNvSpPr>
            <a:spLocks noGrp="1"/>
          </p:cNvSpPr>
          <p:nvPr>
            <p:ph idx="1"/>
          </p:nvPr>
        </p:nvSpPr>
        <p:spPr>
          <a:xfrm>
            <a:off x="992519" y="2312988"/>
            <a:ext cx="5271804" cy="3651250"/>
          </a:xfrm>
        </p:spPr>
        <p:txBody>
          <a:bodyPr vert="horz" lIns="109728" tIns="109728" rIns="109728" bIns="91440" rtlCol="0">
            <a:normAutofit/>
          </a:bodyPr>
          <a:lstStyle/>
          <a:p>
            <a:r>
              <a:rPr lang="en-US">
                <a:ea typeface="+mn-lt"/>
                <a:cs typeface="+mn-lt"/>
              </a:rPr>
              <a:t>The landmark accord was the first global treaty to explicitly address climate change. It established an annual forum (Conference of the Parties or COP) for international climate discussions and laid the groundwork for subsequent agreements.</a:t>
            </a:r>
            <a:endParaRPr lang="en-US" dirty="0"/>
          </a:p>
        </p:txBody>
      </p:sp>
      <p:sp>
        <p:nvSpPr>
          <p:cNvPr id="18" name="Freeform: Shape 1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1" name="Picture 20" descr="Diamond patterned structure">
            <a:extLst>
              <a:ext uri="{FF2B5EF4-FFF2-40B4-BE49-F238E27FC236}">
                <a16:creationId xmlns:a16="http://schemas.microsoft.com/office/drawing/2014/main" id="{0FFA7CD0-DC31-6BF3-0927-D1F052F5E067}"/>
              </a:ext>
            </a:extLst>
          </p:cNvPr>
          <p:cNvPicPr>
            <a:picLocks noChangeAspect="1"/>
          </p:cNvPicPr>
          <p:nvPr/>
        </p:nvPicPr>
        <p:blipFill rotWithShape="1">
          <a:blip r:embed="rId2"/>
          <a:srcRect l="11439" r="38702" b="8"/>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139796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630F36D-05F6-5D8E-2A57-29F136DC6DC3}"/>
              </a:ext>
            </a:extLst>
          </p:cNvPr>
          <p:cNvSpPr>
            <a:spLocks noGrp="1"/>
          </p:cNvSpPr>
          <p:nvPr>
            <p:ph type="title"/>
          </p:nvPr>
        </p:nvSpPr>
        <p:spPr>
          <a:xfrm>
            <a:off x="992518" y="442913"/>
            <a:ext cx="5271804" cy="1639888"/>
          </a:xfrm>
        </p:spPr>
        <p:txBody>
          <a:bodyPr anchor="b">
            <a:normAutofit/>
          </a:bodyPr>
          <a:lstStyle/>
          <a:p>
            <a:r>
              <a:rPr lang="en-US" dirty="0">
                <a:ea typeface="Meiryo"/>
              </a:rPr>
              <a:t>Rio Earth Summit 1992</a:t>
            </a:r>
            <a:endParaRPr lang="en-US" dirty="0"/>
          </a:p>
        </p:txBody>
      </p:sp>
      <p:sp>
        <p:nvSpPr>
          <p:cNvPr id="3" name="Content Placeholder 2">
            <a:extLst>
              <a:ext uri="{FF2B5EF4-FFF2-40B4-BE49-F238E27FC236}">
                <a16:creationId xmlns:a16="http://schemas.microsoft.com/office/drawing/2014/main" id="{053584CA-01B7-35F9-83B4-ED1234DB6980}"/>
              </a:ext>
            </a:extLst>
          </p:cNvPr>
          <p:cNvSpPr>
            <a:spLocks noGrp="1"/>
          </p:cNvSpPr>
          <p:nvPr>
            <p:ph idx="1"/>
          </p:nvPr>
        </p:nvSpPr>
        <p:spPr>
          <a:xfrm>
            <a:off x="992519" y="2312988"/>
            <a:ext cx="5271804" cy="3651250"/>
          </a:xfrm>
        </p:spPr>
        <p:txBody>
          <a:bodyPr vert="horz" lIns="109728" tIns="109728" rIns="109728" bIns="91440" rtlCol="0">
            <a:normAutofit/>
          </a:bodyPr>
          <a:lstStyle/>
          <a:p>
            <a:pPr marL="285750" indent="-285750">
              <a:lnSpc>
                <a:spcPct val="130000"/>
              </a:lnSpc>
              <a:buFont typeface="Arial"/>
              <a:buChar char="•"/>
            </a:pPr>
            <a:r>
              <a:rPr lang="en-US" sz="1100">
                <a:ea typeface="+mn-lt"/>
                <a:cs typeface="+mn-lt"/>
              </a:rPr>
              <a:t>It was the first major global conference to address environmental issues like climate change, biodiversity loss, and sustainable development.</a:t>
            </a:r>
            <a:endParaRPr lang="en-US" sz="1100"/>
          </a:p>
          <a:p>
            <a:pPr marL="285750" indent="-285750">
              <a:lnSpc>
                <a:spcPct val="130000"/>
              </a:lnSpc>
              <a:buFont typeface="Arial"/>
              <a:buChar char="•"/>
            </a:pPr>
            <a:r>
              <a:rPr lang="en-US" sz="1100">
                <a:ea typeface="+mn-lt"/>
                <a:cs typeface="+mn-lt"/>
              </a:rPr>
              <a:t>It produced the Rio Declaration on Environment and Development, Agenda 21, and the Forest Principles - guiding principles but not legally binding agreements.</a:t>
            </a:r>
            <a:endParaRPr lang="en-US" sz="1100"/>
          </a:p>
          <a:p>
            <a:pPr marL="285750" indent="-285750">
              <a:lnSpc>
                <a:spcPct val="130000"/>
              </a:lnSpc>
              <a:buFont typeface="Arial"/>
              <a:buChar char="•"/>
            </a:pPr>
            <a:r>
              <a:rPr lang="en-US" sz="1100">
                <a:ea typeface="+mn-lt"/>
                <a:cs typeface="+mn-lt"/>
              </a:rPr>
              <a:t>It opened the United Nations Framework Convention on Climate Change (UNFCCC) for signature, which later entered into force in 1994 as the foundation for future climate negotiations.</a:t>
            </a:r>
            <a:endParaRPr lang="en-US" sz="1100"/>
          </a:p>
          <a:p>
            <a:pPr>
              <a:lnSpc>
                <a:spcPct val="130000"/>
              </a:lnSpc>
            </a:pPr>
            <a:endParaRPr lang="en-US" sz="110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View of earth from space">
            <a:extLst>
              <a:ext uri="{FF2B5EF4-FFF2-40B4-BE49-F238E27FC236}">
                <a16:creationId xmlns:a16="http://schemas.microsoft.com/office/drawing/2014/main" id="{818E7491-6CEA-7C40-2861-6E55D402971B}"/>
              </a:ext>
            </a:extLst>
          </p:cNvPr>
          <p:cNvPicPr>
            <a:picLocks noChangeAspect="1"/>
          </p:cNvPicPr>
          <p:nvPr/>
        </p:nvPicPr>
        <p:blipFill rotWithShape="1">
          <a:blip r:embed="rId2"/>
          <a:srcRect l="33161" r="26387"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696154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3BDA9B25-1776-A137-867A-CCB6A02F022D}"/>
              </a:ext>
            </a:extLst>
          </p:cNvPr>
          <p:cNvSpPr>
            <a:spLocks noGrp="1"/>
          </p:cNvSpPr>
          <p:nvPr>
            <p:ph type="title"/>
          </p:nvPr>
        </p:nvSpPr>
        <p:spPr>
          <a:xfrm>
            <a:off x="1920875" y="442913"/>
            <a:ext cx="6857365" cy="1344612"/>
          </a:xfrm>
        </p:spPr>
        <p:txBody>
          <a:bodyPr anchor="b">
            <a:normAutofit/>
          </a:bodyPr>
          <a:lstStyle/>
          <a:p>
            <a:r>
              <a:rPr lang="en-US" dirty="0">
                <a:ea typeface="Meiryo"/>
              </a:rPr>
              <a:t>Kyoto Protocol 1997</a:t>
            </a:r>
            <a:endParaRPr lang="en-US" dirty="0"/>
          </a:p>
        </p:txBody>
      </p:sp>
      <p:sp>
        <p:nvSpPr>
          <p:cNvPr id="3" name="Content Placeholder 2">
            <a:extLst>
              <a:ext uri="{FF2B5EF4-FFF2-40B4-BE49-F238E27FC236}">
                <a16:creationId xmlns:a16="http://schemas.microsoft.com/office/drawing/2014/main" id="{D041C62E-C0AD-E46A-CC01-1A2DDFCA6037}"/>
              </a:ext>
            </a:extLst>
          </p:cNvPr>
          <p:cNvSpPr>
            <a:spLocks noGrp="1"/>
          </p:cNvSpPr>
          <p:nvPr>
            <p:ph idx="1"/>
          </p:nvPr>
        </p:nvSpPr>
        <p:spPr>
          <a:xfrm>
            <a:off x="1920875" y="2107096"/>
            <a:ext cx="8391967" cy="2846567"/>
          </a:xfrm>
        </p:spPr>
        <p:txBody>
          <a:bodyPr vert="horz" lIns="109728" tIns="109728" rIns="109728" bIns="91440" rtlCol="0">
            <a:normAutofit/>
          </a:bodyPr>
          <a:lstStyle/>
          <a:p>
            <a:r>
              <a:rPr lang="en-US" dirty="0">
                <a:ea typeface="+mn-lt"/>
                <a:cs typeface="+mn-lt"/>
              </a:rPr>
              <a:t>The first legally binding climate treaty, it required developed countries to reduce emissions by an average of 5% below 1990 levels. It established a system to monitor countries' progress, but did not compel developing countries to take action.</a:t>
            </a:r>
            <a:endParaRPr lang="en-US" dirty="0"/>
          </a:p>
        </p:txBody>
      </p:sp>
    </p:spTree>
    <p:extLst>
      <p:ext uri="{BB962C8B-B14F-4D97-AF65-F5344CB8AC3E}">
        <p14:creationId xmlns:p14="http://schemas.microsoft.com/office/powerpoint/2010/main" val="2996139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F8935D9-78FB-9AED-612F-EF4692002393}"/>
              </a:ext>
            </a:extLst>
          </p:cNvPr>
          <p:cNvSpPr>
            <a:spLocks noGrp="1"/>
          </p:cNvSpPr>
          <p:nvPr>
            <p:ph type="title"/>
          </p:nvPr>
        </p:nvSpPr>
        <p:spPr>
          <a:xfrm>
            <a:off x="992518" y="442913"/>
            <a:ext cx="5271804" cy="1639888"/>
          </a:xfrm>
        </p:spPr>
        <p:txBody>
          <a:bodyPr anchor="b">
            <a:normAutofit/>
          </a:bodyPr>
          <a:lstStyle/>
          <a:p>
            <a:r>
              <a:rPr lang="en-US" sz="3000">
                <a:ea typeface="Meiryo"/>
              </a:rPr>
              <a:t>Paris Agreement 2015</a:t>
            </a:r>
            <a:endParaRPr lang="en-US" sz="3000"/>
          </a:p>
        </p:txBody>
      </p:sp>
      <p:sp>
        <p:nvSpPr>
          <p:cNvPr id="3" name="Content Placeholder 2">
            <a:extLst>
              <a:ext uri="{FF2B5EF4-FFF2-40B4-BE49-F238E27FC236}">
                <a16:creationId xmlns:a16="http://schemas.microsoft.com/office/drawing/2014/main" id="{8971C7DB-81FB-50FA-9BC8-3231011C092A}"/>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900">
                <a:ea typeface="+mn-lt"/>
                <a:cs typeface="+mn-lt"/>
              </a:rPr>
              <a:t>The most significant global climate agreement to date, it requires all countries to set emissions-reduction pledges (Nationally Determined Contributions or NDCs) to prevent global temperature rise above 2°C, and pursue efforts to limit it to 1.5°C. It aims for global net-zero emissions in the second half of the century.</a:t>
            </a:r>
            <a:endParaRPr lang="en-US" sz="900"/>
          </a:p>
          <a:p>
            <a:pPr>
              <a:lnSpc>
                <a:spcPct val="130000"/>
              </a:lnSpc>
            </a:pPr>
            <a:r>
              <a:rPr lang="en-US" sz="900"/>
              <a:t>Key Elements of the Paris Agreement:</a:t>
            </a:r>
          </a:p>
          <a:p>
            <a:pPr marL="285750" indent="-285750">
              <a:lnSpc>
                <a:spcPct val="130000"/>
              </a:lnSpc>
              <a:buFont typeface="Arial"/>
              <a:buChar char="•"/>
            </a:pPr>
            <a:r>
              <a:rPr lang="en-US" sz="900">
                <a:ea typeface="+mn-lt"/>
                <a:cs typeface="+mn-lt"/>
              </a:rPr>
              <a:t>Long-term temperature goals (below 2°C, pursue 1.5°C)</a:t>
            </a:r>
            <a:endParaRPr lang="en-US" sz="900"/>
          </a:p>
          <a:p>
            <a:pPr marL="285750" indent="-285750">
              <a:lnSpc>
                <a:spcPct val="130000"/>
              </a:lnSpc>
              <a:buFont typeface="Arial"/>
              <a:buChar char="•"/>
            </a:pPr>
            <a:r>
              <a:rPr lang="en-US" sz="900">
                <a:ea typeface="+mn-lt"/>
                <a:cs typeface="+mn-lt"/>
              </a:rPr>
              <a:t>National emissions reduction targets (NDCs) to be regularly updated</a:t>
            </a:r>
            <a:endParaRPr lang="en-US" sz="900"/>
          </a:p>
          <a:p>
            <a:pPr marL="285750" indent="-285750">
              <a:lnSpc>
                <a:spcPct val="130000"/>
              </a:lnSpc>
              <a:buFont typeface="Arial"/>
              <a:buChar char="•"/>
            </a:pPr>
            <a:r>
              <a:rPr lang="en-US" sz="900">
                <a:ea typeface="+mn-lt"/>
                <a:cs typeface="+mn-lt"/>
              </a:rPr>
              <a:t>Framework for emissions trading and carbon pricing</a:t>
            </a:r>
            <a:endParaRPr lang="en-US" sz="900"/>
          </a:p>
          <a:p>
            <a:pPr marL="285750" indent="-285750">
              <a:lnSpc>
                <a:spcPct val="130000"/>
              </a:lnSpc>
              <a:buFont typeface="Arial"/>
              <a:buChar char="•"/>
            </a:pPr>
            <a:r>
              <a:rPr lang="en-US" sz="900">
                <a:ea typeface="+mn-lt"/>
                <a:cs typeface="+mn-lt"/>
              </a:rPr>
              <a:t>Climate finance obligations for developed countries</a:t>
            </a:r>
            <a:endParaRPr lang="en-US" sz="900"/>
          </a:p>
          <a:p>
            <a:pPr marL="285750" indent="-285750">
              <a:lnSpc>
                <a:spcPct val="130000"/>
              </a:lnSpc>
              <a:buFont typeface="Arial"/>
              <a:buChar char="•"/>
            </a:pPr>
            <a:r>
              <a:rPr lang="en-US" sz="900">
                <a:ea typeface="+mn-lt"/>
                <a:cs typeface="+mn-lt"/>
              </a:rPr>
              <a:t>Transparency and reporting mechanisms (global </a:t>
            </a:r>
            <a:r>
              <a:rPr lang="en-US" sz="900" err="1">
                <a:ea typeface="+mn-lt"/>
                <a:cs typeface="+mn-lt"/>
              </a:rPr>
              <a:t>stocktake</a:t>
            </a:r>
            <a:r>
              <a:rPr lang="en-US" sz="900">
                <a:ea typeface="+mn-lt"/>
                <a:cs typeface="+mn-lt"/>
              </a:rPr>
              <a:t>)</a:t>
            </a:r>
            <a:endParaRPr lang="en-US" sz="900"/>
          </a:p>
          <a:p>
            <a:pPr marL="285750" indent="-285750">
              <a:lnSpc>
                <a:spcPct val="130000"/>
              </a:lnSpc>
              <a:buFont typeface="Arial"/>
              <a:buChar char="•"/>
            </a:pPr>
            <a:r>
              <a:rPr lang="en-US" sz="900">
                <a:ea typeface="+mn-lt"/>
                <a:cs typeface="+mn-lt"/>
              </a:rPr>
              <a:t>Provisions for technology transfer and adaptation</a:t>
            </a:r>
            <a:endParaRPr lang="en-US" sz="900"/>
          </a:p>
          <a:p>
            <a:pPr>
              <a:lnSpc>
                <a:spcPct val="130000"/>
              </a:lnSpc>
            </a:pPr>
            <a:endParaRPr lang="en-US" sz="90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orld map with flight paths">
            <a:extLst>
              <a:ext uri="{FF2B5EF4-FFF2-40B4-BE49-F238E27FC236}">
                <a16:creationId xmlns:a16="http://schemas.microsoft.com/office/drawing/2014/main" id="{BC8B6923-9AD7-CABF-21C5-6A00F85E3ADD}"/>
              </a:ext>
            </a:extLst>
          </p:cNvPr>
          <p:cNvPicPr>
            <a:picLocks noChangeAspect="1"/>
          </p:cNvPicPr>
          <p:nvPr/>
        </p:nvPicPr>
        <p:blipFill rotWithShape="1">
          <a:blip r:embed="rId2"/>
          <a:srcRect l="21706" r="28577" b="9"/>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233285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9C6EBB-2EEA-036A-3440-EBDFA1FB172E}"/>
              </a:ext>
            </a:extLst>
          </p:cNvPr>
          <p:cNvSpPr>
            <a:spLocks noGrp="1"/>
          </p:cNvSpPr>
          <p:nvPr>
            <p:ph type="title"/>
          </p:nvPr>
        </p:nvSpPr>
        <p:spPr>
          <a:xfrm>
            <a:off x="992518" y="442913"/>
            <a:ext cx="5271804" cy="1639888"/>
          </a:xfrm>
        </p:spPr>
        <p:txBody>
          <a:bodyPr anchor="b">
            <a:normAutofit/>
          </a:bodyPr>
          <a:lstStyle/>
          <a:p>
            <a:r>
              <a:rPr lang="en-US" dirty="0">
                <a:ea typeface="Meiryo"/>
              </a:rPr>
              <a:t>Impact</a:t>
            </a:r>
            <a:endParaRPr lang="en-US" dirty="0"/>
          </a:p>
        </p:txBody>
      </p:sp>
      <p:sp>
        <p:nvSpPr>
          <p:cNvPr id="3" name="Content Placeholder 2">
            <a:extLst>
              <a:ext uri="{FF2B5EF4-FFF2-40B4-BE49-F238E27FC236}">
                <a16:creationId xmlns:a16="http://schemas.microsoft.com/office/drawing/2014/main" id="{4E0ECE66-B9AA-24F6-2860-56DB91369369}"/>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1700">
                <a:ea typeface="Meiryo"/>
              </a:rPr>
              <a:t>Voluntary</a:t>
            </a:r>
          </a:p>
          <a:p>
            <a:pPr>
              <a:lnSpc>
                <a:spcPct val="130000"/>
              </a:lnSpc>
            </a:pPr>
            <a:r>
              <a:rPr lang="en-US" sz="1700">
                <a:ea typeface="Meiryo"/>
              </a:rPr>
              <a:t>No enforcement mechanisms</a:t>
            </a:r>
          </a:p>
          <a:p>
            <a:pPr>
              <a:lnSpc>
                <a:spcPct val="130000"/>
              </a:lnSpc>
            </a:pPr>
            <a:r>
              <a:rPr lang="en-US" sz="1700" dirty="0">
                <a:ea typeface="Meiryo"/>
              </a:rPr>
              <a:t>2022 - emissions still rising </a:t>
            </a:r>
          </a:p>
          <a:p>
            <a:pPr>
              <a:lnSpc>
                <a:spcPct val="130000"/>
              </a:lnSpc>
            </a:pPr>
            <a:r>
              <a:rPr lang="en-US" sz="1700">
                <a:ea typeface="Meiryo"/>
              </a:rPr>
              <a:t>Diplomatic success, but targets non-binding</a:t>
            </a:r>
          </a:p>
          <a:p>
            <a:pPr>
              <a:lnSpc>
                <a:spcPct val="130000"/>
              </a:lnSpc>
            </a:pPr>
            <a:r>
              <a:rPr lang="en-US" sz="1700">
                <a:ea typeface="Meiryo"/>
              </a:rPr>
              <a:t>Major emitters not participating</a:t>
            </a:r>
          </a:p>
          <a:p>
            <a:pPr>
              <a:lnSpc>
                <a:spcPct val="130000"/>
              </a:lnSpc>
            </a:pPr>
            <a:r>
              <a:rPr lang="en-US" sz="1700" dirty="0">
                <a:ea typeface="Meiryo"/>
              </a:rPr>
              <a:t>Failure to implement commitments</a:t>
            </a:r>
          </a:p>
          <a:p>
            <a:pPr>
              <a:lnSpc>
                <a:spcPct val="130000"/>
              </a:lnSpc>
            </a:pPr>
            <a:r>
              <a:rPr lang="en-US" sz="1700">
                <a:ea typeface="Meiryo"/>
              </a:rPr>
              <a:t>Questionable political will</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Exclamation mark on a yellow background">
            <a:extLst>
              <a:ext uri="{FF2B5EF4-FFF2-40B4-BE49-F238E27FC236}">
                <a16:creationId xmlns:a16="http://schemas.microsoft.com/office/drawing/2014/main" id="{0FD4455B-2D64-B8C1-4769-2504C5F4B41A}"/>
              </a:ext>
            </a:extLst>
          </p:cNvPr>
          <p:cNvPicPr>
            <a:picLocks noChangeAspect="1"/>
          </p:cNvPicPr>
          <p:nvPr/>
        </p:nvPicPr>
        <p:blipFill rotWithShape="1">
          <a:blip r:embed="rId2"/>
          <a:srcRect l="29260" r="16192" b="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954719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47DE489-94EB-4013-A375-0D1EF028653E}"/>
              </a:ext>
            </a:extLst>
          </p:cNvPr>
          <p:cNvSpPr>
            <a:spLocks noGrp="1"/>
          </p:cNvSpPr>
          <p:nvPr>
            <p:ph type="title"/>
          </p:nvPr>
        </p:nvSpPr>
        <p:spPr>
          <a:xfrm>
            <a:off x="992518" y="442913"/>
            <a:ext cx="5271804" cy="1639888"/>
          </a:xfrm>
        </p:spPr>
        <p:txBody>
          <a:bodyPr anchor="b">
            <a:normAutofit/>
          </a:bodyPr>
          <a:lstStyle/>
          <a:p>
            <a:pPr>
              <a:lnSpc>
                <a:spcPct val="120000"/>
              </a:lnSpc>
            </a:pPr>
            <a:r>
              <a:rPr lang="en-US" sz="2500">
                <a:ea typeface="Meiryo"/>
              </a:rPr>
              <a:t>UN Sustainable Development Goals</a:t>
            </a:r>
            <a:endParaRPr lang="en-US" sz="2500"/>
          </a:p>
        </p:txBody>
      </p:sp>
      <p:sp>
        <p:nvSpPr>
          <p:cNvPr id="3" name="Content Placeholder 2">
            <a:extLst>
              <a:ext uri="{FF2B5EF4-FFF2-40B4-BE49-F238E27FC236}">
                <a16:creationId xmlns:a16="http://schemas.microsoft.com/office/drawing/2014/main" id="{3D0600C1-F8E2-5C61-D83E-7C47DA4D91F0}"/>
              </a:ext>
            </a:extLst>
          </p:cNvPr>
          <p:cNvSpPr>
            <a:spLocks noGrp="1"/>
          </p:cNvSpPr>
          <p:nvPr>
            <p:ph idx="1"/>
          </p:nvPr>
        </p:nvSpPr>
        <p:spPr>
          <a:xfrm>
            <a:off x="992519" y="2312988"/>
            <a:ext cx="5271804" cy="3651250"/>
          </a:xfrm>
        </p:spPr>
        <p:txBody>
          <a:bodyPr vert="horz" lIns="109728" tIns="109728" rIns="109728" bIns="91440" rtlCol="0">
            <a:normAutofit/>
          </a:bodyPr>
          <a:lstStyle/>
          <a:p>
            <a:r>
              <a:rPr lang="en-US">
                <a:ea typeface="+mn-lt"/>
                <a:cs typeface="+mn-lt"/>
              </a:rPr>
              <a:t>The United Nations Sustainable Development Goals (SDGs) are a set of 17 interconnected global goals adopted by all UN member states in 2015 as a blueprint to achieve a better and more sustainable future for all by 2030.</a:t>
            </a:r>
            <a:endParaRPr lang="en-US" dirty="0"/>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Low angle view of modern skyscrapers rising straight up against a dramatic sky">
            <a:extLst>
              <a:ext uri="{FF2B5EF4-FFF2-40B4-BE49-F238E27FC236}">
                <a16:creationId xmlns:a16="http://schemas.microsoft.com/office/drawing/2014/main" id="{C7003EC3-D68D-4879-129F-71D47644F8AB}"/>
              </a:ext>
            </a:extLst>
          </p:cNvPr>
          <p:cNvPicPr>
            <a:picLocks noChangeAspect="1"/>
          </p:cNvPicPr>
          <p:nvPr/>
        </p:nvPicPr>
        <p:blipFill rotWithShape="1">
          <a:blip r:embed="rId2"/>
          <a:srcRect l="17795" r="33726"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465242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18E9D4D-A230-01A1-978C-C14035313789}"/>
              </a:ext>
            </a:extLst>
          </p:cNvPr>
          <p:cNvPicPr>
            <a:picLocks noGrp="1" noChangeAspect="1"/>
          </p:cNvPicPr>
          <p:nvPr>
            <p:ph idx="1"/>
          </p:nvPr>
        </p:nvPicPr>
        <p:blipFill rotWithShape="1">
          <a:blip r:embed="rId2"/>
          <a:srcRect t="17217" r="-1" b="9988"/>
          <a:stretch/>
        </p:blipFill>
        <p:spPr>
          <a:xfrm>
            <a:off x="-1" y="10"/>
            <a:ext cx="12192000" cy="6857990"/>
          </a:xfrm>
          <a:prstGeom prst="rect">
            <a:avLst/>
          </a:prstGeom>
        </p:spPr>
      </p:pic>
    </p:spTree>
    <p:extLst>
      <p:ext uri="{BB962C8B-B14F-4D97-AF65-F5344CB8AC3E}">
        <p14:creationId xmlns:p14="http://schemas.microsoft.com/office/powerpoint/2010/main" val="1689441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5FCEA61-A9BB-1198-6850-D519EA2D910B}"/>
              </a:ext>
            </a:extLst>
          </p:cNvPr>
          <p:cNvSpPr>
            <a:spLocks noGrp="1"/>
          </p:cNvSpPr>
          <p:nvPr>
            <p:ph type="title"/>
          </p:nvPr>
        </p:nvSpPr>
        <p:spPr>
          <a:xfrm>
            <a:off x="992518" y="442913"/>
            <a:ext cx="5271804" cy="1639888"/>
          </a:xfrm>
        </p:spPr>
        <p:txBody>
          <a:bodyPr anchor="b">
            <a:normAutofit/>
          </a:bodyPr>
          <a:lstStyle/>
          <a:p>
            <a:r>
              <a:rPr lang="en-US" dirty="0">
                <a:ea typeface="Meiryo"/>
              </a:rPr>
              <a:t>Climate Change Goals</a:t>
            </a:r>
            <a:endParaRPr lang="en-US" dirty="0"/>
          </a:p>
        </p:txBody>
      </p:sp>
      <p:sp>
        <p:nvSpPr>
          <p:cNvPr id="3" name="Content Placeholder 2">
            <a:extLst>
              <a:ext uri="{FF2B5EF4-FFF2-40B4-BE49-F238E27FC236}">
                <a16:creationId xmlns:a16="http://schemas.microsoft.com/office/drawing/2014/main" id="{490F186E-0F86-E594-A249-941A5D5CCB29}"/>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1100" dirty="0">
                <a:ea typeface="+mn-lt"/>
                <a:cs typeface="+mn-lt"/>
              </a:rPr>
              <a:t>The Sustainable Development Goals (SDGs) address climate change in several ways:</a:t>
            </a:r>
            <a:endParaRPr lang="en-US" sz="1100" dirty="0"/>
          </a:p>
          <a:p>
            <a:pPr>
              <a:lnSpc>
                <a:spcPct val="130000"/>
              </a:lnSpc>
            </a:pPr>
            <a:r>
              <a:rPr lang="en-US" sz="1100"/>
              <a:t>Goal 13: Climate Action</a:t>
            </a:r>
          </a:p>
          <a:p>
            <a:pPr>
              <a:lnSpc>
                <a:spcPct val="130000"/>
              </a:lnSpc>
            </a:pPr>
            <a:r>
              <a:rPr lang="en-US" sz="1100">
                <a:ea typeface="+mn-lt"/>
                <a:cs typeface="+mn-lt"/>
              </a:rPr>
              <a:t>This goal is specifically dedicated to taking urgent action to combat climate change and its impacts. Key targets include:</a:t>
            </a:r>
            <a:endParaRPr lang="en-US" sz="1100"/>
          </a:p>
          <a:p>
            <a:pPr marL="285750" indent="-285750">
              <a:lnSpc>
                <a:spcPct val="130000"/>
              </a:lnSpc>
              <a:buFont typeface="Arial"/>
              <a:buChar char="•"/>
            </a:pPr>
            <a:r>
              <a:rPr lang="en-US" sz="1100">
                <a:ea typeface="+mn-lt"/>
                <a:cs typeface="+mn-lt"/>
              </a:rPr>
              <a:t>Strengthen resilience and adaptive capacity to climate-related disasters </a:t>
            </a:r>
            <a:endParaRPr lang="en-US" sz="1100"/>
          </a:p>
          <a:p>
            <a:pPr marL="285750" indent="-285750">
              <a:lnSpc>
                <a:spcPct val="130000"/>
              </a:lnSpc>
              <a:buFont typeface="Arial"/>
              <a:buChar char="•"/>
            </a:pPr>
            <a:r>
              <a:rPr lang="en-US" sz="1100">
                <a:ea typeface="+mn-lt"/>
                <a:cs typeface="+mn-lt"/>
              </a:rPr>
              <a:t>Integrate climate change measures into policies, strategies and planning </a:t>
            </a:r>
            <a:endParaRPr lang="en-US" sz="1100"/>
          </a:p>
          <a:p>
            <a:pPr marL="285750" indent="-285750">
              <a:lnSpc>
                <a:spcPct val="130000"/>
              </a:lnSpc>
              <a:buFont typeface="Arial"/>
              <a:buChar char="•"/>
            </a:pPr>
            <a:r>
              <a:rPr lang="en-US" sz="1100">
                <a:ea typeface="+mn-lt"/>
                <a:cs typeface="+mn-lt"/>
              </a:rPr>
              <a:t>Improve education, awareness-raising and institutional capacity on climate change </a:t>
            </a:r>
            <a:endParaRPr lang="en-US" sz="1100"/>
          </a:p>
          <a:p>
            <a:pPr>
              <a:lnSpc>
                <a:spcPct val="130000"/>
              </a:lnSpc>
            </a:pPr>
            <a:endParaRPr lang="en-US" sz="110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hotograph of the earth">
            <a:extLst>
              <a:ext uri="{FF2B5EF4-FFF2-40B4-BE49-F238E27FC236}">
                <a16:creationId xmlns:a16="http://schemas.microsoft.com/office/drawing/2014/main" id="{BF6E6248-F5B6-1BD8-EC7A-B9250088F2E2}"/>
              </a:ext>
            </a:extLst>
          </p:cNvPr>
          <p:cNvPicPr>
            <a:picLocks noChangeAspect="1"/>
          </p:cNvPicPr>
          <p:nvPr/>
        </p:nvPicPr>
        <p:blipFill rotWithShape="1">
          <a:blip r:embed="rId2"/>
          <a:srcRect l="25163" r="33923" b="-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1795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8B75E12-411B-A5DB-31A9-676F49EE2EDC}"/>
              </a:ext>
            </a:extLst>
          </p:cNvPr>
          <p:cNvSpPr>
            <a:spLocks noGrp="1"/>
          </p:cNvSpPr>
          <p:nvPr>
            <p:ph type="title"/>
          </p:nvPr>
        </p:nvSpPr>
        <p:spPr>
          <a:xfrm>
            <a:off x="992518" y="442913"/>
            <a:ext cx="5271804" cy="1639888"/>
          </a:xfrm>
        </p:spPr>
        <p:txBody>
          <a:bodyPr anchor="b">
            <a:normAutofit/>
          </a:bodyPr>
          <a:lstStyle/>
          <a:p>
            <a:r>
              <a:rPr lang="en-US" dirty="0">
                <a:ea typeface="Meiryo"/>
              </a:rPr>
              <a:t>UN Global Compact</a:t>
            </a:r>
            <a:endParaRPr lang="en-US" dirty="0"/>
          </a:p>
        </p:txBody>
      </p:sp>
      <p:sp>
        <p:nvSpPr>
          <p:cNvPr id="3" name="Content Placeholder 2">
            <a:extLst>
              <a:ext uri="{FF2B5EF4-FFF2-40B4-BE49-F238E27FC236}">
                <a16:creationId xmlns:a16="http://schemas.microsoft.com/office/drawing/2014/main" id="{DE115929-AB5F-D6A3-C5E5-2791230F701F}"/>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1500">
                <a:ea typeface="Meiryo"/>
              </a:rPr>
              <a:t>Seeks to promote responsible corporate citizenship so that business can be part of the solution to global challenges</a:t>
            </a:r>
            <a:endParaRPr lang="en-US" sz="1500"/>
          </a:p>
          <a:p>
            <a:pPr>
              <a:lnSpc>
                <a:spcPct val="130000"/>
              </a:lnSpc>
            </a:pPr>
            <a:r>
              <a:rPr lang="en-US" sz="1500">
                <a:ea typeface="Meiryo"/>
              </a:rPr>
              <a:t>Demonstrate leadership</a:t>
            </a:r>
          </a:p>
          <a:p>
            <a:pPr>
              <a:lnSpc>
                <a:spcPct val="130000"/>
              </a:lnSpc>
            </a:pPr>
            <a:r>
              <a:rPr lang="en-US" sz="1500">
                <a:ea typeface="Meiryo"/>
              </a:rPr>
              <a:t>Produce practical solutions</a:t>
            </a:r>
          </a:p>
          <a:p>
            <a:pPr>
              <a:lnSpc>
                <a:spcPct val="130000"/>
              </a:lnSpc>
            </a:pPr>
            <a:r>
              <a:rPr lang="en-US" sz="1500">
                <a:ea typeface="Meiryo"/>
              </a:rPr>
              <a:t>Manage risks</a:t>
            </a:r>
          </a:p>
          <a:p>
            <a:pPr>
              <a:lnSpc>
                <a:spcPct val="130000"/>
              </a:lnSpc>
            </a:pPr>
            <a:r>
              <a:rPr lang="en-US" sz="1500">
                <a:ea typeface="Meiryo"/>
              </a:rPr>
              <a:t>Leverage UN's global reach</a:t>
            </a:r>
          </a:p>
          <a:p>
            <a:pPr>
              <a:lnSpc>
                <a:spcPct val="130000"/>
              </a:lnSpc>
            </a:pPr>
            <a:r>
              <a:rPr lang="en-US" sz="1500">
                <a:ea typeface="Meiryo"/>
              </a:rPr>
              <a:t>Share best practice</a:t>
            </a:r>
          </a:p>
          <a:p>
            <a:pPr>
              <a:lnSpc>
                <a:spcPct val="130000"/>
              </a:lnSpc>
            </a:pPr>
            <a:r>
              <a:rPr lang="en-US" sz="1500">
                <a:ea typeface="Meiryo"/>
              </a:rPr>
              <a:t>Improve corporate image</a:t>
            </a:r>
          </a:p>
          <a:p>
            <a:pPr>
              <a:lnSpc>
                <a:spcPct val="130000"/>
              </a:lnSpc>
            </a:pPr>
            <a:endParaRPr lang="en-US" sz="150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uzzle pieces">
            <a:extLst>
              <a:ext uri="{FF2B5EF4-FFF2-40B4-BE49-F238E27FC236}">
                <a16:creationId xmlns:a16="http://schemas.microsoft.com/office/drawing/2014/main" id="{EF302089-EA07-F551-4ABE-EE2ABC7A07BD}"/>
              </a:ext>
            </a:extLst>
          </p:cNvPr>
          <p:cNvPicPr>
            <a:picLocks noChangeAspect="1"/>
          </p:cNvPicPr>
          <p:nvPr/>
        </p:nvPicPr>
        <p:blipFill rotWithShape="1">
          <a:blip r:embed="rId2"/>
          <a:srcRect l="29902" r="21802" b="7"/>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366017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AF5CE19-2D2E-6E11-853B-F0638B71076F}"/>
              </a:ext>
            </a:extLst>
          </p:cNvPr>
          <p:cNvSpPr>
            <a:spLocks noGrp="1"/>
          </p:cNvSpPr>
          <p:nvPr>
            <p:ph type="title"/>
          </p:nvPr>
        </p:nvSpPr>
        <p:spPr>
          <a:xfrm>
            <a:off x="992518" y="442913"/>
            <a:ext cx="5271804" cy="1639888"/>
          </a:xfrm>
        </p:spPr>
        <p:txBody>
          <a:bodyPr anchor="b">
            <a:normAutofit/>
          </a:bodyPr>
          <a:lstStyle/>
          <a:p>
            <a:r>
              <a:rPr lang="en-US" dirty="0">
                <a:ea typeface="Meiryo"/>
              </a:rPr>
              <a:t>SDGs</a:t>
            </a:r>
            <a:endParaRPr lang="en-US" dirty="0"/>
          </a:p>
        </p:txBody>
      </p:sp>
      <p:sp>
        <p:nvSpPr>
          <p:cNvPr id="3" name="Content Placeholder 2">
            <a:extLst>
              <a:ext uri="{FF2B5EF4-FFF2-40B4-BE49-F238E27FC236}">
                <a16:creationId xmlns:a16="http://schemas.microsoft.com/office/drawing/2014/main" id="{A3E97360-92E7-C153-BC3C-20181B85F89F}"/>
              </a:ext>
            </a:extLst>
          </p:cNvPr>
          <p:cNvSpPr>
            <a:spLocks noGrp="1"/>
          </p:cNvSpPr>
          <p:nvPr>
            <p:ph idx="1"/>
          </p:nvPr>
        </p:nvSpPr>
        <p:spPr>
          <a:xfrm>
            <a:off x="992519" y="2312988"/>
            <a:ext cx="5271804" cy="3651250"/>
          </a:xfrm>
        </p:spPr>
        <p:txBody>
          <a:bodyPr vert="horz" lIns="109728" tIns="109728" rIns="109728" bIns="91440" rtlCol="0">
            <a:normAutofit/>
          </a:bodyPr>
          <a:lstStyle/>
          <a:p>
            <a:r>
              <a:rPr lang="en-US" dirty="0">
                <a:ea typeface="Meiryo"/>
              </a:rPr>
              <a:t>Here is a link to a course run by the UK UN Global Compact:</a:t>
            </a:r>
          </a:p>
          <a:p>
            <a:r>
              <a:rPr lang="en-US" dirty="0">
                <a:ea typeface="+mn-lt"/>
                <a:cs typeface="+mn-lt"/>
                <a:hlinkClick r:id="rId2"/>
              </a:rPr>
              <a:t>https://unglobalcompact.org/academy</a:t>
            </a:r>
            <a:endParaRPr lang="en-US">
              <a:ea typeface="+mn-lt"/>
              <a:cs typeface="+mn-lt"/>
            </a:endParaRPr>
          </a:p>
          <a:p>
            <a:endParaRPr lang="en-US" dirty="0">
              <a:ea typeface="Meiryo"/>
            </a:endParaRPr>
          </a:p>
          <a:p>
            <a:r>
              <a:rPr lang="en-US" dirty="0">
                <a:ea typeface="Meiryo"/>
              </a:rPr>
              <a:t>You can register for open access</a:t>
            </a:r>
          </a:p>
          <a:p>
            <a:r>
              <a:rPr lang="en-US" dirty="0">
                <a:ea typeface="Meiryo"/>
              </a:rPr>
              <a:t>Complete the course on the SDGs (30 minutes)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hite stopwatch">
            <a:extLst>
              <a:ext uri="{FF2B5EF4-FFF2-40B4-BE49-F238E27FC236}">
                <a16:creationId xmlns:a16="http://schemas.microsoft.com/office/drawing/2014/main" id="{C8A32751-9338-CDFD-7495-F86F9C232FBF}"/>
              </a:ext>
            </a:extLst>
          </p:cNvPr>
          <p:cNvPicPr>
            <a:picLocks noChangeAspect="1"/>
          </p:cNvPicPr>
          <p:nvPr/>
        </p:nvPicPr>
        <p:blipFill rotWithShape="1">
          <a:blip r:embed="rId3"/>
          <a:srcRect l="51524" r="-3"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099757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8706156-98BA-0BAB-BE02-324288C24C4E}"/>
              </a:ext>
            </a:extLst>
          </p:cNvPr>
          <p:cNvSpPr>
            <a:spLocks noGrp="1"/>
          </p:cNvSpPr>
          <p:nvPr>
            <p:ph type="title"/>
          </p:nvPr>
        </p:nvSpPr>
        <p:spPr>
          <a:xfrm>
            <a:off x="992518" y="442913"/>
            <a:ext cx="5271804" cy="1639888"/>
          </a:xfrm>
        </p:spPr>
        <p:txBody>
          <a:bodyPr anchor="b">
            <a:normAutofit/>
          </a:bodyPr>
          <a:lstStyle/>
          <a:p>
            <a:r>
              <a:rPr lang="en-US" dirty="0">
                <a:ea typeface="Meiryo"/>
              </a:rPr>
              <a:t>Ten Principles of the UN Global Compact</a:t>
            </a:r>
            <a:endParaRPr lang="en-US" dirty="0"/>
          </a:p>
        </p:txBody>
      </p:sp>
      <p:sp>
        <p:nvSpPr>
          <p:cNvPr id="3" name="Content Placeholder 2">
            <a:extLst>
              <a:ext uri="{FF2B5EF4-FFF2-40B4-BE49-F238E27FC236}">
                <a16:creationId xmlns:a16="http://schemas.microsoft.com/office/drawing/2014/main" id="{EF170F85-B408-9762-F32E-C9549E09925B}"/>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dirty="0">
                <a:ea typeface="Meiryo"/>
              </a:rPr>
              <a:t>Derived from:</a:t>
            </a:r>
          </a:p>
          <a:p>
            <a:pPr>
              <a:lnSpc>
                <a:spcPct val="130000"/>
              </a:lnSpc>
            </a:pPr>
            <a:r>
              <a:rPr lang="en-US" dirty="0">
                <a:ea typeface="Meiryo"/>
              </a:rPr>
              <a:t>Universal Declaration of Human Rights</a:t>
            </a:r>
          </a:p>
          <a:p>
            <a:pPr>
              <a:lnSpc>
                <a:spcPct val="130000"/>
              </a:lnSpc>
            </a:pPr>
            <a:r>
              <a:rPr lang="en-US" dirty="0">
                <a:ea typeface="Meiryo"/>
              </a:rPr>
              <a:t>ILO's Declaration on Fundamental Principles and Rights at Work</a:t>
            </a:r>
            <a:endParaRPr lang="en-US">
              <a:ea typeface="Meiryo"/>
            </a:endParaRPr>
          </a:p>
          <a:p>
            <a:pPr>
              <a:lnSpc>
                <a:spcPct val="130000"/>
              </a:lnSpc>
            </a:pPr>
            <a:r>
              <a:rPr lang="en-US" dirty="0">
                <a:ea typeface="Meiryo"/>
              </a:rPr>
              <a:t>Rio Declaration on Environment and Development</a:t>
            </a:r>
            <a:endParaRPr lang="en-US">
              <a:ea typeface="Meiryo"/>
            </a:endParaRPr>
          </a:p>
          <a:p>
            <a:pPr>
              <a:lnSpc>
                <a:spcPct val="130000"/>
              </a:lnSpc>
            </a:pPr>
            <a:r>
              <a:rPr lang="en-US" dirty="0">
                <a:ea typeface="Meiryo"/>
              </a:rPr>
              <a:t>UN Convention Against Corruption</a:t>
            </a:r>
            <a:endParaRPr lang="en-US">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Light bulb on yellow background with sketched light beams and cord">
            <a:extLst>
              <a:ext uri="{FF2B5EF4-FFF2-40B4-BE49-F238E27FC236}">
                <a16:creationId xmlns:a16="http://schemas.microsoft.com/office/drawing/2014/main" id="{A0673582-8E4A-C415-8391-1E5EB28087C1}"/>
              </a:ext>
            </a:extLst>
          </p:cNvPr>
          <p:cNvPicPr>
            <a:picLocks noChangeAspect="1"/>
          </p:cNvPicPr>
          <p:nvPr/>
        </p:nvPicPr>
        <p:blipFill rotWithShape="1">
          <a:blip r:embed="rId2"/>
          <a:srcRect l="48789" r="6464"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235667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ircular diagram of a company&#10;&#10;Description automatically generated">
            <a:extLst>
              <a:ext uri="{FF2B5EF4-FFF2-40B4-BE49-F238E27FC236}">
                <a16:creationId xmlns:a16="http://schemas.microsoft.com/office/drawing/2014/main" id="{813A26CF-2C59-9ED3-53E5-693C412086E7}"/>
              </a:ext>
            </a:extLst>
          </p:cNvPr>
          <p:cNvPicPr>
            <a:picLocks noGrp="1" noChangeAspect="1"/>
          </p:cNvPicPr>
          <p:nvPr>
            <p:ph idx="1"/>
          </p:nvPr>
        </p:nvPicPr>
        <p:blipFill>
          <a:blip r:embed="rId2"/>
          <a:stretch>
            <a:fillRect/>
          </a:stretch>
        </p:blipFill>
        <p:spPr>
          <a:xfrm>
            <a:off x="2008827" y="643467"/>
            <a:ext cx="6879405" cy="5571066"/>
          </a:xfrm>
          <a:prstGeom prst="rect">
            <a:avLst/>
          </a:prstGeom>
        </p:spPr>
      </p:pic>
    </p:spTree>
    <p:extLst>
      <p:ext uri="{BB962C8B-B14F-4D97-AF65-F5344CB8AC3E}">
        <p14:creationId xmlns:p14="http://schemas.microsoft.com/office/powerpoint/2010/main" val="817682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FBFDDB7-7382-7471-6313-1424227020ED}"/>
              </a:ext>
            </a:extLst>
          </p:cNvPr>
          <p:cNvSpPr>
            <a:spLocks noGrp="1"/>
          </p:cNvSpPr>
          <p:nvPr>
            <p:ph type="title"/>
          </p:nvPr>
        </p:nvSpPr>
        <p:spPr>
          <a:xfrm>
            <a:off x="992518" y="442913"/>
            <a:ext cx="5271804" cy="1639888"/>
          </a:xfrm>
        </p:spPr>
        <p:txBody>
          <a:bodyPr anchor="b">
            <a:normAutofit/>
          </a:bodyPr>
          <a:lstStyle/>
          <a:p>
            <a:r>
              <a:rPr lang="en-US" dirty="0">
                <a:ea typeface="Meiryo"/>
              </a:rPr>
              <a:t>Climate Leaders</a:t>
            </a:r>
            <a:endParaRPr lang="en-US" dirty="0"/>
          </a:p>
        </p:txBody>
      </p:sp>
      <p:sp>
        <p:nvSpPr>
          <p:cNvPr id="3" name="Content Placeholder 2">
            <a:extLst>
              <a:ext uri="{FF2B5EF4-FFF2-40B4-BE49-F238E27FC236}">
                <a16:creationId xmlns:a16="http://schemas.microsoft.com/office/drawing/2014/main" id="{DB99CE79-EF4C-18F4-6A90-803AB7C3387E}"/>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1500">
                <a:ea typeface="Meiryo"/>
              </a:rPr>
              <a:t>IKEA and Unilever named as best-performing companies on climate advocacy</a:t>
            </a:r>
          </a:p>
          <a:p>
            <a:pPr>
              <a:lnSpc>
                <a:spcPct val="130000"/>
              </a:lnSpc>
            </a:pPr>
            <a:r>
              <a:rPr lang="en-US" sz="1500" err="1">
                <a:ea typeface="Meiryo"/>
              </a:rPr>
              <a:t>Recognised</a:t>
            </a:r>
            <a:r>
              <a:rPr lang="en-US" sz="1500">
                <a:ea typeface="Meiryo"/>
              </a:rPr>
              <a:t> for aligning their policies to meet Paris Agreement goals</a:t>
            </a:r>
          </a:p>
          <a:p>
            <a:pPr>
              <a:lnSpc>
                <a:spcPct val="130000"/>
              </a:lnSpc>
            </a:pPr>
            <a:r>
              <a:rPr lang="en-US" sz="1500">
                <a:ea typeface="Meiryo"/>
              </a:rPr>
              <a:t>Others such as HP, Intel and Apple have set ambitious emissions reduction targets</a:t>
            </a:r>
          </a:p>
          <a:p>
            <a:pPr>
              <a:lnSpc>
                <a:spcPct val="130000"/>
              </a:lnSpc>
            </a:pPr>
            <a:r>
              <a:rPr lang="en-US" sz="1500">
                <a:ea typeface="Meiryo"/>
              </a:rPr>
              <a:t>However, they have been </a:t>
            </a:r>
            <a:r>
              <a:rPr lang="en-US" sz="1500" err="1">
                <a:ea typeface="Meiryo"/>
              </a:rPr>
              <a:t>criticised</a:t>
            </a:r>
            <a:r>
              <a:rPr lang="en-US" sz="1500">
                <a:ea typeface="Meiryo"/>
              </a:rPr>
              <a:t> for failing to meet them and also exaggerating progress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Low angle view of a street light against a blue wall">
            <a:extLst>
              <a:ext uri="{FF2B5EF4-FFF2-40B4-BE49-F238E27FC236}">
                <a16:creationId xmlns:a16="http://schemas.microsoft.com/office/drawing/2014/main" id="{79AA943A-4253-5814-A63F-1DED808BE05B}"/>
              </a:ext>
            </a:extLst>
          </p:cNvPr>
          <p:cNvPicPr>
            <a:picLocks noChangeAspect="1"/>
          </p:cNvPicPr>
          <p:nvPr/>
        </p:nvPicPr>
        <p:blipFill rotWithShape="1">
          <a:blip r:embed="rId2"/>
          <a:srcRect l="25033" r="26420" b="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812281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873D0A1-4103-AF06-3AB9-D3090EF19078}"/>
              </a:ext>
            </a:extLst>
          </p:cNvPr>
          <p:cNvSpPr>
            <a:spLocks noGrp="1"/>
          </p:cNvSpPr>
          <p:nvPr>
            <p:ph type="title"/>
          </p:nvPr>
        </p:nvSpPr>
        <p:spPr>
          <a:xfrm>
            <a:off x="992518" y="442913"/>
            <a:ext cx="5271804" cy="1639888"/>
          </a:xfrm>
        </p:spPr>
        <p:txBody>
          <a:bodyPr anchor="b">
            <a:normAutofit/>
          </a:bodyPr>
          <a:lstStyle/>
          <a:p>
            <a:r>
              <a:rPr lang="en-US" dirty="0">
                <a:ea typeface="Meiryo"/>
              </a:rPr>
              <a:t>Ikea</a:t>
            </a:r>
            <a:endParaRPr lang="en-US" dirty="0"/>
          </a:p>
        </p:txBody>
      </p:sp>
      <p:sp>
        <p:nvSpPr>
          <p:cNvPr id="3" name="Content Placeholder 2">
            <a:extLst>
              <a:ext uri="{FF2B5EF4-FFF2-40B4-BE49-F238E27FC236}">
                <a16:creationId xmlns:a16="http://schemas.microsoft.com/office/drawing/2014/main" id="{B2A844C3-5980-7C79-DFDB-D48338610CD2}"/>
              </a:ext>
            </a:extLst>
          </p:cNvPr>
          <p:cNvSpPr>
            <a:spLocks noGrp="1"/>
          </p:cNvSpPr>
          <p:nvPr>
            <p:ph idx="1"/>
          </p:nvPr>
        </p:nvSpPr>
        <p:spPr>
          <a:xfrm>
            <a:off x="992519" y="2312988"/>
            <a:ext cx="5271804" cy="3651250"/>
          </a:xfrm>
        </p:spPr>
        <p:txBody>
          <a:bodyPr vert="horz" lIns="109728" tIns="109728" rIns="109728" bIns="91440" rtlCol="0">
            <a:normAutofit/>
          </a:bodyPr>
          <a:lstStyle/>
          <a:p>
            <a:pPr marL="285750" indent="-285750">
              <a:lnSpc>
                <a:spcPct val="130000"/>
              </a:lnSpc>
              <a:buFont typeface="Arial"/>
              <a:buChar char="•"/>
            </a:pPr>
            <a:r>
              <a:rPr lang="en-US" sz="900">
                <a:ea typeface="+mn-lt"/>
                <a:cs typeface="+mn-lt"/>
              </a:rPr>
              <a:t>Aims to become "climate positive" by reducing more emissions than the IKEA value chain emits, going beyond net-zero.</a:t>
            </a:r>
            <a:endParaRPr lang="en-US" sz="900"/>
          </a:p>
          <a:p>
            <a:pPr marL="285750" indent="-285750">
              <a:lnSpc>
                <a:spcPct val="130000"/>
              </a:lnSpc>
              <a:buFont typeface="Arial"/>
              <a:buChar char="•"/>
            </a:pPr>
            <a:r>
              <a:rPr lang="en-US" sz="900">
                <a:ea typeface="+mn-lt"/>
                <a:cs typeface="+mn-lt"/>
              </a:rPr>
              <a:t>Main priority is drastically reducing greenhouse gas emissions across the value chain by at least 50% by 2030 and 90% by 2050 compared to 2016 baseline.</a:t>
            </a:r>
            <a:endParaRPr lang="en-US" sz="900"/>
          </a:p>
          <a:p>
            <a:pPr marL="285750" indent="-285750">
              <a:lnSpc>
                <a:spcPct val="130000"/>
              </a:lnSpc>
              <a:buFont typeface="Arial"/>
              <a:buChar char="•"/>
            </a:pPr>
            <a:r>
              <a:rPr lang="en-US" sz="900">
                <a:ea typeface="+mn-lt"/>
                <a:cs typeface="+mn-lt"/>
              </a:rPr>
              <a:t>Plans to remove and store remaining emissions through better forestry, agriculture practices and product circularity within its value chain, without using carbon offsets.</a:t>
            </a:r>
            <a:endParaRPr lang="en-US" sz="900"/>
          </a:p>
          <a:p>
            <a:pPr marL="285750" indent="-285750">
              <a:lnSpc>
                <a:spcPct val="130000"/>
              </a:lnSpc>
              <a:buFont typeface="Arial"/>
              <a:buChar char="•"/>
            </a:pPr>
            <a:r>
              <a:rPr lang="en-US" sz="900">
                <a:ea typeface="+mn-lt"/>
                <a:cs typeface="+mn-lt"/>
              </a:rPr>
              <a:t>Enabling customers to generate renewable energy at home and transitioning suppliers to 100% renewable energy for IKEA production.</a:t>
            </a:r>
            <a:endParaRPr lang="en-US" sz="900"/>
          </a:p>
          <a:p>
            <a:pPr marL="285750" indent="-285750">
              <a:lnSpc>
                <a:spcPct val="130000"/>
              </a:lnSpc>
              <a:buFont typeface="Arial"/>
              <a:buChar char="•"/>
            </a:pPr>
            <a:r>
              <a:rPr lang="en-US" sz="900">
                <a:ea typeface="+mn-lt"/>
                <a:cs typeface="+mn-lt"/>
              </a:rPr>
              <a:t>Investing €100 million in carbon removal and storage projects like reforestation.</a:t>
            </a:r>
            <a:endParaRPr lang="en-US" sz="900"/>
          </a:p>
          <a:p>
            <a:pPr marL="285750" indent="-285750">
              <a:lnSpc>
                <a:spcPct val="130000"/>
              </a:lnSpc>
              <a:buFont typeface="Arial"/>
              <a:buChar char="•"/>
            </a:pPr>
            <a:r>
              <a:rPr lang="en-US" sz="900">
                <a:ea typeface="+mn-lt"/>
                <a:cs typeface="+mn-lt"/>
              </a:rPr>
              <a:t>Focusing on using more sustainable materials, electrification, renewable energy, energy efficiency and promoting sustainable choices.</a:t>
            </a:r>
            <a:endParaRPr lang="en-US" sz="900"/>
          </a:p>
          <a:p>
            <a:pPr>
              <a:lnSpc>
                <a:spcPct val="130000"/>
              </a:lnSpc>
            </a:pPr>
            <a:endParaRPr lang="en-US" sz="90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Boxes On Rack In Warehouse">
            <a:extLst>
              <a:ext uri="{FF2B5EF4-FFF2-40B4-BE49-F238E27FC236}">
                <a16:creationId xmlns:a16="http://schemas.microsoft.com/office/drawing/2014/main" id="{C7822FDA-203E-4A57-1200-FAED59F5CA79}"/>
              </a:ext>
            </a:extLst>
          </p:cNvPr>
          <p:cNvPicPr>
            <a:picLocks noChangeAspect="1"/>
          </p:cNvPicPr>
          <p:nvPr/>
        </p:nvPicPr>
        <p:blipFill rotWithShape="1">
          <a:blip r:embed="rId2"/>
          <a:srcRect l="30132" r="21389"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312501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10AC8C0-84AC-3E80-5002-1644875BC23A}"/>
              </a:ext>
            </a:extLst>
          </p:cNvPr>
          <p:cNvSpPr>
            <a:spLocks noGrp="1"/>
          </p:cNvSpPr>
          <p:nvPr>
            <p:ph type="title"/>
          </p:nvPr>
        </p:nvSpPr>
        <p:spPr>
          <a:xfrm>
            <a:off x="992518" y="442913"/>
            <a:ext cx="5271804" cy="1639888"/>
          </a:xfrm>
        </p:spPr>
        <p:txBody>
          <a:bodyPr anchor="b">
            <a:normAutofit/>
          </a:bodyPr>
          <a:lstStyle/>
          <a:p>
            <a:r>
              <a:rPr lang="en-US" dirty="0">
                <a:ea typeface="Meiryo"/>
              </a:rPr>
              <a:t>Unilever</a:t>
            </a:r>
            <a:endParaRPr lang="en-US" dirty="0"/>
          </a:p>
        </p:txBody>
      </p:sp>
      <p:sp>
        <p:nvSpPr>
          <p:cNvPr id="3" name="Content Placeholder 2">
            <a:extLst>
              <a:ext uri="{FF2B5EF4-FFF2-40B4-BE49-F238E27FC236}">
                <a16:creationId xmlns:a16="http://schemas.microsoft.com/office/drawing/2014/main" id="{C0164A36-A065-5961-9A3C-545E13801B13}"/>
              </a:ext>
            </a:extLst>
          </p:cNvPr>
          <p:cNvSpPr>
            <a:spLocks noGrp="1"/>
          </p:cNvSpPr>
          <p:nvPr>
            <p:ph idx="1"/>
          </p:nvPr>
        </p:nvSpPr>
        <p:spPr>
          <a:xfrm>
            <a:off x="992519" y="2312988"/>
            <a:ext cx="5271804" cy="3651250"/>
          </a:xfrm>
        </p:spPr>
        <p:txBody>
          <a:bodyPr vert="horz" lIns="109728" tIns="109728" rIns="109728" bIns="91440" rtlCol="0">
            <a:normAutofit/>
          </a:bodyPr>
          <a:lstStyle/>
          <a:p>
            <a:pPr marL="285750" indent="-285750">
              <a:lnSpc>
                <a:spcPct val="130000"/>
              </a:lnSpc>
              <a:buFont typeface="Arial"/>
              <a:buChar char="•"/>
            </a:pPr>
            <a:r>
              <a:rPr lang="en-US" sz="900">
                <a:ea typeface="+mn-lt"/>
                <a:cs typeface="+mn-lt"/>
              </a:rPr>
              <a:t>Targets net-zero greenhouse gas emissions across its value chain by 2039.</a:t>
            </a:r>
            <a:endParaRPr lang="en-US" sz="900"/>
          </a:p>
          <a:p>
            <a:pPr marL="285750" indent="-285750">
              <a:lnSpc>
                <a:spcPct val="130000"/>
              </a:lnSpc>
              <a:buFont typeface="Arial"/>
              <a:buChar char="•"/>
            </a:pPr>
            <a:r>
              <a:rPr lang="en-US" sz="900">
                <a:ea typeface="+mn-lt"/>
                <a:cs typeface="+mn-lt"/>
              </a:rPr>
              <a:t>Asks suppliers to set science-based emissions reduction targets and publicly report progress through its Climate Promise program.</a:t>
            </a:r>
            <a:endParaRPr lang="en-US" sz="900">
              <a:ea typeface="Meiryo"/>
            </a:endParaRPr>
          </a:p>
          <a:p>
            <a:pPr marL="285750" indent="-285750">
              <a:lnSpc>
                <a:spcPct val="130000"/>
              </a:lnSpc>
              <a:buFont typeface="Arial"/>
              <a:buChar char="•"/>
            </a:pPr>
            <a:r>
              <a:rPr lang="en-US" sz="900">
                <a:ea typeface="+mn-lt"/>
                <a:cs typeface="+mn-lt"/>
              </a:rPr>
              <a:t>Developing integrated emissions reduction roadmaps for key materials and ingredients in partnership with suppliers.</a:t>
            </a:r>
            <a:endParaRPr lang="en-US" sz="900">
              <a:ea typeface="Meiryo"/>
            </a:endParaRPr>
          </a:p>
          <a:p>
            <a:pPr marL="285750" indent="-285750">
              <a:lnSpc>
                <a:spcPct val="130000"/>
              </a:lnSpc>
              <a:buFont typeface="Arial"/>
              <a:buChar char="•"/>
            </a:pPr>
            <a:r>
              <a:rPr lang="en-US" sz="900">
                <a:ea typeface="+mn-lt"/>
                <a:cs typeface="+mn-lt"/>
              </a:rPr>
              <a:t>Collaborating with other companies like IKEA, BT, Ericsson through initiatives like 1.5°C Supply Chain Leaders to drive climate action.</a:t>
            </a:r>
            <a:endParaRPr lang="en-US" sz="900">
              <a:ea typeface="Meiryo"/>
            </a:endParaRPr>
          </a:p>
          <a:p>
            <a:pPr marL="285750" indent="-285750">
              <a:lnSpc>
                <a:spcPct val="130000"/>
              </a:lnSpc>
              <a:buFont typeface="Arial"/>
              <a:buChar char="•"/>
            </a:pPr>
            <a:r>
              <a:rPr lang="en-US" sz="900">
                <a:ea typeface="+mn-lt"/>
                <a:cs typeface="+mn-lt"/>
              </a:rPr>
              <a:t>Facilitating standardized emissions data exchange with suppliers through the Partnership for Carbon Transparency.</a:t>
            </a:r>
            <a:endParaRPr lang="en-US" sz="900">
              <a:ea typeface="Meiryo"/>
            </a:endParaRPr>
          </a:p>
          <a:p>
            <a:pPr marL="285750" indent="-285750">
              <a:lnSpc>
                <a:spcPct val="130000"/>
              </a:lnSpc>
              <a:buFont typeface="Arial"/>
              <a:buChar char="•"/>
            </a:pPr>
            <a:r>
              <a:rPr lang="en-US" sz="900">
                <a:ea typeface="+mn-lt"/>
                <a:cs typeface="+mn-lt"/>
              </a:rPr>
              <a:t>Offering guidance, tools and resources to priority suppliers through its Supplier Climate Program to measure, report and reduce emissions.</a:t>
            </a:r>
            <a:endParaRPr lang="en-US" sz="900">
              <a:ea typeface="Meiryo"/>
            </a:endParaRPr>
          </a:p>
          <a:p>
            <a:pPr>
              <a:lnSpc>
                <a:spcPct val="130000"/>
              </a:lnSpc>
            </a:pPr>
            <a:endParaRPr lang="en-US" sz="90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Smoke from factory">
            <a:extLst>
              <a:ext uri="{FF2B5EF4-FFF2-40B4-BE49-F238E27FC236}">
                <a16:creationId xmlns:a16="http://schemas.microsoft.com/office/drawing/2014/main" id="{EDD11229-37C3-CD23-294A-C2AD8F4D993A}"/>
              </a:ext>
            </a:extLst>
          </p:cNvPr>
          <p:cNvPicPr>
            <a:picLocks noChangeAspect="1"/>
          </p:cNvPicPr>
          <p:nvPr/>
        </p:nvPicPr>
        <p:blipFill rotWithShape="1">
          <a:blip r:embed="rId2"/>
          <a:srcRect l="28977" r="22476" b="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880312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292BC22-3217-A254-F8B2-D23BB38FD97C}"/>
              </a:ext>
            </a:extLst>
          </p:cNvPr>
          <p:cNvSpPr>
            <a:spLocks noGrp="1"/>
          </p:cNvSpPr>
          <p:nvPr>
            <p:ph type="title"/>
          </p:nvPr>
        </p:nvSpPr>
        <p:spPr>
          <a:xfrm>
            <a:off x="992518" y="442913"/>
            <a:ext cx="5271804" cy="1639888"/>
          </a:xfrm>
        </p:spPr>
        <p:txBody>
          <a:bodyPr anchor="b">
            <a:normAutofit/>
          </a:bodyPr>
          <a:lstStyle/>
          <a:p>
            <a:pPr>
              <a:lnSpc>
                <a:spcPct val="120000"/>
              </a:lnSpc>
            </a:pPr>
            <a:r>
              <a:rPr lang="en-US" sz="2700">
                <a:ea typeface="Meiryo"/>
              </a:rPr>
              <a:t>What can we learn from these case studies?</a:t>
            </a:r>
            <a:endParaRPr lang="en-US" sz="2700"/>
          </a:p>
        </p:txBody>
      </p:sp>
      <p:sp>
        <p:nvSpPr>
          <p:cNvPr id="3" name="Content Placeholder 2">
            <a:extLst>
              <a:ext uri="{FF2B5EF4-FFF2-40B4-BE49-F238E27FC236}">
                <a16:creationId xmlns:a16="http://schemas.microsoft.com/office/drawing/2014/main" id="{AC935032-D143-3C1B-E9F0-06F523C749F7}"/>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1100"/>
              <a:t>Ambitious Science-Based Targets</a:t>
            </a:r>
          </a:p>
          <a:p>
            <a:pPr>
              <a:lnSpc>
                <a:spcPct val="130000"/>
              </a:lnSpc>
            </a:pPr>
            <a:r>
              <a:rPr lang="en-US" sz="1100">
                <a:ea typeface="+mn-lt"/>
                <a:cs typeface="+mn-lt"/>
              </a:rPr>
              <a:t>Leading companies are setting ambitious emissions reduction targets aligned with the latest climate science and the Paris Agreement goals.</a:t>
            </a:r>
          </a:p>
          <a:p>
            <a:pPr>
              <a:lnSpc>
                <a:spcPct val="130000"/>
              </a:lnSpc>
            </a:pPr>
            <a:r>
              <a:rPr lang="en-US" sz="1100">
                <a:ea typeface="+mn-lt"/>
                <a:cs typeface="+mn-lt"/>
              </a:rPr>
              <a:t> Ikea aims to become "climate positive" by reducing more emissions than its value chain emits</a:t>
            </a:r>
          </a:p>
          <a:p>
            <a:pPr>
              <a:lnSpc>
                <a:spcPct val="130000"/>
              </a:lnSpc>
            </a:pPr>
            <a:r>
              <a:rPr lang="en-US" sz="1100">
                <a:ea typeface="+mn-lt"/>
                <a:cs typeface="+mn-lt"/>
              </a:rPr>
              <a:t>Unilever targets net-zero emissions across its value chain by 2039. </a:t>
            </a:r>
          </a:p>
          <a:p>
            <a:pPr>
              <a:lnSpc>
                <a:spcPct val="130000"/>
              </a:lnSpc>
            </a:pPr>
            <a:r>
              <a:rPr lang="en-US" sz="1100">
                <a:ea typeface="+mn-lt"/>
                <a:cs typeface="+mn-lt"/>
              </a:rPr>
              <a:t>Patagonia and Natura are also highlighted for their commitment to sustainability as a core business strategy.</a:t>
            </a:r>
            <a:br>
              <a:rPr lang="en-US" sz="1100">
                <a:ea typeface="+mn-lt"/>
                <a:cs typeface="+mn-lt"/>
              </a:rPr>
            </a:br>
            <a:endParaRPr lang="en-US" sz="1100">
              <a:ea typeface="+mn-lt"/>
              <a:cs typeface="+mn-lt"/>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3D pattern of ring shapes connected by lines">
            <a:extLst>
              <a:ext uri="{FF2B5EF4-FFF2-40B4-BE49-F238E27FC236}">
                <a16:creationId xmlns:a16="http://schemas.microsoft.com/office/drawing/2014/main" id="{0C17CC94-3E81-D523-9458-75E2194C9301}"/>
              </a:ext>
            </a:extLst>
          </p:cNvPr>
          <p:cNvPicPr>
            <a:picLocks noChangeAspect="1"/>
          </p:cNvPicPr>
          <p:nvPr/>
        </p:nvPicPr>
        <p:blipFill rotWithShape="1">
          <a:blip r:embed="rId2"/>
          <a:srcRect l="12128" r="46958" b="-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209250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ind turbines against blue sky">
            <a:extLst>
              <a:ext uri="{FF2B5EF4-FFF2-40B4-BE49-F238E27FC236}">
                <a16:creationId xmlns:a16="http://schemas.microsoft.com/office/drawing/2014/main" id="{ED19ADB9-0A56-9BB2-BAB9-DE71239CA3E8}"/>
              </a:ext>
            </a:extLst>
          </p:cNvPr>
          <p:cNvPicPr>
            <a:picLocks noChangeAspect="1"/>
          </p:cNvPicPr>
          <p:nvPr/>
        </p:nvPicPr>
        <p:blipFill rotWithShape="1">
          <a:blip r:embed="rId2"/>
          <a:srcRect l="1487" r="-5" b="-5"/>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18FC53C-17D0-D11A-4998-0F35122B4949}"/>
              </a:ext>
            </a:extLst>
          </p:cNvPr>
          <p:cNvSpPr>
            <a:spLocks noGrp="1"/>
          </p:cNvSpPr>
          <p:nvPr>
            <p:ph type="title"/>
          </p:nvPr>
        </p:nvSpPr>
        <p:spPr>
          <a:xfrm>
            <a:off x="8046720" y="1045596"/>
            <a:ext cx="3689406" cy="1944371"/>
          </a:xfrm>
        </p:spPr>
        <p:txBody>
          <a:bodyPr anchor="b">
            <a:normAutofit/>
          </a:bodyPr>
          <a:lstStyle/>
          <a:p>
            <a:r>
              <a:rPr lang="en-US" dirty="0">
                <a:ea typeface="Meiryo"/>
              </a:rPr>
              <a:t>More learning</a:t>
            </a:r>
            <a:endParaRPr lang="en-US" dirty="0"/>
          </a:p>
        </p:txBody>
      </p:sp>
      <p:sp>
        <p:nvSpPr>
          <p:cNvPr id="3" name="Content Placeholder 2">
            <a:extLst>
              <a:ext uri="{FF2B5EF4-FFF2-40B4-BE49-F238E27FC236}">
                <a16:creationId xmlns:a16="http://schemas.microsoft.com/office/drawing/2014/main" id="{B3B34705-1FA7-DB40-B685-C0E8E4E53FEC}"/>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pPr>
            <a:r>
              <a:rPr lang="en-US" sz="900"/>
              <a:t>Value Chain Engagement</a:t>
            </a:r>
          </a:p>
          <a:p>
            <a:pPr>
              <a:lnSpc>
                <a:spcPct val="130000"/>
              </a:lnSpc>
            </a:pPr>
            <a:r>
              <a:rPr lang="en-US" sz="900">
                <a:ea typeface="+mn-lt"/>
                <a:cs typeface="+mn-lt"/>
              </a:rPr>
              <a:t>Climate leaders actively engage their entire value chain, from suppliers to customers, in driving emissions reductions.</a:t>
            </a:r>
          </a:p>
          <a:p>
            <a:pPr>
              <a:lnSpc>
                <a:spcPct val="130000"/>
              </a:lnSpc>
            </a:pPr>
            <a:r>
              <a:rPr lang="en-US" sz="900">
                <a:ea typeface="+mn-lt"/>
                <a:cs typeface="+mn-lt"/>
              </a:rPr>
              <a:t>Unilever's Climate Promise program requires suppliers to set science-based targets and report progress</a:t>
            </a:r>
          </a:p>
          <a:p>
            <a:pPr>
              <a:lnSpc>
                <a:spcPct val="130000"/>
              </a:lnSpc>
            </a:pPr>
            <a:r>
              <a:rPr lang="en-US" sz="900">
                <a:ea typeface="+mn-lt"/>
                <a:cs typeface="+mn-lt"/>
              </a:rPr>
              <a:t>Ikea enables customers to generate renewable energy at home. Engaging stakeholders across the value chain amplifies climate action.</a:t>
            </a:r>
            <a:endParaRPr lang="en-US" sz="900">
              <a:ea typeface="Meiryo"/>
            </a:endParaRPr>
          </a:p>
        </p:txBody>
      </p:sp>
    </p:spTree>
    <p:extLst>
      <p:ext uri="{BB962C8B-B14F-4D97-AF65-F5344CB8AC3E}">
        <p14:creationId xmlns:p14="http://schemas.microsoft.com/office/powerpoint/2010/main" val="2142929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FE9D0659-501F-06A9-D381-C23F97DC7129}"/>
              </a:ext>
            </a:extLst>
          </p:cNvPr>
          <p:cNvPicPr>
            <a:picLocks noChangeAspect="1"/>
          </p:cNvPicPr>
          <p:nvPr/>
        </p:nvPicPr>
        <p:blipFill rotWithShape="1">
          <a:blip r:embed="rId2"/>
          <a:srcRect l="17262" r="6250" b="6250"/>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30250DF-5379-7820-53C2-0CB69D79517E}"/>
              </a:ext>
            </a:extLst>
          </p:cNvPr>
          <p:cNvSpPr>
            <a:spLocks noGrp="1"/>
          </p:cNvSpPr>
          <p:nvPr>
            <p:ph type="title"/>
          </p:nvPr>
        </p:nvSpPr>
        <p:spPr>
          <a:xfrm>
            <a:off x="8046720" y="1045596"/>
            <a:ext cx="3689406" cy="1944371"/>
          </a:xfrm>
        </p:spPr>
        <p:txBody>
          <a:bodyPr anchor="b">
            <a:normAutofit/>
          </a:bodyPr>
          <a:lstStyle/>
          <a:p>
            <a:r>
              <a:rPr lang="en-US" dirty="0">
                <a:ea typeface="Meiryo"/>
              </a:rPr>
              <a:t>More learning</a:t>
            </a:r>
            <a:endParaRPr lang="en-US" dirty="0"/>
          </a:p>
        </p:txBody>
      </p:sp>
      <p:sp>
        <p:nvSpPr>
          <p:cNvPr id="3" name="Content Placeholder 2">
            <a:extLst>
              <a:ext uri="{FF2B5EF4-FFF2-40B4-BE49-F238E27FC236}">
                <a16:creationId xmlns:a16="http://schemas.microsoft.com/office/drawing/2014/main" id="{021CEB58-51EC-0135-8290-E0F8D5708762}"/>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pPr>
            <a:r>
              <a:rPr lang="en-US" sz="1000"/>
              <a:t>Policy Advocacy Alignment</a:t>
            </a:r>
          </a:p>
          <a:p>
            <a:pPr>
              <a:lnSpc>
                <a:spcPct val="130000"/>
              </a:lnSpc>
            </a:pPr>
            <a:r>
              <a:rPr lang="en-US" sz="1000">
                <a:ea typeface="+mn-lt"/>
                <a:cs typeface="+mn-lt"/>
              </a:rPr>
              <a:t>Companies like Ikea, Unilever, Apple, and others are aligning their corporate climate policy advocacy efforts with science-based pathways to limit global warming. </a:t>
            </a:r>
          </a:p>
          <a:p>
            <a:pPr>
              <a:lnSpc>
                <a:spcPct val="130000"/>
              </a:lnSpc>
            </a:pPr>
            <a:r>
              <a:rPr lang="en-US" sz="1000">
                <a:ea typeface="+mn-lt"/>
                <a:cs typeface="+mn-lt"/>
              </a:rPr>
              <a:t>They collaborate through initiatives like the 1.5°C Supply Chain Leaders to collectively push for ambitious climate regulations from governments.</a:t>
            </a:r>
            <a:endParaRPr lang="en-US" sz="1000">
              <a:ea typeface="Meiryo"/>
            </a:endParaRPr>
          </a:p>
        </p:txBody>
      </p:sp>
    </p:spTree>
    <p:extLst>
      <p:ext uri="{BB962C8B-B14F-4D97-AF65-F5344CB8AC3E}">
        <p14:creationId xmlns:p14="http://schemas.microsoft.com/office/powerpoint/2010/main" val="3859881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Large skydiving group mid-air">
            <a:extLst>
              <a:ext uri="{FF2B5EF4-FFF2-40B4-BE49-F238E27FC236}">
                <a16:creationId xmlns:a16="http://schemas.microsoft.com/office/drawing/2014/main" id="{E1C3902E-7F0B-2207-9336-B022834D3299}"/>
              </a:ext>
            </a:extLst>
          </p:cNvPr>
          <p:cNvPicPr>
            <a:picLocks noChangeAspect="1"/>
          </p:cNvPicPr>
          <p:nvPr/>
        </p:nvPicPr>
        <p:blipFill rotWithShape="1">
          <a:blip r:embed="rId2"/>
          <a:srcRect l="2540" r="862"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1FE5BC-1FF2-FE5A-58E8-F92181B587CD}"/>
              </a:ext>
            </a:extLst>
          </p:cNvPr>
          <p:cNvSpPr>
            <a:spLocks noGrp="1"/>
          </p:cNvSpPr>
          <p:nvPr>
            <p:ph type="title"/>
          </p:nvPr>
        </p:nvSpPr>
        <p:spPr>
          <a:xfrm>
            <a:off x="8046720" y="1045596"/>
            <a:ext cx="3689406" cy="1944371"/>
          </a:xfrm>
        </p:spPr>
        <p:txBody>
          <a:bodyPr anchor="b">
            <a:normAutofit/>
          </a:bodyPr>
          <a:lstStyle/>
          <a:p>
            <a:r>
              <a:rPr lang="en-US" dirty="0">
                <a:ea typeface="Meiryo"/>
              </a:rPr>
              <a:t>More learning</a:t>
            </a:r>
            <a:endParaRPr lang="en-US" dirty="0"/>
          </a:p>
        </p:txBody>
      </p:sp>
      <p:sp>
        <p:nvSpPr>
          <p:cNvPr id="3" name="Content Placeholder 2">
            <a:extLst>
              <a:ext uri="{FF2B5EF4-FFF2-40B4-BE49-F238E27FC236}">
                <a16:creationId xmlns:a16="http://schemas.microsoft.com/office/drawing/2014/main" id="{439DF114-2063-8C74-5311-A1BB67837601}"/>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pPr>
            <a:r>
              <a:rPr lang="en-US" sz="1000"/>
              <a:t>Transparency and Accountability</a:t>
            </a:r>
          </a:p>
          <a:p>
            <a:pPr>
              <a:lnSpc>
                <a:spcPct val="130000"/>
              </a:lnSpc>
            </a:pPr>
            <a:r>
              <a:rPr lang="en-US" sz="1000">
                <a:ea typeface="+mn-lt"/>
                <a:cs typeface="+mn-lt"/>
              </a:rPr>
              <a:t>Sustainability leaders prioritize transparency by publicly reporting their climate strategies, progress, and policy engagement activities. </a:t>
            </a:r>
          </a:p>
          <a:p>
            <a:pPr>
              <a:lnSpc>
                <a:spcPct val="130000"/>
              </a:lnSpc>
            </a:pPr>
            <a:r>
              <a:rPr lang="en-US" sz="1000">
                <a:ea typeface="+mn-lt"/>
                <a:cs typeface="+mn-lt"/>
              </a:rPr>
              <a:t>They hold themselves accountable by disclosing misalignments with industry associations and taking steps to address them (although we should be cautious about self-reporting)</a:t>
            </a:r>
            <a:endParaRPr lang="en-US" sz="1000">
              <a:ea typeface="Meiryo"/>
            </a:endParaRPr>
          </a:p>
        </p:txBody>
      </p:sp>
    </p:spTree>
    <p:extLst>
      <p:ext uri="{BB962C8B-B14F-4D97-AF65-F5344CB8AC3E}">
        <p14:creationId xmlns:p14="http://schemas.microsoft.com/office/powerpoint/2010/main" val="32836285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140DB71-781E-3E53-977C-662B3E568BAC}"/>
              </a:ext>
            </a:extLst>
          </p:cNvPr>
          <p:cNvSpPr>
            <a:spLocks noGrp="1"/>
          </p:cNvSpPr>
          <p:nvPr>
            <p:ph type="title"/>
          </p:nvPr>
        </p:nvSpPr>
        <p:spPr>
          <a:xfrm>
            <a:off x="992518" y="442913"/>
            <a:ext cx="5271804" cy="1639888"/>
          </a:xfrm>
        </p:spPr>
        <p:txBody>
          <a:bodyPr anchor="b">
            <a:normAutofit/>
          </a:bodyPr>
          <a:lstStyle/>
          <a:p>
            <a:r>
              <a:rPr lang="en-US" dirty="0">
                <a:ea typeface="Meiryo"/>
              </a:rPr>
              <a:t>UK Government</a:t>
            </a:r>
            <a:endParaRPr lang="en-US" dirty="0"/>
          </a:p>
        </p:txBody>
      </p:sp>
      <p:sp>
        <p:nvSpPr>
          <p:cNvPr id="3" name="Content Placeholder 2">
            <a:extLst>
              <a:ext uri="{FF2B5EF4-FFF2-40B4-BE49-F238E27FC236}">
                <a16:creationId xmlns:a16="http://schemas.microsoft.com/office/drawing/2014/main" id="{DE0FEBA7-C023-402C-9EAF-264A7DD6D87A}"/>
              </a:ext>
            </a:extLst>
          </p:cNvPr>
          <p:cNvSpPr>
            <a:spLocks noGrp="1"/>
          </p:cNvSpPr>
          <p:nvPr>
            <p:ph idx="1"/>
          </p:nvPr>
        </p:nvSpPr>
        <p:spPr>
          <a:xfrm>
            <a:off x="992519" y="2312988"/>
            <a:ext cx="5271804" cy="3651250"/>
          </a:xfrm>
        </p:spPr>
        <p:txBody>
          <a:bodyPr vert="horz" lIns="109728" tIns="109728" rIns="109728" bIns="91440" rtlCol="0">
            <a:normAutofit/>
          </a:bodyPr>
          <a:lstStyle/>
          <a:p>
            <a:r>
              <a:rPr lang="en-US" dirty="0">
                <a:ea typeface="Meiryo"/>
              </a:rPr>
              <a:t>Financial incentives such as:</a:t>
            </a:r>
          </a:p>
          <a:p>
            <a:r>
              <a:rPr lang="en-US" dirty="0">
                <a:ea typeface="Meiryo"/>
              </a:rPr>
              <a:t>exemption from the Climate Change Levy, reducing operational costs</a:t>
            </a:r>
          </a:p>
          <a:p>
            <a:r>
              <a:rPr lang="en-US" dirty="0">
                <a:ea typeface="Meiryo"/>
              </a:rPr>
              <a:t>R&amp;D tax relief </a:t>
            </a:r>
          </a:p>
          <a:p>
            <a:r>
              <a:rPr lang="en-US" dirty="0">
                <a:ea typeface="Meiryo"/>
              </a:rPr>
              <a:t>Green Business Fund </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bstract green shape flowing">
            <a:extLst>
              <a:ext uri="{FF2B5EF4-FFF2-40B4-BE49-F238E27FC236}">
                <a16:creationId xmlns:a16="http://schemas.microsoft.com/office/drawing/2014/main" id="{392BDB1E-8F3C-38D9-BB9D-8A52A53E1C1D}"/>
              </a:ext>
            </a:extLst>
          </p:cNvPr>
          <p:cNvPicPr>
            <a:picLocks noChangeAspect="1"/>
          </p:cNvPicPr>
          <p:nvPr/>
        </p:nvPicPr>
        <p:blipFill rotWithShape="1">
          <a:blip r:embed="rId2"/>
          <a:srcRect l="25509" r="26011"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8352721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0070A84-9D2D-921D-3D44-38114581210C}"/>
              </a:ext>
            </a:extLst>
          </p:cNvPr>
          <p:cNvSpPr>
            <a:spLocks noGrp="1"/>
          </p:cNvSpPr>
          <p:nvPr>
            <p:ph type="title"/>
          </p:nvPr>
        </p:nvSpPr>
        <p:spPr>
          <a:xfrm>
            <a:off x="992518" y="442913"/>
            <a:ext cx="5271804" cy="1639888"/>
          </a:xfrm>
        </p:spPr>
        <p:txBody>
          <a:bodyPr anchor="b">
            <a:normAutofit/>
          </a:bodyPr>
          <a:lstStyle/>
          <a:p>
            <a:r>
              <a:rPr lang="en-US" dirty="0">
                <a:ea typeface="Meiryo"/>
              </a:rPr>
              <a:t>Support &amp; Advisory Services</a:t>
            </a:r>
            <a:endParaRPr lang="en-US" dirty="0"/>
          </a:p>
        </p:txBody>
      </p:sp>
      <p:sp>
        <p:nvSpPr>
          <p:cNvPr id="3" name="Content Placeholder 2">
            <a:extLst>
              <a:ext uri="{FF2B5EF4-FFF2-40B4-BE49-F238E27FC236}">
                <a16:creationId xmlns:a16="http://schemas.microsoft.com/office/drawing/2014/main" id="{764C4B38-9235-1C4A-9C0F-6D2F5C4063D9}"/>
              </a:ext>
            </a:extLst>
          </p:cNvPr>
          <p:cNvSpPr>
            <a:spLocks noGrp="1"/>
          </p:cNvSpPr>
          <p:nvPr>
            <p:ph idx="1"/>
          </p:nvPr>
        </p:nvSpPr>
        <p:spPr>
          <a:xfrm>
            <a:off x="992519" y="2312988"/>
            <a:ext cx="5271804" cy="3651250"/>
          </a:xfrm>
        </p:spPr>
        <p:txBody>
          <a:bodyPr vert="horz" lIns="109728" tIns="109728" rIns="109728" bIns="91440" rtlCol="0">
            <a:normAutofit/>
          </a:bodyPr>
          <a:lstStyle/>
          <a:p>
            <a:r>
              <a:rPr lang="en-US" dirty="0">
                <a:ea typeface="Meiryo"/>
              </a:rPr>
              <a:t>Green Growth Hub</a:t>
            </a:r>
          </a:p>
          <a:p>
            <a:r>
              <a:rPr lang="en-US" dirty="0">
                <a:ea typeface="Meiryo"/>
              </a:rPr>
              <a:t>Carbon Trust Advisory</a:t>
            </a:r>
          </a:p>
          <a:p>
            <a:r>
              <a:rPr lang="en-US" dirty="0">
                <a:ea typeface="Meiryo"/>
              </a:rPr>
              <a:t>Resource Efficiency Fund</a:t>
            </a:r>
          </a:p>
          <a:p>
            <a:r>
              <a:rPr lang="en-US" dirty="0">
                <a:ea typeface="Meiryo"/>
              </a:rPr>
              <a:t>Net zero support fund</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Bird's eye view of a valley">
            <a:extLst>
              <a:ext uri="{FF2B5EF4-FFF2-40B4-BE49-F238E27FC236}">
                <a16:creationId xmlns:a16="http://schemas.microsoft.com/office/drawing/2014/main" id="{A96A4D9C-4CEC-67A7-5A27-2B2CF50880CF}"/>
              </a:ext>
            </a:extLst>
          </p:cNvPr>
          <p:cNvPicPr>
            <a:picLocks noChangeAspect="1"/>
          </p:cNvPicPr>
          <p:nvPr/>
        </p:nvPicPr>
        <p:blipFill rotWithShape="1">
          <a:blip r:embed="rId2"/>
          <a:srcRect l="20194" r="25293" b="6"/>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6598162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ECEA-5360-42FE-23A7-C9ABA2A192AC}"/>
              </a:ext>
            </a:extLst>
          </p:cNvPr>
          <p:cNvSpPr>
            <a:spLocks noGrp="1"/>
          </p:cNvSpPr>
          <p:nvPr>
            <p:ph type="title"/>
          </p:nvPr>
        </p:nvSpPr>
        <p:spPr/>
        <p:txBody>
          <a:bodyPr>
            <a:normAutofit fontScale="90000"/>
          </a:bodyPr>
          <a:lstStyle/>
          <a:p>
            <a:r>
              <a:rPr lang="en-US" dirty="0">
                <a:ea typeface="Meiryo"/>
              </a:rPr>
              <a:t>Circular Economy – an economic model</a:t>
            </a:r>
            <a:endParaRPr lang="en-US" sz="1300" b="0" dirty="0">
              <a:solidFill>
                <a:srgbClr val="13343B"/>
              </a:solidFill>
              <a:ea typeface="Meiryo"/>
            </a:endParaRPr>
          </a:p>
        </p:txBody>
      </p:sp>
      <p:sp>
        <p:nvSpPr>
          <p:cNvPr id="3" name="Content Placeholder 2">
            <a:extLst>
              <a:ext uri="{FF2B5EF4-FFF2-40B4-BE49-F238E27FC236}">
                <a16:creationId xmlns:a16="http://schemas.microsoft.com/office/drawing/2014/main" id="{6B89C5CE-EFE1-03CD-2FD5-4D7076A4C9FC}"/>
              </a:ext>
            </a:extLst>
          </p:cNvPr>
          <p:cNvSpPr>
            <a:spLocks noGrp="1"/>
          </p:cNvSpPr>
          <p:nvPr>
            <p:ph idx="1"/>
          </p:nvPr>
        </p:nvSpPr>
        <p:spPr/>
        <p:txBody>
          <a:bodyPr vert="horz" lIns="109728" tIns="109728" rIns="109728" bIns="91440" rtlCol="0" anchor="t">
            <a:normAutofit/>
          </a:bodyPr>
          <a:lstStyle/>
          <a:p>
            <a:pPr marL="285750" indent="-285750">
              <a:buFont typeface="Arial"/>
              <a:buChar char="•"/>
            </a:pPr>
            <a:r>
              <a:rPr lang="en-US" sz="1200">
                <a:solidFill>
                  <a:srgbClr val="13343B"/>
                </a:solidFill>
                <a:ea typeface="+mn-lt"/>
                <a:cs typeface="+mn-lt"/>
              </a:rPr>
              <a:t> Eliminate waste and pollution by designing out waste and pollution from the start. This involves transitioning to renewable, reusable, and non-toxic materials and energy sources.</a:t>
            </a:r>
            <a:endParaRPr lang="en-US"/>
          </a:p>
          <a:p>
            <a:pPr marL="285750" indent="-285750">
              <a:buFont typeface="Arial"/>
              <a:buChar char="•"/>
            </a:pPr>
            <a:r>
              <a:rPr lang="en-US" sz="1200" dirty="0">
                <a:solidFill>
                  <a:srgbClr val="13343B"/>
                </a:solidFill>
                <a:ea typeface="+mn-lt"/>
                <a:cs typeface="+mn-lt"/>
              </a:rPr>
              <a:t> Keep products and materials in use by maximizing their utilization through reuse, repair, refurbishment, remanufacturing, and recycling. This extends the useful life of products and materials, reducing the need for virgin resource extraction.</a:t>
            </a:r>
            <a:endParaRPr lang="en-US" dirty="0"/>
          </a:p>
          <a:p>
            <a:pPr marL="285750" indent="-285750">
              <a:buFont typeface="Arial"/>
              <a:buChar char="•"/>
            </a:pPr>
            <a:r>
              <a:rPr lang="en-US" sz="1200" dirty="0">
                <a:solidFill>
                  <a:srgbClr val="13343B"/>
                </a:solidFill>
                <a:ea typeface="+mn-lt"/>
                <a:cs typeface="+mn-lt"/>
              </a:rPr>
              <a:t> Regenerate natural systems by returning nutrients to the soil through practices like composting, and using renewable resources within the capacity of natural systems to regenerate</a:t>
            </a:r>
            <a:endParaRPr lang="en-US" dirty="0"/>
          </a:p>
          <a:p>
            <a:endParaRPr lang="en-US" dirty="0">
              <a:ea typeface="Meiryo"/>
            </a:endParaRPr>
          </a:p>
        </p:txBody>
      </p:sp>
    </p:spTree>
    <p:extLst>
      <p:ext uri="{BB962C8B-B14F-4D97-AF65-F5344CB8AC3E}">
        <p14:creationId xmlns:p14="http://schemas.microsoft.com/office/powerpoint/2010/main" val="24855324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ircular diagram of circular economy&#10;&#10;Description automatically generated">
            <a:extLst>
              <a:ext uri="{FF2B5EF4-FFF2-40B4-BE49-F238E27FC236}">
                <a16:creationId xmlns:a16="http://schemas.microsoft.com/office/drawing/2014/main" id="{50B80905-5C1A-F95C-B984-83EEA8F1E4B3}"/>
              </a:ext>
            </a:extLst>
          </p:cNvPr>
          <p:cNvPicPr>
            <a:picLocks noGrp="1" noChangeAspect="1"/>
          </p:cNvPicPr>
          <p:nvPr>
            <p:ph idx="1"/>
          </p:nvPr>
        </p:nvPicPr>
        <p:blipFill>
          <a:blip r:embed="rId2"/>
          <a:stretch>
            <a:fillRect/>
          </a:stretch>
        </p:blipFill>
        <p:spPr>
          <a:xfrm>
            <a:off x="2823239" y="643467"/>
            <a:ext cx="6847955" cy="5571066"/>
          </a:xfrm>
          <a:prstGeom prst="rect">
            <a:avLst/>
          </a:prstGeom>
        </p:spPr>
      </p:pic>
    </p:spTree>
    <p:extLst>
      <p:ext uri="{BB962C8B-B14F-4D97-AF65-F5344CB8AC3E}">
        <p14:creationId xmlns:p14="http://schemas.microsoft.com/office/powerpoint/2010/main" val="1855211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54C89C-373F-47FC-BB73-6842E569C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48880A8-0615-7BE6-23F1-B80D997E7650}"/>
              </a:ext>
            </a:extLst>
          </p:cNvPr>
          <p:cNvSpPr>
            <a:spLocks noGrp="1"/>
          </p:cNvSpPr>
          <p:nvPr>
            <p:ph type="title"/>
          </p:nvPr>
        </p:nvSpPr>
        <p:spPr>
          <a:xfrm>
            <a:off x="8462963" y="1314450"/>
            <a:ext cx="3213279" cy="4229100"/>
          </a:xfrm>
        </p:spPr>
        <p:txBody>
          <a:bodyPr anchor="ctr">
            <a:normAutofit/>
          </a:bodyPr>
          <a:lstStyle/>
          <a:p>
            <a:r>
              <a:rPr lang="en-US" dirty="0">
                <a:ea typeface="Meiryo"/>
              </a:rPr>
              <a:t>How it works</a:t>
            </a:r>
            <a:endParaRPr lang="en-US" dirty="0"/>
          </a:p>
        </p:txBody>
      </p:sp>
      <p:sp>
        <p:nvSpPr>
          <p:cNvPr id="11" name="Freeform: Shape 10">
            <a:extLst>
              <a:ext uri="{FF2B5EF4-FFF2-40B4-BE49-F238E27FC236}">
                <a16:creationId xmlns:a16="http://schemas.microsoft.com/office/drawing/2014/main" id="{FF100C7F-5272-46AB-9FC7-E66059915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28027" cy="6858000"/>
          </a:xfrm>
          <a:custGeom>
            <a:avLst/>
            <a:gdLst>
              <a:gd name="connsiteX0" fmla="*/ 0 w 7128027"/>
              <a:gd name="connsiteY0" fmla="*/ 0 h 6858000"/>
              <a:gd name="connsiteX1" fmla="*/ 333951 w 7128027"/>
              <a:gd name="connsiteY1" fmla="*/ 0 h 6858000"/>
              <a:gd name="connsiteX2" fmla="*/ 1220030 w 7128027"/>
              <a:gd name="connsiteY2" fmla="*/ 0 h 6858000"/>
              <a:gd name="connsiteX3" fmla="*/ 1345471 w 7128027"/>
              <a:gd name="connsiteY3" fmla="*/ 0 h 6858000"/>
              <a:gd name="connsiteX4" fmla="*/ 2838612 w 7128027"/>
              <a:gd name="connsiteY4" fmla="*/ 0 h 6858000"/>
              <a:gd name="connsiteX5" fmla="*/ 5505004 w 7128027"/>
              <a:gd name="connsiteY5" fmla="*/ 0 h 6858000"/>
              <a:gd name="connsiteX6" fmla="*/ 5527128 w 7128027"/>
              <a:gd name="connsiteY6" fmla="*/ 14997 h 6858000"/>
              <a:gd name="connsiteX7" fmla="*/ 7128027 w 7128027"/>
              <a:gd name="connsiteY7" fmla="*/ 3621656 h 6858000"/>
              <a:gd name="connsiteX8" fmla="*/ 5253677 w 7128027"/>
              <a:gd name="connsiteY8" fmla="*/ 6374814 h 6858000"/>
              <a:gd name="connsiteX9" fmla="*/ 4737029 w 7128027"/>
              <a:gd name="connsiteY9" fmla="*/ 6780599 h 6858000"/>
              <a:gd name="connsiteX10" fmla="*/ 4625273 w 7128027"/>
              <a:gd name="connsiteY10" fmla="*/ 6858000 h 6858000"/>
              <a:gd name="connsiteX11" fmla="*/ 2838612 w 7128027"/>
              <a:gd name="connsiteY11" fmla="*/ 6858000 h 6858000"/>
              <a:gd name="connsiteX12" fmla="*/ 1220030 w 7128027"/>
              <a:gd name="connsiteY12" fmla="*/ 6858000 h 6858000"/>
              <a:gd name="connsiteX13" fmla="*/ 1037077 w 7128027"/>
              <a:gd name="connsiteY13" fmla="*/ 6858000 h 6858000"/>
              <a:gd name="connsiteX14" fmla="*/ 333951 w 7128027"/>
              <a:gd name="connsiteY14" fmla="*/ 6858000 h 6858000"/>
              <a:gd name="connsiteX15" fmla="*/ 0 w 7128027"/>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28027" h="6858000">
                <a:moveTo>
                  <a:pt x="0" y="0"/>
                </a:moveTo>
                <a:lnTo>
                  <a:pt x="333951" y="0"/>
                </a:lnTo>
                <a:lnTo>
                  <a:pt x="1220030" y="0"/>
                </a:lnTo>
                <a:lnTo>
                  <a:pt x="1345471" y="0"/>
                </a:lnTo>
                <a:lnTo>
                  <a:pt x="2838612" y="0"/>
                </a:lnTo>
                <a:lnTo>
                  <a:pt x="5505004" y="0"/>
                </a:lnTo>
                <a:lnTo>
                  <a:pt x="5527128" y="14997"/>
                </a:lnTo>
                <a:cubicBezTo>
                  <a:pt x="6554291" y="754641"/>
                  <a:pt x="7128027" y="2093192"/>
                  <a:pt x="7128027" y="3621656"/>
                </a:cubicBezTo>
                <a:cubicBezTo>
                  <a:pt x="7128027" y="4969131"/>
                  <a:pt x="6199302" y="5602839"/>
                  <a:pt x="5253677" y="6374814"/>
                </a:cubicBezTo>
                <a:cubicBezTo>
                  <a:pt x="5081474" y="6515397"/>
                  <a:pt x="4910847" y="6653108"/>
                  <a:pt x="4737029" y="6780599"/>
                </a:cubicBezTo>
                <a:lnTo>
                  <a:pt x="4625273" y="6858000"/>
                </a:lnTo>
                <a:lnTo>
                  <a:pt x="2838612" y="6858000"/>
                </a:lnTo>
                <a:lnTo>
                  <a:pt x="1220030" y="6858000"/>
                </a:lnTo>
                <a:lnTo>
                  <a:pt x="1037077" y="6858000"/>
                </a:lnTo>
                <a:lnTo>
                  <a:pt x="333951"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B4FEA6D5-DF59-4E15-B19F-159D0588B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57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6C8C9E5-F937-44A5-A519-EA719F03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57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3EBC597D-40A2-01E2-B316-686F5DF3F18C}"/>
              </a:ext>
            </a:extLst>
          </p:cNvPr>
          <p:cNvGraphicFramePr>
            <a:graphicFrameLocks noGrp="1"/>
          </p:cNvGraphicFramePr>
          <p:nvPr>
            <p:ph idx="1"/>
            <p:extLst>
              <p:ext uri="{D42A27DB-BD31-4B8C-83A1-F6EECF244321}">
                <p14:modId xmlns:p14="http://schemas.microsoft.com/office/powerpoint/2010/main" val="2713244715"/>
              </p:ext>
            </p:extLst>
          </p:nvPr>
        </p:nvGraphicFramePr>
        <p:xfrm>
          <a:off x="298017" y="942976"/>
          <a:ext cx="6105526" cy="4867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597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64DD0C0-B4F7-6AC2-8C55-518D0C0A872E}"/>
              </a:ext>
            </a:extLst>
          </p:cNvPr>
          <p:cNvSpPr>
            <a:spLocks noGrp="1"/>
          </p:cNvSpPr>
          <p:nvPr>
            <p:ph type="title"/>
          </p:nvPr>
        </p:nvSpPr>
        <p:spPr>
          <a:xfrm>
            <a:off x="992518" y="442913"/>
            <a:ext cx="5271804" cy="1639888"/>
          </a:xfrm>
        </p:spPr>
        <p:txBody>
          <a:bodyPr anchor="b">
            <a:normAutofit/>
          </a:bodyPr>
          <a:lstStyle/>
          <a:p>
            <a:r>
              <a:rPr lang="en-US" dirty="0">
                <a:ea typeface="Meiryo"/>
              </a:rPr>
              <a:t>Too Good to Go</a:t>
            </a:r>
            <a:endParaRPr lang="en-US" dirty="0"/>
          </a:p>
        </p:txBody>
      </p:sp>
      <p:sp>
        <p:nvSpPr>
          <p:cNvPr id="3" name="Content Placeholder 2">
            <a:extLst>
              <a:ext uri="{FF2B5EF4-FFF2-40B4-BE49-F238E27FC236}">
                <a16:creationId xmlns:a16="http://schemas.microsoft.com/office/drawing/2014/main" id="{491B2F2D-50BA-4B44-851E-1CAA5AFFE39E}"/>
              </a:ext>
            </a:extLst>
          </p:cNvPr>
          <p:cNvSpPr>
            <a:spLocks noGrp="1"/>
          </p:cNvSpPr>
          <p:nvPr>
            <p:ph idx="1"/>
          </p:nvPr>
        </p:nvSpPr>
        <p:spPr>
          <a:xfrm>
            <a:off x="992519" y="2312988"/>
            <a:ext cx="5271804" cy="3651250"/>
          </a:xfrm>
        </p:spPr>
        <p:txBody>
          <a:bodyPr vert="horz" lIns="109728" tIns="109728" rIns="109728" bIns="91440" rtlCol="0">
            <a:normAutofit/>
          </a:bodyPr>
          <a:lstStyle/>
          <a:p>
            <a:pPr>
              <a:lnSpc>
                <a:spcPct val="130000"/>
              </a:lnSpc>
            </a:pPr>
            <a:r>
              <a:rPr lang="en-US" sz="1000" dirty="0">
                <a:ea typeface="+mn-lt"/>
                <a:cs typeface="+mn-lt"/>
              </a:rPr>
              <a:t>The key circular economy principles at play are:</a:t>
            </a:r>
            <a:endParaRPr lang="en-US" sz="1000" dirty="0"/>
          </a:p>
          <a:p>
            <a:pPr marL="285750" indent="-285750">
              <a:lnSpc>
                <a:spcPct val="130000"/>
              </a:lnSpc>
              <a:buFont typeface="Arial"/>
              <a:buChar char="•"/>
            </a:pPr>
            <a:r>
              <a:rPr lang="en-US" sz="1000" dirty="0">
                <a:ea typeface="+mn-lt"/>
                <a:cs typeface="+mn-lt"/>
              </a:rPr>
              <a:t>Eliminating waste by designing out food waste from the system through smart matching of supply and demand.</a:t>
            </a:r>
            <a:endParaRPr lang="en-US" sz="1000" dirty="0"/>
          </a:p>
          <a:p>
            <a:pPr marL="285750" indent="-285750">
              <a:lnSpc>
                <a:spcPct val="130000"/>
              </a:lnSpc>
              <a:buFont typeface="Arial"/>
              <a:buChar char="•"/>
            </a:pPr>
            <a:r>
              <a:rPr lang="en-US" sz="1000">
                <a:ea typeface="+mn-lt"/>
                <a:cs typeface="+mn-lt"/>
              </a:rPr>
              <a:t>Keeping food products and materials in use for as long as possible by facilitating their redistribution before expiration.</a:t>
            </a:r>
            <a:endParaRPr lang="en-US" sz="1000"/>
          </a:p>
          <a:p>
            <a:pPr marL="285750" indent="-285750">
              <a:lnSpc>
                <a:spcPct val="130000"/>
              </a:lnSpc>
              <a:buFont typeface="Arial"/>
              <a:buChar char="•"/>
            </a:pPr>
            <a:r>
              <a:rPr lang="en-US" sz="1000">
                <a:ea typeface="+mn-lt"/>
                <a:cs typeface="+mn-lt"/>
              </a:rPr>
              <a:t>Regenerating natural systems by preventing the greenhouse gas emissions, water waste, and biodiversity loss associated with discarding still-edible food.</a:t>
            </a:r>
            <a:endParaRPr lang="en-US" sz="1000"/>
          </a:p>
          <a:p>
            <a:pPr>
              <a:lnSpc>
                <a:spcPct val="130000"/>
              </a:lnSpc>
            </a:pPr>
            <a:r>
              <a:rPr lang="en-US" sz="1000">
                <a:ea typeface="+mn-lt"/>
                <a:cs typeface="+mn-lt"/>
              </a:rPr>
              <a:t>Too Good To Go demonstrates how digital platforms and new business models can enable a shift away from the linear "take-make-waste" model toward a more regenerative, circular flow of food and resources.</a:t>
            </a:r>
            <a:endParaRPr lang="en-US" sz="1000"/>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Giraffe in the grass">
            <a:extLst>
              <a:ext uri="{FF2B5EF4-FFF2-40B4-BE49-F238E27FC236}">
                <a16:creationId xmlns:a16="http://schemas.microsoft.com/office/drawing/2014/main" id="{3B8FEDB5-1C32-7728-6B52-3F7F5F8CF756}"/>
              </a:ext>
            </a:extLst>
          </p:cNvPr>
          <p:cNvPicPr>
            <a:picLocks noChangeAspect="1"/>
          </p:cNvPicPr>
          <p:nvPr/>
        </p:nvPicPr>
        <p:blipFill rotWithShape="1">
          <a:blip r:embed="rId2"/>
          <a:srcRect l="11822" r="31351" b="-6"/>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8564350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C51C14F-283A-3469-BA0D-65DA7F1F7A9A}"/>
              </a:ext>
            </a:extLst>
          </p:cNvPr>
          <p:cNvSpPr>
            <a:spLocks noGrp="1"/>
          </p:cNvSpPr>
          <p:nvPr>
            <p:ph type="title"/>
          </p:nvPr>
        </p:nvSpPr>
        <p:spPr>
          <a:xfrm>
            <a:off x="992518" y="442913"/>
            <a:ext cx="5271804" cy="1639888"/>
          </a:xfrm>
        </p:spPr>
        <p:txBody>
          <a:bodyPr anchor="b">
            <a:normAutofit/>
          </a:bodyPr>
          <a:lstStyle/>
          <a:p>
            <a:r>
              <a:rPr lang="en-US" dirty="0">
                <a:ea typeface="Meiryo"/>
              </a:rPr>
              <a:t>Unilever &amp; BSR</a:t>
            </a:r>
            <a:endParaRPr lang="en-US" dirty="0"/>
          </a:p>
        </p:txBody>
      </p:sp>
      <p:sp>
        <p:nvSpPr>
          <p:cNvPr id="3" name="Content Placeholder 2">
            <a:extLst>
              <a:ext uri="{FF2B5EF4-FFF2-40B4-BE49-F238E27FC236}">
                <a16:creationId xmlns:a16="http://schemas.microsoft.com/office/drawing/2014/main" id="{F735FC03-F436-1175-85DA-0950B90283F4}"/>
              </a:ext>
            </a:extLst>
          </p:cNvPr>
          <p:cNvSpPr>
            <a:spLocks noGrp="1"/>
          </p:cNvSpPr>
          <p:nvPr>
            <p:ph idx="1"/>
          </p:nvPr>
        </p:nvSpPr>
        <p:spPr>
          <a:xfrm>
            <a:off x="992519" y="2312988"/>
            <a:ext cx="5271804" cy="3651250"/>
          </a:xfrm>
        </p:spPr>
        <p:txBody>
          <a:bodyPr vert="horz" lIns="109728" tIns="109728" rIns="109728" bIns="91440" rtlCol="0">
            <a:normAutofit fontScale="85000" lnSpcReduction="10000"/>
          </a:bodyPr>
          <a:lstStyle/>
          <a:p>
            <a:pPr>
              <a:lnSpc>
                <a:spcPct val="130000"/>
              </a:lnSpc>
            </a:pPr>
            <a:r>
              <a:rPr lang="en-US" sz="1700">
                <a:ea typeface="Meiryo"/>
              </a:rPr>
              <a:t>Climate justice</a:t>
            </a:r>
          </a:p>
          <a:p>
            <a:pPr>
              <a:lnSpc>
                <a:spcPct val="130000"/>
              </a:lnSpc>
            </a:pPr>
            <a:r>
              <a:rPr lang="en-US" sz="1700">
                <a:ea typeface="Meiryo"/>
              </a:rPr>
              <a:t>The recognition that climate change disproportionately impacts some communities over others and exacerbates systemic inequalities </a:t>
            </a:r>
          </a:p>
          <a:p>
            <a:pPr>
              <a:lnSpc>
                <a:spcPct val="130000"/>
              </a:lnSpc>
            </a:pPr>
            <a:endParaRPr lang="en-US" sz="1700">
              <a:ea typeface="Meiryo"/>
            </a:endParaRPr>
          </a:p>
          <a:p>
            <a:pPr>
              <a:lnSpc>
                <a:spcPct val="130000"/>
              </a:lnSpc>
            </a:pPr>
            <a:r>
              <a:rPr lang="en-US" sz="1700">
                <a:ea typeface="Meiryo"/>
              </a:rPr>
              <a:t>Worked together to </a:t>
            </a:r>
            <a:r>
              <a:rPr lang="en-US" sz="1700" err="1">
                <a:ea typeface="Meiryo"/>
              </a:rPr>
              <a:t>decarbonise</a:t>
            </a:r>
            <a:r>
              <a:rPr lang="en-US" sz="1700">
                <a:ea typeface="Meiryo"/>
              </a:rPr>
              <a:t> the business and create a more socially inclusive world</a:t>
            </a:r>
          </a:p>
          <a:p>
            <a:pPr>
              <a:lnSpc>
                <a:spcPct val="130000"/>
              </a:lnSpc>
            </a:pPr>
            <a:endParaRPr lang="en-US" sz="1700">
              <a:ea typeface="Meiryo"/>
            </a:endParaRPr>
          </a:p>
          <a:p>
            <a:pPr>
              <a:lnSpc>
                <a:spcPct val="130000"/>
              </a:lnSpc>
            </a:pPr>
            <a:endParaRPr lang="en-US" sz="1700">
              <a:ea typeface="Meiryo"/>
            </a:endParaRPr>
          </a:p>
          <a:p>
            <a:r>
              <a:rPr lang="en-US" dirty="0">
                <a:ea typeface="+mn-lt"/>
                <a:cs typeface="+mn-lt"/>
              </a:rPr>
              <a:t>ttps://www.bsr.org/en/case-studies/developing-a-climate-justice-framework</a:t>
            </a:r>
            <a:endParaRPr lang="en-US" dirty="0"/>
          </a:p>
        </p:txBody>
      </p:sp>
      <p:sp>
        <p:nvSpPr>
          <p:cNvPr id="18" name="Freeform: Shape 1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1" name="Picture 20" descr="A person holding a globe">
            <a:extLst>
              <a:ext uri="{FF2B5EF4-FFF2-40B4-BE49-F238E27FC236}">
                <a16:creationId xmlns:a16="http://schemas.microsoft.com/office/drawing/2014/main" id="{F3C0D5C5-619B-91B2-8401-FF920A57DB6A}"/>
              </a:ext>
            </a:extLst>
          </p:cNvPr>
          <p:cNvPicPr>
            <a:picLocks noChangeAspect="1"/>
          </p:cNvPicPr>
          <p:nvPr/>
        </p:nvPicPr>
        <p:blipFill rotWithShape="1">
          <a:blip r:embed="rId2"/>
          <a:srcRect l="28663" r="28114" b="-3"/>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517246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26401-3044-4B91-904C-CAEF4AD3B2F5}"/>
              </a:ext>
            </a:extLst>
          </p:cNvPr>
          <p:cNvSpPr>
            <a:spLocks noGrp="1"/>
          </p:cNvSpPr>
          <p:nvPr>
            <p:ph type="title"/>
          </p:nvPr>
        </p:nvSpPr>
        <p:spPr/>
        <p:txBody>
          <a:bodyPr/>
          <a:lstStyle/>
          <a:p>
            <a:r>
              <a:rPr lang="en-US" dirty="0">
                <a:ea typeface="Meiryo"/>
              </a:rPr>
              <a:t>The approach</a:t>
            </a:r>
            <a:endParaRPr lang="en-US" dirty="0"/>
          </a:p>
        </p:txBody>
      </p:sp>
      <p:sp>
        <p:nvSpPr>
          <p:cNvPr id="3" name="Content Placeholder 2">
            <a:extLst>
              <a:ext uri="{FF2B5EF4-FFF2-40B4-BE49-F238E27FC236}">
                <a16:creationId xmlns:a16="http://schemas.microsoft.com/office/drawing/2014/main" id="{A5AD2787-4F9F-CEE2-C43F-AD36DC216E99}"/>
              </a:ext>
            </a:extLst>
          </p:cNvPr>
          <p:cNvSpPr>
            <a:spLocks noGrp="1"/>
          </p:cNvSpPr>
          <p:nvPr>
            <p:ph idx="1"/>
          </p:nvPr>
        </p:nvSpPr>
        <p:spPr/>
        <p:txBody>
          <a:bodyPr vert="horz" lIns="109728" tIns="109728" rIns="109728" bIns="91440" rtlCol="0" anchor="t">
            <a:normAutofit fontScale="92500" lnSpcReduction="20000"/>
          </a:bodyPr>
          <a:lstStyle/>
          <a:p>
            <a:r>
              <a:rPr lang="en-US" sz="1200" dirty="0">
                <a:ea typeface="+mn-lt"/>
                <a:cs typeface="+mn-lt"/>
              </a:rPr>
              <a:t>Internal Listening and Engagement</a:t>
            </a:r>
            <a:r>
              <a:rPr lang="en-US" sz="1200" dirty="0">
                <a:solidFill>
                  <a:srgbClr val="13343B"/>
                </a:solidFill>
                <a:ea typeface="+mn-lt"/>
                <a:cs typeface="+mn-lt"/>
              </a:rPr>
              <a:t>:</a:t>
            </a:r>
            <a:endParaRPr lang="en-US" dirty="0">
              <a:ea typeface="Meiryo"/>
            </a:endParaRPr>
          </a:p>
          <a:p>
            <a:pPr marL="285750" lvl="1" indent="-285750">
              <a:buFont typeface="Arial"/>
              <a:buChar char="•"/>
            </a:pPr>
            <a:r>
              <a:rPr lang="en-US" sz="1200" dirty="0">
                <a:solidFill>
                  <a:srgbClr val="13343B"/>
                </a:solidFill>
                <a:ea typeface="+mn-lt"/>
                <a:cs typeface="+mn-lt"/>
              </a:rPr>
              <a:t>Facilitated an interactive workshop with Unilever employees from various functions (sustainability, supply chain, and responsible sourcing) to raise awareness about climate justice and explore its integration into existing initiatives.</a:t>
            </a:r>
            <a:endParaRPr lang="en-US" dirty="0"/>
          </a:p>
          <a:p>
            <a:pPr marL="285750" lvl="1" indent="-285750">
              <a:buFont typeface="Arial"/>
              <a:buChar char="•"/>
            </a:pPr>
            <a:r>
              <a:rPr lang="en-US" sz="1200" dirty="0">
                <a:solidFill>
                  <a:srgbClr val="13343B"/>
                </a:solidFill>
                <a:ea typeface="+mn-lt"/>
                <a:cs typeface="+mn-lt"/>
              </a:rPr>
              <a:t>Conducted focus group interviews with over 30 Unilever employees across 10 markets (Australia, Brazil, Costa Rica, Ethiopia, India, Indonesia, Nepal, Turkey, United States, and Vietnam) to gather firsthand accounts of climate change impacts and understand how systemic inequities affect different communities.</a:t>
            </a:r>
            <a:endParaRPr lang="en-US" dirty="0"/>
          </a:p>
          <a:p>
            <a:pPr marL="285750" lvl="1" indent="-285750">
              <a:buFont typeface="Arial"/>
              <a:buChar char="•"/>
            </a:pPr>
            <a:r>
              <a:rPr lang="en-US" sz="1200" dirty="0">
                <a:solidFill>
                  <a:srgbClr val="13343B"/>
                </a:solidFill>
                <a:ea typeface="+mn-lt"/>
                <a:cs typeface="+mn-lt"/>
              </a:rPr>
              <a:t>A short survey was also conducted to capture additional insights and ensure cultural sensitivity.</a:t>
            </a:r>
            <a:endParaRPr lang="en-US" dirty="0"/>
          </a:p>
          <a:p>
            <a:r>
              <a:rPr lang="en-US" sz="1200" dirty="0">
                <a:ea typeface="+mn-lt"/>
                <a:cs typeface="+mn-lt"/>
              </a:rPr>
              <a:t>External Stakeholder Engagement</a:t>
            </a:r>
            <a:r>
              <a:rPr lang="en-US" sz="1200" dirty="0">
                <a:solidFill>
                  <a:srgbClr val="13343B"/>
                </a:solidFill>
                <a:ea typeface="+mn-lt"/>
                <a:cs typeface="+mn-lt"/>
              </a:rPr>
              <a:t>:</a:t>
            </a:r>
            <a:endParaRPr lang="en-US" dirty="0">
              <a:ea typeface="Meiryo"/>
            </a:endParaRPr>
          </a:p>
          <a:p>
            <a:pPr marL="285750" lvl="1" indent="-285750">
              <a:buFont typeface="Arial"/>
              <a:buChar char="•"/>
            </a:pPr>
            <a:r>
              <a:rPr lang="en-US" sz="1200" dirty="0">
                <a:solidFill>
                  <a:srgbClr val="13343B"/>
                </a:solidFill>
                <a:ea typeface="+mn-lt"/>
                <a:cs typeface="+mn-lt"/>
              </a:rPr>
              <a:t>Recommended engaging with external stakeholders, including suppliers, local communities, and grassroots organizations, to build authentic relationships and co-create solutions that address unique local needs and barriers to climate justice.</a:t>
            </a:r>
            <a:endParaRPr lang="en-US" dirty="0"/>
          </a:p>
          <a:p>
            <a:endParaRPr lang="en-US" dirty="0">
              <a:ea typeface="Meiryo"/>
            </a:endParaRPr>
          </a:p>
        </p:txBody>
      </p:sp>
    </p:spTree>
    <p:extLst>
      <p:ext uri="{BB962C8B-B14F-4D97-AF65-F5344CB8AC3E}">
        <p14:creationId xmlns:p14="http://schemas.microsoft.com/office/powerpoint/2010/main" val="5900998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38EE666-2C5A-7BE7-99F1-8F6D78C86487}"/>
              </a:ext>
            </a:extLst>
          </p:cNvPr>
          <p:cNvSpPr>
            <a:spLocks noGrp="1"/>
          </p:cNvSpPr>
          <p:nvPr>
            <p:ph type="title"/>
          </p:nvPr>
        </p:nvSpPr>
        <p:spPr>
          <a:xfrm>
            <a:off x="992518" y="442913"/>
            <a:ext cx="5271804" cy="1639888"/>
          </a:xfrm>
        </p:spPr>
        <p:txBody>
          <a:bodyPr anchor="b">
            <a:normAutofit/>
          </a:bodyPr>
          <a:lstStyle/>
          <a:p>
            <a:r>
              <a:rPr lang="en-US" dirty="0">
                <a:ea typeface="Meiryo"/>
              </a:rPr>
              <a:t>Outcomes</a:t>
            </a:r>
            <a:endParaRPr lang="en-US" dirty="0"/>
          </a:p>
        </p:txBody>
      </p:sp>
      <p:sp>
        <p:nvSpPr>
          <p:cNvPr id="3" name="Content Placeholder 2">
            <a:extLst>
              <a:ext uri="{FF2B5EF4-FFF2-40B4-BE49-F238E27FC236}">
                <a16:creationId xmlns:a16="http://schemas.microsoft.com/office/drawing/2014/main" id="{829B1308-A4F3-CB9B-505D-E3BEBC46CC34}"/>
              </a:ext>
            </a:extLst>
          </p:cNvPr>
          <p:cNvSpPr>
            <a:spLocks noGrp="1"/>
          </p:cNvSpPr>
          <p:nvPr>
            <p:ph idx="1"/>
          </p:nvPr>
        </p:nvSpPr>
        <p:spPr>
          <a:xfrm>
            <a:off x="992519" y="2312988"/>
            <a:ext cx="5271804" cy="3651250"/>
          </a:xfrm>
        </p:spPr>
        <p:txBody>
          <a:bodyPr vert="horz" lIns="109728" tIns="109728" rIns="109728" bIns="91440" rtlCol="0">
            <a:normAutofit/>
          </a:bodyPr>
          <a:lstStyle/>
          <a:p>
            <a:pPr marL="285750" indent="-285750">
              <a:lnSpc>
                <a:spcPct val="130000"/>
              </a:lnSpc>
              <a:buFont typeface="Arial"/>
              <a:buChar char="•"/>
            </a:pPr>
            <a:r>
              <a:rPr lang="en-US" sz="1100">
                <a:ea typeface="+mn-lt"/>
                <a:cs typeface="+mn-lt"/>
              </a:rPr>
              <a:t>Climate Justice Framework: BSR developed a comprehensive climate justice framework for Unilever, incorporating the findings and recommendations from the internal and external stakeholder engagement.</a:t>
            </a:r>
            <a:endParaRPr lang="en-US" sz="1100"/>
          </a:p>
          <a:p>
            <a:pPr marL="285750" indent="-285750">
              <a:lnSpc>
                <a:spcPct val="130000"/>
              </a:lnSpc>
              <a:buFont typeface="Arial"/>
              <a:buChar char="•"/>
            </a:pPr>
            <a:r>
              <a:rPr lang="en-US" sz="1100">
                <a:ea typeface="+mn-lt"/>
                <a:cs typeface="+mn-lt"/>
              </a:rPr>
              <a:t>Increased Awareness: The project raised awareness among Unilever employees about climate justice and its integration into existing initiatives.</a:t>
            </a:r>
            <a:endParaRPr lang="en-US" sz="1100"/>
          </a:p>
          <a:p>
            <a:pPr marL="285750" indent="-285750">
              <a:lnSpc>
                <a:spcPct val="130000"/>
              </a:lnSpc>
              <a:buFont typeface="Arial"/>
              <a:buChar char="•"/>
            </a:pPr>
            <a:r>
              <a:rPr lang="en-US" sz="1100">
                <a:ea typeface="+mn-lt"/>
                <a:cs typeface="+mn-lt"/>
              </a:rPr>
              <a:t>Context-Specific Solutions: The framework provided tailored recommendations for addressing climate justice in different markets, ensuring that solutions were responsive to local needs and barriers.</a:t>
            </a:r>
            <a:endParaRPr lang="en-US" sz="1100"/>
          </a:p>
          <a:p>
            <a:pPr>
              <a:lnSpc>
                <a:spcPct val="130000"/>
              </a:lnSpc>
            </a:pPr>
            <a:endParaRPr lang="en-US" sz="110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5CEB1E89-3086-561E-0320-39AB503B1F09}"/>
              </a:ext>
            </a:extLst>
          </p:cNvPr>
          <p:cNvPicPr>
            <a:picLocks noChangeAspect="1"/>
          </p:cNvPicPr>
          <p:nvPr/>
        </p:nvPicPr>
        <p:blipFill rotWithShape="1">
          <a:blip r:embed="rId2"/>
          <a:srcRect l="30366" r="28720" b="-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23571279"/>
      </p:ext>
    </p:extLst>
  </p:cSld>
  <p:clrMapOvr>
    <a:masterClrMapping/>
  </p:clrMapOvr>
</p:sld>
</file>

<file path=ppt/theme/theme1.xml><?xml version="1.0" encoding="utf-8"?>
<a:theme xmlns:a="http://schemas.openxmlformats.org/drawingml/2006/main" name="SketchLinesVTI">
  <a:themeElements>
    <a:clrScheme name="AnalogousFromLightSeedRightStep">
      <a:dk1>
        <a:srgbClr val="000000"/>
      </a:dk1>
      <a:lt1>
        <a:srgbClr val="FFFFFF"/>
      </a:lt1>
      <a:dk2>
        <a:srgbClr val="292441"/>
      </a:dk2>
      <a:lt2>
        <a:srgbClr val="E8E3E2"/>
      </a:lt2>
      <a:accent1>
        <a:srgbClr val="80A8AD"/>
      </a:accent1>
      <a:accent2>
        <a:srgbClr val="7F9BBA"/>
      </a:accent2>
      <a:accent3>
        <a:srgbClr val="9699C6"/>
      </a:accent3>
      <a:accent4>
        <a:srgbClr val="947FBA"/>
      </a:accent4>
      <a:accent5>
        <a:srgbClr val="BA95C5"/>
      </a:accent5>
      <a:accent6>
        <a:srgbClr val="BA7FAE"/>
      </a:accent6>
      <a:hlink>
        <a:srgbClr val="AE7169"/>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TF00001243</Template>
  <TotalTime>0</TotalTime>
  <Words>0</Words>
  <Application>Microsoft Office PowerPoint</Application>
  <PresentationFormat>Widescreen</PresentationFormat>
  <Paragraphs>0</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SketchLinesVTI</vt:lpstr>
      <vt:lpstr>Climate Change</vt:lpstr>
      <vt:lpstr>Objectives</vt:lpstr>
      <vt:lpstr>What is climate change?</vt:lpstr>
      <vt:lpstr>Introduction</vt:lpstr>
      <vt:lpstr>Climate change</vt:lpstr>
      <vt:lpstr>History</vt:lpstr>
      <vt:lpstr>Sustainable development</vt:lpstr>
      <vt:lpstr>Key aspects of sustainable development</vt:lpstr>
      <vt:lpstr>Sustainable development </vt:lpstr>
      <vt:lpstr>Global Challenges of Climate Change</vt:lpstr>
      <vt:lpstr>UNFCC 1992</vt:lpstr>
      <vt:lpstr>Rio Earth Summit 1992</vt:lpstr>
      <vt:lpstr>Kyoto Protocol 1997</vt:lpstr>
      <vt:lpstr>Paris Agreement 2015</vt:lpstr>
      <vt:lpstr>Impact</vt:lpstr>
      <vt:lpstr>UN Sustainable Development Goals</vt:lpstr>
      <vt:lpstr>PowerPoint Presentation</vt:lpstr>
      <vt:lpstr>Climate Change Goals</vt:lpstr>
      <vt:lpstr>UN Global Compact</vt:lpstr>
      <vt:lpstr>SDGs</vt:lpstr>
      <vt:lpstr>Ten Principles of the UN Global Compact</vt:lpstr>
      <vt:lpstr>PowerPoint Presentation</vt:lpstr>
      <vt:lpstr>Climate Leaders</vt:lpstr>
      <vt:lpstr>Ikea</vt:lpstr>
      <vt:lpstr>Unilever</vt:lpstr>
      <vt:lpstr>What can we learn from these case studies?</vt:lpstr>
      <vt:lpstr>More learning</vt:lpstr>
      <vt:lpstr>More learning</vt:lpstr>
      <vt:lpstr>More learning</vt:lpstr>
      <vt:lpstr>UK Government</vt:lpstr>
      <vt:lpstr>Support &amp; Advisory Services</vt:lpstr>
      <vt:lpstr>Circular Economy – an economic model</vt:lpstr>
      <vt:lpstr>PowerPoint Presentation</vt:lpstr>
      <vt:lpstr>How it works</vt:lpstr>
      <vt:lpstr>Too Good to Go</vt:lpstr>
      <vt:lpstr>Unilever &amp; BSR</vt:lpstr>
      <vt:lpstr>The approach</vt:lpstr>
      <vt:lpstr>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419</cp:revision>
  <dcterms:created xsi:type="dcterms:W3CDTF">2024-06-11T05:43:52Z</dcterms:created>
  <dcterms:modified xsi:type="dcterms:W3CDTF">2024-06-11T07:46:22Z</dcterms:modified>
</cp:coreProperties>
</file>