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4" r:id="rId3"/>
    <p:sldId id="257" r:id="rId4"/>
    <p:sldId id="259" r:id="rId5"/>
    <p:sldId id="260" r:id="rId6"/>
    <p:sldId id="261" r:id="rId7"/>
    <p:sldId id="263" r:id="rId8"/>
    <p:sldId id="265" r:id="rId9"/>
    <p:sldId id="266" r:id="rId10"/>
    <p:sldId id="268" r:id="rId11"/>
    <p:sldId id="270" r:id="rId12"/>
    <p:sldId id="271" r:id="rId13"/>
    <p:sldId id="273" r:id="rId14"/>
    <p:sldId id="269" r:id="rId15"/>
    <p:sldId id="258" r:id="rId16"/>
    <p:sldId id="262" r:id="rId17"/>
    <p:sldId id="267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12/13/22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12/13/22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12/13/22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12/13/22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12/13/22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12/13/22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12/13/22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12/13/22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12/13/22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12/13/22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12/13/22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12/13/22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12/13/22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12/13/22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12/13/22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12/13/22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12/13/22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dc.gov/violenceprevention/pdf/preventingACEs.pdf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erriam-webster.com/dictionary/research" TargetMode="External"/><Relationship Id="rId2" Type="http://schemas.openxmlformats.org/officeDocument/2006/relationships/hyperlink" Target="https://www.legislation.gov.uk/ukpga/1983/20/content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mft.nhs.uk/rmch/services/camhs/young-people/adverse-childhood-experiences-aces-and-attachment/" TargetMode="External"/><Relationship Id="rId5" Type="http://schemas.openxmlformats.org/officeDocument/2006/relationships/hyperlink" Target="https://www.nhs.uk/mental-health/conditions/borderline-personality-disorder/treatment/" TargetMode="External"/><Relationship Id="rId4" Type="http://schemas.openxmlformats.org/officeDocument/2006/relationships/hyperlink" Target="https://www.mind.org.uk/information-support/types-of-mental-health-problems/dissociation-and-dissociative-disorders/dissociative-disorders/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implypsychology.org/questionnaires.html" TargetMode="External"/><Relationship Id="rId2" Type="http://schemas.openxmlformats.org/officeDocument/2006/relationships/hyperlink" Target="https://www.analyticssteps.com/blogs/different-types-research-method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who.int/health-topics/adolescent-health#tab=tab_1" TargetMode="External"/><Relationship Id="rId4" Type="http://schemas.openxmlformats.org/officeDocument/2006/relationships/hyperlink" Target="https://leverageedu.com/blog/research-desig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7733AA-73A5-666A-EF7B-48812FD840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7067" y="1710268"/>
            <a:ext cx="7766936" cy="1646302"/>
          </a:xfrm>
        </p:spPr>
        <p:txBody>
          <a:bodyPr/>
          <a:lstStyle/>
          <a:p>
            <a:r>
              <a:rPr lang="en-GB" dirty="0"/>
              <a:t>Research in Nursing </a:t>
            </a:r>
            <a:br>
              <a:rPr lang="en-GB" dirty="0"/>
            </a:br>
            <a:r>
              <a:rPr lang="en-GB" dirty="0"/>
              <a:t>and Health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5473BF3-9C4D-9943-A219-8014FF127C7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en-GB" sz="2000" dirty="0" err="1"/>
              <a:t>Anwen</a:t>
            </a:r>
            <a:r>
              <a:rPr lang="en-GB" sz="2000" dirty="0"/>
              <a:t> Parish</a:t>
            </a:r>
          </a:p>
          <a:p>
            <a:r>
              <a:rPr lang="en-GB" sz="2000" dirty="0"/>
              <a:t>2006634</a:t>
            </a:r>
          </a:p>
          <a:p>
            <a:r>
              <a:rPr lang="en-GB" sz="2000" dirty="0"/>
              <a:t>Introduction to Health Research</a:t>
            </a:r>
          </a:p>
        </p:txBody>
      </p:sp>
    </p:spTree>
    <p:extLst>
      <p:ext uri="{BB962C8B-B14F-4D97-AF65-F5344CB8AC3E}">
        <p14:creationId xmlns:p14="http://schemas.microsoft.com/office/powerpoint/2010/main" val="4754471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C70ADA-A6EF-2061-3B7F-B3B75FB9F9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Introduction</a:t>
            </a:r>
            <a:endParaRPr 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99D71F-E8E4-3BD9-3B64-C41F5F6C15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Research and EBP</a:t>
            </a:r>
          </a:p>
          <a:p>
            <a:r>
              <a:rPr lang="en-GB" dirty="0"/>
              <a:t>Adverse Childhood Experiences (ACEs)</a:t>
            </a:r>
          </a:p>
          <a:p>
            <a:r>
              <a:rPr lang="en-GB" dirty="0"/>
              <a:t>Affect of ACEs in adults</a:t>
            </a:r>
          </a:p>
          <a:p>
            <a:r>
              <a:rPr lang="en-GB" dirty="0"/>
              <a:t>How research can contribute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76628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A4901E49-795C-B362-E3C2-66410E5B6A6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140" r="17662"/>
          <a:stretch/>
        </p:blipFill>
        <p:spPr>
          <a:xfrm>
            <a:off x="6096000" y="-1"/>
            <a:ext cx="6095999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14777C6-F269-3313-E231-49516F9285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1171" y="589691"/>
            <a:ext cx="3851123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What is research?</a:t>
            </a:r>
          </a:p>
        </p:txBody>
      </p:sp>
      <p:cxnSp>
        <p:nvCxnSpPr>
          <p:cNvPr id="37" name="Straight Connector 11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13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9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0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1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2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3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4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5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56F9166-D2CF-CB14-500E-2F8F032B316C}"/>
              </a:ext>
            </a:extLst>
          </p:cNvPr>
          <p:cNvSpPr txBox="1"/>
          <p:nvPr/>
        </p:nvSpPr>
        <p:spPr>
          <a:xfrm flipH="1">
            <a:off x="661171" y="5899399"/>
            <a:ext cx="3756548" cy="738664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l"/>
            <a:r>
              <a:rPr lang="en-GB" sz="1400" dirty="0"/>
              <a:t>(Wings, 2022, IMAGE)</a:t>
            </a:r>
          </a:p>
          <a:p>
            <a:pPr algn="l"/>
            <a:r>
              <a:rPr lang="en-GB" sz="1400" dirty="0"/>
              <a:t>(Nass, Levitt and </a:t>
            </a:r>
            <a:r>
              <a:rPr lang="en-GB" sz="1400" dirty="0" err="1"/>
              <a:t>Gostin</a:t>
            </a:r>
            <a:r>
              <a:rPr lang="en-GB" sz="1400" dirty="0"/>
              <a:t>, 2009, p.2)</a:t>
            </a:r>
          </a:p>
          <a:p>
            <a:pPr algn="l"/>
            <a:r>
              <a:rPr lang="en-GB" sz="1400" dirty="0"/>
              <a:t>(Merriam-Webster, 2022)</a:t>
            </a:r>
            <a:endParaRPr lang="en-US" sz="14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AF396C9-1FE8-4491-75F1-6BD754D3ACE9}"/>
              </a:ext>
            </a:extLst>
          </p:cNvPr>
          <p:cNvSpPr txBox="1"/>
          <p:nvPr/>
        </p:nvSpPr>
        <p:spPr>
          <a:xfrm>
            <a:off x="596599" y="1462950"/>
            <a:ext cx="5410502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0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“A</a:t>
            </a:r>
            <a:r>
              <a:rPr lang="en-GB" sz="20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systematic investigation, including research development, testing and evaluation, designed to develop or contribute to generalisable knowledge.”</a:t>
            </a:r>
          </a:p>
          <a:p>
            <a:pPr algn="l"/>
            <a:endParaRPr lang="en-GB" sz="2000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algn="l"/>
            <a:endParaRPr lang="en-GB" sz="2000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algn="l"/>
            <a:endParaRPr lang="en-GB" sz="2000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algn="l"/>
            <a:r>
              <a:rPr lang="en-GB" sz="2000" dirty="0">
                <a:latin typeface="Calibri" panose="020F0502020204030204" pitchFamily="34" charset="0"/>
                <a:cs typeface="Times New Roman" panose="02020603050405020304" pitchFamily="18" charset="0"/>
              </a:rPr>
              <a:t>“Studious enquiry or examination; collection of information about a particular subject; careful/diligent search”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4810799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B02F01-F703-4B06-F0D7-26A6CD2DCA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800" dirty="0"/>
              <a:t>Methods of research</a:t>
            </a:r>
            <a:endParaRPr lang="en-US" sz="3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74127C-C498-2727-5551-F888527C18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88613"/>
            <a:ext cx="8596668" cy="3880773"/>
          </a:xfrm>
        </p:spPr>
        <p:txBody>
          <a:bodyPr/>
          <a:lstStyle/>
          <a:p>
            <a:r>
              <a:rPr lang="en-GB" sz="2000" dirty="0"/>
              <a:t>Primary</a:t>
            </a:r>
          </a:p>
          <a:p>
            <a:r>
              <a:rPr lang="en-GB" sz="2000" dirty="0"/>
              <a:t>Secondary</a:t>
            </a:r>
          </a:p>
          <a:p>
            <a:endParaRPr lang="en-GB" sz="2000" dirty="0"/>
          </a:p>
          <a:p>
            <a:r>
              <a:rPr lang="en-GB" sz="2000" dirty="0"/>
              <a:t>Surveys – qualitative, quantitative</a:t>
            </a:r>
          </a:p>
          <a:p>
            <a:r>
              <a:rPr lang="en-GB" sz="2000" dirty="0"/>
              <a:t>Interviews</a:t>
            </a:r>
          </a:p>
          <a:p>
            <a:r>
              <a:rPr lang="en-GB" sz="2000" dirty="0"/>
              <a:t>Questionnaires</a:t>
            </a:r>
          </a:p>
          <a:p>
            <a:r>
              <a:rPr lang="en-GB" sz="2000" dirty="0"/>
              <a:t>Case studies</a:t>
            </a:r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F239F3A-98D1-DC2E-EA2F-A9FB1667079F}"/>
              </a:ext>
            </a:extLst>
          </p:cNvPr>
          <p:cNvSpPr txBox="1"/>
          <p:nvPr/>
        </p:nvSpPr>
        <p:spPr>
          <a:xfrm>
            <a:off x="475542" y="5509735"/>
            <a:ext cx="303812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400" dirty="0"/>
              <a:t>(Waters and Bell, 2018)</a:t>
            </a:r>
          </a:p>
          <a:p>
            <a:pPr algn="l"/>
            <a:r>
              <a:rPr lang="en-GB" sz="1400" dirty="0"/>
              <a:t>(</a:t>
            </a:r>
            <a:r>
              <a:rPr lang="en-GB" sz="1400" dirty="0" err="1"/>
              <a:t>Rangaiah</a:t>
            </a:r>
            <a:r>
              <a:rPr lang="en-GB" sz="1400" dirty="0"/>
              <a:t>, 2021)</a:t>
            </a:r>
          </a:p>
          <a:p>
            <a:pPr algn="l"/>
            <a:r>
              <a:rPr lang="en-GB" sz="1400" dirty="0"/>
              <a:t>(Winter and </a:t>
            </a:r>
            <a:r>
              <a:rPr lang="en-GB" sz="1400" dirty="0" err="1"/>
              <a:t>Munn-Giddings</a:t>
            </a:r>
            <a:r>
              <a:rPr lang="en-GB" sz="1400" dirty="0"/>
              <a:t>, 2001)</a:t>
            </a:r>
          </a:p>
          <a:p>
            <a:pPr algn="l"/>
            <a:r>
              <a:rPr lang="en-GB" sz="1400" dirty="0"/>
              <a:t>(SimplyPsychology, 2018, IMAGE)</a:t>
            </a:r>
            <a:endParaRPr lang="en-US" sz="14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44883DD-FA0C-F6F9-AB82-E6A86E3B16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54422" y="1930400"/>
            <a:ext cx="3003024" cy="3003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1603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3D98C-2E06-D346-DDA1-F74510CB7A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7445" y="555809"/>
            <a:ext cx="8596668" cy="1320800"/>
          </a:xfrm>
        </p:spPr>
        <p:txBody>
          <a:bodyPr/>
          <a:lstStyle/>
          <a:p>
            <a:r>
              <a:rPr lang="en-GB" dirty="0"/>
              <a:t>Evidence-Based Practice (EBP)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363B7D8-0AAC-0E9A-E5C3-043924872B16}"/>
              </a:ext>
            </a:extLst>
          </p:cNvPr>
          <p:cNvSpPr txBox="1"/>
          <p:nvPr/>
        </p:nvSpPr>
        <p:spPr>
          <a:xfrm>
            <a:off x="437445" y="1394008"/>
            <a:ext cx="8932333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GB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aking previous research from evidence, the clinical and personal requirements for a patient, and clinical proficiency, to make decisions best suited to the patient.</a:t>
            </a:r>
          </a:p>
          <a:p>
            <a:pPr algn="l"/>
            <a:endParaRPr lang="en-GB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algn="l"/>
            <a:r>
              <a:rPr lang="en-GB" dirty="0">
                <a:latin typeface="Calibri" panose="020F0502020204030204" pitchFamily="34" charset="0"/>
              </a:rPr>
              <a:t>Use latest evidence and knowledge to:</a:t>
            </a:r>
          </a:p>
          <a:p>
            <a:pPr marL="342900" indent="-342900" algn="l">
              <a:buFont typeface="Wingdings" pitchFamily="2" charset="2"/>
              <a:buChar char="Ø"/>
            </a:pPr>
            <a:r>
              <a:rPr lang="en-GB" dirty="0">
                <a:latin typeface="Calibri" panose="020F0502020204030204" pitchFamily="34" charset="0"/>
              </a:rPr>
              <a:t>Assess</a:t>
            </a:r>
          </a:p>
          <a:p>
            <a:pPr marL="342900" indent="-342900" algn="l">
              <a:buFont typeface="Wingdings" pitchFamily="2" charset="2"/>
              <a:buChar char="Ø"/>
            </a:pPr>
            <a:r>
              <a:rPr lang="en-GB" dirty="0">
                <a:latin typeface="Calibri" panose="020F0502020204030204" pitchFamily="34" charset="0"/>
              </a:rPr>
              <a:t>Plan</a:t>
            </a:r>
          </a:p>
          <a:p>
            <a:pPr marL="342900" indent="-342900" algn="l">
              <a:buFont typeface="Wingdings" pitchFamily="2" charset="2"/>
              <a:buChar char="Ø"/>
            </a:pPr>
            <a:r>
              <a:rPr lang="en-GB" dirty="0">
                <a:latin typeface="Calibri" panose="020F0502020204030204" pitchFamily="34" charset="0"/>
              </a:rPr>
              <a:t>Deliver</a:t>
            </a:r>
          </a:p>
          <a:p>
            <a:pPr marL="342900" indent="-342900" algn="l">
              <a:buFont typeface="Wingdings" pitchFamily="2" charset="2"/>
              <a:buChar char="Ø"/>
            </a:pPr>
            <a:r>
              <a:rPr lang="en-GB" dirty="0">
                <a:latin typeface="Calibri" panose="020F0502020204030204" pitchFamily="34" charset="0"/>
              </a:rPr>
              <a:t>Evaluate</a:t>
            </a:r>
          </a:p>
          <a:p>
            <a:pPr algn="l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C9C88BC-7C02-36EE-E62B-3411B5D91B7C}"/>
              </a:ext>
            </a:extLst>
          </p:cNvPr>
          <p:cNvSpPr txBox="1"/>
          <p:nvPr/>
        </p:nvSpPr>
        <p:spPr>
          <a:xfrm>
            <a:off x="550334" y="6165200"/>
            <a:ext cx="64628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Mazurek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GB" sz="14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Fineout-Overholt</a:t>
            </a:r>
            <a:r>
              <a:rPr lang="en-GB" sz="14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2022)  </a:t>
            </a:r>
            <a:r>
              <a:rPr lang="en-GB" sz="1400" dirty="0">
                <a:latin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400" dirty="0" err="1">
                <a:latin typeface="Calibri" panose="020F0502020204030204" pitchFamily="34" charset="0"/>
                <a:cs typeface="Times New Roman" panose="02020603050405020304" pitchFamily="18" charset="0"/>
              </a:rPr>
              <a:t>Rycroft-Malone</a:t>
            </a:r>
            <a:r>
              <a:rPr lang="en-GB" sz="1400" dirty="0">
                <a:latin typeface="Calibri" panose="020F0502020204030204" pitchFamily="34" charset="0"/>
                <a:cs typeface="Times New Roman" panose="02020603050405020304" pitchFamily="18" charset="0"/>
              </a:rPr>
              <a:t> et al, 2004)</a:t>
            </a:r>
            <a:r>
              <a:rPr lang="en-GB" sz="1400" dirty="0">
                <a:effectLst/>
                <a:latin typeface="Calibri" panose="020F0502020204030204" pitchFamily="34" charset="0"/>
              </a:rPr>
              <a:t> </a:t>
            </a:r>
            <a:r>
              <a:rPr lang="en-GB" sz="1400" dirty="0">
                <a:latin typeface="Calibri" panose="020F0502020204030204" pitchFamily="34" charset="0"/>
              </a:rPr>
              <a:t> </a:t>
            </a:r>
          </a:p>
          <a:p>
            <a:pPr algn="l"/>
            <a:r>
              <a:rPr lang="en-GB" sz="1400" dirty="0">
                <a:latin typeface="Calibri" panose="020F0502020204030204" pitchFamily="34" charset="0"/>
              </a:rPr>
              <a:t>(Slattery and </a:t>
            </a:r>
            <a:r>
              <a:rPr lang="en-GB" sz="1400" dirty="0" err="1">
                <a:latin typeface="Calibri" panose="020F0502020204030204" pitchFamily="34" charset="0"/>
              </a:rPr>
              <a:t>Beyea</a:t>
            </a:r>
            <a:r>
              <a:rPr lang="en-GB" sz="1400" dirty="0">
                <a:latin typeface="Calibri" panose="020F0502020204030204" pitchFamily="34" charset="0"/>
              </a:rPr>
              <a:t>, 2006) (Ellis, 2016)</a:t>
            </a:r>
            <a:endParaRPr lang="en-US" sz="1400" dirty="0">
              <a:latin typeface="Calibri" panose="020F0502020204030204" pitchFamily="34" charset="0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8F5D78B9-CAED-302A-71AD-B58FD41D030D}"/>
              </a:ext>
            </a:extLst>
          </p:cNvPr>
          <p:cNvSpPr txBox="1">
            <a:spLocks/>
          </p:cNvSpPr>
          <p:nvPr/>
        </p:nvSpPr>
        <p:spPr>
          <a:xfrm>
            <a:off x="437445" y="4288933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2000" dirty="0"/>
              <a:t>Examples of EBP in Nursing and Health</a:t>
            </a:r>
            <a:endParaRPr lang="en-US" sz="2000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75095198-0569-58A3-F5CC-2E763267A6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445" y="4677273"/>
            <a:ext cx="8596668" cy="786720"/>
          </a:xfrm>
        </p:spPr>
        <p:txBody>
          <a:bodyPr/>
          <a:lstStyle/>
          <a:p>
            <a:r>
              <a:rPr lang="en-GB" dirty="0"/>
              <a:t>Shift rotation</a:t>
            </a:r>
          </a:p>
          <a:p>
            <a:r>
              <a:rPr lang="en-GB" dirty="0"/>
              <a:t>Development of nurses’ practice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32682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38713D6-8698-4325-1027-B43C384D4565}"/>
              </a:ext>
            </a:extLst>
          </p:cNvPr>
          <p:cNvSpPr txBox="1"/>
          <p:nvPr/>
        </p:nvSpPr>
        <p:spPr>
          <a:xfrm>
            <a:off x="620889" y="6261234"/>
            <a:ext cx="333022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400" dirty="0"/>
              <a:t>(Quinlan, 2006, p. 281)</a:t>
            </a:r>
            <a:endParaRPr lang="en-US" sz="1400" dirty="0"/>
          </a:p>
        </p:txBody>
      </p:sp>
      <p:pic>
        <p:nvPicPr>
          <p:cNvPr id="12" name="Picture 12">
            <a:extLst>
              <a:ext uri="{FF2B5EF4-FFF2-40B4-BE49-F238E27FC236}">
                <a16:creationId xmlns:a16="http://schemas.microsoft.com/office/drawing/2014/main" id="{2C9EC817-475D-CC43-9BB4-B0BFC61C04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1000" y="1709018"/>
            <a:ext cx="4233336" cy="4233336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D578E2C5-AD85-3221-E886-74B98BBA0C93}"/>
              </a:ext>
            </a:extLst>
          </p:cNvPr>
          <p:cNvSpPr txBox="1"/>
          <p:nvPr/>
        </p:nvSpPr>
        <p:spPr>
          <a:xfrm>
            <a:off x="1937323" y="718581"/>
            <a:ext cx="6797455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000" dirty="0">
                <a:solidFill>
                  <a:schemeClr val="accent1"/>
                </a:solidFill>
              </a:rPr>
              <a:t>Professional Practice Model Diagram</a:t>
            </a:r>
            <a:endParaRPr lang="en-US" sz="30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91128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6E1868-E84E-6357-8D01-F3EA046709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Adverse Childhood Experiences (ACEs)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7B0727-4F14-2645-297B-2F804567D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88613"/>
            <a:ext cx="8596668" cy="3880773"/>
          </a:xfrm>
        </p:spPr>
        <p:txBody>
          <a:bodyPr/>
          <a:lstStyle/>
          <a:p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 experience, or multiple experiences, of a highly negative and traumatic nature</a:t>
            </a:r>
          </a:p>
          <a:p>
            <a:r>
              <a:rPr lang="en-GB" sz="1800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rolonged experience, occurring for a number of years during childhood, or could have been experienced just once </a:t>
            </a:r>
          </a:p>
          <a:p>
            <a:r>
              <a:rPr lang="en-GB" dirty="0" err="1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Neuroplasticity</a:t>
            </a:r>
            <a:r>
              <a:rPr lang="en-GB" dirty="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and “heightened plasticity”</a:t>
            </a:r>
          </a:p>
          <a:p>
            <a:endParaRPr lang="en-GB" dirty="0"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“ACEs broadly contribute to the overall risk for developing a wide range of mental disorders.”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FD71CF7-5548-5E51-38B5-EE7695037A19}"/>
              </a:ext>
            </a:extLst>
          </p:cNvPr>
          <p:cNvSpPr txBox="1"/>
          <p:nvPr/>
        </p:nvSpPr>
        <p:spPr>
          <a:xfrm>
            <a:off x="489654" y="5786734"/>
            <a:ext cx="451978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400" dirty="0"/>
              <a:t>(</a:t>
            </a:r>
            <a:r>
              <a:rPr lang="en-GB" sz="1400" dirty="0" err="1"/>
              <a:t>Asmundson</a:t>
            </a:r>
            <a:r>
              <a:rPr lang="en-GB" sz="1400" dirty="0"/>
              <a:t> and </a:t>
            </a:r>
            <a:r>
              <a:rPr lang="en-GB" sz="1400" dirty="0" err="1"/>
              <a:t>Afifi</a:t>
            </a:r>
            <a:r>
              <a:rPr lang="en-GB" sz="1400" dirty="0"/>
              <a:t>, 2019, p. 51)</a:t>
            </a:r>
          </a:p>
          <a:p>
            <a:pPr algn="l"/>
            <a:r>
              <a:rPr lang="en-GB" sz="1400" dirty="0"/>
              <a:t>(National Health Service, 2022)</a:t>
            </a:r>
          </a:p>
          <a:p>
            <a:pPr algn="l"/>
            <a:r>
              <a:rPr lang="en-GB" sz="1400" dirty="0"/>
              <a:t>(</a:t>
            </a:r>
            <a:r>
              <a:rPr lang="en-GB" sz="1400" dirty="0" err="1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Fuhrmann</a:t>
            </a:r>
            <a:r>
              <a:rPr lang="en-GB" sz="14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and Knoll, 2015)</a:t>
            </a:r>
            <a:r>
              <a:rPr lang="en-GB" sz="1400" dirty="0">
                <a:effectLst/>
              </a:rPr>
              <a:t> </a:t>
            </a:r>
          </a:p>
          <a:p>
            <a:pPr algn="l"/>
            <a:r>
              <a:rPr lang="en-GB" sz="1400" dirty="0"/>
              <a:t>(World Health Organisation, 2022)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18303607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A2F6E0-6EFE-A6C0-F6EB-2EC0F0A8B9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285045"/>
            <a:ext cx="8596668" cy="1320800"/>
          </a:xfrm>
        </p:spPr>
        <p:txBody>
          <a:bodyPr/>
          <a:lstStyle/>
          <a:p>
            <a:r>
              <a:rPr lang="en-GB" dirty="0"/>
              <a:t>Personality disorders (PD)</a:t>
            </a:r>
            <a:br>
              <a:rPr lang="en-GB" dirty="0"/>
            </a:br>
            <a:r>
              <a:rPr lang="en-GB" sz="2200" dirty="0"/>
              <a:t>In adults who have experiences ACEs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47D7B4-8870-A961-667D-946B49C01E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605845"/>
            <a:ext cx="8596668" cy="3784599"/>
          </a:xfrm>
        </p:spPr>
        <p:txBody>
          <a:bodyPr>
            <a:normAutofit/>
          </a:bodyPr>
          <a:lstStyle/>
          <a:p>
            <a:r>
              <a:rPr lang="en-GB" dirty="0"/>
              <a:t>73% of 600 had experienced abuse</a:t>
            </a:r>
          </a:p>
          <a:p>
            <a:r>
              <a:rPr lang="en-GB" dirty="0"/>
              <a:t>82% had experienced neglect</a:t>
            </a:r>
          </a:p>
          <a:p>
            <a:endParaRPr lang="en-GB" dirty="0"/>
          </a:p>
          <a:p>
            <a:r>
              <a:rPr lang="en-GB" dirty="0"/>
              <a:t>Dissociative Identity Disorder (DID)    ➡  ️  ‘Alter ego’</a:t>
            </a:r>
          </a:p>
          <a:p>
            <a:endParaRPr lang="en-GB" dirty="0"/>
          </a:p>
          <a:p>
            <a:r>
              <a:rPr lang="en-GB" dirty="0"/>
              <a:t>PD – 40-50% inpatients, 20% outpatients</a:t>
            </a:r>
          </a:p>
          <a:p>
            <a:endParaRPr lang="en-GB" dirty="0"/>
          </a:p>
          <a:p>
            <a:r>
              <a:rPr lang="en-GB" dirty="0"/>
              <a:t>Hospitalisation – suicide attempts, severe self-injurious behaviours, treatments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DACC43C-6BCF-D070-C669-CC2D033F65EA}"/>
              </a:ext>
            </a:extLst>
          </p:cNvPr>
          <p:cNvSpPr txBox="1"/>
          <p:nvPr/>
        </p:nvSpPr>
        <p:spPr>
          <a:xfrm>
            <a:off x="677334" y="5859690"/>
            <a:ext cx="3499555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400" dirty="0"/>
              <a:t>(Battle et al., 2004)</a:t>
            </a:r>
          </a:p>
          <a:p>
            <a:pPr algn="l"/>
            <a:r>
              <a:rPr lang="en-GB" sz="1400" dirty="0"/>
              <a:t>(Mind, 2019) (</a:t>
            </a:r>
            <a:r>
              <a:rPr lang="en-GB" sz="1400" dirty="0" err="1"/>
              <a:t>Grenyer</a:t>
            </a:r>
            <a:r>
              <a:rPr lang="en-GB" sz="1400" dirty="0"/>
              <a:t> et al. 2018) </a:t>
            </a:r>
            <a:r>
              <a:rPr lang="en-GB" sz="14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(Jenkins et al. 2015)</a:t>
            </a:r>
            <a:r>
              <a:rPr lang="en-GB" sz="1400" dirty="0">
                <a:effectLst/>
              </a:rPr>
              <a:t> 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511415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2A9B9-70DB-D680-18A7-737FF2E386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Self-injurious and suicidal behaviours</a:t>
            </a:r>
            <a:br>
              <a:rPr lang="en-GB" dirty="0"/>
            </a:br>
            <a:r>
              <a:rPr lang="en-GB" sz="2200" dirty="0"/>
              <a:t>In adults with a form of PD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691171-7217-A6CB-05BA-607234647D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8596668" cy="155063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10% of individuals with PD will die from suicide</a:t>
            </a:r>
          </a:p>
          <a:p>
            <a:r>
              <a:rPr lang="en-GB" dirty="0"/>
              <a:t>50% of 65 outpatients had made at least one attempt prior to study</a:t>
            </a:r>
          </a:p>
          <a:p>
            <a:endParaRPr lang="en-GB" dirty="0"/>
          </a:p>
          <a:p>
            <a:r>
              <a:rPr lang="en-GB" dirty="0"/>
              <a:t>Strong link between psychiatric hospitalisations and suicide attempts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B20F7CE-15A2-BFD1-1185-D4562CC67B1A}"/>
              </a:ext>
            </a:extLst>
          </p:cNvPr>
          <p:cNvSpPr txBox="1"/>
          <p:nvPr/>
        </p:nvSpPr>
        <p:spPr>
          <a:xfrm>
            <a:off x="677334" y="5509736"/>
            <a:ext cx="267123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400" dirty="0"/>
              <a:t>(Black et al. 2005)</a:t>
            </a:r>
          </a:p>
          <a:p>
            <a:pPr algn="l"/>
            <a:r>
              <a:rPr lang="en-GB" sz="1400" dirty="0"/>
              <a:t>(Zimmerman et al. 2014)</a:t>
            </a:r>
          </a:p>
          <a:p>
            <a:pPr algn="l"/>
            <a:r>
              <a:rPr lang="en-GB" sz="1400" dirty="0"/>
              <a:t>(Kim and Lee, 2021)</a:t>
            </a:r>
          </a:p>
          <a:p>
            <a:pPr algn="l"/>
            <a:r>
              <a:rPr lang="en-GB" sz="14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(legislation.gov, 2007)</a:t>
            </a:r>
            <a:r>
              <a:rPr lang="en-GB" sz="1400" dirty="0">
                <a:effectLst/>
              </a:rPr>
              <a:t> 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29921063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DA23BC-5EFA-E0C6-A9C0-B56123FD04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71482"/>
          </a:xfrm>
        </p:spPr>
        <p:txBody>
          <a:bodyPr/>
          <a:lstStyle/>
          <a:p>
            <a:r>
              <a:rPr lang="en-GB" dirty="0"/>
              <a:t>‘The Boy who Cried Wolf’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BB6808-CA7E-EEAB-F68B-B190A475B7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596145"/>
            <a:ext cx="8596668" cy="2115077"/>
          </a:xfrm>
        </p:spPr>
        <p:txBody>
          <a:bodyPr>
            <a:normAutofit/>
          </a:bodyPr>
          <a:lstStyle/>
          <a:p>
            <a:r>
              <a:rPr lang="en-GB" dirty="0"/>
              <a:t>Primary research – significant use of healthcare</a:t>
            </a:r>
          </a:p>
          <a:p>
            <a:r>
              <a:rPr lang="en-GB" dirty="0"/>
              <a:t>22 year old with borderline personality disorder</a:t>
            </a:r>
          </a:p>
          <a:p>
            <a:r>
              <a:rPr lang="en-GB" dirty="0"/>
              <a:t>Threats of suicide = hospitalisation</a:t>
            </a:r>
          </a:p>
          <a:p>
            <a:endParaRPr lang="en-GB" dirty="0"/>
          </a:p>
          <a:p>
            <a:r>
              <a:rPr lang="en-GB" dirty="0"/>
              <a:t>Stigmatisation – “attention-seeking” and “manipulative”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83E0C6C-1151-58F4-4A27-BBD200FF11AF}"/>
              </a:ext>
            </a:extLst>
          </p:cNvPr>
          <p:cNvSpPr txBox="1"/>
          <p:nvPr/>
        </p:nvSpPr>
        <p:spPr>
          <a:xfrm>
            <a:off x="517878" y="6248400"/>
            <a:ext cx="18288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400" dirty="0"/>
              <a:t>(Gregory, 2021)</a:t>
            </a:r>
          </a:p>
          <a:p>
            <a:pPr algn="l"/>
            <a:r>
              <a:rPr lang="en-GB" sz="1400" dirty="0"/>
              <a:t>(Kling, 2014)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24083115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F95830-114B-E778-9569-A6DF08D2C1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914400"/>
          </a:xfrm>
        </p:spPr>
        <p:txBody>
          <a:bodyPr>
            <a:normAutofit fontScale="90000"/>
          </a:bodyPr>
          <a:lstStyle/>
          <a:p>
            <a:r>
              <a:rPr lang="en-GB" dirty="0"/>
              <a:t>Use of healthcare</a:t>
            </a:r>
            <a:br>
              <a:rPr lang="en-GB" dirty="0"/>
            </a:br>
            <a:r>
              <a:rPr lang="en-GB" sz="2000" dirty="0"/>
              <a:t>By individuals with a PD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EA758D-E1A7-FB5B-61A1-85DC1BA1D6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680811"/>
            <a:ext cx="8596668" cy="1748189"/>
          </a:xfrm>
        </p:spPr>
        <p:txBody>
          <a:bodyPr/>
          <a:lstStyle/>
          <a:p>
            <a:r>
              <a:rPr lang="en-GB" dirty="0"/>
              <a:t>No cure – treatments available</a:t>
            </a:r>
          </a:p>
          <a:p>
            <a:r>
              <a:rPr lang="en-GB" dirty="0"/>
              <a:t>Increased risk of ill physical health, e.g. chronic disease</a:t>
            </a:r>
          </a:p>
          <a:p>
            <a:r>
              <a:rPr lang="en-GB" dirty="0"/>
              <a:t>Significant increase in services used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3E1A3A5-C15B-6427-D3ED-069F6ADB3FBC}"/>
              </a:ext>
            </a:extLst>
          </p:cNvPr>
          <p:cNvSpPr txBox="1"/>
          <p:nvPr/>
        </p:nvSpPr>
        <p:spPr>
          <a:xfrm>
            <a:off x="677334" y="5879068"/>
            <a:ext cx="372956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400" dirty="0"/>
              <a:t>(National Health Service, 2022)</a:t>
            </a:r>
          </a:p>
          <a:p>
            <a:pPr algn="l"/>
            <a:r>
              <a:rPr lang="en-GB" sz="1400" dirty="0"/>
              <a:t>(Powers and </a:t>
            </a:r>
            <a:r>
              <a:rPr lang="en-GB" sz="1400" dirty="0" err="1"/>
              <a:t>Oltmanns</a:t>
            </a:r>
            <a:r>
              <a:rPr lang="en-GB" sz="1400" dirty="0"/>
              <a:t>, 2012)</a:t>
            </a:r>
          </a:p>
          <a:p>
            <a:pPr algn="l"/>
            <a:r>
              <a:rPr lang="en-GB" sz="1400" dirty="0"/>
              <a:t>(Dale et al. 2017)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16860143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2FAA51-649A-878C-E0C5-AF92FA08EB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CMHT</a:t>
            </a:r>
            <a:br>
              <a:rPr lang="en-GB" dirty="0"/>
            </a:br>
            <a:r>
              <a:rPr lang="en-GB" sz="2000" dirty="0"/>
              <a:t>Community Mental Health Team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40982AE-B81F-B19A-A229-A8092CD7D320}"/>
              </a:ext>
            </a:extLst>
          </p:cNvPr>
          <p:cNvSpPr txBox="1"/>
          <p:nvPr/>
        </p:nvSpPr>
        <p:spPr>
          <a:xfrm>
            <a:off x="5188655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9C9DBC2-24C6-5100-EE34-8C03F9E613D5}"/>
              </a:ext>
            </a:extLst>
          </p:cNvPr>
          <p:cNvSpPr txBox="1"/>
          <p:nvPr/>
        </p:nvSpPr>
        <p:spPr>
          <a:xfrm>
            <a:off x="571500" y="6372578"/>
            <a:ext cx="182738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400" dirty="0"/>
              <a:t>(Mind, 2022)</a:t>
            </a:r>
            <a:endParaRPr lang="en-US" sz="1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BC57DD3-91FC-4CE0-71C2-46D2949AF313}"/>
              </a:ext>
            </a:extLst>
          </p:cNvPr>
          <p:cNvSpPr txBox="1"/>
          <p:nvPr/>
        </p:nvSpPr>
        <p:spPr>
          <a:xfrm>
            <a:off x="677334" y="1930400"/>
            <a:ext cx="48189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Supports individuals with ill mental in the community.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7CDE32E-5BEA-7319-AEE8-568099282408}"/>
              </a:ext>
            </a:extLst>
          </p:cNvPr>
          <p:cNvSpPr txBox="1"/>
          <p:nvPr/>
        </p:nvSpPr>
        <p:spPr>
          <a:xfrm>
            <a:off x="571500" y="3020368"/>
            <a:ext cx="601556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Wingdings" pitchFamily="2" charset="2"/>
              <a:buChar char="Ø"/>
            </a:pPr>
            <a:r>
              <a:rPr lang="en-GB" dirty="0"/>
              <a:t>CPN (Community Psychiatric Nurse)</a:t>
            </a:r>
          </a:p>
          <a:p>
            <a:pPr marL="285750" indent="-285750" algn="l">
              <a:buFont typeface="Wingdings" pitchFamily="2" charset="2"/>
              <a:buChar char="Ø"/>
            </a:pPr>
            <a:r>
              <a:rPr lang="en-GB" dirty="0"/>
              <a:t>Psychologist </a:t>
            </a:r>
          </a:p>
          <a:p>
            <a:pPr marL="285750" indent="-285750" algn="l">
              <a:buFont typeface="Wingdings" pitchFamily="2" charset="2"/>
              <a:buChar char="Ø"/>
            </a:pPr>
            <a:r>
              <a:rPr lang="en-GB" dirty="0"/>
              <a:t>OT (Occupational Therapist)</a:t>
            </a:r>
          </a:p>
          <a:p>
            <a:pPr marL="285750" indent="-285750" algn="l">
              <a:buFont typeface="Wingdings" pitchFamily="2" charset="2"/>
              <a:buChar char="Ø"/>
            </a:pPr>
            <a:r>
              <a:rPr lang="en-GB" dirty="0"/>
              <a:t>Counsellor</a:t>
            </a:r>
          </a:p>
          <a:p>
            <a:pPr marL="285750" indent="-285750" algn="l">
              <a:buFont typeface="Wingdings" pitchFamily="2" charset="2"/>
              <a:buChar char="Ø"/>
            </a:pPr>
            <a:r>
              <a:rPr lang="en-GB" dirty="0"/>
              <a:t>Support Worker</a:t>
            </a:r>
          </a:p>
          <a:p>
            <a:pPr marL="285750" indent="-285750" algn="l">
              <a:buFont typeface="Wingdings" pitchFamily="2" charset="2"/>
              <a:buChar char="Ø"/>
            </a:pPr>
            <a:r>
              <a:rPr lang="en-GB" dirty="0"/>
              <a:t>Social Worker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52411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BA2ADE-A7BE-CE2A-5BB3-6D3DBC1BA2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ACEs can be prevented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01A558-F3AE-869C-BA6E-B2C530818B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560424"/>
            <a:ext cx="8596668" cy="3880773"/>
          </a:xfrm>
        </p:spPr>
        <p:txBody>
          <a:bodyPr/>
          <a:lstStyle/>
          <a:p>
            <a:r>
              <a:rPr lang="en-GB" dirty="0"/>
              <a:t>Helps to prevent harm and hospitalisation</a:t>
            </a:r>
          </a:p>
          <a:p>
            <a:endParaRPr lang="en-GB" dirty="0"/>
          </a:p>
          <a:p>
            <a:r>
              <a:rPr lang="en-GB" dirty="0"/>
              <a:t>Raise awareness – Parents, public, teachers</a:t>
            </a:r>
          </a:p>
          <a:p>
            <a:r>
              <a:rPr lang="en-GB" dirty="0"/>
              <a:t>Promote children’s mental health</a:t>
            </a:r>
          </a:p>
          <a:p>
            <a:r>
              <a:rPr lang="en-GB" dirty="0"/>
              <a:t>Create and maintain stable and loving relationships </a:t>
            </a:r>
          </a:p>
          <a:p>
            <a:r>
              <a:rPr lang="en-GB" dirty="0"/>
              <a:t>Treatment – e.g. substance use, help prevent violence</a:t>
            </a:r>
          </a:p>
          <a:p>
            <a:r>
              <a:rPr lang="en-GB" dirty="0"/>
              <a:t>Intervention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EBB67D6-3043-47CC-CD47-259D88E4E801}"/>
              </a:ext>
            </a:extLst>
          </p:cNvPr>
          <p:cNvSpPr txBox="1"/>
          <p:nvPr/>
        </p:nvSpPr>
        <p:spPr>
          <a:xfrm>
            <a:off x="677334" y="6238132"/>
            <a:ext cx="564990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400" dirty="0"/>
              <a:t>(Centres for Disease Control and Prevention, 2019)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37304802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998EF2-E821-C959-FDD9-9AE5043232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51854F-93B4-3B63-A333-BF2ECD057C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737255"/>
            <a:ext cx="8596668" cy="3880773"/>
          </a:xfrm>
        </p:spPr>
        <p:txBody>
          <a:bodyPr/>
          <a:lstStyle/>
          <a:p>
            <a:r>
              <a:rPr lang="en-GB" dirty="0"/>
              <a:t>EBP is widely used to help improve healthcare practice</a:t>
            </a:r>
          </a:p>
          <a:p>
            <a:r>
              <a:rPr lang="en-GB" dirty="0"/>
              <a:t>Research can be conducted through a variety of methods </a:t>
            </a:r>
          </a:p>
          <a:p>
            <a:endParaRPr lang="en-GB" dirty="0"/>
          </a:p>
          <a:p>
            <a:r>
              <a:rPr lang="en-GB" dirty="0"/>
              <a:t>Adolescence has a strong impact on an individual’s adulthood</a:t>
            </a:r>
          </a:p>
          <a:p>
            <a:r>
              <a:rPr lang="en-GB" dirty="0"/>
              <a:t>Negative environments or experiences can have a serious affect in later life</a:t>
            </a:r>
          </a:p>
          <a:p>
            <a:r>
              <a:rPr lang="en-GB" dirty="0"/>
              <a:t>Strong correlation between ACEs and PD in adults</a:t>
            </a:r>
          </a:p>
          <a:p>
            <a:r>
              <a:rPr lang="en-GB" dirty="0"/>
              <a:t>Strong correlation between PD and hospitalisation</a:t>
            </a:r>
          </a:p>
          <a:p>
            <a:r>
              <a:rPr lang="en-GB" dirty="0"/>
              <a:t>How ACEs can be prevented</a:t>
            </a:r>
          </a:p>
        </p:txBody>
      </p:sp>
    </p:spTree>
    <p:extLst>
      <p:ext uri="{BB962C8B-B14F-4D97-AF65-F5344CB8AC3E}">
        <p14:creationId xmlns:p14="http://schemas.microsoft.com/office/powerpoint/2010/main" val="10645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80B86A7-A1EC-475B-9166-88902B033A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C8A2EC-2327-2C61-C8E0-733B35B10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2597" y="501487"/>
            <a:ext cx="8596668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Reference List</a:t>
            </a:r>
            <a:endParaRPr lang="en-US" dirty="0"/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C2C29CB1-9F74-4879-A6AF-AEA67B6F1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28A58FC-F58E-CC69-001B-94C646DB8143}"/>
              </a:ext>
            </a:extLst>
          </p:cNvPr>
          <p:cNvSpPr txBox="1"/>
          <p:nvPr/>
        </p:nvSpPr>
        <p:spPr>
          <a:xfrm>
            <a:off x="842597" y="1348154"/>
            <a:ext cx="10900670" cy="468669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Asmundson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 G. J., </a:t>
            </a:r>
            <a:r>
              <a:rPr lang="en-US" sz="1300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Afifi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 T. O. (2019) </a:t>
            </a:r>
            <a:r>
              <a:rPr lang="en-US" sz="13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Adverse Childhood Experiences: Using Evidence to Advance Research, Practice, Policy and Prevention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 London: Academic Press (Imprint of Elsevier)</a:t>
            </a:r>
            <a:endParaRPr lang="en-US" sz="13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Battle C. L., Shea M. T., Johnson D. M., Yen S., </a:t>
            </a:r>
            <a:r>
              <a:rPr lang="en-US" sz="1300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Zlotnik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 C., </a:t>
            </a:r>
            <a:r>
              <a:rPr lang="en-US" sz="1300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Zanarini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 M. C., </a:t>
            </a:r>
            <a:r>
              <a:rPr lang="en-US" sz="1300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Sanislow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 C. A., </a:t>
            </a:r>
            <a:r>
              <a:rPr lang="en-US" sz="1300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Skodol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 A. E., </a:t>
            </a:r>
            <a:r>
              <a:rPr lang="en-US" sz="1300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Gunderson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 J. G., </a:t>
            </a:r>
            <a:r>
              <a:rPr lang="en-US" sz="1300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Grilo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 C. M., </a:t>
            </a:r>
            <a:r>
              <a:rPr lang="en-US" sz="1300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McGlashan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 T. H., Morley L. C. (2005) ‘Childhood Maltreatment Associated With Adult Personality Disorders: Findings From the Collaborative Longitudinal Personality Disorders Study’ </a:t>
            </a:r>
            <a:r>
              <a:rPr lang="en-US" sz="13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Journal of Personality Disorders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 18(2)</a:t>
            </a:r>
            <a:endParaRPr lang="en-US" sz="13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Black D. W., Blum N., </a:t>
            </a:r>
            <a:r>
              <a:rPr lang="en-US" sz="1300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Pfohl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 B., Hale N. (2005) ‘Suicidal </a:t>
            </a:r>
            <a:r>
              <a:rPr lang="en-US" sz="1300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Behaviour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 in Borderline Personality Disorder: Prevalence, Risk Factors, Prediction and </a:t>
            </a:r>
            <a:r>
              <a:rPr lang="en-US" sz="1300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Precention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’ </a:t>
            </a:r>
            <a:r>
              <a:rPr lang="en-US" sz="13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Journal of Personality Disorders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 18(3)</a:t>
            </a:r>
            <a:endParaRPr lang="en-GB" sz="1300" dirty="0">
              <a:solidFill>
                <a:schemeClr val="tx1">
                  <a:lumMod val="75000"/>
                  <a:lumOff val="25000"/>
                </a:schemeClr>
              </a:solidFill>
              <a:effectLst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GB" sz="13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Centres for Disease Control and Prevention (2019) </a:t>
            </a:r>
            <a:r>
              <a:rPr lang="en-GB" sz="13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Preventing Adverse Childhood Experiences: Leveraging the best available evidence </a:t>
            </a:r>
            <a:r>
              <a:rPr lang="en-GB" sz="1300" dirty="0">
                <a:solidFill>
                  <a:schemeClr val="tx1">
                    <a:lumMod val="75000"/>
                    <a:lumOff val="25000"/>
                  </a:schemeClr>
                </a:solidFill>
                <a:hlinkClick r:id="rId2"/>
              </a:rPr>
              <a:t>https://www.cdc.gov/</a:t>
            </a:r>
            <a:r>
              <a:rPr lang="en-GB" sz="1300" dirty="0" err="1">
                <a:solidFill>
                  <a:schemeClr val="tx1">
                    <a:lumMod val="75000"/>
                    <a:lumOff val="25000"/>
                  </a:schemeClr>
                </a:solidFill>
                <a:hlinkClick r:id="rId2"/>
              </a:rPr>
              <a:t>violenceprevention</a:t>
            </a:r>
            <a:r>
              <a:rPr lang="en-GB" sz="1300" dirty="0">
                <a:solidFill>
                  <a:schemeClr val="tx1">
                    <a:lumMod val="75000"/>
                    <a:lumOff val="25000"/>
                  </a:schemeClr>
                </a:solidFill>
                <a:hlinkClick r:id="rId2"/>
              </a:rPr>
              <a:t>/pdf/preventingACEs.pdf</a:t>
            </a:r>
            <a:r>
              <a:rPr lang="en-GB" sz="13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Accessed on Dec. 2</a:t>
            </a:r>
            <a:r>
              <a:rPr lang="en-GB" sz="1300" baseline="30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nd</a:t>
            </a:r>
            <a:r>
              <a:rPr lang="en-GB" sz="13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2022</a:t>
            </a:r>
            <a:endParaRPr lang="en-GB" sz="1300" dirty="0">
              <a:solidFill>
                <a:schemeClr val="tx1">
                  <a:lumMod val="75000"/>
                  <a:lumOff val="25000"/>
                </a:schemeClr>
              </a:solidFill>
              <a:effectLst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GB" sz="13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Dale O., </a:t>
            </a:r>
            <a:r>
              <a:rPr lang="en-GB" sz="13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Sethi</a:t>
            </a:r>
            <a:r>
              <a:rPr lang="en-GB" sz="13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F., Stanton C., Evans S., </a:t>
            </a:r>
            <a:r>
              <a:rPr lang="en-GB" sz="13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Barnicot</a:t>
            </a:r>
            <a:r>
              <a:rPr lang="en-GB" sz="13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K., Sedgwick R., Goldsack S., Dolan M., </a:t>
            </a:r>
            <a:r>
              <a:rPr lang="en-GB" sz="13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Schoolbred</a:t>
            </a:r>
            <a:r>
              <a:rPr lang="en-GB" sz="13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L., </a:t>
            </a:r>
            <a:r>
              <a:rPr lang="en-GB" sz="13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Samele</a:t>
            </a:r>
            <a:r>
              <a:rPr lang="en-GB" sz="13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C., </a:t>
            </a:r>
            <a:r>
              <a:rPr lang="en-GB" sz="13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Urquia</a:t>
            </a:r>
            <a:r>
              <a:rPr lang="en-GB" sz="13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N., Haigh R., Moran P. (2017) ‘Personality Disorder services in England: findings from a national survey’ </a:t>
            </a:r>
            <a:r>
              <a:rPr lang="en-GB" sz="13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BJPsych. Bulletin </a:t>
            </a:r>
            <a:r>
              <a:rPr lang="en-GB" sz="13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41(5) pp. 247-253</a:t>
            </a:r>
            <a:endParaRPr lang="en-US" sz="13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Ellis P (2016) </a:t>
            </a:r>
            <a:r>
              <a:rPr lang="en-US" sz="13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Evidence-Based Practice In Nursing 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3</a:t>
            </a:r>
            <a:r>
              <a:rPr lang="en-US" sz="1300" baseline="300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rd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 </a:t>
            </a:r>
            <a:r>
              <a:rPr lang="en-US" sz="1300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edn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. London: Sage Publications</a:t>
            </a:r>
            <a:endParaRPr lang="en-US" sz="13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Gregory R. J. (2012) ‘Managing Suicide Risk in Borderline Personality Disorder: Distinguishing Real Risk from Attention Seeking’ </a:t>
            </a:r>
            <a:r>
              <a:rPr lang="en-US" sz="13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Psychiatric Times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 29(5) p. 25</a:t>
            </a:r>
            <a:endParaRPr lang="en-GB" sz="1300" dirty="0">
              <a:solidFill>
                <a:schemeClr val="tx1">
                  <a:lumMod val="75000"/>
                  <a:lumOff val="25000"/>
                </a:schemeClr>
              </a:solidFill>
              <a:effectLst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Grenyer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 B. F. S., Lewis K. L., </a:t>
            </a:r>
            <a:r>
              <a:rPr lang="en-US" sz="1300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Fanaian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 M., </a:t>
            </a:r>
            <a:r>
              <a:rPr lang="en-US" sz="1300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Kotze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 B. (2018) ‘Treatment of Personality Disorder Using a Whole of Service Stepped Care Approach: A Cluster </a:t>
            </a:r>
            <a:r>
              <a:rPr lang="en-US" sz="1300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Randomised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 Control Trial’ </a:t>
            </a:r>
            <a:r>
              <a:rPr lang="en-US" sz="1300" i="1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PLos</a:t>
            </a:r>
            <a:r>
              <a:rPr lang="en-US" sz="13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 One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 3 (11)</a:t>
            </a:r>
            <a:endParaRPr lang="en-US" sz="13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 dirty="0">
              <a:solidFill>
                <a:schemeClr val="tx1">
                  <a:lumMod val="75000"/>
                  <a:lumOff val="25000"/>
                </a:schemeClr>
              </a:solidFill>
              <a:effectLst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 dirty="0">
              <a:solidFill>
                <a:schemeClr val="tx1">
                  <a:lumMod val="75000"/>
                  <a:lumOff val="25000"/>
                </a:schemeClr>
              </a:solidFill>
              <a:effectLst/>
            </a:endParaRPr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7E2C7115-5336-410C-AD71-0F0952A2E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8560305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80B86A7-A1EC-475B-9166-88902B033A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8A9ABD-9F36-A8B8-5E89-87EA2D06F3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6117" y="386427"/>
            <a:ext cx="8596668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Reference List (Continued)</a:t>
            </a:r>
            <a:endParaRPr lang="en-US" dirty="0"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C2C29CB1-9F74-4879-A6AF-AEA67B6F1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AA8073A-EB2C-05ED-BEB2-720D5C3D99C8}"/>
              </a:ext>
            </a:extLst>
          </p:cNvPr>
          <p:cNvSpPr txBox="1"/>
          <p:nvPr/>
        </p:nvSpPr>
        <p:spPr>
          <a:xfrm>
            <a:off x="842597" y="1270000"/>
            <a:ext cx="11095403" cy="388077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Jenkins A. L., </a:t>
            </a:r>
            <a:r>
              <a:rPr lang="en-US" sz="1300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McCloskey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 M. S., </a:t>
            </a:r>
            <a:r>
              <a:rPr lang="en-US" sz="1300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Kulper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 D., </a:t>
            </a:r>
            <a:r>
              <a:rPr lang="en-US" sz="1300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Berman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 M. E., </a:t>
            </a:r>
            <a:r>
              <a:rPr lang="en-US" sz="1300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Coccaro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 E. F. (2015) ‘Self-harm </a:t>
            </a:r>
            <a:r>
              <a:rPr lang="en-US" sz="1300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behaviour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 among individuals with intermittent explosive disorder and personality disorders’ </a:t>
            </a:r>
            <a:r>
              <a:rPr lang="en-US" sz="13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Journal of Psychiatric Research 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Vol 60 pp. 125-131 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Kim H. J., Lee D. H. (2021) ‘Predictive factors for the medical </a:t>
            </a:r>
            <a:r>
              <a:rPr lang="en-US" sz="1300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hospitalisation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 of patients who visited the Emergency Department with suicide’ </a:t>
            </a:r>
            <a:r>
              <a:rPr lang="en-US" sz="13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BMC Psychiatry 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21(79)</a:t>
            </a:r>
            <a:endParaRPr lang="en-GB" sz="1300" dirty="0">
              <a:solidFill>
                <a:schemeClr val="tx1">
                  <a:lumMod val="75000"/>
                  <a:lumOff val="25000"/>
                </a:schemeClr>
              </a:solidFill>
              <a:effectLst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GB" sz="13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Kling, R. (2014) ‘Borderline Personality Disorder, Language, and Stigma’ </a:t>
            </a:r>
            <a:r>
              <a:rPr lang="en-GB" sz="1300" i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Ethical Human Psychology and Psychiatry</a:t>
            </a:r>
            <a:r>
              <a:rPr lang="en-GB" sz="13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16(2) pp. 114-119</a:t>
            </a:r>
            <a:endParaRPr lang="en-US" sz="13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Legislation.gov (2007) </a:t>
            </a:r>
            <a:r>
              <a:rPr lang="en-US" sz="13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Mental Health Act 1983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 </a:t>
            </a:r>
            <a:r>
              <a:rPr lang="en-US" sz="1300" u="sng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hlinkClick r:id="rId2"/>
              </a:rPr>
              <a:t>https://www.legislation.gov.uk/</a:t>
            </a:r>
            <a:r>
              <a:rPr lang="en-US" sz="1300" u="sng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hlinkClick r:id="rId2"/>
              </a:rPr>
              <a:t>ukpga</a:t>
            </a:r>
            <a:r>
              <a:rPr lang="en-US" sz="1300" u="sng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hlinkClick r:id="rId2"/>
              </a:rPr>
              <a:t>/1983/20/contents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 Accessed Nov. 30</a:t>
            </a:r>
            <a:r>
              <a:rPr lang="en-US" sz="1300" baseline="300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th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 2022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Merriam-Webster (2022) </a:t>
            </a:r>
            <a:r>
              <a:rPr lang="en-US" sz="13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Research 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hlinkClick r:id="rId3"/>
              </a:rPr>
              <a:t>https://</a:t>
            </a:r>
            <a:r>
              <a:rPr lang="en-US" sz="1300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hlinkClick r:id="rId3"/>
              </a:rPr>
              <a:t>www.merriam-webster.com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hlinkClick r:id="rId3"/>
              </a:rPr>
              <a:t>/dictionary/research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 Accessed on Nov. 30</a:t>
            </a:r>
            <a:r>
              <a:rPr lang="en-US" sz="1300" baseline="300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th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 2022</a:t>
            </a:r>
            <a:endParaRPr lang="en-US" sz="13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Mind (2019) </a:t>
            </a:r>
            <a:r>
              <a:rPr lang="en-US" sz="13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Dissociation and dissociative disorders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 </a:t>
            </a:r>
            <a:r>
              <a:rPr lang="en-US" sz="1300" u="sng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hlinkClick r:id="rId4"/>
              </a:rPr>
              <a:t>https://www.mind.org.uk/information-support/types-of-mental-health-problems/dissociation-and-dissociative-disorders/dissociative-disorders/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 (Accessed on Nov. 30</a:t>
            </a:r>
            <a:r>
              <a:rPr lang="en-US" sz="1300" baseline="300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th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 2022)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Nass S. J., Levitt L. A., </a:t>
            </a:r>
            <a:r>
              <a:rPr lang="en-US" sz="1300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Gostin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 L. O. (2009) ‘The Value, Importance and Oversight of Health Research’ </a:t>
            </a:r>
            <a:r>
              <a:rPr lang="en-US" sz="13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Beyond the HIPAA Privacy Rule: Enhancing Privacy, Improving Health Through Research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 Vol. 3 p. 2</a:t>
            </a:r>
            <a:endParaRPr lang="en-GB" sz="1300" dirty="0">
              <a:solidFill>
                <a:schemeClr val="tx1">
                  <a:lumMod val="75000"/>
                  <a:lumOff val="25000"/>
                </a:schemeClr>
              </a:solidFill>
              <a:effectLst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GB" sz="13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National Health Service (2022) </a:t>
            </a:r>
            <a:r>
              <a:rPr lang="en-GB" sz="13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Treatment – Borderline Personality Disorder </a:t>
            </a:r>
            <a:r>
              <a:rPr lang="en-GB" sz="1300" dirty="0">
                <a:solidFill>
                  <a:schemeClr val="tx1">
                    <a:lumMod val="75000"/>
                    <a:lumOff val="25000"/>
                  </a:schemeClr>
                </a:solidFill>
                <a:hlinkClick r:id="rId5"/>
              </a:rPr>
              <a:t>https://</a:t>
            </a:r>
            <a:r>
              <a:rPr lang="en-GB" sz="1300" dirty="0" err="1">
                <a:solidFill>
                  <a:schemeClr val="tx1">
                    <a:lumMod val="75000"/>
                    <a:lumOff val="25000"/>
                  </a:schemeClr>
                </a:solidFill>
                <a:hlinkClick r:id="rId5"/>
              </a:rPr>
              <a:t>www.nhs.uk</a:t>
            </a:r>
            <a:r>
              <a:rPr lang="en-GB" sz="1300" dirty="0">
                <a:solidFill>
                  <a:schemeClr val="tx1">
                    <a:lumMod val="75000"/>
                    <a:lumOff val="25000"/>
                  </a:schemeClr>
                </a:solidFill>
                <a:hlinkClick r:id="rId5"/>
              </a:rPr>
              <a:t>/mental-health/conditions/borderline-personality-disorder/treatment/</a:t>
            </a:r>
            <a:r>
              <a:rPr lang="en-GB" sz="13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Accessed on Dec. 2</a:t>
            </a:r>
            <a:r>
              <a:rPr lang="en-GB" sz="1300" baseline="30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nd</a:t>
            </a:r>
            <a:r>
              <a:rPr lang="en-GB" sz="13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2022</a:t>
            </a:r>
            <a:endParaRPr lang="en-US" sz="13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National Health Service Manchester University Foundation Trust (2022) </a:t>
            </a:r>
            <a:r>
              <a:rPr lang="en-US" sz="13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Adverse Childhood Experiences and Attachment </a:t>
            </a:r>
            <a:r>
              <a:rPr lang="en-US" sz="1300" u="sng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hlinkClick r:id="rId6"/>
              </a:rPr>
              <a:t>https://</a:t>
            </a:r>
            <a:r>
              <a:rPr lang="en-US" sz="1300" u="sng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hlinkClick r:id="rId6"/>
              </a:rPr>
              <a:t>mft.nhs.uk</a:t>
            </a:r>
            <a:r>
              <a:rPr lang="en-US" sz="1300" u="sng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hlinkClick r:id="rId6"/>
              </a:rPr>
              <a:t>/</a:t>
            </a:r>
            <a:r>
              <a:rPr lang="en-US" sz="1300" u="sng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hlinkClick r:id="rId6"/>
              </a:rPr>
              <a:t>rmch</a:t>
            </a:r>
            <a:r>
              <a:rPr lang="en-US" sz="1300" u="sng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hlinkClick r:id="rId6"/>
              </a:rPr>
              <a:t>/services/</a:t>
            </a:r>
            <a:r>
              <a:rPr lang="en-US" sz="1300" u="sng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hlinkClick r:id="rId6"/>
              </a:rPr>
              <a:t>camhs</a:t>
            </a:r>
            <a:r>
              <a:rPr lang="en-US" sz="1300" u="sng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hlinkClick r:id="rId6"/>
              </a:rPr>
              <a:t>/young-people/adverse-childhood-experiences-aces-and-attachment/</a:t>
            </a:r>
            <a:r>
              <a:rPr lang="en-US" sz="13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 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(Accessed on 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Dec. 1</a:t>
            </a:r>
            <a:r>
              <a:rPr lang="en-US" sz="1300" baseline="30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st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 2022)</a:t>
            </a:r>
            <a:endParaRPr lang="en-US" sz="13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7E2C7115-5336-410C-AD71-0F0952A2E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D8DD96A-E656-7281-DA9A-3054E7E07C36}"/>
              </a:ext>
            </a:extLst>
          </p:cNvPr>
          <p:cNvSpPr txBox="1"/>
          <p:nvPr/>
        </p:nvSpPr>
        <p:spPr>
          <a:xfrm>
            <a:off x="4957234" y="25908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050178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80B86A7-A1EC-475B-9166-88902B033A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EADBE3-7C21-EAD3-4770-61CB00D19B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3502" y="609600"/>
            <a:ext cx="8596668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Reference List (Continued)</a:t>
            </a:r>
            <a:endParaRPr lang="en-US" dirty="0"/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C2C29CB1-9F74-4879-A6AF-AEA67B6F1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CCEF210-B440-A448-2191-F96C737C52CC}"/>
              </a:ext>
            </a:extLst>
          </p:cNvPr>
          <p:cNvSpPr txBox="1"/>
          <p:nvPr/>
        </p:nvSpPr>
        <p:spPr>
          <a:xfrm>
            <a:off x="719667" y="1488613"/>
            <a:ext cx="11023600" cy="388077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GB" sz="1300" b="0" i="0" u="none" strike="noStrike" dirty="0">
                <a:solidFill>
                  <a:srgbClr val="212121"/>
                </a:solidFill>
                <a:effectLst/>
              </a:rPr>
              <a:t>Powers A D., </a:t>
            </a:r>
            <a:r>
              <a:rPr lang="en-GB" sz="1300" b="0" i="0" u="none" strike="noStrike" dirty="0" err="1">
                <a:solidFill>
                  <a:srgbClr val="212121"/>
                </a:solidFill>
                <a:effectLst/>
              </a:rPr>
              <a:t>Oltmanns</a:t>
            </a:r>
            <a:r>
              <a:rPr lang="en-GB" sz="1300" b="0" i="0" u="none" strike="noStrike" dirty="0">
                <a:solidFill>
                  <a:srgbClr val="212121"/>
                </a:solidFill>
                <a:effectLst/>
              </a:rPr>
              <a:t> T F. (2012) ‘Personality disorders and physical health: a longitudinal examination of physical functioning, healthcare </a:t>
            </a:r>
            <a:r>
              <a:rPr lang="en-GB" sz="1300" b="0" i="0" u="none" strike="noStrike" dirty="0" err="1">
                <a:solidFill>
                  <a:srgbClr val="212121"/>
                </a:solidFill>
                <a:effectLst/>
              </a:rPr>
              <a:t>utilization</a:t>
            </a:r>
            <a:r>
              <a:rPr lang="en-GB" sz="1300" b="0" i="0" u="none" strike="noStrike" dirty="0">
                <a:solidFill>
                  <a:srgbClr val="212121"/>
                </a:solidFill>
                <a:effectLst/>
              </a:rPr>
              <a:t>, and health-related </a:t>
            </a:r>
            <a:r>
              <a:rPr lang="en-GB" sz="1300" b="0" i="0" u="none" strike="noStrike" dirty="0" err="1">
                <a:solidFill>
                  <a:srgbClr val="212121"/>
                </a:solidFill>
                <a:effectLst/>
              </a:rPr>
              <a:t>behaviors</a:t>
            </a:r>
            <a:r>
              <a:rPr lang="en-GB" sz="1300" b="0" i="0" u="none" strike="noStrike" dirty="0">
                <a:solidFill>
                  <a:srgbClr val="212121"/>
                </a:solidFill>
                <a:effectLst/>
              </a:rPr>
              <a:t> in middle-aged adults’ </a:t>
            </a:r>
            <a:r>
              <a:rPr lang="en-GB" sz="1300" b="0" i="1" u="none" strike="noStrike" dirty="0">
                <a:solidFill>
                  <a:srgbClr val="212121"/>
                </a:solidFill>
                <a:effectLst/>
              </a:rPr>
              <a:t>Journal of personality disorders</a:t>
            </a:r>
            <a:r>
              <a:rPr lang="en-GB" sz="1300" b="0" i="0" u="none" strike="noStrike" dirty="0">
                <a:solidFill>
                  <a:srgbClr val="212121"/>
                </a:solidFill>
                <a:effectLst/>
              </a:rPr>
              <a:t> </a:t>
            </a:r>
            <a:r>
              <a:rPr lang="en-GB" sz="1300" b="0" i="1" u="none" strike="noStrike" dirty="0">
                <a:solidFill>
                  <a:srgbClr val="212121"/>
                </a:solidFill>
                <a:effectLst/>
              </a:rPr>
              <a:t>26</a:t>
            </a:r>
            <a:r>
              <a:rPr lang="en-GB" sz="1300" b="0" i="0" u="none" strike="noStrike" dirty="0">
                <a:solidFill>
                  <a:srgbClr val="212121"/>
                </a:solidFill>
                <a:effectLst/>
              </a:rPr>
              <a:t>(4) pp. 524–538. </a:t>
            </a:r>
            <a:endParaRPr lang="en-GB" sz="13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Quinlan P. (2006) </a:t>
            </a:r>
            <a:r>
              <a:rPr lang="en-US" sz="13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Teaching Evidence-based Practice in a Hospital Setting: Bringing it to the Bedside 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New York: Springer Publishing Company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Rangaiah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 M. (2021) </a:t>
            </a:r>
            <a:r>
              <a:rPr lang="en-US" sz="13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Different Types of </a:t>
            </a:r>
            <a:r>
              <a:rPr lang="en-US" sz="13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Research Methods 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hlinkClick r:id="rId2"/>
              </a:rPr>
              <a:t>https://</a:t>
            </a:r>
            <a:r>
              <a:rPr lang="en-US" sz="1300" dirty="0" err="1">
                <a:solidFill>
                  <a:schemeClr val="tx1">
                    <a:lumMod val="75000"/>
                    <a:lumOff val="25000"/>
                  </a:schemeClr>
                </a:solidFill>
                <a:hlinkClick r:id="rId2"/>
              </a:rPr>
              <a:t>www.analyticssteps.com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hlinkClick r:id="rId2"/>
              </a:rPr>
              <a:t>/blogs/different-types-research-methods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Accessed on Dec. 1</a:t>
            </a:r>
            <a:r>
              <a:rPr lang="en-US" sz="1300" baseline="30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st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2022</a:t>
            </a:r>
            <a:endParaRPr lang="en-US" sz="1300" b="0" i="0" u="none" strike="noStrike" dirty="0">
              <a:solidFill>
                <a:schemeClr val="tx1">
                  <a:lumMod val="75000"/>
                  <a:lumOff val="25000"/>
                </a:schemeClr>
              </a:solidFill>
              <a:effectLst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 b="0" i="0" u="none" strike="noStrike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Rycroft-Malone</a:t>
            </a:r>
            <a:r>
              <a:rPr lang="en-US" sz="1300" b="0" i="0" u="none" strike="noStrike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 J., Seers K., </a:t>
            </a:r>
            <a:r>
              <a:rPr lang="en-US" sz="1300" b="0" i="0" u="none" strike="noStrike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Titchen</a:t>
            </a:r>
            <a:r>
              <a:rPr lang="en-US" sz="1300" b="0" i="0" u="none" strike="noStrike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 A., Harvey G., </a:t>
            </a:r>
            <a:r>
              <a:rPr lang="en-US" sz="1300" b="0" i="0" u="none" strike="noStrike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Kitson</a:t>
            </a:r>
            <a:r>
              <a:rPr lang="en-US" sz="1300" b="0" i="0" u="none" strike="noStrike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 A. McCormack B. (2004) ‘What counts as evidence in evidence-based practice?’ </a:t>
            </a:r>
            <a:r>
              <a:rPr lang="en-US" sz="1300" b="0" i="1" u="none" strike="noStrike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Journal of Advanced Nursing</a:t>
            </a:r>
            <a:r>
              <a:rPr lang="en-US" sz="1300" b="0" i="0" u="none" strike="noStrike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, 47(1) pp. 81-90</a:t>
            </a:r>
            <a:endParaRPr lang="en-US" sz="13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SimplyPsychology (2018) </a:t>
            </a:r>
            <a:r>
              <a:rPr lang="en-US" sz="1300" b="0" i="1" u="none" strike="noStrike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Questionnaire: Definition, Examples, Design and Types </a:t>
            </a:r>
            <a:r>
              <a:rPr lang="en-US" sz="1300" b="0" u="none" strike="noStrike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hlinkClick r:id="rId3"/>
              </a:rPr>
              <a:t>https://</a:t>
            </a:r>
            <a:r>
              <a:rPr lang="en-US" sz="1300" b="0" u="none" strike="noStrike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hlinkClick r:id="rId3"/>
              </a:rPr>
              <a:t>www.simplypsychology.org</a:t>
            </a:r>
            <a:r>
              <a:rPr lang="en-US" sz="1300" b="0" u="none" strike="noStrike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hlinkClick r:id="rId3"/>
              </a:rPr>
              <a:t>/questionnaires.html</a:t>
            </a:r>
            <a:r>
              <a:rPr lang="en-US" sz="1300" b="0" u="none" strike="noStrike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  Accessed on Nov. 29</a:t>
            </a:r>
            <a:r>
              <a:rPr lang="en-US" sz="1300" b="0" u="none" strike="noStrike" baseline="300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th</a:t>
            </a:r>
            <a:r>
              <a:rPr lang="en-US" sz="1300" b="0" u="none" strike="noStrike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 2022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Slattery M. J., </a:t>
            </a:r>
            <a:r>
              <a:rPr lang="en-US" sz="13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Beyea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S. C. (2006) </a:t>
            </a:r>
            <a:r>
              <a:rPr lang="en-US" sz="13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Evidence-based Practice in Nursing: A guide to Successful Implementation 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Location of publisher not identified: HCPro</a:t>
            </a:r>
            <a:endParaRPr lang="en-GB" sz="13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Waters S., Bell J. (2018) </a:t>
            </a:r>
            <a:r>
              <a:rPr lang="en-US" sz="13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Doing your Research Project: A Guide for First-Time Researchers 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7</a:t>
            </a:r>
            <a:r>
              <a:rPr lang="en-US" sz="1300" baseline="30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US" sz="1300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edn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. London: McGraw Hill/Open University Press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Wings (2022) </a:t>
            </a:r>
            <a:r>
              <a:rPr lang="en-US" sz="13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Research Design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 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hlinkClick r:id="rId4"/>
              </a:rPr>
              <a:t>https://</a:t>
            </a:r>
            <a:r>
              <a:rPr lang="en-US" sz="1300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  <a:hlinkClick r:id="rId4"/>
              </a:rPr>
              <a:t>leverageedu.com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hlinkClick r:id="rId4"/>
              </a:rPr>
              <a:t>/blog/research-design/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  Accessed on Dec. 1</a:t>
            </a:r>
            <a:r>
              <a:rPr lang="en-US" sz="1300" baseline="300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st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 2022</a:t>
            </a:r>
            <a:endParaRPr lang="en-US" sz="13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Winter R., </a:t>
            </a:r>
            <a:r>
              <a:rPr lang="en-US" sz="1300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Munn-Giddings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 C. (2001) </a:t>
            </a:r>
            <a:r>
              <a:rPr lang="en-US" sz="13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A Handbook for Action Research in Health and Social Care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 </a:t>
            </a:r>
            <a:r>
              <a:rPr lang="en-US" sz="1300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Oxon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: </a:t>
            </a:r>
            <a:r>
              <a:rPr lang="en-US" sz="1300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Routledge</a:t>
            </a:r>
            <a:endParaRPr lang="en-US" sz="13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World Health </a:t>
            </a:r>
            <a:r>
              <a:rPr lang="en-US" sz="1300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Organisation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 (2022) </a:t>
            </a:r>
            <a:r>
              <a:rPr lang="en-US" sz="13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Adolescent health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 </a:t>
            </a:r>
            <a:r>
              <a:rPr lang="en-US" sz="1300" u="sng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hlinkClick r:id="rId5"/>
              </a:rPr>
              <a:t>https://www.who.int/health-topics/adolescent-health#tab=tab_1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 Accessed on Dec. 2</a:t>
            </a:r>
            <a:r>
              <a:rPr lang="en-US" sz="1300" baseline="300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nd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 2022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Zimmerman M., Martinez J., Young D., </a:t>
            </a:r>
            <a:r>
              <a:rPr lang="en-US" sz="1300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Chelminski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 I., Morgan T., </a:t>
            </a:r>
            <a:r>
              <a:rPr lang="en-US" sz="1300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Dalrympe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 K. (2014) ‘</a:t>
            </a:r>
            <a:r>
              <a:rPr lang="en-US" sz="1300" dirty="0" err="1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Comorbid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 Bipolar Disorder and Borderline Personality Disorder and History of Suicide Attempts’ </a:t>
            </a:r>
            <a:r>
              <a:rPr lang="en-US" sz="1300" i="1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Journal of Personality Disorders</a:t>
            </a:r>
            <a:r>
              <a:rPr lang="en-US" sz="130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 28(3) pp. 358-364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13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7E2C7115-5336-410C-AD71-0F0952A2E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25794454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Facet</vt:lpstr>
      <vt:lpstr>Research in Nursing  and Health</vt:lpstr>
      <vt:lpstr>Introduction</vt:lpstr>
      <vt:lpstr>What is research?</vt:lpstr>
      <vt:lpstr>Methods of research</vt:lpstr>
      <vt:lpstr>Evidence-Based Practice (EBP)</vt:lpstr>
      <vt:lpstr>PowerPoint Presentation</vt:lpstr>
      <vt:lpstr>Adverse Childhood Experiences (ACEs)</vt:lpstr>
      <vt:lpstr>Personality disorders (PD) In adults who have experiences ACEs</vt:lpstr>
      <vt:lpstr>Self-injurious and suicidal behaviours In adults with a form of PD </vt:lpstr>
      <vt:lpstr>‘The Boy who Cried Wolf’</vt:lpstr>
      <vt:lpstr>Use of healthcare By individuals with a PD </vt:lpstr>
      <vt:lpstr>CMHT Community Mental Health Team</vt:lpstr>
      <vt:lpstr>How ACEs can be prevented </vt:lpstr>
      <vt:lpstr>Conclusion</vt:lpstr>
      <vt:lpstr>Reference List</vt:lpstr>
      <vt:lpstr>Reference List (Continued)</vt:lpstr>
      <vt:lpstr>Reference List (Continued)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in Nursing  and Health</dc:title>
  <dc:creator>Annie Parish (2006634)</dc:creator>
  <cp:lastModifiedBy>Annie Parish (2006634)</cp:lastModifiedBy>
  <cp:revision>8</cp:revision>
  <dcterms:created xsi:type="dcterms:W3CDTF">2022-12-05T10:28:41Z</dcterms:created>
  <dcterms:modified xsi:type="dcterms:W3CDTF">2022-12-13T06:22:09Z</dcterms:modified>
</cp:coreProperties>
</file>