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</p:sldIdLst>
  <p:sldSz cx="18288000" cy="10287000"/>
  <p:notesSz cx="6858000" cy="9144000"/>
  <p:embeddedFontLst>
    <p:embeddedFont>
      <p:font typeface="Open Sans" charset="1" panose="020B0606030504020204"/>
      <p:regular r:id="rId22"/>
    </p:embeddedFont>
    <p:embeddedFont>
      <p:font typeface="Open Sans Bold" charset="1" panose="020B0806030504020204"/>
      <p:regular r:id="rId23"/>
    </p:embeddedFont>
    <p:embeddedFont>
      <p:font typeface="Open Sans Italics" charset="1" panose="020B0606030504020204"/>
      <p:regular r:id="rId2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fonts/font22.fntdata" Type="http://schemas.openxmlformats.org/officeDocument/2006/relationships/font"/><Relationship Id="rId23" Target="fonts/font23.fntdata" Type="http://schemas.openxmlformats.org/officeDocument/2006/relationships/font"/><Relationship Id="rId24" Target="fonts/font24.fntdata" Type="http://schemas.openxmlformats.org/officeDocument/2006/relationships/font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jpe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jpe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jpeg" Type="http://schemas.openxmlformats.org/officeDocument/2006/relationships/image"/><Relationship Id="rId3" Target="../media/image6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.jpe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.jpe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jpe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1.jpe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png" Type="http://schemas.openxmlformats.org/officeDocument/2006/relationships/image"/><Relationship Id="rId3" Target="../media/image13.png" Type="http://schemas.openxmlformats.org/officeDocument/2006/relationships/image"/><Relationship Id="rId4" Target="../media/image14.png" Type="http://schemas.openxmlformats.org/officeDocument/2006/relationships/image"/><Relationship Id="rId5" Target="../media/image15.svg" Type="http://schemas.openxmlformats.org/officeDocument/2006/relationships/image"/><Relationship Id="rId6" Target="../media/image16.jpeg" Type="http://schemas.openxmlformats.org/officeDocument/2006/relationships/image"/><Relationship Id="rId7" Target="../media/image17.jpe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8.jpe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9.jpe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0.jpe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1.jpe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1723207" y="904777"/>
            <a:ext cx="6564793" cy="7303529"/>
          </a:xfrm>
          <a:custGeom>
            <a:avLst/>
            <a:gdLst/>
            <a:ahLst/>
            <a:cxnLst/>
            <a:rect r="r" b="b" t="t" l="l"/>
            <a:pathLst>
              <a:path h="7303529" w="6564793">
                <a:moveTo>
                  <a:pt x="0" y="0"/>
                </a:moveTo>
                <a:lnTo>
                  <a:pt x="6564793" y="0"/>
                </a:lnTo>
                <a:lnTo>
                  <a:pt x="6564793" y="7303529"/>
                </a:lnTo>
                <a:lnTo>
                  <a:pt x="0" y="730352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4217" t="0" r="-27663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33965" y="104569"/>
            <a:ext cx="12509659" cy="962787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79"/>
              </a:lnSpc>
              <a:spcBef>
                <a:spcPct val="0"/>
              </a:spcBef>
            </a:pPr>
            <a:r>
              <a:rPr lang="en-US" sz="4199">
                <a:solidFill>
                  <a:srgbClr val="1800AD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b="true" sz="4199">
                <a:solidFill>
                  <a:srgbClr val="1800AD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SMARTCOST</a:t>
            </a:r>
          </a:p>
          <a:p>
            <a:pPr algn="ctr">
              <a:lnSpc>
                <a:spcPts val="5879"/>
              </a:lnSpc>
              <a:spcBef>
                <a:spcPct val="0"/>
              </a:spcBef>
            </a:pPr>
            <a:r>
              <a:rPr lang="en-US" sz="4199" i="true">
                <a:solidFill>
                  <a:srgbClr val="000000"/>
                </a:solidFill>
                <a:latin typeface="Open Sans Italics"/>
                <a:ea typeface="Open Sans Italics"/>
                <a:cs typeface="Open Sans Italics"/>
                <a:sym typeface="Open Sans Italics"/>
              </a:rPr>
              <a:t>Business Concept Report</a:t>
            </a:r>
          </a:p>
          <a:p>
            <a:pPr algn="ctr">
              <a:lnSpc>
                <a:spcPts val="5879"/>
              </a:lnSpc>
              <a:spcBef>
                <a:spcPct val="0"/>
              </a:spcBef>
            </a:pPr>
            <a:r>
              <a:rPr lang="en-US" sz="4199" i="true">
                <a:solidFill>
                  <a:srgbClr val="000000"/>
                </a:solidFill>
                <a:latin typeface="Open Sans Italics"/>
                <a:ea typeface="Open Sans Italics"/>
                <a:cs typeface="Open Sans Italics"/>
                <a:sym typeface="Open Sans Italics"/>
              </a:rPr>
              <a:t>Digital Financial Management Application for </a:t>
            </a:r>
          </a:p>
          <a:p>
            <a:pPr algn="ctr">
              <a:lnSpc>
                <a:spcPts val="5879"/>
              </a:lnSpc>
              <a:spcBef>
                <a:spcPct val="0"/>
              </a:spcBef>
            </a:pPr>
            <a:r>
              <a:rPr lang="en-US" sz="4199" i="true">
                <a:solidFill>
                  <a:srgbClr val="000000"/>
                </a:solidFill>
                <a:latin typeface="Open Sans Italics"/>
                <a:ea typeface="Open Sans Italics"/>
                <a:cs typeface="Open Sans Italics"/>
                <a:sym typeface="Open Sans Italics"/>
              </a:rPr>
              <a:t>SMEs</a:t>
            </a:r>
          </a:p>
          <a:p>
            <a:pPr algn="ctr">
              <a:lnSpc>
                <a:spcPts val="5879"/>
              </a:lnSpc>
              <a:spcBef>
                <a:spcPct val="0"/>
              </a:spcBef>
            </a:pPr>
            <a:r>
              <a:rPr lang="en-US" b="true" sz="4199">
                <a:solidFill>
                  <a:srgbClr val="1800AD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Student Name:</a:t>
            </a:r>
            <a:r>
              <a:rPr lang="en-US" sz="4199">
                <a:solidFill>
                  <a:srgbClr val="1800AD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Mariana Nogueira</a:t>
            </a:r>
          </a:p>
          <a:p>
            <a:pPr algn="ctr">
              <a:lnSpc>
                <a:spcPts val="5879"/>
              </a:lnSpc>
              <a:spcBef>
                <a:spcPct val="0"/>
              </a:spcBef>
            </a:pPr>
            <a:r>
              <a:rPr lang="en-US" b="true" sz="4199">
                <a:solidFill>
                  <a:srgbClr val="1800AD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Student ID:</a:t>
            </a:r>
            <a:r>
              <a:rPr lang="en-US" sz="4199">
                <a:solidFill>
                  <a:srgbClr val="1800AD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2439864</a:t>
            </a:r>
          </a:p>
          <a:p>
            <a:pPr algn="ctr">
              <a:lnSpc>
                <a:spcPts val="5879"/>
              </a:lnSpc>
              <a:spcBef>
                <a:spcPct val="0"/>
              </a:spcBef>
            </a:pPr>
            <a:r>
              <a:rPr lang="en-US" b="true" sz="4199">
                <a:solidFill>
                  <a:srgbClr val="1800AD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Module: </a:t>
            </a:r>
            <a:r>
              <a:rPr lang="en-US" sz="4199">
                <a:solidFill>
                  <a:srgbClr val="2E2C2E"/>
                </a:solidFill>
                <a:latin typeface="Open Sans"/>
                <a:ea typeface="Open Sans"/>
                <a:cs typeface="Open Sans"/>
                <a:sym typeface="Open Sans"/>
              </a:rPr>
              <a:t>Enterprise and Entrepreneurship</a:t>
            </a:r>
          </a:p>
          <a:p>
            <a:pPr algn="ctr">
              <a:lnSpc>
                <a:spcPts val="5879"/>
              </a:lnSpc>
              <a:spcBef>
                <a:spcPct val="0"/>
              </a:spcBef>
            </a:pPr>
            <a:r>
              <a:rPr lang="en-US" b="true" sz="4199">
                <a:solidFill>
                  <a:srgbClr val="1800AD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Tutor:</a:t>
            </a:r>
            <a:r>
              <a:rPr lang="en-US" sz="4199">
                <a:solidFill>
                  <a:srgbClr val="2E2C2E"/>
                </a:solidFill>
                <a:latin typeface="Open Sans"/>
                <a:ea typeface="Open Sans"/>
                <a:cs typeface="Open Sans"/>
                <a:sym typeface="Open Sans"/>
              </a:rPr>
              <a:t> Konstantina Mari</a:t>
            </a:r>
          </a:p>
          <a:p>
            <a:pPr algn="ctr">
              <a:lnSpc>
                <a:spcPts val="5879"/>
              </a:lnSpc>
              <a:spcBef>
                <a:spcPct val="0"/>
              </a:spcBef>
            </a:pPr>
            <a:r>
              <a:rPr lang="en-US" b="true" sz="4199">
                <a:solidFill>
                  <a:srgbClr val="1800AD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Institution:</a:t>
            </a:r>
            <a:r>
              <a:rPr lang="en-US" sz="4199">
                <a:solidFill>
                  <a:srgbClr val="1800AD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University of Wales Trinity </a:t>
            </a:r>
          </a:p>
          <a:p>
            <a:pPr algn="ctr">
              <a:lnSpc>
                <a:spcPts val="5879"/>
              </a:lnSpc>
              <a:spcBef>
                <a:spcPct val="0"/>
              </a:spcBef>
            </a:pP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Saint David</a:t>
            </a:r>
          </a:p>
          <a:p>
            <a:pPr algn="ctr">
              <a:lnSpc>
                <a:spcPts val="5879"/>
              </a:lnSpc>
              <a:spcBef>
                <a:spcPct val="0"/>
              </a:spcBef>
            </a:pPr>
            <a:r>
              <a:rPr lang="en-US" b="true" sz="4199">
                <a:solidFill>
                  <a:srgbClr val="1800AD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Project Title:</a:t>
            </a:r>
          </a:p>
          <a:p>
            <a:pPr algn="ctr">
              <a:lnSpc>
                <a:spcPts val="5879"/>
              </a:lnSpc>
              <a:spcBef>
                <a:spcPct val="0"/>
              </a:spcBef>
            </a:pPr>
            <a:r>
              <a:rPr lang="en-US" sz="4199" i="true">
                <a:solidFill>
                  <a:srgbClr val="000000"/>
                </a:solidFill>
                <a:latin typeface="Open Sans Italics"/>
                <a:ea typeface="Open Sans Italics"/>
                <a:cs typeface="Open Sans Italics"/>
                <a:sym typeface="Open Sans Italics"/>
              </a:rPr>
              <a:t>SmartCost – A Smart Financial Management Solution </a:t>
            </a:r>
          </a:p>
          <a:p>
            <a:pPr algn="ctr">
              <a:lnSpc>
                <a:spcPts val="5879"/>
              </a:lnSpc>
              <a:spcBef>
                <a:spcPct val="0"/>
              </a:spcBef>
            </a:pPr>
            <a:r>
              <a:rPr lang="en-US" sz="4199" i="true">
                <a:solidFill>
                  <a:srgbClr val="000000"/>
                </a:solidFill>
                <a:latin typeface="Open Sans Italics"/>
                <a:ea typeface="Open Sans Italics"/>
                <a:cs typeface="Open Sans Italics"/>
                <a:sym typeface="Open Sans Italics"/>
              </a:rPr>
              <a:t>for Small Businesses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0" y="-718732"/>
            <a:ext cx="16904158" cy="1082253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922"/>
              </a:lnSpc>
            </a:pPr>
          </a:p>
          <a:p>
            <a:pPr algn="ctr">
              <a:lnSpc>
                <a:spcPts val="6042"/>
              </a:lnSpc>
            </a:pPr>
            <a:r>
              <a:rPr lang="en-US" sz="4315" b="true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Business Concept </a:t>
            </a:r>
          </a:p>
          <a:p>
            <a:pPr algn="l">
              <a:lnSpc>
                <a:spcPts val="5342"/>
              </a:lnSpc>
            </a:pPr>
            <a:r>
              <a:rPr lang="en-US" sz="3815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What is SmartCost?</a:t>
            </a:r>
          </a:p>
          <a:p>
            <a:pPr algn="l">
              <a:lnSpc>
                <a:spcPts val="5342"/>
              </a:lnSpc>
            </a:pPr>
          </a:p>
          <a:p>
            <a:pPr algn="l">
              <a:lnSpc>
                <a:spcPts val="5342"/>
              </a:lnSpc>
              <a:spcBef>
                <a:spcPct val="0"/>
              </a:spcBef>
            </a:pPr>
            <a:r>
              <a:rPr lang="en-US" sz="3815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SmartCost is a digital fin</a:t>
            </a:r>
            <a:r>
              <a:rPr lang="en-US" sz="3815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ancial management application designed to help small and medium-sized businesses control costs and improve financial organisation.</a:t>
            </a:r>
          </a:p>
          <a:p>
            <a:pPr algn="l">
              <a:lnSpc>
                <a:spcPts val="5342"/>
              </a:lnSpc>
              <a:spcBef>
                <a:spcPct val="0"/>
              </a:spcBef>
            </a:pPr>
          </a:p>
          <a:p>
            <a:pPr algn="l">
              <a:lnSpc>
                <a:spcPts val="5342"/>
              </a:lnSpc>
              <a:spcBef>
                <a:spcPct val="0"/>
              </a:spcBef>
            </a:pPr>
            <a:r>
              <a:rPr lang="en-US" sz="3815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Many businesses generate revenue but still struggle financially due to poor expense tracking and lack of visibility.</a:t>
            </a:r>
          </a:p>
          <a:p>
            <a:pPr algn="l">
              <a:lnSpc>
                <a:spcPts val="5342"/>
              </a:lnSpc>
              <a:spcBef>
                <a:spcPct val="0"/>
              </a:spcBef>
            </a:pPr>
          </a:p>
          <a:p>
            <a:pPr algn="l">
              <a:lnSpc>
                <a:spcPts val="5342"/>
              </a:lnSpc>
              <a:spcBef>
                <a:spcPct val="0"/>
              </a:spcBef>
            </a:pPr>
            <a:r>
              <a:rPr lang="en-US" sz="3815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👉 SmartCost allows users to:</a:t>
            </a:r>
          </a:p>
          <a:p>
            <a:pPr algn="l">
              <a:lnSpc>
                <a:spcPts val="5342"/>
              </a:lnSpc>
              <a:spcBef>
                <a:spcPct val="0"/>
              </a:spcBef>
            </a:pPr>
          </a:p>
          <a:p>
            <a:pPr algn="l">
              <a:lnSpc>
                <a:spcPts val="5342"/>
              </a:lnSpc>
              <a:spcBef>
                <a:spcPct val="0"/>
              </a:spcBef>
            </a:pPr>
            <a:r>
              <a:rPr lang="en-US" b="true" sz="3815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* </a:t>
            </a:r>
            <a:r>
              <a:rPr lang="en-US" sz="3815" b="true">
                <a:solidFill>
                  <a:srgbClr val="FF3131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monitor expenses in real time</a:t>
            </a:r>
          </a:p>
          <a:p>
            <a:pPr algn="l">
              <a:lnSpc>
                <a:spcPts val="5342"/>
              </a:lnSpc>
              <a:spcBef>
                <a:spcPct val="0"/>
              </a:spcBef>
            </a:pPr>
            <a:r>
              <a:rPr lang="en-US" b="true" sz="3815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* </a:t>
            </a:r>
            <a:r>
              <a:rPr lang="en-US" sz="3815" b="true">
                <a:solidFill>
                  <a:srgbClr val="004AAD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automatically record income</a:t>
            </a:r>
          </a:p>
          <a:p>
            <a:pPr algn="l">
              <a:lnSpc>
                <a:spcPts val="5342"/>
              </a:lnSpc>
              <a:spcBef>
                <a:spcPct val="0"/>
              </a:spcBef>
            </a:pPr>
            <a:r>
              <a:rPr lang="en-US" b="true" sz="3815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* </a:t>
            </a:r>
            <a:r>
              <a:rPr lang="en-US" sz="3815" b="true">
                <a:solidFill>
                  <a:srgbClr val="FF751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detect unnecessary or excessive spending</a:t>
            </a:r>
          </a:p>
        </p:txBody>
      </p:sp>
      <p:sp>
        <p:nvSpPr>
          <p:cNvPr name="Freeform 3" id="3"/>
          <p:cNvSpPr/>
          <p:nvPr/>
        </p:nvSpPr>
        <p:spPr>
          <a:xfrm flipH="false" flipV="false" rot="0">
            <a:off x="10515353" y="5400163"/>
            <a:ext cx="7772647" cy="4886837"/>
          </a:xfrm>
          <a:custGeom>
            <a:avLst/>
            <a:gdLst/>
            <a:ahLst/>
            <a:cxnLst/>
            <a:rect r="r" b="b" t="t" l="l"/>
            <a:pathLst>
              <a:path h="4886837" w="7772647">
                <a:moveTo>
                  <a:pt x="0" y="0"/>
                </a:moveTo>
                <a:lnTo>
                  <a:pt x="7772647" y="0"/>
                </a:lnTo>
                <a:lnTo>
                  <a:pt x="7772647" y="4886837"/>
                </a:lnTo>
                <a:lnTo>
                  <a:pt x="0" y="488683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16" t="-1380" r="0" b="-6032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15131702" y="9957437"/>
            <a:ext cx="2898775" cy="26415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240"/>
              </a:lnSpc>
              <a:spcBef>
                <a:spcPct val="0"/>
              </a:spcBef>
            </a:pPr>
            <a:r>
              <a:rPr lang="en-US" sz="1600">
                <a:solidFill>
                  <a:srgbClr val="0CC0DF"/>
                </a:solidFill>
                <a:latin typeface="Open Sans"/>
                <a:ea typeface="Open Sans"/>
                <a:cs typeface="Open Sans"/>
                <a:sym typeface="Open Sans"/>
              </a:rPr>
              <a:t>Source: www.kaboompics.com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0" y="-76200"/>
            <a:ext cx="15951177" cy="101837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969"/>
              </a:lnSpc>
              <a:spcBef>
                <a:spcPct val="0"/>
              </a:spcBef>
            </a:pPr>
            <a:r>
              <a:rPr lang="en-US" b="true" sz="4263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The Problem - Why is this needed?</a:t>
            </a:r>
          </a:p>
          <a:p>
            <a:pPr algn="l">
              <a:lnSpc>
                <a:spcPts val="5409"/>
              </a:lnSpc>
              <a:spcBef>
                <a:spcPct val="0"/>
              </a:spcBef>
            </a:pPr>
          </a:p>
          <a:p>
            <a:pPr algn="l">
              <a:lnSpc>
                <a:spcPts val="5409"/>
              </a:lnSpc>
              <a:spcBef>
                <a:spcPct val="0"/>
              </a:spcBef>
            </a:pPr>
          </a:p>
          <a:p>
            <a:pPr algn="l">
              <a:lnSpc>
                <a:spcPts val="5409"/>
              </a:lnSpc>
              <a:spcBef>
                <a:spcPct val="0"/>
              </a:spcBef>
            </a:pPr>
            <a:r>
              <a:rPr lang="en-US" b="true" sz="3863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Many SMEs face challenges such as:</a:t>
            </a:r>
          </a:p>
          <a:p>
            <a:pPr algn="l">
              <a:lnSpc>
                <a:spcPts val="9749"/>
              </a:lnSpc>
              <a:spcBef>
                <a:spcPct val="0"/>
              </a:spcBef>
            </a:pPr>
          </a:p>
          <a:p>
            <a:pPr algn="l">
              <a:lnSpc>
                <a:spcPts val="5409"/>
              </a:lnSpc>
              <a:spcBef>
                <a:spcPct val="0"/>
              </a:spcBef>
            </a:pPr>
            <a:r>
              <a:rPr lang="en-US" b="true" sz="3863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* </a:t>
            </a:r>
            <a:r>
              <a:rPr lang="en-US" b="true" sz="3863">
                <a:solidFill>
                  <a:srgbClr val="FF3131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weak control over daily spending</a:t>
            </a:r>
          </a:p>
          <a:p>
            <a:pPr algn="l">
              <a:lnSpc>
                <a:spcPts val="5409"/>
              </a:lnSpc>
              <a:spcBef>
                <a:spcPct val="0"/>
              </a:spcBef>
            </a:pPr>
            <a:r>
              <a:rPr lang="en-US" b="true" sz="3863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* </a:t>
            </a:r>
            <a:r>
              <a:rPr lang="en-US" b="true" sz="3863">
                <a:solidFill>
                  <a:srgbClr val="1800AD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limited financial planning</a:t>
            </a:r>
          </a:p>
          <a:p>
            <a:pPr algn="l">
              <a:lnSpc>
                <a:spcPts val="5409"/>
              </a:lnSpc>
              <a:spcBef>
                <a:spcPct val="0"/>
              </a:spcBef>
            </a:pPr>
            <a:r>
              <a:rPr lang="en-US" b="true" sz="3863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* </a:t>
            </a:r>
            <a:r>
              <a:rPr lang="en-US" b="true" sz="3863">
                <a:solidFill>
                  <a:srgbClr val="B8188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lack of real-time cash flow insights</a:t>
            </a:r>
          </a:p>
          <a:p>
            <a:pPr algn="l">
              <a:lnSpc>
                <a:spcPts val="5409"/>
              </a:lnSpc>
              <a:spcBef>
                <a:spcPct val="0"/>
              </a:spcBef>
            </a:pPr>
            <a:r>
              <a:rPr lang="en-US" b="true" sz="3863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* overly complex accounting tools</a:t>
            </a:r>
          </a:p>
          <a:p>
            <a:pPr algn="l">
              <a:lnSpc>
                <a:spcPts val="5409"/>
              </a:lnSpc>
              <a:spcBef>
                <a:spcPct val="0"/>
              </a:spcBef>
            </a:pPr>
            <a:r>
              <a:rPr lang="en-US" b="true" sz="3863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* </a:t>
            </a:r>
            <a:r>
              <a:rPr lang="en-US" b="true" sz="3863">
                <a:solidFill>
                  <a:srgbClr val="00BF63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frequent errors when using spreadsheets</a:t>
            </a:r>
          </a:p>
          <a:p>
            <a:pPr algn="l">
              <a:lnSpc>
                <a:spcPts val="5409"/>
              </a:lnSpc>
              <a:spcBef>
                <a:spcPct val="0"/>
              </a:spcBef>
            </a:pPr>
          </a:p>
          <a:p>
            <a:pPr algn="l">
              <a:lnSpc>
                <a:spcPts val="5409"/>
              </a:lnSpc>
              <a:spcBef>
                <a:spcPct val="0"/>
              </a:spcBef>
            </a:pPr>
          </a:p>
          <a:p>
            <a:pPr algn="l">
              <a:lnSpc>
                <a:spcPts val="5409"/>
              </a:lnSpc>
              <a:spcBef>
                <a:spcPct val="0"/>
              </a:spcBef>
            </a:pPr>
            <a:r>
              <a:rPr lang="en-US" b="true" sz="3863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⚠️ Ineffective financial management is a key factor in business failure.</a:t>
            </a:r>
          </a:p>
        </p:txBody>
      </p:sp>
      <p:sp>
        <p:nvSpPr>
          <p:cNvPr name="Freeform 3" id="3"/>
          <p:cNvSpPr/>
          <p:nvPr/>
        </p:nvSpPr>
        <p:spPr>
          <a:xfrm flipH="false" flipV="false" rot="0">
            <a:off x="10725194" y="767434"/>
            <a:ext cx="7562806" cy="7586626"/>
          </a:xfrm>
          <a:custGeom>
            <a:avLst/>
            <a:gdLst/>
            <a:ahLst/>
            <a:cxnLst/>
            <a:rect r="r" b="b" t="t" l="l"/>
            <a:pathLst>
              <a:path h="7586626" w="7562806">
                <a:moveTo>
                  <a:pt x="0" y="0"/>
                </a:moveTo>
                <a:lnTo>
                  <a:pt x="7562806" y="0"/>
                </a:lnTo>
                <a:lnTo>
                  <a:pt x="7562806" y="7586626"/>
                </a:lnTo>
                <a:lnTo>
                  <a:pt x="0" y="758662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7378" t="0" r="-7378" b="-167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8499369" y="8073389"/>
            <a:ext cx="15951177" cy="2806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379"/>
              </a:lnSpc>
              <a:spcBef>
                <a:spcPct val="0"/>
              </a:spcBef>
            </a:pPr>
            <a:r>
              <a:rPr lang="en-US" sz="1699">
                <a:solidFill>
                  <a:srgbClr val="1800AD"/>
                </a:solidFill>
                <a:latin typeface="Open Sans"/>
                <a:ea typeface="Open Sans"/>
                <a:cs typeface="Open Sans"/>
                <a:sym typeface="Open Sans"/>
              </a:rPr>
              <a:t>Source: www.reshot.com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811065" y="1697509"/>
            <a:ext cx="9582520" cy="5807974"/>
          </a:xfrm>
          <a:custGeom>
            <a:avLst/>
            <a:gdLst/>
            <a:ahLst/>
            <a:cxnLst/>
            <a:rect r="r" b="b" t="t" l="l"/>
            <a:pathLst>
              <a:path h="5807974" w="9582520">
                <a:moveTo>
                  <a:pt x="0" y="0"/>
                </a:moveTo>
                <a:lnTo>
                  <a:pt x="9582520" y="0"/>
                </a:lnTo>
                <a:lnTo>
                  <a:pt x="9582520" y="5807974"/>
                </a:lnTo>
                <a:lnTo>
                  <a:pt x="0" y="580797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7586" t="0" r="-7586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09764" y="-986791"/>
            <a:ext cx="9759474" cy="1127379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139"/>
              </a:lnSpc>
              <a:spcBef>
                <a:spcPct val="0"/>
              </a:spcBef>
            </a:pPr>
            <a:r>
              <a:rPr lang="en-US" b="true" sz="5099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                                 </a:t>
            </a:r>
            <a:r>
              <a:rPr lang="en-US" b="true" sz="5099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The Solution</a:t>
            </a:r>
          </a:p>
          <a:p>
            <a:pPr algn="l">
              <a:lnSpc>
                <a:spcPts val="5459"/>
              </a:lnSpc>
              <a:spcBef>
                <a:spcPct val="0"/>
              </a:spcBef>
            </a:pPr>
          </a:p>
          <a:p>
            <a:pPr algn="l">
              <a:lnSpc>
                <a:spcPts val="6159"/>
              </a:lnSpc>
              <a:spcBef>
                <a:spcPct val="0"/>
              </a:spcBef>
            </a:pPr>
            <a:r>
              <a:rPr lang="en-US" b="true" sz="4399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How SmartCost Works</a:t>
            </a:r>
          </a:p>
          <a:p>
            <a:pPr algn="l">
              <a:lnSpc>
                <a:spcPts val="5879"/>
              </a:lnSpc>
              <a:spcBef>
                <a:spcPct val="0"/>
              </a:spcBef>
            </a:pPr>
          </a:p>
          <a:p>
            <a:pPr algn="l">
              <a:lnSpc>
                <a:spcPts val="5879"/>
              </a:lnSpc>
              <a:spcBef>
                <a:spcPct val="0"/>
              </a:spcBef>
            </a:pP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The app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automat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ica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lly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tracks:</a:t>
            </a:r>
          </a:p>
          <a:p>
            <a:pPr algn="l">
              <a:lnSpc>
                <a:spcPts val="5879"/>
              </a:lnSpc>
              <a:spcBef>
                <a:spcPct val="0"/>
              </a:spcBef>
            </a:pPr>
          </a:p>
          <a:p>
            <a:pPr algn="l" marL="906775" indent="-453388" lvl="1">
              <a:lnSpc>
                <a:spcPts val="5879"/>
              </a:lnSpc>
              <a:spcBef>
                <a:spcPct val="0"/>
              </a:spcBef>
              <a:buFont typeface="Arial"/>
              <a:buChar char="•"/>
            </a:pP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i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ncome</a:t>
            </a:r>
          </a:p>
          <a:p>
            <a:pPr algn="l" marL="906775" indent="-453388" lvl="1">
              <a:lnSpc>
                <a:spcPts val="5879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4199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o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perational costs</a:t>
            </a:r>
          </a:p>
          <a:p>
            <a:pPr algn="l" marL="906775" indent="-453388" lvl="1">
              <a:lnSpc>
                <a:spcPts val="5879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4199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upplier payments</a:t>
            </a:r>
          </a:p>
          <a:p>
            <a:pPr algn="l" marL="906775" indent="-453388" lvl="1">
              <a:lnSpc>
                <a:spcPts val="5879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4199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m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onthly financial 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perform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n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e</a:t>
            </a:r>
          </a:p>
          <a:p>
            <a:pPr algn="l">
              <a:lnSpc>
                <a:spcPts val="5879"/>
              </a:lnSpc>
              <a:spcBef>
                <a:spcPct val="0"/>
              </a:spcBef>
            </a:pPr>
          </a:p>
          <a:p>
            <a:pPr algn="l">
              <a:lnSpc>
                <a:spcPts val="5879"/>
              </a:lnSpc>
              <a:spcBef>
                <a:spcPct val="0"/>
              </a:spcBef>
            </a:pP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✔️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Re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l-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ti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me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update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</a:t>
            </a:r>
          </a:p>
          <a:p>
            <a:pPr algn="l">
              <a:lnSpc>
                <a:spcPts val="5879"/>
              </a:lnSpc>
              <a:spcBef>
                <a:spcPct val="0"/>
              </a:spcBef>
            </a:pP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✔️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lea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r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fi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na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n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cial o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v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er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vi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e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w</a:t>
            </a:r>
          </a:p>
          <a:p>
            <a:pPr algn="l">
              <a:lnSpc>
                <a:spcPts val="5879"/>
              </a:lnSpc>
              <a:spcBef>
                <a:spcPct val="0"/>
              </a:spcBef>
            </a:pP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✔️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B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etter 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de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cision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-m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ki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n</a:t>
            </a:r>
            <a:r>
              <a:rPr lang="en-US" sz="41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g</a:t>
            </a:r>
          </a:p>
          <a:p>
            <a:pPr algn="l">
              <a:lnSpc>
                <a:spcPts val="5879"/>
              </a:lnSpc>
              <a:spcBef>
                <a:spcPct val="0"/>
              </a:spcBef>
            </a:pPr>
          </a:p>
        </p:txBody>
      </p:sp>
      <p:sp>
        <p:nvSpPr>
          <p:cNvPr name="TextBox 4" id="4"/>
          <p:cNvSpPr txBox="true"/>
          <p:nvPr/>
        </p:nvSpPr>
        <p:spPr>
          <a:xfrm rot="0">
            <a:off x="12212945" y="7476908"/>
            <a:ext cx="2778760" cy="2971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19"/>
              </a:lnSpc>
              <a:spcBef>
                <a:spcPct val="0"/>
              </a:spcBef>
            </a:pPr>
            <a:r>
              <a:rPr lang="en-US" sz="1799">
                <a:solidFill>
                  <a:srgbClr val="1800AD"/>
                </a:solidFill>
                <a:latin typeface="Open Sans"/>
                <a:ea typeface="Open Sans"/>
                <a:cs typeface="Open Sans"/>
                <a:sym typeface="Open Sans"/>
              </a:rPr>
              <a:t>Source: www.stocksnap.io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0" y="-24448"/>
            <a:ext cx="17564971" cy="102501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719"/>
              </a:lnSpc>
              <a:spcBef>
                <a:spcPct val="0"/>
              </a:spcBef>
            </a:pPr>
            <a:r>
              <a:rPr lang="en-US" b="true" sz="4799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Unique Selling Points</a:t>
            </a:r>
          </a:p>
          <a:p>
            <a:pPr algn="just">
              <a:lnSpc>
                <a:spcPts val="5739"/>
              </a:lnSpc>
              <a:spcBef>
                <a:spcPct val="0"/>
              </a:spcBef>
            </a:pPr>
          </a:p>
          <a:p>
            <a:pPr algn="just">
              <a:lnSpc>
                <a:spcPts val="5739"/>
              </a:lnSpc>
              <a:spcBef>
                <a:spcPct val="0"/>
              </a:spcBef>
            </a:pPr>
            <a:r>
              <a:rPr lang="en-US" sz="40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Why SmartCost is Different</a:t>
            </a:r>
          </a:p>
          <a:p>
            <a:pPr algn="just">
              <a:lnSpc>
                <a:spcPts val="5739"/>
              </a:lnSpc>
              <a:spcBef>
                <a:spcPct val="0"/>
              </a:spcBef>
            </a:pPr>
          </a:p>
          <a:p>
            <a:pPr algn="just">
              <a:lnSpc>
                <a:spcPts val="5739"/>
              </a:lnSpc>
              <a:spcBef>
                <a:spcPct val="0"/>
              </a:spcBef>
            </a:pPr>
            <a:r>
              <a:rPr lang="en-US" sz="40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Compared to QuickBooks, Xero, and FreshBooks,  SmartCost APP provides:</a:t>
            </a:r>
          </a:p>
          <a:p>
            <a:pPr algn="just">
              <a:lnSpc>
                <a:spcPts val="5739"/>
              </a:lnSpc>
              <a:spcBef>
                <a:spcPct val="0"/>
              </a:spcBef>
            </a:pPr>
          </a:p>
          <a:p>
            <a:pPr algn="just">
              <a:lnSpc>
                <a:spcPts val="5739"/>
              </a:lnSpc>
              <a:spcBef>
                <a:spcPct val="0"/>
              </a:spcBef>
            </a:pPr>
            <a:r>
              <a:rPr lang="en-US" b="true" sz="4099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- a more intuitive and simple interface</a:t>
            </a:r>
          </a:p>
          <a:p>
            <a:pPr algn="just">
              <a:lnSpc>
                <a:spcPts val="5879"/>
              </a:lnSpc>
              <a:spcBef>
                <a:spcPct val="0"/>
              </a:spcBef>
            </a:pPr>
            <a:r>
              <a:rPr lang="en-US" b="true" sz="4199">
                <a:solidFill>
                  <a:srgbClr val="00BF63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-</a:t>
            </a:r>
            <a:r>
              <a:rPr lang="en-US" b="true" sz="4199">
                <a:solidFill>
                  <a:srgbClr val="00BF63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a more affordable pricing structure</a:t>
            </a:r>
          </a:p>
          <a:p>
            <a:pPr algn="just">
              <a:lnSpc>
                <a:spcPts val="5739"/>
              </a:lnSpc>
              <a:spcBef>
                <a:spcPct val="0"/>
              </a:spcBef>
            </a:pPr>
            <a:r>
              <a:rPr lang="en-US" b="true" sz="4099">
                <a:solidFill>
                  <a:srgbClr val="0CC0D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-</a:t>
            </a:r>
            <a:r>
              <a:rPr lang="en-US" b="true" sz="4099">
                <a:solidFill>
                  <a:srgbClr val="0CC0D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supplier comparison features</a:t>
            </a:r>
          </a:p>
          <a:p>
            <a:pPr algn="just">
              <a:lnSpc>
                <a:spcPts val="5739"/>
              </a:lnSpc>
              <a:spcBef>
                <a:spcPct val="0"/>
              </a:spcBef>
            </a:pPr>
            <a:r>
              <a:rPr lang="en-US" b="true" sz="4099">
                <a:solidFill>
                  <a:srgbClr val="A7011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- a focus on reducing unnecessary spending</a:t>
            </a:r>
          </a:p>
          <a:p>
            <a:pPr algn="just">
              <a:lnSpc>
                <a:spcPts val="5739"/>
              </a:lnSpc>
              <a:spcBef>
                <a:spcPct val="0"/>
              </a:spcBef>
            </a:pPr>
          </a:p>
          <a:p>
            <a:pPr algn="just">
              <a:lnSpc>
                <a:spcPts val="5739"/>
              </a:lnSpc>
              <a:spcBef>
                <a:spcPct val="0"/>
              </a:spcBef>
            </a:pPr>
            <a:r>
              <a:rPr lang="en-US" sz="40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💡 SmartCost goes beyond accounting — it supports financial decision-making.</a:t>
            </a:r>
          </a:p>
        </p:txBody>
      </p:sp>
      <p:sp>
        <p:nvSpPr>
          <p:cNvPr name="Freeform 3" id="3"/>
          <p:cNvSpPr/>
          <p:nvPr/>
        </p:nvSpPr>
        <p:spPr>
          <a:xfrm flipH="false" flipV="false" rot="0">
            <a:off x="11922218" y="4571705"/>
            <a:ext cx="3806532" cy="3727649"/>
          </a:xfrm>
          <a:custGeom>
            <a:avLst/>
            <a:gdLst/>
            <a:ahLst/>
            <a:cxnLst/>
            <a:rect r="r" b="b" t="t" l="l"/>
            <a:pathLst>
              <a:path h="3727649" w="3806532">
                <a:moveTo>
                  <a:pt x="0" y="0"/>
                </a:moveTo>
                <a:lnTo>
                  <a:pt x="3806532" y="0"/>
                </a:lnTo>
                <a:lnTo>
                  <a:pt x="3806532" y="3727649"/>
                </a:lnTo>
                <a:lnTo>
                  <a:pt x="0" y="372764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2210" t="-7292" r="0" b="-7292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4098394" y="0"/>
            <a:ext cx="2919737" cy="2919737"/>
          </a:xfrm>
          <a:custGeom>
            <a:avLst/>
            <a:gdLst/>
            <a:ahLst/>
            <a:cxnLst/>
            <a:rect r="r" b="b" t="t" l="l"/>
            <a:pathLst>
              <a:path h="2919737" w="2919737">
                <a:moveTo>
                  <a:pt x="0" y="0"/>
                </a:moveTo>
                <a:lnTo>
                  <a:pt x="2919737" y="0"/>
                </a:lnTo>
                <a:lnTo>
                  <a:pt x="2919737" y="2919737"/>
                </a:lnTo>
                <a:lnTo>
                  <a:pt x="0" y="291973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0" y="-85725"/>
            <a:ext cx="12088177" cy="350456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6019"/>
              </a:lnSpc>
              <a:spcBef>
                <a:spcPct val="0"/>
              </a:spcBef>
            </a:pPr>
            <a:r>
              <a:rPr lang="en-US" b="true" sz="4299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Target Customers - Who Will Use SmartCost?</a:t>
            </a:r>
          </a:p>
          <a:p>
            <a:pPr algn="just">
              <a:lnSpc>
                <a:spcPts val="5319"/>
              </a:lnSpc>
              <a:spcBef>
                <a:spcPct val="0"/>
              </a:spcBef>
            </a:pPr>
          </a:p>
          <a:p>
            <a:pPr algn="just">
              <a:lnSpc>
                <a:spcPts val="5319"/>
              </a:lnSpc>
              <a:spcBef>
                <a:spcPct val="0"/>
              </a:spcBef>
            </a:pPr>
          </a:p>
          <a:p>
            <a:pPr algn="just">
              <a:lnSpc>
                <a:spcPts val="5739"/>
              </a:lnSpc>
              <a:spcBef>
                <a:spcPct val="0"/>
              </a:spcBef>
            </a:pPr>
          </a:p>
          <a:p>
            <a:pPr algn="just">
              <a:lnSpc>
                <a:spcPts val="5599"/>
              </a:lnSpc>
              <a:spcBef>
                <a:spcPct val="0"/>
              </a:spcBef>
            </a:pPr>
          </a:p>
        </p:txBody>
      </p:sp>
      <p:sp>
        <p:nvSpPr>
          <p:cNvPr name="Freeform 3" id="3"/>
          <p:cNvSpPr/>
          <p:nvPr/>
        </p:nvSpPr>
        <p:spPr>
          <a:xfrm flipH="false" flipV="false" rot="0">
            <a:off x="10327447" y="615384"/>
            <a:ext cx="8316731" cy="4739285"/>
          </a:xfrm>
          <a:custGeom>
            <a:avLst/>
            <a:gdLst/>
            <a:ahLst/>
            <a:cxnLst/>
            <a:rect r="r" b="b" t="t" l="l"/>
            <a:pathLst>
              <a:path h="4739285" w="8316731">
                <a:moveTo>
                  <a:pt x="0" y="0"/>
                </a:moveTo>
                <a:lnTo>
                  <a:pt x="8316731" y="0"/>
                </a:lnTo>
                <a:lnTo>
                  <a:pt x="8316731" y="4739285"/>
                </a:lnTo>
                <a:lnTo>
                  <a:pt x="0" y="473928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112" t="0" r="-1112" b="-19517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15159781" y="5326094"/>
            <a:ext cx="2823528" cy="2971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19"/>
              </a:lnSpc>
              <a:spcBef>
                <a:spcPct val="0"/>
              </a:spcBef>
            </a:pPr>
            <a:r>
              <a:rPr lang="en-US" sz="1799">
                <a:solidFill>
                  <a:srgbClr val="1800AD"/>
                </a:solidFill>
                <a:latin typeface="Open Sans"/>
                <a:ea typeface="Open Sans"/>
                <a:cs typeface="Open Sans"/>
                <a:sym typeface="Open Sans"/>
              </a:rPr>
              <a:t>Source: www.lifeofpix.com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0" y="1494689"/>
            <a:ext cx="16710430" cy="863376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4904"/>
              </a:lnSpc>
              <a:spcBef>
                <a:spcPct val="0"/>
              </a:spcBef>
            </a:pPr>
            <a:r>
              <a:rPr lang="en-US" sz="350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Primary Users:</a:t>
            </a:r>
          </a:p>
          <a:p>
            <a:pPr algn="l" marL="756303" indent="-378152" lvl="1">
              <a:lnSpc>
                <a:spcPts val="4904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3503">
                <a:solidFill>
                  <a:srgbClr val="A7011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Startups and small businesses</a:t>
            </a:r>
            <a:r>
              <a:rPr lang="en-US" b="true" sz="3503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</a:t>
            </a:r>
          </a:p>
          <a:p>
            <a:pPr algn="l" marL="756303" indent="-378152" lvl="1">
              <a:lnSpc>
                <a:spcPts val="4904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3503">
                <a:solidFill>
                  <a:srgbClr val="FF3131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Retail shops and restaurants</a:t>
            </a:r>
            <a:r>
              <a:rPr lang="en-US" b="true" sz="3503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</a:t>
            </a:r>
          </a:p>
          <a:p>
            <a:pPr algn="l" marL="756303" indent="-378152" lvl="1">
              <a:lnSpc>
                <a:spcPts val="4904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3503">
                <a:solidFill>
                  <a:srgbClr val="5E17E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Freelancers and service providers</a:t>
            </a:r>
          </a:p>
          <a:p>
            <a:pPr algn="just">
              <a:lnSpc>
                <a:spcPts val="4904"/>
              </a:lnSpc>
              <a:spcBef>
                <a:spcPct val="0"/>
              </a:spcBef>
            </a:pPr>
          </a:p>
          <a:p>
            <a:pPr algn="just">
              <a:lnSpc>
                <a:spcPts val="4904"/>
              </a:lnSpc>
              <a:spcBef>
                <a:spcPct val="0"/>
              </a:spcBef>
            </a:pPr>
            <a:r>
              <a:rPr lang="en-US" sz="350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🎯 Ideal Customer:</a:t>
            </a:r>
          </a:p>
          <a:p>
            <a:pPr algn="just">
              <a:lnSpc>
                <a:spcPts val="4904"/>
              </a:lnSpc>
              <a:spcBef>
                <a:spcPct val="0"/>
              </a:spcBef>
            </a:pPr>
            <a:r>
              <a:rPr lang="en-US" sz="350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Business owners with limited financial knowledge</a:t>
            </a:r>
          </a:p>
          <a:p>
            <a:pPr algn="just">
              <a:lnSpc>
                <a:spcPts val="4904"/>
              </a:lnSpc>
              <a:spcBef>
                <a:spcPct val="0"/>
              </a:spcBef>
            </a:pPr>
            <a:r>
              <a:rPr lang="en-US" sz="350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who need a simple and efficient way to manage cash flow and control expenses.</a:t>
            </a:r>
          </a:p>
          <a:p>
            <a:pPr algn="just">
              <a:lnSpc>
                <a:spcPts val="4904"/>
              </a:lnSpc>
              <a:spcBef>
                <a:spcPct val="0"/>
              </a:spcBef>
            </a:pPr>
            <a:r>
              <a:rPr lang="en-US" sz="350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They typically have limited time and prefer tools that are</a:t>
            </a:r>
          </a:p>
          <a:p>
            <a:pPr algn="just">
              <a:lnSpc>
                <a:spcPts val="4904"/>
              </a:lnSpc>
              <a:spcBef>
                <a:spcPct val="0"/>
              </a:spcBef>
            </a:pPr>
            <a:r>
              <a:rPr lang="en-US" sz="350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b="true" sz="3503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quick, clear</a:t>
            </a:r>
            <a:r>
              <a:rPr lang="en-US" sz="350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, and </a:t>
            </a:r>
            <a:r>
              <a:rPr lang="en-US" b="true" sz="3503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easy to use in daily operations.</a:t>
            </a:r>
          </a:p>
          <a:p>
            <a:pPr algn="just">
              <a:lnSpc>
                <a:spcPts val="4904"/>
              </a:lnSpc>
              <a:spcBef>
                <a:spcPct val="0"/>
              </a:spcBef>
            </a:pPr>
          </a:p>
          <a:p>
            <a:pPr algn="just">
              <a:lnSpc>
                <a:spcPts val="4904"/>
              </a:lnSpc>
              <a:spcBef>
                <a:spcPct val="0"/>
              </a:spcBef>
            </a:pPr>
            <a:r>
              <a:rPr lang="en-US" sz="350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(Optional – Pain Point):</a:t>
            </a:r>
          </a:p>
          <a:p>
            <a:pPr algn="just">
              <a:lnSpc>
                <a:spcPts val="4904"/>
              </a:lnSpc>
              <a:spcBef>
                <a:spcPct val="0"/>
              </a:spcBef>
            </a:pPr>
            <a:r>
              <a:rPr lang="en-US" sz="350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Struggle to track finances, </a:t>
            </a:r>
            <a:r>
              <a:rPr lang="en-US" b="true" sz="3503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avoid</a:t>
            </a:r>
            <a:r>
              <a:rPr lang="en-US" sz="350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b="true" sz="3503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complex accounting tools, </a:t>
            </a:r>
          </a:p>
          <a:p>
            <a:pPr algn="just">
              <a:lnSpc>
                <a:spcPts val="4904"/>
              </a:lnSpc>
              <a:spcBef>
                <a:spcPct val="0"/>
              </a:spcBef>
            </a:pPr>
            <a:r>
              <a:rPr lang="en-US" sz="350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and </a:t>
            </a:r>
            <a:r>
              <a:rPr lang="en-US" b="true" sz="3503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often lack clear visibility of their spending.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3890390" y="-66675"/>
            <a:ext cx="6731794" cy="192065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428"/>
              </a:lnSpc>
              <a:spcBef>
                <a:spcPct val="0"/>
              </a:spcBef>
            </a:pPr>
            <a:r>
              <a:rPr lang="en-US" b="true" sz="3163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PESTEL Analysis -  3 most relevant</a:t>
            </a:r>
          </a:p>
          <a:p>
            <a:pPr algn="l">
              <a:lnSpc>
                <a:spcPts val="4307"/>
              </a:lnSpc>
              <a:spcBef>
                <a:spcPct val="0"/>
              </a:spcBef>
            </a:pPr>
          </a:p>
          <a:p>
            <a:pPr algn="l">
              <a:lnSpc>
                <a:spcPts val="3295"/>
              </a:lnSpc>
              <a:spcBef>
                <a:spcPct val="0"/>
              </a:spcBef>
            </a:pPr>
          </a:p>
          <a:p>
            <a:pPr algn="l">
              <a:lnSpc>
                <a:spcPts val="3295"/>
              </a:lnSpc>
              <a:spcBef>
                <a:spcPct val="0"/>
              </a:spcBef>
            </a:pPr>
          </a:p>
        </p:txBody>
      </p:sp>
      <p:sp>
        <p:nvSpPr>
          <p:cNvPr name="Freeform 3" id="3"/>
          <p:cNvSpPr/>
          <p:nvPr/>
        </p:nvSpPr>
        <p:spPr>
          <a:xfrm flipH="false" flipV="false" rot="0">
            <a:off x="13103968" y="862856"/>
            <a:ext cx="5337860" cy="5988797"/>
          </a:xfrm>
          <a:custGeom>
            <a:avLst/>
            <a:gdLst/>
            <a:ahLst/>
            <a:cxnLst/>
            <a:rect r="r" b="b" t="t" l="l"/>
            <a:pathLst>
              <a:path h="5988797" w="5337860">
                <a:moveTo>
                  <a:pt x="0" y="0"/>
                </a:moveTo>
                <a:lnTo>
                  <a:pt x="5337860" y="0"/>
                </a:lnTo>
                <a:lnTo>
                  <a:pt x="5337860" y="5988797"/>
                </a:lnTo>
                <a:lnTo>
                  <a:pt x="0" y="598879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872" t="-959" r="-13865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14177748" y="6823078"/>
            <a:ext cx="2964656" cy="2971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19"/>
              </a:lnSpc>
              <a:spcBef>
                <a:spcPct val="0"/>
              </a:spcBef>
            </a:pPr>
            <a:r>
              <a:rPr lang="en-US" sz="1799">
                <a:solidFill>
                  <a:srgbClr val="1800AD"/>
                </a:solidFill>
                <a:latin typeface="Open Sans"/>
                <a:ea typeface="Open Sans"/>
                <a:cs typeface="Open Sans"/>
                <a:sym typeface="Open Sans"/>
              </a:rPr>
              <a:t>Source: www.picjumbo.com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0" y="319325"/>
            <a:ext cx="13239720" cy="9967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148"/>
              </a:lnSpc>
              <a:spcBef>
                <a:spcPct val="0"/>
              </a:spcBef>
            </a:pPr>
            <a:r>
              <a:rPr lang="en-US" sz="296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1. </a:t>
            </a:r>
            <a:r>
              <a:rPr lang="en-US" b="true" sz="2963">
                <a:solidFill>
                  <a:srgbClr val="1800AD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Economic Factor</a:t>
            </a:r>
          </a:p>
          <a:p>
            <a:pPr algn="l">
              <a:lnSpc>
                <a:spcPts val="4148"/>
              </a:lnSpc>
              <a:spcBef>
                <a:spcPct val="0"/>
              </a:spcBef>
            </a:pPr>
            <a:r>
              <a:rPr lang="en-US" sz="296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The economy is becoming more expensive for small businesses.</a:t>
            </a:r>
          </a:p>
          <a:p>
            <a:pPr algn="l">
              <a:lnSpc>
                <a:spcPts val="4148"/>
              </a:lnSpc>
              <a:spcBef>
                <a:spcPct val="0"/>
              </a:spcBef>
            </a:pPr>
            <a:r>
              <a:rPr lang="en-US" sz="296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SmartCost helps businesses control spending and cash flow with real-time tracking.</a:t>
            </a:r>
          </a:p>
          <a:p>
            <a:pPr algn="l">
              <a:lnSpc>
                <a:spcPts val="4148"/>
              </a:lnSpc>
              <a:spcBef>
                <a:spcPct val="0"/>
              </a:spcBef>
            </a:pPr>
            <a:r>
              <a:rPr lang="en-US" sz="296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📌 </a:t>
            </a:r>
            <a:r>
              <a:rPr lang="en-US" b="true" sz="2963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Relevant because SMEs need affordable tools (£15/month) to reduce costs.</a:t>
            </a:r>
          </a:p>
          <a:p>
            <a:pPr algn="l">
              <a:lnSpc>
                <a:spcPts val="4148"/>
              </a:lnSpc>
              <a:spcBef>
                <a:spcPct val="0"/>
              </a:spcBef>
            </a:pPr>
          </a:p>
          <a:p>
            <a:pPr algn="l">
              <a:lnSpc>
                <a:spcPts val="4148"/>
              </a:lnSpc>
              <a:spcBef>
                <a:spcPct val="0"/>
              </a:spcBef>
            </a:pPr>
            <a:r>
              <a:rPr lang="en-US" sz="296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2. </a:t>
            </a:r>
            <a:r>
              <a:rPr lang="en-US" b="true" sz="2963">
                <a:solidFill>
                  <a:srgbClr val="FF3131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Technological Factor</a:t>
            </a:r>
          </a:p>
          <a:p>
            <a:pPr algn="l">
              <a:lnSpc>
                <a:spcPts val="4148"/>
              </a:lnSpc>
              <a:spcBef>
                <a:spcPct val="0"/>
              </a:spcBef>
            </a:pPr>
            <a:r>
              <a:rPr lang="en-US" sz="296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Technology is rapidly changing how businesses manage their finances.</a:t>
            </a:r>
          </a:p>
          <a:p>
            <a:pPr algn="l">
              <a:lnSpc>
                <a:spcPts val="4148"/>
              </a:lnSpc>
              <a:spcBef>
                <a:spcPct val="0"/>
              </a:spcBef>
            </a:pPr>
            <a:r>
              <a:rPr lang="en-US" sz="296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SmartCost is a cloud-based app that works in real time on any device.</a:t>
            </a:r>
          </a:p>
          <a:p>
            <a:pPr algn="l">
              <a:lnSpc>
                <a:spcPts val="4148"/>
              </a:lnSpc>
              <a:spcBef>
                <a:spcPct val="0"/>
              </a:spcBef>
            </a:pPr>
            <a:r>
              <a:rPr lang="en-US" sz="296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📌</a:t>
            </a:r>
            <a:r>
              <a:rPr lang="en-US" b="true" sz="2963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Relevant because the business depends fully on modern digital technology.</a:t>
            </a:r>
          </a:p>
          <a:p>
            <a:pPr algn="l">
              <a:lnSpc>
                <a:spcPts val="4148"/>
              </a:lnSpc>
              <a:spcBef>
                <a:spcPct val="0"/>
              </a:spcBef>
            </a:pPr>
          </a:p>
          <a:p>
            <a:pPr algn="l">
              <a:lnSpc>
                <a:spcPts val="4148"/>
              </a:lnSpc>
              <a:spcBef>
                <a:spcPct val="0"/>
              </a:spcBef>
            </a:pPr>
            <a:r>
              <a:rPr lang="en-US" sz="296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3. </a:t>
            </a:r>
            <a:r>
              <a:rPr lang="en-US" b="true" sz="2963">
                <a:solidFill>
                  <a:srgbClr val="3F5182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Legal Factor</a:t>
            </a:r>
          </a:p>
          <a:p>
            <a:pPr algn="l">
              <a:lnSpc>
                <a:spcPts val="4148"/>
              </a:lnSpc>
              <a:spcBef>
                <a:spcPct val="0"/>
              </a:spcBef>
            </a:pPr>
            <a:r>
              <a:rPr lang="en-US" sz="296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Data protection laws in the UK are becoming stricter for all businesses.</a:t>
            </a:r>
          </a:p>
          <a:p>
            <a:pPr algn="l">
              <a:lnSpc>
                <a:spcPts val="4148"/>
              </a:lnSpc>
              <a:spcBef>
                <a:spcPct val="0"/>
              </a:spcBef>
            </a:pPr>
            <a:r>
              <a:rPr lang="en-US" sz="296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SmartCost stores sensitive business information and must ensure data security.</a:t>
            </a:r>
          </a:p>
          <a:p>
            <a:pPr algn="l">
              <a:lnSpc>
                <a:spcPts val="4148"/>
              </a:lnSpc>
              <a:spcBef>
                <a:spcPct val="0"/>
              </a:spcBef>
            </a:pPr>
            <a:r>
              <a:rPr lang="en-US" sz="296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📌 </a:t>
            </a:r>
            <a:r>
              <a:rPr lang="en-US" b="true" sz="2963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Relevant because legal compliance is essential for trust and operation.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2740906" y="1145982"/>
            <a:ext cx="5895968" cy="8112318"/>
          </a:xfrm>
          <a:custGeom>
            <a:avLst/>
            <a:gdLst/>
            <a:ahLst/>
            <a:cxnLst/>
            <a:rect r="r" b="b" t="t" l="l"/>
            <a:pathLst>
              <a:path h="8112318" w="5895968">
                <a:moveTo>
                  <a:pt x="0" y="0"/>
                </a:moveTo>
                <a:lnTo>
                  <a:pt x="5895968" y="0"/>
                </a:lnTo>
                <a:lnTo>
                  <a:pt x="5895968" y="8112318"/>
                </a:lnTo>
                <a:lnTo>
                  <a:pt x="0" y="811231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61667" t="0" r="-44848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50835" y="83888"/>
            <a:ext cx="12590071" cy="98109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37"/>
              </a:lnSpc>
              <a:spcBef>
                <a:spcPct val="0"/>
              </a:spcBef>
            </a:pPr>
            <a:r>
              <a:rPr lang="en-US" b="true" sz="4169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Marketing Strategy</a:t>
            </a:r>
          </a:p>
          <a:p>
            <a:pPr algn="just">
              <a:lnSpc>
                <a:spcPts val="4876"/>
              </a:lnSpc>
              <a:spcBef>
                <a:spcPct val="0"/>
              </a:spcBef>
            </a:pPr>
            <a:r>
              <a:rPr lang="en-US" sz="34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Digital Marketing</a:t>
            </a:r>
          </a:p>
          <a:p>
            <a:pPr algn="l">
              <a:lnSpc>
                <a:spcPts val="5156"/>
              </a:lnSpc>
              <a:spcBef>
                <a:spcPct val="0"/>
              </a:spcBef>
            </a:pPr>
            <a:r>
              <a:rPr lang="en-US" sz="36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•</a:t>
            </a:r>
            <a:r>
              <a:rPr lang="en-US" sz="36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3683">
                <a:solidFill>
                  <a:srgbClr val="CB6CE6"/>
                </a:solidFill>
                <a:latin typeface="Open Sans"/>
                <a:ea typeface="Open Sans"/>
                <a:cs typeface="Open Sans"/>
                <a:sym typeface="Open Sans"/>
              </a:rPr>
              <a:t>I</a:t>
            </a:r>
            <a:r>
              <a:rPr lang="en-US" b="true" sz="3683">
                <a:solidFill>
                  <a:srgbClr val="CB6CE6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nstagram •  </a:t>
            </a:r>
            <a:r>
              <a:rPr lang="en-US" b="true" sz="3683">
                <a:solidFill>
                  <a:srgbClr val="1800AD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Facebook •</a:t>
            </a:r>
            <a:r>
              <a:rPr lang="en-US" b="true" sz="3683">
                <a:solidFill>
                  <a:srgbClr val="0CC0D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LinkedIn</a:t>
            </a:r>
          </a:p>
          <a:p>
            <a:pPr algn="just">
              <a:lnSpc>
                <a:spcPts val="4736"/>
              </a:lnSpc>
              <a:spcBef>
                <a:spcPct val="0"/>
              </a:spcBef>
            </a:pPr>
          </a:p>
          <a:p>
            <a:pPr algn="just">
              <a:lnSpc>
                <a:spcPts val="4736"/>
              </a:lnSpc>
              <a:spcBef>
                <a:spcPct val="0"/>
              </a:spcBef>
            </a:pP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ontent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:</a:t>
            </a:r>
          </a:p>
          <a:p>
            <a:pPr algn="just">
              <a:lnSpc>
                <a:spcPts val="4736"/>
              </a:lnSpc>
              <a:spcBef>
                <a:spcPct val="0"/>
              </a:spcBef>
            </a:pPr>
            <a:r>
              <a:rPr lang="en-US" b="true" sz="3383">
                <a:solidFill>
                  <a:srgbClr val="FF3131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• </a:t>
            </a:r>
            <a:r>
              <a:rPr lang="en-US" b="true" sz="3383">
                <a:solidFill>
                  <a:srgbClr val="FF3131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sh</a:t>
            </a:r>
            <a:r>
              <a:rPr lang="en-US" b="true" sz="3383">
                <a:solidFill>
                  <a:srgbClr val="FF3131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ort videos (app demos)</a:t>
            </a:r>
          </a:p>
          <a:p>
            <a:pPr algn="just">
              <a:lnSpc>
                <a:spcPts val="4736"/>
              </a:lnSpc>
              <a:spcBef>
                <a:spcPct val="0"/>
              </a:spcBef>
            </a:pPr>
            <a:r>
              <a:rPr lang="en-US" b="true" sz="3383">
                <a:solidFill>
                  <a:srgbClr val="FF3131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• </a:t>
            </a:r>
            <a:r>
              <a:rPr lang="en-US" b="true" sz="3383">
                <a:solidFill>
                  <a:srgbClr val="FF3131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financial tips</a:t>
            </a:r>
          </a:p>
          <a:p>
            <a:pPr algn="just">
              <a:lnSpc>
                <a:spcPts val="4876"/>
              </a:lnSpc>
              <a:spcBef>
                <a:spcPct val="0"/>
              </a:spcBef>
            </a:pPr>
            <a:r>
              <a:rPr lang="en-US" b="true" sz="3483">
                <a:solidFill>
                  <a:srgbClr val="FF3131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• </a:t>
            </a:r>
            <a:r>
              <a:rPr lang="en-US" b="true" sz="3483">
                <a:solidFill>
                  <a:srgbClr val="FF3131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real-life examples</a:t>
            </a:r>
          </a:p>
          <a:p>
            <a:pPr algn="just">
              <a:lnSpc>
                <a:spcPts val="5016"/>
              </a:lnSpc>
              <a:spcBef>
                <a:spcPct val="0"/>
              </a:spcBef>
            </a:pPr>
            <a:r>
              <a:rPr lang="en-US" b="true" sz="3583">
                <a:solidFill>
                  <a:srgbClr val="FF3131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• </a:t>
            </a:r>
            <a:r>
              <a:rPr lang="en-US" b="true" sz="3583">
                <a:solidFill>
                  <a:srgbClr val="FF3131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cost-saving strategies</a:t>
            </a:r>
          </a:p>
          <a:p>
            <a:pPr algn="just">
              <a:lnSpc>
                <a:spcPts val="4736"/>
              </a:lnSpc>
              <a:spcBef>
                <a:spcPct val="0"/>
              </a:spcBef>
            </a:pPr>
          </a:p>
          <a:p>
            <a:pPr algn="just">
              <a:lnSpc>
                <a:spcPts val="4736"/>
              </a:lnSpc>
              <a:spcBef>
                <a:spcPct val="0"/>
              </a:spcBef>
            </a:pP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👉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Builds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ru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 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an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d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sh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o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w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p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ra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ti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cal value t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o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at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tract customers.</a:t>
            </a:r>
          </a:p>
          <a:p>
            <a:pPr algn="just">
              <a:lnSpc>
                <a:spcPts val="4736"/>
              </a:lnSpc>
              <a:spcBef>
                <a:spcPct val="0"/>
              </a:spcBef>
            </a:pPr>
          </a:p>
          <a:p>
            <a:pPr algn="just">
              <a:lnSpc>
                <a:spcPts val="4736"/>
              </a:lnSpc>
              <a:spcBef>
                <a:spcPct val="0"/>
              </a:spcBef>
            </a:pP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Partnership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M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rketing</a:t>
            </a:r>
          </a:p>
          <a:p>
            <a:pPr algn="just">
              <a:lnSpc>
                <a:spcPts val="4736"/>
              </a:lnSpc>
              <a:spcBef>
                <a:spcPct val="0"/>
              </a:spcBef>
            </a:pP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ccountants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,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business a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dvisor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,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n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e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tw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or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k</a:t>
            </a:r>
            <a:r>
              <a:rPr lang="en-US" sz="338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</a:t>
            </a:r>
          </a:p>
          <a:p>
            <a:pPr algn="just">
              <a:lnSpc>
                <a:spcPts val="4736"/>
              </a:lnSpc>
              <a:spcBef>
                <a:spcPct val="0"/>
              </a:spcBef>
            </a:pPr>
          </a:p>
          <a:p>
            <a:pPr algn="just">
              <a:lnSpc>
                <a:spcPts val="4639"/>
              </a:lnSpc>
              <a:spcBef>
                <a:spcPct val="0"/>
              </a:spcBef>
            </a:pPr>
            <a:r>
              <a:rPr lang="en-US" sz="331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👉 Reaches target customers directly and increases credibility.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79959" y="-76200"/>
            <a:ext cx="12830017" cy="1009586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299"/>
              </a:lnSpc>
              <a:spcBef>
                <a:spcPct val="0"/>
              </a:spcBef>
            </a:pPr>
            <a:r>
              <a:rPr lang="en-US" b="true" sz="4499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Revenue Model</a:t>
            </a:r>
          </a:p>
          <a:p>
            <a:pPr algn="l">
              <a:lnSpc>
                <a:spcPts val="5319"/>
              </a:lnSpc>
              <a:spcBef>
                <a:spcPct val="0"/>
              </a:spcBef>
            </a:pPr>
          </a:p>
          <a:p>
            <a:pPr algn="l">
              <a:lnSpc>
                <a:spcPts val="5319"/>
              </a:lnSpc>
              <a:spcBef>
                <a:spcPct val="0"/>
              </a:spcBef>
            </a:pPr>
            <a:r>
              <a:rPr lang="en-US" sz="37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How SmartCost Generates Revenue</a:t>
            </a:r>
          </a:p>
          <a:p>
            <a:pPr algn="l">
              <a:lnSpc>
                <a:spcPts val="5319"/>
              </a:lnSpc>
              <a:spcBef>
                <a:spcPct val="0"/>
              </a:spcBef>
            </a:pPr>
          </a:p>
          <a:p>
            <a:pPr algn="l">
              <a:lnSpc>
                <a:spcPts val="5319"/>
              </a:lnSpc>
              <a:spcBef>
                <a:spcPct val="0"/>
              </a:spcBef>
            </a:pPr>
            <a:r>
              <a:rPr lang="en-US" b="true" sz="3799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Main source:</a:t>
            </a:r>
          </a:p>
          <a:p>
            <a:pPr algn="l">
              <a:lnSpc>
                <a:spcPts val="5319"/>
              </a:lnSpc>
              <a:spcBef>
                <a:spcPct val="0"/>
              </a:spcBef>
            </a:pPr>
          </a:p>
          <a:p>
            <a:pPr algn="l" marL="820408" indent="-410204" lvl="1">
              <a:lnSpc>
                <a:spcPts val="5319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3799">
                <a:solidFill>
                  <a:srgbClr val="FF3131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monthly subscription (£15 per business)</a:t>
            </a:r>
          </a:p>
          <a:p>
            <a:pPr algn="l">
              <a:lnSpc>
                <a:spcPts val="5319"/>
              </a:lnSpc>
              <a:spcBef>
                <a:spcPct val="0"/>
              </a:spcBef>
            </a:pPr>
          </a:p>
          <a:p>
            <a:pPr algn="l">
              <a:lnSpc>
                <a:spcPts val="5319"/>
              </a:lnSpc>
              <a:spcBef>
                <a:spcPct val="0"/>
              </a:spcBef>
            </a:pPr>
            <a:r>
              <a:rPr lang="en-US" sz="37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Additional future revenue streams:</a:t>
            </a:r>
          </a:p>
          <a:p>
            <a:pPr algn="l">
              <a:lnSpc>
                <a:spcPts val="5319"/>
              </a:lnSpc>
              <a:spcBef>
                <a:spcPct val="0"/>
              </a:spcBef>
            </a:pPr>
          </a:p>
          <a:p>
            <a:pPr algn="l" marL="820408" indent="-410204" lvl="1">
              <a:lnSpc>
                <a:spcPts val="5319"/>
              </a:lnSpc>
              <a:spcBef>
                <a:spcPct val="0"/>
              </a:spcBef>
              <a:buFont typeface="Arial"/>
              <a:buChar char="•"/>
            </a:pPr>
            <a:r>
              <a:rPr lang="en-US" sz="3799">
                <a:solidFill>
                  <a:srgbClr val="00BF63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b="true" sz="3799">
                <a:solidFill>
                  <a:srgbClr val="00BF63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premium features</a:t>
            </a:r>
          </a:p>
          <a:p>
            <a:pPr algn="l" marL="820408" indent="-410204" lvl="1">
              <a:lnSpc>
                <a:spcPts val="5319"/>
              </a:lnSpc>
              <a:spcBef>
                <a:spcPct val="0"/>
              </a:spcBef>
              <a:buFont typeface="Arial"/>
              <a:buChar char="•"/>
            </a:pPr>
            <a:r>
              <a:rPr lang="en-US" sz="3799">
                <a:solidFill>
                  <a:srgbClr val="00BF63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  <a:r>
              <a:rPr lang="en-US" b="true" sz="3799">
                <a:solidFill>
                  <a:srgbClr val="00BF63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advanced financial analytics</a:t>
            </a:r>
          </a:p>
          <a:p>
            <a:pPr algn="l" marL="820408" indent="-410204" lvl="1">
              <a:lnSpc>
                <a:spcPts val="5319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3799">
                <a:solidFill>
                  <a:srgbClr val="00BF63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partnerships with business service providers</a:t>
            </a:r>
          </a:p>
          <a:p>
            <a:pPr algn="l">
              <a:lnSpc>
                <a:spcPts val="5319"/>
              </a:lnSpc>
              <a:spcBef>
                <a:spcPct val="0"/>
              </a:spcBef>
            </a:pPr>
          </a:p>
          <a:p>
            <a:pPr algn="l">
              <a:lnSpc>
                <a:spcPts val="5319"/>
              </a:lnSpc>
              <a:spcBef>
                <a:spcPct val="0"/>
              </a:spcBef>
            </a:pPr>
            <a:r>
              <a:rPr lang="en-US" sz="37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📈 Subscription-based income ensures financial stability.</a:t>
            </a:r>
          </a:p>
        </p:txBody>
      </p:sp>
      <p:sp>
        <p:nvSpPr>
          <p:cNvPr name="Freeform 3" id="3"/>
          <p:cNvSpPr/>
          <p:nvPr/>
        </p:nvSpPr>
        <p:spPr>
          <a:xfrm flipH="false" flipV="false" rot="0">
            <a:off x="10492123" y="1625441"/>
            <a:ext cx="7795877" cy="5425072"/>
          </a:xfrm>
          <a:custGeom>
            <a:avLst/>
            <a:gdLst/>
            <a:ahLst/>
            <a:cxnLst/>
            <a:rect r="r" b="b" t="t" l="l"/>
            <a:pathLst>
              <a:path h="5425072" w="7795877">
                <a:moveTo>
                  <a:pt x="0" y="0"/>
                </a:moveTo>
                <a:lnTo>
                  <a:pt x="7795877" y="0"/>
                </a:lnTo>
                <a:lnTo>
                  <a:pt x="7795877" y="5425072"/>
                </a:lnTo>
                <a:lnTo>
                  <a:pt x="0" y="542507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4205" t="0" r="-16785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11564788" y="7156769"/>
            <a:ext cx="5650548" cy="2406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960"/>
              </a:lnSpc>
              <a:spcBef>
                <a:spcPct val="0"/>
              </a:spcBef>
            </a:pPr>
            <a:r>
              <a:rPr lang="en-US" sz="14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Source: https://www.self.inc/info/cost-of-unused-paid-subscriptions/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0" y="593606"/>
            <a:ext cx="16416712" cy="934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196"/>
              </a:lnSpc>
              <a:spcBef>
                <a:spcPct val="0"/>
              </a:spcBef>
            </a:pPr>
            <a:r>
              <a:rPr lang="en-US" b="true" sz="4426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FUNDING REQUIREMENTS</a:t>
            </a:r>
            <a:r>
              <a:rPr lang="en-US" sz="4426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</a:p>
          <a:p>
            <a:pPr algn="l">
              <a:lnSpc>
                <a:spcPts val="6196"/>
              </a:lnSpc>
              <a:spcBef>
                <a:spcPct val="0"/>
              </a:spcBef>
            </a:pPr>
          </a:p>
          <a:p>
            <a:pPr algn="l">
              <a:lnSpc>
                <a:spcPts val="6196"/>
              </a:lnSpc>
              <a:spcBef>
                <a:spcPct val="0"/>
              </a:spcBef>
            </a:pPr>
            <a:r>
              <a:rPr lang="en-US" sz="4426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Total funding required: £10,000</a:t>
            </a:r>
          </a:p>
          <a:p>
            <a:pPr algn="l">
              <a:lnSpc>
                <a:spcPts val="6196"/>
              </a:lnSpc>
              <a:spcBef>
                <a:spcPct val="0"/>
              </a:spcBef>
            </a:pPr>
            <a:r>
              <a:rPr lang="en-US" sz="4426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Allocation: App development: £4,000</a:t>
            </a:r>
          </a:p>
          <a:p>
            <a:pPr algn="l">
              <a:lnSpc>
                <a:spcPts val="6196"/>
              </a:lnSpc>
              <a:spcBef>
                <a:spcPct val="0"/>
              </a:spcBef>
            </a:pPr>
          </a:p>
          <a:p>
            <a:pPr algn="l">
              <a:lnSpc>
                <a:spcPts val="6196"/>
              </a:lnSpc>
              <a:spcBef>
                <a:spcPct val="0"/>
              </a:spcBef>
            </a:pPr>
            <a:r>
              <a:rPr lang="en-US" sz="4426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Marketing &amp; advertising: £2,500 </a:t>
            </a:r>
          </a:p>
          <a:p>
            <a:pPr algn="l">
              <a:lnSpc>
                <a:spcPts val="6196"/>
              </a:lnSpc>
              <a:spcBef>
                <a:spcPct val="0"/>
              </a:spcBef>
            </a:pPr>
            <a:r>
              <a:rPr lang="en-US" sz="4426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Staff </a:t>
            </a:r>
            <a:r>
              <a:rPr lang="en-US" b="true" sz="4426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(initial team):</a:t>
            </a:r>
            <a:r>
              <a:rPr lang="en-US" sz="4426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£2,000</a:t>
            </a:r>
          </a:p>
          <a:p>
            <a:pPr algn="l">
              <a:lnSpc>
                <a:spcPts val="6196"/>
              </a:lnSpc>
              <a:spcBef>
                <a:spcPct val="0"/>
              </a:spcBef>
            </a:pPr>
            <a:r>
              <a:rPr lang="en-US" sz="4426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Legal &amp; administrative costs: £1,500</a:t>
            </a:r>
          </a:p>
          <a:p>
            <a:pPr algn="l">
              <a:lnSpc>
                <a:spcPts val="6196"/>
              </a:lnSpc>
              <a:spcBef>
                <a:spcPct val="0"/>
              </a:spcBef>
            </a:pPr>
          </a:p>
          <a:p>
            <a:pPr algn="l">
              <a:lnSpc>
                <a:spcPts val="6196"/>
              </a:lnSpc>
              <a:spcBef>
                <a:spcPct val="0"/>
              </a:spcBef>
            </a:pPr>
          </a:p>
          <a:p>
            <a:pPr algn="l">
              <a:lnSpc>
                <a:spcPts val="6196"/>
              </a:lnSpc>
              <a:spcBef>
                <a:spcPct val="0"/>
              </a:spcBef>
            </a:pPr>
            <a:r>
              <a:rPr lang="en-US" sz="4426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💡 This funding will support launch and first operational phase</a:t>
            </a:r>
          </a:p>
        </p:txBody>
      </p:sp>
      <p:sp>
        <p:nvSpPr>
          <p:cNvPr name="Freeform 3" id="3"/>
          <p:cNvSpPr/>
          <p:nvPr/>
        </p:nvSpPr>
        <p:spPr>
          <a:xfrm flipH="false" flipV="false" rot="0">
            <a:off x="9829898" y="1600712"/>
            <a:ext cx="8934948" cy="6390331"/>
          </a:xfrm>
          <a:custGeom>
            <a:avLst/>
            <a:gdLst/>
            <a:ahLst/>
            <a:cxnLst/>
            <a:rect r="r" b="b" t="t" l="l"/>
            <a:pathLst>
              <a:path h="6390331" w="8934948">
                <a:moveTo>
                  <a:pt x="0" y="0"/>
                </a:moveTo>
                <a:lnTo>
                  <a:pt x="8934948" y="0"/>
                </a:lnTo>
                <a:lnTo>
                  <a:pt x="8934948" y="6390331"/>
                </a:lnTo>
                <a:lnTo>
                  <a:pt x="0" y="639033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3674" t="0" r="-3674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11752926" y="7477916"/>
            <a:ext cx="5762942" cy="24066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960"/>
              </a:lnSpc>
              <a:spcBef>
                <a:spcPct val="0"/>
              </a:spcBef>
            </a:pPr>
            <a:r>
              <a:rPr lang="en-US" sz="140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Source: https://jobhome.com.br/conheca-como-comecou-a-jobhome/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327538" y="720209"/>
            <a:ext cx="15642016" cy="9406505"/>
          </a:xfrm>
          <a:custGeom>
            <a:avLst/>
            <a:gdLst/>
            <a:ahLst/>
            <a:cxnLst/>
            <a:rect r="r" b="b" t="t" l="l"/>
            <a:pathLst>
              <a:path h="9406505" w="15642016">
                <a:moveTo>
                  <a:pt x="0" y="0"/>
                </a:moveTo>
                <a:lnTo>
                  <a:pt x="15642016" y="0"/>
                </a:lnTo>
                <a:lnTo>
                  <a:pt x="15642016" y="9406505"/>
                </a:lnTo>
                <a:lnTo>
                  <a:pt x="0" y="940650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5395" r="0" b="-5395"/>
            </a:stretch>
          </a:blipFill>
        </p:spPr>
      </p:sp>
      <p:sp>
        <p:nvSpPr>
          <p:cNvPr name="AutoShape 3" id="3"/>
          <p:cNvSpPr/>
          <p:nvPr/>
        </p:nvSpPr>
        <p:spPr>
          <a:xfrm>
            <a:off x="602826" y="7013855"/>
            <a:ext cx="6492240" cy="0"/>
          </a:xfrm>
          <a:prstGeom prst="line">
            <a:avLst/>
          </a:prstGeom>
          <a:ln cap="flat" w="38100">
            <a:solidFill>
              <a:srgbClr val="000000"/>
            </a:solidFill>
            <a:prstDash val="sysDot"/>
            <a:headEnd type="triangle" len="med" w="lg"/>
            <a:tailEnd type="triangle" len="med" w="lg"/>
          </a:ln>
        </p:spPr>
      </p:sp>
      <p:sp>
        <p:nvSpPr>
          <p:cNvPr name="AutoShape 4" id="4"/>
          <p:cNvSpPr/>
          <p:nvPr/>
        </p:nvSpPr>
        <p:spPr>
          <a:xfrm>
            <a:off x="11146941" y="7013855"/>
            <a:ext cx="6492240" cy="0"/>
          </a:xfrm>
          <a:prstGeom prst="line">
            <a:avLst/>
          </a:prstGeom>
          <a:ln cap="flat" w="38100">
            <a:solidFill>
              <a:srgbClr val="000000"/>
            </a:solidFill>
            <a:prstDash val="sysDot"/>
            <a:headEnd type="triangle" len="med" w="lg"/>
            <a:tailEnd type="triangle" len="med" w="lg"/>
          </a:ln>
        </p:spPr>
      </p:sp>
      <p:sp>
        <p:nvSpPr>
          <p:cNvPr name="AutoShape 5" id="5"/>
          <p:cNvSpPr/>
          <p:nvPr/>
        </p:nvSpPr>
        <p:spPr>
          <a:xfrm>
            <a:off x="5781686" y="8036024"/>
            <a:ext cx="7472836" cy="19050"/>
          </a:xfrm>
          <a:prstGeom prst="line">
            <a:avLst/>
          </a:prstGeom>
          <a:ln cap="flat" w="38100">
            <a:solidFill>
              <a:srgbClr val="000000"/>
            </a:solidFill>
            <a:prstDash val="solid"/>
            <a:headEnd type="oval" len="lg" w="lg"/>
            <a:tailEnd type="oval" len="lg" w="lg"/>
          </a:ln>
        </p:spPr>
      </p:sp>
      <p:sp>
        <p:nvSpPr>
          <p:cNvPr name="Freeform 6" id="6"/>
          <p:cNvSpPr/>
          <p:nvPr/>
        </p:nvSpPr>
        <p:spPr>
          <a:xfrm flipH="false" flipV="false" rot="0">
            <a:off x="8235890" y="8055074"/>
            <a:ext cx="1244526" cy="1108760"/>
          </a:xfrm>
          <a:custGeom>
            <a:avLst/>
            <a:gdLst/>
            <a:ahLst/>
            <a:cxnLst/>
            <a:rect r="r" b="b" t="t" l="l"/>
            <a:pathLst>
              <a:path h="1108760" w="1244526">
                <a:moveTo>
                  <a:pt x="0" y="0"/>
                </a:moveTo>
                <a:lnTo>
                  <a:pt x="1244526" y="0"/>
                </a:lnTo>
                <a:lnTo>
                  <a:pt x="1244526" y="1108760"/>
                </a:lnTo>
                <a:lnTo>
                  <a:pt x="0" y="11087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4634095" y="8055074"/>
            <a:ext cx="2460970" cy="1155902"/>
          </a:xfrm>
          <a:custGeom>
            <a:avLst/>
            <a:gdLst/>
            <a:ahLst/>
            <a:cxnLst/>
            <a:rect r="r" b="b" t="t" l="l"/>
            <a:pathLst>
              <a:path h="1155902" w="2460970">
                <a:moveTo>
                  <a:pt x="0" y="0"/>
                </a:moveTo>
                <a:lnTo>
                  <a:pt x="2460971" y="0"/>
                </a:lnTo>
                <a:lnTo>
                  <a:pt x="2460971" y="1155902"/>
                </a:lnTo>
                <a:lnTo>
                  <a:pt x="0" y="115590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8235890" y="1716714"/>
            <a:ext cx="1701627" cy="2550123"/>
          </a:xfrm>
          <a:custGeom>
            <a:avLst/>
            <a:gdLst/>
            <a:ahLst/>
            <a:cxnLst/>
            <a:rect r="r" b="b" t="t" l="l"/>
            <a:pathLst>
              <a:path h="2550123" w="1701627">
                <a:moveTo>
                  <a:pt x="0" y="0"/>
                </a:moveTo>
                <a:lnTo>
                  <a:pt x="1701627" y="0"/>
                </a:lnTo>
                <a:lnTo>
                  <a:pt x="1701627" y="2550122"/>
                </a:lnTo>
                <a:lnTo>
                  <a:pt x="0" y="255012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0930362" y="3913048"/>
            <a:ext cx="2688439" cy="1510414"/>
          </a:xfrm>
          <a:custGeom>
            <a:avLst/>
            <a:gdLst/>
            <a:ahLst/>
            <a:cxnLst/>
            <a:rect r="r" b="b" t="t" l="l"/>
            <a:pathLst>
              <a:path h="1510414" w="2688439">
                <a:moveTo>
                  <a:pt x="0" y="0"/>
                </a:moveTo>
                <a:lnTo>
                  <a:pt x="2688439" y="0"/>
                </a:lnTo>
                <a:lnTo>
                  <a:pt x="2688439" y="1510414"/>
                </a:lnTo>
                <a:lnTo>
                  <a:pt x="0" y="151041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3848946" y="-85725"/>
            <a:ext cx="11006455" cy="22491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859"/>
              </a:lnSpc>
              <a:spcBef>
                <a:spcPct val="0"/>
              </a:spcBef>
            </a:pPr>
            <a:r>
              <a:rPr lang="en-US" b="true" sz="4899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MANAGEMENT &amp; LEGAL STRUCTURE</a:t>
            </a:r>
          </a:p>
          <a:p>
            <a:pPr algn="l">
              <a:lnSpc>
                <a:spcPts val="5599"/>
              </a:lnSpc>
              <a:spcBef>
                <a:spcPct val="0"/>
              </a:spcBef>
            </a:pPr>
            <a:r>
              <a:rPr lang="en-US" sz="39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</a:t>
            </a:r>
          </a:p>
          <a:p>
            <a:pPr algn="l">
              <a:lnSpc>
                <a:spcPts val="5599"/>
              </a:lnSpc>
              <a:spcBef>
                <a:spcPct val="0"/>
              </a:spcBef>
            </a:pPr>
          </a:p>
        </p:txBody>
      </p:sp>
      <p:sp>
        <p:nvSpPr>
          <p:cNvPr name="TextBox 11" id="11"/>
          <p:cNvSpPr txBox="true"/>
          <p:nvPr/>
        </p:nvSpPr>
        <p:spPr>
          <a:xfrm rot="0">
            <a:off x="1634089" y="1152834"/>
            <a:ext cx="13952538" cy="56388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620"/>
              </a:lnSpc>
              <a:spcBef>
                <a:spcPct val="0"/>
              </a:spcBef>
            </a:pPr>
            <a:r>
              <a:rPr lang="en-US" b="true" sz="3300">
                <a:solidFill>
                  <a:srgbClr val="FF3131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A lean structure helps reduce operational costs in the early stages.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5494552" y="9886049"/>
            <a:ext cx="2121694" cy="26416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239"/>
              </a:lnSpc>
              <a:spcBef>
                <a:spcPct val="0"/>
              </a:spcBef>
            </a:pPr>
            <a:r>
              <a:rPr lang="en-US" sz="15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</a:t>
            </a:r>
            <a:r>
              <a:rPr lang="en-US" sz="15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ource:  Canva images</a:t>
            </a: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411214" y="119886"/>
            <a:ext cx="13765054" cy="975060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940"/>
              </a:lnSpc>
              <a:spcBef>
                <a:spcPct val="0"/>
              </a:spcBef>
            </a:pPr>
            <a:r>
              <a:rPr lang="en-US" b="true" sz="4243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Why SmartCost Has Market Potential</a:t>
            </a:r>
          </a:p>
          <a:p>
            <a:pPr algn="ctr">
              <a:lnSpc>
                <a:spcPts val="5940"/>
              </a:lnSpc>
              <a:spcBef>
                <a:spcPct val="0"/>
              </a:spcBef>
            </a:pPr>
          </a:p>
          <a:p>
            <a:pPr algn="ctr">
              <a:lnSpc>
                <a:spcPts val="5940"/>
              </a:lnSpc>
              <a:spcBef>
                <a:spcPct val="0"/>
              </a:spcBef>
            </a:pPr>
          </a:p>
          <a:p>
            <a:pPr algn="l">
              <a:lnSpc>
                <a:spcPts val="5940"/>
              </a:lnSpc>
              <a:spcBef>
                <a:spcPct val="0"/>
              </a:spcBef>
            </a:pPr>
          </a:p>
          <a:p>
            <a:pPr algn="l">
              <a:lnSpc>
                <a:spcPts val="5940"/>
              </a:lnSpc>
              <a:spcBef>
                <a:spcPct val="0"/>
              </a:spcBef>
            </a:pPr>
            <a:r>
              <a:rPr lang="en-US" sz="424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There is growing demand for affordable financial tools.</a:t>
            </a:r>
          </a:p>
          <a:p>
            <a:pPr algn="l">
              <a:lnSpc>
                <a:spcPts val="5940"/>
              </a:lnSpc>
              <a:spcBef>
                <a:spcPct val="0"/>
              </a:spcBef>
            </a:pPr>
          </a:p>
          <a:p>
            <a:pPr algn="l">
              <a:lnSpc>
                <a:spcPts val="5940"/>
              </a:lnSpc>
              <a:spcBef>
                <a:spcPct val="0"/>
              </a:spcBef>
            </a:pPr>
            <a:r>
              <a:rPr lang="en-US" b="true" sz="4243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SmartCost solves key problems:</a:t>
            </a:r>
          </a:p>
          <a:p>
            <a:pPr algn="l">
              <a:lnSpc>
                <a:spcPts val="5940"/>
              </a:lnSpc>
              <a:spcBef>
                <a:spcPct val="0"/>
              </a:spcBef>
            </a:pPr>
          </a:p>
          <a:p>
            <a:pPr algn="l" marL="916071" indent="-458036" lvl="1">
              <a:lnSpc>
                <a:spcPts val="5940"/>
              </a:lnSpc>
              <a:spcBef>
                <a:spcPct val="0"/>
              </a:spcBef>
              <a:buFont typeface="Arial"/>
              <a:buChar char="•"/>
            </a:pPr>
            <a:r>
              <a:rPr lang="en-US" sz="4243">
                <a:solidFill>
                  <a:srgbClr val="00BF63"/>
                </a:solidFill>
                <a:latin typeface="Open Sans"/>
                <a:ea typeface="Open Sans"/>
                <a:cs typeface="Open Sans"/>
                <a:sym typeface="Open Sans"/>
              </a:rPr>
              <a:t>cost </a:t>
            </a:r>
            <a:r>
              <a:rPr lang="en-US" sz="4243">
                <a:solidFill>
                  <a:srgbClr val="00BF63"/>
                </a:solidFill>
                <a:latin typeface="Open Sans"/>
                <a:ea typeface="Open Sans"/>
                <a:cs typeface="Open Sans"/>
                <a:sym typeface="Open Sans"/>
              </a:rPr>
              <a:t>co</a:t>
            </a:r>
            <a:r>
              <a:rPr lang="en-US" sz="4243">
                <a:solidFill>
                  <a:srgbClr val="00BF63"/>
                </a:solidFill>
                <a:latin typeface="Open Sans"/>
                <a:ea typeface="Open Sans"/>
                <a:cs typeface="Open Sans"/>
                <a:sym typeface="Open Sans"/>
              </a:rPr>
              <a:t>nt</a:t>
            </a:r>
            <a:r>
              <a:rPr lang="en-US" sz="4243">
                <a:solidFill>
                  <a:srgbClr val="00BF63"/>
                </a:solidFill>
                <a:latin typeface="Open Sans"/>
                <a:ea typeface="Open Sans"/>
                <a:cs typeface="Open Sans"/>
                <a:sym typeface="Open Sans"/>
              </a:rPr>
              <a:t>rol</a:t>
            </a:r>
          </a:p>
          <a:p>
            <a:pPr algn="l" marL="916071" indent="-458036" lvl="1">
              <a:lnSpc>
                <a:spcPts val="5940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4243">
                <a:solidFill>
                  <a:srgbClr val="0CC0D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f</a:t>
            </a:r>
            <a:r>
              <a:rPr lang="en-US" sz="4243">
                <a:solidFill>
                  <a:srgbClr val="0CC0DF"/>
                </a:solidFill>
                <a:latin typeface="Open Sans"/>
                <a:ea typeface="Open Sans"/>
                <a:cs typeface="Open Sans"/>
                <a:sym typeface="Open Sans"/>
              </a:rPr>
              <a:t>inancial clarity</a:t>
            </a:r>
          </a:p>
          <a:p>
            <a:pPr algn="l" marL="916071" indent="-458036" lvl="1">
              <a:lnSpc>
                <a:spcPts val="5940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4243">
                <a:solidFill>
                  <a:srgbClr val="5E17EB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d</a:t>
            </a:r>
            <a:r>
              <a:rPr lang="en-US" sz="4243">
                <a:solidFill>
                  <a:srgbClr val="5E17EB"/>
                </a:solidFill>
                <a:latin typeface="Open Sans"/>
                <a:ea typeface="Open Sans"/>
                <a:cs typeface="Open Sans"/>
                <a:sym typeface="Open Sans"/>
              </a:rPr>
              <a:t>ecision</a:t>
            </a:r>
            <a:r>
              <a:rPr lang="en-US" sz="4243">
                <a:solidFill>
                  <a:srgbClr val="5E17EB"/>
                </a:solidFill>
                <a:latin typeface="Open Sans"/>
                <a:ea typeface="Open Sans"/>
                <a:cs typeface="Open Sans"/>
                <a:sym typeface="Open Sans"/>
              </a:rPr>
              <a:t> support</a:t>
            </a:r>
          </a:p>
          <a:p>
            <a:pPr algn="l">
              <a:lnSpc>
                <a:spcPts val="5940"/>
              </a:lnSpc>
              <a:spcBef>
                <a:spcPct val="0"/>
              </a:spcBef>
            </a:pPr>
          </a:p>
          <a:p>
            <a:pPr algn="l">
              <a:lnSpc>
                <a:spcPts val="5940"/>
              </a:lnSpc>
              <a:spcBef>
                <a:spcPct val="0"/>
              </a:spcBef>
            </a:pPr>
            <a:r>
              <a:rPr lang="en-US" sz="4243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📌 Strong opportunity in SME market.</a:t>
            </a:r>
          </a:p>
        </p:txBody>
      </p:sp>
      <p:sp>
        <p:nvSpPr>
          <p:cNvPr name="Freeform 3" id="3"/>
          <p:cNvSpPr/>
          <p:nvPr/>
        </p:nvSpPr>
        <p:spPr>
          <a:xfrm flipH="false" flipV="false" rot="0">
            <a:off x="9593013" y="3961001"/>
            <a:ext cx="8460140" cy="5118385"/>
          </a:xfrm>
          <a:custGeom>
            <a:avLst/>
            <a:gdLst/>
            <a:ahLst/>
            <a:cxnLst/>
            <a:rect r="r" b="b" t="t" l="l"/>
            <a:pathLst>
              <a:path h="5118385" w="8460140">
                <a:moveTo>
                  <a:pt x="0" y="0"/>
                </a:moveTo>
                <a:lnTo>
                  <a:pt x="8460141" y="0"/>
                </a:lnTo>
                <a:lnTo>
                  <a:pt x="8460141" y="5118385"/>
                </a:lnTo>
                <a:lnTo>
                  <a:pt x="0" y="511838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260845" y="-85725"/>
            <a:ext cx="14096842" cy="1325181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159"/>
              </a:lnSpc>
              <a:spcBef>
                <a:spcPct val="0"/>
              </a:spcBef>
            </a:pPr>
            <a:r>
              <a:rPr lang="en-US" b="true" sz="4399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Innovation Behind SmartCost</a:t>
            </a:r>
          </a:p>
          <a:p>
            <a:pPr algn="l">
              <a:lnSpc>
                <a:spcPts val="6159"/>
              </a:lnSpc>
              <a:spcBef>
                <a:spcPct val="0"/>
              </a:spcBef>
            </a:pPr>
          </a:p>
          <a:p>
            <a:pPr algn="l">
              <a:lnSpc>
                <a:spcPts val="6159"/>
              </a:lnSpc>
              <a:spcBef>
                <a:spcPct val="0"/>
              </a:spcBef>
            </a:pPr>
            <a:r>
              <a:rPr lang="en-US" sz="43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SmartCost includes:</a:t>
            </a:r>
          </a:p>
          <a:p>
            <a:pPr algn="l">
              <a:lnSpc>
                <a:spcPts val="6159"/>
              </a:lnSpc>
              <a:spcBef>
                <a:spcPct val="0"/>
              </a:spcBef>
            </a:pPr>
          </a:p>
          <a:p>
            <a:pPr algn="l" marL="949954" indent="-474977" lvl="1">
              <a:lnSpc>
                <a:spcPts val="6159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4399">
                <a:solidFill>
                  <a:srgbClr val="FF3131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supplier comparison</a:t>
            </a:r>
          </a:p>
          <a:p>
            <a:pPr algn="l" marL="949954" indent="-474977" lvl="1">
              <a:lnSpc>
                <a:spcPts val="6159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4399">
                <a:solidFill>
                  <a:srgbClr val="FF3131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automatic alerts</a:t>
            </a:r>
          </a:p>
          <a:p>
            <a:pPr algn="l" marL="949954" indent="-474977" lvl="1">
              <a:lnSpc>
                <a:spcPts val="6159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4399">
                <a:solidFill>
                  <a:srgbClr val="FF3131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spending analysis</a:t>
            </a:r>
          </a:p>
          <a:p>
            <a:pPr algn="l">
              <a:lnSpc>
                <a:spcPts val="6159"/>
              </a:lnSpc>
              <a:spcBef>
                <a:spcPct val="0"/>
              </a:spcBef>
            </a:pPr>
          </a:p>
          <a:p>
            <a:pPr algn="l">
              <a:lnSpc>
                <a:spcPts val="6159"/>
              </a:lnSpc>
              <a:spcBef>
                <a:spcPct val="0"/>
              </a:spcBef>
            </a:pPr>
          </a:p>
          <a:p>
            <a:pPr algn="l">
              <a:lnSpc>
                <a:spcPts val="6159"/>
              </a:lnSpc>
              <a:spcBef>
                <a:spcPct val="0"/>
              </a:spcBef>
            </a:pPr>
          </a:p>
          <a:p>
            <a:pPr algn="l">
              <a:lnSpc>
                <a:spcPts val="6159"/>
              </a:lnSpc>
              <a:spcBef>
                <a:spcPct val="0"/>
              </a:spcBef>
            </a:pPr>
          </a:p>
          <a:p>
            <a:pPr algn="l">
              <a:lnSpc>
                <a:spcPts val="6159"/>
              </a:lnSpc>
              <a:spcBef>
                <a:spcPct val="0"/>
              </a:spcBef>
            </a:pPr>
            <a:r>
              <a:rPr lang="en-US" sz="43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💡 Helps businesses prevent financial problems early.</a:t>
            </a:r>
          </a:p>
          <a:p>
            <a:pPr algn="l">
              <a:lnSpc>
                <a:spcPts val="6159"/>
              </a:lnSpc>
              <a:spcBef>
                <a:spcPct val="0"/>
              </a:spcBef>
            </a:pPr>
          </a:p>
          <a:p>
            <a:pPr algn="l">
              <a:lnSpc>
                <a:spcPts val="6159"/>
              </a:lnSpc>
              <a:spcBef>
                <a:spcPct val="0"/>
              </a:spcBef>
            </a:pPr>
          </a:p>
          <a:p>
            <a:pPr algn="l">
              <a:lnSpc>
                <a:spcPts val="6159"/>
              </a:lnSpc>
              <a:spcBef>
                <a:spcPct val="0"/>
              </a:spcBef>
            </a:pPr>
          </a:p>
          <a:p>
            <a:pPr algn="l">
              <a:lnSpc>
                <a:spcPts val="6159"/>
              </a:lnSpc>
              <a:spcBef>
                <a:spcPct val="0"/>
              </a:spcBef>
            </a:pPr>
          </a:p>
          <a:p>
            <a:pPr algn="l">
              <a:lnSpc>
                <a:spcPts val="6159"/>
              </a:lnSpc>
              <a:spcBef>
                <a:spcPct val="0"/>
              </a:spcBef>
            </a:pPr>
          </a:p>
        </p:txBody>
      </p:sp>
      <p:sp>
        <p:nvSpPr>
          <p:cNvPr name="Freeform 3" id="3"/>
          <p:cNvSpPr/>
          <p:nvPr/>
        </p:nvSpPr>
        <p:spPr>
          <a:xfrm flipH="false" flipV="false" rot="0">
            <a:off x="7892069" y="1028700"/>
            <a:ext cx="8872348" cy="5911202"/>
          </a:xfrm>
          <a:custGeom>
            <a:avLst/>
            <a:gdLst/>
            <a:ahLst/>
            <a:cxnLst/>
            <a:rect r="r" b="b" t="t" l="l"/>
            <a:pathLst>
              <a:path h="5911202" w="8872348">
                <a:moveTo>
                  <a:pt x="0" y="0"/>
                </a:moveTo>
                <a:lnTo>
                  <a:pt x="8872348" y="0"/>
                </a:lnTo>
                <a:lnTo>
                  <a:pt x="8872348" y="5911202"/>
                </a:lnTo>
                <a:lnTo>
                  <a:pt x="0" y="591120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13637164" y="6911327"/>
            <a:ext cx="2870994" cy="2971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520"/>
              </a:lnSpc>
              <a:spcBef>
                <a:spcPct val="0"/>
              </a:spcBef>
            </a:pPr>
            <a:r>
              <a:rPr lang="en-US" sz="1800">
                <a:solidFill>
                  <a:srgbClr val="1800AD"/>
                </a:solidFill>
                <a:latin typeface="Open Sans"/>
                <a:ea typeface="Open Sans"/>
                <a:cs typeface="Open Sans"/>
                <a:sym typeface="Open Sans"/>
              </a:rPr>
              <a:t>Source: www.rawpixel.com</a:t>
            </a:r>
          </a:p>
        </p:txBody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264668" y="1834565"/>
            <a:ext cx="9144000" cy="6206490"/>
          </a:xfrm>
          <a:custGeom>
            <a:avLst/>
            <a:gdLst/>
            <a:ahLst/>
            <a:cxnLst/>
            <a:rect r="r" b="b" t="t" l="l"/>
            <a:pathLst>
              <a:path h="6206490" w="9144000">
                <a:moveTo>
                  <a:pt x="0" y="0"/>
                </a:moveTo>
                <a:lnTo>
                  <a:pt x="9144000" y="0"/>
                </a:lnTo>
                <a:lnTo>
                  <a:pt x="9144000" y="6206490"/>
                </a:lnTo>
                <a:lnTo>
                  <a:pt x="0" y="620649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12539" y="36562"/>
            <a:ext cx="9008427" cy="973582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>
              <a:lnSpc>
                <a:spcPts val="5039"/>
              </a:lnSpc>
              <a:spcBef>
                <a:spcPct val="0"/>
              </a:spcBef>
            </a:pPr>
            <a:r>
              <a:rPr lang="en-US" b="true" sz="3599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Future Expansion - Growth Plan</a:t>
            </a:r>
          </a:p>
          <a:p>
            <a:pPr algn="l">
              <a:lnSpc>
                <a:spcPts val="5599"/>
              </a:lnSpc>
              <a:spcBef>
                <a:spcPct val="0"/>
              </a:spcBef>
            </a:pPr>
          </a:p>
          <a:p>
            <a:pPr algn="l">
              <a:lnSpc>
                <a:spcPts val="5599"/>
              </a:lnSpc>
              <a:spcBef>
                <a:spcPct val="0"/>
              </a:spcBef>
            </a:pPr>
            <a:r>
              <a:rPr lang="en-US" sz="39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Future developments may include:</a:t>
            </a:r>
          </a:p>
          <a:p>
            <a:pPr algn="l">
              <a:lnSpc>
                <a:spcPts val="5599"/>
              </a:lnSpc>
              <a:spcBef>
                <a:spcPct val="0"/>
              </a:spcBef>
            </a:pPr>
          </a:p>
          <a:p>
            <a:pPr algn="l" marL="863587" indent="-431793" lvl="1">
              <a:lnSpc>
                <a:spcPts val="5599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3999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AI-based cost forecasting</a:t>
            </a:r>
          </a:p>
          <a:p>
            <a:pPr algn="l" marL="863587" indent="-431793" lvl="1">
              <a:lnSpc>
                <a:spcPts val="5599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3999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multilingual platform versions</a:t>
            </a:r>
          </a:p>
          <a:p>
            <a:pPr algn="l" marL="863587" indent="-431793" lvl="1">
              <a:lnSpc>
                <a:spcPts val="5599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3999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expansion across the UK</a:t>
            </a:r>
          </a:p>
          <a:p>
            <a:pPr algn="l" marL="863587" indent="-431793" lvl="1">
              <a:lnSpc>
                <a:spcPts val="5599"/>
              </a:lnSpc>
              <a:spcBef>
                <a:spcPct val="0"/>
              </a:spcBef>
              <a:buFont typeface="Arial"/>
              <a:buChar char="•"/>
            </a:pPr>
            <a:r>
              <a:rPr lang="en-US" b="true" sz="3999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 entry into European markets</a:t>
            </a:r>
          </a:p>
          <a:p>
            <a:pPr algn="l">
              <a:lnSpc>
                <a:spcPts val="5599"/>
              </a:lnSpc>
              <a:spcBef>
                <a:spcPct val="0"/>
              </a:spcBef>
            </a:pPr>
          </a:p>
          <a:p>
            <a:pPr algn="l">
              <a:lnSpc>
                <a:spcPts val="5599"/>
              </a:lnSpc>
              <a:spcBef>
                <a:spcPct val="0"/>
              </a:spcBef>
            </a:pPr>
            <a:r>
              <a:rPr lang="en-US" sz="39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Additional sector-specific versions:</a:t>
            </a:r>
          </a:p>
          <a:p>
            <a:pPr algn="l">
              <a:lnSpc>
                <a:spcPts val="5599"/>
              </a:lnSpc>
              <a:spcBef>
                <a:spcPct val="0"/>
              </a:spcBef>
            </a:pPr>
          </a:p>
          <a:p>
            <a:pPr algn="l" marL="863587" indent="-431793" lvl="1">
              <a:lnSpc>
                <a:spcPts val="5599"/>
              </a:lnSpc>
              <a:spcBef>
                <a:spcPct val="0"/>
              </a:spcBef>
              <a:buFont typeface="Arial"/>
              <a:buChar char="•"/>
            </a:pPr>
            <a:r>
              <a:rPr lang="en-US" sz="3999">
                <a:solidFill>
                  <a:srgbClr val="FF751F"/>
                </a:solidFill>
                <a:latin typeface="Open Sans"/>
                <a:ea typeface="Open Sans"/>
                <a:cs typeface="Open Sans"/>
                <a:sym typeface="Open Sans"/>
              </a:rPr>
              <a:t> hospitality (restaurants and cafés)</a:t>
            </a:r>
          </a:p>
          <a:p>
            <a:pPr algn="l" marL="863587" indent="-431793" lvl="1">
              <a:lnSpc>
                <a:spcPts val="5599"/>
              </a:lnSpc>
              <a:spcBef>
                <a:spcPct val="0"/>
              </a:spcBef>
              <a:buFont typeface="Arial"/>
              <a:buChar char="•"/>
            </a:pPr>
            <a:r>
              <a:rPr lang="en-US" sz="3999">
                <a:solidFill>
                  <a:srgbClr val="FF751F"/>
                </a:solidFill>
                <a:latin typeface="Open Sans"/>
                <a:ea typeface="Open Sans"/>
                <a:cs typeface="Open Sans"/>
                <a:sym typeface="Open Sans"/>
              </a:rPr>
              <a:t> retail businesses</a:t>
            </a:r>
          </a:p>
          <a:p>
            <a:pPr algn="l" marL="820408" indent="-410204" lvl="1">
              <a:lnSpc>
                <a:spcPts val="5319"/>
              </a:lnSpc>
              <a:spcBef>
                <a:spcPct val="0"/>
              </a:spcBef>
              <a:buFont typeface="Arial"/>
              <a:buChar char="•"/>
            </a:pPr>
            <a:r>
              <a:rPr lang="en-US" sz="3799">
                <a:solidFill>
                  <a:srgbClr val="FF751F"/>
                </a:solidFill>
                <a:latin typeface="Open Sans"/>
                <a:ea typeface="Open Sans"/>
                <a:cs typeface="Open Sans"/>
                <a:sym typeface="Open Sans"/>
              </a:rPr>
              <a:t> freelance and service professionals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5490694" y="8012480"/>
            <a:ext cx="2510790" cy="28066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380"/>
              </a:lnSpc>
              <a:spcBef>
                <a:spcPct val="0"/>
              </a:spcBef>
            </a:pPr>
            <a:r>
              <a:rPr lang="en-US" sz="1700">
                <a:solidFill>
                  <a:srgbClr val="1800AD"/>
                </a:solidFill>
                <a:latin typeface="Open Sans"/>
                <a:ea typeface="Open Sans"/>
                <a:cs typeface="Open Sans"/>
                <a:sym typeface="Open Sans"/>
              </a:rPr>
              <a:t>Source: www.reshot.com</a:t>
            </a:r>
          </a:p>
        </p:txBody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0" y="587331"/>
            <a:ext cx="17816354" cy="927671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019"/>
              </a:lnSpc>
            </a:pPr>
            <a:r>
              <a:rPr lang="en-US" sz="4299" b="true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Conclusion</a:t>
            </a:r>
          </a:p>
          <a:p>
            <a:pPr algn="l">
              <a:lnSpc>
                <a:spcPts val="5879"/>
              </a:lnSpc>
            </a:pPr>
          </a:p>
          <a:p>
            <a:pPr algn="l">
              <a:lnSpc>
                <a:spcPts val="5879"/>
              </a:lnSpc>
            </a:pPr>
          </a:p>
          <a:p>
            <a:pPr algn="l">
              <a:lnSpc>
                <a:spcPts val="5599"/>
              </a:lnSpc>
              <a:spcBef>
                <a:spcPct val="0"/>
              </a:spcBef>
            </a:pPr>
            <a:r>
              <a:rPr lang="en-US" sz="39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SmartCost is a simple, low-cost and innovative solution for small businesses.</a:t>
            </a:r>
          </a:p>
          <a:p>
            <a:pPr algn="l">
              <a:lnSpc>
                <a:spcPts val="5599"/>
              </a:lnSpc>
              <a:spcBef>
                <a:spcPct val="0"/>
              </a:spcBef>
            </a:pPr>
          </a:p>
          <a:p>
            <a:pPr algn="l">
              <a:lnSpc>
                <a:spcPts val="5599"/>
              </a:lnSpc>
              <a:spcBef>
                <a:spcPct val="0"/>
              </a:spcBef>
            </a:pPr>
          </a:p>
          <a:p>
            <a:pPr algn="l">
              <a:lnSpc>
                <a:spcPts val="5599"/>
              </a:lnSpc>
              <a:spcBef>
                <a:spcPct val="0"/>
              </a:spcBef>
            </a:pPr>
          </a:p>
          <a:p>
            <a:pPr algn="l">
              <a:lnSpc>
                <a:spcPts val="5599"/>
              </a:lnSpc>
              <a:spcBef>
                <a:spcPct val="0"/>
              </a:spcBef>
            </a:pPr>
            <a:r>
              <a:rPr lang="en-US" sz="39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✔️ Solves real financial problems</a:t>
            </a:r>
          </a:p>
          <a:p>
            <a:pPr algn="l">
              <a:lnSpc>
                <a:spcPts val="5599"/>
              </a:lnSpc>
              <a:spcBef>
                <a:spcPct val="0"/>
              </a:spcBef>
            </a:pPr>
            <a:r>
              <a:rPr lang="en-US" sz="39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✔️ Easy to use</a:t>
            </a:r>
          </a:p>
          <a:p>
            <a:pPr algn="l">
              <a:lnSpc>
                <a:spcPts val="5599"/>
              </a:lnSpc>
              <a:spcBef>
                <a:spcPct val="0"/>
              </a:spcBef>
            </a:pPr>
            <a:r>
              <a:rPr lang="en-US" sz="39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✔️ Strong growth potential</a:t>
            </a:r>
          </a:p>
          <a:p>
            <a:pPr algn="l">
              <a:lnSpc>
                <a:spcPts val="5599"/>
              </a:lnSpc>
              <a:spcBef>
                <a:spcPct val="0"/>
              </a:spcBef>
            </a:pPr>
          </a:p>
          <a:p>
            <a:pPr algn="l">
              <a:lnSpc>
                <a:spcPts val="5599"/>
              </a:lnSpc>
              <a:spcBef>
                <a:spcPct val="0"/>
              </a:spcBef>
            </a:pPr>
            <a:r>
              <a:rPr lang="en-US" sz="3999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💡 A smart solution for smarter business decisions.</a:t>
            </a:r>
          </a:p>
        </p:txBody>
      </p:sp>
      <p:sp>
        <p:nvSpPr>
          <p:cNvPr name="Freeform 3" id="3"/>
          <p:cNvSpPr/>
          <p:nvPr/>
        </p:nvSpPr>
        <p:spPr>
          <a:xfrm flipH="false" flipV="false" rot="0">
            <a:off x="7914826" y="3759279"/>
            <a:ext cx="10912124" cy="5075406"/>
          </a:xfrm>
          <a:custGeom>
            <a:avLst/>
            <a:gdLst/>
            <a:ahLst/>
            <a:cxnLst/>
            <a:rect r="r" b="b" t="t" l="l"/>
            <a:pathLst>
              <a:path h="5075406" w="10912124">
                <a:moveTo>
                  <a:pt x="0" y="0"/>
                </a:moveTo>
                <a:lnTo>
                  <a:pt x="10912123" y="0"/>
                </a:lnTo>
                <a:lnTo>
                  <a:pt x="10912123" y="5075407"/>
                </a:lnTo>
                <a:lnTo>
                  <a:pt x="0" y="507540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65919" y="-66675"/>
            <a:ext cx="18122081" cy="101719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046"/>
              </a:lnSpc>
              <a:spcBef>
                <a:spcPct val="0"/>
              </a:spcBef>
            </a:pPr>
            <a:r>
              <a:rPr lang="en-US" b="true" sz="3604">
                <a:solidFill>
                  <a:srgbClr val="000000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References</a:t>
            </a:r>
          </a:p>
          <a:p>
            <a:pPr algn="l">
              <a:lnSpc>
                <a:spcPts val="4486"/>
              </a:lnSpc>
              <a:spcBef>
                <a:spcPct val="0"/>
              </a:spcBef>
            </a:pPr>
          </a:p>
          <a:p>
            <a:pPr algn="l">
              <a:lnSpc>
                <a:spcPts val="4486"/>
              </a:lnSpc>
              <a:spcBef>
                <a:spcPct val="0"/>
              </a:spcBef>
            </a:pPr>
            <a:r>
              <a:rPr lang="en-US" sz="3204" i="true">
                <a:solidFill>
                  <a:srgbClr val="000000"/>
                </a:solidFill>
                <a:latin typeface="Open Sans Italics"/>
                <a:ea typeface="Open Sans Italics"/>
                <a:cs typeface="Open Sans Italics"/>
                <a:sym typeface="Open Sans Italics"/>
              </a:rPr>
              <a:t>Harvard Business Review (2023) Why small businesses fail: financial mismanagement and cash flow issues.</a:t>
            </a:r>
            <a:r>
              <a:rPr lang="en-US" sz="3204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Available at: https://hbr.org (Accessed: 12 April 2026).</a:t>
            </a:r>
          </a:p>
          <a:p>
            <a:pPr algn="l">
              <a:lnSpc>
                <a:spcPts val="4486"/>
              </a:lnSpc>
              <a:spcBef>
                <a:spcPct val="0"/>
              </a:spcBef>
            </a:pPr>
            <a:r>
              <a:rPr lang="en-US" sz="3204" i="true">
                <a:solidFill>
                  <a:srgbClr val="000000"/>
                </a:solidFill>
                <a:latin typeface="Open Sans Italics"/>
                <a:ea typeface="Open Sans Italics"/>
                <a:cs typeface="Open Sans Italics"/>
                <a:sym typeface="Open Sans Italics"/>
              </a:rPr>
              <a:t>QuickBooks (2025) What is small business accounting?</a:t>
            </a:r>
            <a:r>
              <a:rPr lang="en-US" sz="3204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Available at: https://quickbooks.intuit.com (Accessed: 12 April 2026).</a:t>
            </a:r>
          </a:p>
          <a:p>
            <a:pPr algn="l">
              <a:lnSpc>
                <a:spcPts val="4486"/>
              </a:lnSpc>
              <a:spcBef>
                <a:spcPct val="0"/>
              </a:spcBef>
            </a:pPr>
            <a:r>
              <a:rPr lang="en-US" sz="3204" i="true">
                <a:solidFill>
                  <a:srgbClr val="000000"/>
                </a:solidFill>
                <a:latin typeface="Open Sans Italics"/>
                <a:ea typeface="Open Sans Italics"/>
                <a:cs typeface="Open Sans Italics"/>
                <a:sym typeface="Open Sans Italics"/>
              </a:rPr>
              <a:t>Rawpixel (2026) Business and office stock images.</a:t>
            </a:r>
            <a:r>
              <a:rPr lang="en-US" sz="3204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Available at: https://www.rawpixel.com (Accessed: 12 April 2026).</a:t>
            </a:r>
          </a:p>
          <a:p>
            <a:pPr algn="l">
              <a:lnSpc>
                <a:spcPts val="4486"/>
              </a:lnSpc>
              <a:spcBef>
                <a:spcPct val="0"/>
              </a:spcBef>
            </a:pPr>
            <a:r>
              <a:rPr lang="en-US" sz="3204" i="true">
                <a:solidFill>
                  <a:srgbClr val="000000"/>
                </a:solidFill>
                <a:latin typeface="Open Sans Italics"/>
                <a:ea typeface="Open Sans Italics"/>
                <a:cs typeface="Open Sans Italics"/>
                <a:sym typeface="Open Sans Italics"/>
              </a:rPr>
              <a:t>Reshot (2026) Free stock photography for commercial use.</a:t>
            </a:r>
            <a:r>
              <a:rPr lang="en-US" sz="3204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Available at: https://www.reshot.com (Accessed: 12 April 2026).</a:t>
            </a:r>
          </a:p>
          <a:p>
            <a:pPr algn="l">
              <a:lnSpc>
                <a:spcPts val="4486"/>
              </a:lnSpc>
              <a:spcBef>
                <a:spcPct val="0"/>
              </a:spcBef>
            </a:pPr>
            <a:r>
              <a:rPr lang="en-US" sz="3204" i="true">
                <a:solidFill>
                  <a:srgbClr val="000000"/>
                </a:solidFill>
                <a:latin typeface="Open Sans Italics"/>
                <a:ea typeface="Open Sans Italics"/>
                <a:cs typeface="Open Sans Italics"/>
                <a:sym typeface="Open Sans Italics"/>
              </a:rPr>
              <a:t>Stocksnap (2026) Free stock photography library. </a:t>
            </a:r>
            <a:r>
              <a:rPr lang="en-US" sz="3204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Available at: https://stocksnap.io (Accessed: 12 April 2026).</a:t>
            </a:r>
          </a:p>
          <a:p>
            <a:pPr algn="l">
              <a:lnSpc>
                <a:spcPts val="4486"/>
              </a:lnSpc>
              <a:spcBef>
                <a:spcPct val="0"/>
              </a:spcBef>
            </a:pPr>
            <a:r>
              <a:rPr lang="en-US" sz="3204" i="true">
                <a:solidFill>
                  <a:srgbClr val="000000"/>
                </a:solidFill>
                <a:latin typeface="Open Sans Italics"/>
                <a:ea typeface="Open Sans Italics"/>
                <a:cs typeface="Open Sans Italics"/>
                <a:sym typeface="Open Sans Italics"/>
              </a:rPr>
              <a:t>Statista (2024) Small and medium-sized enterprises (SMEs) in the UK: statistics and trends. </a:t>
            </a:r>
            <a:r>
              <a:rPr lang="en-US" sz="3204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Available at: https://www.statista.com (Accessed: 12 April 2026).</a:t>
            </a:r>
          </a:p>
          <a:p>
            <a:pPr algn="l">
              <a:lnSpc>
                <a:spcPts val="4486"/>
              </a:lnSpc>
              <a:spcBef>
                <a:spcPct val="0"/>
              </a:spcBef>
            </a:pPr>
            <a:r>
              <a:rPr lang="en-US" sz="3204" i="true">
                <a:solidFill>
                  <a:srgbClr val="000000"/>
                </a:solidFill>
                <a:latin typeface="Open Sans Italics"/>
                <a:ea typeface="Open Sans Italics"/>
                <a:cs typeface="Open Sans Italics"/>
                <a:sym typeface="Open Sans Italics"/>
              </a:rPr>
              <a:t>UK Government (2024) Managing business finances for small and medium-sized enterprises.</a:t>
            </a:r>
            <a:r>
              <a:rPr lang="en-US" sz="3204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 Available at: https://www.gov.uk (Accessed: 12 April 2026).</a:t>
            </a:r>
          </a:p>
          <a:p>
            <a:pPr algn="l">
              <a:lnSpc>
                <a:spcPts val="4486"/>
              </a:lnSpc>
              <a:spcBef>
                <a:spcPct val="0"/>
              </a:spcBef>
            </a:pPr>
            <a:r>
              <a:rPr lang="en-US" sz="3204" i="true">
                <a:solidFill>
                  <a:srgbClr val="000000"/>
                </a:solidFill>
                <a:latin typeface="Open Sans Italics"/>
                <a:ea typeface="Open Sans Italics"/>
                <a:cs typeface="Open Sans Italics"/>
                <a:sym typeface="Open Sans Italics"/>
              </a:rPr>
              <a:t>Xero (2025) Small business financial management guide. </a:t>
            </a:r>
            <a:r>
              <a:rPr lang="en-US" sz="3204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Available at: https://www.xero.com (Accessed: 12 April 2026).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DAHCj6E1xwA</dc:identifier>
  <dcterms:modified xsi:type="dcterms:W3CDTF">2011-08-01T06:04:30Z</dcterms:modified>
  <cp:revision>1</cp:revision>
  <dc:title>SmartCost – Money Protection &amp; Expense App Individual Presentation Pitch Programme: Certificate in Higher Education Business Skills for the Workplace Module: Enterprise and Entrepreneurship (LCLM4006) Lecturer: [Nome do seu lecturer] Student Name: [Seu</dc:title>
</cp:coreProperties>
</file>