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257" r:id="rId3"/>
    <p:sldId id="259" r:id="rId4"/>
    <p:sldId id="258" r:id="rId5"/>
    <p:sldId id="260" r:id="rId6"/>
    <p:sldId id="261" r:id="rId7"/>
    <p:sldId id="262" r:id="rId8"/>
    <p:sldId id="263" r:id="rId9"/>
    <p:sldId id="265" r:id="rId10"/>
    <p:sldId id="264" r:id="rId11"/>
    <p:sldId id="267" r:id="rId12"/>
    <p:sldId id="272" r:id="rId13"/>
    <p:sldId id="266" r:id="rId14"/>
    <p:sldId id="268" r:id="rId15"/>
    <p:sldId id="269" r:id="rId16"/>
    <p:sldId id="270" r:id="rId17"/>
    <p:sldId id="271" r:id="rId18"/>
    <p:sldId id="273" r:id="rId19"/>
    <p:sldId id="274" r:id="rId20"/>
    <p:sldId id="275" r:id="rId21"/>
    <p:sldId id="276" r:id="rId22"/>
    <p:sldId id="279" r:id="rId23"/>
    <p:sldId id="278" r:id="rId24"/>
    <p:sldId id="277" r:id="rId25"/>
    <p:sldId id="280" r:id="rId26"/>
    <p:sldId id="281" r:id="rId27"/>
    <p:sldId id="282" r:id="rId28"/>
    <p:sldId id="283" r:id="rId29"/>
    <p:sldId id="284"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884" autoAdjust="0"/>
  </p:normalViewPr>
  <p:slideViewPr>
    <p:cSldViewPr snapToGrid="0">
      <p:cViewPr varScale="1">
        <p:scale>
          <a:sx n="42" d="100"/>
          <a:sy n="42" d="100"/>
        </p:scale>
        <p:origin x="53" y="4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AFCAE3-C627-4AA5-81A2-ECDD6056A8FE}"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FF9A5C66-3AD3-47C4-8690-E02EEA8BDFB7}">
      <dgm:prSet/>
      <dgm:spPr/>
      <dgm:t>
        <a:bodyPr/>
        <a:lstStyle/>
        <a:p>
          <a:r>
            <a:rPr lang="en-GB" dirty="0"/>
            <a:t>Gibbs’ reflective cycle</a:t>
          </a:r>
          <a:endParaRPr lang="en-US" dirty="0"/>
        </a:p>
      </dgm:t>
    </dgm:pt>
    <dgm:pt modelId="{C753DBA8-F1AA-4FA2-829E-8F28DDFD0BF6}" type="parTrans" cxnId="{0CA07706-6037-477E-BF5F-7C29C1A273CA}">
      <dgm:prSet/>
      <dgm:spPr/>
      <dgm:t>
        <a:bodyPr/>
        <a:lstStyle/>
        <a:p>
          <a:endParaRPr lang="en-US"/>
        </a:p>
      </dgm:t>
    </dgm:pt>
    <dgm:pt modelId="{55899C8F-3F29-4EEC-B1B8-8FD1B5B10662}" type="sibTrans" cxnId="{0CA07706-6037-477E-BF5F-7C29C1A273CA}">
      <dgm:prSet/>
      <dgm:spPr/>
      <dgm:t>
        <a:bodyPr/>
        <a:lstStyle/>
        <a:p>
          <a:endParaRPr lang="en-US"/>
        </a:p>
      </dgm:t>
    </dgm:pt>
    <dgm:pt modelId="{6C0F2513-4DAD-4EC3-A04C-1E9F2A4268AD}">
      <dgm:prSet/>
      <dgm:spPr/>
      <dgm:t>
        <a:bodyPr/>
        <a:lstStyle/>
        <a:p>
          <a:r>
            <a:rPr lang="en-GB" dirty="0"/>
            <a:t>What? So what? Now what?</a:t>
          </a:r>
          <a:endParaRPr lang="en-US" dirty="0"/>
        </a:p>
      </dgm:t>
    </dgm:pt>
    <dgm:pt modelId="{4A799F70-707F-4EFC-A282-816441E62C0C}" type="parTrans" cxnId="{FB3B51B3-D9B6-47B7-B36A-2FCCFC108716}">
      <dgm:prSet/>
      <dgm:spPr/>
      <dgm:t>
        <a:bodyPr/>
        <a:lstStyle/>
        <a:p>
          <a:endParaRPr lang="en-US"/>
        </a:p>
      </dgm:t>
    </dgm:pt>
    <dgm:pt modelId="{DAA4E92F-3591-4A0B-8B57-EAD417F8F961}" type="sibTrans" cxnId="{FB3B51B3-D9B6-47B7-B36A-2FCCFC108716}">
      <dgm:prSet/>
      <dgm:spPr/>
      <dgm:t>
        <a:bodyPr/>
        <a:lstStyle/>
        <a:p>
          <a:endParaRPr lang="en-US"/>
        </a:p>
      </dgm:t>
    </dgm:pt>
    <dgm:pt modelId="{219F9794-A571-4980-BF71-5294D3743B13}">
      <dgm:prSet/>
      <dgm:spPr/>
      <dgm:t>
        <a:bodyPr/>
        <a:lstStyle/>
        <a:p>
          <a:r>
            <a:rPr lang="en-GB" dirty="0"/>
            <a:t>Schon; reflection-in and on action</a:t>
          </a:r>
          <a:endParaRPr lang="en-US" dirty="0"/>
        </a:p>
      </dgm:t>
    </dgm:pt>
    <dgm:pt modelId="{B2352F23-0873-4BEA-8A18-7B8C011CE5EC}" type="parTrans" cxnId="{A46B7AF0-084E-47A8-B6E2-F52D6CB6A556}">
      <dgm:prSet/>
      <dgm:spPr/>
      <dgm:t>
        <a:bodyPr/>
        <a:lstStyle/>
        <a:p>
          <a:endParaRPr lang="en-US"/>
        </a:p>
      </dgm:t>
    </dgm:pt>
    <dgm:pt modelId="{EB3897C0-C268-4071-BE67-306E5736FB5F}" type="sibTrans" cxnId="{A46B7AF0-084E-47A8-B6E2-F52D6CB6A556}">
      <dgm:prSet/>
      <dgm:spPr/>
      <dgm:t>
        <a:bodyPr/>
        <a:lstStyle/>
        <a:p>
          <a:endParaRPr lang="en-US"/>
        </a:p>
      </dgm:t>
    </dgm:pt>
    <dgm:pt modelId="{5DF110C5-B911-4643-85DB-46DC7A47C720}">
      <dgm:prSet/>
      <dgm:spPr/>
      <dgm:t>
        <a:bodyPr/>
        <a:lstStyle/>
        <a:p>
          <a:r>
            <a:rPr lang="en-GB" dirty="0"/>
            <a:t>Kolb’s cycle of reflective practice</a:t>
          </a:r>
          <a:endParaRPr lang="en-US" dirty="0"/>
        </a:p>
      </dgm:t>
    </dgm:pt>
    <dgm:pt modelId="{BC6C61FD-2589-4C67-B132-39E0758826D0}" type="parTrans" cxnId="{57B3BA78-2B43-460F-955B-3D7FCEE0BCF8}">
      <dgm:prSet/>
      <dgm:spPr/>
      <dgm:t>
        <a:bodyPr/>
        <a:lstStyle/>
        <a:p>
          <a:endParaRPr lang="en-US"/>
        </a:p>
      </dgm:t>
    </dgm:pt>
    <dgm:pt modelId="{5BB3E074-C369-49AC-98EE-C3D94C128976}" type="sibTrans" cxnId="{57B3BA78-2B43-460F-955B-3D7FCEE0BCF8}">
      <dgm:prSet/>
      <dgm:spPr/>
      <dgm:t>
        <a:bodyPr/>
        <a:lstStyle/>
        <a:p>
          <a:endParaRPr lang="en-US"/>
        </a:p>
      </dgm:t>
    </dgm:pt>
    <dgm:pt modelId="{3D27323D-7F96-4372-A328-C5AAEF258289}" type="pres">
      <dgm:prSet presAssocID="{DDAFCAE3-C627-4AA5-81A2-ECDD6056A8FE}" presName="matrix" presStyleCnt="0">
        <dgm:presLayoutVars>
          <dgm:chMax val="1"/>
          <dgm:dir/>
          <dgm:resizeHandles val="exact"/>
        </dgm:presLayoutVars>
      </dgm:prSet>
      <dgm:spPr/>
    </dgm:pt>
    <dgm:pt modelId="{A2AA5A3E-D26B-4C83-B978-B324F5796586}" type="pres">
      <dgm:prSet presAssocID="{DDAFCAE3-C627-4AA5-81A2-ECDD6056A8FE}" presName="diamond" presStyleLbl="bgShp" presStyleIdx="0" presStyleCnt="1"/>
      <dgm:spPr/>
    </dgm:pt>
    <dgm:pt modelId="{A55C998E-0A85-40A2-8992-07B52C44C958}" type="pres">
      <dgm:prSet presAssocID="{DDAFCAE3-C627-4AA5-81A2-ECDD6056A8FE}" presName="quad1" presStyleLbl="node1" presStyleIdx="0" presStyleCnt="4">
        <dgm:presLayoutVars>
          <dgm:chMax val="0"/>
          <dgm:chPref val="0"/>
          <dgm:bulletEnabled val="1"/>
        </dgm:presLayoutVars>
      </dgm:prSet>
      <dgm:spPr/>
    </dgm:pt>
    <dgm:pt modelId="{A9A23C59-DC8D-4157-97EC-9BE7071AC2E3}" type="pres">
      <dgm:prSet presAssocID="{DDAFCAE3-C627-4AA5-81A2-ECDD6056A8FE}" presName="quad2" presStyleLbl="node1" presStyleIdx="1" presStyleCnt="4">
        <dgm:presLayoutVars>
          <dgm:chMax val="0"/>
          <dgm:chPref val="0"/>
          <dgm:bulletEnabled val="1"/>
        </dgm:presLayoutVars>
      </dgm:prSet>
      <dgm:spPr/>
    </dgm:pt>
    <dgm:pt modelId="{85E8F0BB-C8B1-4C49-9600-6563A0ECDA78}" type="pres">
      <dgm:prSet presAssocID="{DDAFCAE3-C627-4AA5-81A2-ECDD6056A8FE}" presName="quad3" presStyleLbl="node1" presStyleIdx="2" presStyleCnt="4">
        <dgm:presLayoutVars>
          <dgm:chMax val="0"/>
          <dgm:chPref val="0"/>
          <dgm:bulletEnabled val="1"/>
        </dgm:presLayoutVars>
      </dgm:prSet>
      <dgm:spPr/>
    </dgm:pt>
    <dgm:pt modelId="{B7E9EA5E-ED16-4DFB-9CFE-349303F9CAAC}" type="pres">
      <dgm:prSet presAssocID="{DDAFCAE3-C627-4AA5-81A2-ECDD6056A8FE}" presName="quad4" presStyleLbl="node1" presStyleIdx="3" presStyleCnt="4">
        <dgm:presLayoutVars>
          <dgm:chMax val="0"/>
          <dgm:chPref val="0"/>
          <dgm:bulletEnabled val="1"/>
        </dgm:presLayoutVars>
      </dgm:prSet>
      <dgm:spPr/>
    </dgm:pt>
  </dgm:ptLst>
  <dgm:cxnLst>
    <dgm:cxn modelId="{A7C8D504-951A-40BC-BC20-74FD922F5F23}" type="presOf" srcId="{FF9A5C66-3AD3-47C4-8690-E02EEA8BDFB7}" destId="{A55C998E-0A85-40A2-8992-07B52C44C958}" srcOrd="0" destOrd="0" presId="urn:microsoft.com/office/officeart/2005/8/layout/matrix3"/>
    <dgm:cxn modelId="{0CA07706-6037-477E-BF5F-7C29C1A273CA}" srcId="{DDAFCAE3-C627-4AA5-81A2-ECDD6056A8FE}" destId="{FF9A5C66-3AD3-47C4-8690-E02EEA8BDFB7}" srcOrd="0" destOrd="0" parTransId="{C753DBA8-F1AA-4FA2-829E-8F28DDFD0BF6}" sibTransId="{55899C8F-3F29-4EEC-B1B8-8FD1B5B10662}"/>
    <dgm:cxn modelId="{8CA6420E-DBD7-49E8-AD38-FA1ADC6EFC96}" type="presOf" srcId="{219F9794-A571-4980-BF71-5294D3743B13}" destId="{85E8F0BB-C8B1-4C49-9600-6563A0ECDA78}" srcOrd="0" destOrd="0" presId="urn:microsoft.com/office/officeart/2005/8/layout/matrix3"/>
    <dgm:cxn modelId="{57B3BA78-2B43-460F-955B-3D7FCEE0BCF8}" srcId="{DDAFCAE3-C627-4AA5-81A2-ECDD6056A8FE}" destId="{5DF110C5-B911-4643-85DB-46DC7A47C720}" srcOrd="3" destOrd="0" parTransId="{BC6C61FD-2589-4C67-B132-39E0758826D0}" sibTransId="{5BB3E074-C369-49AC-98EE-C3D94C128976}"/>
    <dgm:cxn modelId="{84A8797E-ACF7-49E0-AF32-859528A69255}" type="presOf" srcId="{5DF110C5-B911-4643-85DB-46DC7A47C720}" destId="{B7E9EA5E-ED16-4DFB-9CFE-349303F9CAAC}" srcOrd="0" destOrd="0" presId="urn:microsoft.com/office/officeart/2005/8/layout/matrix3"/>
    <dgm:cxn modelId="{75AFD29A-00F8-4794-860F-D420FF3F3F43}" type="presOf" srcId="{DDAFCAE3-C627-4AA5-81A2-ECDD6056A8FE}" destId="{3D27323D-7F96-4372-A328-C5AAEF258289}" srcOrd="0" destOrd="0" presId="urn:microsoft.com/office/officeart/2005/8/layout/matrix3"/>
    <dgm:cxn modelId="{FB3B51B3-D9B6-47B7-B36A-2FCCFC108716}" srcId="{DDAFCAE3-C627-4AA5-81A2-ECDD6056A8FE}" destId="{6C0F2513-4DAD-4EC3-A04C-1E9F2A4268AD}" srcOrd="1" destOrd="0" parTransId="{4A799F70-707F-4EFC-A282-816441E62C0C}" sibTransId="{DAA4E92F-3591-4A0B-8B57-EAD417F8F961}"/>
    <dgm:cxn modelId="{30701BD5-7C50-45C3-A658-17D84A308F9C}" type="presOf" srcId="{6C0F2513-4DAD-4EC3-A04C-1E9F2A4268AD}" destId="{A9A23C59-DC8D-4157-97EC-9BE7071AC2E3}" srcOrd="0" destOrd="0" presId="urn:microsoft.com/office/officeart/2005/8/layout/matrix3"/>
    <dgm:cxn modelId="{A46B7AF0-084E-47A8-B6E2-F52D6CB6A556}" srcId="{DDAFCAE3-C627-4AA5-81A2-ECDD6056A8FE}" destId="{219F9794-A571-4980-BF71-5294D3743B13}" srcOrd="2" destOrd="0" parTransId="{B2352F23-0873-4BEA-8A18-7B8C011CE5EC}" sibTransId="{EB3897C0-C268-4071-BE67-306E5736FB5F}"/>
    <dgm:cxn modelId="{16202C1E-7D54-4496-B2E1-D7B03F8D4A14}" type="presParOf" srcId="{3D27323D-7F96-4372-A328-C5AAEF258289}" destId="{A2AA5A3E-D26B-4C83-B978-B324F5796586}" srcOrd="0" destOrd="0" presId="urn:microsoft.com/office/officeart/2005/8/layout/matrix3"/>
    <dgm:cxn modelId="{D4774D8E-CEA5-49F3-A9BC-CDF5A046B912}" type="presParOf" srcId="{3D27323D-7F96-4372-A328-C5AAEF258289}" destId="{A55C998E-0A85-40A2-8992-07B52C44C958}" srcOrd="1" destOrd="0" presId="urn:microsoft.com/office/officeart/2005/8/layout/matrix3"/>
    <dgm:cxn modelId="{8EA4602E-928C-45CB-9FB1-4F94A8DB66DA}" type="presParOf" srcId="{3D27323D-7F96-4372-A328-C5AAEF258289}" destId="{A9A23C59-DC8D-4157-97EC-9BE7071AC2E3}" srcOrd="2" destOrd="0" presId="urn:microsoft.com/office/officeart/2005/8/layout/matrix3"/>
    <dgm:cxn modelId="{B59BA604-E6BA-4813-9C8B-50040378F725}" type="presParOf" srcId="{3D27323D-7F96-4372-A328-C5AAEF258289}" destId="{85E8F0BB-C8B1-4C49-9600-6563A0ECDA78}" srcOrd="3" destOrd="0" presId="urn:microsoft.com/office/officeart/2005/8/layout/matrix3"/>
    <dgm:cxn modelId="{DC028996-171F-49D6-A4DB-4C2B2E79B4BA}" type="presParOf" srcId="{3D27323D-7F96-4372-A328-C5AAEF258289}" destId="{B7E9EA5E-ED16-4DFB-9CFE-349303F9CAAC}"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214345-AE63-4A9D-BD8D-590CA3BC1034}"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3743125-88F2-4DDA-9069-6A019779D790}">
      <dgm:prSet/>
      <dgm:spPr/>
      <dgm:t>
        <a:bodyPr/>
        <a:lstStyle/>
        <a:p>
          <a:pPr>
            <a:lnSpc>
              <a:spcPct val="100000"/>
            </a:lnSpc>
            <a:defRPr cap="all"/>
          </a:pPr>
          <a:r>
            <a:rPr lang="en-GB" dirty="0"/>
            <a:t>A conversation </a:t>
          </a:r>
          <a:endParaRPr lang="en-US" dirty="0"/>
        </a:p>
      </dgm:t>
    </dgm:pt>
    <dgm:pt modelId="{4C833D00-E346-49F2-BE1A-430FB6484BEA}" type="parTrans" cxnId="{3D0BB8AB-5984-4869-AFE7-BD106B9D5E4F}">
      <dgm:prSet/>
      <dgm:spPr/>
      <dgm:t>
        <a:bodyPr/>
        <a:lstStyle/>
        <a:p>
          <a:endParaRPr lang="en-US"/>
        </a:p>
      </dgm:t>
    </dgm:pt>
    <dgm:pt modelId="{8A2D24F0-30FA-48EF-A495-A9143E0E71E0}" type="sibTrans" cxnId="{3D0BB8AB-5984-4869-AFE7-BD106B9D5E4F}">
      <dgm:prSet/>
      <dgm:spPr/>
      <dgm:t>
        <a:bodyPr/>
        <a:lstStyle/>
        <a:p>
          <a:endParaRPr lang="en-US"/>
        </a:p>
      </dgm:t>
    </dgm:pt>
    <dgm:pt modelId="{E8D77964-E583-4171-AE47-6538B9916F5F}">
      <dgm:prSet/>
      <dgm:spPr/>
      <dgm:t>
        <a:bodyPr/>
        <a:lstStyle/>
        <a:p>
          <a:pPr>
            <a:lnSpc>
              <a:spcPct val="100000"/>
            </a:lnSpc>
            <a:defRPr cap="all"/>
          </a:pPr>
          <a:r>
            <a:rPr lang="en-GB" dirty="0"/>
            <a:t>Revealing and hiding</a:t>
          </a:r>
          <a:endParaRPr lang="en-US" dirty="0"/>
        </a:p>
      </dgm:t>
    </dgm:pt>
    <dgm:pt modelId="{9CEF60F6-BC46-4F65-A208-3C7287A4A1D3}" type="parTrans" cxnId="{04C39AE0-EEEB-449C-A058-4AE64A36E501}">
      <dgm:prSet/>
      <dgm:spPr/>
      <dgm:t>
        <a:bodyPr/>
        <a:lstStyle/>
        <a:p>
          <a:endParaRPr lang="en-US"/>
        </a:p>
      </dgm:t>
    </dgm:pt>
    <dgm:pt modelId="{D8691BD5-7E7E-45E9-B4A5-A9F5788008C2}" type="sibTrans" cxnId="{04C39AE0-EEEB-449C-A058-4AE64A36E501}">
      <dgm:prSet/>
      <dgm:spPr/>
      <dgm:t>
        <a:bodyPr/>
        <a:lstStyle/>
        <a:p>
          <a:endParaRPr lang="en-US"/>
        </a:p>
      </dgm:t>
    </dgm:pt>
    <dgm:pt modelId="{95198FA3-49E2-4CDB-99DB-23F9262EC117}">
      <dgm:prSet/>
      <dgm:spPr/>
      <dgm:t>
        <a:bodyPr/>
        <a:lstStyle/>
        <a:p>
          <a:pPr>
            <a:lnSpc>
              <a:spcPct val="100000"/>
            </a:lnSpc>
            <a:defRPr cap="all"/>
          </a:pPr>
          <a:r>
            <a:rPr lang="en-GB" dirty="0"/>
            <a:t>Resistance to further help</a:t>
          </a:r>
          <a:endParaRPr lang="en-US" dirty="0"/>
        </a:p>
      </dgm:t>
    </dgm:pt>
    <dgm:pt modelId="{A627F742-7E9A-4166-95DF-A90AABA5810C}" type="parTrans" cxnId="{AAA9C478-E835-4564-98A9-260C94A93075}">
      <dgm:prSet/>
      <dgm:spPr/>
      <dgm:t>
        <a:bodyPr/>
        <a:lstStyle/>
        <a:p>
          <a:endParaRPr lang="en-US"/>
        </a:p>
      </dgm:t>
    </dgm:pt>
    <dgm:pt modelId="{9FBAA7C2-BB2F-4708-A5A0-C13CFD52A442}" type="sibTrans" cxnId="{AAA9C478-E835-4564-98A9-260C94A93075}">
      <dgm:prSet/>
      <dgm:spPr/>
      <dgm:t>
        <a:bodyPr/>
        <a:lstStyle/>
        <a:p>
          <a:endParaRPr lang="en-US"/>
        </a:p>
      </dgm:t>
    </dgm:pt>
    <dgm:pt modelId="{DDA26924-951C-46FB-A3E3-1F4A69A849F1}" type="pres">
      <dgm:prSet presAssocID="{B0214345-AE63-4A9D-BD8D-590CA3BC1034}" presName="root" presStyleCnt="0">
        <dgm:presLayoutVars>
          <dgm:dir/>
          <dgm:resizeHandles val="exact"/>
        </dgm:presLayoutVars>
      </dgm:prSet>
      <dgm:spPr/>
    </dgm:pt>
    <dgm:pt modelId="{CF8301FF-A21B-4F40-8B9A-F0EE1CEB2EAF}" type="pres">
      <dgm:prSet presAssocID="{73743125-88F2-4DDA-9069-6A019779D790}" presName="compNode" presStyleCnt="0"/>
      <dgm:spPr/>
    </dgm:pt>
    <dgm:pt modelId="{C9441CA0-022A-46A2-9EBD-DAC57459D9C0}" type="pres">
      <dgm:prSet presAssocID="{73743125-88F2-4DDA-9069-6A019779D790}" presName="iconBgRect" presStyleLbl="bgShp" presStyleIdx="0" presStyleCnt="3"/>
      <dgm:spPr/>
    </dgm:pt>
    <dgm:pt modelId="{018B92CC-E166-4706-96B6-47F17CE575AE}" type="pres">
      <dgm:prSet presAssocID="{73743125-88F2-4DDA-9069-6A019779D79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C087022E-515E-45D2-AC1E-0E04BF0FEF03}" type="pres">
      <dgm:prSet presAssocID="{73743125-88F2-4DDA-9069-6A019779D790}" presName="spaceRect" presStyleCnt="0"/>
      <dgm:spPr/>
    </dgm:pt>
    <dgm:pt modelId="{03BC778F-DF13-4360-AF87-05698C388564}" type="pres">
      <dgm:prSet presAssocID="{73743125-88F2-4DDA-9069-6A019779D790}" presName="textRect" presStyleLbl="revTx" presStyleIdx="0" presStyleCnt="3">
        <dgm:presLayoutVars>
          <dgm:chMax val="1"/>
          <dgm:chPref val="1"/>
        </dgm:presLayoutVars>
      </dgm:prSet>
      <dgm:spPr/>
    </dgm:pt>
    <dgm:pt modelId="{362A53D6-C652-4F6C-8635-6BAF8D794F1E}" type="pres">
      <dgm:prSet presAssocID="{8A2D24F0-30FA-48EF-A495-A9143E0E71E0}" presName="sibTrans" presStyleCnt="0"/>
      <dgm:spPr/>
    </dgm:pt>
    <dgm:pt modelId="{15E7E398-6C9D-4282-A67C-5D7F540D5816}" type="pres">
      <dgm:prSet presAssocID="{E8D77964-E583-4171-AE47-6538B9916F5F}" presName="compNode" presStyleCnt="0"/>
      <dgm:spPr/>
    </dgm:pt>
    <dgm:pt modelId="{1AC672A9-D818-4AAF-AE3F-A22C8F3EBC09}" type="pres">
      <dgm:prSet presAssocID="{E8D77964-E583-4171-AE47-6538B9916F5F}" presName="iconBgRect" presStyleLbl="bgShp" presStyleIdx="1" presStyleCnt="3"/>
      <dgm:spPr/>
    </dgm:pt>
    <dgm:pt modelId="{BC33FCB9-4AD5-4816-98CA-68996BF3FB76}" type="pres">
      <dgm:prSet presAssocID="{E8D77964-E583-4171-AE47-6538B9916F5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81FDEC2D-6F3F-48CF-9B89-DEFAE82467F3}" type="pres">
      <dgm:prSet presAssocID="{E8D77964-E583-4171-AE47-6538B9916F5F}" presName="spaceRect" presStyleCnt="0"/>
      <dgm:spPr/>
    </dgm:pt>
    <dgm:pt modelId="{426C0932-96F4-4DC6-B719-56A1AC2D7A46}" type="pres">
      <dgm:prSet presAssocID="{E8D77964-E583-4171-AE47-6538B9916F5F}" presName="textRect" presStyleLbl="revTx" presStyleIdx="1" presStyleCnt="3">
        <dgm:presLayoutVars>
          <dgm:chMax val="1"/>
          <dgm:chPref val="1"/>
        </dgm:presLayoutVars>
      </dgm:prSet>
      <dgm:spPr/>
    </dgm:pt>
    <dgm:pt modelId="{328DEB4F-27E0-4368-9995-B071E841F37A}" type="pres">
      <dgm:prSet presAssocID="{D8691BD5-7E7E-45E9-B4A5-A9F5788008C2}" presName="sibTrans" presStyleCnt="0"/>
      <dgm:spPr/>
    </dgm:pt>
    <dgm:pt modelId="{59899CB9-54B1-46FB-B1B5-769D46765769}" type="pres">
      <dgm:prSet presAssocID="{95198FA3-49E2-4CDB-99DB-23F9262EC117}" presName="compNode" presStyleCnt="0"/>
      <dgm:spPr/>
    </dgm:pt>
    <dgm:pt modelId="{626A2BD8-764A-47A9-83ED-AF05A306BD3A}" type="pres">
      <dgm:prSet presAssocID="{95198FA3-49E2-4CDB-99DB-23F9262EC117}" presName="iconBgRect" presStyleLbl="bgShp" presStyleIdx="2" presStyleCnt="3"/>
      <dgm:spPr/>
    </dgm:pt>
    <dgm:pt modelId="{C763CCD3-21DB-4A23-B2B2-98A708F64C82}" type="pres">
      <dgm:prSet presAssocID="{95198FA3-49E2-4CDB-99DB-23F9262EC11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2C02A640-DD8C-42F2-B734-FA6E01C07813}" type="pres">
      <dgm:prSet presAssocID="{95198FA3-49E2-4CDB-99DB-23F9262EC117}" presName="spaceRect" presStyleCnt="0"/>
      <dgm:spPr/>
    </dgm:pt>
    <dgm:pt modelId="{E41B684B-4164-44E9-880E-4B3B1304D551}" type="pres">
      <dgm:prSet presAssocID="{95198FA3-49E2-4CDB-99DB-23F9262EC117}" presName="textRect" presStyleLbl="revTx" presStyleIdx="2" presStyleCnt="3">
        <dgm:presLayoutVars>
          <dgm:chMax val="1"/>
          <dgm:chPref val="1"/>
        </dgm:presLayoutVars>
      </dgm:prSet>
      <dgm:spPr/>
    </dgm:pt>
  </dgm:ptLst>
  <dgm:cxnLst>
    <dgm:cxn modelId="{6012012B-CE26-4DC2-A354-8AE1649B8C24}" type="presOf" srcId="{95198FA3-49E2-4CDB-99DB-23F9262EC117}" destId="{E41B684B-4164-44E9-880E-4B3B1304D551}" srcOrd="0" destOrd="0" presId="urn:microsoft.com/office/officeart/2018/5/layout/IconCircleLabelList"/>
    <dgm:cxn modelId="{BBC82334-BF72-4C93-BA01-8C760A4A4582}" type="presOf" srcId="{B0214345-AE63-4A9D-BD8D-590CA3BC1034}" destId="{DDA26924-951C-46FB-A3E3-1F4A69A849F1}" srcOrd="0" destOrd="0" presId="urn:microsoft.com/office/officeart/2018/5/layout/IconCircleLabelList"/>
    <dgm:cxn modelId="{AAA9C478-E835-4564-98A9-260C94A93075}" srcId="{B0214345-AE63-4A9D-BD8D-590CA3BC1034}" destId="{95198FA3-49E2-4CDB-99DB-23F9262EC117}" srcOrd="2" destOrd="0" parTransId="{A627F742-7E9A-4166-95DF-A90AABA5810C}" sibTransId="{9FBAA7C2-BB2F-4708-A5A0-C13CFD52A442}"/>
    <dgm:cxn modelId="{3D0BB8AB-5984-4869-AFE7-BD106B9D5E4F}" srcId="{B0214345-AE63-4A9D-BD8D-590CA3BC1034}" destId="{73743125-88F2-4DDA-9069-6A019779D790}" srcOrd="0" destOrd="0" parTransId="{4C833D00-E346-49F2-BE1A-430FB6484BEA}" sibTransId="{8A2D24F0-30FA-48EF-A495-A9143E0E71E0}"/>
    <dgm:cxn modelId="{14E861CE-CF93-4F6A-9BFD-34E077EE2216}" type="presOf" srcId="{73743125-88F2-4DDA-9069-6A019779D790}" destId="{03BC778F-DF13-4360-AF87-05698C388564}" srcOrd="0" destOrd="0" presId="urn:microsoft.com/office/officeart/2018/5/layout/IconCircleLabelList"/>
    <dgm:cxn modelId="{04C39AE0-EEEB-449C-A058-4AE64A36E501}" srcId="{B0214345-AE63-4A9D-BD8D-590CA3BC1034}" destId="{E8D77964-E583-4171-AE47-6538B9916F5F}" srcOrd="1" destOrd="0" parTransId="{9CEF60F6-BC46-4F65-A208-3C7287A4A1D3}" sibTransId="{D8691BD5-7E7E-45E9-B4A5-A9F5788008C2}"/>
    <dgm:cxn modelId="{7CFCCBE1-5281-4F68-92AB-A9FA087540E1}" type="presOf" srcId="{E8D77964-E583-4171-AE47-6538B9916F5F}" destId="{426C0932-96F4-4DC6-B719-56A1AC2D7A46}" srcOrd="0" destOrd="0" presId="urn:microsoft.com/office/officeart/2018/5/layout/IconCircleLabelList"/>
    <dgm:cxn modelId="{7EBC0D89-99D6-4667-9D3A-FB0D9749987D}" type="presParOf" srcId="{DDA26924-951C-46FB-A3E3-1F4A69A849F1}" destId="{CF8301FF-A21B-4F40-8B9A-F0EE1CEB2EAF}" srcOrd="0" destOrd="0" presId="urn:microsoft.com/office/officeart/2018/5/layout/IconCircleLabelList"/>
    <dgm:cxn modelId="{1B518765-B010-4996-8DFE-CA5FA21D9805}" type="presParOf" srcId="{CF8301FF-A21B-4F40-8B9A-F0EE1CEB2EAF}" destId="{C9441CA0-022A-46A2-9EBD-DAC57459D9C0}" srcOrd="0" destOrd="0" presId="urn:microsoft.com/office/officeart/2018/5/layout/IconCircleLabelList"/>
    <dgm:cxn modelId="{EEE642E8-0F89-434B-9B56-BBF51D1C58E6}" type="presParOf" srcId="{CF8301FF-A21B-4F40-8B9A-F0EE1CEB2EAF}" destId="{018B92CC-E166-4706-96B6-47F17CE575AE}" srcOrd="1" destOrd="0" presId="urn:microsoft.com/office/officeart/2018/5/layout/IconCircleLabelList"/>
    <dgm:cxn modelId="{19E02E61-D478-4051-AE27-ADBBA272AF97}" type="presParOf" srcId="{CF8301FF-A21B-4F40-8B9A-F0EE1CEB2EAF}" destId="{C087022E-515E-45D2-AC1E-0E04BF0FEF03}" srcOrd="2" destOrd="0" presId="urn:microsoft.com/office/officeart/2018/5/layout/IconCircleLabelList"/>
    <dgm:cxn modelId="{A73BBF7F-E0C8-4E29-8E29-796714318E28}" type="presParOf" srcId="{CF8301FF-A21B-4F40-8B9A-F0EE1CEB2EAF}" destId="{03BC778F-DF13-4360-AF87-05698C388564}" srcOrd="3" destOrd="0" presId="urn:microsoft.com/office/officeart/2018/5/layout/IconCircleLabelList"/>
    <dgm:cxn modelId="{6A2C5F2C-AB38-42E1-8887-919005796B7D}" type="presParOf" srcId="{DDA26924-951C-46FB-A3E3-1F4A69A849F1}" destId="{362A53D6-C652-4F6C-8635-6BAF8D794F1E}" srcOrd="1" destOrd="0" presId="urn:microsoft.com/office/officeart/2018/5/layout/IconCircleLabelList"/>
    <dgm:cxn modelId="{56909A65-A18A-4289-8B52-5E4AEE9B1D05}" type="presParOf" srcId="{DDA26924-951C-46FB-A3E3-1F4A69A849F1}" destId="{15E7E398-6C9D-4282-A67C-5D7F540D5816}" srcOrd="2" destOrd="0" presId="urn:microsoft.com/office/officeart/2018/5/layout/IconCircleLabelList"/>
    <dgm:cxn modelId="{66B5510A-17EC-454B-8006-1E64CD7336BC}" type="presParOf" srcId="{15E7E398-6C9D-4282-A67C-5D7F540D5816}" destId="{1AC672A9-D818-4AAF-AE3F-A22C8F3EBC09}" srcOrd="0" destOrd="0" presId="urn:microsoft.com/office/officeart/2018/5/layout/IconCircleLabelList"/>
    <dgm:cxn modelId="{806FFB77-8FD0-4102-A73D-1C65DC86B6C1}" type="presParOf" srcId="{15E7E398-6C9D-4282-A67C-5D7F540D5816}" destId="{BC33FCB9-4AD5-4816-98CA-68996BF3FB76}" srcOrd="1" destOrd="0" presId="urn:microsoft.com/office/officeart/2018/5/layout/IconCircleLabelList"/>
    <dgm:cxn modelId="{488E6EA1-F91A-471D-8E86-A4B4D2D63994}" type="presParOf" srcId="{15E7E398-6C9D-4282-A67C-5D7F540D5816}" destId="{81FDEC2D-6F3F-48CF-9B89-DEFAE82467F3}" srcOrd="2" destOrd="0" presId="urn:microsoft.com/office/officeart/2018/5/layout/IconCircleLabelList"/>
    <dgm:cxn modelId="{A1DAACB7-50F5-4692-943B-002D1CA84806}" type="presParOf" srcId="{15E7E398-6C9D-4282-A67C-5D7F540D5816}" destId="{426C0932-96F4-4DC6-B719-56A1AC2D7A46}" srcOrd="3" destOrd="0" presId="urn:microsoft.com/office/officeart/2018/5/layout/IconCircleLabelList"/>
    <dgm:cxn modelId="{80818C3F-D056-494D-A26E-F77FC9B869D1}" type="presParOf" srcId="{DDA26924-951C-46FB-A3E3-1F4A69A849F1}" destId="{328DEB4F-27E0-4368-9995-B071E841F37A}" srcOrd="3" destOrd="0" presId="urn:microsoft.com/office/officeart/2018/5/layout/IconCircleLabelList"/>
    <dgm:cxn modelId="{B0D85404-5D61-4F02-A50D-A952B39A5E04}" type="presParOf" srcId="{DDA26924-951C-46FB-A3E3-1F4A69A849F1}" destId="{59899CB9-54B1-46FB-B1B5-769D46765769}" srcOrd="4" destOrd="0" presId="urn:microsoft.com/office/officeart/2018/5/layout/IconCircleLabelList"/>
    <dgm:cxn modelId="{9F511762-F4CD-4D17-ABF6-44E9C94BB21D}" type="presParOf" srcId="{59899CB9-54B1-46FB-B1B5-769D46765769}" destId="{626A2BD8-764A-47A9-83ED-AF05A306BD3A}" srcOrd="0" destOrd="0" presId="urn:microsoft.com/office/officeart/2018/5/layout/IconCircleLabelList"/>
    <dgm:cxn modelId="{06812197-EC27-4FF0-A6E9-33B208A4F41F}" type="presParOf" srcId="{59899CB9-54B1-46FB-B1B5-769D46765769}" destId="{C763CCD3-21DB-4A23-B2B2-98A708F64C82}" srcOrd="1" destOrd="0" presId="urn:microsoft.com/office/officeart/2018/5/layout/IconCircleLabelList"/>
    <dgm:cxn modelId="{6DE5F2B1-798E-44CE-A884-0DCBD65A49CE}" type="presParOf" srcId="{59899CB9-54B1-46FB-B1B5-769D46765769}" destId="{2C02A640-DD8C-42F2-B734-FA6E01C07813}" srcOrd="2" destOrd="0" presId="urn:microsoft.com/office/officeart/2018/5/layout/IconCircleLabelList"/>
    <dgm:cxn modelId="{F8F29A65-97C1-470B-A6A3-DE351DD3A6BA}" type="presParOf" srcId="{59899CB9-54B1-46FB-B1B5-769D46765769}" destId="{E41B684B-4164-44E9-880E-4B3B1304D551}"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5182C4D-FE09-457E-8502-DECCD0F362AF}" type="doc">
      <dgm:prSet loTypeId="urn:microsoft.com/office/officeart/2005/8/layout/vProcess5" loCatId="process" qsTypeId="urn:microsoft.com/office/officeart/2005/8/quickstyle/simple2" qsCatId="simple" csTypeId="urn:microsoft.com/office/officeart/2005/8/colors/accent0_3" csCatId="mainScheme"/>
      <dgm:spPr/>
      <dgm:t>
        <a:bodyPr/>
        <a:lstStyle/>
        <a:p>
          <a:endParaRPr lang="en-US"/>
        </a:p>
      </dgm:t>
    </dgm:pt>
    <dgm:pt modelId="{5C6AA39E-3974-47AE-ADA7-6B09A5FE29AF}">
      <dgm:prSet/>
      <dgm:spPr/>
      <dgm:t>
        <a:bodyPr/>
        <a:lstStyle/>
        <a:p>
          <a:r>
            <a:rPr lang="en-GB"/>
            <a:t>…do I need to do to make things better? </a:t>
          </a:r>
          <a:endParaRPr lang="en-US"/>
        </a:p>
      </dgm:t>
    </dgm:pt>
    <dgm:pt modelId="{5AE92353-115F-462D-8637-4CB39651828E}" type="parTrans" cxnId="{FDEBF9AB-8AB4-4E17-AE0F-EF54F87DD0E9}">
      <dgm:prSet/>
      <dgm:spPr/>
      <dgm:t>
        <a:bodyPr/>
        <a:lstStyle/>
        <a:p>
          <a:endParaRPr lang="en-US"/>
        </a:p>
      </dgm:t>
    </dgm:pt>
    <dgm:pt modelId="{A856B2F9-4AA8-4C39-831B-1111C6B15F82}" type="sibTrans" cxnId="{FDEBF9AB-8AB4-4E17-AE0F-EF54F87DD0E9}">
      <dgm:prSet/>
      <dgm:spPr/>
      <dgm:t>
        <a:bodyPr/>
        <a:lstStyle/>
        <a:p>
          <a:endParaRPr lang="en-US"/>
        </a:p>
      </dgm:t>
    </dgm:pt>
    <dgm:pt modelId="{92C800BF-1AEC-4105-8D75-86616F0D0423}">
      <dgm:prSet/>
      <dgm:spPr/>
      <dgm:t>
        <a:bodyPr/>
        <a:lstStyle/>
        <a:p>
          <a:r>
            <a:rPr lang="en-GB"/>
            <a:t>…broader issues need to be considered for success? </a:t>
          </a:r>
          <a:endParaRPr lang="en-US"/>
        </a:p>
      </dgm:t>
    </dgm:pt>
    <dgm:pt modelId="{0963D4E4-9142-44B9-9BB6-0C0E738CE865}" type="parTrans" cxnId="{D0D8C4A0-CE3C-40C9-B750-BFB7E0D8BB63}">
      <dgm:prSet/>
      <dgm:spPr/>
      <dgm:t>
        <a:bodyPr/>
        <a:lstStyle/>
        <a:p>
          <a:endParaRPr lang="en-US"/>
        </a:p>
      </dgm:t>
    </dgm:pt>
    <dgm:pt modelId="{ADBD493C-4C03-40FF-A19E-31E806DA80E0}" type="sibTrans" cxnId="{D0D8C4A0-CE3C-40C9-B750-BFB7E0D8BB63}">
      <dgm:prSet/>
      <dgm:spPr/>
      <dgm:t>
        <a:bodyPr/>
        <a:lstStyle/>
        <a:p>
          <a:endParaRPr lang="en-US"/>
        </a:p>
      </dgm:t>
    </dgm:pt>
    <dgm:pt modelId="{2B61BA6B-4BA2-4B2E-9AD3-9B0548266559}">
      <dgm:prSet/>
      <dgm:spPr/>
      <dgm:t>
        <a:bodyPr/>
        <a:lstStyle/>
        <a:p>
          <a:r>
            <a:rPr lang="en-GB"/>
            <a:t>…might be the consequences of this action? </a:t>
          </a:r>
          <a:endParaRPr lang="en-US"/>
        </a:p>
      </dgm:t>
    </dgm:pt>
    <dgm:pt modelId="{4F48FBDD-5841-4D58-984F-2C5489767582}" type="parTrans" cxnId="{28BA91ED-C2B2-4329-916B-C2053D13F120}">
      <dgm:prSet/>
      <dgm:spPr/>
      <dgm:t>
        <a:bodyPr/>
        <a:lstStyle/>
        <a:p>
          <a:endParaRPr lang="en-US"/>
        </a:p>
      </dgm:t>
    </dgm:pt>
    <dgm:pt modelId="{C21AA198-4FB1-43D8-9C2D-D8C97A1570D0}" type="sibTrans" cxnId="{28BA91ED-C2B2-4329-916B-C2053D13F120}">
      <dgm:prSet/>
      <dgm:spPr/>
      <dgm:t>
        <a:bodyPr/>
        <a:lstStyle/>
        <a:p>
          <a:endParaRPr lang="en-US"/>
        </a:p>
      </dgm:t>
    </dgm:pt>
    <dgm:pt modelId="{499A39E4-CEC2-46E2-9EC3-955751671A66}" type="pres">
      <dgm:prSet presAssocID="{45182C4D-FE09-457E-8502-DECCD0F362AF}" presName="outerComposite" presStyleCnt="0">
        <dgm:presLayoutVars>
          <dgm:chMax val="5"/>
          <dgm:dir/>
          <dgm:resizeHandles val="exact"/>
        </dgm:presLayoutVars>
      </dgm:prSet>
      <dgm:spPr/>
    </dgm:pt>
    <dgm:pt modelId="{42048704-3043-4B29-8C12-3B07914B3638}" type="pres">
      <dgm:prSet presAssocID="{45182C4D-FE09-457E-8502-DECCD0F362AF}" presName="dummyMaxCanvas" presStyleCnt="0">
        <dgm:presLayoutVars/>
      </dgm:prSet>
      <dgm:spPr/>
    </dgm:pt>
    <dgm:pt modelId="{30A66BD3-3605-4FF1-8B6B-EFE2B50145EB}" type="pres">
      <dgm:prSet presAssocID="{45182C4D-FE09-457E-8502-DECCD0F362AF}" presName="ThreeNodes_1" presStyleLbl="node1" presStyleIdx="0" presStyleCnt="3" custLinFactNeighborY="-1614">
        <dgm:presLayoutVars>
          <dgm:bulletEnabled val="1"/>
        </dgm:presLayoutVars>
      </dgm:prSet>
      <dgm:spPr/>
    </dgm:pt>
    <dgm:pt modelId="{07C16E5D-C5FC-4655-AFC8-3CD3330D7747}" type="pres">
      <dgm:prSet presAssocID="{45182C4D-FE09-457E-8502-DECCD0F362AF}" presName="ThreeNodes_2" presStyleLbl="node1" presStyleIdx="1" presStyleCnt="3">
        <dgm:presLayoutVars>
          <dgm:bulletEnabled val="1"/>
        </dgm:presLayoutVars>
      </dgm:prSet>
      <dgm:spPr/>
    </dgm:pt>
    <dgm:pt modelId="{80B5F65C-C808-4DB7-8FED-A738654A1A8B}" type="pres">
      <dgm:prSet presAssocID="{45182C4D-FE09-457E-8502-DECCD0F362AF}" presName="ThreeNodes_3" presStyleLbl="node1" presStyleIdx="2" presStyleCnt="3">
        <dgm:presLayoutVars>
          <dgm:bulletEnabled val="1"/>
        </dgm:presLayoutVars>
      </dgm:prSet>
      <dgm:spPr/>
    </dgm:pt>
    <dgm:pt modelId="{BDF35D92-B690-402D-BC96-1D8669A19CF1}" type="pres">
      <dgm:prSet presAssocID="{45182C4D-FE09-457E-8502-DECCD0F362AF}" presName="ThreeConn_1-2" presStyleLbl="fgAccFollowNode1" presStyleIdx="0" presStyleCnt="2">
        <dgm:presLayoutVars>
          <dgm:bulletEnabled val="1"/>
        </dgm:presLayoutVars>
      </dgm:prSet>
      <dgm:spPr/>
    </dgm:pt>
    <dgm:pt modelId="{CF7E547E-4094-455C-8372-8C090F9B37C9}" type="pres">
      <dgm:prSet presAssocID="{45182C4D-FE09-457E-8502-DECCD0F362AF}" presName="ThreeConn_2-3" presStyleLbl="fgAccFollowNode1" presStyleIdx="1" presStyleCnt="2">
        <dgm:presLayoutVars>
          <dgm:bulletEnabled val="1"/>
        </dgm:presLayoutVars>
      </dgm:prSet>
      <dgm:spPr/>
    </dgm:pt>
    <dgm:pt modelId="{3151C289-A313-4A30-A7F4-8A41C450BB8F}" type="pres">
      <dgm:prSet presAssocID="{45182C4D-FE09-457E-8502-DECCD0F362AF}" presName="ThreeNodes_1_text" presStyleLbl="node1" presStyleIdx="2" presStyleCnt="3">
        <dgm:presLayoutVars>
          <dgm:bulletEnabled val="1"/>
        </dgm:presLayoutVars>
      </dgm:prSet>
      <dgm:spPr/>
    </dgm:pt>
    <dgm:pt modelId="{B87EC2E1-EAB9-4066-A255-C98A5B01FC78}" type="pres">
      <dgm:prSet presAssocID="{45182C4D-FE09-457E-8502-DECCD0F362AF}" presName="ThreeNodes_2_text" presStyleLbl="node1" presStyleIdx="2" presStyleCnt="3">
        <dgm:presLayoutVars>
          <dgm:bulletEnabled val="1"/>
        </dgm:presLayoutVars>
      </dgm:prSet>
      <dgm:spPr/>
    </dgm:pt>
    <dgm:pt modelId="{E9301D23-90FE-440C-AA30-BF70B6441305}" type="pres">
      <dgm:prSet presAssocID="{45182C4D-FE09-457E-8502-DECCD0F362AF}" presName="ThreeNodes_3_text" presStyleLbl="node1" presStyleIdx="2" presStyleCnt="3">
        <dgm:presLayoutVars>
          <dgm:bulletEnabled val="1"/>
        </dgm:presLayoutVars>
      </dgm:prSet>
      <dgm:spPr/>
    </dgm:pt>
  </dgm:ptLst>
  <dgm:cxnLst>
    <dgm:cxn modelId="{43107217-25EB-4D48-BEE1-E7EE5E63FED0}" type="presOf" srcId="{5C6AA39E-3974-47AE-ADA7-6B09A5FE29AF}" destId="{30A66BD3-3605-4FF1-8B6B-EFE2B50145EB}" srcOrd="0" destOrd="0" presId="urn:microsoft.com/office/officeart/2005/8/layout/vProcess5"/>
    <dgm:cxn modelId="{9C6CBF27-2695-4C5F-BF10-86ECA250233B}" type="presOf" srcId="{92C800BF-1AEC-4105-8D75-86616F0D0423}" destId="{B87EC2E1-EAB9-4066-A255-C98A5B01FC78}" srcOrd="1" destOrd="0" presId="urn:microsoft.com/office/officeart/2005/8/layout/vProcess5"/>
    <dgm:cxn modelId="{9C2E6539-C2C1-4CAF-9C65-C957ABA7FB4F}" type="presOf" srcId="{45182C4D-FE09-457E-8502-DECCD0F362AF}" destId="{499A39E4-CEC2-46E2-9EC3-955751671A66}" srcOrd="0" destOrd="0" presId="urn:microsoft.com/office/officeart/2005/8/layout/vProcess5"/>
    <dgm:cxn modelId="{BCB0A05F-BF07-46BB-9330-DEADB23280E1}" type="presOf" srcId="{92C800BF-1AEC-4105-8D75-86616F0D0423}" destId="{07C16E5D-C5FC-4655-AFC8-3CD3330D7747}" srcOrd="0" destOrd="0" presId="urn:microsoft.com/office/officeart/2005/8/layout/vProcess5"/>
    <dgm:cxn modelId="{A0F0DF50-1704-4E45-9701-C5CB8F41CCA3}" type="presOf" srcId="{ADBD493C-4C03-40FF-A19E-31E806DA80E0}" destId="{CF7E547E-4094-455C-8372-8C090F9B37C9}" srcOrd="0" destOrd="0" presId="urn:microsoft.com/office/officeart/2005/8/layout/vProcess5"/>
    <dgm:cxn modelId="{C1887995-C7B2-4656-BDCF-621BB198E114}" type="presOf" srcId="{5C6AA39E-3974-47AE-ADA7-6B09A5FE29AF}" destId="{3151C289-A313-4A30-A7F4-8A41C450BB8F}" srcOrd="1" destOrd="0" presId="urn:microsoft.com/office/officeart/2005/8/layout/vProcess5"/>
    <dgm:cxn modelId="{D0D8C4A0-CE3C-40C9-B750-BFB7E0D8BB63}" srcId="{45182C4D-FE09-457E-8502-DECCD0F362AF}" destId="{92C800BF-1AEC-4105-8D75-86616F0D0423}" srcOrd="1" destOrd="0" parTransId="{0963D4E4-9142-44B9-9BB6-0C0E738CE865}" sibTransId="{ADBD493C-4C03-40FF-A19E-31E806DA80E0}"/>
    <dgm:cxn modelId="{FDEBF9AB-8AB4-4E17-AE0F-EF54F87DD0E9}" srcId="{45182C4D-FE09-457E-8502-DECCD0F362AF}" destId="{5C6AA39E-3974-47AE-ADA7-6B09A5FE29AF}" srcOrd="0" destOrd="0" parTransId="{5AE92353-115F-462D-8637-4CB39651828E}" sibTransId="{A856B2F9-4AA8-4C39-831B-1111C6B15F82}"/>
    <dgm:cxn modelId="{75B927BA-30D9-43E3-845A-CB141CCB3AE0}" type="presOf" srcId="{2B61BA6B-4BA2-4B2E-9AD3-9B0548266559}" destId="{80B5F65C-C808-4DB7-8FED-A738654A1A8B}" srcOrd="0" destOrd="0" presId="urn:microsoft.com/office/officeart/2005/8/layout/vProcess5"/>
    <dgm:cxn modelId="{098708BE-F53F-4F15-B4A6-666CDAEB7D23}" type="presOf" srcId="{2B61BA6B-4BA2-4B2E-9AD3-9B0548266559}" destId="{E9301D23-90FE-440C-AA30-BF70B6441305}" srcOrd="1" destOrd="0" presId="urn:microsoft.com/office/officeart/2005/8/layout/vProcess5"/>
    <dgm:cxn modelId="{E4299CC1-6E38-4EAB-AF64-C9451489C701}" type="presOf" srcId="{A856B2F9-4AA8-4C39-831B-1111C6B15F82}" destId="{BDF35D92-B690-402D-BC96-1D8669A19CF1}" srcOrd="0" destOrd="0" presId="urn:microsoft.com/office/officeart/2005/8/layout/vProcess5"/>
    <dgm:cxn modelId="{28BA91ED-C2B2-4329-916B-C2053D13F120}" srcId="{45182C4D-FE09-457E-8502-DECCD0F362AF}" destId="{2B61BA6B-4BA2-4B2E-9AD3-9B0548266559}" srcOrd="2" destOrd="0" parTransId="{4F48FBDD-5841-4D58-984F-2C5489767582}" sibTransId="{C21AA198-4FB1-43D8-9C2D-D8C97A1570D0}"/>
    <dgm:cxn modelId="{59C97735-2896-4EE3-8874-A04C8EEC3203}" type="presParOf" srcId="{499A39E4-CEC2-46E2-9EC3-955751671A66}" destId="{42048704-3043-4B29-8C12-3B07914B3638}" srcOrd="0" destOrd="0" presId="urn:microsoft.com/office/officeart/2005/8/layout/vProcess5"/>
    <dgm:cxn modelId="{0B27CF0B-2090-486D-88B8-E4F9EE05C66C}" type="presParOf" srcId="{499A39E4-CEC2-46E2-9EC3-955751671A66}" destId="{30A66BD3-3605-4FF1-8B6B-EFE2B50145EB}" srcOrd="1" destOrd="0" presId="urn:microsoft.com/office/officeart/2005/8/layout/vProcess5"/>
    <dgm:cxn modelId="{5235DB2A-E448-49A3-BCF2-BDA87100D9C7}" type="presParOf" srcId="{499A39E4-CEC2-46E2-9EC3-955751671A66}" destId="{07C16E5D-C5FC-4655-AFC8-3CD3330D7747}" srcOrd="2" destOrd="0" presId="urn:microsoft.com/office/officeart/2005/8/layout/vProcess5"/>
    <dgm:cxn modelId="{4AFAE2B8-69B6-42E1-A283-42723ECC93FB}" type="presParOf" srcId="{499A39E4-CEC2-46E2-9EC3-955751671A66}" destId="{80B5F65C-C808-4DB7-8FED-A738654A1A8B}" srcOrd="3" destOrd="0" presId="urn:microsoft.com/office/officeart/2005/8/layout/vProcess5"/>
    <dgm:cxn modelId="{29CAB228-84F6-455B-8E6C-69AF1C161D2E}" type="presParOf" srcId="{499A39E4-CEC2-46E2-9EC3-955751671A66}" destId="{BDF35D92-B690-402D-BC96-1D8669A19CF1}" srcOrd="4" destOrd="0" presId="urn:microsoft.com/office/officeart/2005/8/layout/vProcess5"/>
    <dgm:cxn modelId="{87C9A2F9-DCB5-4262-975A-A8A1A09746FE}" type="presParOf" srcId="{499A39E4-CEC2-46E2-9EC3-955751671A66}" destId="{CF7E547E-4094-455C-8372-8C090F9B37C9}" srcOrd="5" destOrd="0" presId="urn:microsoft.com/office/officeart/2005/8/layout/vProcess5"/>
    <dgm:cxn modelId="{27B97F21-DADB-46BC-96BE-929D5AA9397C}" type="presParOf" srcId="{499A39E4-CEC2-46E2-9EC3-955751671A66}" destId="{3151C289-A313-4A30-A7F4-8A41C450BB8F}" srcOrd="6" destOrd="0" presId="urn:microsoft.com/office/officeart/2005/8/layout/vProcess5"/>
    <dgm:cxn modelId="{7877058C-4A98-4425-87F4-FBC111E1B598}" type="presParOf" srcId="{499A39E4-CEC2-46E2-9EC3-955751671A66}" destId="{B87EC2E1-EAB9-4066-A255-C98A5B01FC78}" srcOrd="7" destOrd="0" presId="urn:microsoft.com/office/officeart/2005/8/layout/vProcess5"/>
    <dgm:cxn modelId="{1E8D0F37-729D-4912-886F-8CBBBFC8D409}" type="presParOf" srcId="{499A39E4-CEC2-46E2-9EC3-955751671A66}" destId="{E9301D23-90FE-440C-AA30-BF70B6441305}"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1A7BAF6-BB61-4B17-83B1-BF189C7CE7BF}"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E7F6AE24-A31E-4AD9-80A6-7190A7FBA8AF}">
      <dgm:prSet/>
      <dgm:spPr/>
      <dgm:t>
        <a:bodyPr/>
        <a:lstStyle/>
        <a:p>
          <a:r>
            <a:rPr lang="en-GB"/>
            <a:t>Personal development</a:t>
          </a:r>
          <a:endParaRPr lang="en-US"/>
        </a:p>
      </dgm:t>
    </dgm:pt>
    <dgm:pt modelId="{534DDE08-1D71-4248-9DE9-08759C5D7CBC}" type="parTrans" cxnId="{B6ACB04C-2E75-4826-946A-1BB2E9BFB800}">
      <dgm:prSet/>
      <dgm:spPr/>
      <dgm:t>
        <a:bodyPr/>
        <a:lstStyle/>
        <a:p>
          <a:endParaRPr lang="en-US"/>
        </a:p>
      </dgm:t>
    </dgm:pt>
    <dgm:pt modelId="{E94F88FE-F984-46A0-9768-D630FA2DF179}" type="sibTrans" cxnId="{B6ACB04C-2E75-4826-946A-1BB2E9BFB800}">
      <dgm:prSet/>
      <dgm:spPr/>
      <dgm:t>
        <a:bodyPr/>
        <a:lstStyle/>
        <a:p>
          <a:endParaRPr lang="en-US"/>
        </a:p>
      </dgm:t>
    </dgm:pt>
    <dgm:pt modelId="{CAF98E22-9D1D-4D27-B1FC-F6351C335D46}">
      <dgm:prSet/>
      <dgm:spPr/>
      <dgm:t>
        <a:bodyPr/>
        <a:lstStyle/>
        <a:p>
          <a:r>
            <a:rPr lang="en-GB" dirty="0"/>
            <a:t>Growing edge</a:t>
          </a:r>
          <a:endParaRPr lang="en-US" dirty="0"/>
        </a:p>
      </dgm:t>
    </dgm:pt>
    <dgm:pt modelId="{E9C94BDE-9D61-4569-BD24-88720A500FED}" type="parTrans" cxnId="{AF3578CB-A846-4697-9C31-A62E47546008}">
      <dgm:prSet/>
      <dgm:spPr/>
      <dgm:t>
        <a:bodyPr/>
        <a:lstStyle/>
        <a:p>
          <a:endParaRPr lang="en-US"/>
        </a:p>
      </dgm:t>
    </dgm:pt>
    <dgm:pt modelId="{37F6CDA2-05DF-43AB-A6EA-724E3BB2BAF0}" type="sibTrans" cxnId="{AF3578CB-A846-4697-9C31-A62E47546008}">
      <dgm:prSet/>
      <dgm:spPr/>
      <dgm:t>
        <a:bodyPr/>
        <a:lstStyle/>
        <a:p>
          <a:endParaRPr lang="en-US"/>
        </a:p>
      </dgm:t>
    </dgm:pt>
    <dgm:pt modelId="{AC72AF3E-9E68-40BB-A281-C5021A0B4F0B}" type="pres">
      <dgm:prSet presAssocID="{A1A7BAF6-BB61-4B17-83B1-BF189C7CE7BF}" presName="hierChild1" presStyleCnt="0">
        <dgm:presLayoutVars>
          <dgm:chPref val="1"/>
          <dgm:dir/>
          <dgm:animOne val="branch"/>
          <dgm:animLvl val="lvl"/>
          <dgm:resizeHandles/>
        </dgm:presLayoutVars>
      </dgm:prSet>
      <dgm:spPr/>
    </dgm:pt>
    <dgm:pt modelId="{8EFF2612-654E-49A9-9DE8-78A67734FD21}" type="pres">
      <dgm:prSet presAssocID="{E7F6AE24-A31E-4AD9-80A6-7190A7FBA8AF}" presName="hierRoot1" presStyleCnt="0"/>
      <dgm:spPr/>
    </dgm:pt>
    <dgm:pt modelId="{C56EC050-4D6B-4BC5-B9A1-541213245573}" type="pres">
      <dgm:prSet presAssocID="{E7F6AE24-A31E-4AD9-80A6-7190A7FBA8AF}" presName="composite" presStyleCnt="0"/>
      <dgm:spPr/>
    </dgm:pt>
    <dgm:pt modelId="{FFC27F74-0E20-4345-9D0A-4ADDCE86EBF3}" type="pres">
      <dgm:prSet presAssocID="{E7F6AE24-A31E-4AD9-80A6-7190A7FBA8AF}" presName="background" presStyleLbl="node0" presStyleIdx="0" presStyleCnt="2"/>
      <dgm:spPr/>
    </dgm:pt>
    <dgm:pt modelId="{395FE0B1-AF9D-4CCA-81C4-EDEFD490BAEF}" type="pres">
      <dgm:prSet presAssocID="{E7F6AE24-A31E-4AD9-80A6-7190A7FBA8AF}" presName="text" presStyleLbl="fgAcc0" presStyleIdx="0" presStyleCnt="2">
        <dgm:presLayoutVars>
          <dgm:chPref val="3"/>
        </dgm:presLayoutVars>
      </dgm:prSet>
      <dgm:spPr/>
    </dgm:pt>
    <dgm:pt modelId="{D69888CF-17B8-460E-A5B5-BF7F927CF04D}" type="pres">
      <dgm:prSet presAssocID="{E7F6AE24-A31E-4AD9-80A6-7190A7FBA8AF}" presName="hierChild2" presStyleCnt="0"/>
      <dgm:spPr/>
    </dgm:pt>
    <dgm:pt modelId="{E2469EF4-8B2C-489C-95A4-376717B38BD2}" type="pres">
      <dgm:prSet presAssocID="{CAF98E22-9D1D-4D27-B1FC-F6351C335D46}" presName="hierRoot1" presStyleCnt="0"/>
      <dgm:spPr/>
    </dgm:pt>
    <dgm:pt modelId="{E448F845-93EA-4DCE-A0EE-18C24EA729B1}" type="pres">
      <dgm:prSet presAssocID="{CAF98E22-9D1D-4D27-B1FC-F6351C335D46}" presName="composite" presStyleCnt="0"/>
      <dgm:spPr/>
    </dgm:pt>
    <dgm:pt modelId="{958D6085-214D-47A1-AF86-688B816ACDE2}" type="pres">
      <dgm:prSet presAssocID="{CAF98E22-9D1D-4D27-B1FC-F6351C335D46}" presName="background" presStyleLbl="node0" presStyleIdx="1" presStyleCnt="2"/>
      <dgm:spPr/>
    </dgm:pt>
    <dgm:pt modelId="{1D8B0299-0116-4D54-87C8-14B6A72F6C4E}" type="pres">
      <dgm:prSet presAssocID="{CAF98E22-9D1D-4D27-B1FC-F6351C335D46}" presName="text" presStyleLbl="fgAcc0" presStyleIdx="1" presStyleCnt="2">
        <dgm:presLayoutVars>
          <dgm:chPref val="3"/>
        </dgm:presLayoutVars>
      </dgm:prSet>
      <dgm:spPr/>
    </dgm:pt>
    <dgm:pt modelId="{2F16B02A-DF6F-4864-9527-072D9AB86A92}" type="pres">
      <dgm:prSet presAssocID="{CAF98E22-9D1D-4D27-B1FC-F6351C335D46}" presName="hierChild2" presStyleCnt="0"/>
      <dgm:spPr/>
    </dgm:pt>
  </dgm:ptLst>
  <dgm:cxnLst>
    <dgm:cxn modelId="{A9657624-7A8F-4045-972C-DCC09C5EA4DA}" type="presOf" srcId="{E7F6AE24-A31E-4AD9-80A6-7190A7FBA8AF}" destId="{395FE0B1-AF9D-4CCA-81C4-EDEFD490BAEF}" srcOrd="0" destOrd="0" presId="urn:microsoft.com/office/officeart/2005/8/layout/hierarchy1"/>
    <dgm:cxn modelId="{B6ACB04C-2E75-4826-946A-1BB2E9BFB800}" srcId="{A1A7BAF6-BB61-4B17-83B1-BF189C7CE7BF}" destId="{E7F6AE24-A31E-4AD9-80A6-7190A7FBA8AF}" srcOrd="0" destOrd="0" parTransId="{534DDE08-1D71-4248-9DE9-08759C5D7CBC}" sibTransId="{E94F88FE-F984-46A0-9768-D630FA2DF179}"/>
    <dgm:cxn modelId="{3AC0D756-FD5C-43C1-B19C-DFA6C751850A}" type="presOf" srcId="{CAF98E22-9D1D-4D27-B1FC-F6351C335D46}" destId="{1D8B0299-0116-4D54-87C8-14B6A72F6C4E}" srcOrd="0" destOrd="0" presId="urn:microsoft.com/office/officeart/2005/8/layout/hierarchy1"/>
    <dgm:cxn modelId="{79AD949E-1693-4191-8D49-CE04F9676273}" type="presOf" srcId="{A1A7BAF6-BB61-4B17-83B1-BF189C7CE7BF}" destId="{AC72AF3E-9E68-40BB-A281-C5021A0B4F0B}" srcOrd="0" destOrd="0" presId="urn:microsoft.com/office/officeart/2005/8/layout/hierarchy1"/>
    <dgm:cxn modelId="{AF3578CB-A846-4697-9C31-A62E47546008}" srcId="{A1A7BAF6-BB61-4B17-83B1-BF189C7CE7BF}" destId="{CAF98E22-9D1D-4D27-B1FC-F6351C335D46}" srcOrd="1" destOrd="0" parTransId="{E9C94BDE-9D61-4569-BD24-88720A500FED}" sibTransId="{37F6CDA2-05DF-43AB-A6EA-724E3BB2BAF0}"/>
    <dgm:cxn modelId="{34C7AEBC-1357-4051-895E-D6C1D9ED5D46}" type="presParOf" srcId="{AC72AF3E-9E68-40BB-A281-C5021A0B4F0B}" destId="{8EFF2612-654E-49A9-9DE8-78A67734FD21}" srcOrd="0" destOrd="0" presId="urn:microsoft.com/office/officeart/2005/8/layout/hierarchy1"/>
    <dgm:cxn modelId="{015F7A91-C7C8-4BB8-81C2-D43814310AC2}" type="presParOf" srcId="{8EFF2612-654E-49A9-9DE8-78A67734FD21}" destId="{C56EC050-4D6B-4BC5-B9A1-541213245573}" srcOrd="0" destOrd="0" presId="urn:microsoft.com/office/officeart/2005/8/layout/hierarchy1"/>
    <dgm:cxn modelId="{F654ABDB-B8C9-4418-9E7C-98CB802227E2}" type="presParOf" srcId="{C56EC050-4D6B-4BC5-B9A1-541213245573}" destId="{FFC27F74-0E20-4345-9D0A-4ADDCE86EBF3}" srcOrd="0" destOrd="0" presId="urn:microsoft.com/office/officeart/2005/8/layout/hierarchy1"/>
    <dgm:cxn modelId="{DBDED530-671D-4197-9A02-94C99C9FE14F}" type="presParOf" srcId="{C56EC050-4D6B-4BC5-B9A1-541213245573}" destId="{395FE0B1-AF9D-4CCA-81C4-EDEFD490BAEF}" srcOrd="1" destOrd="0" presId="urn:microsoft.com/office/officeart/2005/8/layout/hierarchy1"/>
    <dgm:cxn modelId="{DC0B1012-8FB8-430A-BF45-3F424EC7DFB9}" type="presParOf" srcId="{8EFF2612-654E-49A9-9DE8-78A67734FD21}" destId="{D69888CF-17B8-460E-A5B5-BF7F927CF04D}" srcOrd="1" destOrd="0" presId="urn:microsoft.com/office/officeart/2005/8/layout/hierarchy1"/>
    <dgm:cxn modelId="{2659B1D5-08A8-47A5-BD7F-D917BB44AFF5}" type="presParOf" srcId="{AC72AF3E-9E68-40BB-A281-C5021A0B4F0B}" destId="{E2469EF4-8B2C-489C-95A4-376717B38BD2}" srcOrd="1" destOrd="0" presId="urn:microsoft.com/office/officeart/2005/8/layout/hierarchy1"/>
    <dgm:cxn modelId="{CD4A929A-CA62-48AD-BCE8-BABE4A961449}" type="presParOf" srcId="{E2469EF4-8B2C-489C-95A4-376717B38BD2}" destId="{E448F845-93EA-4DCE-A0EE-18C24EA729B1}" srcOrd="0" destOrd="0" presId="urn:microsoft.com/office/officeart/2005/8/layout/hierarchy1"/>
    <dgm:cxn modelId="{F57A4459-E84F-47D2-8EC7-AC52C3332506}" type="presParOf" srcId="{E448F845-93EA-4DCE-A0EE-18C24EA729B1}" destId="{958D6085-214D-47A1-AF86-688B816ACDE2}" srcOrd="0" destOrd="0" presId="urn:microsoft.com/office/officeart/2005/8/layout/hierarchy1"/>
    <dgm:cxn modelId="{2329B6C7-303D-4070-BB19-DA1EE97113B6}" type="presParOf" srcId="{E448F845-93EA-4DCE-A0EE-18C24EA729B1}" destId="{1D8B0299-0116-4D54-87C8-14B6A72F6C4E}" srcOrd="1" destOrd="0" presId="urn:microsoft.com/office/officeart/2005/8/layout/hierarchy1"/>
    <dgm:cxn modelId="{34AFAA77-CC57-4CD2-A18E-4541580AEBA7}" type="presParOf" srcId="{E2469EF4-8B2C-489C-95A4-376717B38BD2}" destId="{2F16B02A-DF6F-4864-9527-072D9AB86A92}"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AA5A3E-D26B-4C83-B978-B324F5796586}">
      <dsp:nvSpPr>
        <dsp:cNvPr id="0" name=""/>
        <dsp:cNvSpPr/>
      </dsp:nvSpPr>
      <dsp:spPr>
        <a:xfrm>
          <a:off x="3367512" y="0"/>
          <a:ext cx="4192805" cy="4192805"/>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5C998E-0A85-40A2-8992-07B52C44C958}">
      <dsp:nvSpPr>
        <dsp:cNvPr id="0" name=""/>
        <dsp:cNvSpPr/>
      </dsp:nvSpPr>
      <dsp:spPr>
        <a:xfrm>
          <a:off x="3765828" y="398316"/>
          <a:ext cx="1635193" cy="1635193"/>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Gibbs’ reflective cycle</a:t>
          </a:r>
          <a:endParaRPr lang="en-US" sz="2200" kern="1200" dirty="0"/>
        </a:p>
      </dsp:txBody>
      <dsp:txXfrm>
        <a:off x="3845652" y="478140"/>
        <a:ext cx="1475545" cy="1475545"/>
      </dsp:txXfrm>
    </dsp:sp>
    <dsp:sp modelId="{A9A23C59-DC8D-4157-97EC-9BE7071AC2E3}">
      <dsp:nvSpPr>
        <dsp:cNvPr id="0" name=""/>
        <dsp:cNvSpPr/>
      </dsp:nvSpPr>
      <dsp:spPr>
        <a:xfrm>
          <a:off x="5526806" y="398316"/>
          <a:ext cx="1635193" cy="1635193"/>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What? So what? Now what?</a:t>
          </a:r>
          <a:endParaRPr lang="en-US" sz="2200" kern="1200" dirty="0"/>
        </a:p>
      </dsp:txBody>
      <dsp:txXfrm>
        <a:off x="5606630" y="478140"/>
        <a:ext cx="1475545" cy="1475545"/>
      </dsp:txXfrm>
    </dsp:sp>
    <dsp:sp modelId="{85E8F0BB-C8B1-4C49-9600-6563A0ECDA78}">
      <dsp:nvSpPr>
        <dsp:cNvPr id="0" name=""/>
        <dsp:cNvSpPr/>
      </dsp:nvSpPr>
      <dsp:spPr>
        <a:xfrm>
          <a:off x="3765828" y="2159294"/>
          <a:ext cx="1635193" cy="1635193"/>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Schon; reflection-in and on action</a:t>
          </a:r>
          <a:endParaRPr lang="en-US" sz="2200" kern="1200" dirty="0"/>
        </a:p>
      </dsp:txBody>
      <dsp:txXfrm>
        <a:off x="3845652" y="2239118"/>
        <a:ext cx="1475545" cy="1475545"/>
      </dsp:txXfrm>
    </dsp:sp>
    <dsp:sp modelId="{B7E9EA5E-ED16-4DFB-9CFE-349303F9CAAC}">
      <dsp:nvSpPr>
        <dsp:cNvPr id="0" name=""/>
        <dsp:cNvSpPr/>
      </dsp:nvSpPr>
      <dsp:spPr>
        <a:xfrm>
          <a:off x="5526806" y="2159294"/>
          <a:ext cx="1635193" cy="1635193"/>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Kolb’s cycle of reflective practice</a:t>
          </a:r>
          <a:endParaRPr lang="en-US" sz="2200" kern="1200" dirty="0"/>
        </a:p>
      </dsp:txBody>
      <dsp:txXfrm>
        <a:off x="5606630" y="2239118"/>
        <a:ext cx="1475545" cy="14755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441CA0-022A-46A2-9EBD-DAC57459D9C0}">
      <dsp:nvSpPr>
        <dsp:cNvPr id="0" name=""/>
        <dsp:cNvSpPr/>
      </dsp:nvSpPr>
      <dsp:spPr>
        <a:xfrm>
          <a:off x="718664" y="453902"/>
          <a:ext cx="1955812" cy="19558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8B92CC-E166-4706-96B6-47F17CE575AE}">
      <dsp:nvSpPr>
        <dsp:cNvPr id="0" name=""/>
        <dsp:cNvSpPr/>
      </dsp:nvSpPr>
      <dsp:spPr>
        <a:xfrm>
          <a:off x="1135476" y="870714"/>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BC778F-DF13-4360-AF87-05698C388564}">
      <dsp:nvSpPr>
        <dsp:cNvPr id="0" name=""/>
        <dsp:cNvSpPr/>
      </dsp:nvSpPr>
      <dsp:spPr>
        <a:xfrm>
          <a:off x="93445"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t>A conversation </a:t>
          </a:r>
          <a:endParaRPr lang="en-US" sz="2300" kern="1200" dirty="0"/>
        </a:p>
      </dsp:txBody>
      <dsp:txXfrm>
        <a:off x="93445" y="3018902"/>
        <a:ext cx="3206250" cy="720000"/>
      </dsp:txXfrm>
    </dsp:sp>
    <dsp:sp modelId="{1AC672A9-D818-4AAF-AE3F-A22C8F3EBC09}">
      <dsp:nvSpPr>
        <dsp:cNvPr id="0" name=""/>
        <dsp:cNvSpPr/>
      </dsp:nvSpPr>
      <dsp:spPr>
        <a:xfrm>
          <a:off x="4486008" y="453902"/>
          <a:ext cx="1955812" cy="19558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33FCB9-4AD5-4816-98CA-68996BF3FB76}">
      <dsp:nvSpPr>
        <dsp:cNvPr id="0" name=""/>
        <dsp:cNvSpPr/>
      </dsp:nvSpPr>
      <dsp:spPr>
        <a:xfrm>
          <a:off x="4902820" y="870714"/>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6C0932-96F4-4DC6-B719-56A1AC2D7A46}">
      <dsp:nvSpPr>
        <dsp:cNvPr id="0" name=""/>
        <dsp:cNvSpPr/>
      </dsp:nvSpPr>
      <dsp:spPr>
        <a:xfrm>
          <a:off x="3860789"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t>Revealing and hiding</a:t>
          </a:r>
          <a:endParaRPr lang="en-US" sz="2300" kern="1200" dirty="0"/>
        </a:p>
      </dsp:txBody>
      <dsp:txXfrm>
        <a:off x="3860789" y="3018902"/>
        <a:ext cx="3206250" cy="720000"/>
      </dsp:txXfrm>
    </dsp:sp>
    <dsp:sp modelId="{626A2BD8-764A-47A9-83ED-AF05A306BD3A}">
      <dsp:nvSpPr>
        <dsp:cNvPr id="0" name=""/>
        <dsp:cNvSpPr/>
      </dsp:nvSpPr>
      <dsp:spPr>
        <a:xfrm>
          <a:off x="8253352" y="453902"/>
          <a:ext cx="1955812" cy="1955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63CCD3-21DB-4A23-B2B2-98A708F64C82}">
      <dsp:nvSpPr>
        <dsp:cNvPr id="0" name=""/>
        <dsp:cNvSpPr/>
      </dsp:nvSpPr>
      <dsp:spPr>
        <a:xfrm>
          <a:off x="8670164" y="870714"/>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1B684B-4164-44E9-880E-4B3B1304D551}">
      <dsp:nvSpPr>
        <dsp:cNvPr id="0" name=""/>
        <dsp:cNvSpPr/>
      </dsp:nvSpPr>
      <dsp:spPr>
        <a:xfrm>
          <a:off x="7628133"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t>Resistance to further help</a:t>
          </a:r>
          <a:endParaRPr lang="en-US" sz="2300" kern="1200" dirty="0"/>
        </a:p>
      </dsp:txBody>
      <dsp:txXfrm>
        <a:off x="7628133" y="3018902"/>
        <a:ext cx="32062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A66BD3-3605-4FF1-8B6B-EFE2B50145EB}">
      <dsp:nvSpPr>
        <dsp:cNvPr id="0" name=""/>
        <dsp:cNvSpPr/>
      </dsp:nvSpPr>
      <dsp:spPr>
        <a:xfrm>
          <a:off x="0" y="0"/>
          <a:ext cx="4460239" cy="104906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…do I need to do to make things better? </a:t>
          </a:r>
          <a:endParaRPr lang="en-US" sz="1900" kern="1200"/>
        </a:p>
      </dsp:txBody>
      <dsp:txXfrm>
        <a:off x="30726" y="30726"/>
        <a:ext cx="3328217" cy="987611"/>
      </dsp:txXfrm>
    </dsp:sp>
    <dsp:sp modelId="{07C16E5D-C5FC-4655-AFC8-3CD3330D7747}">
      <dsp:nvSpPr>
        <dsp:cNvPr id="0" name=""/>
        <dsp:cNvSpPr/>
      </dsp:nvSpPr>
      <dsp:spPr>
        <a:xfrm>
          <a:off x="393550" y="1223907"/>
          <a:ext cx="4460239" cy="104906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…broader issues need to be considered for success? </a:t>
          </a:r>
          <a:endParaRPr lang="en-US" sz="1900" kern="1200"/>
        </a:p>
      </dsp:txBody>
      <dsp:txXfrm>
        <a:off x="424276" y="1254633"/>
        <a:ext cx="3323345" cy="987611"/>
      </dsp:txXfrm>
    </dsp:sp>
    <dsp:sp modelId="{80B5F65C-C808-4DB7-8FED-A738654A1A8B}">
      <dsp:nvSpPr>
        <dsp:cNvPr id="0" name=""/>
        <dsp:cNvSpPr/>
      </dsp:nvSpPr>
      <dsp:spPr>
        <a:xfrm>
          <a:off x="787100" y="2447814"/>
          <a:ext cx="4460239" cy="104906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…might be the consequences of this action? </a:t>
          </a:r>
          <a:endParaRPr lang="en-US" sz="1900" kern="1200"/>
        </a:p>
      </dsp:txBody>
      <dsp:txXfrm>
        <a:off x="817826" y="2478540"/>
        <a:ext cx="3323345" cy="987611"/>
      </dsp:txXfrm>
    </dsp:sp>
    <dsp:sp modelId="{BDF35D92-B690-402D-BC96-1D8669A19CF1}">
      <dsp:nvSpPr>
        <dsp:cNvPr id="0" name=""/>
        <dsp:cNvSpPr/>
      </dsp:nvSpPr>
      <dsp:spPr>
        <a:xfrm>
          <a:off x="3778347" y="795539"/>
          <a:ext cx="681891" cy="681891"/>
        </a:xfrm>
        <a:prstGeom prst="downArrow">
          <a:avLst>
            <a:gd name="adj1" fmla="val 55000"/>
            <a:gd name="adj2" fmla="val 45000"/>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3931772" y="795539"/>
        <a:ext cx="375041" cy="513123"/>
      </dsp:txXfrm>
    </dsp:sp>
    <dsp:sp modelId="{CF7E547E-4094-455C-8372-8C090F9B37C9}">
      <dsp:nvSpPr>
        <dsp:cNvPr id="0" name=""/>
        <dsp:cNvSpPr/>
      </dsp:nvSpPr>
      <dsp:spPr>
        <a:xfrm>
          <a:off x="4171898" y="2012453"/>
          <a:ext cx="681891" cy="681891"/>
        </a:xfrm>
        <a:prstGeom prst="downArrow">
          <a:avLst>
            <a:gd name="adj1" fmla="val 55000"/>
            <a:gd name="adj2" fmla="val 45000"/>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4325323" y="2012453"/>
        <a:ext cx="375041" cy="51312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C27F74-0E20-4345-9D0A-4ADDCE86EBF3}">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395FE0B1-AF9D-4CCA-81C4-EDEFD490BAEF}">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GB" sz="5400" kern="1200"/>
            <a:t>Personal development</a:t>
          </a:r>
          <a:endParaRPr lang="en-US" sz="5400" kern="1200"/>
        </a:p>
      </dsp:txBody>
      <dsp:txXfrm>
        <a:off x="585701" y="1066737"/>
        <a:ext cx="4337991" cy="2693452"/>
      </dsp:txXfrm>
    </dsp:sp>
    <dsp:sp modelId="{958D6085-214D-47A1-AF86-688B816ACDE2}">
      <dsp:nvSpPr>
        <dsp:cNvPr id="0" name=""/>
        <dsp:cNvSpPr/>
      </dsp:nvSpPr>
      <dsp:spPr>
        <a:xfrm>
          <a:off x="5508110" y="507350"/>
          <a:ext cx="4505585" cy="286104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1D8B0299-0116-4D54-87C8-14B6A72F6C4E}">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GB" sz="5400" kern="1200" dirty="0"/>
            <a:t>Growing edge</a:t>
          </a:r>
          <a:endParaRPr lang="en-US" sz="5400" kern="1200" dirty="0"/>
        </a:p>
      </dsp:txBody>
      <dsp:txXfrm>
        <a:off x="6092527" y="1066737"/>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50DBE3-C4FC-4DD6-9AB0-D5B98450A5B5}" type="datetimeFigureOut">
              <a:rPr lang="en-GB" smtClean="0"/>
              <a:t>10/11/2024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CDA6AF-0C9E-45DF-880A-BCA0130242F9}" type="slidenum">
              <a:rPr lang="en-GB" smtClean="0"/>
              <a:t>‹#›</a:t>
            </a:fld>
            <a:endParaRPr lang="en-GB"/>
          </a:p>
        </p:txBody>
      </p:sp>
    </p:spTree>
    <p:extLst>
      <p:ext uri="{BB962C8B-B14F-4D97-AF65-F5344CB8AC3E}">
        <p14:creationId xmlns:p14="http://schemas.microsoft.com/office/powerpoint/2010/main" val="7841109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doi.org/10.1080/14623943.2012.657795"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doi.org/10.1080/14623943.2012.657795"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CDA6AF-0C9E-45DF-880A-BCA0130242F9}" type="slidenum">
              <a:rPr lang="en-GB" smtClean="0"/>
              <a:t>1</a:t>
            </a:fld>
            <a:endParaRPr lang="en-GB"/>
          </a:p>
        </p:txBody>
      </p:sp>
    </p:spTree>
    <p:extLst>
      <p:ext uri="{BB962C8B-B14F-4D97-AF65-F5344CB8AC3E}">
        <p14:creationId xmlns:p14="http://schemas.microsoft.com/office/powerpoint/2010/main" val="31807456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CDA6AF-0C9E-45DF-880A-BCA0130242F9}" type="slidenum">
              <a:rPr lang="en-GB" smtClean="0"/>
              <a:t>2</a:t>
            </a:fld>
            <a:endParaRPr lang="en-GB"/>
          </a:p>
        </p:txBody>
      </p:sp>
    </p:spTree>
    <p:extLst>
      <p:ext uri="{BB962C8B-B14F-4D97-AF65-F5344CB8AC3E}">
        <p14:creationId xmlns:p14="http://schemas.microsoft.com/office/powerpoint/2010/main" val="3964136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Is a </a:t>
            </a:r>
            <a:r>
              <a:rPr lang="en-GB" b="1" dirty="0"/>
              <a:t>process of learning (by looping back) </a:t>
            </a:r>
            <a:r>
              <a:rPr lang="en-GB" dirty="0"/>
              <a:t>in which we </a:t>
            </a:r>
            <a:r>
              <a:rPr lang="en-GB" b="1" dirty="0"/>
              <a:t>reflect</a:t>
            </a:r>
            <a:r>
              <a:rPr lang="en-GB" dirty="0"/>
              <a:t> upon past </a:t>
            </a:r>
            <a:r>
              <a:rPr lang="en-GB" b="1" dirty="0"/>
              <a:t>experiences</a:t>
            </a:r>
            <a:r>
              <a:rPr lang="en-GB" dirty="0"/>
              <a:t>.</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Asks us to </a:t>
            </a:r>
            <a:r>
              <a:rPr lang="en-GB" b="1" dirty="0"/>
              <a:t>critically examine</a:t>
            </a:r>
            <a:r>
              <a:rPr lang="en-GB" dirty="0"/>
              <a:t>, </a:t>
            </a:r>
            <a:r>
              <a:rPr lang="en-GB" b="1" dirty="0"/>
              <a:t>reflect</a:t>
            </a:r>
            <a:r>
              <a:rPr lang="en-GB" dirty="0"/>
              <a:t> upon and </a:t>
            </a:r>
            <a:r>
              <a:rPr lang="en-GB" b="1" dirty="0"/>
              <a:t>analyse</a:t>
            </a:r>
            <a:r>
              <a:rPr lang="en-GB" dirty="0"/>
              <a:t> work and practice.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The aim of achieving a </a:t>
            </a:r>
            <a:r>
              <a:rPr lang="en-GB" b="1" dirty="0"/>
              <a:t>broader</a:t>
            </a:r>
            <a:r>
              <a:rPr lang="en-GB" dirty="0"/>
              <a:t>, </a:t>
            </a:r>
            <a:r>
              <a:rPr lang="en-GB" b="1" dirty="0"/>
              <a:t>holistic</a:t>
            </a:r>
            <a:r>
              <a:rPr lang="en-GB" dirty="0"/>
              <a:t> understanding, </a:t>
            </a:r>
            <a:r>
              <a:rPr lang="en-GB" b="1" dirty="0"/>
              <a:t>insight</a:t>
            </a:r>
            <a:r>
              <a:rPr lang="en-GB" dirty="0"/>
              <a:t>, </a:t>
            </a:r>
            <a:r>
              <a:rPr lang="en-GB" b="1" dirty="0"/>
              <a:t>self-awareness</a:t>
            </a:r>
            <a:r>
              <a:rPr lang="en-GB" dirty="0"/>
              <a:t>.</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Asks us to </a:t>
            </a:r>
            <a:r>
              <a:rPr lang="en-GB" b="1" dirty="0"/>
              <a:t>question if our actions </a:t>
            </a:r>
            <a:r>
              <a:rPr lang="en-GB" dirty="0"/>
              <a:t>are beneficial or not and how we could </a:t>
            </a:r>
            <a:r>
              <a:rPr lang="en-GB" b="1" dirty="0"/>
              <a:t>improve</a:t>
            </a:r>
            <a:r>
              <a:rPr lang="en-GB" dirty="0"/>
              <a:t> them.   </a:t>
            </a:r>
          </a:p>
          <a:p>
            <a:pPr marL="171450" indent="-171450">
              <a:buFont typeface="Arial" panose="020B0604020202020204" pitchFamily="34" charset="0"/>
              <a:buChar cha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Bager</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-Charleson, S. (2020)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Reflective practice and personal development in counselling and psychotherapy.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London: Sage Publications Ltd.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Bassot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B. (2023)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The reflective practice guide: An interdisciplinary approach to critical reflection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Oxon: Routledge.</a:t>
            </a:r>
          </a:p>
          <a:p>
            <a:r>
              <a:rPr lang="en-GB" sz="1200" dirty="0">
                <a:effectLst/>
                <a:latin typeface="Aptos" panose="020B0004020202020204" pitchFamily="34" charset="0"/>
                <a:ea typeface="Aptos" panose="020B0004020202020204" pitchFamily="34" charset="0"/>
                <a:cs typeface="Times New Roman" panose="02020603050405020304" pitchFamily="18" charset="0"/>
              </a:rPr>
              <a:t>Bolton, G. and </a:t>
            </a:r>
            <a:r>
              <a:rPr lang="en-GB" sz="1200" dirty="0" err="1">
                <a:effectLst/>
                <a:latin typeface="Aptos" panose="020B0004020202020204" pitchFamily="34" charset="0"/>
                <a:ea typeface="Aptos" panose="020B0004020202020204" pitchFamily="34" charset="0"/>
                <a:cs typeface="Times New Roman" panose="02020603050405020304" pitchFamily="18" charset="0"/>
              </a:rPr>
              <a:t>Delderfield</a:t>
            </a:r>
            <a:r>
              <a:rPr lang="en-GB" sz="1200" dirty="0">
                <a:effectLst/>
                <a:latin typeface="Aptos" panose="020B0004020202020204" pitchFamily="34" charset="0"/>
                <a:ea typeface="Aptos" panose="020B0004020202020204" pitchFamily="34" charset="0"/>
                <a:cs typeface="Times New Roman" panose="02020603050405020304" pitchFamily="18" charset="0"/>
              </a:rPr>
              <a:t>, R. (2018) </a:t>
            </a:r>
            <a:r>
              <a:rPr lang="en-GB" sz="1200" i="1" dirty="0">
                <a:effectLst/>
                <a:latin typeface="Aptos" panose="020B0004020202020204" pitchFamily="34" charset="0"/>
                <a:ea typeface="Aptos" panose="020B0004020202020204" pitchFamily="34" charset="0"/>
                <a:cs typeface="Times New Roman" panose="02020603050405020304" pitchFamily="18" charset="0"/>
              </a:rPr>
              <a:t>Reflective practice: Writing and professional development</a:t>
            </a:r>
            <a:r>
              <a:rPr lang="en-GB" sz="1200" dirty="0">
                <a:effectLst/>
                <a:latin typeface="Aptos" panose="020B0004020202020204" pitchFamily="34" charset="0"/>
                <a:ea typeface="Aptos" panose="020B0004020202020204" pitchFamily="34" charset="0"/>
                <a:cs typeface="Times New Roman" panose="02020603050405020304" pitchFamily="18" charset="0"/>
              </a:rPr>
              <a:t>. 5th </a:t>
            </a:r>
            <a:r>
              <a:rPr lang="en-GB" sz="12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dirty="0">
                <a:effectLst/>
                <a:latin typeface="Aptos" panose="020B0004020202020204" pitchFamily="34" charset="0"/>
                <a:ea typeface="Aptos" panose="020B0004020202020204" pitchFamily="34" charset="0"/>
                <a:cs typeface="Times New Roman" panose="02020603050405020304" pitchFamily="18" charset="0"/>
              </a:rPr>
              <a:t>. London: Sage Publications Ltd.</a:t>
            </a:r>
            <a:endParaRPr lang="en-GB" sz="10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Jasper, M. (2013)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Beginning reflective practice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Hampshire: Cengage Learning EMEA.</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Thompson, S. and Thompson, N. (2023)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The critically reflective practitioner.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3rd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London: Bloomsbury Academic. </a:t>
            </a:r>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5"/>
          </p:nvPr>
        </p:nvSpPr>
        <p:spPr/>
        <p:txBody>
          <a:bodyPr/>
          <a:lstStyle/>
          <a:p>
            <a:fld id="{3CCDA6AF-0C9E-45DF-880A-BCA0130242F9}" type="slidenum">
              <a:rPr lang="en-GB" smtClean="0"/>
              <a:t>3</a:t>
            </a:fld>
            <a:endParaRPr lang="en-GB"/>
          </a:p>
        </p:txBody>
      </p:sp>
    </p:spTree>
    <p:extLst>
      <p:ext uri="{BB962C8B-B14F-4D97-AF65-F5344CB8AC3E}">
        <p14:creationId xmlns:p14="http://schemas.microsoft.com/office/powerpoint/2010/main" val="5216876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Allows us to become </a:t>
            </a:r>
            <a:r>
              <a:rPr lang="en-GB" b="1" dirty="0"/>
              <a:t>better practitioners</a:t>
            </a:r>
            <a:r>
              <a:rPr lang="en-GB" dirty="0"/>
              <a:t>, more </a:t>
            </a:r>
            <a:r>
              <a:rPr lang="en-GB" b="1" dirty="0"/>
              <a:t>informed</a:t>
            </a:r>
            <a:r>
              <a:rPr lang="en-GB" dirty="0"/>
              <a:t>, more </a:t>
            </a:r>
            <a:r>
              <a:rPr lang="en-GB" b="1" dirty="0"/>
              <a:t>aware</a:t>
            </a:r>
            <a:r>
              <a:rPr lang="en-GB" dirty="0"/>
              <a:t>, more </a:t>
            </a:r>
            <a:r>
              <a:rPr lang="en-GB" b="1" dirty="0"/>
              <a:t>understanding</a:t>
            </a:r>
            <a:r>
              <a:rPr lang="en-GB" dirty="0"/>
              <a:t> as well as more </a:t>
            </a:r>
            <a:r>
              <a:rPr lang="en-GB" b="1" dirty="0"/>
              <a:t>critical</a:t>
            </a:r>
            <a:r>
              <a:rPr lang="en-GB" dirty="0"/>
              <a:t>.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Allows us the opportunity to </a:t>
            </a:r>
            <a:r>
              <a:rPr lang="en-GB" b="1" dirty="0"/>
              <a:t>continually develop </a:t>
            </a:r>
            <a:r>
              <a:rPr lang="en-GB" b="0" dirty="0"/>
              <a:t>and</a:t>
            </a:r>
            <a:r>
              <a:rPr lang="en-GB" b="1" dirty="0"/>
              <a:t> evolve </a:t>
            </a:r>
            <a:r>
              <a:rPr lang="en-GB" dirty="0"/>
              <a:t>professional knowledge and practice by </a:t>
            </a:r>
            <a:r>
              <a:rPr lang="en-GB" b="1" dirty="0"/>
              <a:t>evaluating</a:t>
            </a:r>
            <a:r>
              <a:rPr lang="en-GB" dirty="0"/>
              <a:t> own skills more deeply and considering different </a:t>
            </a:r>
            <a:r>
              <a:rPr lang="en-GB" b="1" dirty="0"/>
              <a:t>perspectives</a:t>
            </a:r>
            <a:r>
              <a:rPr lang="en-GB" dirty="0"/>
              <a:t> and </a:t>
            </a:r>
            <a:r>
              <a:rPr lang="en-GB" b="1" dirty="0"/>
              <a:t>angles</a:t>
            </a:r>
            <a:r>
              <a:rPr lang="en-GB" dirty="0"/>
              <a:t>.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It lets us connect our </a:t>
            </a:r>
            <a:r>
              <a:rPr lang="en-GB" b="1" dirty="0"/>
              <a:t>experiences</a:t>
            </a:r>
            <a:r>
              <a:rPr lang="en-GB" dirty="0"/>
              <a:t> with the </a:t>
            </a:r>
            <a:r>
              <a:rPr lang="en-GB" b="1" dirty="0"/>
              <a:t>theory</a:t>
            </a:r>
            <a:r>
              <a:rPr lang="en-GB" dirty="0"/>
              <a:t> and knowledge that we have accumulated. </a:t>
            </a:r>
            <a:r>
              <a:rPr lang="en-GB" sz="1200" dirty="0"/>
              <a:t>(Jasper. 2013, p. 5).</a:t>
            </a:r>
            <a:endParaRPr lang="en-GB" b="1" dirty="0"/>
          </a:p>
          <a:p>
            <a:pPr marL="171450" indent="-171450">
              <a:buFont typeface="Arial" panose="020B0604020202020204" pitchFamily="34" charset="0"/>
              <a:buChar char="•"/>
            </a:pPr>
            <a:endParaRPr lang="en-GB" b="1" i="1" u="sng"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Bassot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B. (2023)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The reflective practice guide: An interdisciplinary approach to critical reflection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Oxon: Routledge.</a:t>
            </a:r>
          </a:p>
          <a:p>
            <a:r>
              <a:rPr lang="en-GB" sz="1200" dirty="0">
                <a:effectLst/>
                <a:latin typeface="Aptos" panose="020B0004020202020204" pitchFamily="34" charset="0"/>
                <a:ea typeface="Aptos" panose="020B0004020202020204" pitchFamily="34" charset="0"/>
                <a:cs typeface="Times New Roman" panose="02020603050405020304" pitchFamily="18" charset="0"/>
              </a:rPr>
              <a:t>Bolton, G. and </a:t>
            </a:r>
            <a:r>
              <a:rPr lang="en-GB" sz="1200" dirty="0" err="1">
                <a:effectLst/>
                <a:latin typeface="Aptos" panose="020B0004020202020204" pitchFamily="34" charset="0"/>
                <a:ea typeface="Aptos" panose="020B0004020202020204" pitchFamily="34" charset="0"/>
                <a:cs typeface="Times New Roman" panose="02020603050405020304" pitchFamily="18" charset="0"/>
              </a:rPr>
              <a:t>Delderfield</a:t>
            </a:r>
            <a:r>
              <a:rPr lang="en-GB" sz="1200" dirty="0">
                <a:effectLst/>
                <a:latin typeface="Aptos" panose="020B0004020202020204" pitchFamily="34" charset="0"/>
                <a:ea typeface="Aptos" panose="020B0004020202020204" pitchFamily="34" charset="0"/>
                <a:cs typeface="Times New Roman" panose="02020603050405020304" pitchFamily="18" charset="0"/>
              </a:rPr>
              <a:t>, R. (2018) </a:t>
            </a:r>
            <a:r>
              <a:rPr lang="en-GB" sz="1200" i="1" dirty="0">
                <a:effectLst/>
                <a:latin typeface="Aptos" panose="020B0004020202020204" pitchFamily="34" charset="0"/>
                <a:ea typeface="Aptos" panose="020B0004020202020204" pitchFamily="34" charset="0"/>
                <a:cs typeface="Times New Roman" panose="02020603050405020304" pitchFamily="18" charset="0"/>
              </a:rPr>
              <a:t>Reflective practice: Writing and professional development</a:t>
            </a:r>
            <a:r>
              <a:rPr lang="en-GB" sz="1200" dirty="0">
                <a:effectLst/>
                <a:latin typeface="Aptos" panose="020B0004020202020204" pitchFamily="34" charset="0"/>
                <a:ea typeface="Aptos" panose="020B0004020202020204" pitchFamily="34" charset="0"/>
                <a:cs typeface="Times New Roman" panose="02020603050405020304" pitchFamily="18" charset="0"/>
              </a:rPr>
              <a:t>. 5th </a:t>
            </a:r>
            <a:r>
              <a:rPr lang="en-GB" sz="12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dirty="0">
                <a:effectLst/>
                <a:latin typeface="Aptos" panose="020B0004020202020204" pitchFamily="34" charset="0"/>
                <a:ea typeface="Aptos" panose="020B0004020202020204" pitchFamily="34" charset="0"/>
                <a:cs typeface="Times New Roman" panose="02020603050405020304" pitchFamily="18" charset="0"/>
              </a:rPr>
              <a:t>. London: Sage Publications Ltd.</a:t>
            </a:r>
            <a:endParaRPr lang="en-GB" sz="10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Jasper, M. (2013)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Beginning reflective practice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Hampshire: Cengage Learning EMEA.</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Thompson, S. and Thompson, N. (2023)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The critically reflective practitioner.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3rd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London: Bloomsbury Academic. </a:t>
            </a:r>
          </a:p>
          <a:p>
            <a:pPr marL="0" indent="0">
              <a:buFont typeface="Arial" panose="020B0604020202020204" pitchFamily="34" charset="0"/>
              <a:buNone/>
            </a:pPr>
            <a:endParaRPr lang="en-GB" b="1" i="1" u="sng" dirty="0"/>
          </a:p>
        </p:txBody>
      </p:sp>
      <p:sp>
        <p:nvSpPr>
          <p:cNvPr id="4" name="Slide Number Placeholder 3"/>
          <p:cNvSpPr>
            <a:spLocks noGrp="1"/>
          </p:cNvSpPr>
          <p:nvPr>
            <p:ph type="sldNum" sz="quarter" idx="5"/>
          </p:nvPr>
        </p:nvSpPr>
        <p:spPr/>
        <p:txBody>
          <a:bodyPr/>
          <a:lstStyle/>
          <a:p>
            <a:fld id="{3CCDA6AF-0C9E-45DF-880A-BCA0130242F9}" type="slidenum">
              <a:rPr lang="en-GB" smtClean="0"/>
              <a:t>4</a:t>
            </a:fld>
            <a:endParaRPr lang="en-GB"/>
          </a:p>
        </p:txBody>
      </p:sp>
    </p:spTree>
    <p:extLst>
      <p:ext uri="{BB962C8B-B14F-4D97-AF65-F5344CB8AC3E}">
        <p14:creationId xmlns:p14="http://schemas.microsoft.com/office/powerpoint/2010/main" val="13368677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Introduce models of reflection considered (Gibbs’ first)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Talk about the limitations of my research (I’ve just begun studying in this field/ I’ve been out of education).</a:t>
            </a:r>
          </a:p>
          <a:p>
            <a:endParaRPr lang="en-GB" dirty="0"/>
          </a:p>
        </p:txBody>
      </p:sp>
      <p:sp>
        <p:nvSpPr>
          <p:cNvPr id="4" name="Slide Number Placeholder 3"/>
          <p:cNvSpPr>
            <a:spLocks noGrp="1"/>
          </p:cNvSpPr>
          <p:nvPr>
            <p:ph type="sldNum" sz="quarter" idx="5"/>
          </p:nvPr>
        </p:nvSpPr>
        <p:spPr/>
        <p:txBody>
          <a:bodyPr/>
          <a:lstStyle/>
          <a:p>
            <a:fld id="{3CCDA6AF-0C9E-45DF-880A-BCA0130242F9}" type="slidenum">
              <a:rPr lang="en-GB" smtClean="0"/>
              <a:t>5</a:t>
            </a:fld>
            <a:endParaRPr lang="en-GB"/>
          </a:p>
        </p:txBody>
      </p:sp>
    </p:spTree>
    <p:extLst>
      <p:ext uri="{BB962C8B-B14F-4D97-AF65-F5344CB8AC3E}">
        <p14:creationId xmlns:p14="http://schemas.microsoft.com/office/powerpoint/2010/main" val="35841514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Briefly introduce the framework. </a:t>
            </a:r>
          </a:p>
          <a:p>
            <a:endParaRPr lang="en-GB" dirty="0"/>
          </a:p>
          <a:p>
            <a:pPr marL="171450" indent="-171450">
              <a:buFont typeface="Arial" panose="020B0604020202020204" pitchFamily="34" charset="0"/>
              <a:buChar char="•"/>
            </a:pPr>
            <a:r>
              <a:rPr lang="en-GB" b="1" dirty="0"/>
              <a:t>Purpose</a:t>
            </a:r>
            <a:r>
              <a:rPr lang="en-GB" dirty="0"/>
              <a:t> (Framework, not model) </a:t>
            </a:r>
          </a:p>
          <a:p>
            <a:pPr marL="171450" indent="-171450">
              <a:buFont typeface="Arial" panose="020B0604020202020204" pitchFamily="34" charset="0"/>
              <a:buChar char="•"/>
            </a:pPr>
            <a:r>
              <a:rPr lang="en-GB" dirty="0"/>
              <a:t>It’s </a:t>
            </a:r>
            <a:r>
              <a:rPr lang="en-GB" b="1" dirty="0"/>
              <a:t>history</a:t>
            </a:r>
            <a:r>
              <a:rPr lang="en-GB" dirty="0"/>
              <a:t> (Borton) and </a:t>
            </a:r>
            <a:r>
              <a:rPr lang="en-GB" b="1" dirty="0"/>
              <a:t>development</a:t>
            </a:r>
            <a:r>
              <a:rPr lang="en-GB" dirty="0"/>
              <a:t> (Driscoll and Rolfe)</a:t>
            </a:r>
          </a:p>
          <a:p>
            <a:pPr marL="171450" indent="-171450">
              <a:buFont typeface="Arial" panose="020B0604020202020204" pitchFamily="34" charset="0"/>
              <a:buChar char="•"/>
            </a:pPr>
            <a:r>
              <a:rPr lang="en-GB" b="1" dirty="0"/>
              <a:t>Stages</a:t>
            </a:r>
            <a:r>
              <a:rPr lang="en-GB" dirty="0"/>
              <a:t> (give some detail)</a:t>
            </a:r>
          </a:p>
          <a:p>
            <a:pPr marL="171450" indent="-171450">
              <a:buFont typeface="Arial" panose="020B0604020202020204" pitchFamily="34" charset="0"/>
              <a:buChar char="•"/>
            </a:pPr>
            <a:r>
              <a:rPr lang="en-GB" dirty="0"/>
              <a:t>Mention </a:t>
            </a:r>
            <a:r>
              <a:rPr lang="en-GB" b="1" dirty="0"/>
              <a:t>arrows</a:t>
            </a:r>
            <a:r>
              <a:rPr lang="en-GB" dirty="0"/>
              <a:t> </a:t>
            </a:r>
          </a:p>
          <a:p>
            <a:pPr marL="171450" indent="-171450">
              <a:buFont typeface="Arial" panose="020B0604020202020204" pitchFamily="34" charset="0"/>
              <a:buChar char="•"/>
            </a:pPr>
            <a:endParaRPr lang="en-GB" dirty="0"/>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Driscoll, J. (2007)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Practising clinical supervision: a reflective approach for healthcare professionals.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2nd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Edinburgh: Elsevier. </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(2001)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Critical reflection for nursing and the helping professionals: a user’s guide.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Hampshire: Palgrave Macmillan.</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(2011)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Critical reflection in practice: Generating knowledge for care.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2nd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London: Red Globe Press.</a:t>
            </a:r>
          </a:p>
          <a:p>
            <a:pPr marL="0" indent="0">
              <a:buFont typeface="Arial" panose="020B0604020202020204" pitchFamily="34" charset="0"/>
              <a:buNone/>
            </a:pPr>
            <a:r>
              <a:rPr lang="en-GB" dirty="0"/>
              <a:t> </a:t>
            </a:r>
          </a:p>
        </p:txBody>
      </p:sp>
      <p:sp>
        <p:nvSpPr>
          <p:cNvPr id="4" name="Slide Number Placeholder 3"/>
          <p:cNvSpPr>
            <a:spLocks noGrp="1"/>
          </p:cNvSpPr>
          <p:nvPr>
            <p:ph type="sldNum" sz="quarter" idx="5"/>
          </p:nvPr>
        </p:nvSpPr>
        <p:spPr/>
        <p:txBody>
          <a:bodyPr/>
          <a:lstStyle/>
          <a:p>
            <a:fld id="{3CCDA6AF-0C9E-45DF-880A-BCA0130242F9}" type="slidenum">
              <a:rPr lang="en-GB" smtClean="0"/>
              <a:t>6</a:t>
            </a:fld>
            <a:endParaRPr lang="en-GB"/>
          </a:p>
        </p:txBody>
      </p:sp>
    </p:spTree>
    <p:extLst>
      <p:ext uri="{BB962C8B-B14F-4D97-AF65-F5344CB8AC3E}">
        <p14:creationId xmlns:p14="http://schemas.microsoft.com/office/powerpoint/2010/main" val="42341390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conversation, 2020, at parent’s house, with parents and girlfriend (family)</a:t>
            </a:r>
          </a:p>
          <a:p>
            <a:endParaRPr lang="en-GB" dirty="0"/>
          </a:p>
          <a:p>
            <a:pPr marL="171450" indent="-171450">
              <a:buFont typeface="Arial" panose="020B0604020202020204" pitchFamily="34" charset="0"/>
              <a:buChar char="•"/>
            </a:pPr>
            <a:r>
              <a:rPr lang="en-GB" dirty="0"/>
              <a:t>After years suffering in silence with debilitating mental health, I spoke to my family about it for the first time. </a:t>
            </a:r>
          </a:p>
          <a:p>
            <a:pPr marL="171450" indent="-171450">
              <a:buFont typeface="Arial" panose="020B0604020202020204" pitchFamily="34" charset="0"/>
              <a:buChar char="•"/>
            </a:pPr>
            <a:r>
              <a:rPr lang="en-GB" dirty="0"/>
              <a:t>I was not completely open and didn’t tell them everything. </a:t>
            </a:r>
          </a:p>
          <a:p>
            <a:pPr marL="171450" indent="-171450">
              <a:buFont typeface="Arial" panose="020B0604020202020204" pitchFamily="34" charset="0"/>
              <a:buChar char="•"/>
            </a:pPr>
            <a:r>
              <a:rPr lang="en-GB" dirty="0"/>
              <a:t>I was really against their suggestion of getting professional help.   </a:t>
            </a:r>
          </a:p>
        </p:txBody>
      </p:sp>
      <p:sp>
        <p:nvSpPr>
          <p:cNvPr id="4" name="Slide Number Placeholder 3"/>
          <p:cNvSpPr>
            <a:spLocks noGrp="1"/>
          </p:cNvSpPr>
          <p:nvPr>
            <p:ph type="sldNum" sz="quarter" idx="5"/>
          </p:nvPr>
        </p:nvSpPr>
        <p:spPr/>
        <p:txBody>
          <a:bodyPr/>
          <a:lstStyle/>
          <a:p>
            <a:fld id="{3CCDA6AF-0C9E-45DF-880A-BCA0130242F9}" type="slidenum">
              <a:rPr lang="en-GB" smtClean="0"/>
              <a:t>7</a:t>
            </a:fld>
            <a:endParaRPr lang="en-GB"/>
          </a:p>
        </p:txBody>
      </p:sp>
    </p:spTree>
    <p:extLst>
      <p:ext uri="{BB962C8B-B14F-4D97-AF65-F5344CB8AC3E}">
        <p14:creationId xmlns:p14="http://schemas.microsoft.com/office/powerpoint/2010/main" val="25968778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none" dirty="0"/>
              <a:t>…was the problem? </a:t>
            </a:r>
          </a:p>
          <a:p>
            <a:r>
              <a:rPr lang="en-GB" b="1" u="none" dirty="0"/>
              <a:t>not</a:t>
            </a:r>
            <a:r>
              <a:rPr lang="en-GB" u="none" dirty="0"/>
              <a:t> completely </a:t>
            </a:r>
            <a:r>
              <a:rPr lang="en-GB" b="1" u="none" dirty="0"/>
              <a:t>open</a:t>
            </a:r>
            <a:r>
              <a:rPr lang="en-GB" u="none" dirty="0"/>
              <a:t>, hid the most difficult things. Hard to be </a:t>
            </a:r>
            <a:r>
              <a:rPr lang="en-GB" b="1" u="none" dirty="0"/>
              <a:t>completely</a:t>
            </a:r>
            <a:r>
              <a:rPr lang="en-GB" u="none" dirty="0"/>
              <a:t> </a:t>
            </a:r>
            <a:r>
              <a:rPr lang="en-GB" b="1" u="none" dirty="0"/>
              <a:t>honest</a:t>
            </a:r>
            <a:r>
              <a:rPr lang="en-GB" u="none" dirty="0"/>
              <a:t> and </a:t>
            </a:r>
            <a:r>
              <a:rPr lang="en-GB" b="1" u="none" dirty="0"/>
              <a:t>acknowledge</a:t>
            </a:r>
            <a:r>
              <a:rPr lang="en-GB" u="none" dirty="0"/>
              <a:t> that I could be helped. </a:t>
            </a:r>
            <a:r>
              <a:rPr lang="en-GB" b="1" u="none" dirty="0"/>
              <a:t>Closed</a:t>
            </a:r>
            <a:r>
              <a:rPr lang="en-GB" u="none" dirty="0"/>
              <a:t> to the benefits and </a:t>
            </a:r>
            <a:r>
              <a:rPr lang="en-GB" b="1" u="none" dirty="0"/>
              <a:t>effectiveness</a:t>
            </a:r>
            <a:r>
              <a:rPr lang="en-GB" u="none" dirty="0"/>
              <a:t> of professional </a:t>
            </a:r>
            <a:r>
              <a:rPr lang="en-GB" b="1" u="none" dirty="0"/>
              <a:t>assistance</a:t>
            </a:r>
            <a:r>
              <a:rPr lang="en-GB" u="none" dirty="0"/>
              <a:t>. </a:t>
            </a:r>
          </a:p>
          <a:p>
            <a:r>
              <a:rPr lang="en-GB" b="1" u="none" dirty="0"/>
              <a:t>…was my role?</a:t>
            </a:r>
          </a:p>
          <a:p>
            <a:r>
              <a:rPr lang="en-GB" u="none" dirty="0"/>
              <a:t>I was the focus/ initiator of the conversation. I was responsible for my actions. </a:t>
            </a:r>
          </a:p>
          <a:p>
            <a:r>
              <a:rPr lang="en-GB" b="1" u="none" dirty="0"/>
              <a:t>…was I trying to achieve?</a:t>
            </a:r>
          </a:p>
          <a:p>
            <a:r>
              <a:rPr lang="en-GB" u="none" dirty="0"/>
              <a:t>To </a:t>
            </a:r>
            <a:r>
              <a:rPr lang="en-GB" b="1" u="none" dirty="0"/>
              <a:t>open-up</a:t>
            </a:r>
            <a:r>
              <a:rPr lang="en-GB" u="none" dirty="0"/>
              <a:t> to my family. Unload some of the </a:t>
            </a:r>
            <a:r>
              <a:rPr lang="en-GB" b="1" u="none" dirty="0"/>
              <a:t>burden</a:t>
            </a:r>
            <a:r>
              <a:rPr lang="en-GB" u="none" dirty="0"/>
              <a:t>. To feel </a:t>
            </a:r>
            <a:r>
              <a:rPr lang="en-GB" b="1" u="none" dirty="0"/>
              <a:t>better</a:t>
            </a:r>
            <a:r>
              <a:rPr lang="en-GB" u="none" dirty="0"/>
              <a:t>.</a:t>
            </a:r>
          </a:p>
          <a:p>
            <a:r>
              <a:rPr lang="en-GB" b="1" u="none" dirty="0"/>
              <a:t>…actions did I take? </a:t>
            </a:r>
          </a:p>
          <a:p>
            <a:r>
              <a:rPr lang="en-GB" u="none" dirty="0"/>
              <a:t>Initiated a </a:t>
            </a:r>
            <a:r>
              <a:rPr lang="en-GB" b="1" u="none" dirty="0"/>
              <a:t>conversation</a:t>
            </a:r>
            <a:r>
              <a:rPr lang="en-GB" u="none" dirty="0"/>
              <a:t> with my family about my mental health. I </a:t>
            </a:r>
            <a:r>
              <a:rPr lang="en-GB" b="1" u="none" dirty="0"/>
              <a:t>didn’t</a:t>
            </a:r>
            <a:r>
              <a:rPr lang="en-GB" u="none" dirty="0"/>
              <a:t> </a:t>
            </a:r>
            <a:r>
              <a:rPr lang="en-GB" b="1" u="none" dirty="0"/>
              <a:t>disclose</a:t>
            </a:r>
            <a:r>
              <a:rPr lang="en-GB" u="none" dirty="0"/>
              <a:t> fully. I </a:t>
            </a:r>
            <a:r>
              <a:rPr lang="en-GB" b="1" u="none" dirty="0"/>
              <a:t>acted</a:t>
            </a:r>
            <a:r>
              <a:rPr lang="en-GB" u="none" dirty="0"/>
              <a:t> </a:t>
            </a:r>
            <a:r>
              <a:rPr lang="en-GB" b="1" u="none" dirty="0"/>
              <a:t>angrily</a:t>
            </a:r>
            <a:r>
              <a:rPr lang="en-GB" u="none" dirty="0"/>
              <a:t> to suggestions. </a:t>
            </a:r>
          </a:p>
          <a:p>
            <a:r>
              <a:rPr lang="en-GB" b="1" u="none" dirty="0"/>
              <a:t>…was the response of others?</a:t>
            </a:r>
          </a:p>
          <a:p>
            <a:r>
              <a:rPr lang="en-GB" u="none" dirty="0"/>
              <a:t>To reveal; surprise sadness, concern. To denial; frustration. Overall; supportive, non-judgemental, understanding.</a:t>
            </a:r>
          </a:p>
          <a:p>
            <a:r>
              <a:rPr lang="en-GB" b="1" u="none" dirty="0"/>
              <a:t>…were the consequences?</a:t>
            </a:r>
          </a:p>
          <a:p>
            <a:r>
              <a:rPr lang="en-GB" u="none" dirty="0"/>
              <a:t>Me; Weight </a:t>
            </a:r>
            <a:r>
              <a:rPr lang="en-GB" b="1" u="none" dirty="0"/>
              <a:t>lifted</a:t>
            </a:r>
            <a:r>
              <a:rPr lang="en-GB" u="none" dirty="0"/>
              <a:t>, gained </a:t>
            </a:r>
            <a:r>
              <a:rPr lang="en-GB" b="1" u="none" dirty="0"/>
              <a:t>support</a:t>
            </a:r>
            <a:r>
              <a:rPr lang="en-GB" u="none" dirty="0"/>
              <a:t>, </a:t>
            </a:r>
            <a:r>
              <a:rPr lang="en-GB" b="1" u="none" dirty="0"/>
              <a:t>hindered</a:t>
            </a:r>
            <a:r>
              <a:rPr lang="en-GB" u="none" dirty="0"/>
              <a:t> my recovery and </a:t>
            </a:r>
            <a:r>
              <a:rPr lang="en-GB" b="1" u="none" dirty="0"/>
              <a:t>delayed</a:t>
            </a:r>
            <a:r>
              <a:rPr lang="en-GB" u="none" dirty="0"/>
              <a:t> treatment, underwent professional </a:t>
            </a:r>
            <a:r>
              <a:rPr lang="en-GB" b="1" u="none" dirty="0"/>
              <a:t>therapy</a:t>
            </a:r>
            <a:r>
              <a:rPr lang="en-GB" u="none" dirty="0"/>
              <a:t>.</a:t>
            </a:r>
          </a:p>
          <a:p>
            <a:r>
              <a:rPr lang="en-GB" u="none" dirty="0"/>
              <a:t>Family; Became </a:t>
            </a:r>
            <a:r>
              <a:rPr lang="en-GB" b="1" u="none" dirty="0"/>
              <a:t>aware</a:t>
            </a:r>
            <a:r>
              <a:rPr lang="en-GB" u="none" dirty="0"/>
              <a:t> of overall situation, left in the dark, opened-up a </a:t>
            </a:r>
            <a:r>
              <a:rPr lang="en-GB" b="1" u="none" dirty="0"/>
              <a:t>dialogue</a:t>
            </a:r>
            <a:r>
              <a:rPr lang="en-GB" u="none" dirty="0"/>
              <a:t> about mental health. </a:t>
            </a:r>
          </a:p>
          <a:p>
            <a:r>
              <a:rPr lang="en-GB" b="1" u="none" dirty="0"/>
              <a:t>…feelings did it evoke?</a:t>
            </a:r>
          </a:p>
          <a:p>
            <a:r>
              <a:rPr lang="en-GB" u="none" dirty="0"/>
              <a:t>Me; shame, embarrassment, resistance, guilt, relief, happiness, frustration.</a:t>
            </a:r>
          </a:p>
          <a:p>
            <a:r>
              <a:rPr lang="en-GB" u="none" dirty="0"/>
              <a:t>Others; worry, concern, annoyance. </a:t>
            </a:r>
          </a:p>
          <a:p>
            <a:r>
              <a:rPr lang="en-GB" b="1" u="none" dirty="0"/>
              <a:t>…was good/bad? </a:t>
            </a:r>
          </a:p>
          <a:p>
            <a:r>
              <a:rPr lang="en-GB" u="none" dirty="0"/>
              <a:t>Good; I </a:t>
            </a:r>
            <a:r>
              <a:rPr lang="en-GB" b="1" u="none" dirty="0"/>
              <a:t>opened-up</a:t>
            </a:r>
            <a:r>
              <a:rPr lang="en-GB" u="none" dirty="0"/>
              <a:t> somewhat and </a:t>
            </a:r>
            <a:r>
              <a:rPr lang="en-GB" b="1" u="none" dirty="0"/>
              <a:t>reached</a:t>
            </a:r>
            <a:r>
              <a:rPr lang="en-GB" u="none" dirty="0"/>
              <a:t> </a:t>
            </a:r>
            <a:r>
              <a:rPr lang="en-GB" b="1" u="none" dirty="0"/>
              <a:t>out</a:t>
            </a:r>
            <a:r>
              <a:rPr lang="en-GB" u="none" dirty="0"/>
              <a:t> for help, my family were </a:t>
            </a:r>
            <a:r>
              <a:rPr lang="en-GB" b="1" u="none" dirty="0"/>
              <a:t>supportive</a:t>
            </a:r>
            <a:r>
              <a:rPr lang="en-GB" u="none" dirty="0"/>
              <a:t> and </a:t>
            </a:r>
            <a:r>
              <a:rPr lang="en-GB" b="1" u="none" dirty="0"/>
              <a:t>attentive</a:t>
            </a:r>
            <a:r>
              <a:rPr lang="en-GB" u="none" dirty="0"/>
              <a:t>. </a:t>
            </a:r>
          </a:p>
          <a:p>
            <a:r>
              <a:rPr lang="en-GB" u="none" dirty="0"/>
              <a:t>Bad; I </a:t>
            </a:r>
            <a:r>
              <a:rPr lang="en-GB" b="1" u="none" dirty="0"/>
              <a:t>hid</a:t>
            </a:r>
            <a:r>
              <a:rPr lang="en-GB" u="none" dirty="0"/>
              <a:t> a lot (kept my mask on), I was </a:t>
            </a:r>
            <a:r>
              <a:rPr lang="en-GB" b="1" u="none" dirty="0"/>
              <a:t>stubborn</a:t>
            </a:r>
            <a:r>
              <a:rPr lang="en-GB" u="none" dirty="0"/>
              <a:t> and </a:t>
            </a:r>
            <a:r>
              <a:rPr lang="en-GB" b="1" u="none" dirty="0"/>
              <a:t>dismissive</a:t>
            </a:r>
            <a:r>
              <a:rPr lang="en-GB" u="none" dirty="0"/>
              <a:t> of seeking outside help. My </a:t>
            </a:r>
            <a:r>
              <a:rPr lang="en-GB" b="1" u="none" dirty="0"/>
              <a:t>angry</a:t>
            </a:r>
            <a:r>
              <a:rPr lang="en-GB" u="none" dirty="0"/>
              <a:t> response to their advice. </a:t>
            </a:r>
          </a:p>
          <a:p>
            <a:endParaRPr lang="en-GB" u="none" dirty="0"/>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(2001)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Critical reflection for nursing and the helping professionals: a user’s guide.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Hampshire: Palgrave Macmillan.</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(2011)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Critical reflection in practice: Generating knowledge for care.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2nd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London: Red Globe Press.</a:t>
            </a:r>
          </a:p>
          <a:p>
            <a:endParaRPr lang="en-GB" u="none" dirty="0"/>
          </a:p>
          <a:p>
            <a:endParaRPr lang="en-GB" dirty="0"/>
          </a:p>
        </p:txBody>
      </p:sp>
      <p:sp>
        <p:nvSpPr>
          <p:cNvPr id="4" name="Slide Number Placeholder 3"/>
          <p:cNvSpPr>
            <a:spLocks noGrp="1"/>
          </p:cNvSpPr>
          <p:nvPr>
            <p:ph type="sldNum" sz="quarter" idx="5"/>
          </p:nvPr>
        </p:nvSpPr>
        <p:spPr/>
        <p:txBody>
          <a:bodyPr/>
          <a:lstStyle/>
          <a:p>
            <a:fld id="{3CCDA6AF-0C9E-45DF-880A-BCA0130242F9}" type="slidenum">
              <a:rPr lang="en-GB" smtClean="0"/>
              <a:t>8</a:t>
            </a:fld>
            <a:endParaRPr lang="en-GB"/>
          </a:p>
        </p:txBody>
      </p:sp>
    </p:spTree>
    <p:extLst>
      <p:ext uri="{BB962C8B-B14F-4D97-AF65-F5344CB8AC3E}">
        <p14:creationId xmlns:p14="http://schemas.microsoft.com/office/powerpoint/2010/main" val="3708218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none" dirty="0"/>
              <a:t>…does this tell me? </a:t>
            </a:r>
          </a:p>
          <a:p>
            <a:r>
              <a:rPr lang="en-GB" b="1" dirty="0"/>
              <a:t>Difficultly</a:t>
            </a:r>
            <a:r>
              <a:rPr lang="en-GB" dirty="0"/>
              <a:t> asking for </a:t>
            </a:r>
            <a:r>
              <a:rPr lang="en-GB" b="1" dirty="0"/>
              <a:t>help</a:t>
            </a:r>
            <a:r>
              <a:rPr lang="en-GB" dirty="0"/>
              <a:t>, saw needing help as </a:t>
            </a:r>
            <a:r>
              <a:rPr lang="en-GB" b="1" dirty="0"/>
              <a:t>weakness</a:t>
            </a:r>
            <a:r>
              <a:rPr lang="en-GB" dirty="0"/>
              <a:t>, I didn’t like to </a:t>
            </a:r>
            <a:r>
              <a:rPr lang="en-GB" b="1" dirty="0"/>
              <a:t>depend</a:t>
            </a:r>
            <a:r>
              <a:rPr lang="en-GB" dirty="0"/>
              <a:t> on </a:t>
            </a:r>
            <a:r>
              <a:rPr lang="en-GB" b="1" dirty="0"/>
              <a:t>others</a:t>
            </a:r>
            <a:r>
              <a:rPr lang="en-GB" dirty="0"/>
              <a:t>. Thought I was </a:t>
            </a:r>
            <a:r>
              <a:rPr lang="en-GB" b="1" dirty="0"/>
              <a:t>special</a:t>
            </a:r>
            <a:r>
              <a:rPr lang="en-GB" dirty="0"/>
              <a:t>/different. </a:t>
            </a:r>
            <a:r>
              <a:rPr lang="en-GB" b="1" dirty="0"/>
              <a:t>Ego</a:t>
            </a:r>
            <a:r>
              <a:rPr lang="en-GB" dirty="0"/>
              <a:t> in the way of </a:t>
            </a:r>
            <a:r>
              <a:rPr lang="en-GB" b="1" dirty="0"/>
              <a:t>development</a:t>
            </a:r>
            <a:r>
              <a:rPr lang="en-GB" dirty="0"/>
              <a:t>. I was/am </a:t>
            </a:r>
            <a:r>
              <a:rPr lang="en-GB" b="1" dirty="0"/>
              <a:t>influenced</a:t>
            </a:r>
            <a:r>
              <a:rPr lang="en-GB" dirty="0"/>
              <a:t> by cultural and societal </a:t>
            </a:r>
            <a:r>
              <a:rPr lang="en-GB" b="1" dirty="0"/>
              <a:t>expectation</a:t>
            </a:r>
            <a:r>
              <a:rPr lang="en-GB" dirty="0"/>
              <a:t> more than I knew.</a:t>
            </a:r>
          </a:p>
          <a:p>
            <a:r>
              <a:rPr lang="en-GB" dirty="0"/>
              <a:t>Family is </a:t>
            </a:r>
            <a:r>
              <a:rPr lang="en-GB" b="1" dirty="0"/>
              <a:t>there for me </a:t>
            </a:r>
            <a:r>
              <a:rPr lang="en-GB" dirty="0"/>
              <a:t>when I need them.  </a:t>
            </a:r>
          </a:p>
          <a:p>
            <a:endParaRPr lang="en-GB" dirty="0"/>
          </a:p>
          <a:p>
            <a:r>
              <a:rPr lang="en-GB" b="1" dirty="0"/>
              <a:t>…was going through my mind?</a:t>
            </a:r>
          </a:p>
          <a:p>
            <a:r>
              <a:rPr lang="en-GB" dirty="0"/>
              <a:t>I could not go on as I had, I </a:t>
            </a:r>
            <a:r>
              <a:rPr lang="en-GB" b="1" dirty="0"/>
              <a:t>needed help</a:t>
            </a:r>
            <a:r>
              <a:rPr lang="en-GB" dirty="0"/>
              <a:t>, but I </a:t>
            </a:r>
            <a:r>
              <a:rPr lang="en-GB" b="1" dirty="0"/>
              <a:t>didn’t want </a:t>
            </a:r>
            <a:r>
              <a:rPr lang="en-GB" dirty="0"/>
              <a:t>help, my family will not </a:t>
            </a:r>
            <a:r>
              <a:rPr lang="en-GB" b="1" dirty="0"/>
              <a:t>understand</a:t>
            </a:r>
            <a:r>
              <a:rPr lang="en-GB" dirty="0"/>
              <a:t> me, my thoughts were </a:t>
            </a:r>
            <a:r>
              <a:rPr lang="en-GB" b="1" dirty="0"/>
              <a:t>shameful</a:t>
            </a:r>
            <a:r>
              <a:rPr lang="en-GB" dirty="0"/>
              <a:t>, outside help won’t work on me. I can help myself. MY situation is </a:t>
            </a:r>
            <a:r>
              <a:rPr lang="en-GB" b="1" dirty="0"/>
              <a:t>acceptable</a:t>
            </a:r>
            <a:r>
              <a:rPr lang="en-GB" dirty="0"/>
              <a:t>/ not </a:t>
            </a:r>
            <a:r>
              <a:rPr lang="en-GB" b="1" dirty="0"/>
              <a:t>acceptable</a:t>
            </a:r>
            <a:r>
              <a:rPr lang="en-GB" dirty="0"/>
              <a:t>.</a:t>
            </a:r>
          </a:p>
          <a:p>
            <a:endParaRPr lang="en-GB" dirty="0"/>
          </a:p>
          <a:p>
            <a:r>
              <a:rPr lang="en-GB" b="1" dirty="0"/>
              <a:t>…did I base my actions on? </a:t>
            </a:r>
          </a:p>
          <a:p>
            <a:r>
              <a:rPr lang="en-GB" dirty="0"/>
              <a:t>My emotions, pride and ego, biases, expectations. Not knowledge. My understanding of social norms. Experience of my attempts at self-help not working.</a:t>
            </a:r>
          </a:p>
          <a:p>
            <a:endParaRPr lang="en-GB" dirty="0"/>
          </a:p>
          <a:p>
            <a:r>
              <a:rPr lang="en-GB" b="1" dirty="0"/>
              <a:t>…other knowledge can I bring?</a:t>
            </a:r>
          </a:p>
          <a:p>
            <a:r>
              <a:rPr lang="en-GB" dirty="0"/>
              <a:t>In retrospect this was </a:t>
            </a:r>
            <a:r>
              <a:rPr lang="en-GB" b="1" dirty="0"/>
              <a:t>first step </a:t>
            </a:r>
            <a:r>
              <a:rPr lang="en-GB" dirty="0"/>
              <a:t>towards large </a:t>
            </a:r>
            <a:r>
              <a:rPr lang="en-GB" b="1" dirty="0"/>
              <a:t>positive </a:t>
            </a:r>
            <a:r>
              <a:rPr lang="en-GB" b="0" dirty="0"/>
              <a:t>change</a:t>
            </a:r>
            <a:r>
              <a:rPr lang="en-GB" dirty="0"/>
              <a:t>, but I can see that my actions were </a:t>
            </a:r>
            <a:r>
              <a:rPr lang="en-GB" b="1" dirty="0"/>
              <a:t>harmful</a:t>
            </a:r>
            <a:r>
              <a:rPr lang="en-GB" dirty="0"/>
              <a:t> and counterproductive.</a:t>
            </a:r>
          </a:p>
          <a:p>
            <a:r>
              <a:rPr lang="en-GB" dirty="0"/>
              <a:t>The opinions and perspective of my family.</a:t>
            </a:r>
          </a:p>
          <a:p>
            <a:r>
              <a:rPr lang="en-GB" dirty="0"/>
              <a:t>The perspective of </a:t>
            </a:r>
            <a:r>
              <a:rPr lang="en-GB" b="1" dirty="0"/>
              <a:t>social</a:t>
            </a:r>
            <a:r>
              <a:rPr lang="en-GB" dirty="0"/>
              <a:t> conditioning and </a:t>
            </a:r>
            <a:r>
              <a:rPr lang="en-GB" b="1" dirty="0"/>
              <a:t>norms</a:t>
            </a:r>
            <a:r>
              <a:rPr lang="en-GB" dirty="0"/>
              <a:t>. Or other internal/external influences. </a:t>
            </a:r>
          </a:p>
          <a:p>
            <a:endParaRPr lang="en-GB" dirty="0"/>
          </a:p>
          <a:p>
            <a:r>
              <a:rPr lang="en-GB" b="1" dirty="0"/>
              <a:t>…should/could I have done to make it better?</a:t>
            </a:r>
          </a:p>
          <a:p>
            <a:r>
              <a:rPr lang="en-GB" dirty="0"/>
              <a:t>Taken advice, accepted my own limitations and lack of knowledge or experience, looked at the past and my part in my condition, asked for help much earlier in my condition. Considered why I felt as I did. </a:t>
            </a:r>
          </a:p>
          <a:p>
            <a:endParaRPr lang="en-GB" dirty="0"/>
          </a:p>
          <a:p>
            <a:r>
              <a:rPr lang="en-GB" b="1" dirty="0"/>
              <a:t>…is my new understanding of the situation? </a:t>
            </a:r>
          </a:p>
          <a:p>
            <a:r>
              <a:rPr lang="en-GB" dirty="0"/>
              <a:t>Desperately wanted to </a:t>
            </a:r>
            <a:r>
              <a:rPr lang="en-GB" b="1" dirty="0"/>
              <a:t>change</a:t>
            </a:r>
            <a:r>
              <a:rPr lang="en-GB" dirty="0"/>
              <a:t> my situation, but I didn’t think it was </a:t>
            </a:r>
            <a:r>
              <a:rPr lang="en-GB" b="1" dirty="0"/>
              <a:t>possible</a:t>
            </a:r>
            <a:r>
              <a:rPr lang="en-GB" dirty="0"/>
              <a:t>. Saw asking for help as a </a:t>
            </a:r>
            <a:r>
              <a:rPr lang="en-GB" b="1" dirty="0"/>
              <a:t>weakness</a:t>
            </a:r>
            <a:r>
              <a:rPr lang="en-GB" dirty="0"/>
              <a:t>, (may come from the </a:t>
            </a:r>
            <a:r>
              <a:rPr lang="en-GB" b="1" dirty="0"/>
              <a:t>societal</a:t>
            </a:r>
            <a:r>
              <a:rPr lang="en-GB" dirty="0"/>
              <a:t> expectation that men are supposed to be </a:t>
            </a:r>
            <a:r>
              <a:rPr lang="en-GB" b="1" dirty="0"/>
              <a:t>strong</a:t>
            </a:r>
            <a:r>
              <a:rPr lang="en-GB" dirty="0"/>
              <a:t> / showing </a:t>
            </a:r>
            <a:r>
              <a:rPr lang="en-GB" b="1" dirty="0"/>
              <a:t>emotion</a:t>
            </a:r>
            <a:r>
              <a:rPr lang="en-GB" dirty="0"/>
              <a:t>/ asking for </a:t>
            </a:r>
            <a:r>
              <a:rPr lang="en-GB" b="1" dirty="0"/>
              <a:t>help</a:t>
            </a:r>
            <a:r>
              <a:rPr lang="en-GB" dirty="0"/>
              <a:t> is bad. Perhaps felt above it due to </a:t>
            </a:r>
            <a:r>
              <a:rPr lang="en-GB" b="1" dirty="0"/>
              <a:t>ego</a:t>
            </a:r>
            <a:r>
              <a:rPr lang="en-GB" dirty="0"/>
              <a:t>. Open to change but didn’t think it was possible. Would’ve been hard for family to convince me as I was very </a:t>
            </a:r>
            <a:r>
              <a:rPr lang="en-GB" b="1" dirty="0"/>
              <a:t>defensive</a:t>
            </a:r>
            <a:r>
              <a:rPr lang="en-GB" dirty="0"/>
              <a:t>.</a:t>
            </a:r>
          </a:p>
          <a:p>
            <a:r>
              <a:rPr lang="en-GB" dirty="0"/>
              <a:t>  </a:t>
            </a:r>
          </a:p>
          <a:p>
            <a:r>
              <a:rPr lang="en-GB" b="1" dirty="0"/>
              <a:t>…broader issues arise?</a:t>
            </a:r>
          </a:p>
          <a:p>
            <a:r>
              <a:rPr lang="en-GB" dirty="0"/>
              <a:t>How did these personal ideas effect other parts of my life? Do they still have a hold over me now in any way? How can one be sure they have moved past them? </a:t>
            </a:r>
          </a:p>
          <a:p>
            <a:endParaRPr lang="en-GB" dirty="0"/>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(2001)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Critical reflection for nursing and the helping professionals: a user’s guide.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Hampshire: Palgrave Macmillan.</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(2011)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Critical reflection in practice: Generating knowledge for care.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2nd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London: Red Globe Press.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Stiawa</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M., Muller-</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Stierlin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 Staiger, T., Lilian, R., Becker, T.,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Gundel</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H.,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Beschoner</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P.,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Grinschgl</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 Frasch, K.,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Schmauss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M.,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Panzirsch</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M., Mayer, L.,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Sittenberger</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E. and Krumm, S.  (2020) ‘Mental health professionals view about the impact of male gender for the treatment of men with depression – a qualitive study’,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BMC psychiatry,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20(1), pp. 276-276. Available at: https://doi.org/10.1186/s12888-020-02686-x.</a:t>
            </a:r>
          </a:p>
          <a:p>
            <a:endParaRPr lang="en-GB" dirty="0"/>
          </a:p>
          <a:p>
            <a:endParaRPr lang="en-GB" dirty="0"/>
          </a:p>
        </p:txBody>
      </p:sp>
      <p:sp>
        <p:nvSpPr>
          <p:cNvPr id="4" name="Slide Number Placeholder 3"/>
          <p:cNvSpPr>
            <a:spLocks noGrp="1"/>
          </p:cNvSpPr>
          <p:nvPr>
            <p:ph type="sldNum" sz="quarter" idx="5"/>
          </p:nvPr>
        </p:nvSpPr>
        <p:spPr/>
        <p:txBody>
          <a:bodyPr/>
          <a:lstStyle/>
          <a:p>
            <a:fld id="{3CCDA6AF-0C9E-45DF-880A-BCA0130242F9}" type="slidenum">
              <a:rPr lang="en-GB" smtClean="0"/>
              <a:t>9</a:t>
            </a:fld>
            <a:endParaRPr lang="en-GB"/>
          </a:p>
        </p:txBody>
      </p:sp>
    </p:spTree>
    <p:extLst>
      <p:ext uri="{BB962C8B-B14F-4D97-AF65-F5344CB8AC3E}">
        <p14:creationId xmlns:p14="http://schemas.microsoft.com/office/powerpoint/2010/main" val="25073190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…do I need to do to make things better?</a:t>
            </a:r>
          </a:p>
          <a:p>
            <a:r>
              <a:rPr lang="en-GB" dirty="0"/>
              <a:t>Ensure </a:t>
            </a:r>
            <a:r>
              <a:rPr lang="en-GB" b="1" dirty="0"/>
              <a:t>openness</a:t>
            </a:r>
            <a:r>
              <a:rPr lang="en-GB" dirty="0"/>
              <a:t> to other ways of doing things/help/advice. </a:t>
            </a:r>
          </a:p>
          <a:p>
            <a:r>
              <a:rPr lang="en-GB" b="1" dirty="0"/>
              <a:t>Reflect</a:t>
            </a:r>
            <a:r>
              <a:rPr lang="en-GB" dirty="0"/>
              <a:t> upon myself, </a:t>
            </a:r>
            <a:r>
              <a:rPr lang="en-GB" b="1" dirty="0"/>
              <a:t>biases</a:t>
            </a:r>
            <a:r>
              <a:rPr lang="en-GB" dirty="0"/>
              <a:t>, ideas and practice.</a:t>
            </a:r>
          </a:p>
          <a:p>
            <a:r>
              <a:rPr lang="en-GB" b="1" dirty="0"/>
              <a:t>Learn</a:t>
            </a:r>
            <a:r>
              <a:rPr lang="en-GB" dirty="0"/>
              <a:t> from the </a:t>
            </a:r>
            <a:r>
              <a:rPr lang="en-GB" b="1" dirty="0"/>
              <a:t>knowledge</a:t>
            </a:r>
            <a:r>
              <a:rPr lang="en-GB" dirty="0"/>
              <a:t> gained during this experience.</a:t>
            </a:r>
          </a:p>
          <a:p>
            <a:r>
              <a:rPr lang="en-GB" dirty="0"/>
              <a:t>Further </a:t>
            </a:r>
            <a:r>
              <a:rPr lang="en-GB" b="1" dirty="0"/>
              <a:t>explore</a:t>
            </a:r>
            <a:r>
              <a:rPr lang="en-GB" dirty="0"/>
              <a:t> my own thoughts and ideas and </a:t>
            </a:r>
            <a:r>
              <a:rPr lang="en-GB" b="1" dirty="0"/>
              <a:t>why</a:t>
            </a:r>
            <a:r>
              <a:rPr lang="en-GB" dirty="0"/>
              <a:t> I </a:t>
            </a:r>
            <a:r>
              <a:rPr lang="en-GB" b="1" dirty="0"/>
              <a:t>have</a:t>
            </a:r>
            <a:r>
              <a:rPr lang="en-GB" dirty="0"/>
              <a:t> them. </a:t>
            </a:r>
          </a:p>
          <a:p>
            <a:endParaRPr lang="en-GB" dirty="0"/>
          </a:p>
          <a:p>
            <a:r>
              <a:rPr lang="en-GB" b="1" dirty="0"/>
              <a:t>…broader issues need to be considered?</a:t>
            </a:r>
          </a:p>
          <a:p>
            <a:r>
              <a:rPr lang="en-GB" dirty="0"/>
              <a:t>How to </a:t>
            </a:r>
            <a:r>
              <a:rPr lang="en-GB" b="1" dirty="0"/>
              <a:t>implement</a:t>
            </a:r>
            <a:r>
              <a:rPr lang="en-GB" dirty="0"/>
              <a:t> these </a:t>
            </a:r>
            <a:r>
              <a:rPr lang="en-GB" b="1" dirty="0"/>
              <a:t>changes</a:t>
            </a:r>
            <a:r>
              <a:rPr lang="en-GB" dirty="0"/>
              <a:t> and ensure I don’t repeat mistakes. </a:t>
            </a:r>
          </a:p>
          <a:p>
            <a:r>
              <a:rPr lang="en-GB" dirty="0"/>
              <a:t>The </a:t>
            </a:r>
            <a:r>
              <a:rPr lang="en-GB" b="1" dirty="0"/>
              <a:t>influence</a:t>
            </a:r>
            <a:r>
              <a:rPr lang="en-GB" dirty="0"/>
              <a:t> of surroundings and society on my thoughts and ideas.</a:t>
            </a:r>
          </a:p>
          <a:p>
            <a:endParaRPr lang="en-GB" dirty="0"/>
          </a:p>
          <a:p>
            <a:r>
              <a:rPr lang="en-GB" b="1" dirty="0"/>
              <a:t>…might be the consequences of this action? </a:t>
            </a:r>
          </a:p>
          <a:p>
            <a:r>
              <a:rPr lang="en-GB" b="0" dirty="0"/>
              <a:t>Becoming more self-aware and reflective.</a:t>
            </a:r>
          </a:p>
          <a:p>
            <a:r>
              <a:rPr lang="en-GB" b="0" dirty="0"/>
              <a:t>Improving my practice, knowledge of theory, relationships and life in general. </a:t>
            </a:r>
          </a:p>
          <a:p>
            <a:endParaRPr lang="en-GB" dirty="0"/>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(2001)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Critical reflection for nursing and the helping professionals: a user’s guide.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Hampshire: Palgrave Macmillan.</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(2011)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Critical reflection in practice: Generating knowledge for care.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2nd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London: Red Globe Press.</a:t>
            </a:r>
          </a:p>
          <a:p>
            <a:endParaRPr lang="en-GB" dirty="0"/>
          </a:p>
          <a:p>
            <a:endParaRPr lang="en-GB" dirty="0"/>
          </a:p>
        </p:txBody>
      </p:sp>
      <p:sp>
        <p:nvSpPr>
          <p:cNvPr id="4" name="Slide Number Placeholder 3"/>
          <p:cNvSpPr>
            <a:spLocks noGrp="1"/>
          </p:cNvSpPr>
          <p:nvPr>
            <p:ph type="sldNum" sz="quarter" idx="5"/>
          </p:nvPr>
        </p:nvSpPr>
        <p:spPr/>
        <p:txBody>
          <a:bodyPr/>
          <a:lstStyle/>
          <a:p>
            <a:fld id="{3CCDA6AF-0C9E-45DF-880A-BCA0130242F9}" type="slidenum">
              <a:rPr lang="en-GB" smtClean="0"/>
              <a:t>10</a:t>
            </a:fld>
            <a:endParaRPr lang="en-GB"/>
          </a:p>
        </p:txBody>
      </p:sp>
    </p:spTree>
    <p:extLst>
      <p:ext uri="{BB962C8B-B14F-4D97-AF65-F5344CB8AC3E}">
        <p14:creationId xmlns:p14="http://schemas.microsoft.com/office/powerpoint/2010/main" val="24382768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i="0" u="sng" dirty="0"/>
              <a:t>Strengths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u="none" dirty="0"/>
              <a:t>1) Main questions are </a:t>
            </a:r>
            <a:r>
              <a:rPr lang="en-GB" b="1" i="0" u="none" dirty="0"/>
              <a:t>simple</a:t>
            </a:r>
            <a:r>
              <a:rPr lang="en-GB" b="0" i="0" u="none" dirty="0"/>
              <a:t> and </a:t>
            </a:r>
            <a:r>
              <a:rPr lang="en-GB" b="1" i="0" u="none" dirty="0"/>
              <a:t>easy</a:t>
            </a:r>
            <a:r>
              <a:rPr lang="en-GB" b="0" i="0" u="none" dirty="0"/>
              <a:t> to </a:t>
            </a:r>
            <a:r>
              <a:rPr lang="en-GB" b="1" i="0" u="none" dirty="0"/>
              <a:t>remember</a:t>
            </a:r>
            <a:r>
              <a:rPr lang="en-GB" b="0" i="0" u="none" dirty="0"/>
              <a:t>, so is </a:t>
            </a:r>
            <a:r>
              <a:rPr lang="en-GB" b="1" i="0" u="none" dirty="0"/>
              <a:t>straightforward</a:t>
            </a:r>
            <a:r>
              <a:rPr lang="en-GB" b="0" i="0" u="none" dirty="0"/>
              <a:t> and </a:t>
            </a:r>
            <a:r>
              <a:rPr lang="en-GB" b="1" i="0" u="none" dirty="0"/>
              <a:t>accessible</a:t>
            </a:r>
            <a:r>
              <a:rPr lang="en-GB" b="0" i="0" u="none" dirty="0"/>
              <a:t>, even to inexperienced practitioners.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u="none" dirty="0"/>
              <a:t>2) The addition of </a:t>
            </a:r>
            <a:r>
              <a:rPr lang="en-GB" b="1" i="0" u="none" dirty="0"/>
              <a:t>cue</a:t>
            </a:r>
            <a:r>
              <a:rPr lang="en-GB" b="0" i="0" u="none" dirty="0"/>
              <a:t> questions allow for a </a:t>
            </a:r>
            <a:r>
              <a:rPr lang="en-GB" b="1" i="0" u="none" dirty="0"/>
              <a:t>more in-depth exploration </a:t>
            </a:r>
            <a:r>
              <a:rPr lang="en-GB" b="0" i="0" u="none" dirty="0"/>
              <a:t>and </a:t>
            </a:r>
            <a:r>
              <a:rPr lang="en-GB" b="1" i="0" u="none" dirty="0"/>
              <a:t>understanding</a:t>
            </a:r>
            <a:r>
              <a:rPr lang="en-GB" b="0" i="0" u="none" dirty="0"/>
              <a:t> of the situation and </a:t>
            </a:r>
            <a:r>
              <a:rPr lang="en-GB" b="1" i="0" u="none" dirty="0"/>
              <a:t>underlaying</a:t>
            </a:r>
            <a:r>
              <a:rPr lang="en-GB" b="0" i="0" u="none" dirty="0"/>
              <a:t> aspects, conditions or causes.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dirty="0"/>
              <a:t>- “Rolfe built on Borton to help move people from descriptive to theory and knowledge building.” (</a:t>
            </a:r>
            <a:r>
              <a:rPr lang="en-GB" sz="1200" b="0" dirty="0"/>
              <a:t>Thompson and Thompson. 2023, p.100)</a:t>
            </a:r>
            <a:endParaRPr lang="en-GB" b="0" i="0"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u="none" dirty="0"/>
              <a:t>3) The questions can be </a:t>
            </a:r>
            <a:r>
              <a:rPr lang="en-GB" b="1" i="0" u="none" dirty="0"/>
              <a:t>adapted</a:t>
            </a:r>
            <a:r>
              <a:rPr lang="en-GB" b="0" i="0" u="none" dirty="0"/>
              <a:t> to suit </a:t>
            </a:r>
            <a:r>
              <a:rPr lang="en-GB" b="1" i="0" u="none" dirty="0"/>
              <a:t>individual</a:t>
            </a:r>
            <a:r>
              <a:rPr lang="en-GB" b="0" i="0" u="none" dirty="0"/>
              <a:t> </a:t>
            </a:r>
            <a:r>
              <a:rPr lang="en-GB" b="1" i="0" u="none" dirty="0"/>
              <a:t>needs</a:t>
            </a:r>
            <a:r>
              <a:rPr lang="en-GB" b="0" i="0" u="none" dirty="0"/>
              <a:t> if required (used in many different fields, nursing, teaching)</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1" i="1" u="sng"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i="0" u="sng" dirty="0"/>
              <a:t>Weaknesses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u="none" dirty="0"/>
              <a:t>1) </a:t>
            </a:r>
            <a:r>
              <a:rPr lang="en-GB" b="1" i="0" u="none" dirty="0"/>
              <a:t>Time consuming;</a:t>
            </a:r>
            <a:r>
              <a:rPr lang="en-GB" b="0" i="0" u="none" dirty="0"/>
              <a:t> people may feel </a:t>
            </a:r>
            <a:r>
              <a:rPr lang="en-GB" b="1" i="0" u="none" dirty="0"/>
              <a:t>obliged</a:t>
            </a:r>
            <a:r>
              <a:rPr lang="en-GB" b="0" i="0" u="none" dirty="0"/>
              <a:t> to </a:t>
            </a:r>
            <a:r>
              <a:rPr lang="en-GB" b="1" i="0" u="none" dirty="0"/>
              <a:t>answer all the questions </a:t>
            </a:r>
            <a:r>
              <a:rPr lang="en-GB" b="0" i="0" u="none" dirty="0"/>
              <a:t>and it may be </a:t>
            </a:r>
            <a:r>
              <a:rPr lang="en-GB" b="1" i="0" u="none" dirty="0"/>
              <a:t>overwhelming</a:t>
            </a:r>
            <a:r>
              <a:rPr lang="en-GB" b="0" i="0" u="none" dirty="0"/>
              <a:t> for </a:t>
            </a:r>
            <a:r>
              <a:rPr lang="en-GB" b="1" i="0" u="none" dirty="0"/>
              <a:t>new</a:t>
            </a:r>
            <a:r>
              <a:rPr lang="en-GB" b="0" i="0" u="none" dirty="0"/>
              <a:t> practitioners.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u="none" dirty="0"/>
              <a:t>2) If users only consider the </a:t>
            </a:r>
            <a:r>
              <a:rPr lang="en-GB" b="1" i="0" u="none" dirty="0"/>
              <a:t>three border headings </a:t>
            </a:r>
            <a:r>
              <a:rPr lang="en-GB" b="0" i="0" u="none" dirty="0"/>
              <a:t>of what, so what, now what; or are new to reflective practice, their </a:t>
            </a:r>
            <a:r>
              <a:rPr lang="en-GB" b="1" i="0" u="none" dirty="0"/>
              <a:t>reflection</a:t>
            </a:r>
            <a:r>
              <a:rPr lang="en-GB" b="0" i="0" u="none" dirty="0"/>
              <a:t> may</a:t>
            </a:r>
            <a:r>
              <a:rPr lang="en-GB" b="1" i="0" u="none" dirty="0"/>
              <a:t> lack depth </a:t>
            </a:r>
            <a:r>
              <a:rPr lang="en-GB" b="0" i="0" u="none" dirty="0"/>
              <a:t>and </a:t>
            </a:r>
            <a:r>
              <a:rPr lang="en-GB" b="1" i="0" u="none" dirty="0"/>
              <a:t>critical analysis</a:t>
            </a:r>
            <a:r>
              <a:rPr lang="en-GB" b="0" i="0" u="none" dirty="0"/>
              <a: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u="none" dirty="0"/>
              <a:t>3) Unlike Schon’s framework; Rolfe’s </a:t>
            </a:r>
            <a:r>
              <a:rPr lang="en-GB" b="1" i="0" u="none" dirty="0"/>
              <a:t>doesn’t</a:t>
            </a:r>
            <a:r>
              <a:rPr lang="en-GB" b="0" i="0" u="none" dirty="0"/>
              <a:t> as </a:t>
            </a:r>
            <a:r>
              <a:rPr lang="en-GB" b="1" i="0" u="none" dirty="0"/>
              <a:t>easily facilitate reflection-in </a:t>
            </a:r>
            <a:r>
              <a:rPr lang="en-GB" b="0" i="0" u="none" dirty="0"/>
              <a:t>and focuses on reflection-on. The number of questions under each heading lends itself to reflection on action.</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u="none" dirty="0"/>
              <a:t>4) It always asks you to </a:t>
            </a:r>
            <a:r>
              <a:rPr lang="en-GB" b="1" i="0" u="none" dirty="0"/>
              <a:t>start at the descriptive </a:t>
            </a:r>
            <a:r>
              <a:rPr lang="en-GB" b="0" i="0" u="none" dirty="0"/>
              <a:t>‘What?’ stage. This may not always be </a:t>
            </a:r>
            <a:r>
              <a:rPr lang="en-GB" b="1" i="0" u="none" dirty="0"/>
              <a:t>necessary</a:t>
            </a:r>
            <a:r>
              <a:rPr lang="en-GB" b="0" i="0" u="none" dirty="0"/>
              <a:t>, as an individual may already be fully </a:t>
            </a:r>
            <a:r>
              <a:rPr lang="en-GB" b="1" i="0" u="none" dirty="0"/>
              <a:t>aware</a:t>
            </a:r>
            <a:r>
              <a:rPr lang="en-GB" b="0" i="0" u="none" dirty="0"/>
              <a:t> of these details. </a:t>
            </a:r>
          </a:p>
          <a:p>
            <a:pPr marL="0" indent="0">
              <a:buFontTx/>
              <a:buNone/>
            </a:pPr>
            <a:endParaRPr lang="en-GB" b="1" dirty="0"/>
          </a:p>
          <a:p>
            <a:pPr marL="0" indent="0">
              <a:buFontTx/>
              <a:buNone/>
            </a:pPr>
            <a:r>
              <a:rPr lang="en-GB" b="1" u="sng" dirty="0"/>
              <a:t>Why I picked Rolfe</a:t>
            </a:r>
          </a:p>
          <a:p>
            <a:pPr marL="171450" indent="-171450">
              <a:buFont typeface="Arial" panose="020B0604020202020204" pitchFamily="34" charset="0"/>
              <a:buChar char="•"/>
            </a:pPr>
            <a:r>
              <a:rPr lang="en-GB" b="0" dirty="0"/>
              <a:t>The three strengths above, cue questions significant.</a:t>
            </a:r>
          </a:p>
          <a:p>
            <a:pPr marL="171450" indent="-171450">
              <a:buFont typeface="Arial" panose="020B0604020202020204" pitchFamily="34" charset="0"/>
              <a:buChar char="•"/>
            </a:pPr>
            <a:r>
              <a:rPr lang="en-GB" b="1" dirty="0"/>
              <a:t>Uncomfortable</a:t>
            </a:r>
            <a:r>
              <a:rPr lang="en-GB" b="0" dirty="0"/>
              <a:t> with some </a:t>
            </a:r>
            <a:r>
              <a:rPr lang="en-GB" b="1" dirty="0"/>
              <a:t>less guided </a:t>
            </a:r>
            <a:r>
              <a:rPr lang="en-GB" b="0" dirty="0"/>
              <a:t>models, perhaps due to </a:t>
            </a:r>
            <a:r>
              <a:rPr lang="en-GB" b="1" dirty="0"/>
              <a:t>inexperience</a:t>
            </a:r>
            <a:r>
              <a:rPr lang="en-GB" b="0" dirty="0"/>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t>Rolfe </a:t>
            </a:r>
            <a:r>
              <a:rPr lang="en-GB" b="1" i="0" dirty="0"/>
              <a:t>evaluated</a:t>
            </a:r>
            <a:r>
              <a:rPr lang="en-GB" b="0" i="0" dirty="0"/>
              <a:t> his own work, saying turned final stage back to create reflective cycle</a:t>
            </a:r>
            <a:r>
              <a:rPr lang="en-GB" dirty="0"/>
              <a:t>,</a:t>
            </a:r>
            <a:r>
              <a:rPr lang="en-GB" sz="1200" b="1" dirty="0"/>
              <a:t> ongoing process.</a:t>
            </a:r>
            <a:endParaRPr lang="en-GB" b="1" i="1" u="sng" dirty="0"/>
          </a:p>
          <a:p>
            <a:pPr marL="0" indent="0">
              <a:buFontTx/>
              <a:buNone/>
            </a:pPr>
            <a:endParaRPr lang="en-GB" b="1" dirty="0"/>
          </a:p>
          <a:p>
            <a:pPr marL="0" indent="0">
              <a:buFont typeface="Arial" panose="020B0604020202020204" pitchFamily="34" charset="0"/>
              <a:buNone/>
            </a:pPr>
            <a:r>
              <a:rPr lang="en-GB" b="1" dirty="0"/>
              <a:t>Rolfe over Driscoll (Why I picked)</a:t>
            </a:r>
          </a:p>
          <a:p>
            <a:pPr marL="171450" indent="-171450">
              <a:buFont typeface="Arial" panose="020B0604020202020204" pitchFamily="34" charset="0"/>
              <a:buChar char="•"/>
            </a:pPr>
            <a:r>
              <a:rPr lang="en-GB" dirty="0"/>
              <a:t>Not a huge difference; the que questions resonated with me more.</a:t>
            </a:r>
          </a:p>
          <a:p>
            <a:pPr marL="0" indent="0">
              <a:buFont typeface="Arial" panose="020B0604020202020204" pitchFamily="34" charset="0"/>
              <a:buNone/>
            </a:pPr>
            <a:endParaRPr lang="en-GB" dirty="0"/>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Jasper, M. (2013)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Beginning reflective practice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Hampshire: Cengage Learning EMEA.</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(2001)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Critical reflection for nursing and the helping professionals: a user’s guide.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Hampshire: Palgrave Macmillan.</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(2011)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Critical reflection in practice: Generating knowledge for care.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2nd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London: Red Globe Press.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Thompson, N. and Pascal, J. (2012) ‘Developing critically reflective practice’, </a:t>
            </a:r>
            <a:r>
              <a:rPr lang="en-GB" sz="1800" i="1"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Reflective practice, </a:t>
            </a:r>
            <a:r>
              <a:rPr lang="en-GB" sz="1800"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13(2), pp. 311-325. Available at: </a:t>
            </a:r>
            <a:r>
              <a:rPr lang="en-GB" sz="1800"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https://doi.org/10.1080/14623943.2012.657795</a:t>
            </a:r>
            <a:r>
              <a:rPr lang="en-GB" sz="1800"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Thompson, S. and Thompson, N. (2023)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The critically reflective practitioner.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3rd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London: Bloomsbury Academic. </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sz="1800"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br>
            <a:endParaRPr lang="en-GB" sz="1800"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endParaRP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3CCDA6AF-0C9E-45DF-880A-BCA0130242F9}" type="slidenum">
              <a:rPr lang="en-GB" smtClean="0"/>
              <a:t>11</a:t>
            </a:fld>
            <a:endParaRPr lang="en-GB"/>
          </a:p>
        </p:txBody>
      </p:sp>
    </p:spTree>
    <p:extLst>
      <p:ext uri="{BB962C8B-B14F-4D97-AF65-F5344CB8AC3E}">
        <p14:creationId xmlns:p14="http://schemas.microsoft.com/office/powerpoint/2010/main" val="33282197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b="1" u="sng" dirty="0"/>
              <a:t>What went well/ didn’t go well?</a:t>
            </a:r>
          </a:p>
          <a:p>
            <a:pPr marL="171450" indent="-171450">
              <a:buFont typeface="Arial" panose="020B0604020202020204" pitchFamily="34" charset="0"/>
              <a:buChar char="•"/>
            </a:pPr>
            <a:r>
              <a:rPr lang="en-GB" dirty="0"/>
              <a:t>- Used Gibbs reflective cycle started again (not happy with the outcome or difficulty that I had; own limitations?). </a:t>
            </a:r>
          </a:p>
          <a:p>
            <a:pPr marL="228600" indent="-228600">
              <a:buFont typeface="+mj-lt"/>
              <a:buAutoNum type="arabicPeriod"/>
            </a:pPr>
            <a:r>
              <a:rPr lang="en-GB" dirty="0"/>
              <a:t>Gibbs’ cycle lacked the guidance of cue questions of Rolfe, felt less specific, barrier to my reflection. </a:t>
            </a:r>
            <a:r>
              <a:rPr lang="en-GB" b="0" dirty="0"/>
              <a:t>.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b="0" dirty="0"/>
              <a:t>It didn’t necessarily promote critical thinking in myself/ other’s POV etc and felt more general. </a:t>
            </a:r>
          </a:p>
          <a:p>
            <a:pPr marL="171450" indent="-171450">
              <a:buFont typeface="Arial" panose="020B0604020202020204" pitchFamily="34" charset="0"/>
              <a:buChar char="•"/>
            </a:pPr>
            <a:r>
              <a:rPr lang="en-GB" dirty="0"/>
              <a:t>+/-; My original transition lacked focus and ballooned but narrowed it down to a key moment.</a:t>
            </a:r>
          </a:p>
          <a:p>
            <a:pPr marL="171450" indent="-171450">
              <a:buFont typeface="Arial" panose="020B0604020202020204" pitchFamily="34" charset="0"/>
              <a:buChar char="•"/>
            </a:pPr>
            <a:r>
              <a:rPr lang="en-GB" dirty="0"/>
              <a:t>+; Switching to Rolfe made me feel more at ease in the process and thinking within reflective process rather than about it (outside looking in). </a:t>
            </a:r>
          </a:p>
          <a:p>
            <a:pPr marL="171450" indent="-171450">
              <a:buFont typeface="Arial" panose="020B0604020202020204" pitchFamily="34" charset="0"/>
              <a:buChar char="•"/>
            </a:pPr>
            <a:r>
              <a:rPr lang="en-GB" dirty="0"/>
              <a:t>+; I felt that I was able to learn new/ valuable meaning to behaviour/ actions/ attitude during the reflective process which could help my development.</a:t>
            </a:r>
          </a:p>
          <a:p>
            <a:pPr marL="171450" indent="-171450">
              <a:buFont typeface="Arial" panose="020B0604020202020204" pitchFamily="34" charset="0"/>
              <a:buChar char="•"/>
            </a:pPr>
            <a:endParaRPr lang="en-GB" dirty="0"/>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Jasper, M. (2013)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Beginning reflective practice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Hampshire: Cengage Learning EMEA.</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(2001)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Critical reflection for nursing and the helping professionals: a user’s guide.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Hampshire: Palgrave Macmillan.</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(2011)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Critical reflection in practice: Generating knowledge for care.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2nd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London: Red Globe Press.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Thompson, N. and Pascal, J. (2012) ‘Developing critically reflective practice’, </a:t>
            </a:r>
            <a:r>
              <a:rPr lang="en-GB" sz="1800" i="1"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Reflective practice, </a:t>
            </a:r>
            <a:r>
              <a:rPr lang="en-GB" sz="1800"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13(2), pp. 311-325. Available at: </a:t>
            </a:r>
            <a:r>
              <a:rPr lang="en-GB" sz="1800"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https://doi.org/10.1080/14623943.2012.657795</a:t>
            </a:r>
            <a:r>
              <a:rPr lang="en-GB" sz="1800"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a:t>
            </a:r>
          </a:p>
          <a:p>
            <a:endParaRPr lang="en-GB" dirty="0"/>
          </a:p>
        </p:txBody>
      </p:sp>
      <p:sp>
        <p:nvSpPr>
          <p:cNvPr id="4" name="Slide Number Placeholder 3"/>
          <p:cNvSpPr>
            <a:spLocks noGrp="1"/>
          </p:cNvSpPr>
          <p:nvPr>
            <p:ph type="sldNum" sz="quarter" idx="5"/>
          </p:nvPr>
        </p:nvSpPr>
        <p:spPr/>
        <p:txBody>
          <a:bodyPr/>
          <a:lstStyle/>
          <a:p>
            <a:fld id="{3CCDA6AF-0C9E-45DF-880A-BCA0130242F9}" type="slidenum">
              <a:rPr lang="en-GB" smtClean="0"/>
              <a:t>12</a:t>
            </a:fld>
            <a:endParaRPr lang="en-GB"/>
          </a:p>
        </p:txBody>
      </p:sp>
    </p:spTree>
    <p:extLst>
      <p:ext uri="{BB962C8B-B14F-4D97-AF65-F5344CB8AC3E}">
        <p14:creationId xmlns:p14="http://schemas.microsoft.com/office/powerpoint/2010/main" val="623747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b="1" dirty="0"/>
              <a:t>Personal development</a:t>
            </a:r>
          </a:p>
          <a:p>
            <a:pPr marL="0" indent="0">
              <a:buFont typeface="Arial" panose="020B0604020202020204" pitchFamily="34" charset="0"/>
              <a:buNone/>
            </a:pPr>
            <a:r>
              <a:rPr lang="en-GB" dirty="0"/>
              <a:t>Helped start my journey towards…</a:t>
            </a:r>
          </a:p>
          <a:p>
            <a:pPr marL="171450" indent="-171450">
              <a:buFont typeface="Arial" panose="020B0604020202020204" pitchFamily="34" charset="0"/>
              <a:buChar char="•"/>
            </a:pPr>
            <a:r>
              <a:rPr lang="en-GB" dirty="0"/>
              <a:t>seeking professional health and properly addressing mental health issues</a:t>
            </a:r>
          </a:p>
          <a:p>
            <a:pPr marL="171450" indent="-171450">
              <a:buFont typeface="Arial" panose="020B0604020202020204" pitchFamily="34" charset="0"/>
              <a:buChar char="•"/>
            </a:pPr>
            <a:r>
              <a:rPr lang="en-GB" dirty="0"/>
              <a:t>a change in attitude towards help/co-operation/ being open emotionally/ good mental health.</a:t>
            </a:r>
          </a:p>
          <a:p>
            <a:pPr marL="171450" indent="-171450">
              <a:buFont typeface="Arial" panose="020B0604020202020204" pitchFamily="34" charset="0"/>
              <a:buChar char="•"/>
            </a:pPr>
            <a:r>
              <a:rPr lang="en-GB" dirty="0"/>
              <a:t>reclaiming my life back (relationships, time, opportunity, hope) </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Strengthened relationship with family.</a:t>
            </a:r>
          </a:p>
          <a:p>
            <a:pPr marL="171450" indent="-171450">
              <a:buFont typeface="Arial" panose="020B0604020202020204" pitchFamily="34" charset="0"/>
              <a:buChar char="•"/>
            </a:pPr>
            <a:r>
              <a:rPr lang="en-GB" dirty="0"/>
              <a:t>Consider counselling as a future career path.</a:t>
            </a:r>
          </a:p>
          <a:p>
            <a:pPr marL="171450" indent="-171450">
              <a:buFont typeface="Arial" panose="020B0604020202020204" pitchFamily="34" charset="0"/>
              <a:buChar char="•"/>
            </a:pPr>
            <a:r>
              <a:rPr lang="en-GB" dirty="0"/>
              <a:t>Consider my own bias, cultural/societal influences and the attitudes they help to shape</a:t>
            </a:r>
          </a:p>
          <a:p>
            <a:pPr marL="171450" indent="-171450">
              <a:buFont typeface="Arial" panose="020B0604020202020204" pitchFamily="34" charset="0"/>
              <a:buChar char="•"/>
            </a:pPr>
            <a:r>
              <a:rPr lang="en-GB" dirty="0"/>
              <a:t>To become more self-aware</a:t>
            </a:r>
          </a:p>
          <a:p>
            <a:pPr marL="171450" indent="-171450">
              <a:buFont typeface="Arial" panose="020B0604020202020204" pitchFamily="34" charset="0"/>
              <a:buChar char="•"/>
            </a:pPr>
            <a:r>
              <a:rPr lang="en-GB" dirty="0"/>
              <a:t>I will use this process again to reflect on the recent death of my grandfather. </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b="1" dirty="0"/>
              <a:t>Growing edge  </a:t>
            </a:r>
          </a:p>
          <a:p>
            <a:pPr marL="171450" indent="-171450">
              <a:buFont typeface="Arial" panose="020B0604020202020204" pitchFamily="34" charset="0"/>
              <a:buChar char="•"/>
            </a:pPr>
            <a:r>
              <a:rPr lang="en-GB" dirty="0"/>
              <a:t>Something I do work on every day; pushing boundaries, exposing myself, learning. </a:t>
            </a:r>
          </a:p>
          <a:p>
            <a:pPr marL="171450" indent="-171450">
              <a:buFont typeface="Arial" panose="020B0604020202020204" pitchFamily="34" charset="0"/>
              <a:buChar char="•"/>
            </a:pPr>
            <a:r>
              <a:rPr lang="en-GB" dirty="0"/>
              <a:t>Aware that I need to keep making progress and nipping things in the bud before they get out of control. </a:t>
            </a:r>
          </a:p>
          <a:p>
            <a:pPr marL="171450" indent="-171450">
              <a:buFont typeface="Arial" panose="020B0604020202020204" pitchFamily="34" charset="0"/>
              <a:buChar char="•"/>
            </a:pPr>
            <a:r>
              <a:rPr lang="en-GB" dirty="0"/>
              <a:t>Try to inform through new research (Books, articles etc).</a:t>
            </a:r>
          </a:p>
          <a:p>
            <a:pPr marL="171450" indent="-171450">
              <a:buFont typeface="Arial" panose="020B0604020202020204" pitchFamily="34" charset="0"/>
              <a:buChar char="•"/>
            </a:pPr>
            <a:endParaRPr lang="en-GB"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Stiawa</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M., Muller-</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Stierlin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 Staiger, T., Lilian, R., Becker, T.,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Gundel</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H.,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Beschoner</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P.,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Grinschgl</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 Frasch, K.,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Schmauss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M.,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Panzirsch</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M., Mayer, L.,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Sittenberger</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E. and Krumm, S.  (2020) ‘Mental health professionals view about the impact of male gender for the treatment of men with depression – a qualitive study’,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BMC psychiatry,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20(1), pp. 276-276. Available at: https://doi.org/10.1186/s12888-020-02686-x.</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3CCDA6AF-0C9E-45DF-880A-BCA0130242F9}" type="slidenum">
              <a:rPr lang="en-GB" smtClean="0"/>
              <a:t>13</a:t>
            </a:fld>
            <a:endParaRPr lang="en-GB"/>
          </a:p>
        </p:txBody>
      </p:sp>
    </p:spTree>
    <p:extLst>
      <p:ext uri="{BB962C8B-B14F-4D97-AF65-F5344CB8AC3E}">
        <p14:creationId xmlns:p14="http://schemas.microsoft.com/office/powerpoint/2010/main" val="39453302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Represents me (during this transition) -  whilst revealing hidden problems to family; still hiding other things and finding it difficult to be completely honest. </a:t>
            </a:r>
          </a:p>
          <a:p>
            <a:endParaRPr lang="en-GB" dirty="0"/>
          </a:p>
          <a:p>
            <a:r>
              <a:rPr lang="en-GB" dirty="0"/>
              <a:t>First mask: The things that are revealed. When the mask is taken-off they are told</a:t>
            </a:r>
          </a:p>
          <a:p>
            <a:endParaRPr lang="en-GB" dirty="0"/>
          </a:p>
          <a:p>
            <a:r>
              <a:rPr lang="en-GB" dirty="0"/>
              <a:t>Second mask: The things that remained hidden or untold</a:t>
            </a:r>
          </a:p>
          <a:p>
            <a:endParaRPr lang="en-GB" dirty="0"/>
          </a:p>
          <a:p>
            <a:r>
              <a:rPr lang="en-GB" dirty="0"/>
              <a:t>Summary: Even though I was able to talk about my mental health issues for the first time, I found it impossible to fully open-up at this time </a:t>
            </a:r>
          </a:p>
        </p:txBody>
      </p:sp>
      <p:sp>
        <p:nvSpPr>
          <p:cNvPr id="4" name="Slide Number Placeholder 3"/>
          <p:cNvSpPr>
            <a:spLocks noGrp="1"/>
          </p:cNvSpPr>
          <p:nvPr>
            <p:ph type="sldNum" sz="quarter" idx="5"/>
          </p:nvPr>
        </p:nvSpPr>
        <p:spPr/>
        <p:txBody>
          <a:bodyPr/>
          <a:lstStyle/>
          <a:p>
            <a:fld id="{3CCDA6AF-0C9E-45DF-880A-BCA0130242F9}" type="slidenum">
              <a:rPr lang="en-GB" smtClean="0"/>
              <a:t>14</a:t>
            </a:fld>
            <a:endParaRPr lang="en-GB"/>
          </a:p>
        </p:txBody>
      </p:sp>
    </p:spTree>
    <p:extLst>
      <p:ext uri="{BB962C8B-B14F-4D97-AF65-F5344CB8AC3E}">
        <p14:creationId xmlns:p14="http://schemas.microsoft.com/office/powerpoint/2010/main" val="30858022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reflected on my transition through the Rolfe model.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Assessed the Rolfe model and given my opinion on its benefits and drawbacks.</a:t>
            </a:r>
          </a:p>
          <a:p>
            <a:r>
              <a:rPr lang="en-GB" dirty="0"/>
              <a:t>I used it to look back upon my transition.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Discussed an image that I feel represents my transition well.</a:t>
            </a:r>
          </a:p>
          <a:p>
            <a:r>
              <a:rPr lang="en-GB" dirty="0"/>
              <a:t>I discussed the impact of the transition on my personal development and growing edge. </a:t>
            </a:r>
          </a:p>
          <a:p>
            <a:endParaRPr lang="en-GB" dirty="0"/>
          </a:p>
          <a:p>
            <a:r>
              <a:rPr lang="en-GB" dirty="0"/>
              <a:t>Briefly discuss how useful I found this entire process (revealing, shed light on, learning experience, difficult and embarrassing, positive as I can view my progress since the transition)</a:t>
            </a:r>
          </a:p>
          <a:p>
            <a:endParaRPr lang="en-GB" dirty="0"/>
          </a:p>
        </p:txBody>
      </p:sp>
      <p:sp>
        <p:nvSpPr>
          <p:cNvPr id="4" name="Slide Number Placeholder 3"/>
          <p:cNvSpPr>
            <a:spLocks noGrp="1"/>
          </p:cNvSpPr>
          <p:nvPr>
            <p:ph type="sldNum" sz="quarter" idx="5"/>
          </p:nvPr>
        </p:nvSpPr>
        <p:spPr/>
        <p:txBody>
          <a:bodyPr/>
          <a:lstStyle/>
          <a:p>
            <a:fld id="{3CCDA6AF-0C9E-45DF-880A-BCA0130242F9}" type="slidenum">
              <a:rPr lang="en-GB" smtClean="0"/>
              <a:t>15</a:t>
            </a:fld>
            <a:endParaRPr lang="en-GB"/>
          </a:p>
        </p:txBody>
      </p:sp>
    </p:spTree>
    <p:extLst>
      <p:ext uri="{BB962C8B-B14F-4D97-AF65-F5344CB8AC3E}">
        <p14:creationId xmlns:p14="http://schemas.microsoft.com/office/powerpoint/2010/main" val="41438183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CDA6AF-0C9E-45DF-880A-BCA0130242F9}" type="slidenum">
              <a:rPr lang="en-GB" smtClean="0"/>
              <a:t>16</a:t>
            </a:fld>
            <a:endParaRPr lang="en-GB"/>
          </a:p>
        </p:txBody>
      </p:sp>
    </p:spTree>
    <p:extLst>
      <p:ext uri="{BB962C8B-B14F-4D97-AF65-F5344CB8AC3E}">
        <p14:creationId xmlns:p14="http://schemas.microsoft.com/office/powerpoint/2010/main" val="29099139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CDA6AF-0C9E-45DF-880A-BCA0130242F9}" type="slidenum">
              <a:rPr lang="en-GB" smtClean="0"/>
              <a:t>17</a:t>
            </a:fld>
            <a:endParaRPr lang="en-GB"/>
          </a:p>
        </p:txBody>
      </p:sp>
    </p:spTree>
    <p:extLst>
      <p:ext uri="{BB962C8B-B14F-4D97-AF65-F5344CB8AC3E}">
        <p14:creationId xmlns:p14="http://schemas.microsoft.com/office/powerpoint/2010/main" val="1288241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CDA6AF-0C9E-45DF-880A-BCA0130242F9}" type="slidenum">
              <a:rPr lang="en-GB" smtClean="0"/>
              <a:t>22</a:t>
            </a:fld>
            <a:endParaRPr lang="en-GB"/>
          </a:p>
        </p:txBody>
      </p:sp>
    </p:spTree>
    <p:extLst>
      <p:ext uri="{BB962C8B-B14F-4D97-AF65-F5344CB8AC3E}">
        <p14:creationId xmlns:p14="http://schemas.microsoft.com/office/powerpoint/2010/main" val="16557396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CDA6AF-0C9E-45DF-880A-BCA0130242F9}" type="slidenum">
              <a:rPr lang="en-GB" smtClean="0"/>
              <a:t>24</a:t>
            </a:fld>
            <a:endParaRPr lang="en-GB"/>
          </a:p>
        </p:txBody>
      </p:sp>
    </p:spTree>
    <p:extLst>
      <p:ext uri="{BB962C8B-B14F-4D97-AF65-F5344CB8AC3E}">
        <p14:creationId xmlns:p14="http://schemas.microsoft.com/office/powerpoint/2010/main" val="38644058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CDA6AF-0C9E-45DF-880A-BCA0130242F9}" type="slidenum">
              <a:rPr lang="en-GB" smtClean="0"/>
              <a:t>25</a:t>
            </a:fld>
            <a:endParaRPr lang="en-GB"/>
          </a:p>
        </p:txBody>
      </p:sp>
    </p:spTree>
    <p:extLst>
      <p:ext uri="{BB962C8B-B14F-4D97-AF65-F5344CB8AC3E}">
        <p14:creationId xmlns:p14="http://schemas.microsoft.com/office/powerpoint/2010/main" val="5188074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0F326-34B3-6CB7-6BEF-2B118DA1FA9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3DF21C7-8F1F-1228-4C7D-FABA7DE375A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B4FA638-6CE0-AC6C-504F-A0F8D10C7A5C}"/>
              </a:ext>
            </a:extLst>
          </p:cNvPr>
          <p:cNvSpPr>
            <a:spLocks noGrp="1"/>
          </p:cNvSpPr>
          <p:nvPr>
            <p:ph type="dt" sz="half" idx="10"/>
          </p:nvPr>
        </p:nvSpPr>
        <p:spPr/>
        <p:txBody>
          <a:bodyPr/>
          <a:lstStyle/>
          <a:p>
            <a:fld id="{C4E4A444-FC0B-43B5-A9B8-E1BF1847CF30}" type="datetimeFigureOut">
              <a:rPr lang="en-GB" smtClean="0"/>
              <a:t>10/11/2024</a:t>
            </a:fld>
            <a:endParaRPr lang="en-GB"/>
          </a:p>
        </p:txBody>
      </p:sp>
      <p:sp>
        <p:nvSpPr>
          <p:cNvPr id="5" name="Footer Placeholder 4">
            <a:extLst>
              <a:ext uri="{FF2B5EF4-FFF2-40B4-BE49-F238E27FC236}">
                <a16:creationId xmlns:a16="http://schemas.microsoft.com/office/drawing/2014/main" id="{EF4C0238-F775-4F50-D554-C136A8BAC7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760ED1-3A66-0663-5A31-215D15026E0D}"/>
              </a:ext>
            </a:extLst>
          </p:cNvPr>
          <p:cNvSpPr>
            <a:spLocks noGrp="1"/>
          </p:cNvSpPr>
          <p:nvPr>
            <p:ph type="sldNum" sz="quarter" idx="12"/>
          </p:nvPr>
        </p:nvSpPr>
        <p:spPr/>
        <p:txBody>
          <a:bodyPr/>
          <a:lstStyle/>
          <a:p>
            <a:fld id="{DF1C1744-190D-418B-9E74-61F1AA8892BD}" type="slidenum">
              <a:rPr lang="en-GB" smtClean="0"/>
              <a:t>‹#›</a:t>
            </a:fld>
            <a:endParaRPr lang="en-GB"/>
          </a:p>
        </p:txBody>
      </p:sp>
    </p:spTree>
    <p:extLst>
      <p:ext uri="{BB962C8B-B14F-4D97-AF65-F5344CB8AC3E}">
        <p14:creationId xmlns:p14="http://schemas.microsoft.com/office/powerpoint/2010/main" val="14053357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002F7-4962-6D98-08CA-00E25068226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62BD3C2-1410-D3DB-740E-276A4F8B534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D4A717-B82E-9193-CFDA-FAEF0ECEF93F}"/>
              </a:ext>
            </a:extLst>
          </p:cNvPr>
          <p:cNvSpPr>
            <a:spLocks noGrp="1"/>
          </p:cNvSpPr>
          <p:nvPr>
            <p:ph type="dt" sz="half" idx="10"/>
          </p:nvPr>
        </p:nvSpPr>
        <p:spPr/>
        <p:txBody>
          <a:bodyPr/>
          <a:lstStyle/>
          <a:p>
            <a:fld id="{C4E4A444-FC0B-43B5-A9B8-E1BF1847CF30}" type="datetimeFigureOut">
              <a:rPr lang="en-GB" smtClean="0"/>
              <a:t>10/11/2024</a:t>
            </a:fld>
            <a:endParaRPr lang="en-GB"/>
          </a:p>
        </p:txBody>
      </p:sp>
      <p:sp>
        <p:nvSpPr>
          <p:cNvPr id="5" name="Footer Placeholder 4">
            <a:extLst>
              <a:ext uri="{FF2B5EF4-FFF2-40B4-BE49-F238E27FC236}">
                <a16:creationId xmlns:a16="http://schemas.microsoft.com/office/drawing/2014/main" id="{8281AE70-5ECD-F825-1813-F7E2BDD370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ED22C5-05CA-BC3E-ED6D-A11098547A7A}"/>
              </a:ext>
            </a:extLst>
          </p:cNvPr>
          <p:cNvSpPr>
            <a:spLocks noGrp="1"/>
          </p:cNvSpPr>
          <p:nvPr>
            <p:ph type="sldNum" sz="quarter" idx="12"/>
          </p:nvPr>
        </p:nvSpPr>
        <p:spPr/>
        <p:txBody>
          <a:bodyPr/>
          <a:lstStyle/>
          <a:p>
            <a:fld id="{DF1C1744-190D-418B-9E74-61F1AA8892BD}" type="slidenum">
              <a:rPr lang="en-GB" smtClean="0"/>
              <a:t>‹#›</a:t>
            </a:fld>
            <a:endParaRPr lang="en-GB"/>
          </a:p>
        </p:txBody>
      </p:sp>
    </p:spTree>
    <p:extLst>
      <p:ext uri="{BB962C8B-B14F-4D97-AF65-F5344CB8AC3E}">
        <p14:creationId xmlns:p14="http://schemas.microsoft.com/office/powerpoint/2010/main" val="37987882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98096-A1D7-960D-2B61-68983E6CC9F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626535D-404B-0DEB-000C-8C6DCCF146C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A9A3C1E-745E-318E-14B0-9125DEEB858D}"/>
              </a:ext>
            </a:extLst>
          </p:cNvPr>
          <p:cNvSpPr>
            <a:spLocks noGrp="1"/>
          </p:cNvSpPr>
          <p:nvPr>
            <p:ph type="dt" sz="half" idx="10"/>
          </p:nvPr>
        </p:nvSpPr>
        <p:spPr/>
        <p:txBody>
          <a:bodyPr/>
          <a:lstStyle/>
          <a:p>
            <a:fld id="{C4E4A444-FC0B-43B5-A9B8-E1BF1847CF30}" type="datetimeFigureOut">
              <a:rPr lang="en-GB" smtClean="0"/>
              <a:t>10/11/2024</a:t>
            </a:fld>
            <a:endParaRPr lang="en-GB"/>
          </a:p>
        </p:txBody>
      </p:sp>
      <p:sp>
        <p:nvSpPr>
          <p:cNvPr id="5" name="Footer Placeholder 4">
            <a:extLst>
              <a:ext uri="{FF2B5EF4-FFF2-40B4-BE49-F238E27FC236}">
                <a16:creationId xmlns:a16="http://schemas.microsoft.com/office/drawing/2014/main" id="{3C3F81A7-D95A-696D-DFE3-C97FDF8E7F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210F04-9EA3-EA3B-E062-2DEAA267D77E}"/>
              </a:ext>
            </a:extLst>
          </p:cNvPr>
          <p:cNvSpPr>
            <a:spLocks noGrp="1"/>
          </p:cNvSpPr>
          <p:nvPr>
            <p:ph type="sldNum" sz="quarter" idx="12"/>
          </p:nvPr>
        </p:nvSpPr>
        <p:spPr/>
        <p:txBody>
          <a:bodyPr/>
          <a:lstStyle/>
          <a:p>
            <a:fld id="{DF1C1744-190D-418B-9E74-61F1AA8892BD}" type="slidenum">
              <a:rPr lang="en-GB" smtClean="0"/>
              <a:t>‹#›</a:t>
            </a:fld>
            <a:endParaRPr lang="en-GB"/>
          </a:p>
        </p:txBody>
      </p:sp>
    </p:spTree>
    <p:extLst>
      <p:ext uri="{BB962C8B-B14F-4D97-AF65-F5344CB8AC3E}">
        <p14:creationId xmlns:p14="http://schemas.microsoft.com/office/powerpoint/2010/main" val="2196826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23FB5-149A-6FEA-C92B-29DEF5C9C6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2C2A970-77D8-0A0F-899A-DB00D51BE55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17E4D37-C40F-3E7B-E292-EEE7084A7E4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6C3ECAD-FEFA-2769-33BE-3D81800FBE11}"/>
              </a:ext>
            </a:extLst>
          </p:cNvPr>
          <p:cNvSpPr>
            <a:spLocks noGrp="1"/>
          </p:cNvSpPr>
          <p:nvPr>
            <p:ph type="dt" sz="half" idx="10"/>
          </p:nvPr>
        </p:nvSpPr>
        <p:spPr/>
        <p:txBody>
          <a:bodyPr/>
          <a:lstStyle/>
          <a:p>
            <a:fld id="{C4E4A444-FC0B-43B5-A9B8-E1BF1847CF30}" type="datetimeFigureOut">
              <a:rPr lang="en-GB" smtClean="0"/>
              <a:t>10/11/2024</a:t>
            </a:fld>
            <a:endParaRPr lang="en-GB"/>
          </a:p>
        </p:txBody>
      </p:sp>
      <p:sp>
        <p:nvSpPr>
          <p:cNvPr id="6" name="Footer Placeholder 5">
            <a:extLst>
              <a:ext uri="{FF2B5EF4-FFF2-40B4-BE49-F238E27FC236}">
                <a16:creationId xmlns:a16="http://schemas.microsoft.com/office/drawing/2014/main" id="{4F0AAAED-E972-1377-93F0-557502EA1E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B8465B-017E-4301-1148-760C888BAD65}"/>
              </a:ext>
            </a:extLst>
          </p:cNvPr>
          <p:cNvSpPr>
            <a:spLocks noGrp="1"/>
          </p:cNvSpPr>
          <p:nvPr>
            <p:ph type="sldNum" sz="quarter" idx="12"/>
          </p:nvPr>
        </p:nvSpPr>
        <p:spPr/>
        <p:txBody>
          <a:bodyPr/>
          <a:lstStyle/>
          <a:p>
            <a:fld id="{DF1C1744-190D-418B-9E74-61F1AA8892BD}" type="slidenum">
              <a:rPr lang="en-GB" smtClean="0"/>
              <a:t>‹#›</a:t>
            </a:fld>
            <a:endParaRPr lang="en-GB"/>
          </a:p>
        </p:txBody>
      </p:sp>
    </p:spTree>
    <p:extLst>
      <p:ext uri="{BB962C8B-B14F-4D97-AF65-F5344CB8AC3E}">
        <p14:creationId xmlns:p14="http://schemas.microsoft.com/office/powerpoint/2010/main" val="26580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FD82B-EB15-BAA3-5476-C55115E5BCC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5737F9-3973-77A9-AB22-753DE703BD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6EBE328-774E-7B00-8B89-C253CAB6BAE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90458F0-A8F0-3062-DD94-72A99E65E8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07554B5-588E-C827-8178-F5CF058F72D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A65F4B0-985C-738F-F26D-5F3EDD07BBBA}"/>
              </a:ext>
            </a:extLst>
          </p:cNvPr>
          <p:cNvSpPr>
            <a:spLocks noGrp="1"/>
          </p:cNvSpPr>
          <p:nvPr>
            <p:ph type="dt" sz="half" idx="10"/>
          </p:nvPr>
        </p:nvSpPr>
        <p:spPr/>
        <p:txBody>
          <a:bodyPr/>
          <a:lstStyle/>
          <a:p>
            <a:fld id="{C4E4A444-FC0B-43B5-A9B8-E1BF1847CF30}" type="datetimeFigureOut">
              <a:rPr lang="en-GB" smtClean="0"/>
              <a:t>10/11/2024</a:t>
            </a:fld>
            <a:endParaRPr lang="en-GB"/>
          </a:p>
        </p:txBody>
      </p:sp>
      <p:sp>
        <p:nvSpPr>
          <p:cNvPr id="8" name="Footer Placeholder 7">
            <a:extLst>
              <a:ext uri="{FF2B5EF4-FFF2-40B4-BE49-F238E27FC236}">
                <a16:creationId xmlns:a16="http://schemas.microsoft.com/office/drawing/2014/main" id="{8E082BBB-4F1C-4A8E-A338-076C52DC73A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20013D-A43A-653F-6DF5-CFB0AD55F96D}"/>
              </a:ext>
            </a:extLst>
          </p:cNvPr>
          <p:cNvSpPr>
            <a:spLocks noGrp="1"/>
          </p:cNvSpPr>
          <p:nvPr>
            <p:ph type="sldNum" sz="quarter" idx="12"/>
          </p:nvPr>
        </p:nvSpPr>
        <p:spPr/>
        <p:txBody>
          <a:bodyPr/>
          <a:lstStyle/>
          <a:p>
            <a:fld id="{DF1C1744-190D-418B-9E74-61F1AA8892BD}" type="slidenum">
              <a:rPr lang="en-GB" smtClean="0"/>
              <a:t>‹#›</a:t>
            </a:fld>
            <a:endParaRPr lang="en-GB"/>
          </a:p>
        </p:txBody>
      </p:sp>
    </p:spTree>
    <p:extLst>
      <p:ext uri="{BB962C8B-B14F-4D97-AF65-F5344CB8AC3E}">
        <p14:creationId xmlns:p14="http://schemas.microsoft.com/office/powerpoint/2010/main" val="1250567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ECA05-C143-366D-C85D-5C13EC00DC8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917C1B2-5EF1-A34F-2F6F-E322958C5EFA}"/>
              </a:ext>
            </a:extLst>
          </p:cNvPr>
          <p:cNvSpPr>
            <a:spLocks noGrp="1"/>
          </p:cNvSpPr>
          <p:nvPr>
            <p:ph type="dt" sz="half" idx="10"/>
          </p:nvPr>
        </p:nvSpPr>
        <p:spPr/>
        <p:txBody>
          <a:bodyPr/>
          <a:lstStyle/>
          <a:p>
            <a:fld id="{C4E4A444-FC0B-43B5-A9B8-E1BF1847CF30}" type="datetimeFigureOut">
              <a:rPr lang="en-GB" smtClean="0"/>
              <a:t>10/11/2024</a:t>
            </a:fld>
            <a:endParaRPr lang="en-GB"/>
          </a:p>
        </p:txBody>
      </p:sp>
      <p:sp>
        <p:nvSpPr>
          <p:cNvPr id="4" name="Footer Placeholder 3">
            <a:extLst>
              <a:ext uri="{FF2B5EF4-FFF2-40B4-BE49-F238E27FC236}">
                <a16:creationId xmlns:a16="http://schemas.microsoft.com/office/drawing/2014/main" id="{D657E8C3-9345-7AD5-D431-5FBD199A65A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7ABB5E0-8B27-A261-0917-FAD6A5285067}"/>
              </a:ext>
            </a:extLst>
          </p:cNvPr>
          <p:cNvSpPr>
            <a:spLocks noGrp="1"/>
          </p:cNvSpPr>
          <p:nvPr>
            <p:ph type="sldNum" sz="quarter" idx="12"/>
          </p:nvPr>
        </p:nvSpPr>
        <p:spPr/>
        <p:txBody>
          <a:bodyPr/>
          <a:lstStyle/>
          <a:p>
            <a:fld id="{DF1C1744-190D-418B-9E74-61F1AA8892BD}" type="slidenum">
              <a:rPr lang="en-GB" smtClean="0"/>
              <a:t>‹#›</a:t>
            </a:fld>
            <a:endParaRPr lang="en-GB"/>
          </a:p>
        </p:txBody>
      </p:sp>
    </p:spTree>
    <p:extLst>
      <p:ext uri="{BB962C8B-B14F-4D97-AF65-F5344CB8AC3E}">
        <p14:creationId xmlns:p14="http://schemas.microsoft.com/office/powerpoint/2010/main" val="1614864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2844E79-DE0C-95B7-AC64-BA472204BCCD}"/>
              </a:ext>
            </a:extLst>
          </p:cNvPr>
          <p:cNvSpPr>
            <a:spLocks noGrp="1"/>
          </p:cNvSpPr>
          <p:nvPr>
            <p:ph type="dt" sz="half" idx="10"/>
          </p:nvPr>
        </p:nvSpPr>
        <p:spPr/>
        <p:txBody>
          <a:bodyPr/>
          <a:lstStyle/>
          <a:p>
            <a:fld id="{C4E4A444-FC0B-43B5-A9B8-E1BF1847CF30}" type="datetimeFigureOut">
              <a:rPr lang="en-GB" smtClean="0"/>
              <a:t>10/11/2024</a:t>
            </a:fld>
            <a:endParaRPr lang="en-GB"/>
          </a:p>
        </p:txBody>
      </p:sp>
      <p:sp>
        <p:nvSpPr>
          <p:cNvPr id="3" name="Footer Placeholder 2">
            <a:extLst>
              <a:ext uri="{FF2B5EF4-FFF2-40B4-BE49-F238E27FC236}">
                <a16:creationId xmlns:a16="http://schemas.microsoft.com/office/drawing/2014/main" id="{5B4E9753-47C2-9799-F133-2F8E6BA8FFD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CFB37D2-5C0F-AEF2-359E-E9DD815672EB}"/>
              </a:ext>
            </a:extLst>
          </p:cNvPr>
          <p:cNvSpPr>
            <a:spLocks noGrp="1"/>
          </p:cNvSpPr>
          <p:nvPr>
            <p:ph type="sldNum" sz="quarter" idx="12"/>
          </p:nvPr>
        </p:nvSpPr>
        <p:spPr/>
        <p:txBody>
          <a:bodyPr/>
          <a:lstStyle/>
          <a:p>
            <a:fld id="{DF1C1744-190D-418B-9E74-61F1AA8892BD}" type="slidenum">
              <a:rPr lang="en-GB" smtClean="0"/>
              <a:t>‹#›</a:t>
            </a:fld>
            <a:endParaRPr lang="en-GB"/>
          </a:p>
        </p:txBody>
      </p:sp>
    </p:spTree>
    <p:extLst>
      <p:ext uri="{BB962C8B-B14F-4D97-AF65-F5344CB8AC3E}">
        <p14:creationId xmlns:p14="http://schemas.microsoft.com/office/powerpoint/2010/main" val="40702225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DFAAC-14B1-1E80-3EF3-93F10BB702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1368CA-F7EB-BDE4-EAE0-15A7502CF02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0E6CA56-AFB7-E049-399B-F7B2E28385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8BB36B-E95F-256E-F947-D425A6B4B05F}"/>
              </a:ext>
            </a:extLst>
          </p:cNvPr>
          <p:cNvSpPr>
            <a:spLocks noGrp="1"/>
          </p:cNvSpPr>
          <p:nvPr>
            <p:ph type="dt" sz="half" idx="10"/>
          </p:nvPr>
        </p:nvSpPr>
        <p:spPr/>
        <p:txBody>
          <a:bodyPr/>
          <a:lstStyle/>
          <a:p>
            <a:fld id="{C4E4A444-FC0B-43B5-A9B8-E1BF1847CF30}" type="datetimeFigureOut">
              <a:rPr lang="en-GB" smtClean="0"/>
              <a:t>10/11/2024</a:t>
            </a:fld>
            <a:endParaRPr lang="en-GB"/>
          </a:p>
        </p:txBody>
      </p:sp>
      <p:sp>
        <p:nvSpPr>
          <p:cNvPr id="6" name="Footer Placeholder 5">
            <a:extLst>
              <a:ext uri="{FF2B5EF4-FFF2-40B4-BE49-F238E27FC236}">
                <a16:creationId xmlns:a16="http://schemas.microsoft.com/office/drawing/2014/main" id="{9B833576-2942-50BC-E42D-324765CF81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CE041B-7A43-C26B-570D-D3A1D3F50CEF}"/>
              </a:ext>
            </a:extLst>
          </p:cNvPr>
          <p:cNvSpPr>
            <a:spLocks noGrp="1"/>
          </p:cNvSpPr>
          <p:nvPr>
            <p:ph type="sldNum" sz="quarter" idx="12"/>
          </p:nvPr>
        </p:nvSpPr>
        <p:spPr/>
        <p:txBody>
          <a:bodyPr/>
          <a:lstStyle/>
          <a:p>
            <a:fld id="{DF1C1744-190D-418B-9E74-61F1AA8892BD}" type="slidenum">
              <a:rPr lang="en-GB" smtClean="0"/>
              <a:t>‹#›</a:t>
            </a:fld>
            <a:endParaRPr lang="en-GB"/>
          </a:p>
        </p:txBody>
      </p:sp>
    </p:spTree>
    <p:extLst>
      <p:ext uri="{BB962C8B-B14F-4D97-AF65-F5344CB8AC3E}">
        <p14:creationId xmlns:p14="http://schemas.microsoft.com/office/powerpoint/2010/main" val="3708150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06D00-B187-57ED-3AED-AEB81414D2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3656469-5F6A-4EC0-5A9E-69290A02867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27F66A9-3B63-860B-9D36-D7F05204B5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A5917C-E79B-136A-4B82-BB7E4B061E1C}"/>
              </a:ext>
            </a:extLst>
          </p:cNvPr>
          <p:cNvSpPr>
            <a:spLocks noGrp="1"/>
          </p:cNvSpPr>
          <p:nvPr>
            <p:ph type="dt" sz="half" idx="10"/>
          </p:nvPr>
        </p:nvSpPr>
        <p:spPr/>
        <p:txBody>
          <a:bodyPr/>
          <a:lstStyle/>
          <a:p>
            <a:fld id="{C4E4A444-FC0B-43B5-A9B8-E1BF1847CF30}" type="datetimeFigureOut">
              <a:rPr lang="en-GB" smtClean="0"/>
              <a:t>10/11/2024</a:t>
            </a:fld>
            <a:endParaRPr lang="en-GB"/>
          </a:p>
        </p:txBody>
      </p:sp>
      <p:sp>
        <p:nvSpPr>
          <p:cNvPr id="6" name="Footer Placeholder 5">
            <a:extLst>
              <a:ext uri="{FF2B5EF4-FFF2-40B4-BE49-F238E27FC236}">
                <a16:creationId xmlns:a16="http://schemas.microsoft.com/office/drawing/2014/main" id="{E4317E48-43E8-A2A2-087E-712BDE3296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9405B5-534C-F56E-FF72-C4F269B708C1}"/>
              </a:ext>
            </a:extLst>
          </p:cNvPr>
          <p:cNvSpPr>
            <a:spLocks noGrp="1"/>
          </p:cNvSpPr>
          <p:nvPr>
            <p:ph type="sldNum" sz="quarter" idx="12"/>
          </p:nvPr>
        </p:nvSpPr>
        <p:spPr/>
        <p:txBody>
          <a:bodyPr/>
          <a:lstStyle/>
          <a:p>
            <a:fld id="{DF1C1744-190D-418B-9E74-61F1AA8892BD}" type="slidenum">
              <a:rPr lang="en-GB" smtClean="0"/>
              <a:t>‹#›</a:t>
            </a:fld>
            <a:endParaRPr lang="en-GB"/>
          </a:p>
        </p:txBody>
      </p:sp>
    </p:spTree>
    <p:extLst>
      <p:ext uri="{BB962C8B-B14F-4D97-AF65-F5344CB8AC3E}">
        <p14:creationId xmlns:p14="http://schemas.microsoft.com/office/powerpoint/2010/main" val="9519166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89DEF-0643-22A2-1C2A-FFF4C8CE5DE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DE40CDE-4A38-5CC0-3F9D-8F0EC2F194C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13F295-27FD-6966-E730-9B0980DBF716}"/>
              </a:ext>
            </a:extLst>
          </p:cNvPr>
          <p:cNvSpPr>
            <a:spLocks noGrp="1"/>
          </p:cNvSpPr>
          <p:nvPr>
            <p:ph type="dt" sz="half" idx="10"/>
          </p:nvPr>
        </p:nvSpPr>
        <p:spPr/>
        <p:txBody>
          <a:bodyPr/>
          <a:lstStyle/>
          <a:p>
            <a:fld id="{C4E4A444-FC0B-43B5-A9B8-E1BF1847CF30}" type="datetimeFigureOut">
              <a:rPr lang="en-GB" smtClean="0"/>
              <a:t>10/11/2024</a:t>
            </a:fld>
            <a:endParaRPr lang="en-GB"/>
          </a:p>
        </p:txBody>
      </p:sp>
      <p:sp>
        <p:nvSpPr>
          <p:cNvPr id="5" name="Footer Placeholder 4">
            <a:extLst>
              <a:ext uri="{FF2B5EF4-FFF2-40B4-BE49-F238E27FC236}">
                <a16:creationId xmlns:a16="http://schemas.microsoft.com/office/drawing/2014/main" id="{202B9D1D-2A6B-36AF-8427-3DEB19E7D9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B7C11A-DB30-EE2B-7B73-47B642BF6341}"/>
              </a:ext>
            </a:extLst>
          </p:cNvPr>
          <p:cNvSpPr>
            <a:spLocks noGrp="1"/>
          </p:cNvSpPr>
          <p:nvPr>
            <p:ph type="sldNum" sz="quarter" idx="12"/>
          </p:nvPr>
        </p:nvSpPr>
        <p:spPr/>
        <p:txBody>
          <a:bodyPr/>
          <a:lstStyle/>
          <a:p>
            <a:fld id="{DF1C1744-190D-418B-9E74-61F1AA8892BD}" type="slidenum">
              <a:rPr lang="en-GB" smtClean="0"/>
              <a:t>‹#›</a:t>
            </a:fld>
            <a:endParaRPr lang="en-GB"/>
          </a:p>
        </p:txBody>
      </p:sp>
    </p:spTree>
    <p:extLst>
      <p:ext uri="{BB962C8B-B14F-4D97-AF65-F5344CB8AC3E}">
        <p14:creationId xmlns:p14="http://schemas.microsoft.com/office/powerpoint/2010/main" val="1435664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33BE34D-2EEE-276C-810F-1C6758B9D1C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492B13-C3A9-BE64-54C4-227DD377CE0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D80614-4295-4B88-3F2A-4057EC608CFB}"/>
              </a:ext>
            </a:extLst>
          </p:cNvPr>
          <p:cNvSpPr>
            <a:spLocks noGrp="1"/>
          </p:cNvSpPr>
          <p:nvPr>
            <p:ph type="dt" sz="half" idx="10"/>
          </p:nvPr>
        </p:nvSpPr>
        <p:spPr/>
        <p:txBody>
          <a:bodyPr/>
          <a:lstStyle/>
          <a:p>
            <a:fld id="{C4E4A444-FC0B-43B5-A9B8-E1BF1847CF30}" type="datetimeFigureOut">
              <a:rPr lang="en-GB" smtClean="0"/>
              <a:t>10/11/2024</a:t>
            </a:fld>
            <a:endParaRPr lang="en-GB"/>
          </a:p>
        </p:txBody>
      </p:sp>
      <p:sp>
        <p:nvSpPr>
          <p:cNvPr id="5" name="Footer Placeholder 4">
            <a:extLst>
              <a:ext uri="{FF2B5EF4-FFF2-40B4-BE49-F238E27FC236}">
                <a16:creationId xmlns:a16="http://schemas.microsoft.com/office/drawing/2014/main" id="{0899B3B5-9AD1-E4A6-6277-D9F1999833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D979AB-4110-CFC6-9190-653AE1308330}"/>
              </a:ext>
            </a:extLst>
          </p:cNvPr>
          <p:cNvSpPr>
            <a:spLocks noGrp="1"/>
          </p:cNvSpPr>
          <p:nvPr>
            <p:ph type="sldNum" sz="quarter" idx="12"/>
          </p:nvPr>
        </p:nvSpPr>
        <p:spPr/>
        <p:txBody>
          <a:bodyPr/>
          <a:lstStyle/>
          <a:p>
            <a:fld id="{DF1C1744-190D-418B-9E74-61F1AA8892BD}" type="slidenum">
              <a:rPr lang="en-GB" smtClean="0"/>
              <a:t>‹#›</a:t>
            </a:fld>
            <a:endParaRPr lang="en-GB"/>
          </a:p>
        </p:txBody>
      </p:sp>
    </p:spTree>
    <p:extLst>
      <p:ext uri="{BB962C8B-B14F-4D97-AF65-F5344CB8AC3E}">
        <p14:creationId xmlns:p14="http://schemas.microsoft.com/office/powerpoint/2010/main" val="1544177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7D564F-69C2-0CC9-2B14-7F992D008A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9047B9-1238-3AEA-9860-362D3DB62B4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8BD719-B729-E8AA-5C14-C0A1823D82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4E4A444-FC0B-43B5-A9B8-E1BF1847CF30}" type="datetimeFigureOut">
              <a:rPr lang="en-GB" smtClean="0"/>
              <a:t>10/11/2024</a:t>
            </a:fld>
            <a:endParaRPr lang="en-GB"/>
          </a:p>
        </p:txBody>
      </p:sp>
      <p:sp>
        <p:nvSpPr>
          <p:cNvPr id="5" name="Footer Placeholder 4">
            <a:extLst>
              <a:ext uri="{FF2B5EF4-FFF2-40B4-BE49-F238E27FC236}">
                <a16:creationId xmlns:a16="http://schemas.microsoft.com/office/drawing/2014/main" id="{7C3F7CE6-00B1-F311-AA92-2D8CD8D8389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7F614FF-8978-A16A-87AE-E74FD169C0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F1C1744-190D-418B-9E74-61F1AA8892BD}" type="slidenum">
              <a:rPr lang="en-GB" smtClean="0"/>
              <a:t>‹#›</a:t>
            </a:fld>
            <a:endParaRPr lang="en-GB"/>
          </a:p>
        </p:txBody>
      </p:sp>
    </p:spTree>
    <p:extLst>
      <p:ext uri="{BB962C8B-B14F-4D97-AF65-F5344CB8AC3E}">
        <p14:creationId xmlns:p14="http://schemas.microsoft.com/office/powerpoint/2010/main" val="9716386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4.jpg"/><Relationship Id="rId7" Type="http://schemas.openxmlformats.org/officeDocument/2006/relationships/diagramColors" Target="../diagrams/colors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7.jpeg"/><Relationship Id="rId7" Type="http://schemas.openxmlformats.org/officeDocument/2006/relationships/diagramColors" Target="../diagrams/colors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doi.org/10.1080/14623943.2012.657795"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doi.org/10.1080/14623943.2012.657795"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43C48B49-6135-48B6-AC0F-97E5D8D1F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4A03C5-A58B-0724-BF69-E29AE85CA031}"/>
              </a:ext>
            </a:extLst>
          </p:cNvPr>
          <p:cNvSpPr>
            <a:spLocks noGrp="1"/>
          </p:cNvSpPr>
          <p:nvPr>
            <p:ph type="ctrTitle"/>
          </p:nvPr>
        </p:nvSpPr>
        <p:spPr>
          <a:xfrm>
            <a:off x="1329766" y="1146412"/>
            <a:ext cx="9014348" cy="2402006"/>
          </a:xfrm>
        </p:spPr>
        <p:txBody>
          <a:bodyPr anchor="b">
            <a:normAutofit/>
          </a:bodyPr>
          <a:lstStyle/>
          <a:p>
            <a:pPr algn="l"/>
            <a:r>
              <a:rPr lang="en-GB" sz="4800"/>
              <a:t>Reflective Presentation</a:t>
            </a:r>
            <a:br>
              <a:rPr lang="en-GB" sz="4800"/>
            </a:br>
            <a:endParaRPr lang="en-GB" sz="4800"/>
          </a:p>
        </p:txBody>
      </p:sp>
      <p:sp>
        <p:nvSpPr>
          <p:cNvPr id="66" name="Rectangle 65">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 y="4374554"/>
            <a:ext cx="12192007" cy="2483444"/>
          </a:xfrm>
          <a:prstGeom prst="rect">
            <a:avLst/>
          </a:prstGeom>
          <a:gradFill>
            <a:gsLst>
              <a:gs pos="0">
                <a:schemeClr val="accent1">
                  <a:lumMod val="75000"/>
                </a:schemeClr>
              </a:gs>
              <a:gs pos="100000">
                <a:srgbClr val="000000"/>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40655" y="4374554"/>
            <a:ext cx="4051344" cy="2483446"/>
          </a:xfrm>
          <a:prstGeom prst="rect">
            <a:avLst/>
          </a:prstGeom>
          <a:gradFill>
            <a:gsLst>
              <a:gs pos="4000">
                <a:schemeClr val="accent1">
                  <a:alpha val="21000"/>
                </a:schemeClr>
              </a:gs>
              <a:gs pos="83000">
                <a:schemeClr val="accent1">
                  <a:lumMod val="50000"/>
                  <a:alpha val="61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7">
            <a:extLst>
              <a:ext uri="{FF2B5EF4-FFF2-40B4-BE49-F238E27FC236}">
                <a16:creationId xmlns:a16="http://schemas.microsoft.com/office/drawing/2014/main" id="{F256AC18-FB41-4977-8B0C-F5082335A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379429"/>
            <a:ext cx="12191984" cy="1953928"/>
          </a:xfrm>
          <a:prstGeom prst="rect">
            <a:avLst/>
          </a:prstGeom>
          <a:gradFill>
            <a:gsLst>
              <a:gs pos="32000">
                <a:schemeClr val="accent1">
                  <a:lumMod val="50000"/>
                  <a:alpha val="0"/>
                </a:schemeClr>
              </a:gs>
              <a:gs pos="100000">
                <a:schemeClr val="accent1">
                  <a:alpha val="5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 y="4380927"/>
            <a:ext cx="12192000" cy="2019443"/>
          </a:xfrm>
          <a:prstGeom prst="rect">
            <a:avLst/>
          </a:prstGeom>
          <a:gradFill>
            <a:gsLst>
              <a:gs pos="32000">
                <a:schemeClr val="accent1">
                  <a:lumMod val="50000"/>
                  <a:alpha val="0"/>
                </a:schemeClr>
              </a:gs>
              <a:gs pos="100000">
                <a:srgbClr val="000000">
                  <a:alpha val="45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53352DD8-5F01-2897-885D-A14FD8B78BBD}"/>
              </a:ext>
            </a:extLst>
          </p:cNvPr>
          <p:cNvSpPr>
            <a:spLocks noGrp="1"/>
          </p:cNvSpPr>
          <p:nvPr>
            <p:ph type="subTitle" idx="1"/>
          </p:nvPr>
        </p:nvSpPr>
        <p:spPr>
          <a:xfrm>
            <a:off x="1329765" y="4892722"/>
            <a:ext cx="6387155" cy="1078173"/>
          </a:xfrm>
        </p:spPr>
        <p:txBody>
          <a:bodyPr anchor="ctr">
            <a:normAutofit/>
          </a:bodyPr>
          <a:lstStyle/>
          <a:p>
            <a:pPr algn="l"/>
            <a:r>
              <a:rPr lang="en-GB">
                <a:solidFill>
                  <a:srgbClr val="FFFFFF"/>
                </a:solidFill>
              </a:rPr>
              <a:t>Reflective Practice in Counselling (ECCS6004) </a:t>
            </a:r>
          </a:p>
          <a:p>
            <a:pPr algn="l"/>
            <a:r>
              <a:rPr lang="en-GB">
                <a:solidFill>
                  <a:srgbClr val="FFFFFF"/>
                </a:solidFill>
              </a:rPr>
              <a:t>Lloyd Evans 2405248</a:t>
            </a:r>
          </a:p>
          <a:p>
            <a:pPr algn="l"/>
            <a:endParaRPr lang="en-GB">
              <a:solidFill>
                <a:srgbClr val="FFFFFF"/>
              </a:solidFill>
            </a:endParaRPr>
          </a:p>
        </p:txBody>
      </p:sp>
    </p:spTree>
    <p:extLst>
      <p:ext uri="{BB962C8B-B14F-4D97-AF65-F5344CB8AC3E}">
        <p14:creationId xmlns:p14="http://schemas.microsoft.com/office/powerpoint/2010/main" val="18171841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8" name="Rectangle 97">
            <a:extLst>
              <a:ext uri="{FF2B5EF4-FFF2-40B4-BE49-F238E27FC236}">
                <a16:creationId xmlns:a16="http://schemas.microsoft.com/office/drawing/2014/main" id="{0CCC4BA0-1298-4DBD-86F1-B51D8C9D3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E059B4-32DF-4FB0-14B2-088D7F8CA88A}"/>
              </a:ext>
            </a:extLst>
          </p:cNvPr>
          <p:cNvSpPr>
            <a:spLocks noGrp="1"/>
          </p:cNvSpPr>
          <p:nvPr>
            <p:ph type="title"/>
          </p:nvPr>
        </p:nvSpPr>
        <p:spPr>
          <a:xfrm>
            <a:off x="1136398" y="502021"/>
            <a:ext cx="5427525" cy="1667997"/>
          </a:xfrm>
        </p:spPr>
        <p:txBody>
          <a:bodyPr anchor="b">
            <a:normAutofit/>
          </a:bodyPr>
          <a:lstStyle/>
          <a:p>
            <a:r>
              <a:rPr lang="en-GB" sz="6000" dirty="0"/>
              <a:t>Key aim</a:t>
            </a:r>
          </a:p>
        </p:txBody>
      </p:sp>
      <p:sp>
        <p:nvSpPr>
          <p:cNvPr id="3" name="Content Placeholder 2">
            <a:extLst>
              <a:ext uri="{FF2B5EF4-FFF2-40B4-BE49-F238E27FC236}">
                <a16:creationId xmlns:a16="http://schemas.microsoft.com/office/drawing/2014/main" id="{4AEAC456-4A80-875E-A0A3-70BF70670A31}"/>
              </a:ext>
            </a:extLst>
          </p:cNvPr>
          <p:cNvSpPr>
            <a:spLocks noGrp="1"/>
          </p:cNvSpPr>
          <p:nvPr>
            <p:ph idx="1"/>
          </p:nvPr>
        </p:nvSpPr>
        <p:spPr>
          <a:xfrm>
            <a:off x="1136398" y="2405467"/>
            <a:ext cx="5427526" cy="3535083"/>
          </a:xfrm>
        </p:spPr>
        <p:txBody>
          <a:bodyPr anchor="t">
            <a:normAutofit/>
          </a:bodyPr>
          <a:lstStyle/>
          <a:p>
            <a:endParaRPr lang="en-GB" sz="2000" dirty="0"/>
          </a:p>
          <a:p>
            <a:endParaRPr lang="en-GB" sz="2000" dirty="0"/>
          </a:p>
          <a:p>
            <a:pPr marL="0" indent="0" algn="ctr">
              <a:buNone/>
            </a:pPr>
            <a:r>
              <a:rPr lang="en-GB" sz="2400" dirty="0"/>
              <a:t>“Critically reflect upon a transition that has had an </a:t>
            </a:r>
            <a:r>
              <a:rPr lang="en-GB" sz="2400"/>
              <a:t>impact on </a:t>
            </a:r>
            <a:r>
              <a:rPr lang="en-GB" sz="2400" dirty="0"/>
              <a:t>personal development and growing edge using an appropriate model or framework.”</a:t>
            </a:r>
          </a:p>
          <a:p>
            <a:endParaRPr lang="en-GB" sz="2000" dirty="0"/>
          </a:p>
        </p:txBody>
      </p:sp>
      <p:pic>
        <p:nvPicPr>
          <p:cNvPr id="7" name="Picture 6" descr="City lights focused in magnifying glass">
            <a:extLst>
              <a:ext uri="{FF2B5EF4-FFF2-40B4-BE49-F238E27FC236}">
                <a16:creationId xmlns:a16="http://schemas.microsoft.com/office/drawing/2014/main" id="{EDB628CA-FE9D-8A37-8D17-366BFED0B5A7}"/>
              </a:ext>
            </a:extLst>
          </p:cNvPr>
          <p:cNvPicPr>
            <a:picLocks noChangeAspect="1"/>
          </p:cNvPicPr>
          <p:nvPr/>
        </p:nvPicPr>
        <p:blipFill>
          <a:blip r:embed="rId3">
            <a:extLst>
              <a:ext uri="{28A0092B-C50C-407E-A947-70E740481C1C}">
                <a14:useLocalDpi xmlns:a14="http://schemas.microsoft.com/office/drawing/2010/main" val="0"/>
              </a:ext>
            </a:extLst>
          </a:blip>
          <a:srcRect l="16872" r="16377" b="-1"/>
          <a:stretch/>
        </p:blipFill>
        <p:spPr>
          <a:xfrm>
            <a:off x="7047513" y="975645"/>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
        <p:nvSpPr>
          <p:cNvPr id="100" name="Rectangle 9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266914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3" name="Picture 12" descr="Woman meditating outdoors">
            <a:extLst>
              <a:ext uri="{FF2B5EF4-FFF2-40B4-BE49-F238E27FC236}">
                <a16:creationId xmlns:a16="http://schemas.microsoft.com/office/drawing/2014/main" id="{2B1AF307-BD98-AF36-2AB8-C80F2FEC44D8}"/>
              </a:ext>
            </a:extLst>
          </p:cNvPr>
          <p:cNvPicPr>
            <a:picLocks noChangeAspect="1"/>
          </p:cNvPicPr>
          <p:nvPr/>
        </p:nvPicPr>
        <p:blipFill>
          <a:blip r:embed="rId3">
            <a:duotone>
              <a:prstClr val="black"/>
              <a:schemeClr val="tx2">
                <a:tint val="45000"/>
                <a:satMod val="400000"/>
              </a:schemeClr>
            </a:duotone>
            <a:alphaModFix amt="25000"/>
            <a:extLst>
              <a:ext uri="{28A0092B-C50C-407E-A947-70E740481C1C}">
                <a14:useLocalDpi xmlns:a14="http://schemas.microsoft.com/office/drawing/2010/main" val="0"/>
              </a:ext>
            </a:extLst>
          </a:blip>
          <a:srcRect b="15730"/>
          <a:stretch/>
        </p:blipFill>
        <p:spPr>
          <a:xfrm>
            <a:off x="33886" y="10"/>
            <a:ext cx="12191980" cy="6857990"/>
          </a:xfrm>
          <a:prstGeom prst="rect">
            <a:avLst/>
          </a:prstGeom>
        </p:spPr>
      </p:pic>
      <p:sp>
        <p:nvSpPr>
          <p:cNvPr id="2" name="Title 1">
            <a:extLst>
              <a:ext uri="{FF2B5EF4-FFF2-40B4-BE49-F238E27FC236}">
                <a16:creationId xmlns:a16="http://schemas.microsoft.com/office/drawing/2014/main" id="{234CADE4-2FD6-7882-EDB7-DE8752811E64}"/>
              </a:ext>
            </a:extLst>
          </p:cNvPr>
          <p:cNvSpPr>
            <a:spLocks noGrp="1"/>
          </p:cNvSpPr>
          <p:nvPr>
            <p:ph type="title"/>
          </p:nvPr>
        </p:nvSpPr>
        <p:spPr>
          <a:xfrm>
            <a:off x="838200" y="365125"/>
            <a:ext cx="10515600" cy="1325563"/>
          </a:xfrm>
        </p:spPr>
        <p:txBody>
          <a:bodyPr>
            <a:normAutofit/>
          </a:bodyPr>
          <a:lstStyle/>
          <a:p>
            <a:r>
              <a:rPr lang="en-GB" dirty="0"/>
              <a:t>What is reflective practice? </a:t>
            </a:r>
          </a:p>
        </p:txBody>
      </p:sp>
      <p:sp>
        <p:nvSpPr>
          <p:cNvPr id="3" name="Content Placeholder 2">
            <a:extLst>
              <a:ext uri="{FF2B5EF4-FFF2-40B4-BE49-F238E27FC236}">
                <a16:creationId xmlns:a16="http://schemas.microsoft.com/office/drawing/2014/main" id="{D3CD5E10-78D9-57E8-CA1E-C214CD5EE6EA}"/>
              </a:ext>
            </a:extLst>
          </p:cNvPr>
          <p:cNvSpPr>
            <a:spLocks noGrp="1"/>
          </p:cNvSpPr>
          <p:nvPr>
            <p:ph idx="1"/>
          </p:nvPr>
        </p:nvSpPr>
        <p:spPr>
          <a:xfrm>
            <a:off x="838200" y="1825625"/>
            <a:ext cx="10515600" cy="4351338"/>
          </a:xfrm>
        </p:spPr>
        <p:txBody>
          <a:bodyPr>
            <a:normAutofit/>
          </a:bodyPr>
          <a:lstStyle/>
          <a:p>
            <a:r>
              <a:rPr lang="en-GB" sz="2600" dirty="0"/>
              <a:t>Learn from past experiences</a:t>
            </a:r>
          </a:p>
          <a:p>
            <a:r>
              <a:rPr lang="en-GB" sz="2600" dirty="0"/>
              <a:t>Improve practice</a:t>
            </a:r>
          </a:p>
          <a:p>
            <a:r>
              <a:rPr lang="en-GB" sz="2600" dirty="0"/>
              <a:t>Critically examine</a:t>
            </a:r>
          </a:p>
          <a:p>
            <a:r>
              <a:rPr lang="en-GB" sz="2600" dirty="0"/>
              <a:t>Reflect </a:t>
            </a:r>
          </a:p>
          <a:p>
            <a:r>
              <a:rPr lang="en-GB" sz="2600" dirty="0"/>
              <a:t>Analyse</a:t>
            </a:r>
          </a:p>
          <a:p>
            <a:r>
              <a:rPr lang="en-GB" sz="2600" dirty="0"/>
              <a:t>Broaden understanding </a:t>
            </a:r>
          </a:p>
          <a:p>
            <a:r>
              <a:rPr lang="en-GB" sz="2600" dirty="0"/>
              <a:t>Insight</a:t>
            </a:r>
          </a:p>
          <a:p>
            <a:r>
              <a:rPr lang="en-GB" sz="2600" dirty="0"/>
              <a:t>Self-awareness </a:t>
            </a:r>
          </a:p>
          <a:p>
            <a:r>
              <a:rPr lang="en-GB" sz="2600" dirty="0"/>
              <a:t>Question our actions</a:t>
            </a:r>
          </a:p>
        </p:txBody>
      </p:sp>
      <p:sp>
        <p:nvSpPr>
          <p:cNvPr id="4" name="TextBox 3">
            <a:extLst>
              <a:ext uri="{FF2B5EF4-FFF2-40B4-BE49-F238E27FC236}">
                <a16:creationId xmlns:a16="http://schemas.microsoft.com/office/drawing/2014/main" id="{7ACBAF47-197E-8EFE-DF06-AE256974F220}"/>
              </a:ext>
            </a:extLst>
          </p:cNvPr>
          <p:cNvSpPr txBox="1"/>
          <p:nvPr/>
        </p:nvSpPr>
        <p:spPr>
          <a:xfrm>
            <a:off x="6199582" y="6039543"/>
            <a:ext cx="5763812" cy="646331"/>
          </a:xfrm>
          <a:prstGeom prst="rect">
            <a:avLst/>
          </a:prstGeom>
          <a:noFill/>
        </p:spPr>
        <p:txBody>
          <a:bodyPr wrap="square" rtlCol="0">
            <a:spAutoFit/>
          </a:bodyPr>
          <a:lstStyle/>
          <a:p>
            <a:r>
              <a:rPr lang="en-GB" dirty="0"/>
              <a:t>(</a:t>
            </a:r>
            <a:r>
              <a:rPr lang="en-GB" dirty="0" err="1"/>
              <a:t>Bager</a:t>
            </a:r>
            <a:r>
              <a:rPr lang="en-GB" dirty="0"/>
              <a:t>-Charleson, 2020), (</a:t>
            </a:r>
            <a:r>
              <a:rPr lang="en-GB" dirty="0" err="1"/>
              <a:t>Bassot</a:t>
            </a:r>
            <a:r>
              <a:rPr lang="en-GB" dirty="0"/>
              <a:t>, 2023), (Bolton, 2018), </a:t>
            </a:r>
          </a:p>
          <a:p>
            <a:r>
              <a:rPr lang="en-GB" dirty="0"/>
              <a:t>(Jasper, 2013), (Thompson and Thompson, 2023).</a:t>
            </a:r>
          </a:p>
        </p:txBody>
      </p:sp>
    </p:spTree>
    <p:extLst>
      <p:ext uri="{BB962C8B-B14F-4D97-AF65-F5344CB8AC3E}">
        <p14:creationId xmlns:p14="http://schemas.microsoft.com/office/powerpoint/2010/main" val="415932003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37CA1E-4A2C-16E0-BE52-8BAE38123F7C}"/>
              </a:ext>
            </a:extLst>
          </p:cNvPr>
          <p:cNvSpPr>
            <a:spLocks noGrp="1"/>
          </p:cNvSpPr>
          <p:nvPr>
            <p:ph type="title"/>
          </p:nvPr>
        </p:nvSpPr>
        <p:spPr>
          <a:xfrm>
            <a:off x="8643193" y="489507"/>
            <a:ext cx="3091607" cy="1655483"/>
          </a:xfrm>
        </p:spPr>
        <p:txBody>
          <a:bodyPr anchor="b">
            <a:normAutofit/>
          </a:bodyPr>
          <a:lstStyle/>
          <a:p>
            <a:r>
              <a:rPr lang="en-GB" sz="4000"/>
              <a:t>Why is it important? </a:t>
            </a:r>
          </a:p>
        </p:txBody>
      </p:sp>
      <p:pic>
        <p:nvPicPr>
          <p:cNvPr id="7" name="Picture 6" descr="Teacher pointing at pupils">
            <a:extLst>
              <a:ext uri="{FF2B5EF4-FFF2-40B4-BE49-F238E27FC236}">
                <a16:creationId xmlns:a16="http://schemas.microsoft.com/office/drawing/2014/main" id="{D5927D4E-6FE8-032E-D253-274B4DF1BC83}"/>
              </a:ext>
            </a:extLst>
          </p:cNvPr>
          <p:cNvPicPr>
            <a:picLocks noChangeAspect="1"/>
          </p:cNvPicPr>
          <p:nvPr/>
        </p:nvPicPr>
        <p:blipFill>
          <a:blip r:embed="rId3">
            <a:extLst>
              <a:ext uri="{28A0092B-C50C-407E-A947-70E740481C1C}">
                <a14:useLocalDpi xmlns:a14="http://schemas.microsoft.com/office/drawing/2010/main" val="0"/>
              </a:ext>
            </a:extLst>
          </a:blip>
          <a:srcRect l="7041" r="8428" b="-1"/>
          <a:stretch/>
        </p:blipFill>
        <p:spPr>
          <a:xfrm>
            <a:off x="20" y="431"/>
            <a:ext cx="8115280" cy="6408311"/>
          </a:xfrm>
          <a:prstGeom prst="rect">
            <a:avLst/>
          </a:prstGeom>
        </p:spPr>
      </p:pic>
      <p:sp>
        <p:nvSpPr>
          <p:cNvPr id="4" name="Content Placeholder 3">
            <a:extLst>
              <a:ext uri="{FF2B5EF4-FFF2-40B4-BE49-F238E27FC236}">
                <a16:creationId xmlns:a16="http://schemas.microsoft.com/office/drawing/2014/main" id="{5326FF5F-CAE3-AA9D-3B66-76321E066F5C}"/>
              </a:ext>
            </a:extLst>
          </p:cNvPr>
          <p:cNvSpPr>
            <a:spLocks noGrp="1"/>
          </p:cNvSpPr>
          <p:nvPr>
            <p:ph idx="1"/>
          </p:nvPr>
        </p:nvSpPr>
        <p:spPr>
          <a:xfrm>
            <a:off x="8643193" y="2418408"/>
            <a:ext cx="2942813" cy="3540265"/>
          </a:xfrm>
        </p:spPr>
        <p:txBody>
          <a:bodyPr>
            <a:normAutofit/>
          </a:bodyPr>
          <a:lstStyle/>
          <a:p>
            <a:pPr marL="0" indent="0">
              <a:buNone/>
            </a:pPr>
            <a:r>
              <a:rPr lang="en-GB" sz="2000"/>
              <a:t>“(Reflective practice) is recognised as an essential tool for helping make the links between theory and practice”  (Jasper. 2013, p. 1).</a:t>
            </a:r>
            <a:endParaRPr lang="en-US" sz="2000"/>
          </a:p>
          <a:p>
            <a:endParaRPr lang="en-GB" sz="2000" dirty="0"/>
          </a:p>
        </p:txBody>
      </p:sp>
      <p:sp>
        <p:nvSpPr>
          <p:cNvPr id="42" name="Rectangle 41">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98A531F-98A7-FF80-DF87-3465F369B114}"/>
              </a:ext>
            </a:extLst>
          </p:cNvPr>
          <p:cNvSpPr txBox="1"/>
          <p:nvPr/>
        </p:nvSpPr>
        <p:spPr>
          <a:xfrm>
            <a:off x="4976446" y="457200"/>
            <a:ext cx="184731" cy="769441"/>
          </a:xfrm>
          <a:prstGeom prst="rect">
            <a:avLst/>
          </a:prstGeom>
          <a:noFill/>
        </p:spPr>
        <p:txBody>
          <a:bodyPr wrap="none" rtlCol="0">
            <a:spAutoFit/>
          </a:bodyPr>
          <a:lstStyle/>
          <a:p>
            <a:endParaRPr lang="en-GB" sz="4400" dirty="0">
              <a:solidFill>
                <a:schemeClr val="bg1"/>
              </a:solidFill>
            </a:endParaRPr>
          </a:p>
        </p:txBody>
      </p:sp>
      <p:sp>
        <p:nvSpPr>
          <p:cNvPr id="3" name="TextBox 2">
            <a:extLst>
              <a:ext uri="{FF2B5EF4-FFF2-40B4-BE49-F238E27FC236}">
                <a16:creationId xmlns:a16="http://schemas.microsoft.com/office/drawing/2014/main" id="{BC629173-D8E0-5159-4B27-D361F4D43E1D}"/>
              </a:ext>
            </a:extLst>
          </p:cNvPr>
          <p:cNvSpPr txBox="1"/>
          <p:nvPr/>
        </p:nvSpPr>
        <p:spPr>
          <a:xfrm>
            <a:off x="-8" y="6400800"/>
            <a:ext cx="8100807" cy="646331"/>
          </a:xfrm>
          <a:prstGeom prst="rect">
            <a:avLst/>
          </a:prstGeom>
          <a:noFill/>
        </p:spPr>
        <p:txBody>
          <a:bodyPr wrap="none" rtlCol="0">
            <a:spAutoFit/>
          </a:bodyPr>
          <a:lstStyle/>
          <a:p>
            <a:r>
              <a:rPr lang="en-GB" sz="1800" dirty="0">
                <a:solidFill>
                  <a:schemeClr val="bg1"/>
                </a:solidFill>
              </a:rPr>
              <a:t>(</a:t>
            </a:r>
            <a:r>
              <a:rPr lang="en-GB" sz="1800" dirty="0" err="1">
                <a:solidFill>
                  <a:schemeClr val="bg1"/>
                </a:solidFill>
              </a:rPr>
              <a:t>Bassot</a:t>
            </a:r>
            <a:r>
              <a:rPr lang="en-GB" sz="1800" dirty="0">
                <a:solidFill>
                  <a:schemeClr val="bg1"/>
                </a:solidFill>
              </a:rPr>
              <a:t>, 2023), (Bolton, 2018), (Jasper, 2013), (Thompson and Thompson, 2023).</a:t>
            </a:r>
          </a:p>
          <a:p>
            <a:endParaRPr lang="en-GB" dirty="0"/>
          </a:p>
        </p:txBody>
      </p:sp>
    </p:spTree>
    <p:extLst>
      <p:ext uri="{BB962C8B-B14F-4D97-AF65-F5344CB8AC3E}">
        <p14:creationId xmlns:p14="http://schemas.microsoft.com/office/powerpoint/2010/main" val="16181363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01861A6-39B4-275E-8634-83F4A90D5409}"/>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Models and frameworks of reflection </a:t>
            </a:r>
          </a:p>
        </p:txBody>
      </p:sp>
      <p:graphicFrame>
        <p:nvGraphicFramePr>
          <p:cNvPr id="5" name="Content Placeholder 2">
            <a:extLst>
              <a:ext uri="{FF2B5EF4-FFF2-40B4-BE49-F238E27FC236}">
                <a16:creationId xmlns:a16="http://schemas.microsoft.com/office/drawing/2014/main" id="{39758221-08D9-6665-718B-72A4282388E5}"/>
              </a:ext>
            </a:extLst>
          </p:cNvPr>
          <p:cNvGraphicFramePr>
            <a:graphicFrameLocks noGrp="1"/>
          </p:cNvGraphicFramePr>
          <p:nvPr>
            <p:ph idx="1"/>
            <p:extLst>
              <p:ext uri="{D42A27DB-BD31-4B8C-83A1-F6EECF244321}">
                <p14:modId xmlns:p14="http://schemas.microsoft.com/office/powerpoint/2010/main" val="319527710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73613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4283EE-FA43-B14A-FFC1-C0A41FFFF5CA}"/>
              </a:ext>
            </a:extLst>
          </p:cNvPr>
          <p:cNvSpPr>
            <a:spLocks noGrp="1"/>
          </p:cNvSpPr>
          <p:nvPr>
            <p:ph type="title"/>
          </p:nvPr>
        </p:nvSpPr>
        <p:spPr>
          <a:xfrm>
            <a:off x="1068665" y="454126"/>
            <a:ext cx="4959603" cy="1305501"/>
          </a:xfrm>
        </p:spPr>
        <p:txBody>
          <a:bodyPr anchor="b">
            <a:normAutofit/>
          </a:bodyPr>
          <a:lstStyle/>
          <a:p>
            <a:r>
              <a:rPr lang="en-GB" sz="4000" dirty="0"/>
              <a:t>Rolfe’s framework for reflexive practice </a:t>
            </a:r>
          </a:p>
        </p:txBody>
      </p:sp>
      <p:sp>
        <p:nvSpPr>
          <p:cNvPr id="20" name="Content Placeholder 19">
            <a:extLst>
              <a:ext uri="{FF2B5EF4-FFF2-40B4-BE49-F238E27FC236}">
                <a16:creationId xmlns:a16="http://schemas.microsoft.com/office/drawing/2014/main" id="{6606DF09-9B68-97E7-3309-5D3FAB343CEB}"/>
              </a:ext>
            </a:extLst>
          </p:cNvPr>
          <p:cNvSpPr>
            <a:spLocks noGrp="1"/>
          </p:cNvSpPr>
          <p:nvPr>
            <p:ph idx="1"/>
          </p:nvPr>
        </p:nvSpPr>
        <p:spPr>
          <a:xfrm>
            <a:off x="1094124" y="2178500"/>
            <a:ext cx="5315189" cy="3102084"/>
          </a:xfrm>
        </p:spPr>
        <p:txBody>
          <a:bodyPr anchor="t">
            <a:normAutofit/>
          </a:bodyPr>
          <a:lstStyle/>
          <a:p>
            <a:r>
              <a:rPr lang="en-US" sz="2400" dirty="0"/>
              <a:t>What? </a:t>
            </a:r>
          </a:p>
          <a:p>
            <a:endParaRPr lang="en-US" sz="2400" dirty="0"/>
          </a:p>
          <a:p>
            <a:r>
              <a:rPr lang="en-US" sz="2400" dirty="0"/>
              <a:t>So what?</a:t>
            </a:r>
          </a:p>
          <a:p>
            <a:endParaRPr lang="en-US" sz="2400" dirty="0"/>
          </a:p>
          <a:p>
            <a:r>
              <a:rPr lang="en-US" sz="2400" dirty="0"/>
              <a:t>Now what?</a:t>
            </a:r>
          </a:p>
        </p:txBody>
      </p:sp>
      <p:sp>
        <p:nvSpPr>
          <p:cNvPr id="34" name="Rectangle 33">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descr="A white rectangular object with black text&#10;&#10;Description automatically generated with medium confidence">
            <a:extLst>
              <a:ext uri="{FF2B5EF4-FFF2-40B4-BE49-F238E27FC236}">
                <a16:creationId xmlns:a16="http://schemas.microsoft.com/office/drawing/2014/main" id="{E681F34E-7E16-B01D-10DC-1F5F21EE29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30489" y="112094"/>
            <a:ext cx="5219141" cy="6554827"/>
          </a:xfrm>
          <a:prstGeom prst="rect">
            <a:avLst/>
          </a:prstGeom>
        </p:spPr>
      </p:pic>
      <p:sp>
        <p:nvSpPr>
          <p:cNvPr id="6" name="TextBox 5">
            <a:extLst>
              <a:ext uri="{FF2B5EF4-FFF2-40B4-BE49-F238E27FC236}">
                <a16:creationId xmlns:a16="http://schemas.microsoft.com/office/drawing/2014/main" id="{59C38024-F984-08CC-FB78-478A72D942E8}"/>
              </a:ext>
            </a:extLst>
          </p:cNvPr>
          <p:cNvSpPr txBox="1"/>
          <p:nvPr/>
        </p:nvSpPr>
        <p:spPr>
          <a:xfrm>
            <a:off x="312555" y="5343577"/>
            <a:ext cx="6201003" cy="646331"/>
          </a:xfrm>
          <a:prstGeom prst="rect">
            <a:avLst/>
          </a:prstGeom>
          <a:noFill/>
        </p:spPr>
        <p:txBody>
          <a:bodyPr wrap="square" rtlCol="0">
            <a:spAutoFit/>
          </a:bodyPr>
          <a:lstStyle/>
          <a:p>
            <a:r>
              <a:rPr lang="en-GB" dirty="0"/>
              <a:t>Figure 1: Rolfe’s framework for reflexive practice (Rolfe </a:t>
            </a:r>
            <a:r>
              <a:rPr lang="en-GB" i="1" dirty="0"/>
              <a:t>et al</a:t>
            </a:r>
            <a:r>
              <a:rPr lang="en-GB" dirty="0"/>
              <a:t>., 2011, p. 45, Figure 3.5)</a:t>
            </a:r>
          </a:p>
        </p:txBody>
      </p:sp>
      <p:sp>
        <p:nvSpPr>
          <p:cNvPr id="3" name="TextBox 2">
            <a:extLst>
              <a:ext uri="{FF2B5EF4-FFF2-40B4-BE49-F238E27FC236}">
                <a16:creationId xmlns:a16="http://schemas.microsoft.com/office/drawing/2014/main" id="{EECC2078-ECC0-982A-53DD-2775BCA01258}"/>
              </a:ext>
            </a:extLst>
          </p:cNvPr>
          <p:cNvSpPr txBox="1"/>
          <p:nvPr/>
        </p:nvSpPr>
        <p:spPr>
          <a:xfrm>
            <a:off x="321736" y="6095573"/>
            <a:ext cx="5442708" cy="646331"/>
          </a:xfrm>
          <a:prstGeom prst="rect">
            <a:avLst/>
          </a:prstGeom>
          <a:noFill/>
        </p:spPr>
        <p:txBody>
          <a:bodyPr wrap="none" rtlCol="0">
            <a:spAutoFit/>
          </a:bodyPr>
          <a:lstStyle/>
          <a:p>
            <a:r>
              <a:rPr lang="en-GB" dirty="0"/>
              <a:t>(Driscoll, 2007), (Rolfe, Jasper and Freshwater, 2001),</a:t>
            </a:r>
          </a:p>
          <a:p>
            <a:r>
              <a:rPr lang="en-GB" dirty="0"/>
              <a:t>(Rolfe, Jasper and Freshwater, 2011)</a:t>
            </a:r>
          </a:p>
        </p:txBody>
      </p:sp>
    </p:spTree>
    <p:extLst>
      <p:ext uri="{BB962C8B-B14F-4D97-AF65-F5344CB8AC3E}">
        <p14:creationId xmlns:p14="http://schemas.microsoft.com/office/powerpoint/2010/main" val="11654827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DA0547-DE2C-B1AC-F580-FF7656A433AA}"/>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My transition </a:t>
            </a:r>
          </a:p>
        </p:txBody>
      </p:sp>
      <p:graphicFrame>
        <p:nvGraphicFramePr>
          <p:cNvPr id="5" name="Content Placeholder 2">
            <a:extLst>
              <a:ext uri="{FF2B5EF4-FFF2-40B4-BE49-F238E27FC236}">
                <a16:creationId xmlns:a16="http://schemas.microsoft.com/office/drawing/2014/main" id="{EB2E2B58-AC6B-56D4-FBD8-3F302DA0FFED}"/>
              </a:ext>
            </a:extLst>
          </p:cNvPr>
          <p:cNvGraphicFramePr>
            <a:graphicFrameLocks noGrp="1"/>
          </p:cNvGraphicFramePr>
          <p:nvPr>
            <p:ph idx="1"/>
            <p:extLst>
              <p:ext uri="{D42A27DB-BD31-4B8C-83A1-F6EECF244321}">
                <p14:modId xmlns:p14="http://schemas.microsoft.com/office/powerpoint/2010/main" val="380565158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43595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526C52-38C9-666A-265C-F21346E43295}"/>
              </a:ext>
            </a:extLst>
          </p:cNvPr>
          <p:cNvSpPr>
            <a:spLocks noGrp="1"/>
          </p:cNvSpPr>
          <p:nvPr>
            <p:ph type="title"/>
          </p:nvPr>
        </p:nvSpPr>
        <p:spPr>
          <a:xfrm>
            <a:off x="1144506" y="457201"/>
            <a:ext cx="6743698" cy="1157227"/>
          </a:xfrm>
        </p:spPr>
        <p:txBody>
          <a:bodyPr anchor="b">
            <a:normAutofit/>
          </a:bodyPr>
          <a:lstStyle/>
          <a:p>
            <a:r>
              <a:rPr lang="en-GB" sz="6000" dirty="0"/>
              <a:t>What?</a:t>
            </a:r>
          </a:p>
        </p:txBody>
      </p:sp>
      <p:sp>
        <p:nvSpPr>
          <p:cNvPr id="3" name="Content Placeholder 2">
            <a:extLst>
              <a:ext uri="{FF2B5EF4-FFF2-40B4-BE49-F238E27FC236}">
                <a16:creationId xmlns:a16="http://schemas.microsoft.com/office/drawing/2014/main" id="{CAC74173-FA42-1959-0E91-18E17B906259}"/>
              </a:ext>
            </a:extLst>
          </p:cNvPr>
          <p:cNvSpPr>
            <a:spLocks noGrp="1"/>
          </p:cNvSpPr>
          <p:nvPr>
            <p:ph idx="1"/>
          </p:nvPr>
        </p:nvSpPr>
        <p:spPr>
          <a:xfrm>
            <a:off x="1144505" y="2071630"/>
            <a:ext cx="6743700" cy="3666562"/>
          </a:xfrm>
        </p:spPr>
        <p:txBody>
          <a:bodyPr>
            <a:normAutofit/>
          </a:bodyPr>
          <a:lstStyle/>
          <a:p>
            <a:r>
              <a:rPr lang="en-GB" sz="2000" dirty="0"/>
              <a:t>…was the problem? </a:t>
            </a:r>
          </a:p>
          <a:p>
            <a:r>
              <a:rPr lang="en-GB" sz="2000" dirty="0"/>
              <a:t>…was my role?</a:t>
            </a:r>
          </a:p>
          <a:p>
            <a:r>
              <a:rPr lang="en-GB" sz="2000" dirty="0"/>
              <a:t>…was I trying to achieve? </a:t>
            </a:r>
          </a:p>
          <a:p>
            <a:r>
              <a:rPr lang="en-GB" sz="2000" dirty="0"/>
              <a:t>…actions did I take? </a:t>
            </a:r>
          </a:p>
          <a:p>
            <a:r>
              <a:rPr lang="en-GB" sz="2000" dirty="0"/>
              <a:t>…was the response of others? </a:t>
            </a:r>
          </a:p>
          <a:p>
            <a:r>
              <a:rPr lang="en-GB" sz="2000" dirty="0"/>
              <a:t>…were the consequences?</a:t>
            </a:r>
          </a:p>
          <a:p>
            <a:r>
              <a:rPr lang="en-GB" sz="2000" dirty="0"/>
              <a:t>…feelings did it evoke? </a:t>
            </a:r>
          </a:p>
          <a:p>
            <a:r>
              <a:rPr lang="en-GB" sz="2000" dirty="0"/>
              <a:t>…was good/bad about the experience? </a:t>
            </a:r>
          </a:p>
          <a:p>
            <a:endParaRPr lang="en-GB" sz="2000" dirty="0"/>
          </a:p>
        </p:txBody>
      </p:sp>
      <p:pic>
        <p:nvPicPr>
          <p:cNvPr id="10" name="Picture 9" descr="Quizzical burrowing owl looking forward">
            <a:extLst>
              <a:ext uri="{FF2B5EF4-FFF2-40B4-BE49-F238E27FC236}">
                <a16:creationId xmlns:a16="http://schemas.microsoft.com/office/drawing/2014/main" id="{9B03AE6B-0637-5D71-B211-BBF3BC494213}"/>
              </a:ext>
            </a:extLst>
          </p:cNvPr>
          <p:cNvPicPr>
            <a:picLocks noChangeAspect="1"/>
          </p:cNvPicPr>
          <p:nvPr/>
        </p:nvPicPr>
        <p:blipFill>
          <a:blip r:embed="rId3">
            <a:extLst>
              <a:ext uri="{28A0092B-C50C-407E-A947-70E740481C1C}">
                <a14:useLocalDpi xmlns:a14="http://schemas.microsoft.com/office/drawing/2010/main" val="0"/>
              </a:ext>
            </a:extLst>
          </a:blip>
          <a:srcRect r="30499" b="-2"/>
          <a:stretch/>
        </p:blipFill>
        <p:spPr>
          <a:xfrm>
            <a:off x="8878294" y="516835"/>
            <a:ext cx="2592126" cy="2592126"/>
          </a:xfrm>
          <a:custGeom>
            <a:avLst/>
            <a:gdLst/>
            <a:ahLst/>
            <a:cxnLst/>
            <a:rect l="l" t="t" r="r" b="b"/>
            <a:pathLst>
              <a:path w="2592126" h="2592126">
                <a:moveTo>
                  <a:pt x="1296063" y="0"/>
                </a:moveTo>
                <a:cubicBezTo>
                  <a:pt x="2011859" y="0"/>
                  <a:pt x="2592126" y="580267"/>
                  <a:pt x="2592126" y="1296063"/>
                </a:cubicBezTo>
                <a:cubicBezTo>
                  <a:pt x="2592126" y="2011859"/>
                  <a:pt x="2011859" y="2592126"/>
                  <a:pt x="1296063" y="2592126"/>
                </a:cubicBezTo>
                <a:cubicBezTo>
                  <a:pt x="580267" y="2592126"/>
                  <a:pt x="0" y="2011859"/>
                  <a:pt x="0" y="1296063"/>
                </a:cubicBezTo>
                <a:cubicBezTo>
                  <a:pt x="0" y="580267"/>
                  <a:pt x="580267" y="0"/>
                  <a:pt x="1296063" y="0"/>
                </a:cubicBezTo>
                <a:close/>
              </a:path>
            </a:pathLst>
          </a:custGeom>
        </p:spPr>
      </p:pic>
      <p:pic>
        <p:nvPicPr>
          <p:cNvPr id="7" name="Picture 6" descr="Wood human figure">
            <a:extLst>
              <a:ext uri="{FF2B5EF4-FFF2-40B4-BE49-F238E27FC236}">
                <a16:creationId xmlns:a16="http://schemas.microsoft.com/office/drawing/2014/main" id="{C865338E-1ABA-598A-AE83-25DAFE7F0946}"/>
              </a:ext>
            </a:extLst>
          </p:cNvPr>
          <p:cNvPicPr>
            <a:picLocks noChangeAspect="1"/>
          </p:cNvPicPr>
          <p:nvPr/>
        </p:nvPicPr>
        <p:blipFill>
          <a:blip r:embed="rId4"/>
          <a:srcRect r="33248" b="-3"/>
          <a:stretch/>
        </p:blipFill>
        <p:spPr>
          <a:xfrm>
            <a:off x="8878294" y="3383860"/>
            <a:ext cx="2592126" cy="2592126"/>
          </a:xfrm>
          <a:custGeom>
            <a:avLst/>
            <a:gdLst/>
            <a:ahLst/>
            <a:cxnLst/>
            <a:rect l="l" t="t" r="r" b="b"/>
            <a:pathLst>
              <a:path w="2592126" h="2592126">
                <a:moveTo>
                  <a:pt x="1296063" y="0"/>
                </a:moveTo>
                <a:cubicBezTo>
                  <a:pt x="2011859" y="0"/>
                  <a:pt x="2592126" y="580267"/>
                  <a:pt x="2592126" y="1296063"/>
                </a:cubicBezTo>
                <a:cubicBezTo>
                  <a:pt x="2592126" y="2011859"/>
                  <a:pt x="2011859" y="2592126"/>
                  <a:pt x="1296063" y="2592126"/>
                </a:cubicBezTo>
                <a:cubicBezTo>
                  <a:pt x="580267" y="2592126"/>
                  <a:pt x="0" y="2011859"/>
                  <a:pt x="0" y="1296063"/>
                </a:cubicBezTo>
                <a:cubicBezTo>
                  <a:pt x="0" y="580267"/>
                  <a:pt x="580267" y="0"/>
                  <a:pt x="1296063" y="0"/>
                </a:cubicBezTo>
                <a:close/>
              </a:path>
            </a:pathLst>
          </a:custGeom>
        </p:spPr>
      </p:pic>
      <p:sp>
        <p:nvSpPr>
          <p:cNvPr id="55" name="Rectangle 54">
            <a:extLst>
              <a:ext uri="{FF2B5EF4-FFF2-40B4-BE49-F238E27FC236}">
                <a16:creationId xmlns:a16="http://schemas.microsoft.com/office/drawing/2014/main" id="{5A65989E-BBD5-44D7-AA86-7AFD5D46B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231A2881-D8D7-4A7D-ACA3-E9F849F853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9BAE640-3170-1B1B-E9A1-CBC3E53B8C13}"/>
              </a:ext>
            </a:extLst>
          </p:cNvPr>
          <p:cNvSpPr txBox="1"/>
          <p:nvPr/>
        </p:nvSpPr>
        <p:spPr>
          <a:xfrm>
            <a:off x="355599" y="6451605"/>
            <a:ext cx="11114821" cy="646331"/>
          </a:xfrm>
          <a:prstGeom prst="rect">
            <a:avLst/>
          </a:prstGeom>
          <a:noFill/>
        </p:spPr>
        <p:txBody>
          <a:bodyPr wrap="square" rtlCol="0">
            <a:spAutoFit/>
          </a:bodyPr>
          <a:lstStyle/>
          <a:p>
            <a:r>
              <a:rPr lang="en-GB" dirty="0">
                <a:solidFill>
                  <a:schemeClr val="bg1"/>
                </a:solidFill>
              </a:rPr>
              <a:t>(Driscoll, 2007), (Rolfe, Jasper and Freshwater, 2001), (Rolfe, Jasper and Freshwater, 2011)</a:t>
            </a:r>
          </a:p>
          <a:p>
            <a:endParaRPr lang="en-GB" dirty="0"/>
          </a:p>
        </p:txBody>
      </p:sp>
    </p:spTree>
    <p:extLst>
      <p:ext uri="{BB962C8B-B14F-4D97-AF65-F5344CB8AC3E}">
        <p14:creationId xmlns:p14="http://schemas.microsoft.com/office/powerpoint/2010/main" val="31076577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40AB46-65FB-6988-C23A-DE4559390133}"/>
              </a:ext>
            </a:extLst>
          </p:cNvPr>
          <p:cNvSpPr>
            <a:spLocks noGrp="1"/>
          </p:cNvSpPr>
          <p:nvPr>
            <p:ph type="title"/>
          </p:nvPr>
        </p:nvSpPr>
        <p:spPr>
          <a:xfrm>
            <a:off x="1136397" y="502020"/>
            <a:ext cx="5323715" cy="1345441"/>
          </a:xfrm>
        </p:spPr>
        <p:txBody>
          <a:bodyPr anchor="b">
            <a:normAutofit/>
          </a:bodyPr>
          <a:lstStyle/>
          <a:p>
            <a:r>
              <a:rPr lang="en-GB" sz="6000" dirty="0"/>
              <a:t>So what?</a:t>
            </a:r>
          </a:p>
        </p:txBody>
      </p:sp>
      <p:sp>
        <p:nvSpPr>
          <p:cNvPr id="3" name="Content Placeholder 2">
            <a:extLst>
              <a:ext uri="{FF2B5EF4-FFF2-40B4-BE49-F238E27FC236}">
                <a16:creationId xmlns:a16="http://schemas.microsoft.com/office/drawing/2014/main" id="{7D77197D-45A0-D982-AC50-F5C6A27BB6FF}"/>
              </a:ext>
            </a:extLst>
          </p:cNvPr>
          <p:cNvSpPr>
            <a:spLocks noGrp="1"/>
          </p:cNvSpPr>
          <p:nvPr>
            <p:ph idx="1"/>
          </p:nvPr>
        </p:nvSpPr>
        <p:spPr>
          <a:xfrm>
            <a:off x="1144923" y="2405894"/>
            <a:ext cx="5315189" cy="3535083"/>
          </a:xfrm>
        </p:spPr>
        <p:txBody>
          <a:bodyPr anchor="t">
            <a:normAutofit/>
          </a:bodyPr>
          <a:lstStyle/>
          <a:p>
            <a:r>
              <a:rPr lang="en-GB" sz="2000" dirty="0"/>
              <a:t>…does this tell me? </a:t>
            </a:r>
          </a:p>
          <a:p>
            <a:r>
              <a:rPr lang="en-GB" sz="2000" dirty="0"/>
              <a:t>…was going through my mind?</a:t>
            </a:r>
          </a:p>
          <a:p>
            <a:r>
              <a:rPr lang="en-GB" sz="2000" dirty="0"/>
              <a:t>…did I base my actions on? </a:t>
            </a:r>
          </a:p>
          <a:p>
            <a:r>
              <a:rPr lang="en-GB" sz="2000" dirty="0"/>
              <a:t>…other knowledge can I bring?</a:t>
            </a:r>
          </a:p>
          <a:p>
            <a:r>
              <a:rPr lang="en-GB" sz="2000" dirty="0"/>
              <a:t>…should/could I have done better?</a:t>
            </a:r>
          </a:p>
          <a:p>
            <a:r>
              <a:rPr lang="en-GB" sz="2000" dirty="0"/>
              <a:t>…is my new understanding of the situation? </a:t>
            </a:r>
          </a:p>
          <a:p>
            <a:r>
              <a:rPr lang="en-GB" sz="2000" dirty="0"/>
              <a:t>…broader issues arise?</a:t>
            </a:r>
          </a:p>
        </p:txBody>
      </p:sp>
      <p:sp>
        <p:nvSpPr>
          <p:cNvPr id="31" name="Rectangle 3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Magnifying glass and question mark">
            <a:extLst>
              <a:ext uri="{FF2B5EF4-FFF2-40B4-BE49-F238E27FC236}">
                <a16:creationId xmlns:a16="http://schemas.microsoft.com/office/drawing/2014/main" id="{3D3C84BB-E422-5135-0C35-930E73EF1C30}"/>
              </a:ext>
            </a:extLst>
          </p:cNvPr>
          <p:cNvPicPr>
            <a:picLocks noChangeAspect="1"/>
          </p:cNvPicPr>
          <p:nvPr/>
        </p:nvPicPr>
        <p:blipFill>
          <a:blip r:embed="rId3"/>
          <a:srcRect l="29289" r="26336"/>
          <a:stretch/>
        </p:blipFill>
        <p:spPr>
          <a:xfrm>
            <a:off x="7160715" y="909081"/>
            <a:ext cx="4001033" cy="5071731"/>
          </a:xfrm>
          <a:prstGeom prst="rect">
            <a:avLst/>
          </a:prstGeom>
        </p:spPr>
      </p:pic>
      <p:sp>
        <p:nvSpPr>
          <p:cNvPr id="4" name="TextBox 3">
            <a:extLst>
              <a:ext uri="{FF2B5EF4-FFF2-40B4-BE49-F238E27FC236}">
                <a16:creationId xmlns:a16="http://schemas.microsoft.com/office/drawing/2014/main" id="{D3390D30-EE15-ABE2-8D82-D51B8D1AE2C4}"/>
              </a:ext>
            </a:extLst>
          </p:cNvPr>
          <p:cNvSpPr txBox="1"/>
          <p:nvPr/>
        </p:nvSpPr>
        <p:spPr>
          <a:xfrm>
            <a:off x="287866" y="5921121"/>
            <a:ext cx="6637867" cy="923330"/>
          </a:xfrm>
          <a:prstGeom prst="rect">
            <a:avLst/>
          </a:prstGeom>
          <a:noFill/>
        </p:spPr>
        <p:txBody>
          <a:bodyPr wrap="square" rtlCol="0">
            <a:spAutoFit/>
          </a:bodyPr>
          <a:lstStyle/>
          <a:p>
            <a:r>
              <a:rPr lang="en-GB" dirty="0"/>
              <a:t>Driscoll, 2007), (Rolfe, Jasper and Freshwater, 2001),</a:t>
            </a:r>
          </a:p>
          <a:p>
            <a:r>
              <a:rPr lang="en-GB" dirty="0"/>
              <a:t>(Rolfe, Jasper and Freshwater, 2011), (</a:t>
            </a:r>
            <a:r>
              <a:rPr lang="en-GB" dirty="0" err="1"/>
              <a:t>Stiawa</a:t>
            </a:r>
            <a:r>
              <a:rPr lang="en-GB" dirty="0"/>
              <a:t>, </a:t>
            </a:r>
            <a:r>
              <a:rPr lang="en-GB" i="1" dirty="0"/>
              <a:t>et al</a:t>
            </a:r>
            <a:r>
              <a:rPr lang="en-GB" dirty="0"/>
              <a:t>., 2020)</a:t>
            </a:r>
          </a:p>
          <a:p>
            <a:endParaRPr lang="en-GB" dirty="0"/>
          </a:p>
        </p:txBody>
      </p:sp>
    </p:spTree>
    <p:extLst>
      <p:ext uri="{BB962C8B-B14F-4D97-AF65-F5344CB8AC3E}">
        <p14:creationId xmlns:p14="http://schemas.microsoft.com/office/powerpoint/2010/main" val="30543359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descr="Person in a wet suit in the water">
            <a:extLst>
              <a:ext uri="{FF2B5EF4-FFF2-40B4-BE49-F238E27FC236}">
                <a16:creationId xmlns:a16="http://schemas.microsoft.com/office/drawing/2014/main" id="{493F18A9-5A6A-DAB2-7984-22700FB09259}"/>
              </a:ext>
            </a:extLst>
          </p:cNvPr>
          <p:cNvPicPr>
            <a:picLocks noChangeAspect="1"/>
          </p:cNvPicPr>
          <p:nvPr/>
        </p:nvPicPr>
        <p:blipFill>
          <a:blip r:embed="rId3">
            <a:extLst>
              <a:ext uri="{28A0092B-C50C-407E-A947-70E740481C1C}">
                <a14:useLocalDpi xmlns:a14="http://schemas.microsoft.com/office/drawing/2010/main" val="0"/>
              </a:ext>
            </a:extLst>
          </a:blip>
          <a:srcRect l="10874" r="36467" b="-2"/>
          <a:stretch/>
        </p:blipFill>
        <p:spPr>
          <a:xfrm>
            <a:off x="-1" y="-2"/>
            <a:ext cx="5410198" cy="6858002"/>
          </a:xfrm>
          <a:prstGeom prst="rect">
            <a:avLst/>
          </a:prstGeom>
        </p:spPr>
      </p:pic>
      <p:sp useBgFill="1">
        <p:nvSpPr>
          <p:cNvPr id="48" name="Rectangle 47">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728B66-CF7E-7A22-2ABA-06E312A3EBDB}"/>
              </a:ext>
            </a:extLst>
          </p:cNvPr>
          <p:cNvSpPr>
            <a:spLocks noGrp="1"/>
          </p:cNvSpPr>
          <p:nvPr>
            <p:ph type="title"/>
          </p:nvPr>
        </p:nvSpPr>
        <p:spPr>
          <a:xfrm>
            <a:off x="6115317" y="405685"/>
            <a:ext cx="5464968" cy="1559301"/>
          </a:xfrm>
        </p:spPr>
        <p:txBody>
          <a:bodyPr>
            <a:normAutofit/>
          </a:bodyPr>
          <a:lstStyle/>
          <a:p>
            <a:r>
              <a:rPr lang="en-GB" sz="6000" dirty="0"/>
              <a:t>Now what? </a:t>
            </a:r>
          </a:p>
        </p:txBody>
      </p:sp>
      <p:graphicFrame>
        <p:nvGraphicFramePr>
          <p:cNvPr id="7" name="Content Placeholder 2">
            <a:extLst>
              <a:ext uri="{FF2B5EF4-FFF2-40B4-BE49-F238E27FC236}">
                <a16:creationId xmlns:a16="http://schemas.microsoft.com/office/drawing/2014/main" id="{024A7805-3D48-FD2F-3954-09106EF38037}"/>
              </a:ext>
            </a:extLst>
          </p:cNvPr>
          <p:cNvGraphicFramePr>
            <a:graphicFrameLocks noGrp="1"/>
          </p:cNvGraphicFramePr>
          <p:nvPr>
            <p:ph idx="1"/>
            <p:extLst>
              <p:ext uri="{D42A27DB-BD31-4B8C-83A1-F6EECF244321}">
                <p14:modId xmlns:p14="http://schemas.microsoft.com/office/powerpoint/2010/main" val="2377723220"/>
              </p:ext>
            </p:extLst>
          </p:nvPr>
        </p:nvGraphicFramePr>
        <p:xfrm>
          <a:off x="6096000" y="2269065"/>
          <a:ext cx="5247340" cy="349687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AEE80B0A-3103-2F50-FF8A-71D34BFDCA52}"/>
              </a:ext>
            </a:extLst>
          </p:cNvPr>
          <p:cNvSpPr txBox="1"/>
          <p:nvPr/>
        </p:nvSpPr>
        <p:spPr>
          <a:xfrm>
            <a:off x="4707472" y="6350002"/>
            <a:ext cx="7437036" cy="369332"/>
          </a:xfrm>
          <a:prstGeom prst="rect">
            <a:avLst/>
          </a:prstGeom>
          <a:noFill/>
        </p:spPr>
        <p:txBody>
          <a:bodyPr wrap="none" rtlCol="0">
            <a:spAutoFit/>
          </a:bodyPr>
          <a:lstStyle/>
          <a:p>
            <a:r>
              <a:rPr lang="en-GB" dirty="0"/>
              <a:t>(Rolfe, Jasper and Freshwater, 2001), (Rolfe, Jasper and Freshwater, 2011)</a:t>
            </a:r>
          </a:p>
        </p:txBody>
      </p:sp>
    </p:spTree>
    <p:extLst>
      <p:ext uri="{BB962C8B-B14F-4D97-AF65-F5344CB8AC3E}">
        <p14:creationId xmlns:p14="http://schemas.microsoft.com/office/powerpoint/2010/main" val="21527330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2255D65-3841-E7F9-10B0-013D61BD8C73}"/>
              </a:ext>
            </a:extLst>
          </p:cNvPr>
          <p:cNvSpPr>
            <a:spLocks noGrp="1"/>
          </p:cNvSpPr>
          <p:nvPr>
            <p:ph type="title"/>
          </p:nvPr>
        </p:nvSpPr>
        <p:spPr>
          <a:xfrm>
            <a:off x="457201" y="1031464"/>
            <a:ext cx="5474145" cy="1635535"/>
          </a:xfrm>
        </p:spPr>
        <p:txBody>
          <a:bodyPr vert="horz" lIns="91440" tIns="45720" rIns="91440" bIns="45720" rtlCol="0" anchor="t">
            <a:noAutofit/>
          </a:bodyPr>
          <a:lstStyle/>
          <a:p>
            <a:r>
              <a:rPr lang="en-US" sz="6000" dirty="0"/>
              <a:t> Evaluation</a:t>
            </a:r>
            <a:br>
              <a:rPr lang="en-US" sz="6000" dirty="0"/>
            </a:br>
            <a:br>
              <a:rPr lang="en-US" sz="6000" dirty="0"/>
            </a:br>
            <a:endParaRPr lang="en-US" sz="6000" dirty="0"/>
          </a:p>
        </p:txBody>
      </p:sp>
      <p:sp>
        <p:nvSpPr>
          <p:cNvPr id="20" name="Rectangle 19">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Woman writing on sticky notes">
            <a:extLst>
              <a:ext uri="{FF2B5EF4-FFF2-40B4-BE49-F238E27FC236}">
                <a16:creationId xmlns:a16="http://schemas.microsoft.com/office/drawing/2014/main" id="{49F46B1A-B5D6-61E3-0530-23BAEF89A3DD}"/>
              </a:ext>
            </a:extLst>
          </p:cNvPr>
          <p:cNvPicPr>
            <a:picLocks noChangeAspect="1"/>
          </p:cNvPicPr>
          <p:nvPr/>
        </p:nvPicPr>
        <p:blipFill>
          <a:blip r:embed="rId3">
            <a:extLst>
              <a:ext uri="{28A0092B-C50C-407E-A947-70E740481C1C}">
                <a14:useLocalDpi xmlns:a14="http://schemas.microsoft.com/office/drawing/2010/main" val="0"/>
              </a:ext>
            </a:extLst>
          </a:blip>
          <a:srcRect l="22865" r="10383" b="-2"/>
          <a:stretch/>
        </p:blipFill>
        <p:spPr>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
        <p:nvSpPr>
          <p:cNvPr id="3" name="TextBox 2">
            <a:extLst>
              <a:ext uri="{FF2B5EF4-FFF2-40B4-BE49-F238E27FC236}">
                <a16:creationId xmlns:a16="http://schemas.microsoft.com/office/drawing/2014/main" id="{7FE9635F-0936-2618-3B16-4A5A2A58DEC8}"/>
              </a:ext>
            </a:extLst>
          </p:cNvPr>
          <p:cNvSpPr txBox="1"/>
          <p:nvPr/>
        </p:nvSpPr>
        <p:spPr>
          <a:xfrm>
            <a:off x="607523" y="2744709"/>
            <a:ext cx="4474809" cy="2246769"/>
          </a:xfrm>
          <a:prstGeom prst="rect">
            <a:avLst/>
          </a:prstGeom>
          <a:noFill/>
        </p:spPr>
        <p:txBody>
          <a:bodyPr wrap="square" rtlCol="0">
            <a:spAutoFit/>
          </a:bodyPr>
          <a:lstStyle/>
          <a:p>
            <a:r>
              <a:rPr lang="en-GB" sz="2800" dirty="0"/>
              <a:t>Rolfe’s framework </a:t>
            </a:r>
          </a:p>
          <a:p>
            <a:endParaRPr lang="en-GB" sz="2800" dirty="0"/>
          </a:p>
          <a:p>
            <a:pPr marL="457200" indent="-457200">
              <a:buFont typeface="Arial" panose="020B0604020202020204" pitchFamily="34" charset="0"/>
              <a:buChar char="•"/>
            </a:pPr>
            <a:r>
              <a:rPr lang="en-GB" sz="2800" dirty="0"/>
              <a:t>Strengths</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Weaknesses</a:t>
            </a:r>
          </a:p>
        </p:txBody>
      </p:sp>
      <p:sp>
        <p:nvSpPr>
          <p:cNvPr id="4" name="TextBox 3">
            <a:extLst>
              <a:ext uri="{FF2B5EF4-FFF2-40B4-BE49-F238E27FC236}">
                <a16:creationId xmlns:a16="http://schemas.microsoft.com/office/drawing/2014/main" id="{DE9B0013-E038-54DB-9CEB-C1FD05EA9189}"/>
              </a:ext>
            </a:extLst>
          </p:cNvPr>
          <p:cNvSpPr txBox="1"/>
          <p:nvPr/>
        </p:nvSpPr>
        <p:spPr>
          <a:xfrm>
            <a:off x="237072" y="5926673"/>
            <a:ext cx="6847452" cy="923330"/>
          </a:xfrm>
          <a:prstGeom prst="rect">
            <a:avLst/>
          </a:prstGeom>
          <a:noFill/>
        </p:spPr>
        <p:txBody>
          <a:bodyPr wrap="none" rtlCol="0">
            <a:spAutoFit/>
          </a:bodyPr>
          <a:lstStyle/>
          <a:p>
            <a:r>
              <a:rPr lang="en-GB" dirty="0"/>
              <a:t>(Jasper, 2013), (Rolfe, Jasper and Freshwater, 2001), </a:t>
            </a:r>
          </a:p>
          <a:p>
            <a:r>
              <a:rPr lang="en-GB" dirty="0"/>
              <a:t>(Rolfe, Jasper and Freshwater, 2011), (Thompson and Pascal, 2012) </a:t>
            </a:r>
          </a:p>
          <a:p>
            <a:endParaRPr lang="en-GB" dirty="0"/>
          </a:p>
        </p:txBody>
      </p:sp>
    </p:spTree>
    <p:extLst>
      <p:ext uri="{BB962C8B-B14F-4D97-AF65-F5344CB8AC3E}">
        <p14:creationId xmlns:p14="http://schemas.microsoft.com/office/powerpoint/2010/main" val="15092929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7A9C26-2BEC-341F-BBE9-AA78920E3B3D}"/>
              </a:ext>
            </a:extLst>
          </p:cNvPr>
          <p:cNvSpPr>
            <a:spLocks noGrp="1"/>
          </p:cNvSpPr>
          <p:nvPr>
            <p:ph type="title"/>
          </p:nvPr>
        </p:nvSpPr>
        <p:spPr>
          <a:xfrm>
            <a:off x="1136397" y="2057400"/>
            <a:ext cx="5376045" cy="1580101"/>
          </a:xfrm>
        </p:spPr>
        <p:txBody>
          <a:bodyPr vert="horz" lIns="91440" tIns="45720" rIns="91440" bIns="45720" rtlCol="0" anchor="b">
            <a:noAutofit/>
          </a:bodyPr>
          <a:lstStyle/>
          <a:p>
            <a:r>
              <a:rPr lang="en-US" sz="4000" kern="1200">
                <a:solidFill>
                  <a:schemeClr val="tx1"/>
                </a:solidFill>
                <a:latin typeface="+mj-lt"/>
                <a:ea typeface="+mj-ea"/>
                <a:cs typeface="+mj-cs"/>
              </a:rPr>
              <a:t>What went well?</a:t>
            </a:r>
            <a:br>
              <a:rPr lang="en-US" sz="4000" kern="1200">
                <a:solidFill>
                  <a:schemeClr val="tx1"/>
                </a:solidFill>
                <a:latin typeface="+mj-lt"/>
                <a:ea typeface="+mj-ea"/>
                <a:cs typeface="+mj-cs"/>
              </a:rPr>
            </a:br>
            <a:br>
              <a:rPr lang="en-US" sz="4000" kern="1200">
                <a:solidFill>
                  <a:schemeClr val="tx1"/>
                </a:solidFill>
                <a:latin typeface="+mj-lt"/>
                <a:ea typeface="+mj-ea"/>
                <a:cs typeface="+mj-cs"/>
              </a:rPr>
            </a:br>
            <a:r>
              <a:rPr lang="en-US" sz="4000" kern="1200">
                <a:solidFill>
                  <a:schemeClr val="tx1"/>
                </a:solidFill>
                <a:latin typeface="+mj-lt"/>
                <a:ea typeface="+mj-ea"/>
                <a:cs typeface="+mj-cs"/>
              </a:rPr>
              <a:t>What didn’t go well?</a:t>
            </a:r>
            <a:endParaRPr lang="en-US" sz="4000" kern="1200" dirty="0">
              <a:solidFill>
                <a:schemeClr val="tx1"/>
              </a:solidFill>
              <a:latin typeface="+mj-lt"/>
              <a:ea typeface="+mj-ea"/>
              <a:cs typeface="+mj-cs"/>
            </a:endParaRPr>
          </a:p>
        </p:txBody>
      </p:sp>
      <p:sp>
        <p:nvSpPr>
          <p:cNvPr id="4" name="TextBox 3">
            <a:extLst>
              <a:ext uri="{FF2B5EF4-FFF2-40B4-BE49-F238E27FC236}">
                <a16:creationId xmlns:a16="http://schemas.microsoft.com/office/drawing/2014/main" id="{919081C1-354C-379E-A15B-2F9E1B53F164}"/>
              </a:ext>
            </a:extLst>
          </p:cNvPr>
          <p:cNvSpPr txBox="1"/>
          <p:nvPr/>
        </p:nvSpPr>
        <p:spPr>
          <a:xfrm>
            <a:off x="738183" y="5948509"/>
            <a:ext cx="10715634" cy="456775"/>
          </a:xfrm>
          <a:prstGeom prst="rect">
            <a:avLst/>
          </a:prstGeom>
        </p:spPr>
        <p:txBody>
          <a:bodyPr vert="horz" lIns="91440" tIns="45720" rIns="91440" bIns="45720" rtlCol="0" anchor="t">
            <a:normAutofit/>
          </a:bodyPr>
          <a:lstStyle/>
          <a:p>
            <a:pPr>
              <a:lnSpc>
                <a:spcPct val="90000"/>
              </a:lnSpc>
              <a:spcAft>
                <a:spcPts val="600"/>
              </a:spcAft>
            </a:pPr>
            <a:r>
              <a:rPr lang="en-US" sz="1600" dirty="0"/>
              <a:t>(Jasper, 2013), (Rolfe, Jasper and Freshwater, 2001),   (Rolfe, Jasper and Freshwater, 2011), (Thompson and Pascal, 2012) </a:t>
            </a:r>
          </a:p>
          <a:p>
            <a:pPr indent="-228600">
              <a:lnSpc>
                <a:spcPct val="90000"/>
              </a:lnSpc>
              <a:spcAft>
                <a:spcPts val="600"/>
              </a:spcAft>
              <a:buFont typeface="Arial" panose="020B0604020202020204" pitchFamily="34" charset="0"/>
              <a:buChar char="•"/>
            </a:pPr>
            <a:endParaRPr lang="en-US" sz="2000" dirty="0"/>
          </a:p>
        </p:txBody>
      </p:sp>
      <p:pic>
        <p:nvPicPr>
          <p:cNvPr id="6" name="Picture 5">
            <a:extLst>
              <a:ext uri="{FF2B5EF4-FFF2-40B4-BE49-F238E27FC236}">
                <a16:creationId xmlns:a16="http://schemas.microsoft.com/office/drawing/2014/main" id="{D93A3B52-E50C-DBAB-CB83-BC2E6CB9F067}"/>
              </a:ext>
            </a:extLst>
          </p:cNvPr>
          <p:cNvPicPr>
            <a:picLocks noChangeAspect="1"/>
          </p:cNvPicPr>
          <p:nvPr/>
        </p:nvPicPr>
        <p:blipFill>
          <a:blip r:embed="rId3"/>
          <a:stretch>
            <a:fillRect/>
          </a:stretch>
        </p:blipFill>
        <p:spPr>
          <a:xfrm>
            <a:off x="5372530" y="610763"/>
            <a:ext cx="5848566" cy="4488773"/>
          </a:xfrm>
          <a:prstGeom prst="rect">
            <a:avLst/>
          </a:prstGeom>
        </p:spPr>
      </p:pic>
      <p:sp>
        <p:nvSpPr>
          <p:cNvPr id="13" name="Rectangle 12">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EF93F07A-E685-CBF6-A426-07B0FEF1F593}"/>
              </a:ext>
            </a:extLst>
          </p:cNvPr>
          <p:cNvSpPr txBox="1"/>
          <p:nvPr/>
        </p:nvSpPr>
        <p:spPr>
          <a:xfrm>
            <a:off x="4357026" y="4956336"/>
            <a:ext cx="6521785" cy="615553"/>
          </a:xfrm>
          <a:prstGeom prst="rect">
            <a:avLst/>
          </a:prstGeom>
          <a:noFill/>
        </p:spPr>
        <p:txBody>
          <a:bodyPr wrap="none" rtlCol="0">
            <a:spAutoFit/>
          </a:bodyPr>
          <a:lstStyle/>
          <a:p>
            <a:r>
              <a:rPr lang="en-GB" sz="1600" dirty="0"/>
              <a:t>Figure 2: Gibbs’ reflective framework (Rolfe </a:t>
            </a:r>
            <a:r>
              <a:rPr lang="en-GB" sz="1600" i="1" dirty="0"/>
              <a:t>et al</a:t>
            </a:r>
            <a:r>
              <a:rPr lang="en-GB" sz="1600" dirty="0"/>
              <a:t>., 2011, p. 35, Figure 3.2)</a:t>
            </a:r>
          </a:p>
          <a:p>
            <a:endParaRPr lang="en-GB" dirty="0"/>
          </a:p>
        </p:txBody>
      </p:sp>
    </p:spTree>
    <p:extLst>
      <p:ext uri="{BB962C8B-B14F-4D97-AF65-F5344CB8AC3E}">
        <p14:creationId xmlns:p14="http://schemas.microsoft.com/office/powerpoint/2010/main" val="36721229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Colorful wave at ocean">
            <a:extLst>
              <a:ext uri="{FF2B5EF4-FFF2-40B4-BE49-F238E27FC236}">
                <a16:creationId xmlns:a16="http://schemas.microsoft.com/office/drawing/2014/main" id="{EB9AD629-CC1C-6CD8-D185-F9BAF190B440}"/>
              </a:ext>
            </a:extLst>
          </p:cNvPr>
          <p:cNvPicPr>
            <a:picLocks noChangeAspect="1"/>
          </p:cNvPicPr>
          <p:nvPr/>
        </p:nvPicPr>
        <p:blipFill>
          <a:blip r:embed="rId3">
            <a:duotone>
              <a:prstClr val="black"/>
              <a:schemeClr val="tx2">
                <a:tint val="45000"/>
                <a:satMod val="400000"/>
              </a:schemeClr>
            </a:duotone>
            <a:alphaModFix amt="25000"/>
            <a:extLst>
              <a:ext uri="{28A0092B-C50C-407E-A947-70E740481C1C}">
                <a14:useLocalDpi xmlns:a14="http://schemas.microsoft.com/office/drawing/2010/main" val="0"/>
              </a:ext>
            </a:extLst>
          </a:blip>
          <a:srcRect t="10977" b="4753"/>
          <a:stretch/>
        </p:blipFill>
        <p:spPr>
          <a:xfrm>
            <a:off x="20" y="10"/>
            <a:ext cx="12191980" cy="6857990"/>
          </a:xfrm>
          <a:prstGeom prst="rect">
            <a:avLst/>
          </a:prstGeom>
        </p:spPr>
      </p:pic>
      <p:sp>
        <p:nvSpPr>
          <p:cNvPr id="2" name="Title 1">
            <a:extLst>
              <a:ext uri="{FF2B5EF4-FFF2-40B4-BE49-F238E27FC236}">
                <a16:creationId xmlns:a16="http://schemas.microsoft.com/office/drawing/2014/main" id="{DD1FC44E-8C2C-9DAE-9E25-FA91A7E4557C}"/>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kern="1200">
                <a:latin typeface="+mj-lt"/>
                <a:ea typeface="+mj-ea"/>
                <a:cs typeface="+mj-cs"/>
              </a:rPr>
              <a:t>Impact </a:t>
            </a:r>
          </a:p>
        </p:txBody>
      </p:sp>
      <p:graphicFrame>
        <p:nvGraphicFramePr>
          <p:cNvPr id="20" name="TextBox 12">
            <a:extLst>
              <a:ext uri="{FF2B5EF4-FFF2-40B4-BE49-F238E27FC236}">
                <a16:creationId xmlns:a16="http://schemas.microsoft.com/office/drawing/2014/main" id="{6D870A9A-C6BB-C2CA-7D2C-FDB132F5DB97}"/>
              </a:ext>
            </a:extLst>
          </p:cNvPr>
          <p:cNvGraphicFramePr/>
          <p:nvPr>
            <p:extLst>
              <p:ext uri="{D42A27DB-BD31-4B8C-83A1-F6EECF244321}">
                <p14:modId xmlns:p14="http://schemas.microsoft.com/office/powerpoint/2010/main" val="288000729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817A517A-F0BA-58E7-F7BA-E3922DF40192}"/>
              </a:ext>
            </a:extLst>
          </p:cNvPr>
          <p:cNvSpPr txBox="1"/>
          <p:nvPr/>
        </p:nvSpPr>
        <p:spPr>
          <a:xfrm>
            <a:off x="270936" y="6163735"/>
            <a:ext cx="2198615" cy="646331"/>
          </a:xfrm>
          <a:prstGeom prst="rect">
            <a:avLst/>
          </a:prstGeom>
          <a:noFill/>
        </p:spPr>
        <p:txBody>
          <a:bodyPr wrap="none" rtlCol="0">
            <a:spAutoFit/>
          </a:bodyPr>
          <a:lstStyle/>
          <a:p>
            <a:r>
              <a:rPr lang="en-GB" dirty="0"/>
              <a:t>(</a:t>
            </a:r>
            <a:r>
              <a:rPr lang="en-GB" dirty="0" err="1"/>
              <a:t>Stiawa</a:t>
            </a:r>
            <a:r>
              <a:rPr lang="en-GB" dirty="0"/>
              <a:t>, </a:t>
            </a:r>
            <a:r>
              <a:rPr lang="en-GB" i="1" dirty="0"/>
              <a:t>et al</a:t>
            </a:r>
            <a:r>
              <a:rPr lang="en-GB" dirty="0"/>
              <a:t>., 2020)</a:t>
            </a:r>
          </a:p>
          <a:p>
            <a:endParaRPr lang="en-GB" dirty="0"/>
          </a:p>
        </p:txBody>
      </p:sp>
    </p:spTree>
    <p:extLst>
      <p:ext uri="{BB962C8B-B14F-4D97-AF65-F5344CB8AC3E}">
        <p14:creationId xmlns:p14="http://schemas.microsoft.com/office/powerpoint/2010/main" val="3402392141"/>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Content Placeholder 19">
            <a:extLst>
              <a:ext uri="{FF2B5EF4-FFF2-40B4-BE49-F238E27FC236}">
                <a16:creationId xmlns:a16="http://schemas.microsoft.com/office/drawing/2014/main" id="{6A60FF40-ABCB-35D5-DE99-6FC63BE1DBB0}"/>
              </a:ext>
            </a:extLst>
          </p:cNvPr>
          <p:cNvSpPr>
            <a:spLocks noGrp="1"/>
          </p:cNvSpPr>
          <p:nvPr>
            <p:ph idx="1"/>
          </p:nvPr>
        </p:nvSpPr>
        <p:spPr>
          <a:xfrm>
            <a:off x="933908" y="1223576"/>
            <a:ext cx="5435249" cy="4410848"/>
          </a:xfrm>
        </p:spPr>
        <p:txBody>
          <a:bodyPr anchor="t">
            <a:normAutofit/>
          </a:bodyPr>
          <a:lstStyle/>
          <a:p>
            <a:pPr marL="0" indent="0">
              <a:buNone/>
            </a:pPr>
            <a:r>
              <a:rPr lang="en-US" sz="4000" dirty="0"/>
              <a:t>“Mask under a mask”</a:t>
            </a:r>
          </a:p>
          <a:p>
            <a:endParaRPr lang="en-US" sz="2000" dirty="0"/>
          </a:p>
          <a:p>
            <a:endParaRPr lang="en-US" sz="2400" dirty="0"/>
          </a:p>
          <a:p>
            <a:r>
              <a:rPr lang="en-US" sz="2400" dirty="0"/>
              <a:t>First mask: The revealed</a:t>
            </a:r>
          </a:p>
          <a:p>
            <a:endParaRPr lang="en-US" sz="2400" dirty="0"/>
          </a:p>
          <a:p>
            <a:r>
              <a:rPr lang="en-US" sz="2400" dirty="0"/>
              <a:t>Second mask: The remaining hidden</a:t>
            </a:r>
          </a:p>
          <a:p>
            <a:endParaRPr lang="en-US" sz="2400" dirty="0"/>
          </a:p>
        </p:txBody>
      </p:sp>
      <p:sp>
        <p:nvSpPr>
          <p:cNvPr id="25" name="Rectangle 2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192F85B7-7EA5-874E-0FC9-AC48AE281AF5}"/>
              </a:ext>
            </a:extLst>
          </p:cNvPr>
          <p:cNvSpPr txBox="1"/>
          <p:nvPr/>
        </p:nvSpPr>
        <p:spPr>
          <a:xfrm>
            <a:off x="8200103" y="6052090"/>
            <a:ext cx="3405099" cy="276999"/>
          </a:xfrm>
          <a:prstGeom prst="rect">
            <a:avLst/>
          </a:prstGeom>
          <a:noFill/>
        </p:spPr>
        <p:txBody>
          <a:bodyPr wrap="none" rtlCol="0">
            <a:spAutoFit/>
          </a:bodyPr>
          <a:lstStyle/>
          <a:p>
            <a:r>
              <a:rPr lang="en-GB" sz="1200" dirty="0">
                <a:solidFill>
                  <a:schemeClr val="bg1"/>
                </a:solidFill>
              </a:rPr>
              <a:t>Figure 3:  Mask under a mask (Lloyd Evans, 2024)</a:t>
            </a:r>
          </a:p>
        </p:txBody>
      </p:sp>
      <p:pic>
        <p:nvPicPr>
          <p:cNvPr id="6" name="Picture 5">
            <a:extLst>
              <a:ext uri="{FF2B5EF4-FFF2-40B4-BE49-F238E27FC236}">
                <a16:creationId xmlns:a16="http://schemas.microsoft.com/office/drawing/2014/main" id="{1564BC93-FAC9-61C1-B341-B68635509EE9}"/>
              </a:ext>
            </a:extLst>
          </p:cNvPr>
          <p:cNvPicPr>
            <a:picLocks noChangeAspect="1"/>
          </p:cNvPicPr>
          <p:nvPr/>
        </p:nvPicPr>
        <p:blipFill>
          <a:blip r:embed="rId3"/>
          <a:stretch>
            <a:fillRect/>
          </a:stretch>
        </p:blipFill>
        <p:spPr>
          <a:xfrm>
            <a:off x="7320958" y="947733"/>
            <a:ext cx="3673056" cy="4962533"/>
          </a:xfrm>
          <a:prstGeom prst="rect">
            <a:avLst/>
          </a:prstGeom>
        </p:spPr>
      </p:pic>
    </p:spTree>
    <p:extLst>
      <p:ext uri="{BB962C8B-B14F-4D97-AF65-F5344CB8AC3E}">
        <p14:creationId xmlns:p14="http://schemas.microsoft.com/office/powerpoint/2010/main" val="39479001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C681C32C-7AFC-4BB3-9088-65CBDFC5D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CBC95B-9B82-CC56-20BF-C0CD360E867D}"/>
              </a:ext>
            </a:extLst>
          </p:cNvPr>
          <p:cNvSpPr>
            <a:spLocks noGrp="1"/>
          </p:cNvSpPr>
          <p:nvPr>
            <p:ph type="title"/>
          </p:nvPr>
        </p:nvSpPr>
        <p:spPr>
          <a:xfrm>
            <a:off x="917275" y="4751294"/>
            <a:ext cx="4685857" cy="1075765"/>
          </a:xfrm>
        </p:spPr>
        <p:txBody>
          <a:bodyPr anchor="t">
            <a:normAutofit/>
          </a:bodyPr>
          <a:lstStyle/>
          <a:p>
            <a:r>
              <a:rPr lang="en-GB" sz="5400" dirty="0"/>
              <a:t>Conclusion</a:t>
            </a:r>
          </a:p>
        </p:txBody>
      </p:sp>
      <p:pic>
        <p:nvPicPr>
          <p:cNvPr id="9" name="Content Placeholder 8" descr="Beach with sun low in sky">
            <a:extLst>
              <a:ext uri="{FF2B5EF4-FFF2-40B4-BE49-F238E27FC236}">
                <a16:creationId xmlns:a16="http://schemas.microsoft.com/office/drawing/2014/main" id="{1785E102-94FF-E680-BAC2-882F34AC799F}"/>
              </a:ext>
            </a:extLst>
          </p:cNvPr>
          <p:cNvPicPr>
            <a:picLocks noChangeAspect="1"/>
          </p:cNvPicPr>
          <p:nvPr/>
        </p:nvPicPr>
        <p:blipFill>
          <a:blip r:embed="rId3">
            <a:extLst>
              <a:ext uri="{28A0092B-C50C-407E-A947-70E740481C1C}">
                <a14:useLocalDpi xmlns:a14="http://schemas.microsoft.com/office/drawing/2010/main" val="0"/>
              </a:ext>
            </a:extLst>
          </a:blip>
          <a:srcRect t="38105"/>
          <a:stretch/>
        </p:blipFill>
        <p:spPr>
          <a:xfrm>
            <a:off x="20" y="432"/>
            <a:ext cx="12191980" cy="4244759"/>
          </a:xfrm>
          <a:prstGeom prst="rect">
            <a:avLst/>
          </a:prstGeom>
        </p:spPr>
      </p:pic>
      <p:sp>
        <p:nvSpPr>
          <p:cNvPr id="45" name="Content Placeholder 19">
            <a:extLst>
              <a:ext uri="{FF2B5EF4-FFF2-40B4-BE49-F238E27FC236}">
                <a16:creationId xmlns:a16="http://schemas.microsoft.com/office/drawing/2014/main" id="{A198E9B8-B47A-200C-C87C-4B9069FB3F5D}"/>
              </a:ext>
            </a:extLst>
          </p:cNvPr>
          <p:cNvSpPr>
            <a:spLocks noGrp="1"/>
          </p:cNvSpPr>
          <p:nvPr>
            <p:ph idx="1"/>
          </p:nvPr>
        </p:nvSpPr>
        <p:spPr>
          <a:xfrm flipV="1">
            <a:off x="10954870" y="6049926"/>
            <a:ext cx="779929" cy="135721"/>
          </a:xfrm>
        </p:spPr>
        <p:txBody>
          <a:bodyPr>
            <a:normAutofit fontScale="25000" lnSpcReduction="20000"/>
          </a:bodyPr>
          <a:lstStyle/>
          <a:p>
            <a:endParaRPr lang="en-US" sz="2000" dirty="0"/>
          </a:p>
        </p:txBody>
      </p:sp>
      <p:sp>
        <p:nvSpPr>
          <p:cNvPr id="38" name="Rectangle 37">
            <a:extLst>
              <a:ext uri="{FF2B5EF4-FFF2-40B4-BE49-F238E27FC236}">
                <a16:creationId xmlns:a16="http://schemas.microsoft.com/office/drawing/2014/main" id="{199C0ED0-69DE-4C31-A5CF-E2A46FD30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8D42B8BD-40AF-488E-8A79-D7256C9172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8474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44387-11F6-A760-B20D-9D72B64C52EA}"/>
              </a:ext>
            </a:extLst>
          </p:cNvPr>
          <p:cNvSpPr>
            <a:spLocks noGrp="1"/>
          </p:cNvSpPr>
          <p:nvPr>
            <p:ph type="title"/>
          </p:nvPr>
        </p:nvSpPr>
        <p:spPr>
          <a:xfrm>
            <a:off x="838200" y="365125"/>
            <a:ext cx="10515600" cy="549275"/>
          </a:xfrm>
        </p:spPr>
        <p:txBody>
          <a:bodyPr>
            <a:normAutofit/>
          </a:bodyPr>
          <a:lstStyle/>
          <a:p>
            <a:r>
              <a:rPr lang="en-GB" sz="2800" dirty="0"/>
              <a:t>References</a:t>
            </a:r>
          </a:p>
        </p:txBody>
      </p:sp>
      <p:sp>
        <p:nvSpPr>
          <p:cNvPr id="3" name="Content Placeholder 2">
            <a:extLst>
              <a:ext uri="{FF2B5EF4-FFF2-40B4-BE49-F238E27FC236}">
                <a16:creationId xmlns:a16="http://schemas.microsoft.com/office/drawing/2014/main" id="{1742F08C-AA23-F45E-01BE-46082A5DF73D}"/>
              </a:ext>
            </a:extLst>
          </p:cNvPr>
          <p:cNvSpPr>
            <a:spLocks noGrp="1"/>
          </p:cNvSpPr>
          <p:nvPr>
            <p:ph idx="1"/>
          </p:nvPr>
        </p:nvSpPr>
        <p:spPr>
          <a:xfrm>
            <a:off x="838200" y="914400"/>
            <a:ext cx="10515600" cy="5327780"/>
          </a:xfrm>
        </p:spPr>
        <p:txBody>
          <a:bodyPr>
            <a:normAutofit fontScale="25000" lnSpcReduction="20000"/>
          </a:bodyPr>
          <a:lstStyle/>
          <a:p>
            <a:pPr marL="0" indent="0">
              <a:lnSpc>
                <a:spcPct val="107000"/>
              </a:lnSpc>
              <a:spcAft>
                <a:spcPts val="800"/>
              </a:spcAft>
              <a:buNone/>
            </a:pP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Bager</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-Charleson, S. (2020) </a:t>
            </a:r>
            <a:r>
              <a:rPr lang="en-GB" sz="4800" i="1" kern="100" dirty="0">
                <a:effectLst/>
                <a:latin typeface="Aptos" panose="020B0004020202020204" pitchFamily="34" charset="0"/>
                <a:ea typeface="Aptos" panose="020B0004020202020204" pitchFamily="34" charset="0"/>
                <a:cs typeface="Times New Roman" panose="02020603050405020304" pitchFamily="18" charset="0"/>
              </a:rPr>
              <a:t>Reflective practice and personal development in counselling and psychotherapy. </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London: Sage Publications Ltd.</a:t>
            </a:r>
          </a:p>
          <a:p>
            <a:pPr marL="0" indent="0">
              <a:lnSpc>
                <a:spcPct val="107000"/>
              </a:lnSpc>
              <a:spcAft>
                <a:spcPts val="800"/>
              </a:spcAft>
              <a:buNone/>
            </a:pP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Bassot</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B. (2023) </a:t>
            </a:r>
            <a:r>
              <a:rPr lang="en-GB" sz="4800" i="1" kern="100" dirty="0">
                <a:effectLst/>
                <a:latin typeface="Aptos" panose="020B0004020202020204" pitchFamily="34" charset="0"/>
                <a:ea typeface="Aptos" panose="020B0004020202020204" pitchFamily="34" charset="0"/>
                <a:cs typeface="Times New Roman" panose="02020603050405020304" pitchFamily="18" charset="0"/>
              </a:rPr>
              <a:t>The reflective practice guide: An interdisciplinary approach to critical reflection</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Oxon: Routledge.</a:t>
            </a:r>
          </a:p>
          <a:p>
            <a:pPr marL="0" indent="0">
              <a:lnSpc>
                <a:spcPct val="107000"/>
              </a:lnSpc>
              <a:spcAft>
                <a:spcPts val="800"/>
              </a:spcAft>
              <a:buNone/>
            </a:pPr>
            <a:r>
              <a:rPr lang="en-GB" sz="4800" kern="100" dirty="0">
                <a:effectLst/>
                <a:latin typeface="Aptos" panose="020B0004020202020204" pitchFamily="34" charset="0"/>
                <a:ea typeface="Aptos" panose="020B0004020202020204" pitchFamily="34" charset="0"/>
                <a:cs typeface="Times New Roman" panose="02020603050405020304" pitchFamily="18" charset="0"/>
              </a:rPr>
              <a:t>Bolton, G. and </a:t>
            </a: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Delderfield</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R. (2018) </a:t>
            </a:r>
            <a:r>
              <a:rPr lang="en-GB" sz="4800" i="1" kern="100" dirty="0">
                <a:effectLst/>
                <a:latin typeface="Aptos" panose="020B0004020202020204" pitchFamily="34" charset="0"/>
                <a:ea typeface="Aptos" panose="020B0004020202020204" pitchFamily="34" charset="0"/>
                <a:cs typeface="Times New Roman" panose="02020603050405020304" pitchFamily="18" charset="0"/>
              </a:rPr>
              <a:t>Reflective practice: Writing and professional development</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5th </a:t>
            </a: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London: Sage Publications Ltd.</a:t>
            </a:r>
          </a:p>
          <a:p>
            <a:pPr marL="0" indent="0">
              <a:lnSpc>
                <a:spcPct val="107000"/>
              </a:lnSpc>
              <a:spcAft>
                <a:spcPts val="800"/>
              </a:spcAft>
              <a:buNone/>
            </a:pPr>
            <a:r>
              <a:rPr lang="en-GB" sz="4800" kern="100" dirty="0">
                <a:effectLst/>
                <a:latin typeface="Aptos" panose="020B0004020202020204" pitchFamily="34" charset="0"/>
                <a:ea typeface="Aptos" panose="020B0004020202020204" pitchFamily="34" charset="0"/>
                <a:cs typeface="Times New Roman" panose="02020603050405020304" pitchFamily="18" charset="0"/>
              </a:rPr>
              <a:t>Driscoll, J. (2007) </a:t>
            </a:r>
            <a:r>
              <a:rPr lang="en-GB" sz="4800" i="1" kern="100" dirty="0">
                <a:effectLst/>
                <a:latin typeface="Aptos" panose="020B0004020202020204" pitchFamily="34" charset="0"/>
                <a:ea typeface="Aptos" panose="020B0004020202020204" pitchFamily="34" charset="0"/>
                <a:cs typeface="Times New Roman" panose="02020603050405020304" pitchFamily="18" charset="0"/>
              </a:rPr>
              <a:t>Practising clinical supervision: a reflective approach for healthcare professionals. </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2nd </a:t>
            </a: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Edinburgh: Elsevier. </a:t>
            </a:r>
          </a:p>
          <a:p>
            <a:pPr marL="0" indent="0">
              <a:lnSpc>
                <a:spcPct val="107000"/>
              </a:lnSpc>
              <a:spcAft>
                <a:spcPts val="800"/>
              </a:spcAft>
              <a:buNone/>
            </a:pPr>
            <a:r>
              <a:rPr lang="en-GB" sz="4800" kern="100" dirty="0">
                <a:effectLst/>
                <a:latin typeface="Aptos" panose="020B0004020202020204" pitchFamily="34" charset="0"/>
                <a:ea typeface="Aptos" panose="020B0004020202020204" pitchFamily="34" charset="0"/>
                <a:cs typeface="Times New Roman" panose="02020603050405020304" pitchFamily="18" charset="0"/>
              </a:rPr>
              <a:t>Jasper, M. (2013) </a:t>
            </a:r>
            <a:r>
              <a:rPr lang="en-GB" sz="4800" i="1" kern="100" dirty="0">
                <a:effectLst/>
                <a:latin typeface="Aptos" panose="020B0004020202020204" pitchFamily="34" charset="0"/>
                <a:ea typeface="Aptos" panose="020B0004020202020204" pitchFamily="34" charset="0"/>
                <a:cs typeface="Times New Roman" panose="02020603050405020304" pitchFamily="18" charset="0"/>
              </a:rPr>
              <a:t>Beginning reflective practice</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Hampshire: Cengage Learning EMEA.</a:t>
            </a:r>
          </a:p>
          <a:p>
            <a:pPr marL="0" indent="0">
              <a:lnSpc>
                <a:spcPct val="107000"/>
              </a:lnSpc>
              <a:spcAft>
                <a:spcPts val="800"/>
              </a:spcAft>
              <a:buNone/>
            </a:pPr>
            <a:r>
              <a:rPr lang="en-GB" sz="4800" kern="100" dirty="0">
                <a:effectLst/>
                <a:latin typeface="Aptos" panose="020B0004020202020204" pitchFamily="34" charset="0"/>
                <a:ea typeface="Aptos" panose="020B0004020202020204" pitchFamily="34" charset="0"/>
                <a:cs typeface="Times New Roman" panose="02020603050405020304" pitchFamily="18" charset="0"/>
              </a:rPr>
              <a:t>Rolfe, G. (2014) ‘Reach touch and teach: Terry Borton’, </a:t>
            </a:r>
            <a:r>
              <a:rPr lang="en-GB" sz="4800" i="1" kern="100" dirty="0">
                <a:effectLst/>
                <a:latin typeface="Aptos" panose="020B0004020202020204" pitchFamily="34" charset="0"/>
                <a:ea typeface="Aptos" panose="020B0004020202020204" pitchFamily="34" charset="0"/>
                <a:cs typeface="Times New Roman" panose="02020603050405020304" pitchFamily="18" charset="0"/>
              </a:rPr>
              <a:t>Nurse education today, </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34(4), pp. 488-489. Available at: </a:t>
            </a:r>
            <a:r>
              <a:rPr lang="en-GB" sz="4800"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https://doi.org/10.1016/j.nedt.2013.11.003</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a:t>
            </a:r>
          </a:p>
          <a:p>
            <a:pPr marL="0" indent="0">
              <a:lnSpc>
                <a:spcPct val="107000"/>
              </a:lnSpc>
              <a:spcAft>
                <a:spcPts val="800"/>
              </a:spcAft>
              <a:buNone/>
            </a:pPr>
            <a:r>
              <a:rPr lang="en-GB" sz="48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(2001) </a:t>
            </a:r>
            <a:r>
              <a:rPr lang="en-GB" sz="4800" i="1" kern="100" dirty="0">
                <a:effectLst/>
                <a:latin typeface="Aptos" panose="020B0004020202020204" pitchFamily="34" charset="0"/>
                <a:ea typeface="Aptos" panose="020B0004020202020204" pitchFamily="34" charset="0"/>
                <a:cs typeface="Times New Roman" panose="02020603050405020304" pitchFamily="18" charset="0"/>
              </a:rPr>
              <a:t>Critical reflection for nursing and the helping professionals: a user’s guide. </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Hampshire: Palgrave Macmillan.</a:t>
            </a:r>
          </a:p>
          <a:p>
            <a:pPr marL="0" indent="0">
              <a:lnSpc>
                <a:spcPct val="107000"/>
              </a:lnSpc>
              <a:spcAft>
                <a:spcPts val="800"/>
              </a:spcAft>
              <a:buNone/>
            </a:pPr>
            <a:r>
              <a:rPr lang="en-GB" sz="48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(2011) </a:t>
            </a:r>
            <a:r>
              <a:rPr lang="en-GB" sz="4800" i="1" kern="100" dirty="0">
                <a:effectLst/>
                <a:latin typeface="Aptos" panose="020B0004020202020204" pitchFamily="34" charset="0"/>
                <a:ea typeface="Aptos" panose="020B0004020202020204" pitchFamily="34" charset="0"/>
                <a:cs typeface="Times New Roman" panose="02020603050405020304" pitchFamily="18" charset="0"/>
              </a:rPr>
              <a:t>Critical reflection in practice: Generating knowledge for care. </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2nd </a:t>
            </a: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London: Red Globe Press.</a:t>
            </a:r>
          </a:p>
          <a:p>
            <a:pPr marL="0" indent="0">
              <a:lnSpc>
                <a:spcPct val="107000"/>
              </a:lnSpc>
              <a:spcAft>
                <a:spcPts val="800"/>
              </a:spcAft>
              <a:buNone/>
            </a:pPr>
            <a:r>
              <a:rPr lang="en-GB" sz="4800" kern="100" dirty="0">
                <a:effectLst/>
                <a:latin typeface="Aptos" panose="020B0004020202020204" pitchFamily="34" charset="0"/>
                <a:ea typeface="Aptos" panose="020B0004020202020204" pitchFamily="34" charset="0"/>
                <a:cs typeface="Times New Roman" panose="02020603050405020304" pitchFamily="18" charset="0"/>
              </a:rPr>
              <a:t>Thompson, N. and Pascal, J. (2012) ‘Developing critically reflective practice’, </a:t>
            </a:r>
            <a:r>
              <a:rPr lang="en-GB" sz="4800" i="1" kern="100" dirty="0">
                <a:effectLst/>
                <a:latin typeface="Aptos" panose="020B0004020202020204" pitchFamily="34" charset="0"/>
                <a:ea typeface="Aptos" panose="020B0004020202020204" pitchFamily="34" charset="0"/>
                <a:cs typeface="Times New Roman" panose="02020603050405020304" pitchFamily="18" charset="0"/>
              </a:rPr>
              <a:t>Reflective practice, </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13(2), pp. 311-325. Available at: </a:t>
            </a:r>
            <a:r>
              <a:rPr lang="en-GB" sz="4800"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https://doi.org/10.1080/14623943.2012.657795</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a:t>
            </a:r>
          </a:p>
          <a:p>
            <a:pPr marL="0" indent="0">
              <a:lnSpc>
                <a:spcPct val="107000"/>
              </a:lnSpc>
              <a:spcAft>
                <a:spcPts val="800"/>
              </a:spcAft>
              <a:buNone/>
            </a:pPr>
            <a:r>
              <a:rPr lang="en-GB" sz="4800" kern="100" dirty="0">
                <a:effectLst/>
                <a:latin typeface="Aptos" panose="020B0004020202020204" pitchFamily="34" charset="0"/>
                <a:ea typeface="Aptos" panose="020B0004020202020204" pitchFamily="34" charset="0"/>
                <a:cs typeface="Times New Roman" panose="02020603050405020304" pitchFamily="18" charset="0"/>
              </a:rPr>
              <a:t>Thompson, S. and Thompson, N. (2023) </a:t>
            </a:r>
            <a:r>
              <a:rPr lang="en-GB" sz="4800" i="1" kern="100" dirty="0">
                <a:effectLst/>
                <a:latin typeface="Aptos" panose="020B0004020202020204" pitchFamily="34" charset="0"/>
                <a:ea typeface="Aptos" panose="020B0004020202020204" pitchFamily="34" charset="0"/>
                <a:cs typeface="Times New Roman" panose="02020603050405020304" pitchFamily="18" charset="0"/>
              </a:rPr>
              <a:t>The critically reflective practitioner. </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3rd </a:t>
            </a: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London: Bloomsbury Academic. </a:t>
            </a:r>
          </a:p>
          <a:p>
            <a:pPr marL="0" indent="0">
              <a:lnSpc>
                <a:spcPct val="107000"/>
              </a:lnSpc>
              <a:spcAft>
                <a:spcPts val="800"/>
              </a:spcAft>
              <a:buNone/>
            </a:pP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Stiawa</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M., Muller-</a:t>
            </a: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Stierlin</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A., Staiger, T., Lilian, R., Becker, T., </a:t>
            </a: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Gundel</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H., </a:t>
            </a: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Beschoner</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P., </a:t>
            </a: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Grinschgl</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A., Frasch, K., </a:t>
            </a: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Schmauss</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M., </a:t>
            </a: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Panzirsch</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M., Mayer, L., </a:t>
            </a: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Sittenberger</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E. and Krumm, S.  (2020) ‘Mental health professionals view about the impact of male gender for the treatment of men with depression – a qualitive study’, </a:t>
            </a:r>
            <a:r>
              <a:rPr lang="en-GB" sz="4800" i="1" kern="100" dirty="0">
                <a:effectLst/>
                <a:latin typeface="Aptos" panose="020B0004020202020204" pitchFamily="34" charset="0"/>
                <a:ea typeface="Aptos" panose="020B0004020202020204" pitchFamily="34" charset="0"/>
                <a:cs typeface="Times New Roman" panose="02020603050405020304" pitchFamily="18" charset="0"/>
              </a:rPr>
              <a:t>BMC psychiatry, </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20(1), pp. 276-276. Available at: https://doi.org/10.1186/s12888-020-02686-x.</a:t>
            </a:r>
          </a:p>
          <a:p>
            <a:pPr marL="0" indent="0">
              <a:buNone/>
            </a:pPr>
            <a:r>
              <a:rPr lang="en-GB" sz="4800" i="1" dirty="0"/>
              <a:t>Mask under a mask </a:t>
            </a:r>
            <a:r>
              <a:rPr lang="en-GB" sz="4800" dirty="0"/>
              <a:t>(Lloyd Evans, 2024)</a:t>
            </a:r>
            <a:br>
              <a:rPr lang="en-GB" sz="4800" dirty="0"/>
            </a:br>
            <a:endParaRPr lang="en-GB" sz="4800" dirty="0"/>
          </a:p>
          <a:p>
            <a:pPr marL="0" indent="0">
              <a:buNone/>
            </a:pPr>
            <a:r>
              <a:rPr lang="en-GB" sz="4800" dirty="0"/>
              <a:t>All other images taken from PowerPoint stock images</a:t>
            </a:r>
          </a:p>
          <a:p>
            <a:pPr>
              <a:lnSpc>
                <a:spcPct val="107000"/>
              </a:lnSpc>
              <a:spcAft>
                <a:spcPts val="800"/>
              </a:spcAft>
            </a:pPr>
            <a:endParaRPr lang="en-GB" sz="4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800" b="1" dirty="0"/>
          </a:p>
          <a:p>
            <a:endParaRPr lang="en-GB" sz="1800" b="1" dirty="0"/>
          </a:p>
          <a:p>
            <a:pPr marL="0" indent="0">
              <a:buNone/>
            </a:pPr>
            <a:endParaRPr lang="en-GB" sz="1800" dirty="0"/>
          </a:p>
          <a:p>
            <a:endParaRPr lang="en-GB" sz="1800" dirty="0"/>
          </a:p>
        </p:txBody>
      </p:sp>
    </p:spTree>
    <p:extLst>
      <p:ext uri="{BB962C8B-B14F-4D97-AF65-F5344CB8AC3E}">
        <p14:creationId xmlns:p14="http://schemas.microsoft.com/office/powerpoint/2010/main" val="10312928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53266-D3E5-B36F-F72C-8B7EB2ECAF20}"/>
              </a:ext>
            </a:extLst>
          </p:cNvPr>
          <p:cNvSpPr>
            <a:spLocks noGrp="1"/>
          </p:cNvSpPr>
          <p:nvPr>
            <p:ph type="title"/>
          </p:nvPr>
        </p:nvSpPr>
        <p:spPr/>
        <p:txBody>
          <a:bodyPr>
            <a:normAutofit/>
          </a:bodyPr>
          <a:lstStyle/>
          <a:p>
            <a:r>
              <a:rPr lang="en-GB" sz="4000" dirty="0"/>
              <a:t>Slides 1 and 2 do not have notes.</a:t>
            </a:r>
            <a:br>
              <a:rPr lang="en-GB" sz="4000" dirty="0"/>
            </a:br>
            <a:r>
              <a:rPr lang="en-GB" sz="4000" dirty="0"/>
              <a:t>Slide 3 notes – What is reflective practice? </a:t>
            </a:r>
          </a:p>
        </p:txBody>
      </p:sp>
      <p:sp>
        <p:nvSpPr>
          <p:cNvPr id="3" name="Content Placeholder 2">
            <a:extLst>
              <a:ext uri="{FF2B5EF4-FFF2-40B4-BE49-F238E27FC236}">
                <a16:creationId xmlns:a16="http://schemas.microsoft.com/office/drawing/2014/main" id="{FB5B38F5-D37D-C3C9-BA95-041BA41F7808}"/>
              </a:ext>
            </a:extLst>
          </p:cNvPr>
          <p:cNvSpPr>
            <a:spLocks noGrp="1"/>
          </p:cNvSpPr>
          <p:nvPr>
            <p:ph idx="1"/>
          </p:nvPr>
        </p:nvSpPr>
        <p:spPr/>
        <p:txBody>
          <a:bodyPr>
            <a:normAutofit fontScale="55000" lnSpcReduction="20000"/>
          </a:bodyPr>
          <a:lstStyle/>
          <a:p>
            <a:pPr marL="171450" indent="-171450">
              <a:buFont typeface="Arial" panose="020B0604020202020204" pitchFamily="34" charset="0"/>
              <a:buChar char="•"/>
            </a:pPr>
            <a:r>
              <a:rPr lang="en-GB" dirty="0"/>
              <a:t>Is a </a:t>
            </a:r>
            <a:r>
              <a:rPr lang="en-GB" b="1" dirty="0"/>
              <a:t>process of learning (by looping back) </a:t>
            </a:r>
            <a:r>
              <a:rPr lang="en-GB" dirty="0"/>
              <a:t>in which we </a:t>
            </a:r>
            <a:r>
              <a:rPr lang="en-GB" b="1" dirty="0"/>
              <a:t>reflect</a:t>
            </a:r>
            <a:r>
              <a:rPr lang="en-GB" dirty="0"/>
              <a:t> upon past </a:t>
            </a:r>
            <a:r>
              <a:rPr lang="en-GB" b="1" dirty="0"/>
              <a:t>experiences</a:t>
            </a:r>
            <a:r>
              <a:rPr lang="en-GB" dirty="0"/>
              <a:t>.</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Asks us to </a:t>
            </a:r>
            <a:r>
              <a:rPr lang="en-GB" b="1" dirty="0"/>
              <a:t>critically examine</a:t>
            </a:r>
            <a:r>
              <a:rPr lang="en-GB" dirty="0"/>
              <a:t>, </a:t>
            </a:r>
            <a:r>
              <a:rPr lang="en-GB" b="1" dirty="0"/>
              <a:t>reflect</a:t>
            </a:r>
            <a:r>
              <a:rPr lang="en-GB" dirty="0"/>
              <a:t> upon and </a:t>
            </a:r>
            <a:r>
              <a:rPr lang="en-GB" b="1" dirty="0"/>
              <a:t>analyse</a:t>
            </a:r>
            <a:r>
              <a:rPr lang="en-GB" dirty="0"/>
              <a:t> work and practice.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The aim of achieving a </a:t>
            </a:r>
            <a:r>
              <a:rPr lang="en-GB" b="1" dirty="0"/>
              <a:t>broader</a:t>
            </a:r>
            <a:r>
              <a:rPr lang="en-GB" dirty="0"/>
              <a:t>, </a:t>
            </a:r>
            <a:r>
              <a:rPr lang="en-GB" b="1" dirty="0"/>
              <a:t>holistic</a:t>
            </a:r>
            <a:r>
              <a:rPr lang="en-GB" dirty="0"/>
              <a:t> understanding, </a:t>
            </a:r>
            <a:r>
              <a:rPr lang="en-GB" b="1" dirty="0"/>
              <a:t>insight</a:t>
            </a:r>
            <a:r>
              <a:rPr lang="en-GB" dirty="0"/>
              <a:t>, </a:t>
            </a:r>
            <a:r>
              <a:rPr lang="en-GB" b="1" dirty="0"/>
              <a:t>self-awareness</a:t>
            </a:r>
            <a:r>
              <a:rPr lang="en-GB" dirty="0"/>
              <a:t>.</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Asks us to </a:t>
            </a:r>
            <a:r>
              <a:rPr lang="en-GB" b="1" dirty="0"/>
              <a:t>question if our actions </a:t>
            </a:r>
            <a:r>
              <a:rPr lang="en-GB" dirty="0"/>
              <a:t>are beneficial or not and how we could </a:t>
            </a:r>
            <a:r>
              <a:rPr lang="en-GB" b="1" dirty="0"/>
              <a:t>improve</a:t>
            </a:r>
            <a:r>
              <a:rPr lang="en-GB" dirty="0"/>
              <a:t> them.   </a:t>
            </a:r>
          </a:p>
          <a:p>
            <a:pPr marL="171450" indent="-171450">
              <a:buFont typeface="Arial" panose="020B0604020202020204" pitchFamily="34" charset="0"/>
              <a:buChar cha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Bager</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-Charleson, S. (2020)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Reflective practice and personal development in counselling and psychotherapy.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London: Sage Publications Ltd.</a:t>
            </a: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Bassot</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B. (2023)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The reflective practice guide: An interdisciplinary approach to critical reflection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Oxon: Routledge.</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sz="2800" dirty="0">
                <a:effectLst/>
                <a:latin typeface="Aptos" panose="020B0004020202020204" pitchFamily="34" charset="0"/>
                <a:ea typeface="Aptos" panose="020B0004020202020204" pitchFamily="34" charset="0"/>
                <a:cs typeface="Times New Roman" panose="02020603050405020304" pitchFamily="18" charset="0"/>
              </a:rPr>
            </a:br>
            <a:r>
              <a:rPr lang="en-GB" sz="2800" dirty="0">
                <a:effectLst/>
                <a:latin typeface="Aptos" panose="020B0004020202020204" pitchFamily="34" charset="0"/>
                <a:ea typeface="Aptos" panose="020B0004020202020204" pitchFamily="34" charset="0"/>
                <a:cs typeface="Times New Roman" panose="02020603050405020304" pitchFamily="18" charset="0"/>
              </a:rPr>
              <a:t>Bolton, G. and </a:t>
            </a:r>
            <a:r>
              <a:rPr lang="en-GB" sz="2800" dirty="0" err="1">
                <a:effectLst/>
                <a:latin typeface="Aptos" panose="020B0004020202020204" pitchFamily="34" charset="0"/>
                <a:ea typeface="Aptos" panose="020B0004020202020204" pitchFamily="34" charset="0"/>
                <a:cs typeface="Times New Roman" panose="02020603050405020304" pitchFamily="18" charset="0"/>
              </a:rPr>
              <a:t>Delderfield</a:t>
            </a:r>
            <a:r>
              <a:rPr lang="en-GB" sz="2800" dirty="0">
                <a:effectLst/>
                <a:latin typeface="Aptos" panose="020B0004020202020204" pitchFamily="34" charset="0"/>
                <a:ea typeface="Aptos" panose="020B0004020202020204" pitchFamily="34" charset="0"/>
                <a:cs typeface="Times New Roman" panose="02020603050405020304" pitchFamily="18" charset="0"/>
              </a:rPr>
              <a:t>, R. (2018) </a:t>
            </a:r>
            <a:r>
              <a:rPr lang="en-GB" sz="2800" i="1" dirty="0">
                <a:effectLst/>
                <a:latin typeface="Aptos" panose="020B0004020202020204" pitchFamily="34" charset="0"/>
                <a:ea typeface="Aptos" panose="020B0004020202020204" pitchFamily="34" charset="0"/>
                <a:cs typeface="Times New Roman" panose="02020603050405020304" pitchFamily="18" charset="0"/>
              </a:rPr>
              <a:t>Reflective practice: Writing and professional development</a:t>
            </a:r>
            <a:r>
              <a:rPr lang="en-GB" sz="2800" dirty="0">
                <a:effectLst/>
                <a:latin typeface="Aptos" panose="020B0004020202020204" pitchFamily="34" charset="0"/>
                <a:ea typeface="Aptos" panose="020B0004020202020204" pitchFamily="34" charset="0"/>
                <a:cs typeface="Times New Roman" panose="02020603050405020304" pitchFamily="18" charset="0"/>
              </a:rPr>
              <a:t>. 5th </a:t>
            </a:r>
            <a:r>
              <a:rPr lang="en-GB" sz="2800" dirty="0" err="1">
                <a:effectLst/>
                <a:latin typeface="Aptos" panose="020B0004020202020204" pitchFamily="34" charset="0"/>
                <a:ea typeface="Aptos" panose="020B0004020202020204" pitchFamily="34" charset="0"/>
                <a:cs typeface="Times New Roman" panose="02020603050405020304" pitchFamily="18" charset="0"/>
              </a:rPr>
              <a:t>edn</a:t>
            </a:r>
            <a:r>
              <a:rPr lang="en-GB" sz="2800" dirty="0">
                <a:effectLst/>
                <a:latin typeface="Aptos" panose="020B0004020202020204" pitchFamily="34" charset="0"/>
                <a:ea typeface="Aptos" panose="020B0004020202020204" pitchFamily="34" charset="0"/>
                <a:cs typeface="Times New Roman" panose="02020603050405020304" pitchFamily="18" charset="0"/>
              </a:rPr>
              <a:t>. London: Sage Publications Ltd.</a:t>
            </a:r>
            <a:endParaRPr lang="en-GB" sz="1800" dirty="0"/>
          </a:p>
          <a:p>
            <a:pPr marL="0" marR="0" lvl="0" indent="0" algn="l" defTabSz="914400" rtl="0" eaLnBrk="1" fontAlgn="auto" latinLnBrk="0" hangingPunct="1">
              <a:lnSpc>
                <a:spcPct val="100000"/>
              </a:lnSpc>
              <a:spcBef>
                <a:spcPts val="0"/>
              </a:spcBef>
              <a:spcAft>
                <a:spcPts val="0"/>
              </a:spcAft>
              <a:buClrTx/>
              <a:buSzTx/>
              <a:buFontTx/>
              <a:buNone/>
              <a:tabLst/>
              <a:defRPr/>
            </a:pP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r>
              <a:rPr lang="en-GB" sz="2800" kern="100" dirty="0">
                <a:effectLst/>
                <a:latin typeface="Aptos" panose="020B0004020202020204" pitchFamily="34" charset="0"/>
                <a:ea typeface="Aptos" panose="020B0004020202020204" pitchFamily="34" charset="0"/>
                <a:cs typeface="Times New Roman" panose="02020603050405020304" pitchFamily="18" charset="0"/>
              </a:rPr>
              <a:t>Jasper, M. (2013)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Beginning reflective practice</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Hampshire: Cengage Learning EMEA.</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kern="100" dirty="0">
                <a:latin typeface="Aptos" panose="020B0004020202020204" pitchFamily="34" charset="0"/>
                <a:ea typeface="Aptos" panose="020B0004020202020204" pitchFamily="34" charset="0"/>
                <a:cs typeface="Times New Roman" panose="02020603050405020304" pitchFamily="18" charset="0"/>
              </a:rPr>
            </a:br>
            <a:r>
              <a:rPr lang="en-GB" sz="2800" kern="100" dirty="0">
                <a:effectLst/>
                <a:latin typeface="Aptos" panose="020B0004020202020204" pitchFamily="34" charset="0"/>
                <a:ea typeface="Aptos" panose="020B0004020202020204" pitchFamily="34" charset="0"/>
                <a:cs typeface="Times New Roman" panose="02020603050405020304" pitchFamily="18" charset="0"/>
              </a:rPr>
              <a:t>Thompson, S. and Thompson, N. (2023)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The critically reflective practitioner.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3rd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London: Bloomsbury Academic. </a:t>
            </a:r>
          </a:p>
          <a:p>
            <a:endParaRPr lang="en-GB" dirty="0"/>
          </a:p>
        </p:txBody>
      </p:sp>
    </p:spTree>
    <p:extLst>
      <p:ext uri="{BB962C8B-B14F-4D97-AF65-F5344CB8AC3E}">
        <p14:creationId xmlns:p14="http://schemas.microsoft.com/office/powerpoint/2010/main" val="26629632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1220E-65E1-8098-63DB-8A84B01C9F59}"/>
              </a:ext>
            </a:extLst>
          </p:cNvPr>
          <p:cNvSpPr>
            <a:spLocks noGrp="1"/>
          </p:cNvSpPr>
          <p:nvPr>
            <p:ph type="title"/>
          </p:nvPr>
        </p:nvSpPr>
        <p:spPr/>
        <p:txBody>
          <a:bodyPr/>
          <a:lstStyle/>
          <a:p>
            <a:r>
              <a:rPr lang="en-GB" dirty="0"/>
              <a:t>Slide 4 notes – Why is it important? </a:t>
            </a:r>
          </a:p>
        </p:txBody>
      </p:sp>
      <p:sp>
        <p:nvSpPr>
          <p:cNvPr id="3" name="Content Placeholder 2">
            <a:extLst>
              <a:ext uri="{FF2B5EF4-FFF2-40B4-BE49-F238E27FC236}">
                <a16:creationId xmlns:a16="http://schemas.microsoft.com/office/drawing/2014/main" id="{841F2199-9D49-63F3-6C9B-EF002AA8636E}"/>
              </a:ext>
            </a:extLst>
          </p:cNvPr>
          <p:cNvSpPr>
            <a:spLocks noGrp="1"/>
          </p:cNvSpPr>
          <p:nvPr>
            <p:ph idx="1"/>
          </p:nvPr>
        </p:nvSpPr>
        <p:spPr/>
        <p:txBody>
          <a:bodyPr>
            <a:normAutofit fontScale="55000" lnSpcReduction="20000"/>
          </a:bodyPr>
          <a:lstStyle/>
          <a:p>
            <a:pPr marL="171450" indent="-171450">
              <a:buFont typeface="Arial" panose="020B0604020202020204" pitchFamily="34" charset="0"/>
              <a:buChar char="•"/>
            </a:pPr>
            <a:r>
              <a:rPr lang="en-GB" dirty="0"/>
              <a:t>Allows us to become </a:t>
            </a:r>
            <a:r>
              <a:rPr lang="en-GB" b="1" dirty="0"/>
              <a:t>better practitioners</a:t>
            </a:r>
            <a:r>
              <a:rPr lang="en-GB" dirty="0"/>
              <a:t>, more </a:t>
            </a:r>
            <a:r>
              <a:rPr lang="en-GB" b="1" dirty="0"/>
              <a:t>informed</a:t>
            </a:r>
            <a:r>
              <a:rPr lang="en-GB" dirty="0"/>
              <a:t>, more </a:t>
            </a:r>
            <a:r>
              <a:rPr lang="en-GB" b="1" dirty="0"/>
              <a:t>aware</a:t>
            </a:r>
            <a:r>
              <a:rPr lang="en-GB" dirty="0"/>
              <a:t>, more </a:t>
            </a:r>
            <a:r>
              <a:rPr lang="en-GB" b="1" dirty="0"/>
              <a:t>understanding</a:t>
            </a:r>
            <a:r>
              <a:rPr lang="en-GB" dirty="0"/>
              <a:t> as well as more </a:t>
            </a:r>
            <a:r>
              <a:rPr lang="en-GB" b="1" dirty="0"/>
              <a:t>critical</a:t>
            </a:r>
            <a:r>
              <a:rPr lang="en-GB" dirty="0"/>
              <a:t>.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Allows us the opportunity to </a:t>
            </a:r>
            <a:r>
              <a:rPr lang="en-GB" b="1" dirty="0"/>
              <a:t>continually develop </a:t>
            </a:r>
            <a:r>
              <a:rPr lang="en-GB" b="0" dirty="0"/>
              <a:t>and</a:t>
            </a:r>
            <a:r>
              <a:rPr lang="en-GB" b="1" dirty="0"/>
              <a:t> evolve </a:t>
            </a:r>
            <a:r>
              <a:rPr lang="en-GB" dirty="0"/>
              <a:t>professional knowledge and practice by </a:t>
            </a:r>
            <a:r>
              <a:rPr lang="en-GB" b="1" dirty="0"/>
              <a:t>evaluating</a:t>
            </a:r>
            <a:r>
              <a:rPr lang="en-GB" dirty="0"/>
              <a:t> own skills more deeply and considering different </a:t>
            </a:r>
            <a:r>
              <a:rPr lang="en-GB" b="1" dirty="0"/>
              <a:t>perspectives</a:t>
            </a:r>
            <a:r>
              <a:rPr lang="en-GB" dirty="0"/>
              <a:t> and </a:t>
            </a:r>
            <a:r>
              <a:rPr lang="en-GB" b="1" dirty="0"/>
              <a:t>angles</a:t>
            </a:r>
            <a:r>
              <a:rPr lang="en-GB" dirty="0"/>
              <a:t>.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It lets us connect our </a:t>
            </a:r>
            <a:r>
              <a:rPr lang="en-GB" b="1" dirty="0"/>
              <a:t>experiences</a:t>
            </a:r>
            <a:r>
              <a:rPr lang="en-GB" dirty="0"/>
              <a:t> with the </a:t>
            </a:r>
            <a:r>
              <a:rPr lang="en-GB" b="1" dirty="0"/>
              <a:t>theory</a:t>
            </a:r>
            <a:r>
              <a:rPr lang="en-GB" dirty="0"/>
              <a:t> and knowledge that we have accumulated. </a:t>
            </a:r>
            <a:r>
              <a:rPr lang="en-GB" sz="2800" dirty="0"/>
              <a:t>(Jasper. 2013, p. 5).</a:t>
            </a:r>
            <a:endParaRPr lang="en-GB" b="1" dirty="0"/>
          </a:p>
          <a:p>
            <a:pPr marL="171450" indent="-171450">
              <a:buFont typeface="Arial" panose="020B0604020202020204" pitchFamily="34" charset="0"/>
              <a:buChar char="•"/>
            </a:pPr>
            <a:endParaRPr lang="en-GB" b="1" i="1" u="sng"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Bassot</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B. (2023)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The reflective practice guide: An interdisciplinary approach to critical reflection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Oxon: Routledge.</a:t>
            </a: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r>
              <a:rPr lang="en-GB" sz="2800" dirty="0">
                <a:effectLst/>
                <a:latin typeface="Aptos" panose="020B0004020202020204" pitchFamily="34" charset="0"/>
                <a:ea typeface="Aptos" panose="020B0004020202020204" pitchFamily="34" charset="0"/>
                <a:cs typeface="Times New Roman" panose="02020603050405020304" pitchFamily="18" charset="0"/>
              </a:rPr>
              <a:t>Bolton, G. and </a:t>
            </a:r>
            <a:r>
              <a:rPr lang="en-GB" sz="2800" dirty="0" err="1">
                <a:effectLst/>
                <a:latin typeface="Aptos" panose="020B0004020202020204" pitchFamily="34" charset="0"/>
                <a:ea typeface="Aptos" panose="020B0004020202020204" pitchFamily="34" charset="0"/>
                <a:cs typeface="Times New Roman" panose="02020603050405020304" pitchFamily="18" charset="0"/>
              </a:rPr>
              <a:t>Delderfield</a:t>
            </a:r>
            <a:r>
              <a:rPr lang="en-GB" sz="2800" dirty="0">
                <a:effectLst/>
                <a:latin typeface="Aptos" panose="020B0004020202020204" pitchFamily="34" charset="0"/>
                <a:ea typeface="Aptos" panose="020B0004020202020204" pitchFamily="34" charset="0"/>
                <a:cs typeface="Times New Roman" panose="02020603050405020304" pitchFamily="18" charset="0"/>
              </a:rPr>
              <a:t>, R. (2018) </a:t>
            </a:r>
            <a:r>
              <a:rPr lang="en-GB" sz="2800" i="1" dirty="0">
                <a:effectLst/>
                <a:latin typeface="Aptos" panose="020B0004020202020204" pitchFamily="34" charset="0"/>
                <a:ea typeface="Aptos" panose="020B0004020202020204" pitchFamily="34" charset="0"/>
                <a:cs typeface="Times New Roman" panose="02020603050405020304" pitchFamily="18" charset="0"/>
              </a:rPr>
              <a:t>Reflective practice: Writing and professional development</a:t>
            </a:r>
            <a:r>
              <a:rPr lang="en-GB" sz="2800" dirty="0">
                <a:effectLst/>
                <a:latin typeface="Aptos" panose="020B0004020202020204" pitchFamily="34" charset="0"/>
                <a:ea typeface="Aptos" panose="020B0004020202020204" pitchFamily="34" charset="0"/>
                <a:cs typeface="Times New Roman" panose="02020603050405020304" pitchFamily="18" charset="0"/>
              </a:rPr>
              <a:t>. 5th </a:t>
            </a:r>
            <a:r>
              <a:rPr lang="en-GB" sz="2800" dirty="0" err="1">
                <a:effectLst/>
                <a:latin typeface="Aptos" panose="020B0004020202020204" pitchFamily="34" charset="0"/>
                <a:ea typeface="Aptos" panose="020B0004020202020204" pitchFamily="34" charset="0"/>
                <a:cs typeface="Times New Roman" panose="02020603050405020304" pitchFamily="18" charset="0"/>
              </a:rPr>
              <a:t>edn</a:t>
            </a:r>
            <a:r>
              <a:rPr lang="en-GB" sz="2800" dirty="0">
                <a:effectLst/>
                <a:latin typeface="Aptos" panose="020B0004020202020204" pitchFamily="34" charset="0"/>
                <a:ea typeface="Aptos" panose="020B0004020202020204" pitchFamily="34" charset="0"/>
                <a:cs typeface="Times New Roman" panose="02020603050405020304" pitchFamily="18" charset="0"/>
              </a:rPr>
              <a:t>. London: Sage Publications Ltd.</a:t>
            </a:r>
            <a:endParaRPr lang="en-GB" sz="1800" dirty="0"/>
          </a:p>
          <a:p>
            <a:pPr marL="0" marR="0" lvl="0" indent="0" algn="l" defTabSz="914400" rtl="0" eaLnBrk="1" fontAlgn="auto" latinLnBrk="0" hangingPunct="1">
              <a:lnSpc>
                <a:spcPct val="100000"/>
              </a:lnSpc>
              <a:spcBef>
                <a:spcPts val="0"/>
              </a:spcBef>
              <a:spcAft>
                <a:spcPts val="0"/>
              </a:spcAft>
              <a:buClrTx/>
              <a:buSzTx/>
              <a:buFontTx/>
              <a:buNone/>
              <a:tabLst/>
              <a:defRPr/>
            </a:pP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r>
              <a:rPr lang="en-GB" sz="2800" kern="100" dirty="0">
                <a:effectLst/>
                <a:latin typeface="Aptos" panose="020B0004020202020204" pitchFamily="34" charset="0"/>
                <a:ea typeface="Aptos" panose="020B0004020202020204" pitchFamily="34" charset="0"/>
                <a:cs typeface="Times New Roman" panose="02020603050405020304" pitchFamily="18" charset="0"/>
              </a:rPr>
              <a:t>Jasper, M. (2013)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Beginning reflective practice</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Hampshire: Cengage Learning EMEA.</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r>
              <a:rPr lang="en-GB" sz="2800" kern="100" dirty="0">
                <a:effectLst/>
                <a:latin typeface="Aptos" panose="020B0004020202020204" pitchFamily="34" charset="0"/>
                <a:ea typeface="Aptos" panose="020B0004020202020204" pitchFamily="34" charset="0"/>
                <a:cs typeface="Times New Roman" panose="02020603050405020304" pitchFamily="18" charset="0"/>
              </a:rPr>
              <a:t>Thompson, S. and Thompson, N. (2023)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The critically reflective practitioner.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3rd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London: Bloomsbury Academic. </a:t>
            </a:r>
          </a:p>
          <a:p>
            <a:endParaRPr lang="en-GB" dirty="0"/>
          </a:p>
        </p:txBody>
      </p:sp>
    </p:spTree>
    <p:extLst>
      <p:ext uri="{BB962C8B-B14F-4D97-AF65-F5344CB8AC3E}">
        <p14:creationId xmlns:p14="http://schemas.microsoft.com/office/powerpoint/2010/main" val="179607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33CE4-FEC9-005B-FF1B-B2F417D805A3}"/>
              </a:ext>
            </a:extLst>
          </p:cNvPr>
          <p:cNvSpPr>
            <a:spLocks noGrp="1"/>
          </p:cNvSpPr>
          <p:nvPr>
            <p:ph type="title"/>
          </p:nvPr>
        </p:nvSpPr>
        <p:spPr/>
        <p:txBody>
          <a:bodyPr/>
          <a:lstStyle/>
          <a:p>
            <a:r>
              <a:rPr lang="en-GB" dirty="0"/>
              <a:t>Slide 5 notes – Models and frameworks of reflection </a:t>
            </a:r>
          </a:p>
        </p:txBody>
      </p:sp>
      <p:sp>
        <p:nvSpPr>
          <p:cNvPr id="3" name="Content Placeholder 2">
            <a:extLst>
              <a:ext uri="{FF2B5EF4-FFF2-40B4-BE49-F238E27FC236}">
                <a16:creationId xmlns:a16="http://schemas.microsoft.com/office/drawing/2014/main" id="{6E515C50-1406-C728-B919-43E266980EFD}"/>
              </a:ext>
            </a:extLst>
          </p:cNvPr>
          <p:cNvSpPr>
            <a:spLocks noGrp="1"/>
          </p:cNvSpPr>
          <p:nvPr>
            <p:ph idx="1"/>
          </p:nvPr>
        </p:nvSpPr>
        <p:spPr/>
        <p:txBody>
          <a:bodyPr/>
          <a:lstStyle/>
          <a:p>
            <a:pPr marL="171450" indent="-171450">
              <a:buFont typeface="Arial" panose="020B0604020202020204" pitchFamily="34" charset="0"/>
              <a:buChar char="•"/>
            </a:pPr>
            <a:r>
              <a:rPr lang="en-GB" dirty="0"/>
              <a:t>Introduce models of reflection considered (Gibbs’ first)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Talk about the limitations of my research (I’ve just begun studying in this field/ I’ve been out of education).</a:t>
            </a:r>
          </a:p>
          <a:p>
            <a:endParaRPr lang="en-GB" dirty="0"/>
          </a:p>
        </p:txBody>
      </p:sp>
    </p:spTree>
    <p:extLst>
      <p:ext uri="{BB962C8B-B14F-4D97-AF65-F5344CB8AC3E}">
        <p14:creationId xmlns:p14="http://schemas.microsoft.com/office/powerpoint/2010/main" val="2971585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026C1-AF2C-72B1-E12D-2E26D49E55D6}"/>
              </a:ext>
            </a:extLst>
          </p:cNvPr>
          <p:cNvSpPr>
            <a:spLocks noGrp="1"/>
          </p:cNvSpPr>
          <p:nvPr>
            <p:ph type="title"/>
          </p:nvPr>
        </p:nvSpPr>
        <p:spPr/>
        <p:txBody>
          <a:bodyPr/>
          <a:lstStyle/>
          <a:p>
            <a:r>
              <a:rPr lang="en-GB" dirty="0"/>
              <a:t>Slide 6 notes – </a:t>
            </a:r>
            <a:r>
              <a:rPr lang="en-GB" sz="4400" dirty="0"/>
              <a:t>Rolfe’s framework for reflexive practice </a:t>
            </a:r>
            <a:endParaRPr lang="en-GB" dirty="0"/>
          </a:p>
        </p:txBody>
      </p:sp>
      <p:sp>
        <p:nvSpPr>
          <p:cNvPr id="3" name="Content Placeholder 2">
            <a:extLst>
              <a:ext uri="{FF2B5EF4-FFF2-40B4-BE49-F238E27FC236}">
                <a16:creationId xmlns:a16="http://schemas.microsoft.com/office/drawing/2014/main" id="{DD48985E-02D5-4EA8-634B-57C01020DF52}"/>
              </a:ext>
            </a:extLst>
          </p:cNvPr>
          <p:cNvSpPr>
            <a:spLocks noGrp="1"/>
          </p:cNvSpPr>
          <p:nvPr>
            <p:ph idx="1"/>
          </p:nvPr>
        </p:nvSpPr>
        <p:spPr/>
        <p:txBody>
          <a:bodyPr>
            <a:normAutofit fontScale="62500" lnSpcReduction="20000"/>
          </a:bodyPr>
          <a:lstStyle/>
          <a:p>
            <a:r>
              <a:rPr lang="en-GB" dirty="0"/>
              <a:t>Briefly introduce the framework. </a:t>
            </a:r>
          </a:p>
          <a:p>
            <a:endParaRPr lang="en-GB" dirty="0"/>
          </a:p>
          <a:p>
            <a:pPr marL="171450" indent="-171450">
              <a:buFont typeface="Arial" panose="020B0604020202020204" pitchFamily="34" charset="0"/>
              <a:buChar char="•"/>
            </a:pPr>
            <a:r>
              <a:rPr lang="en-GB" dirty="0"/>
              <a:t>Purpose (Framework, not model) </a:t>
            </a:r>
          </a:p>
          <a:p>
            <a:pPr marL="171450" indent="-171450">
              <a:buFont typeface="Arial" panose="020B0604020202020204" pitchFamily="34" charset="0"/>
              <a:buChar char="•"/>
            </a:pPr>
            <a:r>
              <a:rPr lang="en-GB" dirty="0"/>
              <a:t>It’s history (Borton) and development (Driscoll and Rolfe)</a:t>
            </a:r>
          </a:p>
          <a:p>
            <a:pPr marL="171450" indent="-171450">
              <a:buFont typeface="Arial" panose="020B0604020202020204" pitchFamily="34" charset="0"/>
              <a:buChar char="•"/>
            </a:pPr>
            <a:r>
              <a:rPr lang="en-GB" dirty="0"/>
              <a:t>Stages (give some detail)</a:t>
            </a:r>
          </a:p>
          <a:p>
            <a:pPr marL="171450" indent="-171450">
              <a:buFont typeface="Arial" panose="020B0604020202020204" pitchFamily="34" charset="0"/>
              <a:buChar char="•"/>
            </a:pPr>
            <a:r>
              <a:rPr lang="en-GB" dirty="0"/>
              <a:t>Mention arrows </a:t>
            </a:r>
          </a:p>
          <a:p>
            <a:pPr marL="171450" indent="-171450">
              <a:buFont typeface="Arial" panose="020B0604020202020204" pitchFamily="34" charset="0"/>
              <a:buChar char="•"/>
            </a:pPr>
            <a:endParaRPr lang="en-GB" dirty="0"/>
          </a:p>
          <a:p>
            <a:pPr marL="0" marR="0" lvl="0" indent="0" algn="l" defTabSz="914400" rtl="0" eaLnBrk="1" fontAlgn="auto" latinLnBrk="0" hangingPunct="1">
              <a:lnSpc>
                <a:spcPct val="107000"/>
              </a:lnSpc>
              <a:spcBef>
                <a:spcPts val="0"/>
              </a:spcBef>
              <a:spcAft>
                <a:spcPts val="800"/>
              </a:spcAft>
              <a:buClrTx/>
              <a:buSzTx/>
              <a:buFontTx/>
              <a:buNone/>
              <a:tabLst/>
              <a:defRPr/>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Driscoll, J. (2007)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Practising clinical supervision: a reflective approach for healthcare professionals.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2nd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Edinburgh: Elsevier. </a:t>
            </a:r>
          </a:p>
          <a:p>
            <a:pPr marL="0" indent="0">
              <a:lnSpc>
                <a:spcPct val="107000"/>
              </a:lnSpc>
              <a:spcAft>
                <a:spcPts val="800"/>
              </a:spcAft>
              <a:buNone/>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(2001)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Critical reflection for nursing and the helping professionals: a user’s guide.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Hampshire: Palgrave Macmillan.</a:t>
            </a:r>
          </a:p>
          <a:p>
            <a:pPr marL="0" indent="0">
              <a:lnSpc>
                <a:spcPct val="107000"/>
              </a:lnSpc>
              <a:spcAft>
                <a:spcPts val="800"/>
              </a:spcAft>
              <a:buNone/>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(2011)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Critical reflection in practice: Generating knowledge for care.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2nd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London: Red Globe Press.</a:t>
            </a:r>
            <a:endParaRPr lang="en-GB" dirty="0"/>
          </a:p>
        </p:txBody>
      </p:sp>
    </p:spTree>
    <p:extLst>
      <p:ext uri="{BB962C8B-B14F-4D97-AF65-F5344CB8AC3E}">
        <p14:creationId xmlns:p14="http://schemas.microsoft.com/office/powerpoint/2010/main" val="27552015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A5E21-6F1B-D14C-6699-FFC62FF1D927}"/>
              </a:ext>
            </a:extLst>
          </p:cNvPr>
          <p:cNvSpPr>
            <a:spLocks noGrp="1"/>
          </p:cNvSpPr>
          <p:nvPr>
            <p:ph type="title"/>
          </p:nvPr>
        </p:nvSpPr>
        <p:spPr/>
        <p:txBody>
          <a:bodyPr/>
          <a:lstStyle/>
          <a:p>
            <a:r>
              <a:rPr lang="en-GB" dirty="0"/>
              <a:t>Slide 7 notes – My transition </a:t>
            </a:r>
          </a:p>
        </p:txBody>
      </p:sp>
      <p:sp>
        <p:nvSpPr>
          <p:cNvPr id="3" name="Content Placeholder 2">
            <a:extLst>
              <a:ext uri="{FF2B5EF4-FFF2-40B4-BE49-F238E27FC236}">
                <a16:creationId xmlns:a16="http://schemas.microsoft.com/office/drawing/2014/main" id="{0179881A-121D-19F7-2EC2-FED2EF7FD8E3}"/>
              </a:ext>
            </a:extLst>
          </p:cNvPr>
          <p:cNvSpPr>
            <a:spLocks noGrp="1"/>
          </p:cNvSpPr>
          <p:nvPr>
            <p:ph idx="1"/>
          </p:nvPr>
        </p:nvSpPr>
        <p:spPr/>
        <p:txBody>
          <a:bodyPr/>
          <a:lstStyle/>
          <a:p>
            <a:r>
              <a:rPr lang="en-GB" dirty="0"/>
              <a:t>A conversation, 2020, at parent’s house, with parents and girlfriend (family)</a:t>
            </a:r>
          </a:p>
          <a:p>
            <a:endParaRPr lang="en-GB" dirty="0"/>
          </a:p>
          <a:p>
            <a:pPr marL="171450" indent="-171450">
              <a:buFont typeface="Arial" panose="020B0604020202020204" pitchFamily="34" charset="0"/>
              <a:buChar char="•"/>
            </a:pPr>
            <a:r>
              <a:rPr lang="en-GB" dirty="0"/>
              <a:t>After years suffering in silence with debilitating mental health, I spoke to my family about it for the first time. </a:t>
            </a:r>
          </a:p>
          <a:p>
            <a:pPr marL="171450" indent="-171450">
              <a:buFont typeface="Arial" panose="020B0604020202020204" pitchFamily="34" charset="0"/>
              <a:buChar char="•"/>
            </a:pPr>
            <a:r>
              <a:rPr lang="en-GB" dirty="0"/>
              <a:t>I was not completely open and didn’t tell them everything. </a:t>
            </a:r>
          </a:p>
          <a:p>
            <a:pPr marL="171450" indent="-171450">
              <a:buFont typeface="Arial" panose="020B0604020202020204" pitchFamily="34" charset="0"/>
              <a:buChar char="•"/>
            </a:pPr>
            <a:r>
              <a:rPr lang="en-GB" dirty="0"/>
              <a:t>I was really against their suggestion of getting professional help.   </a:t>
            </a:r>
          </a:p>
          <a:p>
            <a:endParaRPr lang="en-GB" dirty="0"/>
          </a:p>
        </p:txBody>
      </p:sp>
    </p:spTree>
    <p:extLst>
      <p:ext uri="{BB962C8B-B14F-4D97-AF65-F5344CB8AC3E}">
        <p14:creationId xmlns:p14="http://schemas.microsoft.com/office/powerpoint/2010/main" val="27013425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96201-DE90-28A9-1793-16BD00A6CFDF}"/>
              </a:ext>
            </a:extLst>
          </p:cNvPr>
          <p:cNvSpPr>
            <a:spLocks noGrp="1"/>
          </p:cNvSpPr>
          <p:nvPr>
            <p:ph type="title"/>
          </p:nvPr>
        </p:nvSpPr>
        <p:spPr>
          <a:xfrm>
            <a:off x="838200" y="383457"/>
            <a:ext cx="10515600" cy="677965"/>
          </a:xfrm>
        </p:spPr>
        <p:txBody>
          <a:bodyPr>
            <a:normAutofit fontScale="90000"/>
          </a:bodyPr>
          <a:lstStyle/>
          <a:p>
            <a:r>
              <a:rPr lang="en-GB" dirty="0"/>
              <a:t>Slide 8 notes – What? </a:t>
            </a:r>
          </a:p>
        </p:txBody>
      </p:sp>
      <p:sp>
        <p:nvSpPr>
          <p:cNvPr id="3" name="Content Placeholder 2">
            <a:extLst>
              <a:ext uri="{FF2B5EF4-FFF2-40B4-BE49-F238E27FC236}">
                <a16:creationId xmlns:a16="http://schemas.microsoft.com/office/drawing/2014/main" id="{473D1EFD-5081-26D5-0248-23DDA0BE60EA}"/>
              </a:ext>
            </a:extLst>
          </p:cNvPr>
          <p:cNvSpPr>
            <a:spLocks noGrp="1"/>
          </p:cNvSpPr>
          <p:nvPr>
            <p:ph idx="1"/>
          </p:nvPr>
        </p:nvSpPr>
        <p:spPr>
          <a:xfrm>
            <a:off x="838200" y="1170038"/>
            <a:ext cx="10515600" cy="5397909"/>
          </a:xfrm>
        </p:spPr>
        <p:txBody>
          <a:bodyPr>
            <a:normAutofit fontScale="32500" lnSpcReduction="20000"/>
          </a:bodyPr>
          <a:lstStyle/>
          <a:p>
            <a:r>
              <a:rPr lang="en-GB" b="1" u="none" dirty="0"/>
              <a:t>…was the problem? </a:t>
            </a:r>
          </a:p>
          <a:p>
            <a:r>
              <a:rPr lang="en-GB" u="none" dirty="0"/>
              <a:t>not completely open, hid the most difficult things. Hard to be completely honest and acknowledge that I could be helped. Closed to the benefits and effectiveness of professional assistance. </a:t>
            </a:r>
          </a:p>
          <a:p>
            <a:r>
              <a:rPr lang="en-GB" b="1" u="none" dirty="0"/>
              <a:t>…was my role?</a:t>
            </a:r>
          </a:p>
          <a:p>
            <a:r>
              <a:rPr lang="en-GB" u="none" dirty="0"/>
              <a:t>I was the focus/ initiator of the conversation. I was responsible for my actions. </a:t>
            </a:r>
          </a:p>
          <a:p>
            <a:r>
              <a:rPr lang="en-GB" b="1" u="none" dirty="0"/>
              <a:t>…was I trying to achieve?</a:t>
            </a:r>
          </a:p>
          <a:p>
            <a:r>
              <a:rPr lang="en-GB" u="none" dirty="0"/>
              <a:t>To open-up to my family. Unload some of the burden. To feel better.</a:t>
            </a:r>
          </a:p>
          <a:p>
            <a:r>
              <a:rPr lang="en-GB" b="1" u="none" dirty="0"/>
              <a:t>…actions did I take? </a:t>
            </a:r>
          </a:p>
          <a:p>
            <a:r>
              <a:rPr lang="en-GB" u="none" dirty="0"/>
              <a:t>Initiated a conversation with my family about my mental health. I didn’t disclose fully. I acted angrily to suggestions. </a:t>
            </a:r>
          </a:p>
          <a:p>
            <a:r>
              <a:rPr lang="en-GB" b="1" u="none" dirty="0"/>
              <a:t>…was the response of others?</a:t>
            </a:r>
          </a:p>
          <a:p>
            <a:r>
              <a:rPr lang="en-GB" u="none" dirty="0"/>
              <a:t>To reveal; surprise sadness, concern. To denial; frustration. Overall; supportive, non-judgemental, understanding.</a:t>
            </a:r>
          </a:p>
          <a:p>
            <a:r>
              <a:rPr lang="en-GB" b="1" u="none" dirty="0"/>
              <a:t>…were the consequences?</a:t>
            </a:r>
          </a:p>
          <a:p>
            <a:r>
              <a:rPr lang="en-GB" u="none" dirty="0"/>
              <a:t>Me; Weight lifted, gained support, hindered my recovery and delayed treatment, underwent professional therapy.</a:t>
            </a:r>
          </a:p>
          <a:p>
            <a:r>
              <a:rPr lang="en-GB" u="none" dirty="0"/>
              <a:t>Family; Became aware of overall situation, left in the dark, opened-up a dialogue about mental health. </a:t>
            </a:r>
          </a:p>
          <a:p>
            <a:r>
              <a:rPr lang="en-GB" b="1" u="none" dirty="0"/>
              <a:t>…feelings did it evoke?</a:t>
            </a:r>
          </a:p>
          <a:p>
            <a:r>
              <a:rPr lang="en-GB" u="none" dirty="0"/>
              <a:t>Me; shame, embarrassment, resistance, guilt, relief, happiness, frustration.</a:t>
            </a:r>
          </a:p>
          <a:p>
            <a:r>
              <a:rPr lang="en-GB" u="none" dirty="0"/>
              <a:t>Others; worry, concern, annoyance. </a:t>
            </a:r>
          </a:p>
          <a:p>
            <a:r>
              <a:rPr lang="en-GB" b="1" u="none" dirty="0"/>
              <a:t>…was good/bad? </a:t>
            </a:r>
          </a:p>
          <a:p>
            <a:r>
              <a:rPr lang="en-GB" u="none" dirty="0"/>
              <a:t>Good; I opened-up somewhat and reached out for help, my family were supportive and attentive. </a:t>
            </a:r>
          </a:p>
          <a:p>
            <a:r>
              <a:rPr lang="en-GB" u="none" dirty="0"/>
              <a:t>Bad; I hid a lot (kept my mask on), I was stubborn and dismissive of seeking outside help. My angry response to their advice. </a:t>
            </a:r>
          </a:p>
          <a:p>
            <a:pPr marL="0" indent="0">
              <a:lnSpc>
                <a:spcPct val="107000"/>
              </a:lnSpc>
              <a:spcAft>
                <a:spcPts val="800"/>
              </a:spcAft>
              <a:buNone/>
            </a:pP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r>
              <a:rPr lang="en-GB" sz="28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(2001)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Critical reflection for nursing and the helping professionals: a user’s guide.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Hampshire: Palgrave Macmillan.</a:t>
            </a: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r>
              <a:rPr lang="en-GB" sz="28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(2011)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Critical reflection in practice: Generating knowledge for care.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2nd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London: Red Globe Press.</a:t>
            </a:r>
          </a:p>
          <a:p>
            <a:endParaRPr lang="en-GB" u="none" dirty="0"/>
          </a:p>
          <a:p>
            <a:endParaRPr lang="en-GB" dirty="0"/>
          </a:p>
        </p:txBody>
      </p:sp>
    </p:spTree>
    <p:extLst>
      <p:ext uri="{BB962C8B-B14F-4D97-AF65-F5344CB8AC3E}">
        <p14:creationId xmlns:p14="http://schemas.microsoft.com/office/powerpoint/2010/main" val="13402795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6C77C-667C-35C8-8A02-3055AE7611FD}"/>
              </a:ext>
            </a:extLst>
          </p:cNvPr>
          <p:cNvSpPr>
            <a:spLocks noGrp="1"/>
          </p:cNvSpPr>
          <p:nvPr>
            <p:ph type="title"/>
          </p:nvPr>
        </p:nvSpPr>
        <p:spPr>
          <a:xfrm>
            <a:off x="848032" y="147481"/>
            <a:ext cx="10515600" cy="825449"/>
          </a:xfrm>
        </p:spPr>
        <p:txBody>
          <a:bodyPr/>
          <a:lstStyle/>
          <a:p>
            <a:r>
              <a:rPr lang="en-GB" dirty="0"/>
              <a:t>Slide 9 notes – So what? </a:t>
            </a:r>
          </a:p>
        </p:txBody>
      </p:sp>
      <p:sp>
        <p:nvSpPr>
          <p:cNvPr id="3" name="Content Placeholder 2">
            <a:extLst>
              <a:ext uri="{FF2B5EF4-FFF2-40B4-BE49-F238E27FC236}">
                <a16:creationId xmlns:a16="http://schemas.microsoft.com/office/drawing/2014/main" id="{C6EAECA6-12C5-A83D-BF57-68110EA6CC5B}"/>
              </a:ext>
            </a:extLst>
          </p:cNvPr>
          <p:cNvSpPr>
            <a:spLocks noGrp="1"/>
          </p:cNvSpPr>
          <p:nvPr>
            <p:ph idx="1"/>
          </p:nvPr>
        </p:nvSpPr>
        <p:spPr>
          <a:xfrm>
            <a:off x="838200" y="972930"/>
            <a:ext cx="10515600" cy="5575354"/>
          </a:xfrm>
        </p:spPr>
        <p:txBody>
          <a:bodyPr>
            <a:normAutofit fontScale="32500" lnSpcReduction="20000"/>
          </a:bodyPr>
          <a:lstStyle/>
          <a:p>
            <a:r>
              <a:rPr lang="en-GB" b="1" u="none" dirty="0"/>
              <a:t>…does this tell me? </a:t>
            </a:r>
          </a:p>
          <a:p>
            <a:r>
              <a:rPr lang="en-GB" dirty="0"/>
              <a:t>Difficultly asking for help, saw needing help as weakness, I didn’t like to depend on others. Thought I was special/different. Ego in the way of development. I was/am influenced by cultural and societal expectation more than I knew.</a:t>
            </a:r>
          </a:p>
          <a:p>
            <a:r>
              <a:rPr lang="en-GB" dirty="0"/>
              <a:t>Family is there for me when I need them.  </a:t>
            </a:r>
          </a:p>
          <a:p>
            <a:r>
              <a:rPr lang="en-GB" b="1" dirty="0"/>
              <a:t>…was going through my mind?</a:t>
            </a:r>
          </a:p>
          <a:p>
            <a:r>
              <a:rPr lang="en-GB" dirty="0"/>
              <a:t>I could not go on as I had, I needed help, but I didn’t want help, my family will not understand me, my thoughts are shameful, outside help won’t work on me. I can help myself. MY situation is acceptable/ not acceptable.</a:t>
            </a:r>
          </a:p>
          <a:p>
            <a:r>
              <a:rPr lang="en-GB" b="1" dirty="0"/>
              <a:t>…did I base my actions on? </a:t>
            </a:r>
          </a:p>
          <a:p>
            <a:r>
              <a:rPr lang="en-GB" dirty="0"/>
              <a:t>My emotions, pride and ego, biases, expectations. Not knowledge. My understanding of social norms. Experience of my attempts at self-help not working.</a:t>
            </a:r>
          </a:p>
          <a:p>
            <a:r>
              <a:rPr lang="en-GB" b="1" dirty="0"/>
              <a:t>…other knowledge can I bring?</a:t>
            </a:r>
          </a:p>
          <a:p>
            <a:r>
              <a:rPr lang="en-GB" dirty="0"/>
              <a:t>In retrospect this was first step towards large positive change, but I can see that my actions were harmful and counterproductive.</a:t>
            </a:r>
          </a:p>
          <a:p>
            <a:r>
              <a:rPr lang="en-GB" dirty="0"/>
              <a:t>The opinions and perspective of my family.</a:t>
            </a:r>
          </a:p>
          <a:p>
            <a:r>
              <a:rPr lang="en-GB" dirty="0"/>
              <a:t>The perspective of social conditioning and norms. Or other internal/external influences. </a:t>
            </a:r>
          </a:p>
          <a:p>
            <a:r>
              <a:rPr lang="en-GB" b="1" dirty="0"/>
              <a:t>…should/could I have done to make it better?</a:t>
            </a:r>
          </a:p>
          <a:p>
            <a:r>
              <a:rPr lang="en-GB" dirty="0"/>
              <a:t>Taken advice, accepted my own limitations and lack of knowledge or experience, looked at the past and my part in my condition, asked for help much earlier in my condition. Considered why I felt as I did. </a:t>
            </a:r>
          </a:p>
          <a:p>
            <a:r>
              <a:rPr lang="en-GB" b="1" dirty="0"/>
              <a:t>…is my new understanding of the situation? </a:t>
            </a:r>
          </a:p>
          <a:p>
            <a:r>
              <a:rPr lang="en-GB" dirty="0"/>
              <a:t>Desperately wanted to change my situation, but I didn’t think it was possible. Saw asking for help as a weakness, (may come from the societal expectation that men are supposed to be strong / showing emotion/ asking for help is bad. Perhaps felt above it due to ego. Open to change but didn’t think it was possible. Would’ve been hard for family to convince me as I was very defensive. </a:t>
            </a:r>
          </a:p>
          <a:p>
            <a:r>
              <a:rPr lang="en-GB" b="1" dirty="0"/>
              <a:t>…broader issues arise?</a:t>
            </a:r>
          </a:p>
          <a:p>
            <a:r>
              <a:rPr lang="en-GB" dirty="0"/>
              <a:t>How did these personal ideas effect other parts of my life? Do they still have a hold over me now in any way? How can one be sure they have moved past them? </a:t>
            </a:r>
          </a:p>
          <a:p>
            <a:pPr marL="0" indent="0">
              <a:lnSpc>
                <a:spcPct val="107000"/>
              </a:lnSpc>
              <a:spcAft>
                <a:spcPts val="800"/>
              </a:spcAft>
              <a:buNone/>
            </a:pP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r>
              <a:rPr lang="en-GB" sz="28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(2001)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Critical reflection for nursing and the helping professionals: a user’s guide.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Hampshire: Palgrave Macmillan.</a:t>
            </a: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r>
              <a:rPr lang="en-GB" sz="28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(2011)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Critical reflection in practice: Generating knowledge for care.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2nd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London: Red Globe Press.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Stiawa</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M., Muller-</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Stierlin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A., Staiger, T., Lilian, R., Becker, T.,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Gundel</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H.,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Beschoner</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P.,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Grinschgl</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A., Frasch, K.,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Schmauss</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M.,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Panzirsch</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M., Mayer, L.,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Sittenberger</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E. and Krumm, S.  (2020) ‘Mental health professionals view about the impact of male gender for the treatment of men with depression – a qualitive study’,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BMC psychiatry,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20(1), pp. 276-276. Available at: https://doi.org/10.1186/s12888-020-02686-x.</a:t>
            </a:r>
          </a:p>
          <a:p>
            <a:endParaRPr lang="en-GB" dirty="0"/>
          </a:p>
          <a:p>
            <a:pPr marL="0" indent="0">
              <a:buNone/>
            </a:pPr>
            <a:endParaRPr lang="en-GB" dirty="0"/>
          </a:p>
        </p:txBody>
      </p:sp>
    </p:spTree>
    <p:extLst>
      <p:ext uri="{BB962C8B-B14F-4D97-AF65-F5344CB8AC3E}">
        <p14:creationId xmlns:p14="http://schemas.microsoft.com/office/powerpoint/2010/main" val="24562869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88A90-42B1-5823-918C-593A9D1CE164}"/>
              </a:ext>
            </a:extLst>
          </p:cNvPr>
          <p:cNvSpPr>
            <a:spLocks noGrp="1"/>
          </p:cNvSpPr>
          <p:nvPr>
            <p:ph type="title"/>
          </p:nvPr>
        </p:nvSpPr>
        <p:spPr/>
        <p:txBody>
          <a:bodyPr/>
          <a:lstStyle/>
          <a:p>
            <a:r>
              <a:rPr lang="en-GB" dirty="0"/>
              <a:t>Slide 10 notes – Now what? </a:t>
            </a:r>
          </a:p>
        </p:txBody>
      </p:sp>
      <p:sp>
        <p:nvSpPr>
          <p:cNvPr id="3" name="Content Placeholder 2">
            <a:extLst>
              <a:ext uri="{FF2B5EF4-FFF2-40B4-BE49-F238E27FC236}">
                <a16:creationId xmlns:a16="http://schemas.microsoft.com/office/drawing/2014/main" id="{905CB369-6353-DF88-6F8C-840E24E66FF9}"/>
              </a:ext>
            </a:extLst>
          </p:cNvPr>
          <p:cNvSpPr>
            <a:spLocks noGrp="1"/>
          </p:cNvSpPr>
          <p:nvPr>
            <p:ph idx="1"/>
          </p:nvPr>
        </p:nvSpPr>
        <p:spPr/>
        <p:txBody>
          <a:bodyPr>
            <a:normAutofit fontScale="40000" lnSpcReduction="20000"/>
          </a:bodyPr>
          <a:lstStyle/>
          <a:p>
            <a:r>
              <a:rPr lang="en-GB" b="1" dirty="0"/>
              <a:t>…do I need to do to make things better?</a:t>
            </a:r>
          </a:p>
          <a:p>
            <a:r>
              <a:rPr lang="en-GB" dirty="0"/>
              <a:t>Ensure openness to other ways of doing things/help/advice. </a:t>
            </a:r>
          </a:p>
          <a:p>
            <a:r>
              <a:rPr lang="en-GB" dirty="0"/>
              <a:t>Reflect upon myself, biases, ideas and practice.</a:t>
            </a:r>
          </a:p>
          <a:p>
            <a:r>
              <a:rPr lang="en-GB" dirty="0"/>
              <a:t>Learn from the knowledge gained during this experience.</a:t>
            </a:r>
          </a:p>
          <a:p>
            <a:r>
              <a:rPr lang="en-GB" dirty="0"/>
              <a:t>Further explore my own thoughts and ideas and why I have them. </a:t>
            </a:r>
          </a:p>
          <a:p>
            <a:endParaRPr lang="en-GB" dirty="0"/>
          </a:p>
          <a:p>
            <a:r>
              <a:rPr lang="en-GB" b="1" dirty="0"/>
              <a:t>…broader issues need to be considered?</a:t>
            </a:r>
          </a:p>
          <a:p>
            <a:r>
              <a:rPr lang="en-GB" dirty="0"/>
              <a:t>How to implement these changes and ensure I don’t repeat mistakes. </a:t>
            </a:r>
          </a:p>
          <a:p>
            <a:r>
              <a:rPr lang="en-GB" dirty="0"/>
              <a:t>The influence of surroundings and society on my thoughts and ideas.</a:t>
            </a:r>
          </a:p>
          <a:p>
            <a:endParaRPr lang="en-GB" dirty="0"/>
          </a:p>
          <a:p>
            <a:r>
              <a:rPr lang="en-GB" b="1" dirty="0"/>
              <a:t>…might be the consequences of this action? </a:t>
            </a:r>
          </a:p>
          <a:p>
            <a:r>
              <a:rPr lang="en-GB" b="0" dirty="0"/>
              <a:t>Becoming more self-aware and reflective.</a:t>
            </a:r>
          </a:p>
          <a:p>
            <a:r>
              <a:rPr lang="en-GB" b="0" dirty="0"/>
              <a:t>Improving my practice, knowledge of theory, relationships and life in general. </a:t>
            </a:r>
          </a:p>
          <a:p>
            <a:endParaRPr lang="en-GB" dirty="0"/>
          </a:p>
          <a:p>
            <a:pPr marL="0" indent="0">
              <a:lnSpc>
                <a:spcPct val="107000"/>
              </a:lnSpc>
              <a:spcAft>
                <a:spcPts val="800"/>
              </a:spcAft>
              <a:buNone/>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(2001)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Critical reflection for nursing and the helping professionals: a user’s guide.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Hampshire: Palgrave Macmillan.</a:t>
            </a:r>
          </a:p>
          <a:p>
            <a:pPr marL="0" indent="0">
              <a:lnSpc>
                <a:spcPct val="107000"/>
              </a:lnSpc>
              <a:spcAft>
                <a:spcPts val="800"/>
              </a:spcAft>
              <a:buNone/>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(2011)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Critical reflection in practice: Generating knowledge for care.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2nd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London: Red Globe Press.</a:t>
            </a:r>
          </a:p>
          <a:p>
            <a:endParaRPr lang="en-GB" dirty="0"/>
          </a:p>
          <a:p>
            <a:endParaRPr lang="en-GB" dirty="0"/>
          </a:p>
        </p:txBody>
      </p:sp>
    </p:spTree>
    <p:extLst>
      <p:ext uri="{BB962C8B-B14F-4D97-AF65-F5344CB8AC3E}">
        <p14:creationId xmlns:p14="http://schemas.microsoft.com/office/powerpoint/2010/main" val="25917266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503C5-D57A-5F5B-65D5-0851BC3C3660}"/>
              </a:ext>
            </a:extLst>
          </p:cNvPr>
          <p:cNvSpPr>
            <a:spLocks noGrp="1"/>
          </p:cNvSpPr>
          <p:nvPr>
            <p:ph type="title"/>
          </p:nvPr>
        </p:nvSpPr>
        <p:spPr>
          <a:xfrm>
            <a:off x="838200" y="535563"/>
            <a:ext cx="10515600" cy="713943"/>
          </a:xfrm>
        </p:spPr>
        <p:txBody>
          <a:bodyPr/>
          <a:lstStyle/>
          <a:p>
            <a:r>
              <a:rPr lang="en-GB" dirty="0"/>
              <a:t>Slide 11 notes – Evaluation </a:t>
            </a:r>
          </a:p>
        </p:txBody>
      </p:sp>
      <p:sp>
        <p:nvSpPr>
          <p:cNvPr id="3" name="Content Placeholder 2">
            <a:extLst>
              <a:ext uri="{FF2B5EF4-FFF2-40B4-BE49-F238E27FC236}">
                <a16:creationId xmlns:a16="http://schemas.microsoft.com/office/drawing/2014/main" id="{F1548CC6-90D2-62F5-23A4-30F6F1C88CE6}"/>
              </a:ext>
            </a:extLst>
          </p:cNvPr>
          <p:cNvSpPr>
            <a:spLocks noGrp="1"/>
          </p:cNvSpPr>
          <p:nvPr>
            <p:ph idx="1"/>
          </p:nvPr>
        </p:nvSpPr>
        <p:spPr>
          <a:xfrm>
            <a:off x="838200" y="1394980"/>
            <a:ext cx="10515600" cy="5172075"/>
          </a:xfrm>
        </p:spPr>
        <p:txBody>
          <a:bodyPr>
            <a:normAutofit fontScale="40000" lnSpcReduction="20000"/>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i="0" u="sng" dirty="0"/>
              <a:t>Strengths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u="none" dirty="0"/>
              <a:t>1) Main questions are </a:t>
            </a:r>
            <a:r>
              <a:rPr lang="en-GB" b="1" i="0" u="none" dirty="0"/>
              <a:t>simple</a:t>
            </a:r>
            <a:r>
              <a:rPr lang="en-GB" b="0" i="0" u="none" dirty="0"/>
              <a:t> and </a:t>
            </a:r>
            <a:r>
              <a:rPr lang="en-GB" b="1" i="0" u="none" dirty="0"/>
              <a:t>easy</a:t>
            </a:r>
            <a:r>
              <a:rPr lang="en-GB" b="0" i="0" u="none" dirty="0"/>
              <a:t> to </a:t>
            </a:r>
            <a:r>
              <a:rPr lang="en-GB" b="1" i="0" u="none" dirty="0"/>
              <a:t>remember</a:t>
            </a:r>
            <a:r>
              <a:rPr lang="en-GB" b="0" i="0" u="none" dirty="0"/>
              <a:t>, so is </a:t>
            </a:r>
            <a:r>
              <a:rPr lang="en-GB" b="1" i="0" u="none" dirty="0"/>
              <a:t>straightforward</a:t>
            </a:r>
            <a:r>
              <a:rPr lang="en-GB" b="0" i="0" u="none" dirty="0"/>
              <a:t> and </a:t>
            </a:r>
            <a:r>
              <a:rPr lang="en-GB" b="1" i="0" u="none" dirty="0"/>
              <a:t>accessible</a:t>
            </a:r>
            <a:r>
              <a:rPr lang="en-GB" b="0" i="0" u="none" dirty="0"/>
              <a:t>, even to inexperienced practitioners.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u="none" dirty="0"/>
              <a:t>2) The addition of </a:t>
            </a:r>
            <a:r>
              <a:rPr lang="en-GB" b="1" i="0" u="none" dirty="0"/>
              <a:t>cue</a:t>
            </a:r>
            <a:r>
              <a:rPr lang="en-GB" b="0" i="0" u="none" dirty="0"/>
              <a:t> questions allow for a </a:t>
            </a:r>
            <a:r>
              <a:rPr lang="en-GB" b="1" i="0" u="none" dirty="0"/>
              <a:t>more in-depth exploration </a:t>
            </a:r>
            <a:r>
              <a:rPr lang="en-GB" b="0" i="0" u="none" dirty="0"/>
              <a:t>and </a:t>
            </a:r>
            <a:r>
              <a:rPr lang="en-GB" b="1" i="0" u="none" dirty="0"/>
              <a:t>understanding</a:t>
            </a:r>
            <a:r>
              <a:rPr lang="en-GB" b="0" i="0" u="none" dirty="0"/>
              <a:t> of the situation and </a:t>
            </a:r>
            <a:r>
              <a:rPr lang="en-GB" b="1" i="0" u="none" dirty="0"/>
              <a:t>underlaying</a:t>
            </a:r>
            <a:r>
              <a:rPr lang="en-GB" b="0" i="0" u="none" dirty="0"/>
              <a:t> aspects, conditions or causes.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dirty="0"/>
              <a:t>- “Rolfe built on Borton to help move people from descriptive to theory and knowledge building.” (</a:t>
            </a:r>
            <a:r>
              <a:rPr lang="en-GB" sz="2800" b="0" dirty="0"/>
              <a:t>Thompson and Thompson. 2023, p.100)</a:t>
            </a:r>
            <a:endParaRPr lang="en-GB" b="0" i="0"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u="none" dirty="0"/>
              <a:t>3) The questions can be </a:t>
            </a:r>
            <a:r>
              <a:rPr lang="en-GB" b="1" i="0" u="none" dirty="0"/>
              <a:t>adapted</a:t>
            </a:r>
            <a:r>
              <a:rPr lang="en-GB" b="0" i="0" u="none" dirty="0"/>
              <a:t> to suit </a:t>
            </a:r>
            <a:r>
              <a:rPr lang="en-GB" b="1" i="0" u="none" dirty="0"/>
              <a:t>individual</a:t>
            </a:r>
            <a:r>
              <a:rPr lang="en-GB" b="0" i="0" u="none" dirty="0"/>
              <a:t> </a:t>
            </a:r>
            <a:r>
              <a:rPr lang="en-GB" b="1" i="0" u="none" dirty="0"/>
              <a:t>needs</a:t>
            </a:r>
            <a:r>
              <a:rPr lang="en-GB" b="0" i="0" u="none" dirty="0"/>
              <a:t> if required (used in many different fields, nursing, teaching)</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1" i="1" u="sng"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i="0" u="sng" dirty="0"/>
              <a:t>Weaknesses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u="none" dirty="0"/>
              <a:t>1) </a:t>
            </a:r>
            <a:r>
              <a:rPr lang="en-GB" b="1" i="0" u="none" dirty="0"/>
              <a:t>Time consuming;</a:t>
            </a:r>
            <a:r>
              <a:rPr lang="en-GB" b="0" i="0" u="none" dirty="0"/>
              <a:t> people may feel </a:t>
            </a:r>
            <a:r>
              <a:rPr lang="en-GB" b="1" i="0" u="none" dirty="0"/>
              <a:t>obliged</a:t>
            </a:r>
            <a:r>
              <a:rPr lang="en-GB" b="0" i="0" u="none" dirty="0"/>
              <a:t> to </a:t>
            </a:r>
            <a:r>
              <a:rPr lang="en-GB" b="1" i="0" u="none" dirty="0"/>
              <a:t>answer all the questions </a:t>
            </a:r>
            <a:r>
              <a:rPr lang="en-GB" b="0" i="0" u="none" dirty="0"/>
              <a:t>and it may be </a:t>
            </a:r>
            <a:r>
              <a:rPr lang="en-GB" b="1" i="0" u="none" dirty="0"/>
              <a:t>overwhelming</a:t>
            </a:r>
            <a:r>
              <a:rPr lang="en-GB" b="0" i="0" u="none" dirty="0"/>
              <a:t> for </a:t>
            </a:r>
            <a:r>
              <a:rPr lang="en-GB" b="1" i="0" u="none" dirty="0"/>
              <a:t>new</a:t>
            </a:r>
            <a:r>
              <a:rPr lang="en-GB" b="0" i="0" u="none" dirty="0"/>
              <a:t> practitioners.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u="none" dirty="0"/>
              <a:t>2) If users only consider the </a:t>
            </a:r>
            <a:r>
              <a:rPr lang="en-GB" b="1" i="0" u="none" dirty="0"/>
              <a:t>three border headings </a:t>
            </a:r>
            <a:r>
              <a:rPr lang="en-GB" b="0" i="0" u="none" dirty="0"/>
              <a:t>of what, so what, now what; or are new to reflective practice, their </a:t>
            </a:r>
            <a:r>
              <a:rPr lang="en-GB" b="1" i="0" u="none" dirty="0"/>
              <a:t>reflection</a:t>
            </a:r>
            <a:r>
              <a:rPr lang="en-GB" b="0" i="0" u="none" dirty="0"/>
              <a:t> may</a:t>
            </a:r>
            <a:r>
              <a:rPr lang="en-GB" b="1" i="0" u="none" dirty="0"/>
              <a:t> lack depth </a:t>
            </a:r>
            <a:r>
              <a:rPr lang="en-GB" b="0" i="0" u="none" dirty="0"/>
              <a:t>and </a:t>
            </a:r>
            <a:r>
              <a:rPr lang="en-GB" b="1" i="0" u="none" dirty="0"/>
              <a:t>critical analysis</a:t>
            </a:r>
            <a:r>
              <a:rPr lang="en-GB" b="0" i="0" u="none" dirty="0"/>
              <a: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u="none" dirty="0"/>
              <a:t>3) Unlike Schon’s framework; Rolfe’s </a:t>
            </a:r>
            <a:r>
              <a:rPr lang="en-GB" b="1" i="0" u="none" dirty="0"/>
              <a:t>doesn’t</a:t>
            </a:r>
            <a:r>
              <a:rPr lang="en-GB" b="0" i="0" u="none" dirty="0"/>
              <a:t> as </a:t>
            </a:r>
            <a:r>
              <a:rPr lang="en-GB" b="1" i="0" u="none" dirty="0"/>
              <a:t>easily facilitate reflection-in </a:t>
            </a:r>
            <a:r>
              <a:rPr lang="en-GB" b="0" i="0" u="none" dirty="0"/>
              <a:t>and focuses on reflection-on. The number of questions under each heading lends itself to reflection on action.</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u="none" dirty="0"/>
              <a:t>4) It always asks you to </a:t>
            </a:r>
            <a:r>
              <a:rPr lang="en-GB" b="1" i="0" u="none" dirty="0"/>
              <a:t>start at the descriptive </a:t>
            </a:r>
            <a:r>
              <a:rPr lang="en-GB" b="0" i="0" u="none" dirty="0"/>
              <a:t>‘What?’ stage. This may not always be </a:t>
            </a:r>
            <a:r>
              <a:rPr lang="en-GB" b="1" i="0" u="none" dirty="0"/>
              <a:t>necessary</a:t>
            </a:r>
            <a:r>
              <a:rPr lang="en-GB" b="0" i="0" u="none" dirty="0"/>
              <a:t>, as an individual may already be fully </a:t>
            </a:r>
            <a:r>
              <a:rPr lang="en-GB" b="1" i="0" u="none" dirty="0"/>
              <a:t>aware</a:t>
            </a:r>
            <a:r>
              <a:rPr lang="en-GB" b="0" i="0" u="none" dirty="0"/>
              <a:t> of these details. </a:t>
            </a:r>
          </a:p>
          <a:p>
            <a:pPr marL="0" indent="0">
              <a:buFontTx/>
              <a:buNone/>
            </a:pPr>
            <a:endParaRPr lang="en-GB" b="1" dirty="0"/>
          </a:p>
          <a:p>
            <a:pPr marL="0" indent="0">
              <a:buFontTx/>
              <a:buNone/>
            </a:pPr>
            <a:r>
              <a:rPr lang="en-GB" b="1" u="sng" dirty="0"/>
              <a:t>Why I picked Rolfe</a:t>
            </a:r>
          </a:p>
          <a:p>
            <a:pPr marL="171450" indent="-171450">
              <a:buFont typeface="Arial" panose="020B0604020202020204" pitchFamily="34" charset="0"/>
              <a:buChar char="•"/>
            </a:pPr>
            <a:r>
              <a:rPr lang="en-GB" b="0" dirty="0"/>
              <a:t>The three strengths above, cue questions significant.</a:t>
            </a:r>
          </a:p>
          <a:p>
            <a:pPr marL="171450" indent="-171450">
              <a:buFont typeface="Arial" panose="020B0604020202020204" pitchFamily="34" charset="0"/>
              <a:buChar char="•"/>
            </a:pPr>
            <a:r>
              <a:rPr lang="en-GB" b="1" dirty="0"/>
              <a:t>Uncomfortable</a:t>
            </a:r>
            <a:r>
              <a:rPr lang="en-GB" b="0" dirty="0"/>
              <a:t> with some </a:t>
            </a:r>
            <a:r>
              <a:rPr lang="en-GB" b="1" dirty="0"/>
              <a:t>less guided </a:t>
            </a:r>
            <a:r>
              <a:rPr lang="en-GB" b="0" dirty="0"/>
              <a:t>models, perhaps due to </a:t>
            </a:r>
            <a:r>
              <a:rPr lang="en-GB" b="1" dirty="0"/>
              <a:t>inexperience</a:t>
            </a:r>
            <a:r>
              <a:rPr lang="en-GB" b="0" dirty="0"/>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t>Rolfe </a:t>
            </a:r>
            <a:r>
              <a:rPr lang="en-GB" b="1" i="0" dirty="0"/>
              <a:t>evaluated</a:t>
            </a:r>
            <a:r>
              <a:rPr lang="en-GB" b="0" i="0" dirty="0"/>
              <a:t> his own work, saying turned final stage back to create reflective cycle</a:t>
            </a:r>
            <a:r>
              <a:rPr lang="en-GB" dirty="0"/>
              <a:t>,</a:t>
            </a:r>
            <a:r>
              <a:rPr lang="en-GB" sz="2800" b="1" dirty="0"/>
              <a:t> ongoing process.</a:t>
            </a:r>
            <a:endParaRPr lang="en-GB" b="1" i="1" u="sng" dirty="0"/>
          </a:p>
          <a:p>
            <a:pPr marL="0" indent="0">
              <a:buFont typeface="Arial" panose="020B0604020202020204" pitchFamily="34" charset="0"/>
              <a:buNone/>
            </a:pPr>
            <a:br>
              <a:rPr lang="en-GB" b="1" u="sng" dirty="0"/>
            </a:br>
            <a:r>
              <a:rPr lang="en-GB" b="1" u="sng" dirty="0"/>
              <a:t>Rolfe over Driscoll (Why I picked)</a:t>
            </a:r>
          </a:p>
          <a:p>
            <a:pPr marL="171450" indent="-171450">
              <a:buFont typeface="Arial" panose="020B0604020202020204" pitchFamily="34" charset="0"/>
              <a:buChar char="•"/>
            </a:pPr>
            <a:r>
              <a:rPr lang="en-GB" dirty="0"/>
              <a:t>Not a huge difference; the que questions resonated with me more.</a:t>
            </a:r>
          </a:p>
          <a:p>
            <a:pPr marL="0" indent="0">
              <a:buFont typeface="Arial" panose="020B0604020202020204" pitchFamily="34" charset="0"/>
              <a:buNone/>
            </a:pPr>
            <a:endParaRPr lang="en-GB" dirty="0"/>
          </a:p>
          <a:p>
            <a:pPr marL="0" marR="0" lvl="0" indent="0" algn="l" defTabSz="914400" rtl="0" eaLnBrk="1" fontAlgn="auto" latinLnBrk="0" hangingPunct="1">
              <a:lnSpc>
                <a:spcPct val="107000"/>
              </a:lnSpc>
              <a:spcBef>
                <a:spcPts val="0"/>
              </a:spcBef>
              <a:spcAft>
                <a:spcPts val="800"/>
              </a:spcAft>
              <a:buClrTx/>
              <a:buSzTx/>
              <a:buFontTx/>
              <a:buNone/>
              <a:tabLst/>
              <a:defRPr/>
            </a:pPr>
            <a:r>
              <a:rPr lang="en-GB" sz="4000" kern="100" dirty="0">
                <a:effectLst/>
                <a:latin typeface="Aptos" panose="020B0004020202020204" pitchFamily="34" charset="0"/>
                <a:ea typeface="Aptos" panose="020B0004020202020204" pitchFamily="34" charset="0"/>
                <a:cs typeface="Times New Roman" panose="02020603050405020304" pitchFamily="18" charset="0"/>
              </a:rPr>
              <a:t>Jasper, M. (2013) </a:t>
            </a:r>
            <a:r>
              <a:rPr lang="en-GB" sz="4000" i="1" kern="100" dirty="0">
                <a:effectLst/>
                <a:latin typeface="Aptos" panose="020B0004020202020204" pitchFamily="34" charset="0"/>
                <a:ea typeface="Aptos" panose="020B0004020202020204" pitchFamily="34" charset="0"/>
                <a:cs typeface="Times New Roman" panose="02020603050405020304" pitchFamily="18" charset="0"/>
              </a:rPr>
              <a:t>Beginning reflective practice</a:t>
            </a:r>
            <a:r>
              <a:rPr lang="en-GB" sz="40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40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4000" kern="100" dirty="0">
                <a:effectLst/>
                <a:latin typeface="Aptos" panose="020B0004020202020204" pitchFamily="34" charset="0"/>
                <a:ea typeface="Aptos" panose="020B0004020202020204" pitchFamily="34" charset="0"/>
                <a:cs typeface="Times New Roman" panose="02020603050405020304" pitchFamily="18" charset="0"/>
              </a:rPr>
              <a:t>. Hampshire: Cengage Learning EMEA.</a:t>
            </a:r>
          </a:p>
          <a:p>
            <a:pPr marL="0" indent="0">
              <a:lnSpc>
                <a:spcPct val="107000"/>
              </a:lnSpc>
              <a:spcAft>
                <a:spcPts val="800"/>
              </a:spcAft>
              <a:buNone/>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(2001)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Critical reflection for nursing and the helping professionals: a user’s guide.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Hampshire: Palgrave Macmillan.</a:t>
            </a: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r>
              <a:rPr lang="en-GB" sz="28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(2011)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Critical reflection in practice: Generating knowledge for care.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2nd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London: Red Globe Press.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Thompson, N. and Pascal, J. (2012) ‘Developing critically reflective practice’, </a:t>
            </a:r>
            <a:r>
              <a:rPr lang="en-GB" i="1"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Reflective practice, </a:t>
            </a:r>
            <a:r>
              <a:rPr lang="en-GB"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13(2), pp. 311-325. Available at: </a:t>
            </a:r>
            <a:r>
              <a:rPr lang="en-GB"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https://doi.org/10.1080/14623943.2012.657795</a:t>
            </a:r>
            <a:r>
              <a:rPr lang="en-GB"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a:t>
            </a:r>
          </a:p>
          <a:p>
            <a:pPr marL="0" indent="0">
              <a:buNone/>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Thompson, S. and Thompson, N. (2023)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The critically reflective practitioner.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3rd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London: Bloomsbury Academic. </a:t>
            </a:r>
          </a:p>
          <a:p>
            <a:pPr marL="0" indent="0">
              <a:buNone/>
            </a:pPr>
            <a:endParaRPr lang="en-GB" dirty="0"/>
          </a:p>
        </p:txBody>
      </p:sp>
    </p:spTree>
    <p:extLst>
      <p:ext uri="{BB962C8B-B14F-4D97-AF65-F5344CB8AC3E}">
        <p14:creationId xmlns:p14="http://schemas.microsoft.com/office/powerpoint/2010/main" val="11581815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69FA9-DE30-58AE-65CF-8FCF8C5C12E7}"/>
              </a:ext>
            </a:extLst>
          </p:cNvPr>
          <p:cNvSpPr>
            <a:spLocks noGrp="1"/>
          </p:cNvSpPr>
          <p:nvPr>
            <p:ph type="title"/>
          </p:nvPr>
        </p:nvSpPr>
        <p:spPr>
          <a:xfrm>
            <a:off x="838200" y="365125"/>
            <a:ext cx="10515600" cy="912957"/>
          </a:xfrm>
        </p:spPr>
        <p:txBody>
          <a:bodyPr/>
          <a:lstStyle/>
          <a:p>
            <a:r>
              <a:rPr lang="en-GB" dirty="0"/>
              <a:t>Slide 12 notes – What went well? </a:t>
            </a:r>
          </a:p>
        </p:txBody>
      </p:sp>
      <p:sp>
        <p:nvSpPr>
          <p:cNvPr id="3" name="Content Placeholder 2">
            <a:extLst>
              <a:ext uri="{FF2B5EF4-FFF2-40B4-BE49-F238E27FC236}">
                <a16:creationId xmlns:a16="http://schemas.microsoft.com/office/drawing/2014/main" id="{694E4AA1-571B-3FD7-C86A-43A2A6E897ED}"/>
              </a:ext>
            </a:extLst>
          </p:cNvPr>
          <p:cNvSpPr>
            <a:spLocks noGrp="1"/>
          </p:cNvSpPr>
          <p:nvPr>
            <p:ph idx="1"/>
          </p:nvPr>
        </p:nvSpPr>
        <p:spPr>
          <a:xfrm>
            <a:off x="838200" y="1350818"/>
            <a:ext cx="10515600" cy="4826145"/>
          </a:xfrm>
        </p:spPr>
        <p:txBody>
          <a:bodyPr>
            <a:normAutofit fontScale="55000" lnSpcReduction="20000"/>
          </a:bodyPr>
          <a:lstStyle/>
          <a:p>
            <a:pPr marL="0" indent="0">
              <a:buFont typeface="Arial" panose="020B0604020202020204" pitchFamily="34" charset="0"/>
              <a:buNone/>
            </a:pPr>
            <a:r>
              <a:rPr lang="en-GB" b="1" u="sng" dirty="0"/>
              <a:t>What went well/ didn’t go well?</a:t>
            </a:r>
          </a:p>
          <a:p>
            <a:pPr marL="171450" indent="-171450">
              <a:buFont typeface="Arial" panose="020B0604020202020204" pitchFamily="34" charset="0"/>
              <a:buChar char="•"/>
            </a:pPr>
            <a:r>
              <a:rPr lang="en-GB" dirty="0"/>
              <a:t>- Used Gibbs reflective cycle started again (not happy with the outcome or difficulty that I had; own limitations?). </a:t>
            </a:r>
          </a:p>
          <a:p>
            <a:pPr marL="228600" indent="-228600">
              <a:buFont typeface="+mj-lt"/>
              <a:buAutoNum type="arabicPeriod"/>
            </a:pPr>
            <a:r>
              <a:rPr lang="en-GB" dirty="0"/>
              <a:t>Gibbs’ cycle lacked the guidance of cue questions of Rolfe, felt less specific, barrier to my reflection. </a:t>
            </a:r>
            <a:r>
              <a:rPr lang="en-GB" b="0" dirty="0"/>
              <a:t>.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b="0" dirty="0"/>
              <a:t>It didn’t necessarily promote critical thinking in myself/ other’s POV etc and felt more general. </a:t>
            </a:r>
          </a:p>
          <a:p>
            <a:pPr marL="171450" indent="-171450">
              <a:buFont typeface="Arial" panose="020B0604020202020204" pitchFamily="34" charset="0"/>
              <a:buChar char="•"/>
            </a:pPr>
            <a:r>
              <a:rPr lang="en-GB" dirty="0"/>
              <a:t>+/-; My original transition lacked focus and ballooned but narrowed it down to a key moment.</a:t>
            </a:r>
          </a:p>
          <a:p>
            <a:pPr marL="171450" indent="-171450">
              <a:buFont typeface="Arial" panose="020B0604020202020204" pitchFamily="34" charset="0"/>
              <a:buChar char="•"/>
            </a:pPr>
            <a:r>
              <a:rPr lang="en-GB" dirty="0"/>
              <a:t>+; Switching to Rolfe made me feel more at ease in the process and thinking within reflective process rather than about it (outside looking in). </a:t>
            </a:r>
          </a:p>
          <a:p>
            <a:pPr marL="171450" indent="-171450">
              <a:buFont typeface="Arial" panose="020B0604020202020204" pitchFamily="34" charset="0"/>
              <a:buChar char="•"/>
            </a:pPr>
            <a:r>
              <a:rPr lang="en-GB" dirty="0"/>
              <a:t>+; I felt that I was able to learn new/ valuable meaning to behaviour/ actions/ attitude during the reflective process which could help my development.</a:t>
            </a:r>
          </a:p>
          <a:p>
            <a:pPr marL="171450" indent="-171450">
              <a:buFont typeface="Arial" panose="020B0604020202020204" pitchFamily="34" charset="0"/>
              <a:buChar char="•"/>
            </a:pPr>
            <a:endParaRPr lang="en-GB" dirty="0"/>
          </a:p>
          <a:p>
            <a:pPr marL="0" marR="0" lvl="0" indent="0" algn="l" defTabSz="914400" rtl="0" eaLnBrk="1" fontAlgn="auto" latinLnBrk="0" hangingPunct="1">
              <a:lnSpc>
                <a:spcPct val="107000"/>
              </a:lnSpc>
              <a:spcBef>
                <a:spcPts val="0"/>
              </a:spcBef>
              <a:spcAft>
                <a:spcPts val="800"/>
              </a:spcAft>
              <a:buClrTx/>
              <a:buSzTx/>
              <a:buFontTx/>
              <a:buNone/>
              <a:tabLst/>
              <a:defRPr/>
            </a:pPr>
            <a:r>
              <a:rPr lang="en-GB" sz="2700" kern="100" dirty="0">
                <a:effectLst/>
                <a:latin typeface="Aptos" panose="020B0004020202020204" pitchFamily="34" charset="0"/>
                <a:ea typeface="Aptos" panose="020B0004020202020204" pitchFamily="34" charset="0"/>
                <a:cs typeface="Times New Roman" panose="02020603050405020304" pitchFamily="18" charset="0"/>
              </a:rPr>
              <a:t>Jasper, M. (2013) </a:t>
            </a:r>
            <a:r>
              <a:rPr lang="en-GB" sz="2700" i="1" kern="100" dirty="0">
                <a:effectLst/>
                <a:latin typeface="Aptos" panose="020B0004020202020204" pitchFamily="34" charset="0"/>
                <a:ea typeface="Aptos" panose="020B0004020202020204" pitchFamily="34" charset="0"/>
                <a:cs typeface="Times New Roman" panose="02020603050405020304" pitchFamily="18" charset="0"/>
              </a:rPr>
              <a:t>Beginning reflective practice</a:t>
            </a:r>
            <a:r>
              <a:rPr lang="en-GB" sz="27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27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2700" kern="100" dirty="0">
                <a:effectLst/>
                <a:latin typeface="Aptos" panose="020B0004020202020204" pitchFamily="34" charset="0"/>
                <a:ea typeface="Aptos" panose="020B0004020202020204" pitchFamily="34" charset="0"/>
                <a:cs typeface="Times New Roman" panose="02020603050405020304" pitchFamily="18" charset="0"/>
              </a:rPr>
              <a:t>. Hampshire: Cengage Learning EMEA.</a:t>
            </a:r>
          </a:p>
          <a:p>
            <a:pPr marL="0" indent="0">
              <a:lnSpc>
                <a:spcPct val="107000"/>
              </a:lnSpc>
              <a:spcAft>
                <a:spcPts val="800"/>
              </a:spcAft>
              <a:buNone/>
            </a:pPr>
            <a:r>
              <a:rPr lang="en-GB" sz="27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(2001) </a:t>
            </a:r>
            <a:r>
              <a:rPr lang="en-GB" sz="2700" i="1" kern="100" dirty="0">
                <a:effectLst/>
                <a:latin typeface="Aptos" panose="020B0004020202020204" pitchFamily="34" charset="0"/>
                <a:ea typeface="Aptos" panose="020B0004020202020204" pitchFamily="34" charset="0"/>
                <a:cs typeface="Times New Roman" panose="02020603050405020304" pitchFamily="18" charset="0"/>
              </a:rPr>
              <a:t>Critical reflection for nursing and the helping professionals: a user’s guide. </a:t>
            </a:r>
            <a:r>
              <a:rPr lang="en-GB" sz="2700" kern="100" dirty="0">
                <a:effectLst/>
                <a:latin typeface="Aptos" panose="020B0004020202020204" pitchFamily="34" charset="0"/>
                <a:ea typeface="Aptos" panose="020B0004020202020204" pitchFamily="34" charset="0"/>
                <a:cs typeface="Times New Roman" panose="02020603050405020304" pitchFamily="18" charset="0"/>
              </a:rPr>
              <a:t>Hampshire: Palgrave Macmillan.</a:t>
            </a:r>
          </a:p>
          <a:p>
            <a:pPr marL="0" indent="0">
              <a:lnSpc>
                <a:spcPct val="107000"/>
              </a:lnSpc>
              <a:spcAft>
                <a:spcPts val="800"/>
              </a:spcAft>
              <a:buNone/>
            </a:pPr>
            <a:r>
              <a:rPr lang="en-GB" sz="27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(2011) </a:t>
            </a:r>
            <a:r>
              <a:rPr lang="en-GB" sz="2700" i="1" kern="100" dirty="0">
                <a:effectLst/>
                <a:latin typeface="Aptos" panose="020B0004020202020204" pitchFamily="34" charset="0"/>
                <a:ea typeface="Aptos" panose="020B0004020202020204" pitchFamily="34" charset="0"/>
                <a:cs typeface="Times New Roman" panose="02020603050405020304" pitchFamily="18" charset="0"/>
              </a:rPr>
              <a:t>Critical reflection in practice: Generating knowledge for care. </a:t>
            </a:r>
            <a:r>
              <a:rPr lang="en-GB" sz="2700" kern="100" dirty="0">
                <a:effectLst/>
                <a:latin typeface="Aptos" panose="020B0004020202020204" pitchFamily="34" charset="0"/>
                <a:ea typeface="Aptos" panose="020B0004020202020204" pitchFamily="34" charset="0"/>
                <a:cs typeface="Times New Roman" panose="02020603050405020304" pitchFamily="18" charset="0"/>
              </a:rPr>
              <a:t>2nd </a:t>
            </a:r>
            <a:r>
              <a:rPr lang="en-GB" sz="27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2700" kern="100" dirty="0">
                <a:effectLst/>
                <a:latin typeface="Aptos" panose="020B0004020202020204" pitchFamily="34" charset="0"/>
                <a:ea typeface="Aptos" panose="020B0004020202020204" pitchFamily="34" charset="0"/>
                <a:cs typeface="Times New Roman" panose="02020603050405020304" pitchFamily="18" charset="0"/>
              </a:rPr>
              <a:t>. London: Red Globe Press.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700"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Thompson, N. and Pascal, J. (2012) ‘Developing critically reflective practice’, </a:t>
            </a:r>
            <a:r>
              <a:rPr lang="en-GB" sz="2700" i="1"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Reflective practice, </a:t>
            </a:r>
            <a:r>
              <a:rPr lang="en-GB" sz="2700"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13(2), pp. 311-325. Available at: </a:t>
            </a:r>
            <a:r>
              <a:rPr lang="en-GB" sz="2700"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https://doi.org/10.1080/14623943.2012.657795</a:t>
            </a:r>
            <a:r>
              <a:rPr lang="en-GB" sz="2700"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a:t>
            </a:r>
          </a:p>
          <a:p>
            <a:endParaRPr lang="en-GB" dirty="0"/>
          </a:p>
        </p:txBody>
      </p:sp>
    </p:spTree>
    <p:extLst>
      <p:ext uri="{BB962C8B-B14F-4D97-AF65-F5344CB8AC3E}">
        <p14:creationId xmlns:p14="http://schemas.microsoft.com/office/powerpoint/2010/main" val="14583315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EB1F6-D41A-EF87-6895-4DE08A26D83E}"/>
              </a:ext>
            </a:extLst>
          </p:cNvPr>
          <p:cNvSpPr>
            <a:spLocks noGrp="1"/>
          </p:cNvSpPr>
          <p:nvPr>
            <p:ph type="title"/>
          </p:nvPr>
        </p:nvSpPr>
        <p:spPr>
          <a:xfrm>
            <a:off x="838200" y="365125"/>
            <a:ext cx="10515600" cy="624579"/>
          </a:xfrm>
        </p:spPr>
        <p:txBody>
          <a:bodyPr>
            <a:normAutofit fontScale="90000"/>
          </a:bodyPr>
          <a:lstStyle/>
          <a:p>
            <a:r>
              <a:rPr lang="en-GB" dirty="0"/>
              <a:t>Slide 13 notes - Impact</a:t>
            </a:r>
          </a:p>
        </p:txBody>
      </p:sp>
      <p:sp>
        <p:nvSpPr>
          <p:cNvPr id="3" name="Content Placeholder 2">
            <a:extLst>
              <a:ext uri="{FF2B5EF4-FFF2-40B4-BE49-F238E27FC236}">
                <a16:creationId xmlns:a16="http://schemas.microsoft.com/office/drawing/2014/main" id="{B63746E8-57FE-45F8-F5E7-3AEB5346F831}"/>
              </a:ext>
            </a:extLst>
          </p:cNvPr>
          <p:cNvSpPr>
            <a:spLocks noGrp="1"/>
          </p:cNvSpPr>
          <p:nvPr>
            <p:ph idx="1"/>
          </p:nvPr>
        </p:nvSpPr>
        <p:spPr>
          <a:xfrm>
            <a:off x="838200" y="1086522"/>
            <a:ext cx="10515600" cy="5406353"/>
          </a:xfrm>
        </p:spPr>
        <p:txBody>
          <a:bodyPr>
            <a:normAutofit fontScale="47500" lnSpcReduction="20000"/>
          </a:bodyPr>
          <a:lstStyle/>
          <a:p>
            <a:pPr marL="0" indent="0">
              <a:buFont typeface="Arial" panose="020B0604020202020204" pitchFamily="34" charset="0"/>
              <a:buNone/>
            </a:pPr>
            <a:r>
              <a:rPr lang="en-GB" b="1" dirty="0"/>
              <a:t>Personal development</a:t>
            </a:r>
          </a:p>
          <a:p>
            <a:pPr marL="0" indent="0">
              <a:buFont typeface="Arial" panose="020B0604020202020204" pitchFamily="34" charset="0"/>
              <a:buNone/>
            </a:pPr>
            <a:r>
              <a:rPr lang="en-GB" dirty="0"/>
              <a:t>Helped start my journey towards…</a:t>
            </a:r>
          </a:p>
          <a:p>
            <a:pPr marL="171450" indent="-171450">
              <a:buFont typeface="Arial" panose="020B0604020202020204" pitchFamily="34" charset="0"/>
              <a:buChar char="•"/>
            </a:pPr>
            <a:r>
              <a:rPr lang="en-GB" dirty="0"/>
              <a:t>seeking professional health and properly addressing mental health issues</a:t>
            </a:r>
          </a:p>
          <a:p>
            <a:pPr marL="171450" indent="-171450">
              <a:buFont typeface="Arial" panose="020B0604020202020204" pitchFamily="34" charset="0"/>
              <a:buChar char="•"/>
            </a:pPr>
            <a:r>
              <a:rPr lang="en-GB" dirty="0"/>
              <a:t>a change in attitude towards help/co-operation/ being open emotionally/ good mental health.</a:t>
            </a:r>
          </a:p>
          <a:p>
            <a:pPr marL="171450" indent="-171450">
              <a:buFont typeface="Arial" panose="020B0604020202020204" pitchFamily="34" charset="0"/>
              <a:buChar char="•"/>
            </a:pPr>
            <a:r>
              <a:rPr lang="en-GB" dirty="0"/>
              <a:t>reclaiming my life back (relationships, time, opportunity, hope) </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Strengthened relationship with family.</a:t>
            </a:r>
          </a:p>
          <a:p>
            <a:pPr marL="171450" indent="-171450">
              <a:buFont typeface="Arial" panose="020B0604020202020204" pitchFamily="34" charset="0"/>
              <a:buChar char="•"/>
            </a:pPr>
            <a:r>
              <a:rPr lang="en-GB" dirty="0"/>
              <a:t>Consider counselling as a future career path.</a:t>
            </a:r>
          </a:p>
          <a:p>
            <a:pPr marL="171450" indent="-171450">
              <a:buFont typeface="Arial" panose="020B0604020202020204" pitchFamily="34" charset="0"/>
              <a:buChar char="•"/>
            </a:pPr>
            <a:r>
              <a:rPr lang="en-GB" dirty="0"/>
              <a:t>Consider my own bias, cultural/societal influences and the attitudes they help to shape</a:t>
            </a:r>
          </a:p>
          <a:p>
            <a:pPr marL="171450" indent="-171450">
              <a:buFont typeface="Arial" panose="020B0604020202020204" pitchFamily="34" charset="0"/>
              <a:buChar char="•"/>
            </a:pPr>
            <a:r>
              <a:rPr lang="en-GB" dirty="0"/>
              <a:t>To become more self-aware</a:t>
            </a:r>
          </a:p>
          <a:p>
            <a:pPr marL="171450" indent="-171450">
              <a:buFont typeface="Arial" panose="020B0604020202020204" pitchFamily="34" charset="0"/>
              <a:buChar char="•"/>
            </a:pPr>
            <a:r>
              <a:rPr lang="en-GB" dirty="0"/>
              <a:t>I will use this process again to reflect on the recent death of my grandfather. </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b="1" dirty="0"/>
              <a:t>Growing edge  </a:t>
            </a:r>
          </a:p>
          <a:p>
            <a:pPr marL="171450" indent="-171450">
              <a:buFont typeface="Arial" panose="020B0604020202020204" pitchFamily="34" charset="0"/>
              <a:buChar char="•"/>
            </a:pPr>
            <a:r>
              <a:rPr lang="en-GB" dirty="0"/>
              <a:t>Something I do work on every day; pushing boundaries, exposing myself, learning. </a:t>
            </a:r>
          </a:p>
          <a:p>
            <a:pPr marL="171450" indent="-171450">
              <a:buFont typeface="Arial" panose="020B0604020202020204" pitchFamily="34" charset="0"/>
              <a:buChar char="•"/>
            </a:pPr>
            <a:r>
              <a:rPr lang="en-GB" dirty="0"/>
              <a:t>Aware that I need to keep making progress and nipping things in the bud before they get out of control. </a:t>
            </a:r>
          </a:p>
          <a:p>
            <a:pPr marL="171450" indent="-171450">
              <a:buFont typeface="Arial" panose="020B0604020202020204" pitchFamily="34" charset="0"/>
              <a:buChar char="•"/>
            </a:pPr>
            <a:r>
              <a:rPr lang="en-GB" dirty="0"/>
              <a:t>Try to inform through new research (Books, articles etc).</a:t>
            </a:r>
          </a:p>
          <a:p>
            <a:pPr marL="171450" indent="-171450">
              <a:buFont typeface="Arial" panose="020B0604020202020204" pitchFamily="34" charset="0"/>
              <a:buChar char="•"/>
            </a:pPr>
            <a:endParaRPr lang="en-GB"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Stiawa</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M., Muller-</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Stierlin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A., Staiger, T., Lilian, R., Becker, T.,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Gundel</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H.,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Beschoner</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P.,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Grinschgl</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A., Frasch, K.,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Schmauss</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M.,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Panzirsch</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M., Mayer, L.,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Sittenberger</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E. and Krumm, S.  (2020) ‘Mental health professionals view about the impact of male gender for the treatment of men with depression – a qualitive study’,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BMC psychiatry,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20(1), pp. 276-276. Available at: https://doi.org/10.1186/s12888-020-02686-x.</a:t>
            </a:r>
          </a:p>
          <a:p>
            <a:endParaRPr lang="en-GB" dirty="0"/>
          </a:p>
        </p:txBody>
      </p:sp>
    </p:spTree>
    <p:extLst>
      <p:ext uri="{BB962C8B-B14F-4D97-AF65-F5344CB8AC3E}">
        <p14:creationId xmlns:p14="http://schemas.microsoft.com/office/powerpoint/2010/main" val="41506587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B60C5-DF0D-6551-4BB4-79DCE4A7935D}"/>
              </a:ext>
            </a:extLst>
          </p:cNvPr>
          <p:cNvSpPr>
            <a:spLocks noGrp="1"/>
          </p:cNvSpPr>
          <p:nvPr>
            <p:ph type="title"/>
          </p:nvPr>
        </p:nvSpPr>
        <p:spPr/>
        <p:txBody>
          <a:bodyPr/>
          <a:lstStyle/>
          <a:p>
            <a:r>
              <a:rPr lang="en-GB" dirty="0"/>
              <a:t>Slide 14 notes – Mask under a mask</a:t>
            </a:r>
          </a:p>
        </p:txBody>
      </p:sp>
      <p:sp>
        <p:nvSpPr>
          <p:cNvPr id="3" name="Content Placeholder 2">
            <a:extLst>
              <a:ext uri="{FF2B5EF4-FFF2-40B4-BE49-F238E27FC236}">
                <a16:creationId xmlns:a16="http://schemas.microsoft.com/office/drawing/2014/main" id="{5815AC69-165C-F1BD-B086-83ED5E202293}"/>
              </a:ext>
            </a:extLst>
          </p:cNvPr>
          <p:cNvSpPr>
            <a:spLocks noGrp="1"/>
          </p:cNvSpPr>
          <p:nvPr>
            <p:ph idx="1"/>
          </p:nvPr>
        </p:nvSpPr>
        <p:spPr/>
        <p:txBody>
          <a:bodyPr>
            <a:normAutofit fontScale="92500" lnSpcReduction="20000"/>
          </a:bodyPr>
          <a:lstStyle/>
          <a:p>
            <a:r>
              <a:rPr lang="en-GB" dirty="0"/>
              <a:t>Represents me (during this transition) -  whilst revealing hidden problems to family; still hiding other things and finding it difficult to be completely honest. </a:t>
            </a:r>
          </a:p>
          <a:p>
            <a:endParaRPr lang="en-GB" dirty="0"/>
          </a:p>
          <a:p>
            <a:r>
              <a:rPr lang="en-GB" dirty="0"/>
              <a:t>First mask: The things that are revealed. When the mask is taken-off they are told</a:t>
            </a:r>
          </a:p>
          <a:p>
            <a:endParaRPr lang="en-GB" dirty="0"/>
          </a:p>
          <a:p>
            <a:r>
              <a:rPr lang="en-GB" dirty="0"/>
              <a:t>Second mask: The things that remained hidden or untold</a:t>
            </a:r>
          </a:p>
          <a:p>
            <a:endParaRPr lang="en-GB" dirty="0"/>
          </a:p>
          <a:p>
            <a:r>
              <a:rPr lang="en-GB" dirty="0"/>
              <a:t>Summary: Even though I was able to talk about my mental health issues for the first time, I found it impossible to fully open-up at this time </a:t>
            </a:r>
          </a:p>
          <a:p>
            <a:endParaRPr lang="en-GB" dirty="0"/>
          </a:p>
        </p:txBody>
      </p:sp>
    </p:spTree>
    <p:extLst>
      <p:ext uri="{BB962C8B-B14F-4D97-AF65-F5344CB8AC3E}">
        <p14:creationId xmlns:p14="http://schemas.microsoft.com/office/powerpoint/2010/main" val="34021849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B68A8-7856-921E-0286-798C887E2209}"/>
              </a:ext>
            </a:extLst>
          </p:cNvPr>
          <p:cNvSpPr>
            <a:spLocks noGrp="1"/>
          </p:cNvSpPr>
          <p:nvPr>
            <p:ph type="title"/>
          </p:nvPr>
        </p:nvSpPr>
        <p:spPr/>
        <p:txBody>
          <a:bodyPr/>
          <a:lstStyle/>
          <a:p>
            <a:r>
              <a:rPr lang="en-GB" dirty="0"/>
              <a:t>Slide 15 notes – Conclusion </a:t>
            </a:r>
          </a:p>
        </p:txBody>
      </p:sp>
      <p:sp>
        <p:nvSpPr>
          <p:cNvPr id="3" name="Content Placeholder 2">
            <a:extLst>
              <a:ext uri="{FF2B5EF4-FFF2-40B4-BE49-F238E27FC236}">
                <a16:creationId xmlns:a16="http://schemas.microsoft.com/office/drawing/2014/main" id="{B0FE8765-E28E-A548-E118-28C99BE8110D}"/>
              </a:ext>
            </a:extLst>
          </p:cNvPr>
          <p:cNvSpPr>
            <a:spLocks noGrp="1"/>
          </p:cNvSpPr>
          <p:nvPr>
            <p:ph idx="1"/>
          </p:nvPr>
        </p:nvSpPr>
        <p:spPr/>
        <p:txBody>
          <a:bodyPr>
            <a:normAutofit fontScale="92500" lnSpcReduction="10000"/>
          </a:bodyPr>
          <a:lstStyle/>
          <a:p>
            <a:r>
              <a:rPr lang="en-GB" dirty="0"/>
              <a:t>I have reflected on my transition through the Rolfe model.</a:t>
            </a:r>
          </a:p>
          <a:p>
            <a:pPr>
              <a:lnSpc>
                <a:spcPct val="100000"/>
              </a:lnSpc>
              <a:spcBef>
                <a:spcPts val="0"/>
              </a:spcBef>
              <a:defRPr/>
            </a:pPr>
            <a:r>
              <a:rPr lang="en-GB" dirty="0"/>
              <a:t>Assessed the Rolfe model and given my opinion on its benefits and drawbacks.</a:t>
            </a:r>
          </a:p>
          <a:p>
            <a:r>
              <a:rPr lang="en-GB" dirty="0"/>
              <a:t>I used it to look back upon my transition.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Discussed an image that I feel represents my transition well.</a:t>
            </a:r>
          </a:p>
          <a:p>
            <a:r>
              <a:rPr lang="en-GB" dirty="0"/>
              <a:t>I discussed the impact of the transition on my personal development and growing edge. </a:t>
            </a:r>
          </a:p>
          <a:p>
            <a:endParaRPr lang="en-GB" dirty="0"/>
          </a:p>
          <a:p>
            <a:r>
              <a:rPr lang="en-GB" dirty="0"/>
              <a:t>Briefly discuss how useful I found this entire process (revealing, shed light on, learning experience, difficult and embarrassing, positive as I can view my progress since the transition)</a:t>
            </a:r>
          </a:p>
          <a:p>
            <a:endParaRPr lang="en-GB" dirty="0"/>
          </a:p>
        </p:txBody>
      </p:sp>
    </p:spTree>
    <p:extLst>
      <p:ext uri="{BB962C8B-B14F-4D97-AF65-F5344CB8AC3E}">
        <p14:creationId xmlns:p14="http://schemas.microsoft.com/office/powerpoint/2010/main" val="16068530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1179</TotalTime>
  <Words>6793</Words>
  <Application>Microsoft Office PowerPoint</Application>
  <PresentationFormat>Widescreen</PresentationFormat>
  <Paragraphs>476</Paragraphs>
  <Slides>29</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Aptos</vt:lpstr>
      <vt:lpstr>Aptos Display</vt:lpstr>
      <vt:lpstr>Arial</vt:lpstr>
      <vt:lpstr>Office Theme</vt:lpstr>
      <vt:lpstr>Reflective Presentation </vt:lpstr>
      <vt:lpstr>Key aim</vt:lpstr>
      <vt:lpstr>What is reflective practice? </vt:lpstr>
      <vt:lpstr>Why is it important? </vt:lpstr>
      <vt:lpstr>Models and frameworks of reflection </vt:lpstr>
      <vt:lpstr>Rolfe’s framework for reflexive practice </vt:lpstr>
      <vt:lpstr>My transition </vt:lpstr>
      <vt:lpstr>What?</vt:lpstr>
      <vt:lpstr>So what?</vt:lpstr>
      <vt:lpstr>Now what? </vt:lpstr>
      <vt:lpstr> Evaluation  </vt:lpstr>
      <vt:lpstr>What went well?  What didn’t go well?</vt:lpstr>
      <vt:lpstr>Impact </vt:lpstr>
      <vt:lpstr>PowerPoint Presentation</vt:lpstr>
      <vt:lpstr>Conclusion</vt:lpstr>
      <vt:lpstr>References</vt:lpstr>
      <vt:lpstr>Slides 1 and 2 do not have notes. Slide 3 notes – What is reflective practice? </vt:lpstr>
      <vt:lpstr>Slide 4 notes – Why is it important? </vt:lpstr>
      <vt:lpstr>Slide 5 notes – Models and frameworks of reflection </vt:lpstr>
      <vt:lpstr>Slide 6 notes – Rolfe’s framework for reflexive practice </vt:lpstr>
      <vt:lpstr>Slide 7 notes – My transition </vt:lpstr>
      <vt:lpstr>Slide 8 notes – What? </vt:lpstr>
      <vt:lpstr>Slide 9 notes – So what? </vt:lpstr>
      <vt:lpstr>Slide 10 notes – Now what? </vt:lpstr>
      <vt:lpstr>Slide 11 notes – Evaluation </vt:lpstr>
      <vt:lpstr>Slide 12 notes – What went well? </vt:lpstr>
      <vt:lpstr>Slide 13 notes - Impact</vt:lpstr>
      <vt:lpstr>Slide 14 notes – Mask under a mask</vt:lpstr>
      <vt:lpstr>Slide 15 notes – 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Lloyd Evans</dc:creator>
  <cp:lastModifiedBy>Lloyd Evans</cp:lastModifiedBy>
  <cp:revision>197</cp:revision>
  <dcterms:created xsi:type="dcterms:W3CDTF">2024-11-04T09:52:20Z</dcterms:created>
  <dcterms:modified xsi:type="dcterms:W3CDTF">2024-11-10T20:13:36Z</dcterms:modified>
</cp:coreProperties>
</file>