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95" r:id="rId5"/>
    <p:sldId id="296" r:id="rId6"/>
    <p:sldId id="297" r:id="rId7"/>
    <p:sldId id="298" r:id="rId8"/>
    <p:sldId id="308" r:id="rId9"/>
    <p:sldId id="299" r:id="rId10"/>
    <p:sldId id="309" r:id="rId11"/>
    <p:sldId id="300" r:id="rId12"/>
    <p:sldId id="305" r:id="rId13"/>
    <p:sldId id="306" r:id="rId14"/>
    <p:sldId id="311" r:id="rId15"/>
    <p:sldId id="312" r:id="rId16"/>
    <p:sldId id="313" r:id="rId17"/>
    <p:sldId id="307"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5" autoAdjust="0"/>
    <p:restoredTop sz="88953" autoAdjust="0"/>
  </p:normalViewPr>
  <p:slideViewPr>
    <p:cSldViewPr>
      <p:cViewPr varScale="1">
        <p:scale>
          <a:sx n="103" d="100"/>
          <a:sy n="103" d="100"/>
        </p:scale>
        <p:origin x="1848" y="114"/>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01/03/2017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01/03/2017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9</a:t>
            </a:fld>
            <a:endParaRPr lang="en-GB"/>
          </a:p>
        </p:txBody>
      </p:sp>
    </p:spTree>
    <p:extLst>
      <p:ext uri="{BB962C8B-B14F-4D97-AF65-F5344CB8AC3E}">
        <p14:creationId xmlns:p14="http://schemas.microsoft.com/office/powerpoint/2010/main" val="1176074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10</a:t>
            </a:fld>
            <a:endParaRPr lang="en-GB"/>
          </a:p>
        </p:txBody>
      </p:sp>
    </p:spTree>
    <p:extLst>
      <p:ext uri="{BB962C8B-B14F-4D97-AF65-F5344CB8AC3E}">
        <p14:creationId xmlns:p14="http://schemas.microsoft.com/office/powerpoint/2010/main" val="7691930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01/03/2017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ncbi.nlm.nih.gov/entrez/eutils/elink.fcgi?dbfrom=pubmed&amp;retmode=ref&amp;cmd=prlinks&amp;id=2052611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Communicating Qualitative Research Findings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09576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Value of qualitative research findings</a:t>
            </a:r>
          </a:p>
        </p:txBody>
      </p:sp>
      <p:sp>
        <p:nvSpPr>
          <p:cNvPr id="3" name="Content Placeholder 2"/>
          <p:cNvSpPr>
            <a:spLocks noGrp="1"/>
          </p:cNvSpPr>
          <p:nvPr>
            <p:ph idx="1"/>
          </p:nvPr>
        </p:nvSpPr>
        <p:spPr/>
        <p:txBody>
          <a:bodyPr>
            <a:normAutofit fontScale="77500" lnSpcReduction="20000"/>
          </a:bodyPr>
          <a:lstStyle/>
          <a:p>
            <a:r>
              <a:rPr lang="en-GB" dirty="0"/>
              <a:t> “descriptive categories” … serve as a type of evidence that provides a map for previously unstudied experiences.</a:t>
            </a:r>
          </a:p>
          <a:p>
            <a:r>
              <a:rPr lang="en-GB" dirty="0"/>
              <a:t> “Shared pathway or meaning” findings portray linked themes or concepts, as well as an analyst’s ideas for practice implications.</a:t>
            </a:r>
          </a:p>
          <a:p>
            <a:r>
              <a:rPr lang="en-GB" dirty="0"/>
              <a:t>  “depiction of experiential variation” not only describe the essence of an experience but portray how that experience varies depending on context. </a:t>
            </a:r>
          </a:p>
          <a:p>
            <a:r>
              <a:rPr lang="en-GB" dirty="0"/>
              <a:t> “dense explanatory description” … explain human behaviour and choice-making.</a:t>
            </a:r>
            <a:r>
              <a:rPr lang="en-GB" baseline="30000" dirty="0"/>
              <a:t> </a:t>
            </a:r>
          </a:p>
          <a:p>
            <a:pPr lvl="6"/>
            <a:r>
              <a:rPr lang="en-GB" sz="1800" baseline="30000" dirty="0">
                <a:latin typeface="Times New Roman" panose="02020603050405020304" pitchFamily="18" charset="0"/>
                <a:cs typeface="Times New Roman" panose="02020603050405020304" pitchFamily="18" charset="0"/>
              </a:rPr>
              <a:t>Miller 2010</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4795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communication challenge</a:t>
            </a:r>
          </a:p>
        </p:txBody>
      </p:sp>
      <p:sp>
        <p:nvSpPr>
          <p:cNvPr id="3" name="Content Placeholder 2"/>
          <p:cNvSpPr>
            <a:spLocks noGrp="1"/>
          </p:cNvSpPr>
          <p:nvPr>
            <p:ph idx="1"/>
          </p:nvPr>
        </p:nvSpPr>
        <p:spPr/>
        <p:txBody>
          <a:bodyPr>
            <a:normAutofit fontScale="85000" lnSpcReduction="20000"/>
          </a:bodyPr>
          <a:lstStyle/>
          <a:p>
            <a:r>
              <a:rPr lang="en-GB" dirty="0"/>
              <a:t> The need not only to represent the social world that has been researched, but also to re-present it in a way which both remains grounded in the accounts of research participants and explains its subtleties and its complexities.</a:t>
            </a:r>
          </a:p>
          <a:p>
            <a:pPr marL="0" indent="0">
              <a:buNone/>
            </a:pPr>
            <a:endParaRPr lang="en-GB" dirty="0"/>
          </a:p>
          <a:p>
            <a:r>
              <a:rPr lang="en-GB" dirty="0"/>
              <a:t>The reporting task, therefore, is not simply an act of recording the outcomes of the analysis but also an active construction and representation of the form and nature of the phenomena being explored. (White et al 2003:P.289)</a:t>
            </a:r>
          </a:p>
        </p:txBody>
      </p:sp>
    </p:spTree>
    <p:extLst>
      <p:ext uri="{BB962C8B-B14F-4D97-AF65-F5344CB8AC3E}">
        <p14:creationId xmlns:p14="http://schemas.microsoft.com/office/powerpoint/2010/main" val="749119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368" y="63446"/>
            <a:ext cx="8229600" cy="1143000"/>
          </a:xfrm>
        </p:spPr>
        <p:txBody>
          <a:bodyPr/>
          <a:lstStyle/>
          <a:p>
            <a:r>
              <a:rPr lang="en-GB" dirty="0"/>
              <a:t>Writing up</a:t>
            </a:r>
          </a:p>
        </p:txBody>
      </p:sp>
      <p:sp>
        <p:nvSpPr>
          <p:cNvPr id="3" name="Content Placeholder 2"/>
          <p:cNvSpPr>
            <a:spLocks noGrp="1"/>
          </p:cNvSpPr>
          <p:nvPr>
            <p:ph idx="1"/>
          </p:nvPr>
        </p:nvSpPr>
        <p:spPr>
          <a:xfrm>
            <a:off x="395536" y="1340768"/>
            <a:ext cx="8291264" cy="4176465"/>
          </a:xfrm>
        </p:spPr>
        <p:txBody>
          <a:bodyPr>
            <a:normAutofit fontScale="62500" lnSpcReduction="20000"/>
          </a:bodyPr>
          <a:lstStyle/>
          <a:p>
            <a:r>
              <a:rPr lang="en-GB" dirty="0"/>
              <a:t>During writing, data is  re-analysed, re-assessed and assembled into a coherent structure to convey to the target audience(s)</a:t>
            </a:r>
          </a:p>
          <a:p>
            <a:endParaRPr lang="en-GB" dirty="0"/>
          </a:p>
          <a:p>
            <a:r>
              <a:rPr lang="en-GB" dirty="0"/>
              <a:t>Retain the subtlety, richness and detail of the original material … while keeping the right balance between description and interpretation.</a:t>
            </a:r>
          </a:p>
          <a:p>
            <a:endParaRPr lang="en-GB" dirty="0"/>
          </a:p>
          <a:p>
            <a:r>
              <a:rPr lang="en-GB" dirty="0"/>
              <a:t> Demonstrate the bases on which interpretations have been made.</a:t>
            </a:r>
          </a:p>
          <a:p>
            <a:pPr marL="0" indent="0">
              <a:buNone/>
            </a:pPr>
            <a:endParaRPr lang="en-GB" dirty="0"/>
          </a:p>
          <a:p>
            <a:r>
              <a:rPr lang="en-GB" dirty="0"/>
              <a:t>Avoid the temptation to give elaborate accounts, with too little selectivity of the issues or phenomena that need to be relayed; the desire to display frequency; and overuse of illustrative verbatim text or 'quotations'.</a:t>
            </a:r>
          </a:p>
        </p:txBody>
      </p:sp>
      <p:sp>
        <p:nvSpPr>
          <p:cNvPr id="4" name="Rectangle 3"/>
          <p:cNvSpPr/>
          <p:nvPr/>
        </p:nvSpPr>
        <p:spPr>
          <a:xfrm>
            <a:off x="4338961" y="5351473"/>
            <a:ext cx="1483098" cy="300082"/>
          </a:xfrm>
          <a:prstGeom prst="rect">
            <a:avLst/>
          </a:prstGeom>
        </p:spPr>
        <p:txBody>
          <a:bodyPr wrap="none">
            <a:spAutoFit/>
          </a:bodyPr>
          <a:lstStyle/>
          <a:p>
            <a:r>
              <a:rPr lang="en-GB" sz="1350" dirty="0"/>
              <a:t>White et </a:t>
            </a:r>
            <a:r>
              <a:rPr lang="en-GB" sz="1350" dirty="0" smtClean="0"/>
              <a:t>al. </a:t>
            </a:r>
            <a:r>
              <a:rPr lang="en-GB" sz="1350" dirty="0"/>
              <a:t>2003</a:t>
            </a:r>
          </a:p>
        </p:txBody>
      </p:sp>
    </p:spTree>
    <p:extLst>
      <p:ext uri="{BB962C8B-B14F-4D97-AF65-F5344CB8AC3E}">
        <p14:creationId xmlns:p14="http://schemas.microsoft.com/office/powerpoint/2010/main" val="411208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questions of dissemination</a:t>
            </a:r>
          </a:p>
        </p:txBody>
      </p:sp>
      <p:sp>
        <p:nvSpPr>
          <p:cNvPr id="3" name="Content Placeholder 2"/>
          <p:cNvSpPr>
            <a:spLocks noGrp="1"/>
          </p:cNvSpPr>
          <p:nvPr>
            <p:ph idx="1"/>
          </p:nvPr>
        </p:nvSpPr>
        <p:spPr/>
        <p:txBody>
          <a:bodyPr/>
          <a:lstStyle/>
          <a:p>
            <a:r>
              <a:rPr lang="en-GB" dirty="0"/>
              <a:t>Who/what is the audience- content/ message/medium/</a:t>
            </a:r>
          </a:p>
          <a:p>
            <a:endParaRPr lang="en-GB" dirty="0"/>
          </a:p>
          <a:p>
            <a:r>
              <a:rPr lang="en-GB" dirty="0"/>
              <a:t>Source of the message</a:t>
            </a:r>
          </a:p>
          <a:p>
            <a:endParaRPr lang="en-GB" dirty="0"/>
          </a:p>
          <a:p>
            <a:r>
              <a:rPr lang="en-GB" dirty="0"/>
              <a:t>How to facilitate discussion of that message</a:t>
            </a:r>
          </a:p>
        </p:txBody>
      </p:sp>
    </p:spTree>
    <p:extLst>
      <p:ext uri="{BB962C8B-B14F-4D97-AF65-F5344CB8AC3E}">
        <p14:creationId xmlns:p14="http://schemas.microsoft.com/office/powerpoint/2010/main" val="1090001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matter of voice</a:t>
            </a:r>
          </a:p>
        </p:txBody>
      </p:sp>
      <p:sp>
        <p:nvSpPr>
          <p:cNvPr id="3" name="Content Placeholder 2"/>
          <p:cNvSpPr>
            <a:spLocks noGrp="1"/>
          </p:cNvSpPr>
          <p:nvPr>
            <p:ph idx="1"/>
          </p:nvPr>
        </p:nvSpPr>
        <p:spPr/>
        <p:txBody>
          <a:bodyPr>
            <a:normAutofit fontScale="92500" lnSpcReduction="20000"/>
          </a:bodyPr>
          <a:lstStyle/>
          <a:p>
            <a:r>
              <a:rPr lang="en-GB" dirty="0"/>
              <a:t>First person case acknowledges the researcher’s positionality and role in the process, and ideally minimizes the privileging of a single “objective” voice that silences the voice of others. </a:t>
            </a:r>
          </a:p>
          <a:p>
            <a:endParaRPr lang="en-GB" dirty="0"/>
          </a:p>
          <a:p>
            <a:r>
              <a:rPr lang="en-GB" dirty="0"/>
              <a:t>Blend voice of researcher and that of participants.</a:t>
            </a:r>
          </a:p>
          <a:p>
            <a:pPr marL="0" indent="0">
              <a:buNone/>
            </a:pPr>
            <a:r>
              <a:rPr lang="en-GB" dirty="0"/>
              <a:t>			Chandler et al. 2015</a:t>
            </a:r>
          </a:p>
        </p:txBody>
      </p:sp>
    </p:spTree>
    <p:extLst>
      <p:ext uri="{BB962C8B-B14F-4D97-AF65-F5344CB8AC3E}">
        <p14:creationId xmlns:p14="http://schemas.microsoft.com/office/powerpoint/2010/main" val="4079199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Format for traditional academic dissertations</a:t>
            </a:r>
          </a:p>
        </p:txBody>
      </p:sp>
      <p:sp>
        <p:nvSpPr>
          <p:cNvPr id="3" name="Content Placeholder 2"/>
          <p:cNvSpPr>
            <a:spLocks noGrp="1"/>
          </p:cNvSpPr>
          <p:nvPr>
            <p:ph idx="1"/>
          </p:nvPr>
        </p:nvSpPr>
        <p:spPr/>
        <p:txBody>
          <a:bodyPr>
            <a:normAutofit lnSpcReduction="10000"/>
          </a:bodyPr>
          <a:lstStyle/>
          <a:p>
            <a:r>
              <a:rPr lang="en-GB" dirty="0"/>
              <a:t>Abstract</a:t>
            </a:r>
          </a:p>
          <a:p>
            <a:r>
              <a:rPr lang="en-GB" dirty="0"/>
              <a:t>Introduction</a:t>
            </a:r>
          </a:p>
          <a:p>
            <a:r>
              <a:rPr lang="en-GB" dirty="0"/>
              <a:t>Literature review</a:t>
            </a:r>
          </a:p>
          <a:p>
            <a:r>
              <a:rPr lang="en-GB" dirty="0"/>
              <a:t>Research methods  which </a:t>
            </a:r>
            <a:r>
              <a:rPr lang="en-GB" dirty="0" err="1"/>
              <a:t>qr</a:t>
            </a:r>
            <a:r>
              <a:rPr lang="en-GB" dirty="0"/>
              <a:t>, and how have you analysed the data</a:t>
            </a:r>
          </a:p>
          <a:p>
            <a:r>
              <a:rPr lang="en-GB" dirty="0"/>
              <a:t>Discussion of results and findings</a:t>
            </a:r>
          </a:p>
          <a:p>
            <a:r>
              <a:rPr lang="en-GB" dirty="0"/>
              <a:t>Recommendations and conclusion</a:t>
            </a:r>
          </a:p>
        </p:txBody>
      </p:sp>
    </p:spTree>
    <p:extLst>
      <p:ext uri="{BB962C8B-B14F-4D97-AF65-F5344CB8AC3E}">
        <p14:creationId xmlns:p14="http://schemas.microsoft.com/office/powerpoint/2010/main" val="1255014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guidelines</a:t>
            </a:r>
          </a:p>
        </p:txBody>
      </p:sp>
      <p:sp>
        <p:nvSpPr>
          <p:cNvPr id="3" name="Content Placeholder 2"/>
          <p:cNvSpPr>
            <a:spLocks noGrp="1"/>
          </p:cNvSpPr>
          <p:nvPr>
            <p:ph idx="1"/>
          </p:nvPr>
        </p:nvSpPr>
        <p:spPr/>
        <p:txBody>
          <a:bodyPr>
            <a:normAutofit fontScale="85000" lnSpcReduction="20000"/>
          </a:bodyPr>
          <a:lstStyle/>
          <a:p>
            <a:r>
              <a:rPr lang="en-GB" dirty="0"/>
              <a:t> Define the boundaries of your study</a:t>
            </a:r>
          </a:p>
          <a:p>
            <a:r>
              <a:rPr lang="en-GB" dirty="0"/>
              <a:t>Explain methods</a:t>
            </a:r>
          </a:p>
          <a:p>
            <a:r>
              <a:rPr lang="en-GB" dirty="0"/>
              <a:t>Display integrity of the findings</a:t>
            </a:r>
          </a:p>
          <a:p>
            <a:r>
              <a:rPr lang="en-GB" dirty="0"/>
              <a:t>Sing post your material so that the audience knows what to expect</a:t>
            </a:r>
          </a:p>
          <a:p>
            <a:r>
              <a:rPr lang="en-GB" dirty="0"/>
              <a:t>Display diversity</a:t>
            </a:r>
          </a:p>
          <a:p>
            <a:r>
              <a:rPr lang="en-GB" dirty="0"/>
              <a:t>Judicious use of verbatim quotes</a:t>
            </a:r>
          </a:p>
          <a:p>
            <a:r>
              <a:rPr lang="en-GB" dirty="0"/>
              <a:t> Show how, and by whom, meaning or interpretation is being assigned and the extent to which this is evident to the reader</a:t>
            </a:r>
          </a:p>
          <a:p>
            <a:pPr marL="0" indent="0">
              <a:buNone/>
            </a:pPr>
            <a:endParaRPr lang="en-GB" dirty="0"/>
          </a:p>
        </p:txBody>
      </p:sp>
    </p:spTree>
    <p:extLst>
      <p:ext uri="{BB962C8B-B14F-4D97-AF65-F5344CB8AC3E}">
        <p14:creationId xmlns:p14="http://schemas.microsoft.com/office/powerpoint/2010/main" val="2724177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3628" y="897564"/>
            <a:ext cx="6172200" cy="641226"/>
          </a:xfrm>
        </p:spPr>
        <p:txBody>
          <a:bodyPr>
            <a:normAutofit fontScale="90000"/>
          </a:bodyPr>
          <a:lstStyle/>
          <a:p>
            <a:r>
              <a:rPr lang="en-GB" dirty="0"/>
              <a:t> Credibility concerns</a:t>
            </a:r>
          </a:p>
        </p:txBody>
      </p:sp>
      <p:sp>
        <p:nvSpPr>
          <p:cNvPr id="3" name="Content Placeholder 2"/>
          <p:cNvSpPr>
            <a:spLocks noGrp="1"/>
          </p:cNvSpPr>
          <p:nvPr>
            <p:ph idx="1"/>
          </p:nvPr>
        </p:nvSpPr>
        <p:spPr>
          <a:xfrm>
            <a:off x="1223628" y="1538790"/>
            <a:ext cx="6777372" cy="3456384"/>
          </a:xfrm>
        </p:spPr>
        <p:txBody>
          <a:bodyPr>
            <a:noAutofit/>
          </a:bodyPr>
          <a:lstStyle/>
          <a:p>
            <a:r>
              <a:rPr lang="en-GB" sz="1500" dirty="0"/>
              <a:t> How appropriate wee your operational methods and what did you feel was beyond your ability to establish</a:t>
            </a:r>
          </a:p>
          <a:p>
            <a:r>
              <a:rPr lang="en-GB" sz="1500" dirty="0"/>
              <a:t>Representation of  participants/ organizations.</a:t>
            </a:r>
          </a:p>
          <a:p>
            <a:r>
              <a:rPr lang="en-GB" sz="1500" dirty="0"/>
              <a:t>Give evidence of the iterative process.</a:t>
            </a:r>
          </a:p>
          <a:p>
            <a:r>
              <a:rPr lang="en-GB" sz="1500" dirty="0"/>
              <a:t>Triangulation. </a:t>
            </a:r>
          </a:p>
          <a:p>
            <a:r>
              <a:rPr lang="en-GB" sz="1500" dirty="0"/>
              <a:t> Sampling of key participants</a:t>
            </a:r>
          </a:p>
          <a:p>
            <a:r>
              <a:rPr lang="en-GB" sz="1500" dirty="0"/>
              <a:t>Debriefing sessions with supervisors and peer scrutiny.</a:t>
            </a:r>
          </a:p>
          <a:p>
            <a:r>
              <a:rPr lang="en-GB" sz="1500" dirty="0"/>
              <a:t>Researchers reflective commentary and background.</a:t>
            </a:r>
          </a:p>
          <a:p>
            <a:r>
              <a:rPr lang="en-GB" sz="1500" dirty="0"/>
              <a:t>Thick descriptions.</a:t>
            </a:r>
          </a:p>
          <a:p>
            <a:r>
              <a:rPr lang="en-GB" sz="1500" dirty="0"/>
              <a:t>Links to previous research</a:t>
            </a:r>
          </a:p>
        </p:txBody>
      </p:sp>
    </p:spTree>
    <p:extLst>
      <p:ext uri="{BB962C8B-B14F-4D97-AF65-F5344CB8AC3E}">
        <p14:creationId xmlns:p14="http://schemas.microsoft.com/office/powerpoint/2010/main" val="1915917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Validity concerns</a:t>
            </a:r>
          </a:p>
        </p:txBody>
      </p:sp>
      <p:sp>
        <p:nvSpPr>
          <p:cNvPr id="3" name="Content Placeholder 2"/>
          <p:cNvSpPr>
            <a:spLocks noGrp="1"/>
          </p:cNvSpPr>
          <p:nvPr>
            <p:ph idx="1"/>
          </p:nvPr>
        </p:nvSpPr>
        <p:spPr/>
        <p:txBody>
          <a:bodyPr>
            <a:normAutofit fontScale="92500"/>
          </a:bodyPr>
          <a:lstStyle/>
          <a:p>
            <a:r>
              <a:rPr lang="en-GB" dirty="0"/>
              <a:t>How do we know when we have the specific social enquiries that are faithful enough to some human construction that we may feel safe in acting on them or more important that members of the community in which the research is conducted may act on them? To that question there is no final answer. </a:t>
            </a:r>
          </a:p>
          <a:p>
            <a:pPr marL="0" indent="0">
              <a:buNone/>
            </a:pPr>
            <a:r>
              <a:rPr lang="en-GB" dirty="0"/>
              <a:t>			(Lincoln et al 2011) </a:t>
            </a:r>
          </a:p>
        </p:txBody>
      </p:sp>
    </p:spTree>
    <p:extLst>
      <p:ext uri="{BB962C8B-B14F-4D97-AF65-F5344CB8AC3E}">
        <p14:creationId xmlns:p14="http://schemas.microsoft.com/office/powerpoint/2010/main" val="2664455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Different Avenues of </a:t>
            </a:r>
            <a:r>
              <a:rPr lang="en-GB" dirty="0" err="1"/>
              <a:t>disessemination</a:t>
            </a:r>
            <a:endParaRPr lang="en-GB" dirty="0"/>
          </a:p>
        </p:txBody>
      </p:sp>
      <p:sp>
        <p:nvSpPr>
          <p:cNvPr id="3" name="Content Placeholder 2"/>
          <p:cNvSpPr>
            <a:spLocks noGrp="1"/>
          </p:cNvSpPr>
          <p:nvPr>
            <p:ph idx="1"/>
          </p:nvPr>
        </p:nvSpPr>
        <p:spPr/>
        <p:txBody>
          <a:bodyPr/>
          <a:lstStyle/>
          <a:p>
            <a:r>
              <a:rPr lang="en-GB" dirty="0"/>
              <a:t>Conference presentations</a:t>
            </a:r>
          </a:p>
          <a:p>
            <a:r>
              <a:rPr lang="en-GB" dirty="0"/>
              <a:t>Journal articles</a:t>
            </a:r>
          </a:p>
          <a:p>
            <a:r>
              <a:rPr lang="en-GB" dirty="0"/>
              <a:t>Mass media</a:t>
            </a:r>
          </a:p>
          <a:p>
            <a:r>
              <a:rPr lang="en-GB" dirty="0"/>
              <a:t>Theatre/poetry</a:t>
            </a:r>
          </a:p>
        </p:txBody>
      </p:sp>
    </p:spTree>
    <p:extLst>
      <p:ext uri="{BB962C8B-B14F-4D97-AF65-F5344CB8AC3E}">
        <p14:creationId xmlns:p14="http://schemas.microsoft.com/office/powerpoint/2010/main" val="718185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764704"/>
            <a:ext cx="6912768" cy="1143000"/>
          </a:xfrm>
        </p:spPr>
        <p:txBody>
          <a:bodyPr>
            <a:normAutofit fontScale="90000"/>
          </a:bodyPr>
          <a:lstStyle/>
          <a:p>
            <a:r>
              <a:rPr lang="en-GB" dirty="0" smtClean="0"/>
              <a:t>Conference Posters</a:t>
            </a:r>
            <a:br>
              <a:rPr lang="en-GB" dirty="0" smtClean="0"/>
            </a:br>
            <a:r>
              <a:rPr lang="en-GB" dirty="0"/>
              <a:t>A</a:t>
            </a:r>
            <a:r>
              <a:rPr lang="en-GB" dirty="0" smtClean="0"/>
              <a:t>ctivity </a:t>
            </a:r>
            <a:endParaRPr lang="en-GB" dirty="0"/>
          </a:p>
        </p:txBody>
      </p:sp>
      <p:sp>
        <p:nvSpPr>
          <p:cNvPr id="3" name="Content Placeholder 2"/>
          <p:cNvSpPr>
            <a:spLocks noGrp="1"/>
          </p:cNvSpPr>
          <p:nvPr>
            <p:ph idx="1"/>
          </p:nvPr>
        </p:nvSpPr>
        <p:spPr>
          <a:xfrm>
            <a:off x="1691680" y="2348881"/>
            <a:ext cx="6995120" cy="3168352"/>
          </a:xfrm>
        </p:spPr>
        <p:txBody>
          <a:bodyPr/>
          <a:lstStyle/>
          <a:p>
            <a:r>
              <a:rPr lang="en-GB" dirty="0"/>
              <a:t>Using  data from </a:t>
            </a:r>
            <a:r>
              <a:rPr lang="en-GB" i="1" dirty="0"/>
              <a:t>Proper food </a:t>
            </a:r>
            <a:r>
              <a:rPr lang="en-GB" dirty="0"/>
              <a:t>project, design a poster that you might  use to present your findings at a conference on Food.</a:t>
            </a:r>
          </a:p>
          <a:p>
            <a:endParaRPr lang="en-GB" dirty="0"/>
          </a:p>
        </p:txBody>
      </p:sp>
    </p:spTree>
    <p:extLst>
      <p:ext uri="{BB962C8B-B14F-4D97-AF65-F5344CB8AC3E}">
        <p14:creationId xmlns:p14="http://schemas.microsoft.com/office/powerpoint/2010/main" val="585312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Posters</a:t>
            </a:r>
          </a:p>
        </p:txBody>
      </p:sp>
      <p:sp>
        <p:nvSpPr>
          <p:cNvPr id="3" name="Content Placeholder 2"/>
          <p:cNvSpPr>
            <a:spLocks noGrp="1"/>
          </p:cNvSpPr>
          <p:nvPr>
            <p:ph idx="1"/>
          </p:nvPr>
        </p:nvSpPr>
        <p:spPr/>
        <p:txBody>
          <a:bodyPr/>
          <a:lstStyle/>
          <a:p>
            <a:r>
              <a:rPr lang="en-GB" dirty="0"/>
              <a:t>Title</a:t>
            </a:r>
          </a:p>
          <a:p>
            <a:r>
              <a:rPr lang="en-GB" dirty="0"/>
              <a:t>Purpose</a:t>
            </a:r>
          </a:p>
          <a:p>
            <a:r>
              <a:rPr lang="en-GB" dirty="0"/>
              <a:t>Limited reference to literature.</a:t>
            </a:r>
          </a:p>
          <a:p>
            <a:r>
              <a:rPr lang="en-GB" dirty="0"/>
              <a:t>Methods</a:t>
            </a:r>
          </a:p>
          <a:p>
            <a:r>
              <a:rPr lang="en-GB" dirty="0"/>
              <a:t>Key findings- message.</a:t>
            </a:r>
          </a:p>
        </p:txBody>
      </p:sp>
    </p:spTree>
    <p:extLst>
      <p:ext uri="{BB962C8B-B14F-4D97-AF65-F5344CB8AC3E}">
        <p14:creationId xmlns:p14="http://schemas.microsoft.com/office/powerpoint/2010/main" val="1689070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Autofit/>
          </a:bodyPr>
          <a:lstStyle/>
          <a:p>
            <a:r>
              <a:rPr lang="en-GB" sz="1400" dirty="0"/>
              <a:t>Chandler, R Anstey E &amp; Ross H(2015) Listening to Voices and Visualizing Data in Qualitative Research: </a:t>
            </a:r>
            <a:r>
              <a:rPr lang="en-GB" sz="1400" dirty="0" err="1"/>
              <a:t>Mypermoda</a:t>
            </a:r>
            <a:r>
              <a:rPr lang="en-GB" sz="1400" dirty="0"/>
              <a:t> Dissemination Possibilities. Sage Open. April- June 1-8</a:t>
            </a:r>
          </a:p>
          <a:p>
            <a:endParaRPr lang="en-GB" sz="1400" dirty="0"/>
          </a:p>
          <a:p>
            <a:r>
              <a:rPr lang="en-GB" sz="1400" dirty="0" err="1"/>
              <a:t>Linclon,Y.S</a:t>
            </a:r>
            <a:r>
              <a:rPr lang="en-GB" sz="1400" dirty="0"/>
              <a:t>., </a:t>
            </a:r>
            <a:r>
              <a:rPr lang="en-GB" sz="1400" dirty="0" err="1"/>
              <a:t>Lynham</a:t>
            </a:r>
            <a:r>
              <a:rPr lang="en-GB" sz="1400" dirty="0"/>
              <a:t>, S.A. and Guba, E.G.(2011) </a:t>
            </a:r>
            <a:r>
              <a:rPr lang="en-GB" sz="1400" dirty="0" err="1"/>
              <a:t>Paradimic</a:t>
            </a:r>
            <a:r>
              <a:rPr lang="en-GB" sz="1400" dirty="0"/>
              <a:t> controversies, contradictions and emerging influences in Denzin, N.K. and Lincoln Y.S.(2011)The sage Handbook of qualitative Research. California. Sage</a:t>
            </a:r>
          </a:p>
          <a:p>
            <a:endParaRPr lang="en-GB" sz="1400" dirty="0"/>
          </a:p>
          <a:p>
            <a:r>
              <a:rPr lang="en-GB" sz="1400" dirty="0"/>
              <a:t> Miller, WR() Qualitative Research Findings as Evidence: Utility in Nursing </a:t>
            </a:r>
            <a:r>
              <a:rPr lang="en-GB" sz="1400" dirty="0">
                <a:solidFill>
                  <a:schemeClr val="tx1">
                    <a:lumMod val="95000"/>
                    <a:lumOff val="5000"/>
                  </a:schemeClr>
                </a:solidFill>
              </a:rPr>
              <a:t>Practice(4)pp 191-193</a:t>
            </a:r>
            <a:r>
              <a:rPr lang="en-GB" sz="1400" dirty="0">
                <a:hlinkClick r:id="rId2"/>
              </a:rPr>
              <a:t> </a:t>
            </a:r>
            <a:endParaRPr lang="en-GB" sz="1400" dirty="0"/>
          </a:p>
          <a:p>
            <a:endParaRPr lang="en-GB" sz="1400" dirty="0"/>
          </a:p>
          <a:p>
            <a:r>
              <a:rPr lang="en-GB" sz="1400" dirty="0"/>
              <a:t>Shenton AK 2004. Strategies for ensuring trustworthiness in qualitative research projects. Education for Information, 22: 63-7</a:t>
            </a:r>
          </a:p>
          <a:p>
            <a:pPr marL="0" indent="0">
              <a:buNone/>
            </a:pPr>
            <a:endParaRPr lang="en-GB" sz="1400" dirty="0"/>
          </a:p>
          <a:p>
            <a:r>
              <a:rPr lang="en-GB" sz="1400" dirty="0"/>
              <a:t>White, C. Woodfield, K &amp; Ritchie J(2003) Reporting and Presenting Qualitative Data. In Ritchie, J &amp; Lewis J (2003)Qualitative Research Practice. A guide for social science students and Researchers. London. Sage</a:t>
            </a:r>
          </a:p>
        </p:txBody>
      </p:sp>
    </p:spTree>
    <p:extLst>
      <p:ext uri="{BB962C8B-B14F-4D97-AF65-F5344CB8AC3E}">
        <p14:creationId xmlns:p14="http://schemas.microsoft.com/office/powerpoint/2010/main" val="21181986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te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3940</TotalTime>
  <Words>755</Words>
  <Application>Microsoft Office PowerPoint</Application>
  <PresentationFormat>On-screen Show (4:3)</PresentationFormat>
  <Paragraphs>84</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Times New Roman</vt:lpstr>
      <vt:lpstr>20140311PresentationUWTSDTemplate</vt:lpstr>
      <vt:lpstr>Communicating Qualitative Research Findings</vt:lpstr>
      <vt:lpstr>Value of qualitative research findings</vt:lpstr>
      <vt:lpstr>The communication challenge</vt:lpstr>
      <vt:lpstr>Writing up</vt:lpstr>
      <vt:lpstr>Key questions of dissemination</vt:lpstr>
      <vt:lpstr>A matter of voice</vt:lpstr>
      <vt:lpstr>Format for traditional academic dissertations</vt:lpstr>
      <vt:lpstr>Some guidelines</vt:lpstr>
      <vt:lpstr> Credibility concerns</vt:lpstr>
      <vt:lpstr> Validity concerns</vt:lpstr>
      <vt:lpstr>Different Avenues of disessemination</vt:lpstr>
      <vt:lpstr>Conference Posters Activity </vt:lpstr>
      <vt:lpstr>Posters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Eunice Kimaliro</cp:lastModifiedBy>
  <cp:revision>298</cp:revision>
  <cp:lastPrinted>2017-02-20T16:58:51Z</cp:lastPrinted>
  <dcterms:created xsi:type="dcterms:W3CDTF">2015-04-14T15:21:28Z</dcterms:created>
  <dcterms:modified xsi:type="dcterms:W3CDTF">2017-03-01T15:50:20Z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