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6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56A74-0551-49D9-8477-DCD274A13904}" v="1" dt="2026-07-02T18:27:55.4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7" d="100"/>
          <a:sy n="77" d="100"/>
        </p:scale>
        <p:origin x="49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sa muhammad" userId="28d4bcc83bd83a40" providerId="LiveId" clId="{7DC6121B-52FE-4E54-A203-37CDFFF1BD5A}"/>
    <pc:docChg chg="undo custSel modSld">
      <pc:chgData name="musa muhammad" userId="28d4bcc83bd83a40" providerId="LiveId" clId="{7DC6121B-52FE-4E54-A203-37CDFFF1BD5A}" dt="2026-07-02T18:46:59.167" v="916" actId="20577"/>
      <pc:docMkLst>
        <pc:docMk/>
      </pc:docMkLst>
      <pc:sldChg chg="addSp delSp modSp mod">
        <pc:chgData name="musa muhammad" userId="28d4bcc83bd83a40" providerId="LiveId" clId="{7DC6121B-52FE-4E54-A203-37CDFFF1BD5A}" dt="2026-07-02T18:23:42.216" v="806" actId="20577"/>
        <pc:sldMkLst>
          <pc:docMk/>
          <pc:sldMk cId="251621724" sldId="256"/>
        </pc:sldMkLst>
        <pc:spChg chg="mod">
          <ac:chgData name="musa muhammad" userId="28d4bcc83bd83a40" providerId="LiveId" clId="{7DC6121B-52FE-4E54-A203-37CDFFF1BD5A}" dt="2026-07-02T18:22:23.641" v="758" actId="948"/>
          <ac:spMkLst>
            <pc:docMk/>
            <pc:sldMk cId="251621724" sldId="256"/>
            <ac:spMk id="7" creationId="{EDDBE0FD-FDEA-1571-AB7F-C34C7D1F07CA}"/>
          </ac:spMkLst>
        </pc:spChg>
        <pc:spChg chg="mod">
          <ac:chgData name="musa muhammad" userId="28d4bcc83bd83a40" providerId="LiveId" clId="{7DC6121B-52FE-4E54-A203-37CDFFF1BD5A}" dt="2026-06-28T15:59:22.343" v="227" actId="14100"/>
          <ac:spMkLst>
            <pc:docMk/>
            <pc:sldMk cId="251621724" sldId="256"/>
            <ac:spMk id="9" creationId="{98C6C7B9-B25D-DD98-C60C-1A2ABE11FB96}"/>
          </ac:spMkLst>
        </pc:spChg>
        <pc:spChg chg="mod">
          <ac:chgData name="musa muhammad" userId="28d4bcc83bd83a40" providerId="LiveId" clId="{7DC6121B-52FE-4E54-A203-37CDFFF1BD5A}" dt="2026-07-02T18:20:35.612" v="754" actId="948"/>
          <ac:spMkLst>
            <pc:docMk/>
            <pc:sldMk cId="251621724" sldId="256"/>
            <ac:spMk id="11" creationId="{4DCC7289-A66C-2DB2-ECEC-46D567D88888}"/>
          </ac:spMkLst>
        </pc:spChg>
        <pc:spChg chg="add del mod">
          <ac:chgData name="musa muhammad" userId="28d4bcc83bd83a40" providerId="LiveId" clId="{7DC6121B-52FE-4E54-A203-37CDFFF1BD5A}" dt="2026-07-02T18:21:37.322" v="757" actId="14100"/>
          <ac:spMkLst>
            <pc:docMk/>
            <pc:sldMk cId="251621724" sldId="256"/>
            <ac:spMk id="13" creationId="{35C3F83B-3476-9535-18D0-E91410CF0C56}"/>
          </ac:spMkLst>
        </pc:spChg>
        <pc:spChg chg="mod">
          <ac:chgData name="musa muhammad" userId="28d4bcc83bd83a40" providerId="LiveId" clId="{7DC6121B-52FE-4E54-A203-37CDFFF1BD5A}" dt="2026-06-29T12:59:56.180" v="560" actId="207"/>
          <ac:spMkLst>
            <pc:docMk/>
            <pc:sldMk cId="251621724" sldId="256"/>
            <ac:spMk id="15" creationId="{952A8554-35D6-6364-1043-F470C6F9B90F}"/>
          </ac:spMkLst>
        </pc:spChg>
        <pc:spChg chg="mod">
          <ac:chgData name="musa muhammad" userId="28d4bcc83bd83a40" providerId="LiveId" clId="{7DC6121B-52FE-4E54-A203-37CDFFF1BD5A}" dt="2026-06-29T08:03:29.975" v="324" actId="20577"/>
          <ac:spMkLst>
            <pc:docMk/>
            <pc:sldMk cId="251621724" sldId="256"/>
            <ac:spMk id="19" creationId="{795070E1-507E-91F5-40A3-F5AB4694A5DA}"/>
          </ac:spMkLst>
        </pc:spChg>
        <pc:spChg chg="mod">
          <ac:chgData name="musa muhammad" userId="28d4bcc83bd83a40" providerId="LiveId" clId="{7DC6121B-52FE-4E54-A203-37CDFFF1BD5A}" dt="2026-07-02T18:23:42.216" v="806" actId="20577"/>
          <ac:spMkLst>
            <pc:docMk/>
            <pc:sldMk cId="251621724" sldId="256"/>
            <ac:spMk id="22" creationId="{FAE43E93-29AA-13CB-A986-C7852237FD6F}"/>
          </ac:spMkLst>
        </pc:spChg>
        <pc:spChg chg="mod">
          <ac:chgData name="musa muhammad" userId="28d4bcc83bd83a40" providerId="LiveId" clId="{7DC6121B-52FE-4E54-A203-37CDFFF1BD5A}" dt="2026-07-02T18:22:34.389" v="759" actId="14100"/>
          <ac:spMkLst>
            <pc:docMk/>
            <pc:sldMk cId="251621724" sldId="256"/>
            <ac:spMk id="27" creationId="{677E127A-78A6-BD47-1B1C-763CEB6B9D4F}"/>
          </ac:spMkLst>
        </pc:spChg>
        <pc:picChg chg="mod">
          <ac:chgData name="musa muhammad" userId="28d4bcc83bd83a40" providerId="LiveId" clId="{7DC6121B-52FE-4E54-A203-37CDFFF1BD5A}" dt="2026-06-28T15:59:07.863" v="225" actId="1076"/>
          <ac:picMkLst>
            <pc:docMk/>
            <pc:sldMk cId="251621724" sldId="256"/>
            <ac:picMk id="8" creationId="{4F8F4042-0826-E8ED-DE15-6852348D71C6}"/>
          </ac:picMkLst>
        </pc:picChg>
        <pc:picChg chg="add mod">
          <ac:chgData name="musa muhammad" userId="28d4bcc83bd83a40" providerId="LiveId" clId="{7DC6121B-52FE-4E54-A203-37CDFFF1BD5A}" dt="2026-06-29T10:25:26.437" v="478" actId="14100"/>
          <ac:picMkLst>
            <pc:docMk/>
            <pc:sldMk cId="251621724" sldId="256"/>
            <ac:picMk id="38" creationId="{6C2F733D-1822-59C0-C223-96C507D5E5EC}"/>
          </ac:picMkLst>
        </pc:picChg>
      </pc:sldChg>
      <pc:sldChg chg="modSp mod">
        <pc:chgData name="musa muhammad" userId="28d4bcc83bd83a40" providerId="LiveId" clId="{7DC6121B-52FE-4E54-A203-37CDFFF1BD5A}" dt="2026-07-02T18:37:09.698" v="891" actId="14100"/>
        <pc:sldMkLst>
          <pc:docMk/>
          <pc:sldMk cId="2245730265" sldId="258"/>
        </pc:sldMkLst>
        <pc:spChg chg="mod">
          <ac:chgData name="musa muhammad" userId="28d4bcc83bd83a40" providerId="LiveId" clId="{7DC6121B-52FE-4E54-A203-37CDFFF1BD5A}" dt="2026-06-29T13:01:49.065" v="561" actId="1076"/>
          <ac:spMkLst>
            <pc:docMk/>
            <pc:sldMk cId="2245730265" sldId="258"/>
            <ac:spMk id="2" creationId="{97E8D49D-1F6E-F0FD-FCD7-89051D655141}"/>
          </ac:spMkLst>
        </pc:spChg>
        <pc:spChg chg="mod">
          <ac:chgData name="musa muhammad" userId="28d4bcc83bd83a40" providerId="LiveId" clId="{7DC6121B-52FE-4E54-A203-37CDFFF1BD5A}" dt="2026-07-02T18:37:09.698" v="891" actId="14100"/>
          <ac:spMkLst>
            <pc:docMk/>
            <pc:sldMk cId="2245730265" sldId="258"/>
            <ac:spMk id="3" creationId="{C44F92CA-6836-730C-0D3D-598D8BD1D512}"/>
          </ac:spMkLst>
        </pc:spChg>
      </pc:sldChg>
      <pc:sldChg chg="modSp mod">
        <pc:chgData name="musa muhammad" userId="28d4bcc83bd83a40" providerId="LiveId" clId="{7DC6121B-52FE-4E54-A203-37CDFFF1BD5A}" dt="2026-07-02T18:46:59.167" v="916" actId="20577"/>
        <pc:sldMkLst>
          <pc:docMk/>
          <pc:sldMk cId="955168240" sldId="259"/>
        </pc:sldMkLst>
        <pc:spChg chg="mod">
          <ac:chgData name="musa muhammad" userId="28d4bcc83bd83a40" providerId="LiveId" clId="{7DC6121B-52FE-4E54-A203-37CDFFF1BD5A}" dt="2026-07-02T18:46:59.167" v="916" actId="20577"/>
          <ac:spMkLst>
            <pc:docMk/>
            <pc:sldMk cId="955168240" sldId="259"/>
            <ac:spMk id="3" creationId="{2286EB00-5018-58D7-1832-0E8A96A15413}"/>
          </ac:spMkLst>
        </pc:spChg>
      </pc:sldChg>
      <pc:sldChg chg="addSp delSp modSp mod setBg">
        <pc:chgData name="musa muhammad" userId="28d4bcc83bd83a40" providerId="LiveId" clId="{7DC6121B-52FE-4E54-A203-37CDFFF1BD5A}" dt="2026-07-02T18:34:04.803" v="889" actId="478"/>
        <pc:sldMkLst>
          <pc:docMk/>
          <pc:sldMk cId="1980671387" sldId="260"/>
        </pc:sldMkLst>
        <pc:spChg chg="add del mod">
          <ac:chgData name="musa muhammad" userId="28d4bcc83bd83a40" providerId="LiveId" clId="{7DC6121B-52FE-4E54-A203-37CDFFF1BD5A}" dt="2026-07-02T13:36:39.926" v="692" actId="478"/>
          <ac:spMkLst>
            <pc:docMk/>
            <pc:sldMk cId="1980671387" sldId="260"/>
            <ac:spMk id="5" creationId="{7AAF84D8-F5E9-99CC-E093-04832A67960E}"/>
          </ac:spMkLst>
        </pc:spChg>
        <pc:spChg chg="mod">
          <ac:chgData name="musa muhammad" userId="28d4bcc83bd83a40" providerId="LiveId" clId="{7DC6121B-52FE-4E54-A203-37CDFFF1BD5A}" dt="2026-07-02T18:33:19.041" v="887" actId="1076"/>
          <ac:spMkLst>
            <pc:docMk/>
            <pc:sldMk cId="1980671387" sldId="260"/>
            <ac:spMk id="6" creationId="{7EC84017-C294-A337-D93C-5D68D149A866}"/>
          </ac:spMkLst>
        </pc:spChg>
        <pc:spChg chg="add del mod">
          <ac:chgData name="musa muhammad" userId="28d4bcc83bd83a40" providerId="LiveId" clId="{7DC6121B-52FE-4E54-A203-37CDFFF1BD5A}" dt="2026-07-02T18:34:04.803" v="889" actId="478"/>
          <ac:spMkLst>
            <pc:docMk/>
            <pc:sldMk cId="1980671387" sldId="260"/>
            <ac:spMk id="8" creationId="{E40945E5-151D-DFF5-96A6-CA297813EF5A}"/>
          </ac:spMkLst>
        </pc:spChg>
        <pc:spChg chg="mod">
          <ac:chgData name="musa muhammad" userId="28d4bcc83bd83a40" providerId="LiveId" clId="{7DC6121B-52FE-4E54-A203-37CDFFF1BD5A}" dt="2026-06-29T12:59:18.468" v="558" actId="207"/>
          <ac:spMkLst>
            <pc:docMk/>
            <pc:sldMk cId="1980671387" sldId="260"/>
            <ac:spMk id="21" creationId="{63999299-24A1-C581-9D8D-CF973155E6C0}"/>
          </ac:spMkLst>
        </pc:spChg>
        <pc:spChg chg="mod">
          <ac:chgData name="musa muhammad" userId="28d4bcc83bd83a40" providerId="LiveId" clId="{7DC6121B-52FE-4E54-A203-37CDFFF1BD5A}" dt="2026-07-02T18:33:33.050" v="888" actId="1076"/>
          <ac:spMkLst>
            <pc:docMk/>
            <pc:sldMk cId="1980671387" sldId="260"/>
            <ac:spMk id="40" creationId="{F94223FE-8D05-2650-52EE-CDC4FB27DBA3}"/>
          </ac:spMkLst>
        </pc:spChg>
        <pc:spChg chg="mod">
          <ac:chgData name="musa muhammad" userId="28d4bcc83bd83a40" providerId="LiveId" clId="{7DC6121B-52FE-4E54-A203-37CDFFF1BD5A}" dt="2026-07-02T18:32:58.810" v="886" actId="20577"/>
          <ac:spMkLst>
            <pc:docMk/>
            <pc:sldMk cId="1980671387" sldId="260"/>
            <ac:spMk id="45" creationId="{DB8DE320-0146-B389-1AF8-7CF84537BE38}"/>
          </ac:spMkLst>
        </pc:spChg>
        <pc:picChg chg="mod">
          <ac:chgData name="musa muhammad" userId="28d4bcc83bd83a40" providerId="LiveId" clId="{7DC6121B-52FE-4E54-A203-37CDFFF1BD5A}" dt="2026-06-29T12:58:54.415" v="497" actId="207"/>
          <ac:picMkLst>
            <pc:docMk/>
            <pc:sldMk cId="1980671387" sldId="260"/>
            <ac:picMk id="22" creationId="{496C7921-DA60-5665-3A94-D75B68140D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E0B96-A6AF-4F2D-BC18-FFBF2BACB980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C2D5C-31BA-4BA7-B594-CC4A8FED210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805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C2D5C-31BA-4BA7-B594-CC4A8FED210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695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C2D5C-31BA-4BA7-B594-CC4A8FED210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05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0C2D5C-31BA-4BA7-B594-CC4A8FED2104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53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617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07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310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488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97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83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92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6986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286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575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564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97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3782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71986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976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285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342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F277553-F296-4DFB-BD15-770B47FF2CCF}" type="datetimeFigureOut">
              <a:rPr lang="en-GB" smtClean="0"/>
              <a:t>30/06/2026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627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e.org.uk/guidance/cg113" TargetMode="External"/><Relationship Id="rId3" Type="http://schemas.openxmlformats.org/officeDocument/2006/relationships/hyperlink" Target="https://doi.org/10.31887/DCNS.2015.17.3/bbandelow" TargetMode="External"/><Relationship Id="rId7" Type="http://schemas.openxmlformats.org/officeDocument/2006/relationships/hyperlink" Target="https://medium.com/good-healthy-mind/how-to-cope-with-the-fear-of-going-crazy-good-healthy-mind-a38a58a7a485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spub.com/IJPSY/1/1/5049" TargetMode="External"/><Relationship Id="rId5" Type="http://schemas.openxmlformats.org/officeDocument/2006/relationships/hyperlink" Target="https://doi.org/10.1016/j.cpr.2014.01.002" TargetMode="External"/><Relationship Id="rId4" Type="http://schemas.openxmlformats.org/officeDocument/2006/relationships/hyperlink" Target="https://doi.org/10.31887/DCNS.2017.19.2/bbandelow" TargetMode="External"/><Relationship Id="rId9" Type="http://schemas.openxmlformats.org/officeDocument/2006/relationships/hyperlink" Target="https://www.physio-pedia.com/Generalised_Anxiety_Disorder#/media/File:Pain_stress_brain.pn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icd.who.int/browse/2024-01/mms/en#1712535455" TargetMode="External"/><Relationship Id="rId3" Type="http://schemas.openxmlformats.org/officeDocument/2006/relationships/hyperlink" Target="https://www.thelancet.com/journals/lancet/article/PIIS0140-6736(15)00298-6/abstract" TargetMode="External"/><Relationship Id="rId7" Type="http://schemas.openxmlformats.org/officeDocument/2006/relationships/hyperlink" Target="https://doi.org/10.1016/j.janxdis.2023.102729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A_subjective_impression_of_a_panic_attack.png" TargetMode="External"/><Relationship Id="rId5" Type="http://schemas.openxmlformats.org/officeDocument/2006/relationships/hyperlink" Target="https://commons.wikimedia.org/wiki/File:Human_stress.jpg" TargetMode="External"/><Relationship Id="rId10" Type="http://schemas.openxmlformats.org/officeDocument/2006/relationships/hyperlink" Target="https://www.livescience.com/45781-generalized-anxiety-disorder.html" TargetMode="External"/><Relationship Id="rId4" Type="http://schemas.openxmlformats.org/officeDocument/2006/relationships/hyperlink" Target="https://doi.org/10.1017/S1352465800015897" TargetMode="External"/><Relationship Id="rId9" Type="http://schemas.openxmlformats.org/officeDocument/2006/relationships/hyperlink" Target="https://www.who.int/publications/i/item/97892400493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1473382" y="901068"/>
            <a:ext cx="9582543" cy="655712"/>
          </a:xfrm>
          <a:prstGeom prst="roundRect">
            <a:avLst/>
          </a:prstGeom>
          <a:solidFill>
            <a:schemeClr val="bg2">
              <a:alpha val="67000"/>
            </a:scheme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Name:      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Nazish Shahid  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1473382" y="1681545"/>
            <a:ext cx="9582543" cy="655712"/>
          </a:xfrm>
          <a:prstGeom prst="roundRect">
            <a:avLst/>
          </a:prstGeom>
          <a:solidFill>
            <a:schemeClr val="bg2">
              <a:alpha val="69000"/>
            </a:scheme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2330299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1473382" y="4234954"/>
            <a:ext cx="9582543" cy="777240"/>
          </a:xfrm>
          <a:prstGeom prst="roundRect">
            <a:avLst/>
          </a:prstGeom>
          <a:solidFill>
            <a:schemeClr val="bg2">
              <a:alpha val="65000"/>
            </a:schemeClr>
          </a:solidFill>
          <a:ln w="6350">
            <a:solidFill>
              <a:schemeClr val="accent1">
                <a:shade val="15000"/>
                <a:alpha val="69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Title:      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Classifications and Provisions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1473382" y="5160741"/>
            <a:ext cx="9582543" cy="777240"/>
          </a:xfrm>
          <a:prstGeom prst="roundRect">
            <a:avLst/>
          </a:prstGeom>
          <a:solidFill>
            <a:schemeClr val="bg2">
              <a:alpha val="69000"/>
            </a:schemeClr>
          </a:solidFill>
          <a:ln w="6350">
            <a:solidFill>
              <a:schemeClr val="accent1">
                <a:shade val="15000"/>
                <a:alpha val="69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 of Poster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   </a:t>
            </a:r>
            <a:r>
              <a:rPr lang="en-GB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Critical Review and Analysis of Generalised Anxiety Disorder</a:t>
            </a:r>
          </a:p>
          <a:p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76F081-97A1-CEEE-53F1-B1E18D4DF199}"/>
              </a:ext>
            </a:extLst>
          </p:cNvPr>
          <p:cNvSpPr/>
          <p:nvPr/>
        </p:nvSpPr>
        <p:spPr>
          <a:xfrm>
            <a:off x="1473382" y="2459521"/>
            <a:ext cx="9582543" cy="727382"/>
          </a:xfrm>
          <a:prstGeom prst="roundRect">
            <a:avLst/>
          </a:prstGeom>
          <a:solidFill>
            <a:schemeClr val="bg2">
              <a:alpha val="69000"/>
            </a:scheme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Lecturer’s name: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Neale Haddon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2C8227-E6B8-8192-9C5A-CDA31D472EB8}"/>
              </a:ext>
            </a:extLst>
          </p:cNvPr>
          <p:cNvSpPr/>
          <p:nvPr/>
        </p:nvSpPr>
        <p:spPr>
          <a:xfrm>
            <a:off x="1473382" y="3309167"/>
            <a:ext cx="9582543" cy="727382"/>
          </a:xfrm>
          <a:prstGeom prst="roundRect">
            <a:avLst/>
          </a:prstGeom>
          <a:solidFill>
            <a:schemeClr val="bg2">
              <a:alpha val="69000"/>
            </a:schemeClr>
          </a:solidFill>
          <a:ln w="6350">
            <a:solidFill>
              <a:schemeClr val="accent1">
                <a:shade val="15000"/>
                <a:alpha val="97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   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BMHP6029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F3F01D16-2575-8062-4A47-6256D57BE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2" y="4833571"/>
            <a:ext cx="2619494" cy="14761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8F4042-0826-E8ED-DE15-6852348D71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62" y="-12984"/>
            <a:ext cx="1804686" cy="1915976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60320940-5225-E2BE-8E86-2F988184812F}"/>
              </a:ext>
            </a:extLst>
          </p:cNvPr>
          <p:cNvGrpSpPr/>
          <p:nvPr/>
        </p:nvGrpSpPr>
        <p:grpSpPr>
          <a:xfrm>
            <a:off x="1722846" y="45540"/>
            <a:ext cx="10216149" cy="4798126"/>
            <a:chOff x="463606" y="384756"/>
            <a:chExt cx="11274150" cy="6190669"/>
          </a:xfrm>
          <a:solidFill>
            <a:schemeClr val="bg2"/>
          </a:solidFill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930EBB7A-B6F2-BC3D-A3A2-A69F56721AF6}"/>
                </a:ext>
              </a:extLst>
            </p:cNvPr>
            <p:cNvSpPr/>
            <p:nvPr/>
          </p:nvSpPr>
          <p:spPr>
            <a:xfrm>
              <a:off x="1466313" y="384756"/>
              <a:ext cx="9705975" cy="581025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0" scaled="1"/>
              <a:tileRect/>
            </a:gradFill>
            <a:ln w="38100">
              <a:solidFill>
                <a:schemeClr val="bg1"/>
              </a:solidFill>
            </a:ln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>
                  <a:solidFill>
                    <a:schemeClr val="accent1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 Critical Review and Analysis of Generalised Anxiety Disorder</a:t>
              </a:r>
              <a:endParaRPr lang="en-GB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899E3C8-FBC0-BA67-C236-5C1405EA8FAF}"/>
                </a:ext>
              </a:extLst>
            </p:cNvPr>
            <p:cNvGrpSpPr/>
            <p:nvPr/>
          </p:nvGrpSpPr>
          <p:grpSpPr>
            <a:xfrm>
              <a:off x="463606" y="1395400"/>
              <a:ext cx="3623656" cy="5180024"/>
              <a:chOff x="463606" y="1395400"/>
              <a:chExt cx="3623656" cy="5180024"/>
            </a:xfrm>
            <a:grpFill/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4A3A58DC-499D-5885-0006-D9F2BFD2F81C}"/>
                  </a:ext>
                </a:extLst>
              </p:cNvPr>
              <p:cNvSpPr/>
              <p:nvPr/>
            </p:nvSpPr>
            <p:spPr>
              <a:xfrm>
                <a:off x="463606" y="1845423"/>
                <a:ext cx="3623656" cy="4730001"/>
              </a:xfrm>
              <a:prstGeom prst="rect">
                <a:avLst/>
              </a:prstGeom>
              <a:pattFill prst="pct5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A98E5413-CA6B-4511-7F6B-FAE5304BD3D6}"/>
                  </a:ext>
                </a:extLst>
              </p:cNvPr>
              <p:cNvSpPr/>
              <p:nvPr/>
            </p:nvSpPr>
            <p:spPr>
              <a:xfrm>
                <a:off x="734780" y="1395400"/>
                <a:ext cx="3020048" cy="731598"/>
              </a:xfrm>
              <a:prstGeom prst="roundRect">
                <a:avLst/>
              </a:prstGeom>
              <a:gradFill flip="none" rotWithShape="1">
                <a:gsLst>
                  <a:gs pos="37000">
                    <a:srgbClr val="FBFD6D"/>
                  </a:gs>
                  <a:gs pos="32116">
                    <a:srgbClr val="FFFF00"/>
                  </a:gs>
                  <a:gs pos="9169">
                    <a:schemeClr val="accent3">
                      <a:lumMod val="20000"/>
                      <a:lumOff val="8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13500000" scaled="1"/>
                <a:tileRect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DCAB7B23-2205-4D26-AA83-08E69303A0E7}"/>
                </a:ext>
              </a:extLst>
            </p:cNvPr>
            <p:cNvGrpSpPr/>
            <p:nvPr/>
          </p:nvGrpSpPr>
          <p:grpSpPr>
            <a:xfrm>
              <a:off x="4284173" y="1352321"/>
              <a:ext cx="3623656" cy="5223104"/>
              <a:chOff x="4284173" y="1352321"/>
              <a:chExt cx="3623656" cy="5223104"/>
            </a:xfrm>
            <a:grpFill/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A028C44-DEF5-CF7C-425B-72E17CF2FE44}"/>
                  </a:ext>
                </a:extLst>
              </p:cNvPr>
              <p:cNvSpPr/>
              <p:nvPr/>
            </p:nvSpPr>
            <p:spPr>
              <a:xfrm>
                <a:off x="4284173" y="1845424"/>
                <a:ext cx="3623656" cy="4730001"/>
              </a:xfrm>
              <a:prstGeom prst="rect">
                <a:avLst/>
              </a:prstGeom>
              <a:pattFill prst="pct5">
                <a:fgClr>
                  <a:schemeClr val="bg2"/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795070E1-507E-91F5-40A3-F5AB4694A5DA}"/>
                  </a:ext>
                </a:extLst>
              </p:cNvPr>
              <p:cNvSpPr/>
              <p:nvPr/>
            </p:nvSpPr>
            <p:spPr>
              <a:xfrm>
                <a:off x="4539543" y="1352321"/>
                <a:ext cx="3191263" cy="812216"/>
              </a:xfrm>
              <a:prstGeom prst="roundRect">
                <a:avLst/>
              </a:prstGeom>
              <a:gradFill flip="none" rotWithShape="1">
                <a:gsLst>
                  <a:gs pos="60000">
                    <a:schemeClr val="accent2">
                      <a:lumMod val="60000"/>
                      <a:lumOff val="40000"/>
                    </a:schemeClr>
                  </a:gs>
                  <a:gs pos="32116">
                    <a:srgbClr val="FFFF00"/>
                  </a:gs>
                  <a:gs pos="63311">
                    <a:srgbClr val="BAE4B7"/>
                  </a:gs>
                  <a:gs pos="80000">
                    <a:srgbClr val="BDE5AE"/>
                  </a:gs>
                  <a:gs pos="77000">
                    <a:srgbClr val="D8F066"/>
                  </a:gs>
                  <a:gs pos="9169">
                    <a:schemeClr val="accent3">
                      <a:alpha val="59000"/>
                      <a:lumMod val="54000"/>
                      <a:lumOff val="46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4800000" scaled="0"/>
                <a:tileRect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>
                    <a:solidFill>
                      <a:schemeClr val="tx1"/>
                    </a:solidFill>
                    <a:latin typeface="Georgia Pro Semibold" panose="02040702050405020303" pitchFamily="18" charset="0"/>
                  </a:rPr>
                  <a:t>Biopsychosocial causes and factors of maintenance of GAD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1F412CF-CF89-D823-2DCC-93133C9E1EA7}"/>
                </a:ext>
              </a:extLst>
            </p:cNvPr>
            <p:cNvGrpSpPr/>
            <p:nvPr/>
          </p:nvGrpSpPr>
          <p:grpSpPr>
            <a:xfrm>
              <a:off x="8114100" y="1369227"/>
              <a:ext cx="3623656" cy="5206197"/>
              <a:chOff x="8114100" y="1369227"/>
              <a:chExt cx="3623656" cy="5206197"/>
            </a:xfrm>
            <a:grpFill/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C5E5F9FD-F4F2-83B8-96E7-53E103EA5B97}"/>
                  </a:ext>
                </a:extLst>
              </p:cNvPr>
              <p:cNvSpPr/>
              <p:nvPr/>
            </p:nvSpPr>
            <p:spPr>
              <a:xfrm>
                <a:off x="8114100" y="1845423"/>
                <a:ext cx="3623656" cy="4730001"/>
              </a:xfrm>
              <a:prstGeom prst="rect">
                <a:avLst/>
              </a:prstGeom>
              <a:pattFill prst="pct5">
                <a:fgClr>
                  <a:schemeClr val="bg2"/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74EEC248-20B5-B5F1-FD7C-B0BA70C2A99F}"/>
                  </a:ext>
                </a:extLst>
              </p:cNvPr>
              <p:cNvSpPr/>
              <p:nvPr/>
            </p:nvSpPr>
            <p:spPr>
              <a:xfrm>
                <a:off x="8202464" y="1369227"/>
                <a:ext cx="3446925" cy="660774"/>
              </a:xfrm>
              <a:prstGeom prst="roundRect">
                <a:avLst/>
              </a:prstGeom>
              <a:gradFill>
                <a:gsLst>
                  <a:gs pos="92000">
                    <a:srgbClr val="FBFD6D"/>
                  </a:gs>
                  <a:gs pos="32116">
                    <a:srgbClr val="FFFF00"/>
                  </a:gs>
                  <a:gs pos="9169">
                    <a:schemeClr val="accent3">
                      <a:lumMod val="20000"/>
                      <a:lumOff val="8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13200000" scaled="0"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4DCC7289-A66C-2DB2-ECEC-46D567D88888}"/>
              </a:ext>
            </a:extLst>
          </p:cNvPr>
          <p:cNvSpPr txBox="1"/>
          <p:nvPr/>
        </p:nvSpPr>
        <p:spPr>
          <a:xfrm>
            <a:off x="1944474" y="1491171"/>
            <a:ext cx="2921756" cy="2836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b="1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Generalised Anxiety Disorder (GAD):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classified under ICD-11 code 6B00 (WHO, 2024).</a:t>
            </a: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C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hronic and uncontrollable worry in a variety of domains (WHO, 2024). </a:t>
            </a:r>
          </a:p>
          <a:p>
            <a:pPr marL="342900" lvl="0" indent="-342900" algn="l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Symptoms:  Muscle tension, restlessness, insomnia, gastrointestinal disorders, sweating and palpitations (WHO, 2024).</a:t>
            </a:r>
          </a:p>
          <a:p>
            <a:pPr lvl="0" algn="l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Mental disorder diagnosis: Distress, Dysfunction and Duration help to distinguish from normal stress </a:t>
            </a:r>
          </a:p>
          <a:p>
            <a:pPr lvl="0"/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     (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Davis, 2009).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C3F83B-3476-9535-18D0-E91410CF0C56}"/>
              </a:ext>
            </a:extLst>
          </p:cNvPr>
          <p:cNvSpPr txBox="1"/>
          <p:nvPr/>
        </p:nvSpPr>
        <p:spPr>
          <a:xfrm>
            <a:off x="5333663" y="1489211"/>
            <a:ext cx="2956786" cy="3715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buNone/>
            </a:pPr>
            <a:r>
              <a:rPr lang="en-GB" sz="1000" b="1" kern="100" dirty="0">
                <a:solidFill>
                  <a:schemeClr val="accent4">
                    <a:lumMod val="75000"/>
                  </a:schemeClr>
                </a:solidFill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Biological Factors </a:t>
            </a:r>
          </a:p>
          <a:p>
            <a:pPr lvl="0" algn="l">
              <a:lnSpc>
                <a:spcPct val="107000"/>
              </a:lnSpc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Genetic vulnerability and the dysregulation of the stress-response systems may make an individual more vulnerable to anxiety disorders (Bandelow and Michaelis, 2015).</a:t>
            </a:r>
          </a:p>
          <a:p>
            <a:pPr marL="457200" algn="l">
              <a:lnSpc>
                <a:spcPct val="107000"/>
              </a:lnSpc>
              <a:buNone/>
            </a:pPr>
            <a:endParaRPr lang="en-GB" sz="1000" kern="100" dirty="0">
              <a:solidFill>
                <a:schemeClr val="accent4">
                  <a:lumMod val="75000"/>
                </a:schemeClr>
              </a:solidFill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l">
              <a:lnSpc>
                <a:spcPct val="107000"/>
              </a:lnSpc>
              <a:buNone/>
            </a:pPr>
            <a:r>
              <a:rPr lang="en-GB" sz="1000" b="1" kern="100" dirty="0">
                <a:solidFill>
                  <a:schemeClr val="accent4">
                    <a:lumMod val="75000"/>
                  </a:schemeClr>
                </a:solidFill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Psychological Factors</a:t>
            </a:r>
          </a:p>
          <a:p>
            <a:pPr>
              <a:lnSpc>
                <a:spcPct val="107000"/>
              </a:lnSpc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Maladaptive worry, negative thinking and intolerance of uncertainty also perpetuate the symptoms of GAD </a:t>
            </a:r>
            <a:r>
              <a:rPr lang="en-GB" sz="1000" dirty="0">
                <a:latin typeface="Georgia Pro Semibold" panose="02040702050405020303" pitchFamily="18" charset="0"/>
                <a:cs typeface="Arial" panose="020B0604020202020204" pitchFamily="34" charset="0"/>
              </a:rPr>
              <a:t>(Wilson </a:t>
            </a:r>
            <a:r>
              <a:rPr lang="en-GB" sz="1000" i="1" dirty="0">
                <a:latin typeface="Georgia Pro Semibold" panose="02040702050405020303" pitchFamily="18" charset="0"/>
                <a:cs typeface="Arial" panose="020B0604020202020204" pitchFamily="34" charset="0"/>
              </a:rPr>
              <a:t>et al</a:t>
            </a:r>
            <a:r>
              <a:rPr lang="en-GB" sz="1000" dirty="0">
                <a:latin typeface="Georgia Pro Semibold" panose="02040702050405020303" pitchFamily="18" charset="0"/>
                <a:cs typeface="Arial" panose="020B0604020202020204" pitchFamily="34" charset="0"/>
              </a:rPr>
              <a:t>., 2023).</a:t>
            </a:r>
            <a:endParaRPr lang="en-GB" sz="1000" kern="100" dirty="0"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        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GB" sz="1000" b="1" kern="100" dirty="0">
                <a:solidFill>
                  <a:schemeClr val="accent4">
                    <a:lumMod val="75000"/>
                  </a:schemeClr>
                </a:solidFill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Social Factors</a:t>
            </a:r>
          </a:p>
          <a:p>
            <a:pPr lvl="0"/>
            <a:r>
              <a:rPr lang="en-GB" sz="1000" dirty="0">
                <a:latin typeface="Georgia Pro Semibold" panose="02040702050405020303" pitchFamily="18" charset="0"/>
              </a:rPr>
              <a:t>Unemployment and housing insecurity linked to an increased risk for anxiety disorders </a:t>
            </a:r>
          </a:p>
          <a:p>
            <a:pPr lvl="0"/>
            <a:r>
              <a:rPr lang="en-GB" sz="1000" dirty="0">
                <a:latin typeface="Georgia Pro Semibold" panose="02040702050405020303" pitchFamily="18" charset="0"/>
              </a:rPr>
              <a:t>(Rogers and Pilgrim, 2021).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000" dirty="0">
              <a:latin typeface="Georgia Pro Semibold" panose="02040702050405020303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000" dirty="0">
              <a:latin typeface="Georgia Pro Semibold" panose="02040702050405020303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000" dirty="0">
              <a:latin typeface="Georgia Pro Semibold" panose="02040702050405020303" pitchFamily="18" charset="0"/>
            </a:endParaRPr>
          </a:p>
          <a:p>
            <a:pPr marL="114300" lvl="0" algn="l">
              <a:lnSpc>
                <a:spcPct val="107000"/>
              </a:lnSpc>
            </a:pPr>
            <a:endParaRPr lang="en-GB" sz="1000" b="1" kern="100" dirty="0">
              <a:solidFill>
                <a:schemeClr val="accent4">
                  <a:lumMod val="75000"/>
                </a:schemeClr>
              </a:solidFill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Aft>
                <a:spcPts val="800"/>
              </a:spcAft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89D8D6-9764-D96B-7BC5-AD423DDFA80D}"/>
              </a:ext>
            </a:extLst>
          </p:cNvPr>
          <p:cNvSpPr txBox="1"/>
          <p:nvPr/>
        </p:nvSpPr>
        <p:spPr>
          <a:xfrm>
            <a:off x="9020752" y="884508"/>
            <a:ext cx="283816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</a:t>
            </a:r>
            <a:r>
              <a:rPr lang="en-US" sz="1400" b="1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istorical </a:t>
            </a:r>
            <a:r>
              <a:rPr lang="en-US" sz="1400" b="1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Stages</a:t>
            </a:r>
            <a:r>
              <a:rPr lang="en-US" sz="1400" b="1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of Care</a:t>
            </a:r>
            <a:endParaRPr lang="en-GB" sz="1400" b="1" dirty="0">
              <a:latin typeface="Georgia Pro Semibold" panose="020407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8E7091-A56D-0DF4-8C47-DF88BE7A6FD1}"/>
              </a:ext>
            </a:extLst>
          </p:cNvPr>
          <p:cNvSpPr txBox="1"/>
          <p:nvPr/>
        </p:nvSpPr>
        <p:spPr>
          <a:xfrm>
            <a:off x="1794851" y="953337"/>
            <a:ext cx="297094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Georgia Pro Semibold" panose="02040702050405020303" pitchFamily="18" charset="0"/>
              </a:rPr>
              <a:t>ICD-11 Disease Classification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92AB94E-D876-F0C0-D04A-B88AADE4349F}"/>
              </a:ext>
            </a:extLst>
          </p:cNvPr>
          <p:cNvSpPr/>
          <p:nvPr/>
        </p:nvSpPr>
        <p:spPr>
          <a:xfrm>
            <a:off x="4056706" y="4927472"/>
            <a:ext cx="4967890" cy="495522"/>
          </a:xfrm>
          <a:prstGeom prst="roundRect">
            <a:avLst/>
          </a:prstGeom>
          <a:gradFill>
            <a:gsLst>
              <a:gs pos="92000">
                <a:srgbClr val="FBFD6D"/>
              </a:gs>
              <a:gs pos="32116">
                <a:srgbClr val="FFFF00"/>
              </a:gs>
              <a:gs pos="9169">
                <a:schemeClr val="accent3">
                  <a:lumMod val="20000"/>
                  <a:lumOff val="8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320000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FFAC4E-D376-3C3C-0CB7-1E57003895C6}"/>
              </a:ext>
            </a:extLst>
          </p:cNvPr>
          <p:cNvSpPr txBox="1"/>
          <p:nvPr/>
        </p:nvSpPr>
        <p:spPr>
          <a:xfrm>
            <a:off x="4168996" y="4923791"/>
            <a:ext cx="45325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Georgia Pro Semibold" panose="02040702050405020303" pitchFamily="18" charset="0"/>
              </a:rPr>
              <a:t>Stepped Care Model In The UK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52A8554-35D6-6364-1043-F470C6F9B90F}"/>
              </a:ext>
            </a:extLst>
          </p:cNvPr>
          <p:cNvSpPr/>
          <p:nvPr/>
        </p:nvSpPr>
        <p:spPr>
          <a:xfrm>
            <a:off x="1794851" y="5260467"/>
            <a:ext cx="10241280" cy="147619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AE43E93-29AA-13CB-A986-C7852237FD6F}"/>
              </a:ext>
            </a:extLst>
          </p:cNvPr>
          <p:cNvSpPr txBox="1"/>
          <p:nvPr/>
        </p:nvSpPr>
        <p:spPr>
          <a:xfrm>
            <a:off x="2277777" y="5352131"/>
            <a:ext cx="831496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100" b="1" dirty="0">
                <a:latin typeface="Georgia Pro Semibold" panose="02040702050405020303" pitchFamily="18" charset="0"/>
              </a:rPr>
              <a:t>NHS Talking Therapies for Anxiety and Depression (NICE, 2020).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Semibold" panose="02040702050405020303" pitchFamily="18" charset="0"/>
              </a:rPr>
              <a:t>Stepped-care Model with the least intensive treatment first (NICE, 2020).</a:t>
            </a:r>
          </a:p>
          <a:p>
            <a:r>
              <a:rPr lang="en-GB" sz="1100" b="1" dirty="0">
                <a:latin typeface="Georgia Pro Semibold" panose="02040702050405020303" pitchFamily="18" charset="0"/>
              </a:rPr>
              <a:t> 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7E127A-78A6-BD47-1B1C-763CEB6B9D4F}"/>
              </a:ext>
            </a:extLst>
          </p:cNvPr>
          <p:cNvSpPr txBox="1"/>
          <p:nvPr/>
        </p:nvSpPr>
        <p:spPr>
          <a:xfrm>
            <a:off x="6741931" y="5780444"/>
            <a:ext cx="350363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100" b="1" dirty="0">
                <a:latin typeface="Georgia Pro Cond Semibold" panose="02040706050405020303" pitchFamily="18" charset="0"/>
              </a:rPr>
              <a:t>STEP 3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Cond Semibold" panose="02040706050405020303" pitchFamily="18" charset="0"/>
              </a:rPr>
              <a:t>One-to-one Cognitive Behavioural Therapies (CBT).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Cond Semibold" panose="02040706050405020303" pitchFamily="18" charset="0"/>
              </a:rPr>
              <a:t>Applied relaxation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Cond Semibold" panose="02040706050405020303" pitchFamily="18" charset="0"/>
              </a:rPr>
              <a:t>Specialist psychological interventions </a:t>
            </a:r>
          </a:p>
        </p:txBody>
      </p:sp>
      <p:pic>
        <p:nvPicPr>
          <p:cNvPr id="35" name="Picture 34" descr="woman with anxiety pulling on her jumper">
            <a:extLst>
              <a:ext uri="{FF2B5EF4-FFF2-40B4-BE49-F238E27FC236}">
                <a16:creationId xmlns:a16="http://schemas.microsoft.com/office/drawing/2014/main" id="{1DF17477-860B-E93B-F1C2-96E7B83C4C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2700" y="5718271"/>
            <a:ext cx="1596295" cy="897916"/>
          </a:xfrm>
          <a:prstGeom prst="rect">
            <a:avLst/>
          </a:prstGeom>
          <a:gradFill>
            <a:gsLst>
              <a:gs pos="50000">
                <a:srgbClr val="92D050">
                  <a:alpha val="29000"/>
                </a:srgb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gradFill>
              <a:gsLst>
                <a:gs pos="50000">
                  <a:srgbClr val="92D05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beve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DBE0FD-FDEA-1571-AB7F-C34C7D1F07CA}"/>
              </a:ext>
            </a:extLst>
          </p:cNvPr>
          <p:cNvSpPr txBox="1"/>
          <p:nvPr/>
        </p:nvSpPr>
        <p:spPr>
          <a:xfrm>
            <a:off x="2556253" y="5791204"/>
            <a:ext cx="2111700" cy="6386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sz="1100" dirty="0">
                <a:latin typeface="Georgia Pro Semibold" panose="02040702050405020303" pitchFamily="18" charset="0"/>
              </a:rPr>
              <a:t>STEP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Georgia Pro Semibold" panose="02040702050405020303" pitchFamily="18" charset="0"/>
              </a:rPr>
              <a:t>Identifying the Signs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Georgia Pro Semibold" panose="02040702050405020303" pitchFamily="18" charset="0"/>
              </a:rPr>
              <a:t>Targeted Screening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B1F501-F3FE-0183-9731-04FB3D649F8A}"/>
              </a:ext>
            </a:extLst>
          </p:cNvPr>
          <p:cNvSpPr txBox="1"/>
          <p:nvPr/>
        </p:nvSpPr>
        <p:spPr>
          <a:xfrm>
            <a:off x="4881267" y="5782509"/>
            <a:ext cx="21354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100" b="1" dirty="0">
                <a:latin typeface="Georgia Pro Semibold" panose="02040702050405020303" pitchFamily="18" charset="0"/>
              </a:rPr>
              <a:t>STEP 2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Semibold" panose="02040702050405020303" pitchFamily="18" charset="0"/>
              </a:rPr>
              <a:t>Guided self-help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Semibold" panose="02040702050405020303" pitchFamily="18" charset="0"/>
              </a:rPr>
              <a:t>Psychoeducation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Georgia Pro Semibold" panose="02040702050405020303" pitchFamily="18" charset="0"/>
              </a:rPr>
              <a:t>Digital interventions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C6C7B9-B25D-DD98-C60C-1A2ABE11FB96}"/>
              </a:ext>
            </a:extLst>
          </p:cNvPr>
          <p:cNvSpPr txBox="1"/>
          <p:nvPr/>
        </p:nvSpPr>
        <p:spPr>
          <a:xfrm>
            <a:off x="383664" y="1728857"/>
            <a:ext cx="1198965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(Wikimedia Commons, 2009) </a:t>
            </a:r>
            <a:endParaRPr lang="en-GB" sz="600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208244-FB82-32A8-B029-A40B4F707F38}"/>
              </a:ext>
            </a:extLst>
          </p:cNvPr>
          <p:cNvSpPr txBox="1"/>
          <p:nvPr/>
        </p:nvSpPr>
        <p:spPr>
          <a:xfrm>
            <a:off x="670290" y="6167229"/>
            <a:ext cx="1460754" cy="1892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Wikimedia Commons (2021) </a:t>
            </a:r>
            <a:endParaRPr lang="en-GB" sz="600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F432EAA-C6CB-6711-53EA-B87BD4BAC2C0}"/>
              </a:ext>
            </a:extLst>
          </p:cNvPr>
          <p:cNvSpPr txBox="1"/>
          <p:nvPr/>
        </p:nvSpPr>
        <p:spPr>
          <a:xfrm>
            <a:off x="10962941" y="6457331"/>
            <a:ext cx="1121758" cy="1892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(Zimmermann,, 2023) </a:t>
            </a:r>
            <a:endParaRPr lang="en-GB" sz="600" dirty="0">
              <a:solidFill>
                <a:schemeClr val="bg1"/>
              </a:solidFill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C2F733D-1822-59C0-C223-96C507D5E5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9144" y="1371353"/>
            <a:ext cx="2554905" cy="34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229BB1D5-D7D2-1B5A-C362-BB97BDEEA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41" y="4876225"/>
            <a:ext cx="2618157" cy="196361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685F4EB5-5F0F-F850-F58B-3EE10EF24A77}"/>
              </a:ext>
            </a:extLst>
          </p:cNvPr>
          <p:cNvGrpSpPr/>
          <p:nvPr/>
        </p:nvGrpSpPr>
        <p:grpSpPr>
          <a:xfrm>
            <a:off x="1739470" y="874147"/>
            <a:ext cx="10337732" cy="4127377"/>
            <a:chOff x="463610" y="1294102"/>
            <a:chExt cx="11216009" cy="5281323"/>
          </a:xfrm>
          <a:solidFill>
            <a:schemeClr val="bg2"/>
          </a:solidFill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AB32918-2BC1-29CD-F5EB-4C0C42786728}"/>
                </a:ext>
              </a:extLst>
            </p:cNvPr>
            <p:cNvGrpSpPr/>
            <p:nvPr/>
          </p:nvGrpSpPr>
          <p:grpSpPr>
            <a:xfrm>
              <a:off x="463610" y="1352142"/>
              <a:ext cx="3623656" cy="5223283"/>
              <a:chOff x="463610" y="1352142"/>
              <a:chExt cx="3623656" cy="5223283"/>
            </a:xfrm>
            <a:grpFill/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10BE4A21-31F1-9B2B-A591-D4F042A8CB36}"/>
                  </a:ext>
                </a:extLst>
              </p:cNvPr>
              <p:cNvSpPr/>
              <p:nvPr/>
            </p:nvSpPr>
            <p:spPr>
              <a:xfrm>
                <a:off x="463610" y="1845424"/>
                <a:ext cx="3623656" cy="4730001"/>
              </a:xfrm>
              <a:prstGeom prst="rect">
                <a:avLst/>
              </a:prstGeom>
              <a:pattFill prst="pct5">
                <a:fgClr>
                  <a:schemeClr val="bg2"/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5E0EF366-847E-4055-25C7-EDF04B37B7F4}"/>
                  </a:ext>
                </a:extLst>
              </p:cNvPr>
              <p:cNvSpPr/>
              <p:nvPr/>
            </p:nvSpPr>
            <p:spPr>
              <a:xfrm>
                <a:off x="583516" y="1352142"/>
                <a:ext cx="3400424" cy="71517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FF00"/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14400000" scaled="0"/>
                <a:tileRect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 dirty="0">
                  <a:solidFill>
                    <a:schemeClr val="tx1"/>
                  </a:solidFill>
                  <a:latin typeface="Georgia Pro Semibold" panose="02040702050405020303" pitchFamily="18" charset="0"/>
                </a:endParaRP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94A4DCA-83D4-5AF2-5014-5961B856D4FA}"/>
                </a:ext>
              </a:extLst>
            </p:cNvPr>
            <p:cNvGrpSpPr/>
            <p:nvPr/>
          </p:nvGrpSpPr>
          <p:grpSpPr>
            <a:xfrm>
              <a:off x="4284173" y="1311676"/>
              <a:ext cx="3623656" cy="5263749"/>
              <a:chOff x="4284173" y="1311676"/>
              <a:chExt cx="3623656" cy="5263749"/>
            </a:xfrm>
            <a:grpFill/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6B806A7-ED53-26EB-2BC9-07844B7BE51F}"/>
                  </a:ext>
                </a:extLst>
              </p:cNvPr>
              <p:cNvSpPr/>
              <p:nvPr/>
            </p:nvSpPr>
            <p:spPr>
              <a:xfrm>
                <a:off x="4284173" y="1845424"/>
                <a:ext cx="3623656" cy="4730001"/>
              </a:xfrm>
              <a:prstGeom prst="rect">
                <a:avLst/>
              </a:prstGeom>
              <a:pattFill prst="pct5">
                <a:fgClr>
                  <a:schemeClr val="bg2"/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18" name="Rectangle: Rounded Corners 17">
                <a:extLst>
                  <a:ext uri="{FF2B5EF4-FFF2-40B4-BE49-F238E27FC236}">
                    <a16:creationId xmlns:a16="http://schemas.microsoft.com/office/drawing/2014/main" id="{2ADC6F38-7E6D-E084-0643-644C5457CE99}"/>
                  </a:ext>
                </a:extLst>
              </p:cNvPr>
              <p:cNvSpPr/>
              <p:nvPr/>
            </p:nvSpPr>
            <p:spPr>
              <a:xfrm>
                <a:off x="4319518" y="1311676"/>
                <a:ext cx="3545785" cy="773211"/>
              </a:xfrm>
              <a:prstGeom prst="roundRect">
                <a:avLst/>
              </a:prstGeom>
              <a:gradFill>
                <a:gsLst>
                  <a:gs pos="0">
                    <a:srgbClr val="FFFF00"/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2400000" scaled="0"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E5A707E-5260-35CE-9D79-73C123017273}"/>
                </a:ext>
              </a:extLst>
            </p:cNvPr>
            <p:cNvGrpSpPr/>
            <p:nvPr/>
          </p:nvGrpSpPr>
          <p:grpSpPr>
            <a:xfrm>
              <a:off x="8055963" y="1294102"/>
              <a:ext cx="3623656" cy="5281323"/>
              <a:chOff x="8055963" y="1294102"/>
              <a:chExt cx="3623656" cy="5281323"/>
            </a:xfrm>
            <a:grpFill/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199CD1F-38EC-FCB9-3512-ADB24417F9A0}"/>
                  </a:ext>
                </a:extLst>
              </p:cNvPr>
              <p:cNvSpPr/>
              <p:nvPr/>
            </p:nvSpPr>
            <p:spPr>
              <a:xfrm>
                <a:off x="8055963" y="1845424"/>
                <a:ext cx="3623656" cy="4730001"/>
              </a:xfrm>
              <a:prstGeom prst="rect">
                <a:avLst/>
              </a:prstGeom>
              <a:pattFill prst="pct5">
                <a:fgClr>
                  <a:schemeClr val="bg2"/>
                </a:fgClr>
                <a:bgClr>
                  <a:schemeClr val="bg1"/>
                </a:bgClr>
              </a:pattFill>
              <a:ln w="57150">
                <a:solidFill>
                  <a:schemeClr val="accent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410A0237-78FE-4CC8-4EA4-FF0708E4E211}"/>
                  </a:ext>
                </a:extLst>
              </p:cNvPr>
              <p:cNvSpPr/>
              <p:nvPr/>
            </p:nvSpPr>
            <p:spPr>
              <a:xfrm>
                <a:off x="8221575" y="1294102"/>
                <a:ext cx="3308226" cy="747423"/>
              </a:xfrm>
              <a:prstGeom prst="roundRect">
                <a:avLst/>
              </a:prstGeom>
              <a:gradFill>
                <a:gsLst>
                  <a:gs pos="0">
                    <a:srgbClr val="FFFF00"/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9000000" scaled="0"/>
              </a:gra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255485ED-E444-2E38-C27F-6A7B640B355C}"/>
              </a:ext>
            </a:extLst>
          </p:cNvPr>
          <p:cNvSpPr txBox="1"/>
          <p:nvPr/>
        </p:nvSpPr>
        <p:spPr>
          <a:xfrm>
            <a:off x="1864419" y="1041119"/>
            <a:ext cx="308186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GB" sz="1400" b="1" dirty="0">
                <a:latin typeface="Georgia Pro Semibold" panose="02040702050405020303" pitchFamily="18" charset="0"/>
              </a:rPr>
              <a:t>Clinical Approaches Of Treatment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94223FE-8D05-2650-52EE-CDC4FB27DBA3}"/>
              </a:ext>
            </a:extLst>
          </p:cNvPr>
          <p:cNvSpPr txBox="1"/>
          <p:nvPr/>
        </p:nvSpPr>
        <p:spPr>
          <a:xfrm>
            <a:off x="1812137" y="1662385"/>
            <a:ext cx="3134151" cy="3641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dirty="0">
                <a:latin typeface="Georgia Pro Semibold" panose="02040702050405020303" pitchFamily="18" charset="0"/>
              </a:rPr>
              <a:t>Cognitive Behavioural Therapy (CBT): Targets maladaptive thought patterns and avoidance behaviours</a:t>
            </a:r>
          </a:p>
          <a:p>
            <a:pPr>
              <a:lnSpc>
                <a:spcPct val="107000"/>
              </a:lnSpc>
            </a:pPr>
            <a:r>
              <a:rPr lang="en-GB" sz="1000" dirty="0">
                <a:latin typeface="Georgia Pro Semibold" panose="02040702050405020303" pitchFamily="18" charset="0"/>
              </a:rPr>
              <a:t>     (Beck, 2011; Cuijpers et al., 2014).</a:t>
            </a: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Metacognitive Therapy: 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ocuses on beliefs about worrying and thinking control</a:t>
            </a:r>
          </a:p>
          <a:p>
            <a:pPr lvl="0"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(Wells, 1995). </a:t>
            </a:r>
          </a:p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Intolerance of Uncertainty Model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GB" sz="1000" dirty="0">
                <a:latin typeface="Georgia Pro Semibold" panose="02040702050405020303" pitchFamily="18" charset="0"/>
              </a:rPr>
              <a:t>Designed to help people become more tolerant of uncertainty and ambiguity </a:t>
            </a:r>
          </a:p>
          <a:p>
            <a:pPr>
              <a:lnSpc>
                <a:spcPct val="107000"/>
              </a:lnSpc>
            </a:pPr>
            <a:r>
              <a:rPr lang="en-GB" sz="1000" dirty="0">
                <a:latin typeface="Georgia Pro Semibold" panose="02040702050405020303" pitchFamily="18" charset="0"/>
                <a:cs typeface="Arial" panose="020B0604020202020204" pitchFamily="34" charset="0"/>
              </a:rPr>
              <a:t>      (Wilson </a:t>
            </a:r>
            <a:r>
              <a:rPr lang="en-GB" sz="1000" i="1" dirty="0">
                <a:latin typeface="Georgia Pro Semibold" panose="02040702050405020303" pitchFamily="18" charset="0"/>
                <a:cs typeface="Arial" panose="020B0604020202020204" pitchFamily="34" charset="0"/>
              </a:rPr>
              <a:t>et al</a:t>
            </a:r>
            <a:r>
              <a:rPr lang="en-GB" sz="1000" dirty="0">
                <a:latin typeface="Georgia Pro Semibold" panose="02040702050405020303" pitchFamily="18" charset="0"/>
                <a:cs typeface="Arial" panose="020B0604020202020204" pitchFamily="34" charset="0"/>
              </a:rPr>
              <a:t>., 2023).</a:t>
            </a: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Pharmacological treatment:</a:t>
            </a:r>
          </a:p>
          <a:p>
            <a:pPr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Primary choice SSRIs. Long-term        </a:t>
            </a:r>
          </a:p>
          <a:p>
            <a:pPr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benzodiazepine use is not recommended  </a:t>
            </a:r>
          </a:p>
          <a:p>
            <a:pPr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because of the risk of dependency </a:t>
            </a:r>
          </a:p>
          <a:p>
            <a:pPr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(Bandelow </a:t>
            </a:r>
            <a:r>
              <a:rPr lang="en-GB" sz="1000" i="1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 al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2017).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en-GB" sz="1000" kern="100" dirty="0"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3AC2964-3C99-B08B-237A-928C6B17B8AC}"/>
              </a:ext>
            </a:extLst>
          </p:cNvPr>
          <p:cNvSpPr txBox="1"/>
          <p:nvPr/>
        </p:nvSpPr>
        <p:spPr>
          <a:xfrm>
            <a:off x="5329532" y="1021445"/>
            <a:ext cx="3081870" cy="306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4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Social Impact on GAD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BF87C5AE-A640-145E-9331-24719EA3CE03}"/>
              </a:ext>
            </a:extLst>
          </p:cNvPr>
          <p:cNvSpPr/>
          <p:nvPr/>
        </p:nvSpPr>
        <p:spPr>
          <a:xfrm>
            <a:off x="2120638" y="155369"/>
            <a:ext cx="9286533" cy="522851"/>
          </a:xfrm>
          <a:prstGeom prst="roundRect">
            <a:avLst/>
          </a:prstGeom>
          <a:gradFill flip="none" rotWithShape="1">
            <a:gsLst>
              <a:gs pos="75250">
                <a:schemeClr val="accent5">
                  <a:lumMod val="60000"/>
                  <a:lumOff val="40000"/>
                </a:schemeClr>
              </a:gs>
              <a:gs pos="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38100">
            <a:solidFill>
              <a:schemeClr val="bg1"/>
            </a:solidFill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Critical Review and Analysis of Generalised Anxiety Disorder</a:t>
            </a:r>
            <a:endParaRPr lang="en-GB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B8DE320-0146-B389-1AF8-7CF84537BE38}"/>
              </a:ext>
            </a:extLst>
          </p:cNvPr>
          <p:cNvSpPr txBox="1"/>
          <p:nvPr/>
        </p:nvSpPr>
        <p:spPr>
          <a:xfrm>
            <a:off x="5293437" y="1662385"/>
            <a:ext cx="3347746" cy="18220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GAD is about twice as common in women as in men (Bandelow and Michaelis, 2015).</a:t>
            </a:r>
          </a:p>
          <a:p>
            <a:pPr marL="171450" lvl="0" indent="-171450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Men may not report symptoms due to stigma and difficulties accessing support </a:t>
            </a:r>
          </a:p>
          <a:p>
            <a:pPr lvl="0">
              <a:lnSpc>
                <a:spcPct val="107000"/>
              </a:lnSpc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(Thornicroft et al., 2016). </a:t>
            </a: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Social inequalities 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have direct impact on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treatment and long-term recovery </a:t>
            </a:r>
          </a:p>
          <a:p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</a:t>
            </a:r>
            <a:r>
              <a:rPr lang="en-GB" sz="1000" dirty="0">
                <a:latin typeface="Georgia Pro Semibold" panose="02040702050405020303" pitchFamily="18" charset="0"/>
              </a:rPr>
              <a:t>(Rogers and Pilgrim, 2021).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3D1E76-E5CD-8BE2-2934-C10CB0C5E92A}"/>
              </a:ext>
            </a:extLst>
          </p:cNvPr>
          <p:cNvSpPr txBox="1"/>
          <p:nvPr/>
        </p:nvSpPr>
        <p:spPr>
          <a:xfrm>
            <a:off x="9064778" y="968261"/>
            <a:ext cx="30814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Inequality in care Provision</a:t>
            </a:r>
            <a:endParaRPr lang="en-GB" sz="1400" dirty="0">
              <a:latin typeface="Georgia Pro Semibold" panose="0204070205040502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C84017-C294-A337-D93C-5D68D149A866}"/>
              </a:ext>
            </a:extLst>
          </p:cNvPr>
          <p:cNvSpPr txBox="1"/>
          <p:nvPr/>
        </p:nvSpPr>
        <p:spPr>
          <a:xfrm>
            <a:off x="8777718" y="1679137"/>
            <a:ext cx="3049173" cy="2259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solidFill>
                  <a:schemeClr val="accent1">
                    <a:lumMod val="50000"/>
                  </a:schemeClr>
                </a:solidFill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Private Healthcare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- Improved occupational retention, earlier stabilisation and faster access to therapy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07000"/>
              </a:lnSpc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  </a:t>
            </a:r>
            <a:r>
              <a:rPr lang="en-GB" sz="1000" b="1" dirty="0">
                <a:latin typeface="Georgia Pro Semibold" panose="02040702050405020303" pitchFamily="18" charset="0"/>
              </a:rPr>
              <a:t>(Rogers and Pilgrim, 2021).</a:t>
            </a: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000" kern="100" dirty="0">
                <a:solidFill>
                  <a:schemeClr val="accent1">
                    <a:lumMod val="50000"/>
                  </a:schemeClr>
                </a:solidFill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Public Waiting Lists- 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Delayed intervention and increased risk of symptom deterioration prior to treatment</a:t>
            </a: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</a:p>
          <a:p>
            <a:pPr lvl="0">
              <a:lnSpc>
                <a:spcPct val="107000"/>
              </a:lnSpc>
            </a:pPr>
            <a:r>
              <a:rPr lang="en-GB" sz="1000" b="1" dirty="0">
                <a:latin typeface="Georgia Pro Semibold" panose="02040702050405020303" pitchFamily="18" charset="0"/>
              </a:rPr>
              <a:t>     (Rogers and Pilgrim, 2021).</a:t>
            </a:r>
          </a:p>
          <a:p>
            <a:pPr lvl="0">
              <a:lnSpc>
                <a:spcPct val="107000"/>
              </a:lnSpc>
            </a:pP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000" kern="100" dirty="0"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</a:t>
            </a:r>
            <a:r>
              <a:rPr lang="en-GB" sz="1000" kern="100" dirty="0">
                <a:effectLst/>
                <a:latin typeface="Georgia Pro Semibold" panose="020407020504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nequal access to psychological treatments can exacerbate and maintain socioeconomic inequalities </a:t>
            </a:r>
            <a:r>
              <a:rPr lang="en-GB" sz="1000" b="1" dirty="0">
                <a:latin typeface="Georgia Pro Semibold" panose="02040702050405020303" pitchFamily="18" charset="0"/>
              </a:rPr>
              <a:t>(Rogers and Pilgrim, 2021).</a:t>
            </a:r>
            <a:endParaRPr lang="en-GB" sz="1000" kern="100" dirty="0">
              <a:effectLst/>
              <a:latin typeface="Georgia Pro Semibold" panose="020407020504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A26E9A6-A03B-660E-B315-6DF6377DEFD6}"/>
              </a:ext>
            </a:extLst>
          </p:cNvPr>
          <p:cNvSpPr/>
          <p:nvPr/>
        </p:nvSpPr>
        <p:spPr>
          <a:xfrm>
            <a:off x="3173498" y="5261836"/>
            <a:ext cx="4123651" cy="334407"/>
          </a:xfrm>
          <a:prstGeom prst="roundRect">
            <a:avLst/>
          </a:prstGeom>
          <a:gradFill>
            <a:gsLst>
              <a:gs pos="0">
                <a:srgbClr val="FFFF00"/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900000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Georgia Pro Semibold" panose="02040702050405020303" pitchFamily="18" charset="0"/>
              </a:rPr>
              <a:t>Future Policy Recommendations</a:t>
            </a: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63999299-24A1-C581-9D8D-CF973155E6C0}"/>
              </a:ext>
            </a:extLst>
          </p:cNvPr>
          <p:cNvSpPr/>
          <p:nvPr/>
        </p:nvSpPr>
        <p:spPr>
          <a:xfrm>
            <a:off x="3173498" y="5628311"/>
            <a:ext cx="5181600" cy="1081009"/>
          </a:xfrm>
          <a:prstGeom prst="homePlate">
            <a:avLst/>
          </a:prstGeom>
          <a:gradFill>
            <a:gsLst>
              <a:gs pos="72505">
                <a:srgbClr val="EEC690"/>
              </a:gs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en-GB" sz="1100" dirty="0">
                <a:solidFill>
                  <a:schemeClr val="tx1"/>
                </a:solidFill>
                <a:latin typeface="Georgia Pro Semibold" panose="02040702050405020303" pitchFamily="18" charset="0"/>
              </a:rPr>
              <a:t>Trauma-Informed Care </a:t>
            </a:r>
            <a:r>
              <a:rPr lang="en-GB" sz="1100" b="1" dirty="0">
                <a:solidFill>
                  <a:schemeClr val="tx1"/>
                </a:solidFill>
                <a:latin typeface="Georgia Pro Semibold" panose="02040702050405020303" pitchFamily="18" charset="0"/>
              </a:rPr>
              <a:t>(Rogers and Pilgrim, 2021).</a:t>
            </a:r>
          </a:p>
          <a:p>
            <a:pPr marL="228600" lvl="0" indent="-228600">
              <a:lnSpc>
                <a:spcPct val="150000"/>
              </a:lnSpc>
              <a:buFont typeface="+mj-lt"/>
              <a:buAutoNum type="arabicPeriod"/>
            </a:pPr>
            <a:r>
              <a:rPr lang="en-GB" sz="1100" dirty="0">
                <a:solidFill>
                  <a:schemeClr val="tx1"/>
                </a:solidFill>
                <a:latin typeface="Georgia Pro Semibold" panose="02040702050405020303" pitchFamily="18" charset="0"/>
              </a:rPr>
              <a:t>Digital CBT Expansion  (NICE, 2020). </a:t>
            </a:r>
          </a:p>
          <a:p>
            <a:pPr marL="228600" lvl="0" indent="-228600">
              <a:lnSpc>
                <a:spcPct val="150000"/>
              </a:lnSpc>
              <a:buFont typeface="+mj-lt"/>
              <a:buAutoNum type="arabicPeriod"/>
            </a:pPr>
            <a:r>
              <a:rPr lang="en-GB" sz="1100" dirty="0">
                <a:solidFill>
                  <a:schemeClr val="tx1"/>
                </a:solidFill>
                <a:latin typeface="Georgia Pro Semibold" panose="02040702050405020303" pitchFamily="18" charset="0"/>
              </a:rPr>
              <a:t>Preventive Action  (WHO, 2022). </a:t>
            </a:r>
          </a:p>
          <a:p>
            <a:pPr marL="228600" lvl="0" indent="-228600">
              <a:lnSpc>
                <a:spcPct val="150000"/>
              </a:lnSpc>
              <a:buFont typeface="+mj-lt"/>
              <a:buAutoNum type="arabicPeriod"/>
            </a:pPr>
            <a:r>
              <a:rPr lang="en-GB" sz="1100" dirty="0">
                <a:solidFill>
                  <a:schemeClr val="tx1"/>
                </a:solidFill>
                <a:latin typeface="Georgia Pro Semibold" panose="02040702050405020303" pitchFamily="18" charset="0"/>
              </a:rPr>
              <a:t>Address Social Determinants (WHO, 2022).</a:t>
            </a:r>
          </a:p>
        </p:txBody>
      </p:sp>
      <p:pic>
        <p:nvPicPr>
          <p:cNvPr id="22" name="Picture 21" descr="Pain stress brain.png">
            <a:extLst>
              <a:ext uri="{FF2B5EF4-FFF2-40B4-BE49-F238E27FC236}">
                <a16:creationId xmlns:a16="http://schemas.microsoft.com/office/drawing/2014/main" id="{496C7921-DA60-5665-3A94-D75B68140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9897" y="5136491"/>
            <a:ext cx="2597948" cy="15661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75E9F5-6C0B-E136-28AD-794A37B64EB6}"/>
              </a:ext>
            </a:extLst>
          </p:cNvPr>
          <p:cNvSpPr txBox="1"/>
          <p:nvPr/>
        </p:nvSpPr>
        <p:spPr>
          <a:xfrm>
            <a:off x="11010103" y="6517964"/>
            <a:ext cx="1136142" cy="184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" dirty="0">
                <a:latin typeface="Arial" panose="020B0604020202020204" pitchFamily="34" charset="0"/>
                <a:cs typeface="Arial" panose="020B0604020202020204" pitchFamily="34" charset="0"/>
              </a:rPr>
              <a:t>(Physiopedia,2018)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0671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0103" y="129619"/>
            <a:ext cx="5589924" cy="280554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92CA-6836-730C-0D3D-598D8BD1D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6022" y="601249"/>
            <a:ext cx="10263704" cy="4303702"/>
          </a:xfrm>
          <a:solidFill>
            <a:schemeClr val="bg2">
              <a:alpha val="0"/>
            </a:schemeClr>
          </a:solidFill>
        </p:spPr>
        <p:txBody>
          <a:bodyPr>
            <a:norm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Bandelow, B. and Michaelis, S. (2015) ‘Epidemiology of anxiety disorders in the 21st century’,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Dialogues in Clinical Neuroscience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17(3), pp. 327–335.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https://doi.org/10.31887/DCNS.2015.17.3/bbandelow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Bandelow, B., Michaelis, S. and Wedekind, D. (2017) ‘Treatment of anxiety disorders’,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Dialogues in Clinical Neuroscience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19(2), pp. 93–107.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https://doi.org/10.31887/DCNS.2017.19.2/bbandelow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Beck, J.S. (2011)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Cognitive Behavior Therapy: Basics and Beyond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2nd edn. New York: Guilford Press.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Books image (no date)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Microsoft PowerPoint Stock Image Library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at: Microsoft PowerPoint (Accessed: 16 June 2026).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Cuijpers, P., Sijbrandij, M., Koole, S., Huibers, M., Berking, M. and Andersson, G. (2014) ‘Psychological treatment of generalized anxiety disorder: A meta-analysis’,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Clinical Psychology Review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34(2), pp. 130–140.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https://doi.org/10.1016/j.cpr.2014.01.002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Davis, T. (2009) 'Conceptualizing Psychiatric Disorders Using "Four D's" of Diagnoses',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The Internet Journal of Psychiatry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, 1(1), pp. 1–5. Available at: </a:t>
            </a:r>
            <a:r>
              <a:rPr lang="en-GB" sz="10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https://ispub.com/IJPSY/1/1/5049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? (Accessed: 9 June 2026).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Good Healthy Mind (2020) ‘How to Cope with the Fear of Going Crazy’ (image),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Good Healthy Mind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https://medium.com/good-healthy-mind/how-to-cope-with-the-fear-of-going-crazy-good-healthy-mind-a38a58a7a485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(Accessed: 15 June 2026).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(NICE) (2020)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Generalised anxiety disorder and panic disorder in adults: management (CG113).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https://www.nice.org.uk/guidance/cg113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 (Accessed: 10 June 2026).</a:t>
            </a:r>
          </a:p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Physiopedia (2018)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Pain stress brain (image)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https://www.physio-pedia.com/Generalised_Anxiety_Disorder#/media/File:Pain_stress_brain.png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(Accessed:15 June 2026).</a:t>
            </a:r>
          </a:p>
          <a:p>
            <a:pPr>
              <a:lnSpc>
                <a:spcPct val="120000"/>
              </a:lnSpc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Rogers, A. and Pilgrim, D. (2021)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A Sociology of Mental Health and Illness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6th edn. Maidenhead: Open University Press.</a:t>
            </a:r>
          </a:p>
          <a:p>
            <a:pPr>
              <a:lnSpc>
                <a:spcPct val="120000"/>
              </a:lnSpc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Scull, A. (2015) </a:t>
            </a:r>
            <a:r>
              <a:rPr lang="en-GB" sz="1000" i="1" dirty="0">
                <a:latin typeface="Arial" panose="020B0604020202020204" pitchFamily="34" charset="0"/>
                <a:cs typeface="Arial" panose="020B0604020202020204" pitchFamily="34" charset="0"/>
              </a:rPr>
              <a:t>Madness in Civilization: A Cultural History of Insanity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. London: Thames &amp; Hudson. </a:t>
            </a:r>
          </a:p>
          <a:p>
            <a:pPr marL="0" indent="0">
              <a:buNone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0E5DB6-82A8-E51B-E71E-ABCC67A3D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5EC54-6137-D07F-F33F-5A775444D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3622" y="113146"/>
            <a:ext cx="5969434" cy="464127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6EB00-5018-58D7-1832-0E8A96A15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8965" y="554183"/>
            <a:ext cx="10498491" cy="4159220"/>
          </a:xfrm>
          <a:solidFill>
            <a:schemeClr val="bg2">
              <a:alpha val="1000"/>
            </a:schemeClr>
          </a:solidFill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Thornicroft, G., Mehta, N., Clement, S., Evans-Lacko, S., Doherty, M., Rose, D., Koschorke, M., Shidhaye, R., O'Reilly, C. and Henderson, C. (2016) 'Evidence for effective interventions to reduce mental-health-related stigma and discrimination',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, 387(10023), pp. 1123–1132. Available at: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https://www.thelancet.com/journals/lancet/article/PIIS0140-6736(15)00298-6/abstract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(Accessed: 10 June 2026).. 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Tone, A. (2009)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The Age of Anxiety: A History of America's Turbulent Affair with Tranquilizers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New York: Basic Books. 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Test tube image (no date)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Microsoft PowerPoint Stock Image Library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Available at: Microsoft PowerPoint (Accessed: 14 June 2026).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Wells, A. (1995) ‘Meta-cognition and worry: A cognitive model of generalized anxiety disorder’,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Behavioural and Cognitive Psychotherapy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, 23(3), pp. 301–320.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https://doi.org/10.1017/S1352465800015897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Wikimedia Commons (2009)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File: Human stress.jpg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https://commons.wikimedia.org/wiki/File:Human_stress.jpg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 (Accessed: 14 June 2026).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Wikimedia Commons (2021)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A subjective impression of a panic attack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image. Available at: </a:t>
            </a:r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https://commons.wikimedia.org/wiki/File:A_subjective_impression_of_a_panic_attack.png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(Accessed: 14 June 2026)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Wilson, E.J., Abbott, M.J. and Norton, A.R. (2023) 'The impact of psychological treatment on intolerance of uncertainty in generalized anxiety disorder: A systematic review and meta-analysis',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Journal of Anxiety Disorders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, 97, 102729. Available at: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https://doi.org/10.1016/j.janxdis.2023.102729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(2024)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ICD-11 for Mortality and Morbidity Statistics: Generalised anxiety disorder (6B00)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 Available at: </a:t>
            </a:r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https://icd.who.int/browse/2024-01/mms/en#1712535455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(Accessed: 9 June 2026).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(2022)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World Mental Health Report: Transforming Mental Health for All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Geneva: World Health Organization. Available at: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https://www.who.int/publications/i/item/9789240049338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(Accessed: 9 June 2026).</a:t>
            </a:r>
          </a:p>
          <a:p>
            <a:pPr>
              <a:lnSpc>
                <a:spcPct val="120000"/>
              </a:lnSpc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Zimmermann, K.A. (2023) </a:t>
            </a:r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Generalized Anxiety Disorder: Causes, Symptoms &amp; Treatment (image)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. Live Science. Available at: </a:t>
            </a:r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https://www.livescience.com/45781-generalized-anxiety-disorder.html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 (Accessed: 19 June 2026).</a:t>
            </a:r>
          </a:p>
          <a:p>
            <a:pPr marL="0" indent="0">
              <a:buNone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1682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31803</TotalTime>
  <Words>1511</Words>
  <Application>Microsoft Office PowerPoint</Application>
  <PresentationFormat>Widescreen</PresentationFormat>
  <Paragraphs>119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Arial</vt:lpstr>
      <vt:lpstr>Corbel</vt:lpstr>
      <vt:lpstr>Georgia Pro Cond Semibold</vt:lpstr>
      <vt:lpstr>Georgia Pro Semibold</vt:lpstr>
      <vt:lpstr>Symbol</vt:lpstr>
      <vt:lpstr>Parallax</vt:lpstr>
      <vt:lpstr>PowerPoint Presentation</vt:lpstr>
      <vt:lpstr>PowerPoint Presentation</vt:lpstr>
      <vt:lpstr>PowerPoint Presentation</vt:lpstr>
      <vt:lpstr>Reference List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Beau Academic</dc:creator>
  <cp:lastModifiedBy>musa muhammad</cp:lastModifiedBy>
  <cp:revision>18</cp:revision>
  <dcterms:created xsi:type="dcterms:W3CDTF">2024-12-04T18:07:56Z</dcterms:created>
  <dcterms:modified xsi:type="dcterms:W3CDTF">2026-07-02T18:47:08Z</dcterms:modified>
</cp:coreProperties>
</file>