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5/18/23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5/18/23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www.clinicaleducator.org/en-gb/resource/735#:~:text=Limitations%20of%20Driscoll%27s%20model%20include,with%20beyond%20a%20superficial%20level.&amp;text=at%20different%20levels-,What%20happened%3F,thought%20and%20felt%20like%20that%3F" TargetMode="External"/><Relationship Id="rId13" Type="http://schemas.openxmlformats.org/officeDocument/2006/relationships/hyperlink" Target="https://www.hcpc-uk.org/standards/meeting-our-standards/reflective-practice/what-is-reflection/#:~:text=Reflection%20is%20a%20process%20which,about%20any%20element%20of%20it" TargetMode="External"/><Relationship Id="rId18" Type="http://schemas.openxmlformats.org/officeDocument/2006/relationships/hyperlink" Target="https://ecampusontario.pressbooks.pub/reflectivepracticeinearlyyears/chapter/3-3-donald-schon/#:~:text=Reflecting%20in%20action%20refers%20to,6" TargetMode="External"/><Relationship Id="rId26" Type="http://schemas.openxmlformats.org/officeDocument/2006/relationships/hyperlink" Target="https://www.cumbria.ac.uk/media/university-of-cumbria-website/content-assets/public/education/images/documents/research/escalatedocuments/ReflectionInAction.pdf" TargetMode="External"/><Relationship Id="rId3" Type="http://schemas.openxmlformats.org/officeDocument/2006/relationships/hyperlink" Target="https://www.bradfordvts.co.uk/wp-content/onlineresources/teaching-learning/reflection/borton%20model%20of%20reflection.pdf" TargetMode="External"/><Relationship Id="rId21" Type="http://schemas.openxmlformats.org/officeDocument/2006/relationships/hyperlink" Target="https://dictionary.cambridge.org/dictionary/english/self-reflection" TargetMode="External"/><Relationship Id="rId7" Type="http://schemas.openxmlformats.org/officeDocument/2006/relationships/hyperlink" Target="https://www.clinicaleducator.org/en-gb/resource/735#:~:text=Possible%20disadvantages%20of%20Gibbs%27%20model,for%20personal%20or%20professional%20development" TargetMode="External"/><Relationship Id="rId12" Type="http://schemas.openxmlformats.org/officeDocument/2006/relationships/hyperlink" Target="https://www.growthengineering.co.uk/kolb-experiential-learning-theory/#:~:text=Kolb%20created%20the%20Experiential%20Learning,%2C%20reflecting%2C%20thinking%20and%20acting" TargetMode="External"/><Relationship Id="rId17" Type="http://schemas.openxmlformats.org/officeDocument/2006/relationships/hyperlink" Target="https://www.ncbi.nlm.nih.gov/pmc/articles/PMC5673148/#:~:text=It%20allows%20you%20to%20recognize,you%20are%20able%20to%20provide" TargetMode="External"/><Relationship Id="rId25" Type="http://schemas.openxmlformats.org/officeDocument/2006/relationships/hyperlink" Target="https://libguides.cam.ac.uk/reflectivepracticetoolkit/barriers" TargetMode="External"/><Relationship Id="rId2" Type="http://schemas.openxmlformats.org/officeDocument/2006/relationships/hyperlink" Target="https://birthto5matters.org.uk/wp-content/uploads/2021/03/PDF-20-Professional-Reflective-Practice-1-1.pdf" TargetMode="External"/><Relationship Id="rId16" Type="http://schemas.openxmlformats.org/officeDocument/2006/relationships/hyperlink" Target="https://lifestyle.livemint.com/news/talking-point/opinion-too-much-of-self-reflection-is-bad-for-your-work-and-health-as-well-111641457382911.html#:~:text=In%20a%20study%2C%20well%2Dknown,in%20control%20of%20their%20lives" TargetMode="External"/><Relationship Id="rId20" Type="http://schemas.openxmlformats.org/officeDocument/2006/relationships/hyperlink" Target="https://reviewing.co.uk/research/experiential.learning.htm#:~:text=%22Kolb%27s%20learning%20cycle%20does%20not,mental%20laziness%20and%20dogmatic%20thinking" TargetMode="External"/><Relationship Id="rId1" Type="http://schemas.openxmlformats.org/officeDocument/2006/relationships/slideLayout" Target="../slideLayouts/slideLayout7.xml"/><Relationship Id="rId6" Type="http://schemas.openxmlformats.org/officeDocument/2006/relationships/hyperlink" Target="https://www.tandfonline.com/action/showCitFormats?doi=10.1080%2F14623943.2020.1805307" TargetMode="External"/><Relationship Id="rId11" Type="http://schemas.openxmlformats.org/officeDocument/2006/relationships/hyperlink" Target="https://www.education.vic.gov.au/Documents/childhood/providers/edcare/evidpaperreflective.docx#:~:text=of%20their%20colleagues.-,Reflective%20practice%20allows%20early%20childhood%20professionals%20to%20develop%20a%20critical,the%20best%20outcomes%20for%20children" TargetMode="External"/><Relationship Id="rId24" Type="http://schemas.openxmlformats.org/officeDocument/2006/relationships/hyperlink" Target="https://www.ed.ac.uk/reflection/reflectors-toolkit/reflecting-on-experience/gibbs-reflective-cycle" TargetMode="External"/><Relationship Id="rId5" Type="http://schemas.openxmlformats.org/officeDocument/2006/relationships/hyperlink" Target="https://doi.org/10.1080/14623943.2020.1805307" TargetMode="External"/><Relationship Id="rId15" Type="http://schemas.openxmlformats.org/officeDocument/2006/relationships/hyperlink" Target="https://latrobe.libguides.com/reflectivepractice/types" TargetMode="External"/><Relationship Id="rId23" Type="http://schemas.openxmlformats.org/officeDocument/2006/relationships/hyperlink" Target="https://www.structural-learning.com/post/kolbs-learning-cycle#:~:text=The%20Kolb%20Learning%20Cycle%20is,better%20through%20self%2Ddirected%20study" TargetMode="External"/><Relationship Id="rId10" Type="http://schemas.openxmlformats.org/officeDocument/2006/relationships/hyperlink" Target="https://www.earlyyearscareers.com/eyc/latest-news/reflective-practice/" TargetMode="External"/><Relationship Id="rId19" Type="http://schemas.openxmlformats.org/officeDocument/2006/relationships/hyperlink" Target="https://idaho.pressbooks.pub/write/chapter/john-driscolls-what-cycle-of-reflection/#:~:text=John%20Driscoll%20originally%20developed%20the,Describe%20what%20happened" TargetMode="External"/><Relationship Id="rId4" Type="http://schemas.openxmlformats.org/officeDocument/2006/relationships/hyperlink" Target="https://www.makingbusinessmatter.co.uk/gibbs-reflective-cycle/" TargetMode="External"/><Relationship Id="rId9" Type="http://schemas.openxmlformats.org/officeDocument/2006/relationships/hyperlink" Target="https://www.college-ece.ca/en/Documents/CPL_Reflective_Practice_Self_Directed_Learning.pdf" TargetMode="External"/><Relationship Id="rId14" Type="http://schemas.openxmlformats.org/officeDocument/2006/relationships/hyperlink" Target="https://libguides.hull.ac.uk/reflectivewriting/gibbs#:~:text=Criticism%20of%20this%20framework&amp;text=It%20doesn%27t%20take%20into,of%20assumptions%2C%20perspectives%20or%20practice" TargetMode="External"/><Relationship Id="rId22" Type="http://schemas.openxmlformats.org/officeDocument/2006/relationships/hyperlink" Target="https://socialcare.wales/cms-assets/documents/CPD-ENG.pdf"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gov.uk/data-protection#:~:text=The%20Data%20Protection%20Act%202018%20is%20the%20UK%27s%20implementation%20of,used%20fairly%2C%20lawfully%20and%20transparently" TargetMode="External"/><Relationship Id="rId13" Type="http://schemas.openxmlformats.org/officeDocument/2006/relationships/hyperlink" Target="https://www.gov.uk/government/publications/united-nations-convention-on-the-rights-of-the-child-uncrc-how-legislation-underpins-implementation-in-england#:~:text=The%20United%20Nations%20Convention%20on,a%20comprehensive%20set%20of%20rights" TargetMode="External"/><Relationship Id="rId3" Type="http://schemas.openxmlformats.org/officeDocument/2006/relationships/hyperlink" Target="https://www.earlyyearsmatters.co.uk/our-services/school-and-nursery-improvement-partner/enabling-environments/effective-practice/" TargetMode="External"/><Relationship Id="rId7" Type="http://schemas.openxmlformats.org/officeDocument/2006/relationships/hyperlink" Target="https://www.gcc-uk.org/i-am-a-chiropractor/resource-packs#:~:text=Professionalism%20in%20health%20and%20social,to%20do%20your%20job%20well" TargetMode="External"/><Relationship Id="rId12" Type="http://schemas.openxmlformats.org/officeDocument/2006/relationships/hyperlink" Target="https://languages.oup.com/google-dictionary-en/" TargetMode="External"/><Relationship Id="rId2" Type="http://schemas.openxmlformats.org/officeDocument/2006/relationships/hyperlink" Target="http://resource.download.wjec.co.uk.s3-eu-west-1.amazonaws.com/vtc/2018-19/hsc18-19_5-24/_multi-lang/unit01/01-the-value-and-impact-of-legislation.html" TargetMode="External"/><Relationship Id="rId1" Type="http://schemas.openxmlformats.org/officeDocument/2006/relationships/slideLayout" Target="../slideLayouts/slideLayout7.xml"/><Relationship Id="rId6" Type="http://schemas.openxmlformats.org/officeDocument/2006/relationships/hyperlink" Target="https://eyfs.info/articles.html/teaching-and-learning/how-can-knowledge-of-child-development-inform-your-approach-to-intent-implementation-and-impact-r261/#:~:text=Child%20development%20is%20essential%20knowledge,will%20flourish%20and%20be%20happy" TargetMode="External"/><Relationship Id="rId11" Type="http://schemas.openxmlformats.org/officeDocument/2006/relationships/hyperlink" Target="https://learning.nspcc.org.uk/safeguarding-child-protection#:~:text=Child%20protection%20is%20part%20of,to%20concerns%20about%20a%20child" TargetMode="External"/><Relationship Id="rId5" Type="http://schemas.openxmlformats.org/officeDocument/2006/relationships/hyperlink" Target="https://findingqualitychildcare.ca/high-quality-child-care/what-is-quality#:~:text=Health%2C%20safety%20and%20good%20hygiene,sensitive%20and%20responsive%20to%20children" TargetMode="External"/><Relationship Id="rId10" Type="http://schemas.openxmlformats.org/officeDocument/2006/relationships/hyperlink" Target="https://www.healthandcarelearning.wales/resources/unit-003-professional-practice-as-an-early-years-and-childcare-worker/" TargetMode="External"/><Relationship Id="rId4" Type="http://schemas.openxmlformats.org/officeDocument/2006/relationships/hyperlink" Target="https://www.famly.co/blog/professional-love-early-years#:~:text=This%20is%20a%20term%20coined,very%20different%20from%20parental%20love" TargetMode="External"/><Relationship Id="rId9" Type="http://schemas.openxmlformats.org/officeDocument/2006/relationships/hyperlink" Target="https://www.gov.wales/sites/default/files/publications/2018-06/how-is-my-child-doing-in-the-foundation-phase-a-guide-for-parents-and-care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967C-4BBA-E864-7938-09DABADBCE65}"/>
              </a:ext>
            </a:extLst>
          </p:cNvPr>
          <p:cNvSpPr>
            <a:spLocks noGrp="1"/>
          </p:cNvSpPr>
          <p:nvPr>
            <p:ph type="ctrTitle" idx="4294967295"/>
          </p:nvPr>
        </p:nvSpPr>
        <p:spPr>
          <a:xfrm>
            <a:off x="3554413" y="801688"/>
            <a:ext cx="8637587" cy="2541587"/>
          </a:xfrm>
        </p:spPr>
        <p:txBody>
          <a:bodyPr>
            <a:normAutofit/>
          </a:bodyPr>
          <a:lstStyle/>
          <a:p>
            <a:r>
              <a:rPr lang="en-GB" sz="1800" b="1" dirty="0">
                <a:latin typeface="+mn-lt"/>
              </a:rPr>
              <a:t>Briefing paper -  </a:t>
            </a:r>
            <a:r>
              <a:rPr lang="en-GB" sz="1800" b="1" dirty="0">
                <a:effectLst/>
                <a:latin typeface="+mn-lt"/>
                <a:ea typeface="Times New Roman" panose="020F0502020204030204" pitchFamily="34" charset="0"/>
                <a:cs typeface="Times New Roman" panose="020F0502020204030204" pitchFamily="34" charset="0"/>
              </a:rPr>
              <a:t>to explain the significance of reflective practice to facilitate professional development in the early years workforce</a:t>
            </a:r>
            <a:r>
              <a:rPr lang="en-GB" sz="1800" b="1" dirty="0">
                <a:effectLst/>
                <a:latin typeface="+mn-lt"/>
              </a:rPr>
              <a:t> </a:t>
            </a:r>
            <a:br>
              <a:rPr lang="en-GB" sz="1800" b="1" dirty="0">
                <a:effectLst/>
                <a:latin typeface="+mn-lt"/>
              </a:rPr>
            </a:br>
            <a:br>
              <a:rPr lang="en-GB" sz="1800" b="1" dirty="0">
                <a:effectLst/>
                <a:latin typeface="+mn-lt"/>
              </a:rPr>
            </a:br>
            <a:br>
              <a:rPr lang="en-GB" sz="1800" b="1" dirty="0">
                <a:effectLst/>
                <a:latin typeface="+mn-lt"/>
              </a:rPr>
            </a:br>
            <a:br>
              <a:rPr lang="en-GB" sz="1800" b="1" dirty="0">
                <a:effectLst/>
                <a:latin typeface="+mn-lt"/>
              </a:rPr>
            </a:br>
            <a:r>
              <a:rPr lang="en-GB" sz="1800" b="1" dirty="0">
                <a:effectLst/>
                <a:latin typeface="+mn-lt"/>
              </a:rPr>
              <a:t>By cerys floyd – student number 2203525</a:t>
            </a:r>
            <a:br>
              <a:rPr lang="en-GB" sz="1800" b="1" dirty="0">
                <a:effectLst/>
                <a:latin typeface="+mn-lt"/>
              </a:rPr>
            </a:br>
            <a:br>
              <a:rPr lang="en-GB" sz="1800" b="1" dirty="0">
                <a:effectLst/>
                <a:latin typeface="+mn-lt"/>
              </a:rPr>
            </a:br>
            <a:r>
              <a:rPr lang="en-GB" sz="1800" b="1" dirty="0">
                <a:effectLst/>
                <a:latin typeface="+mn-lt"/>
              </a:rPr>
              <a:t>Word count – 1857 </a:t>
            </a:r>
            <a:endParaRPr lang="en-US" sz="1800" b="1" dirty="0">
              <a:latin typeface="+mn-lt"/>
            </a:endParaRPr>
          </a:p>
        </p:txBody>
      </p:sp>
    </p:spTree>
    <p:extLst>
      <p:ext uri="{BB962C8B-B14F-4D97-AF65-F5344CB8AC3E}">
        <p14:creationId xmlns:p14="http://schemas.microsoft.com/office/powerpoint/2010/main" val="173000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96F2AF-3F45-20D5-31A1-0E889DF70F38}"/>
              </a:ext>
            </a:extLst>
          </p:cNvPr>
          <p:cNvSpPr txBox="1"/>
          <p:nvPr/>
        </p:nvSpPr>
        <p:spPr>
          <a:xfrm>
            <a:off x="243541" y="280894"/>
            <a:ext cx="3591361" cy="1546577"/>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Introduction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This briefing paper is going to be discussing, the significance of reflective practice to facilitate professional development in the early years a workforce.  There will also be a compare and contrast on the theory reflective models. Throughout this briefing paper I will be looking at the importance of professional practice and discuss how it can improve quality and how practitioner can develop as professionals within the early years. </a:t>
            </a:r>
          </a:p>
        </p:txBody>
      </p:sp>
      <p:sp>
        <p:nvSpPr>
          <p:cNvPr id="3" name="TextBox 2">
            <a:extLst>
              <a:ext uri="{FF2B5EF4-FFF2-40B4-BE49-F238E27FC236}">
                <a16:creationId xmlns:a16="http://schemas.microsoft.com/office/drawing/2014/main" id="{58F74636-40F6-F5B7-31AA-B07AC93FB548}"/>
              </a:ext>
            </a:extLst>
          </p:cNvPr>
          <p:cNvSpPr txBox="1"/>
          <p:nvPr/>
        </p:nvSpPr>
        <p:spPr>
          <a:xfrm>
            <a:off x="0" y="1731289"/>
            <a:ext cx="5971490" cy="186974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What is Reflection?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Reflection is when a person actively thinks about their own behaviours and their feelings and a person would think of the reasons that would lie behind them, according to Cambridge dictionary 2023. Reflection is a time where you look back on something such as your day and then reflect on it in way to see what you could improve on and what you could have done differently in a certain situation. As stated by HCPC 2021, reflection helps an individual gain insight into their professional practice through analytical thinking about any element. Although on the other hand as stated by </a:t>
            </a:r>
            <a:r>
              <a:rPr lang="en-GB" sz="1050" kern="100" dirty="0" err="1">
                <a:effectLst/>
                <a:ea typeface="Times New Roman" panose="02020603050405020304" pitchFamily="18" charset="0"/>
                <a:cs typeface="Times New Roman" panose="02020603050405020304" pitchFamily="18" charset="0"/>
              </a:rPr>
              <a:t>livemint.com</a:t>
            </a:r>
            <a:r>
              <a:rPr lang="en-GB" sz="1050" kern="100" dirty="0">
                <a:effectLst/>
                <a:ea typeface="Times New Roman" panose="02020603050405020304" pitchFamily="18" charset="0"/>
                <a:cs typeface="Times New Roman" panose="02020603050405020304" pitchFamily="18" charset="0"/>
              </a:rPr>
              <a:t> 2021, too much self-reflection may make an individual less satisfied within their job and can make an individual more stressed through over self-reflecting. </a:t>
            </a:r>
          </a:p>
          <a:p>
            <a:r>
              <a:rPr lang="en-GB" sz="1050" kern="100" dirty="0">
                <a:effectLst/>
                <a:ea typeface="Times New Roman" panose="02020603050405020304" pitchFamily="18" charset="0"/>
                <a:cs typeface="Times New Roman" panose="02020603050405020304" pitchFamily="18" charset="0"/>
              </a:rPr>
              <a:t> </a:t>
            </a:r>
          </a:p>
          <a:p>
            <a:pPr algn="l"/>
            <a:endParaRPr lang="en-US" sz="1050" dirty="0"/>
          </a:p>
        </p:txBody>
      </p:sp>
      <p:sp>
        <p:nvSpPr>
          <p:cNvPr id="4" name="TextBox 3">
            <a:extLst>
              <a:ext uri="{FF2B5EF4-FFF2-40B4-BE49-F238E27FC236}">
                <a16:creationId xmlns:a16="http://schemas.microsoft.com/office/drawing/2014/main" id="{961998F1-1166-E334-D010-6D26B823E0AA}"/>
              </a:ext>
            </a:extLst>
          </p:cNvPr>
          <p:cNvSpPr txBox="1"/>
          <p:nvPr/>
        </p:nvSpPr>
        <p:spPr>
          <a:xfrm>
            <a:off x="-24404" y="3126162"/>
            <a:ext cx="5995894" cy="3323987"/>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Why is reflective practice important?</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Reflective practice is important within the early years as it allows early years practitioners to develop a critical understanding of their own practice and to improve the necessary skills and knowledge, and to achieve the best outcomes for all children, stated by education.vic.gov (2010). It is important for practitioners to develop, social care wales 2017 states that continuing professional development is an ongoing development of skills and knowledge throughout their work life to motivate and develop practice which is of a standard and quality service for them children in their care.  Although self-reflection is really important for an individual to develop and to move forward within the early years to better their practice, but it is important to have a balance of self-reflection as an individual over self-reflecting can make a practitioner feel uncomfortable as they have to challenge and evaluate on their own practice which can cause confusion for an individual, and not all practitioners may understand the reflective process. Cambridge university 2022 suggests that there are many barriers to reflection such as lack of skills, motivation, environments, no time and the practitioner them self can also be a barrier, Cambridge university 2022 later goes on to say how an individual can put aside time regularly to reflect and to minimise distractions when trying to complete a reflection and to experiment to fine the best environment. According to birth to 5 matters 2021 reflective practice will ensure practitioners are able to develop a critical understanding of their own practice and this will be able to help practitioners to develop the right skills, knowledge and the correct approaches to be able to achieve the best progress, learning and development for their children. </a:t>
            </a:r>
          </a:p>
          <a:p>
            <a:r>
              <a:rPr lang="en-GB" sz="1050" b="1" u="none" strike="noStrike"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a:p>
            <a:pPr algn="l"/>
            <a:endParaRPr lang="en-US" sz="1050" dirty="0"/>
          </a:p>
        </p:txBody>
      </p:sp>
      <p:sp>
        <p:nvSpPr>
          <p:cNvPr id="5" name="TextBox 4">
            <a:extLst>
              <a:ext uri="{FF2B5EF4-FFF2-40B4-BE49-F238E27FC236}">
                <a16:creationId xmlns:a16="http://schemas.microsoft.com/office/drawing/2014/main" id="{CCA1CBD7-1D47-3284-4543-E6F6EAD01F0F}"/>
              </a:ext>
            </a:extLst>
          </p:cNvPr>
          <p:cNvSpPr txBox="1"/>
          <p:nvPr/>
        </p:nvSpPr>
        <p:spPr>
          <a:xfrm>
            <a:off x="5851961" y="139782"/>
            <a:ext cx="6096498" cy="2354491"/>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Donald  schon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Donald Schon vision of professional practice was described as the kind of practitioner's competence occasionally display in uncertain, unique and conflicted situation of practice and he argued that professional practitioners can act at three levels of reflection, as stated by the university of Cumbria 2007. </a:t>
            </a:r>
            <a:r>
              <a:rPr lang="en-GB" sz="1050" kern="100" dirty="0" err="1">
                <a:effectLst/>
                <a:ea typeface="Times New Roman" panose="02020603050405020304" pitchFamily="18" charset="0"/>
                <a:cs typeface="Times New Roman" panose="02020603050405020304" pitchFamily="18" charset="0"/>
              </a:rPr>
              <a:t>Libguides.com</a:t>
            </a:r>
            <a:r>
              <a:rPr lang="en-GB" sz="1050" kern="100" dirty="0">
                <a:effectLst/>
                <a:ea typeface="Times New Roman" panose="02020603050405020304" pitchFamily="18" charset="0"/>
                <a:cs typeface="Times New Roman" panose="02020603050405020304" pitchFamily="18" charset="0"/>
              </a:rPr>
              <a:t> 2022 discusses what these two  models of reflection which are reflection in action and reflection on action which are the two main types of reflection, </a:t>
            </a:r>
            <a:r>
              <a:rPr lang="en-GB" sz="1050" kern="100" dirty="0" err="1">
                <a:effectLst/>
                <a:ea typeface="Times New Roman" panose="02020603050405020304" pitchFamily="18" charset="0"/>
                <a:cs typeface="Times New Roman" panose="02020603050405020304" pitchFamily="18" charset="0"/>
              </a:rPr>
              <a:t>Libguides.com</a:t>
            </a:r>
            <a:r>
              <a:rPr lang="en-GB" sz="1050" kern="100" dirty="0">
                <a:effectLst/>
                <a:ea typeface="Times New Roman" panose="02020603050405020304" pitchFamily="18" charset="0"/>
                <a:cs typeface="Times New Roman" panose="02020603050405020304" pitchFamily="18" charset="0"/>
              </a:rPr>
              <a:t> 2022 later states what is ,want by reflection in action and reflection on action, they started with reflection in action which is the reflection that is taken place while you are in the situation which is often a patient interaction while the reflection on action is when you step away from the situation often the situation had occurred, this is key within professional practice. Reaction on thinking is referred to as thinking on your feet and acting straight away while thinking about what to do next as stated by press books.pub N/A. As these points are important for professional practice, it is stated by </a:t>
            </a:r>
            <a:r>
              <a:rPr lang="en-GB" sz="1050" kern="100" dirty="0" err="1">
                <a:effectLst/>
                <a:ea typeface="Times New Roman" panose="02020603050405020304" pitchFamily="18" charset="0"/>
                <a:cs typeface="Times New Roman" panose="02020603050405020304" pitchFamily="18" charset="0"/>
              </a:rPr>
              <a:t>tandfonline.com</a:t>
            </a:r>
            <a:r>
              <a:rPr lang="en-GB" sz="1050" kern="100" dirty="0">
                <a:effectLst/>
                <a:ea typeface="Times New Roman" panose="02020603050405020304" pitchFamily="18" charset="0"/>
                <a:cs typeface="Times New Roman" panose="02020603050405020304" pitchFamily="18" charset="0"/>
              </a:rPr>
              <a:t> 2020 that on the other hand there are some weaknesses with Donald Schon’s theory such as the presupposition of self-protected individualism and an insufficient attention to ethical concerns. </a:t>
            </a:r>
          </a:p>
        </p:txBody>
      </p:sp>
      <p:sp>
        <p:nvSpPr>
          <p:cNvPr id="6" name="TextBox 5">
            <a:extLst>
              <a:ext uri="{FF2B5EF4-FFF2-40B4-BE49-F238E27FC236}">
                <a16:creationId xmlns:a16="http://schemas.microsoft.com/office/drawing/2014/main" id="{F5855140-FA42-EFB0-9A2E-67386E5510B9}"/>
              </a:ext>
            </a:extLst>
          </p:cNvPr>
          <p:cNvSpPr txBox="1"/>
          <p:nvPr/>
        </p:nvSpPr>
        <p:spPr>
          <a:xfrm>
            <a:off x="5971490" y="2514600"/>
            <a:ext cx="5971490" cy="3162404"/>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Gibbs’s</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The </a:t>
            </a:r>
            <a:r>
              <a:rPr lang="en-GB" sz="1050" kern="100" dirty="0" err="1">
                <a:effectLst/>
                <a:ea typeface="Times New Roman" panose="02020603050405020304" pitchFamily="18" charset="0"/>
                <a:cs typeface="Times New Roman" panose="02020603050405020304" pitchFamily="18" charset="0"/>
              </a:rPr>
              <a:t>Gibb’s</a:t>
            </a:r>
            <a:r>
              <a:rPr lang="en-GB" sz="1050" kern="100" dirty="0">
                <a:effectLst/>
                <a:ea typeface="Times New Roman" panose="02020603050405020304" pitchFamily="18" charset="0"/>
                <a:cs typeface="Times New Roman" panose="02020603050405020304" pitchFamily="18" charset="0"/>
              </a:rPr>
              <a:t> reflective cycle was created by a man called graham Gibbs in the year 1988, this cycle was created by him to examine old experiences, allowing you to to learn and plan for further experiences.according to making </a:t>
            </a:r>
            <a:r>
              <a:rPr lang="en-GB" sz="1050" kern="100" dirty="0" err="1">
                <a:effectLst/>
                <a:ea typeface="Times New Roman" panose="02020603050405020304" pitchFamily="18" charset="0"/>
                <a:cs typeface="Times New Roman" panose="02020603050405020304" pitchFamily="18" charset="0"/>
              </a:rPr>
              <a:t>businessmatter.co.uk</a:t>
            </a:r>
            <a:r>
              <a:rPr lang="en-GB" sz="1050" kern="100" dirty="0">
                <a:effectLst/>
                <a:ea typeface="Times New Roman" panose="02020603050405020304" pitchFamily="18" charset="0"/>
                <a:cs typeface="Times New Roman" panose="02020603050405020304" pitchFamily="18" charset="0"/>
              </a:rPr>
              <a:t> 2021 Graham Gibbs had a successful career within the learning development field , he has also wrote his own book called learning by doing; a guide to teaching and learning methods’ which remains the core manual to reflective learning.   The university of Edinburgh (2020)  state that there are six stages in the graham </a:t>
            </a:r>
            <a:r>
              <a:rPr lang="en-GB" sz="1050" kern="100" dirty="0" err="1">
                <a:effectLst/>
                <a:ea typeface="Times New Roman" panose="02020603050405020304" pitchFamily="18" charset="0"/>
                <a:cs typeface="Times New Roman" panose="02020603050405020304" pitchFamily="18" charset="0"/>
              </a:rPr>
              <a:t>Gibb’s</a:t>
            </a:r>
            <a:r>
              <a:rPr lang="en-GB" sz="1050" kern="100" dirty="0">
                <a:effectLst/>
                <a:ea typeface="Times New Roman" panose="02020603050405020304" pitchFamily="18" charset="0"/>
                <a:cs typeface="Times New Roman" panose="02020603050405020304" pitchFamily="18" charset="0"/>
              </a:rPr>
              <a:t> reflective cycle these being description of the experience that had happened, feelings and thoughts that you were feeling about the experience, evaluation of the experience with both negative and positive points, analysis which will help make more sense of the situation and experience, a conclusion about what you have learned and what could have been done differently or what will be done in the future differently, and then comes the action plan for how to deal with similar situation in the future or anything other changers that would be benefited from. But on the other hand clinical educator programme 2020 states that the disadvantages within </a:t>
            </a:r>
            <a:r>
              <a:rPr lang="en-GB" sz="1050" kern="100" dirty="0" err="1">
                <a:effectLst/>
                <a:ea typeface="Times New Roman" panose="02020603050405020304" pitchFamily="18" charset="0"/>
                <a:cs typeface="Times New Roman" panose="02020603050405020304" pitchFamily="18" charset="0"/>
              </a:rPr>
              <a:t>Gibb’s</a:t>
            </a:r>
            <a:r>
              <a:rPr lang="en-GB" sz="1050" kern="100" dirty="0">
                <a:effectLst/>
                <a:ea typeface="Times New Roman" panose="02020603050405020304" pitchFamily="18" charset="0"/>
                <a:cs typeface="Times New Roman" panose="02020603050405020304" pitchFamily="18" charset="0"/>
              </a:rPr>
              <a:t> model of reflective learning is that it may lead to superficial reflection, which may lead to less potential personal or professional development, this is also supported by hull.ac.uk 2022 as this suggests that the disadvantage of </a:t>
            </a:r>
            <a:r>
              <a:rPr lang="en-GB" sz="1050" kern="100" dirty="0" err="1">
                <a:effectLst/>
                <a:ea typeface="Times New Roman" panose="02020603050405020304" pitchFamily="18" charset="0"/>
                <a:cs typeface="Times New Roman" panose="02020603050405020304" pitchFamily="18" charset="0"/>
              </a:rPr>
              <a:t>Gibb’s</a:t>
            </a:r>
            <a:r>
              <a:rPr lang="en-GB" sz="1050" kern="100" dirty="0">
                <a:effectLst/>
                <a:ea typeface="Times New Roman" panose="02020603050405020304" pitchFamily="18" charset="0"/>
                <a:cs typeface="Times New Roman" panose="02020603050405020304" pitchFamily="18" charset="0"/>
              </a:rPr>
              <a:t> model is that it doesn’t take into an account about assumptions that people may hold about the experience, and there is a need to look thoroughly at different perspectives and that it isn’t an explicit proposal of the learning and that it may result in change of assumptions, perspective or even with the practice its self. </a:t>
            </a:r>
          </a:p>
        </p:txBody>
      </p:sp>
    </p:spTree>
    <p:extLst>
      <p:ext uri="{BB962C8B-B14F-4D97-AF65-F5344CB8AC3E}">
        <p14:creationId xmlns:p14="http://schemas.microsoft.com/office/powerpoint/2010/main" val="325835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1DF8E7-B979-4297-5942-9616E4B62062}"/>
              </a:ext>
            </a:extLst>
          </p:cNvPr>
          <p:cNvSpPr txBox="1"/>
          <p:nvPr/>
        </p:nvSpPr>
        <p:spPr>
          <a:xfrm>
            <a:off x="0" y="106580"/>
            <a:ext cx="6168714" cy="251607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Driscoll</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John Driscoll was the person who developed the what? Reflection cycle for practitioners, according to press books.pub N/A. The learning cycle was developed by John Driscoll in 1994, 2000 and 2007.   Bradford VTS N/A states that the Driscoll model of reflection focuses on three important core  questions which are ‘what?”, “so what?” And “now what?” These are the questions to be asked while undertaking a learning cycle and can be used to promote the learning of the experience and reflect on what has been learnt by this by adding trigger questions. Bradford VTS N/A later suggest that the what question can be linked with returning to the situation with questions such as what – did you see , did you hear, did other people do , do you see as the core of the experience, and then states about the so what question which is and understanding the context links worth the trigger questions such as how you felt at the time of the situation, what are the positives, the main reasons, any troubles you may have, and then comes the last question which isn’t now what which is adjusting future outcomes and the trigger questions with this are what are you going to do about it now, what will be the outcome if you decide not to do anything, what are the key learning points. But on the other hand limitations of the reflective model by Driscoll, may have the potential for little meaningful reflection at a superficial level with the three core questions not engaging stated by clinical educator programme 2020. </a:t>
            </a:r>
          </a:p>
        </p:txBody>
      </p:sp>
      <p:sp>
        <p:nvSpPr>
          <p:cNvPr id="3" name="TextBox 2">
            <a:extLst>
              <a:ext uri="{FF2B5EF4-FFF2-40B4-BE49-F238E27FC236}">
                <a16:creationId xmlns:a16="http://schemas.microsoft.com/office/drawing/2014/main" id="{AE6CDC19-E8C8-4915-8721-F17359BBD3E9}"/>
              </a:ext>
            </a:extLst>
          </p:cNvPr>
          <p:cNvSpPr txBox="1"/>
          <p:nvPr/>
        </p:nvSpPr>
        <p:spPr>
          <a:xfrm>
            <a:off x="0" y="2509619"/>
            <a:ext cx="5732930" cy="2516073"/>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kolb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David Kolb created the Kolb learning cycle for the model for the human development of learning. The experimental learning cycle was created by Kolb in 1974, it was a four stage model with an integrated process that views the learning, all of the four stages of the cycle mutually support learning because Kolb be levied that learning effectively is a cyclic process which experiencing, reflecting, thinking and acting are involved in the process, according to growth engineering 2021.  Structural learning.com N/A state that the kolb learning cycle is depending on the persons life experiences , genetics, and the present tense, kolb describes it as a learning going up the spiral of experiencing and will result in observation and reflection of the situation, which then the reflections are joined with old knowledge and turned into theories to lead to new ways and actions, the Kolb cycle is a pedagogical model of human learning.  Although kolb’s cycle of learning doesn’t illustrate that the thinking based on action has limits, it could lead to convolutions that could be false and it may not help explain the change or new experiences which can cause mental laziness or dogmatic thinking to an individual, stated by reviewing.co.uk N/A. </a:t>
            </a:r>
          </a:p>
          <a:p>
            <a:pPr algn="l"/>
            <a:endParaRPr lang="en-US" sz="1050" dirty="0"/>
          </a:p>
        </p:txBody>
      </p:sp>
      <p:sp>
        <p:nvSpPr>
          <p:cNvPr id="4" name="TextBox 3">
            <a:extLst>
              <a:ext uri="{FF2B5EF4-FFF2-40B4-BE49-F238E27FC236}">
                <a16:creationId xmlns:a16="http://schemas.microsoft.com/office/drawing/2014/main" id="{84740110-8705-C5AD-AC44-367CF9EDC147}"/>
              </a:ext>
            </a:extLst>
          </p:cNvPr>
          <p:cNvSpPr txBox="1"/>
          <p:nvPr/>
        </p:nvSpPr>
        <p:spPr>
          <a:xfrm>
            <a:off x="6168714" y="106580"/>
            <a:ext cx="6023286" cy="2354491"/>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Discuss how reflective practice can improve quality in </a:t>
            </a:r>
            <a:r>
              <a:rPr lang="en-GB" sz="1050" b="1" u="sng" kern="100" dirty="0">
                <a:ea typeface="Times New Roman" panose="02020603050405020304" pitchFamily="18" charset="0"/>
                <a:cs typeface="Times New Roman" panose="02020603050405020304" pitchFamily="18" charset="0"/>
              </a:rPr>
              <a:t>early </a:t>
            </a:r>
            <a:r>
              <a:rPr lang="en-GB" sz="1050" b="1" u="sng" kern="100" dirty="0">
                <a:effectLst/>
                <a:ea typeface="Times New Roman" panose="02020603050405020304" pitchFamily="18" charset="0"/>
                <a:cs typeface="Times New Roman" panose="02020603050405020304" pitchFamily="18" charset="0"/>
              </a:rPr>
              <a:t>years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Birth to 5 matters 2021 suggests that by having reflective o practice it allows practitioners to better their own practice by developing a critical understanding of how they work, it will enable practitioners to develop the correct skills and knowledge to approach and achieve the best outcome of development, progression and learning for their children in their care. Within the early years it is important to observe children with their learning and well being to be able to consider ways they or not not being supported within day to day learning, it is important to evaluate the outcomes of the new strategies in practice , it is important to identify issues and to research that impact  your practice according to college-eye.ca 2017. To contribute to reflective practice for the benefit of an early education and childcare setting, early years careers 2015 states that in early education you should consider how you work, know your strengths and weaknesses, the impact of your action have on children and their families, review the methods you use to improve the quality of practice, its important to resolve and identify issues, tying out new ideas and being open is crucial to reflective practice. </a:t>
            </a:r>
          </a:p>
          <a:p>
            <a:r>
              <a:rPr lang="en-GB" sz="1050" b="1" u="none" strike="noStrike"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47EEA51-B270-F333-3953-FF3C775155DC}"/>
              </a:ext>
            </a:extLst>
          </p:cNvPr>
          <p:cNvSpPr txBox="1"/>
          <p:nvPr/>
        </p:nvSpPr>
        <p:spPr>
          <a:xfrm>
            <a:off x="6095999" y="2303431"/>
            <a:ext cx="5732930" cy="1708160"/>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Discuss how it can support you to develop as a professional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It enables a person to recognise their own strengths and weaknesses, and it allows them to guide on going learning, be reflecting it will allow you to develop skills in self-directed learning, motivation will improve and the quality of care you are able to provide to children will be important and meaningful, stated by national institutes of health.gov 2017. By self-reflecting it will enable you to develop as an individual by acknowledging your strengths and weaknesses and being able to create solutions to better your practice is a good effective professional. Through looking back on your practice and reflecting it will help you make changes to you as an individual and as a work team to ensure you provide the best and effective care for each and individual child in the future. </a:t>
            </a:r>
          </a:p>
          <a:p>
            <a:r>
              <a:rPr lang="en-GB" sz="1050" b="1" u="none" strike="noStrike"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F3E5EF6-7F19-20D7-0C50-82C776F4CCE4}"/>
              </a:ext>
            </a:extLst>
          </p:cNvPr>
          <p:cNvSpPr txBox="1"/>
          <p:nvPr/>
        </p:nvSpPr>
        <p:spPr>
          <a:xfrm>
            <a:off x="6095999" y="3905104"/>
            <a:ext cx="5620374" cy="1061829"/>
          </a:xfrm>
          <a:prstGeom prst="rect">
            <a:avLst/>
          </a:prstGeom>
          <a:noFill/>
        </p:spPr>
        <p:txBody>
          <a:bodyPr wrap="square" rtlCol="0">
            <a:spAutoFit/>
          </a:bodyPr>
          <a:lstStyle/>
          <a:p>
            <a:r>
              <a:rPr lang="en-GB" sz="1050" b="1" u="sng" kern="100" dirty="0">
                <a:effectLst/>
                <a:ea typeface="Times New Roman" panose="02020603050405020304" pitchFamily="18" charset="0"/>
                <a:cs typeface="Times New Roman" panose="02020603050405020304" pitchFamily="18" charset="0"/>
              </a:rPr>
              <a:t>Conclusion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By working through this briefing paper, it has enabled the reader to acknowledge self-reflection, and reflection as a professional practitioner, it has enabled the reader to analyse their strengths and weaknesses to improve on their day-to-day practice, it allows the reader to be more self-aware and to motivate their work and practice. </a:t>
            </a:r>
          </a:p>
        </p:txBody>
      </p:sp>
    </p:spTree>
    <p:extLst>
      <p:ext uri="{BB962C8B-B14F-4D97-AF65-F5344CB8AC3E}">
        <p14:creationId xmlns:p14="http://schemas.microsoft.com/office/powerpoint/2010/main" val="3007508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2ED35B-4B0D-5388-473D-B77A4C9846BC}"/>
              </a:ext>
            </a:extLst>
          </p:cNvPr>
          <p:cNvSpPr txBox="1"/>
          <p:nvPr/>
        </p:nvSpPr>
        <p:spPr>
          <a:xfrm>
            <a:off x="181285" y="156385"/>
            <a:ext cx="3491753" cy="369332"/>
          </a:xfrm>
          <a:prstGeom prst="rect">
            <a:avLst/>
          </a:prstGeom>
          <a:noFill/>
        </p:spPr>
        <p:txBody>
          <a:bodyPr wrap="square" rtlCol="0">
            <a:spAutoFit/>
          </a:bodyPr>
          <a:lstStyle/>
          <a:p>
            <a:pPr algn="l"/>
            <a:r>
              <a:rPr lang="en-GB" dirty="0"/>
              <a:t>Reference list for briefing paper </a:t>
            </a:r>
            <a:endParaRPr lang="en-US" dirty="0"/>
          </a:p>
        </p:txBody>
      </p:sp>
      <p:sp>
        <p:nvSpPr>
          <p:cNvPr id="3" name="TextBox 2">
            <a:extLst>
              <a:ext uri="{FF2B5EF4-FFF2-40B4-BE49-F238E27FC236}">
                <a16:creationId xmlns:a16="http://schemas.microsoft.com/office/drawing/2014/main" id="{9AA875FC-ACA9-6931-7BCA-7CB2A882937F}"/>
              </a:ext>
            </a:extLst>
          </p:cNvPr>
          <p:cNvSpPr txBox="1"/>
          <p:nvPr/>
        </p:nvSpPr>
        <p:spPr>
          <a:xfrm>
            <a:off x="0" y="525717"/>
            <a:ext cx="11890686" cy="6617196"/>
          </a:xfrm>
          <a:prstGeom prst="rect">
            <a:avLst/>
          </a:prstGeom>
          <a:noFill/>
        </p:spPr>
        <p:txBody>
          <a:bodyPr wrap="square" rtlCol="0">
            <a:spAutoFit/>
          </a:bodyPr>
          <a:lstStyle/>
          <a:p>
            <a:r>
              <a:rPr lang="en-GB" sz="800" kern="100" dirty="0">
                <a:effectLst/>
                <a:ea typeface="Times New Roman" panose="02020603050405020304" pitchFamily="18" charset="0"/>
                <a:cs typeface="Times New Roman" panose="02020603050405020304" pitchFamily="18" charset="0"/>
              </a:rPr>
              <a:t>Birth to 5 matters.(2021) </a:t>
            </a:r>
            <a:r>
              <a:rPr lang="en-GB" sz="800" i="1" kern="100" dirty="0">
                <a:effectLst/>
                <a:ea typeface="Times New Roman" panose="02020603050405020304" pitchFamily="18" charset="0"/>
                <a:cs typeface="Times New Roman" panose="02020603050405020304" pitchFamily="18" charset="0"/>
              </a:rPr>
              <a:t>Professional reflective practice.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
              </a:rPr>
              <a:t>birthto5matters.org.uk</a:t>
            </a:r>
            <a:r>
              <a:rPr lang="en-GB" sz="800" u="sng" kern="100" dirty="0">
                <a:solidFill>
                  <a:srgbClr val="0563C1"/>
                </a:solidFill>
                <a:effectLst/>
                <a:ea typeface="Times New Roman" panose="02020603050405020304" pitchFamily="18" charset="0"/>
                <a:cs typeface="Times New Roman" panose="02020603050405020304" pitchFamily="18" charset="0"/>
                <a:hlinkClick r:id="rId2"/>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
              </a:rPr>
              <a:t>wp-content</a:t>
            </a:r>
            <a:r>
              <a:rPr lang="en-GB" sz="800" u="sng" kern="100" dirty="0">
                <a:solidFill>
                  <a:srgbClr val="0563C1"/>
                </a:solidFill>
                <a:effectLst/>
                <a:ea typeface="Times New Roman" panose="02020603050405020304" pitchFamily="18" charset="0"/>
                <a:cs typeface="Times New Roman" panose="02020603050405020304" pitchFamily="18" charset="0"/>
                <a:hlinkClick r:id="rId2"/>
              </a:rPr>
              <a:t>/uploads/2021/03/PDF-20-Professional-Reflective-Practice-1-1.pdf</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Bradford VTS. (N/A) </a:t>
            </a:r>
            <a:r>
              <a:rPr lang="en-GB" sz="800" i="1" kern="100" dirty="0">
                <a:effectLst/>
                <a:ea typeface="Times New Roman" panose="02020603050405020304" pitchFamily="18" charset="0"/>
                <a:cs typeface="Times New Roman" panose="02020603050405020304" pitchFamily="18" charset="0"/>
              </a:rPr>
              <a:t>Driscoll model of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3"/>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3"/>
              </a:rPr>
              <a:t>www.bradfordvts.co.uk</a:t>
            </a:r>
            <a:r>
              <a:rPr lang="en-GB" sz="800" u="sng" kern="100" dirty="0">
                <a:solidFill>
                  <a:srgbClr val="0563C1"/>
                </a:solidFill>
                <a:effectLst/>
                <a:ea typeface="Times New Roman" panose="02020603050405020304" pitchFamily="18" charset="0"/>
                <a:cs typeface="Times New Roman" panose="02020603050405020304" pitchFamily="18" charset="0"/>
                <a:hlinkClick r:id="rId3"/>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3"/>
              </a:rPr>
              <a:t>wp-content</a:t>
            </a:r>
            <a:r>
              <a:rPr lang="en-GB" sz="800" u="sng" kern="100" dirty="0">
                <a:solidFill>
                  <a:srgbClr val="0563C1"/>
                </a:solidFill>
                <a:effectLst/>
                <a:ea typeface="Times New Roman" panose="02020603050405020304" pitchFamily="18" charset="0"/>
                <a:cs typeface="Times New Roman" panose="02020603050405020304" pitchFamily="18" charset="0"/>
                <a:hlinkClick r:id="rId3"/>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3"/>
              </a:rPr>
              <a:t>onlineresources</a:t>
            </a:r>
            <a:r>
              <a:rPr lang="en-GB" sz="800" u="sng" kern="100" dirty="0">
                <a:solidFill>
                  <a:srgbClr val="0563C1"/>
                </a:solidFill>
                <a:effectLst/>
                <a:ea typeface="Times New Roman" panose="02020603050405020304" pitchFamily="18" charset="0"/>
                <a:cs typeface="Times New Roman" panose="02020603050405020304" pitchFamily="18" charset="0"/>
                <a:hlinkClick r:id="rId3"/>
              </a:rPr>
              <a:t>/teaching-learning/reflection/</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3"/>
              </a:rPr>
              <a:t>borton</a:t>
            </a:r>
            <a:r>
              <a:rPr lang="en-GB" sz="800" u="sng" kern="100" dirty="0">
                <a:solidFill>
                  <a:srgbClr val="0563C1"/>
                </a:solidFill>
                <a:effectLst/>
                <a:ea typeface="Times New Roman" panose="02020603050405020304" pitchFamily="18" charset="0"/>
                <a:cs typeface="Times New Roman" panose="02020603050405020304" pitchFamily="18" charset="0"/>
                <a:hlinkClick r:id="rId3"/>
              </a:rPr>
              <a:t>%20model%20of%20reflection.pdf</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err="1">
                <a:effectLst/>
                <a:ea typeface="Times New Roman" panose="02020603050405020304" pitchFamily="18" charset="0"/>
                <a:cs typeface="Times New Roman" panose="02020603050405020304" pitchFamily="18" charset="0"/>
              </a:rPr>
              <a:t>Businessmatter.co.uk</a:t>
            </a:r>
            <a:r>
              <a:rPr lang="en-GB" sz="800" kern="100" dirty="0">
                <a:effectLst/>
                <a:ea typeface="Times New Roman" panose="02020603050405020304" pitchFamily="18" charset="0"/>
                <a:cs typeface="Times New Roman" panose="02020603050405020304" pitchFamily="18" charset="0"/>
              </a:rPr>
              <a:t>.(2021) </a:t>
            </a:r>
            <a:r>
              <a:rPr lang="en-GB" sz="800" i="1" kern="100" dirty="0">
                <a:effectLst/>
                <a:ea typeface="Times New Roman" panose="02020603050405020304" pitchFamily="18" charset="0"/>
                <a:cs typeface="Times New Roman" panose="02020603050405020304" pitchFamily="18" charset="0"/>
              </a:rPr>
              <a:t>Gibbs reflective cycle: feel the benefit of experimental learning</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4"/>
              </a:rPr>
              <a:t>https://www.makingbusinessmatter.co.uk/gibbs-reflective-cycle/</a:t>
            </a:r>
            <a:r>
              <a:rPr lang="en-GB" sz="800" kern="100" dirty="0">
                <a:effectLst/>
                <a:ea typeface="Times New Roman" panose="02020603050405020304" pitchFamily="18" charset="0"/>
                <a:cs typeface="Times New Roman" panose="02020603050405020304" pitchFamily="18" charset="0"/>
              </a:rPr>
              <a:t> (Accessed: 16 may 2023).</a:t>
            </a:r>
          </a:p>
          <a:p>
            <a:r>
              <a:rPr lang="en-GB" sz="800" kern="100" dirty="0">
                <a:effectLst/>
                <a:ea typeface="Times New Roman" panose="02020603050405020304" pitchFamily="18" charset="0"/>
                <a:cs typeface="Times New Roman" panose="02020603050405020304" pitchFamily="18" charset="0"/>
              </a:rPr>
              <a:t> </a:t>
            </a:r>
          </a:p>
          <a:p>
            <a:r>
              <a:rPr lang="en-GB" sz="800" kern="0" dirty="0">
                <a:solidFill>
                  <a:srgbClr val="333333"/>
                </a:solidFill>
                <a:effectLst/>
                <a:ea typeface="Times New Roman" panose="02020603050405020304" pitchFamily="18" charset="0"/>
                <a:cs typeface="Open Sans" panose="020F0502020204030204" pitchFamily="34" charset="0"/>
              </a:rPr>
              <a:t>Charlene Tan (2020) Revisiting Donald Schön’s notion of reflective practice: a </a:t>
            </a:r>
            <a:r>
              <a:rPr lang="en-GB" sz="800" kern="0" dirty="0" err="1">
                <a:solidFill>
                  <a:srgbClr val="333333"/>
                </a:solidFill>
                <a:effectLst/>
                <a:ea typeface="Times New Roman" panose="02020603050405020304" pitchFamily="18" charset="0"/>
                <a:cs typeface="Open Sans" panose="020F0502020204030204" pitchFamily="34" charset="0"/>
              </a:rPr>
              <a:t>Daoist</a:t>
            </a:r>
            <a:r>
              <a:rPr lang="en-GB" sz="800" kern="0" dirty="0">
                <a:solidFill>
                  <a:srgbClr val="333333"/>
                </a:solidFill>
                <a:effectLst/>
                <a:ea typeface="Times New Roman" panose="02020603050405020304" pitchFamily="18" charset="0"/>
                <a:cs typeface="Open Sans" panose="020F0502020204030204" pitchFamily="34" charset="0"/>
              </a:rPr>
              <a:t> interpretation, Reflective Practice, 21:5, 686-698, DOI: </a:t>
            </a:r>
            <a:r>
              <a:rPr lang="en-GB" sz="800" u="sng" kern="0" dirty="0">
                <a:solidFill>
                  <a:srgbClr val="333333"/>
                </a:solidFill>
                <a:effectLst/>
                <a:ea typeface="Times New Roman" panose="02020603050405020304" pitchFamily="18" charset="0"/>
                <a:cs typeface="Open Sans" panose="020F0502020204030204" pitchFamily="34" charset="0"/>
                <a:hlinkClick r:id="rId5"/>
              </a:rPr>
              <a:t>10.1080/14623943.2020.1805307</a:t>
            </a:r>
            <a:r>
              <a:rPr lang="en-GB" sz="800" kern="0" dirty="0">
                <a:solidFill>
                  <a:srgbClr val="333333"/>
                </a:solidFill>
                <a:effectLst/>
                <a:ea typeface="Times New Roman" panose="02020603050405020304" pitchFamily="18" charset="0"/>
                <a:cs typeface="Open Sans" panose="020F0502020204030204" pitchFamily="34" charset="0"/>
              </a:rPr>
              <a:t> </a:t>
            </a:r>
            <a:r>
              <a:rPr lang="en-GB" sz="800" kern="100" dirty="0" err="1">
                <a:effectLst/>
                <a:ea typeface="Times New Roman" panose="02020603050405020304" pitchFamily="18" charset="0"/>
                <a:cs typeface="Times New Roman" panose="02020603050405020304" pitchFamily="18" charset="0"/>
              </a:rPr>
              <a:t>tandfonline.com</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6"/>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6"/>
              </a:rPr>
              <a:t>www.tandfonline.com</a:t>
            </a:r>
            <a:r>
              <a:rPr lang="en-GB" sz="800" u="sng" kern="100" dirty="0">
                <a:solidFill>
                  <a:srgbClr val="0563C1"/>
                </a:solidFill>
                <a:effectLst/>
                <a:ea typeface="Times New Roman" panose="02020603050405020304" pitchFamily="18" charset="0"/>
                <a:cs typeface="Times New Roman" panose="02020603050405020304" pitchFamily="18" charset="0"/>
                <a:hlinkClick r:id="rId6"/>
              </a:rPr>
              <a:t>/action/showCitFormats?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6"/>
              </a:rPr>
              <a:t>doi</a:t>
            </a:r>
            <a:r>
              <a:rPr lang="en-GB" sz="800" u="sng" kern="100" dirty="0">
                <a:solidFill>
                  <a:srgbClr val="0563C1"/>
                </a:solidFill>
                <a:effectLst/>
                <a:ea typeface="Times New Roman" panose="02020603050405020304" pitchFamily="18" charset="0"/>
                <a:cs typeface="Times New Roman" panose="02020603050405020304" pitchFamily="18" charset="0"/>
                <a:hlinkClick r:id="rId6"/>
              </a:rPr>
              <a:t>=10.1080%2F14623943.2020.1805307</a:t>
            </a:r>
            <a:r>
              <a:rPr lang="en-GB" sz="800" kern="100" dirty="0">
                <a:effectLst/>
                <a:ea typeface="Times New Roman" panose="02020603050405020304" pitchFamily="18" charset="0"/>
                <a:cs typeface="Times New Roman" panose="02020603050405020304" pitchFamily="18" charset="0"/>
              </a:rPr>
              <a:t> (Accessed: 15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Clinical educator programme.(2020) </a:t>
            </a:r>
            <a:r>
              <a:rPr lang="en-GB" sz="800" i="1" kern="100" dirty="0">
                <a:effectLst/>
                <a:ea typeface="Times New Roman" panose="02020603050405020304" pitchFamily="18" charset="0"/>
                <a:cs typeface="Times New Roman" panose="02020603050405020304" pitchFamily="18" charset="0"/>
              </a:rPr>
              <a:t>Reflection and reflective writing</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7"/>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7"/>
              </a:rPr>
              <a:t>www.clinicaleducator.org</a:t>
            </a:r>
            <a:r>
              <a:rPr lang="en-GB" sz="800" u="sng" kern="100" dirty="0">
                <a:solidFill>
                  <a:srgbClr val="0563C1"/>
                </a:solidFill>
                <a:effectLst/>
                <a:ea typeface="Times New Roman" panose="02020603050405020304" pitchFamily="18" charset="0"/>
                <a:cs typeface="Times New Roman" panose="02020603050405020304" pitchFamily="18" charset="0"/>
                <a:hlinkClick r:id="rId7"/>
              </a:rPr>
              <a:t>/en-gb/resource/735#:~:text=Possible%20disadvantages%20of%20Gibbs%27%</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7"/>
              </a:rPr>
              <a:t>20model,for</a:t>
            </a:r>
            <a:r>
              <a:rPr lang="en-GB" sz="800" u="sng" kern="100" dirty="0">
                <a:solidFill>
                  <a:srgbClr val="0563C1"/>
                </a:solidFill>
                <a:effectLst/>
                <a:ea typeface="Times New Roman" panose="02020603050405020304" pitchFamily="18" charset="0"/>
                <a:cs typeface="Times New Roman" panose="02020603050405020304" pitchFamily="18" charset="0"/>
                <a:hlinkClick r:id="rId7"/>
              </a:rPr>
              <a:t>%20personal%20or%20professional%20development</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Clinical educator.org.(2020)</a:t>
            </a:r>
            <a:r>
              <a:rPr lang="en-GB" sz="800" i="1" kern="100" dirty="0">
                <a:effectLst/>
                <a:ea typeface="Times New Roman" panose="02020603050405020304" pitchFamily="18" charset="0"/>
                <a:cs typeface="Times New Roman" panose="02020603050405020304" pitchFamily="18" charset="0"/>
              </a:rPr>
              <a:t>Reflection and reflective writing</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8"/>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8"/>
              </a:rPr>
              <a:t>www.clinicaleducator.org</a:t>
            </a:r>
            <a:r>
              <a:rPr lang="en-GB" sz="800" u="sng" kern="100" dirty="0">
                <a:solidFill>
                  <a:srgbClr val="0563C1"/>
                </a:solidFill>
                <a:effectLst/>
                <a:ea typeface="Times New Roman" panose="02020603050405020304" pitchFamily="18" charset="0"/>
                <a:cs typeface="Times New Roman" panose="02020603050405020304" pitchFamily="18" charset="0"/>
                <a:hlinkClick r:id="rId8"/>
              </a:rPr>
              <a:t>/en-gb/resource/735#:~:text=Limitations%20of%20Driscoll%27s%20model%</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8"/>
              </a:rPr>
              <a:t>20include,with</a:t>
            </a:r>
            <a:r>
              <a:rPr lang="en-GB" sz="800" u="sng" kern="100" dirty="0">
                <a:solidFill>
                  <a:srgbClr val="0563C1"/>
                </a:solidFill>
                <a:effectLst/>
                <a:ea typeface="Times New Roman" panose="02020603050405020304" pitchFamily="18" charset="0"/>
                <a:cs typeface="Times New Roman" panose="02020603050405020304" pitchFamily="18" charset="0"/>
                <a:hlinkClick r:id="rId8"/>
              </a:rPr>
              <a:t>%20beyond%20a%20superficial%20level.&amp;text=at%20different%20levels-,What%20happened%</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8"/>
              </a:rPr>
              <a:t>3F,thought</a:t>
            </a:r>
            <a:r>
              <a:rPr lang="en-GB" sz="800" u="sng" kern="100" dirty="0">
                <a:solidFill>
                  <a:srgbClr val="0563C1"/>
                </a:solidFill>
                <a:effectLst/>
                <a:ea typeface="Times New Roman" panose="02020603050405020304" pitchFamily="18" charset="0"/>
                <a:cs typeface="Times New Roman" panose="02020603050405020304" pitchFamily="18" charset="0"/>
                <a:hlinkClick r:id="rId8"/>
              </a:rPr>
              <a:t>%20and%20felt%20like%20that%3F</a:t>
            </a:r>
            <a:r>
              <a:rPr lang="en-GB" sz="800" kern="100" dirty="0">
                <a:effectLst/>
                <a:ea typeface="Times New Roman" panose="02020603050405020304" pitchFamily="18" charset="0"/>
                <a:cs typeface="Times New Roman" panose="02020603050405020304" pitchFamily="18" charset="0"/>
              </a:rPr>
              <a:t> (Accessed:16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College-eve.ca.(2017) </a:t>
            </a:r>
            <a:r>
              <a:rPr lang="en-GB" sz="800" i="1" kern="100" dirty="0">
                <a:effectLst/>
                <a:ea typeface="Times New Roman" panose="02020603050405020304" pitchFamily="18" charset="0"/>
                <a:cs typeface="Times New Roman" panose="02020603050405020304" pitchFamily="18" charset="0"/>
              </a:rPr>
              <a:t>CPL resource reflective practice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9"/>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9"/>
              </a:rPr>
              <a:t>www.college-ece.ca</a:t>
            </a:r>
            <a:r>
              <a:rPr lang="en-GB" sz="800" u="sng" kern="100" dirty="0">
                <a:solidFill>
                  <a:srgbClr val="0563C1"/>
                </a:solidFill>
                <a:effectLst/>
                <a:ea typeface="Times New Roman" panose="02020603050405020304" pitchFamily="18" charset="0"/>
                <a:cs typeface="Times New Roman" panose="02020603050405020304" pitchFamily="18" charset="0"/>
                <a:hlinkClick r:id="rId9"/>
              </a:rPr>
              <a:t>/en/Documents/CPL_Reflective_Practice_Self_Directed_Learning.pdf</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Early years careers.(2015) </a:t>
            </a:r>
            <a:r>
              <a:rPr lang="en-GB" sz="800" i="1" kern="100" dirty="0">
                <a:effectLst/>
                <a:ea typeface="Times New Roman" panose="02020603050405020304" pitchFamily="18" charset="0"/>
                <a:cs typeface="Times New Roman" panose="02020603050405020304" pitchFamily="18" charset="0"/>
              </a:rPr>
              <a:t>Reflective practice.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0"/>
              </a:rPr>
              <a:t>https://www.earlyyearscareers.com/</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0"/>
              </a:rPr>
              <a:t>eyc</a:t>
            </a:r>
            <a:r>
              <a:rPr lang="en-GB" sz="800" u="sng" kern="100" dirty="0">
                <a:solidFill>
                  <a:srgbClr val="0563C1"/>
                </a:solidFill>
                <a:effectLst/>
                <a:ea typeface="Times New Roman" panose="02020603050405020304" pitchFamily="18" charset="0"/>
                <a:cs typeface="Times New Roman" panose="02020603050405020304" pitchFamily="18" charset="0"/>
                <a:hlinkClick r:id="rId10"/>
              </a:rPr>
              <a:t>/latest-news/reflective-practice/</a:t>
            </a:r>
            <a:r>
              <a:rPr lang="en-GB" sz="800" kern="100" dirty="0">
                <a:effectLst/>
                <a:ea typeface="Times New Roman" panose="02020603050405020304" pitchFamily="18" charset="0"/>
                <a:cs typeface="Times New Roman" panose="02020603050405020304" pitchFamily="18" charset="0"/>
              </a:rPr>
              <a:t> (Accessed:16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Education.vic.gov.(2010)  </a:t>
            </a:r>
            <a:r>
              <a:rPr lang="en-GB" sz="800" i="1" kern="100" dirty="0">
                <a:effectLst/>
                <a:ea typeface="Times New Roman" panose="02020603050405020304" pitchFamily="18" charset="0"/>
                <a:cs typeface="Times New Roman" panose="02020603050405020304" pitchFamily="18" charset="0"/>
              </a:rPr>
              <a:t>Victorian early years learning and development framework</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1"/>
              </a:rPr>
              <a:t>https://www.education.vic.gov.au/Documents/childhood/providers/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1"/>
              </a:rPr>
              <a:t>edcare</a:t>
            </a:r>
            <a:r>
              <a:rPr lang="en-GB" sz="800" u="sng" kern="100" dirty="0">
                <a:solidFill>
                  <a:srgbClr val="0563C1"/>
                </a:solidFill>
                <a:effectLst/>
                <a:ea typeface="Times New Roman" panose="02020603050405020304" pitchFamily="18" charset="0"/>
                <a:cs typeface="Times New Roman" panose="02020603050405020304" pitchFamily="18" charset="0"/>
                <a:hlinkClick r:id="rId11"/>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1"/>
              </a:rPr>
              <a:t>evidpaperreflective.docx</a:t>
            </a:r>
            <a:r>
              <a:rPr lang="en-GB" sz="800" u="sng" kern="100" dirty="0">
                <a:solidFill>
                  <a:srgbClr val="0563C1"/>
                </a:solidFill>
                <a:effectLst/>
                <a:ea typeface="Times New Roman" panose="02020603050405020304" pitchFamily="18" charset="0"/>
                <a:cs typeface="Times New Roman" panose="02020603050405020304" pitchFamily="18" charset="0"/>
                <a:hlinkClick r:id="rId11"/>
              </a:rPr>
              <a:t>#:~:text=of%20their%20colleagues.-,Reflective%20practice%20allows%20early%20childhood%20professionals%20to%20develop%20a%</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1"/>
              </a:rPr>
              <a:t>20critical,the</a:t>
            </a:r>
            <a:r>
              <a:rPr lang="en-GB" sz="800" u="sng" kern="100" dirty="0">
                <a:solidFill>
                  <a:srgbClr val="0563C1"/>
                </a:solidFill>
                <a:effectLst/>
                <a:ea typeface="Times New Roman" panose="02020603050405020304" pitchFamily="18" charset="0"/>
                <a:cs typeface="Times New Roman" panose="02020603050405020304" pitchFamily="18" charset="0"/>
                <a:hlinkClick r:id="rId11"/>
              </a:rPr>
              <a:t>%20best%20outcomes%20for%20children</a:t>
            </a:r>
            <a:r>
              <a:rPr lang="en-GB" sz="800" kern="100" dirty="0">
                <a:effectLst/>
                <a:ea typeface="Times New Roman" panose="02020603050405020304" pitchFamily="18" charset="0"/>
                <a:cs typeface="Times New Roman" panose="02020603050405020304" pitchFamily="18" charset="0"/>
              </a:rPr>
              <a:t>. (Accessed: may 11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Growth engineering.(2021)  </a:t>
            </a:r>
            <a:r>
              <a:rPr lang="en-GB" sz="800" i="1" kern="100" dirty="0">
                <a:effectLst/>
                <a:ea typeface="Times New Roman" panose="02020603050405020304" pitchFamily="18" charset="0"/>
                <a:cs typeface="Times New Roman" panose="02020603050405020304" pitchFamily="18" charset="0"/>
              </a:rPr>
              <a:t>What is kolb’s experimental learning theory.</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2"/>
              </a:rPr>
              <a:t>https://www.growthengineering.co.uk/kolb-experiential-learning-theory/#:~:text=Kolb%20created%20the%20Experiential%20Learning,%2C%20reflecting%2C%20thinking%20and%20acting</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HCPC uk. (2021) </a:t>
            </a:r>
            <a:r>
              <a:rPr lang="en-GB" sz="800" i="1" kern="100" dirty="0">
                <a:effectLst/>
                <a:ea typeface="Times New Roman" panose="02020603050405020304" pitchFamily="18" charset="0"/>
                <a:cs typeface="Times New Roman" panose="02020603050405020304" pitchFamily="18" charset="0"/>
              </a:rPr>
              <a:t>What is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3"/>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3"/>
              </a:rPr>
              <a:t>www.hcpc-uk.org</a:t>
            </a:r>
            <a:r>
              <a:rPr lang="en-GB" sz="800" u="sng" kern="100" dirty="0">
                <a:solidFill>
                  <a:srgbClr val="0563C1"/>
                </a:solidFill>
                <a:effectLst/>
                <a:ea typeface="Times New Roman" panose="02020603050405020304" pitchFamily="18" charset="0"/>
                <a:cs typeface="Times New Roman" panose="02020603050405020304" pitchFamily="18" charset="0"/>
                <a:hlinkClick r:id="rId13"/>
              </a:rPr>
              <a:t>/standards/meeting-our-standards/reflective-practice/what-is-reflection/#:~:text=Reflection%20is%20a%20process%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3"/>
              </a:rPr>
              <a:t>20which,about</a:t>
            </a:r>
            <a:r>
              <a:rPr lang="en-GB" sz="800" u="sng" kern="100" dirty="0">
                <a:solidFill>
                  <a:srgbClr val="0563C1"/>
                </a:solidFill>
                <a:effectLst/>
                <a:ea typeface="Times New Roman" panose="02020603050405020304" pitchFamily="18" charset="0"/>
                <a:cs typeface="Times New Roman" panose="02020603050405020304" pitchFamily="18" charset="0"/>
                <a:hlinkClick r:id="rId13"/>
              </a:rPr>
              <a:t>%20any%20element%20of%20it</a:t>
            </a:r>
            <a:r>
              <a:rPr lang="en-GB" sz="800" kern="100" dirty="0">
                <a:effectLst/>
                <a:ea typeface="Times New Roman" panose="02020603050405020304" pitchFamily="18" charset="0"/>
                <a:cs typeface="Times New Roman" panose="02020603050405020304" pitchFamily="18" charset="0"/>
              </a:rPr>
              <a:t>. (Accessed:  14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Hull.ac.uk.(2022)  </a:t>
            </a:r>
            <a:r>
              <a:rPr lang="en-GB" sz="800" i="1" kern="100" dirty="0">
                <a:effectLst/>
                <a:ea typeface="Times New Roman" panose="02020603050405020304" pitchFamily="18" charset="0"/>
                <a:cs typeface="Times New Roman" panose="02020603050405020304" pitchFamily="18" charset="0"/>
              </a:rPr>
              <a:t>Reflective writing : gibbs</a:t>
            </a:r>
            <a:r>
              <a:rPr lang="en-GB" sz="800" kern="100" dirty="0">
                <a:effectLst/>
                <a:ea typeface="Times New Roman" panose="02020603050405020304" pitchFamily="18" charset="0"/>
                <a:cs typeface="Times New Roman" panose="02020603050405020304" pitchFamily="18" charset="0"/>
              </a:rPr>
              <a:t> .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4"/>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4"/>
              </a:rPr>
              <a:t>libguides.hull.ac.uk</a:t>
            </a:r>
            <a:r>
              <a:rPr lang="en-GB" sz="800" u="sng" kern="100" dirty="0">
                <a:solidFill>
                  <a:srgbClr val="0563C1"/>
                </a:solidFill>
                <a:effectLst/>
                <a:ea typeface="Times New Roman" panose="02020603050405020304" pitchFamily="18" charset="0"/>
                <a:cs typeface="Times New Roman" panose="02020603050405020304" pitchFamily="18" charset="0"/>
                <a:hlinkClick r:id="rId14"/>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4"/>
              </a:rPr>
              <a:t>reflectivewriting</a:t>
            </a:r>
            <a:r>
              <a:rPr lang="en-GB" sz="800" u="sng" kern="100" dirty="0">
                <a:solidFill>
                  <a:srgbClr val="0563C1"/>
                </a:solidFill>
                <a:effectLst/>
                <a:ea typeface="Times New Roman" panose="02020603050405020304" pitchFamily="18" charset="0"/>
                <a:cs typeface="Times New Roman" panose="02020603050405020304" pitchFamily="18" charset="0"/>
                <a:hlinkClick r:id="rId14"/>
              </a:rPr>
              <a:t>/gibbs#:~:text=Criticism%20of%20this%20framework&amp;text=It%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4"/>
              </a:rPr>
              <a:t>20doesn</a:t>
            </a:r>
            <a:r>
              <a:rPr lang="en-GB" sz="800" u="sng" kern="100" dirty="0">
                <a:solidFill>
                  <a:srgbClr val="0563C1"/>
                </a:solidFill>
                <a:effectLst/>
                <a:ea typeface="Times New Roman" panose="02020603050405020304" pitchFamily="18" charset="0"/>
                <a:cs typeface="Times New Roman" panose="02020603050405020304" pitchFamily="18" charset="0"/>
                <a:hlinkClick r:id="rId14"/>
              </a:rPr>
              <a:t>%27t%20take%</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4"/>
              </a:rPr>
              <a:t>20into,of</a:t>
            </a:r>
            <a:r>
              <a:rPr lang="en-GB" sz="800" u="sng" kern="100" dirty="0">
                <a:solidFill>
                  <a:srgbClr val="0563C1"/>
                </a:solidFill>
                <a:effectLst/>
                <a:ea typeface="Times New Roman" panose="02020603050405020304" pitchFamily="18" charset="0"/>
                <a:cs typeface="Times New Roman" panose="02020603050405020304" pitchFamily="18" charset="0"/>
                <a:hlinkClick r:id="rId14"/>
              </a:rPr>
              <a:t>%20assumptions%2C%20perspectives%20or%20practice</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err="1">
                <a:effectLst/>
                <a:ea typeface="Times New Roman" panose="02020603050405020304" pitchFamily="18" charset="0"/>
                <a:cs typeface="Times New Roman" panose="02020603050405020304" pitchFamily="18" charset="0"/>
              </a:rPr>
              <a:t>Libguides.com</a:t>
            </a:r>
            <a:r>
              <a:rPr lang="en-GB" sz="800" kern="100" dirty="0">
                <a:effectLst/>
                <a:ea typeface="Times New Roman" panose="02020603050405020304" pitchFamily="18" charset="0"/>
                <a:cs typeface="Times New Roman" panose="02020603050405020304" pitchFamily="18" charset="0"/>
              </a:rPr>
              <a:t>.(2022) </a:t>
            </a:r>
            <a:r>
              <a:rPr lang="en-GB" sz="800" i="1" kern="100" dirty="0">
                <a:effectLst/>
                <a:ea typeface="Times New Roman" panose="02020603050405020304" pitchFamily="18" charset="0"/>
                <a:cs typeface="Times New Roman" panose="02020603050405020304" pitchFamily="18" charset="0"/>
              </a:rPr>
              <a:t>Types of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5"/>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5"/>
              </a:rPr>
              <a:t>latrobe.libguides.com</a:t>
            </a:r>
            <a:r>
              <a:rPr lang="en-GB" sz="800" u="sng" kern="100" dirty="0">
                <a:solidFill>
                  <a:srgbClr val="0563C1"/>
                </a:solidFill>
                <a:effectLst/>
                <a:ea typeface="Times New Roman" panose="02020603050405020304" pitchFamily="18" charset="0"/>
                <a:cs typeface="Times New Roman" panose="02020603050405020304" pitchFamily="18" charset="0"/>
                <a:hlinkClick r:id="rId15"/>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5"/>
              </a:rPr>
              <a:t>reflectivepractice</a:t>
            </a:r>
            <a:r>
              <a:rPr lang="en-GB" sz="800" u="sng" kern="100" dirty="0">
                <a:solidFill>
                  <a:srgbClr val="0563C1"/>
                </a:solidFill>
                <a:effectLst/>
                <a:ea typeface="Times New Roman" panose="02020603050405020304" pitchFamily="18" charset="0"/>
                <a:cs typeface="Times New Roman" panose="02020603050405020304" pitchFamily="18" charset="0"/>
                <a:hlinkClick r:id="rId15"/>
              </a:rPr>
              <a:t>/types</a:t>
            </a:r>
            <a:r>
              <a:rPr lang="en-GB" sz="800" kern="100" dirty="0">
                <a:effectLst/>
                <a:ea typeface="Times New Roman" panose="02020603050405020304" pitchFamily="18" charset="0"/>
                <a:cs typeface="Times New Roman" panose="02020603050405020304" pitchFamily="18" charset="0"/>
              </a:rPr>
              <a:t> (Accessed: 15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err="1">
                <a:effectLst/>
                <a:ea typeface="Times New Roman" panose="02020603050405020304" pitchFamily="18" charset="0"/>
                <a:cs typeface="Times New Roman" panose="02020603050405020304" pitchFamily="18" charset="0"/>
              </a:rPr>
              <a:t>Livemint.com</a:t>
            </a:r>
            <a:r>
              <a:rPr lang="en-GB" sz="800" kern="100" dirty="0">
                <a:effectLst/>
                <a:ea typeface="Times New Roman" panose="02020603050405020304" pitchFamily="18" charset="0"/>
                <a:cs typeface="Times New Roman" panose="02020603050405020304" pitchFamily="18" charset="0"/>
              </a:rPr>
              <a:t>. (2021) </a:t>
            </a:r>
            <a:r>
              <a:rPr lang="en-GB" sz="800" i="1" kern="100" dirty="0">
                <a:effectLst/>
                <a:ea typeface="Times New Roman" panose="02020603050405020304" pitchFamily="18" charset="0"/>
                <a:cs typeface="Times New Roman" panose="02020603050405020304" pitchFamily="18" charset="0"/>
              </a:rPr>
              <a:t>What are the negatives of self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6"/>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6"/>
              </a:rPr>
              <a:t>lifestyle.livemint.com</a:t>
            </a:r>
            <a:r>
              <a:rPr lang="en-GB" sz="800" u="sng" kern="100" dirty="0">
                <a:solidFill>
                  <a:srgbClr val="0563C1"/>
                </a:solidFill>
                <a:effectLst/>
                <a:ea typeface="Times New Roman" panose="02020603050405020304" pitchFamily="18" charset="0"/>
                <a:cs typeface="Times New Roman" panose="02020603050405020304" pitchFamily="18" charset="0"/>
                <a:hlinkClick r:id="rId16"/>
              </a:rPr>
              <a:t>/news/talking-point/opinion-too-much-of-self-reflection-is-bad-for-your-work-and-health-as-well-111641457382911.html#:~:text=In%20a%20study%2C%20well%</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6"/>
              </a:rPr>
              <a:t>2Dknown,in</a:t>
            </a:r>
            <a:r>
              <a:rPr lang="en-GB" sz="800" u="sng" kern="100" dirty="0">
                <a:solidFill>
                  <a:srgbClr val="0563C1"/>
                </a:solidFill>
                <a:effectLst/>
                <a:ea typeface="Times New Roman" panose="02020603050405020304" pitchFamily="18" charset="0"/>
                <a:cs typeface="Times New Roman" panose="02020603050405020304" pitchFamily="18" charset="0"/>
                <a:hlinkClick r:id="rId16"/>
              </a:rPr>
              <a:t>%20control%20of%20their%20lives</a:t>
            </a:r>
            <a:r>
              <a:rPr lang="en-GB" sz="800" kern="100" dirty="0">
                <a:effectLst/>
                <a:ea typeface="Times New Roman" panose="02020603050405020304" pitchFamily="18" charset="0"/>
                <a:cs typeface="Times New Roman" panose="02020603050405020304" pitchFamily="18" charset="0"/>
              </a:rPr>
              <a:t>. (Accessed:  14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National institutes of health.gov. (2017) </a:t>
            </a:r>
            <a:r>
              <a:rPr lang="en-GB" sz="800" i="1" kern="100" dirty="0">
                <a:effectLst/>
                <a:ea typeface="Times New Roman" panose="02020603050405020304" pitchFamily="18" charset="0"/>
                <a:cs typeface="Times New Roman" panose="02020603050405020304" pitchFamily="18" charset="0"/>
              </a:rPr>
              <a:t>Reflective practice in health care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7"/>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7"/>
              </a:rPr>
              <a:t>www.ncbi.nlm.nih.gov</a:t>
            </a:r>
            <a:r>
              <a:rPr lang="en-GB" sz="800" u="sng" kern="100" dirty="0">
                <a:solidFill>
                  <a:srgbClr val="0563C1"/>
                </a:solidFill>
                <a:effectLst/>
                <a:ea typeface="Times New Roman" panose="02020603050405020304" pitchFamily="18" charset="0"/>
                <a:cs typeface="Times New Roman" panose="02020603050405020304" pitchFamily="18" charset="0"/>
                <a:hlinkClick r:id="rId17"/>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7"/>
              </a:rPr>
              <a:t>pmc</a:t>
            </a:r>
            <a:r>
              <a:rPr lang="en-GB" sz="800" u="sng" kern="100" dirty="0">
                <a:solidFill>
                  <a:srgbClr val="0563C1"/>
                </a:solidFill>
                <a:effectLst/>
                <a:ea typeface="Times New Roman" panose="02020603050405020304" pitchFamily="18" charset="0"/>
                <a:cs typeface="Times New Roman" panose="02020603050405020304" pitchFamily="18" charset="0"/>
                <a:hlinkClick r:id="rId17"/>
              </a:rPr>
              <a:t>/articles/PMC5673148/#:~:text=It%20allows%20you%20to%</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7"/>
              </a:rPr>
              <a:t>20recognize,you</a:t>
            </a:r>
            <a:r>
              <a:rPr lang="en-GB" sz="800" u="sng" kern="100" dirty="0">
                <a:solidFill>
                  <a:srgbClr val="0563C1"/>
                </a:solidFill>
                <a:effectLst/>
                <a:ea typeface="Times New Roman" panose="02020603050405020304" pitchFamily="18" charset="0"/>
                <a:cs typeface="Times New Roman" panose="02020603050405020304" pitchFamily="18" charset="0"/>
                <a:hlinkClick r:id="rId17"/>
              </a:rPr>
              <a:t>%20are%20able%20to%20provide</a:t>
            </a:r>
            <a:r>
              <a:rPr lang="en-GB" sz="800" kern="100" dirty="0">
                <a:effectLst/>
                <a:ea typeface="Times New Roman" panose="02020603050405020304" pitchFamily="18" charset="0"/>
                <a:cs typeface="Times New Roman" panose="02020603050405020304" pitchFamily="18" charset="0"/>
              </a:rPr>
              <a:t>. (Accessed: 16 may 2023)</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Press books.pub.(N/A) </a:t>
            </a:r>
            <a:r>
              <a:rPr lang="en-GB" sz="800" i="1" kern="100" dirty="0">
                <a:effectLst/>
                <a:ea typeface="Times New Roman" panose="02020603050405020304" pitchFamily="18" charset="0"/>
                <a:cs typeface="Times New Roman" panose="02020603050405020304" pitchFamily="18" charset="0"/>
              </a:rPr>
              <a:t>3.3 Donald schon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8"/>
              </a:rPr>
              <a:t>https://ecampusontario.pressbooks.pub/reflectivepracticeinearlyyears/chapter/3-3-donald-schon/#:~:text=Reflecting%20in%20action%20refers%20to,6</a:t>
            </a:r>
            <a:r>
              <a:rPr lang="en-GB" sz="800" kern="100" dirty="0">
                <a:effectLst/>
                <a:ea typeface="Times New Roman" panose="02020603050405020304" pitchFamily="18" charset="0"/>
                <a:cs typeface="Times New Roman" panose="02020603050405020304" pitchFamily="18" charset="0"/>
              </a:rPr>
              <a:t>) (Accessed: 15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err="1">
                <a:effectLst/>
                <a:ea typeface="Times New Roman" panose="02020603050405020304" pitchFamily="18" charset="0"/>
                <a:cs typeface="Times New Roman" panose="02020603050405020304" pitchFamily="18" charset="0"/>
              </a:rPr>
              <a:t>Pressbooks.pub</a:t>
            </a:r>
            <a:r>
              <a:rPr lang="en-GB" sz="800" kern="100" dirty="0">
                <a:effectLst/>
                <a:ea typeface="Times New Roman" panose="02020603050405020304" pitchFamily="18" charset="0"/>
                <a:cs typeface="Times New Roman" panose="02020603050405020304" pitchFamily="18" charset="0"/>
              </a:rPr>
              <a:t>.(N/A) </a:t>
            </a:r>
            <a:r>
              <a:rPr lang="en-GB" sz="800" i="1" kern="100" dirty="0">
                <a:effectLst/>
                <a:ea typeface="Times New Roman" panose="02020603050405020304" pitchFamily="18" charset="0"/>
                <a:cs typeface="Times New Roman" panose="02020603050405020304" pitchFamily="18" charset="0"/>
              </a:rPr>
              <a:t>John Driscoll’s what cycle of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19"/>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9"/>
              </a:rPr>
              <a:t>idaho.pressbooks.pub</a:t>
            </a:r>
            <a:r>
              <a:rPr lang="en-GB" sz="800" u="sng" kern="100" dirty="0">
                <a:solidFill>
                  <a:srgbClr val="0563C1"/>
                </a:solidFill>
                <a:effectLst/>
                <a:ea typeface="Times New Roman" panose="02020603050405020304" pitchFamily="18" charset="0"/>
                <a:cs typeface="Times New Roman" panose="02020603050405020304" pitchFamily="18" charset="0"/>
                <a:hlinkClick r:id="rId19"/>
              </a:rPr>
              <a:t>/write/chapter/</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19"/>
              </a:rPr>
              <a:t>john-driscolls-what</a:t>
            </a:r>
            <a:r>
              <a:rPr lang="en-GB" sz="800" u="sng" kern="100" dirty="0">
                <a:solidFill>
                  <a:srgbClr val="0563C1"/>
                </a:solidFill>
                <a:effectLst/>
                <a:ea typeface="Times New Roman" panose="02020603050405020304" pitchFamily="18" charset="0"/>
                <a:cs typeface="Times New Roman" panose="02020603050405020304" pitchFamily="18" charset="0"/>
                <a:hlinkClick r:id="rId19"/>
              </a:rPr>
              <a:t>-cycle-of-reflection/#:~:text=John%20Driscoll%20originally%20developed%20the,Describe%20what%20happened</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Reviewing.co.uk.(N/A) </a:t>
            </a:r>
            <a:r>
              <a:rPr lang="en-GB" sz="800" i="1" kern="100" dirty="0">
                <a:effectLst/>
                <a:ea typeface="Times New Roman" panose="02020603050405020304" pitchFamily="18" charset="0"/>
                <a:cs typeface="Times New Roman" panose="02020603050405020304" pitchFamily="18" charset="0"/>
              </a:rPr>
              <a:t>Experiential learning articles</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0"/>
              </a:rPr>
              <a:t>https://reviewing.co.uk/research/experiential.learning.htm#:~:text=%22Kolb%27s%20learning%20cycle%20does%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0"/>
              </a:rPr>
              <a:t>20not,mental</a:t>
            </a:r>
            <a:r>
              <a:rPr lang="en-GB" sz="800" u="sng" kern="100" dirty="0">
                <a:solidFill>
                  <a:srgbClr val="0563C1"/>
                </a:solidFill>
                <a:effectLst/>
                <a:ea typeface="Times New Roman" panose="02020603050405020304" pitchFamily="18" charset="0"/>
                <a:cs typeface="Times New Roman" panose="02020603050405020304" pitchFamily="18" charset="0"/>
                <a:hlinkClick r:id="rId20"/>
              </a:rPr>
              <a:t>%20laziness%20and%20dogmatic%20thinking</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Cambridge dictionary. (2023)  </a:t>
            </a:r>
            <a:r>
              <a:rPr lang="en-GB" sz="800" i="1" kern="100" dirty="0">
                <a:effectLst/>
                <a:ea typeface="Times New Roman" panose="02020603050405020304" pitchFamily="18" charset="0"/>
                <a:cs typeface="Times New Roman" panose="02020603050405020304" pitchFamily="18" charset="0"/>
              </a:rPr>
              <a:t>Self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1"/>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1"/>
              </a:rPr>
              <a:t>dictionary.cambridge.org</a:t>
            </a:r>
            <a:r>
              <a:rPr lang="en-GB" sz="800" u="sng" kern="100" dirty="0">
                <a:solidFill>
                  <a:srgbClr val="0563C1"/>
                </a:solidFill>
                <a:effectLst/>
                <a:ea typeface="Times New Roman" panose="02020603050405020304" pitchFamily="18" charset="0"/>
                <a:cs typeface="Times New Roman" panose="02020603050405020304" pitchFamily="18" charset="0"/>
                <a:hlinkClick r:id="rId21"/>
              </a:rPr>
              <a:t>/dictionary/english/self-reflection</a:t>
            </a:r>
            <a:r>
              <a:rPr lang="en-GB" sz="800" kern="100" dirty="0">
                <a:effectLst/>
                <a:ea typeface="Times New Roman" panose="02020603050405020304" pitchFamily="18" charset="0"/>
                <a:cs typeface="Times New Roman" panose="02020603050405020304" pitchFamily="18" charset="0"/>
              </a:rPr>
              <a:t> (Accessed: 4 may 2023)</a:t>
            </a:r>
          </a:p>
          <a:p>
            <a:r>
              <a:rPr lang="en-GB" sz="800" b="1" u="none" strike="noStrike" kern="100" dirty="0">
                <a:effectLst/>
                <a:ea typeface="Times New Roman" panose="02020603050405020304" pitchFamily="18" charset="0"/>
                <a:cs typeface="Times New Roman" panose="02020603050405020304" pitchFamily="18" charset="0"/>
              </a:rPr>
              <a:t> </a:t>
            </a:r>
            <a:endParaRPr lang="en-GB" sz="800" kern="100" dirty="0">
              <a:effectLst/>
              <a:ea typeface="Times New Roman" panose="02020603050405020304" pitchFamily="18" charset="0"/>
              <a:cs typeface="Times New Roman" panose="02020603050405020304" pitchFamily="18" charset="0"/>
            </a:endParaRPr>
          </a:p>
          <a:p>
            <a:r>
              <a:rPr lang="en-GB" sz="800" kern="100" dirty="0">
                <a:effectLst/>
                <a:ea typeface="Times New Roman" panose="02020603050405020304" pitchFamily="18" charset="0"/>
                <a:cs typeface="Times New Roman" panose="02020603050405020304" pitchFamily="18" charset="0"/>
              </a:rPr>
              <a:t>Social care.wales.(2017)  </a:t>
            </a:r>
            <a:r>
              <a:rPr lang="en-GB" sz="800" i="1" kern="100" dirty="0">
                <a:effectLst/>
                <a:ea typeface="Times New Roman" panose="02020603050405020304" pitchFamily="18" charset="0"/>
                <a:cs typeface="Times New Roman" panose="02020603050405020304" pitchFamily="18" charset="0"/>
              </a:rPr>
              <a:t>what’s is continuing professional development</a:t>
            </a:r>
            <a:r>
              <a:rPr lang="en-GB" sz="800" kern="100" dirty="0">
                <a:effectLst/>
                <a:ea typeface="Times New Roman" panose="02020603050405020304" pitchFamily="18" charset="0"/>
                <a:cs typeface="Times New Roman" panose="02020603050405020304" pitchFamily="18" charset="0"/>
              </a:rPr>
              <a:t> .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2"/>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2"/>
              </a:rPr>
              <a:t>socialcare.wales</a:t>
            </a:r>
            <a:r>
              <a:rPr lang="en-GB" sz="800" u="sng" kern="100" dirty="0">
                <a:solidFill>
                  <a:srgbClr val="0563C1"/>
                </a:solidFill>
                <a:effectLst/>
                <a:ea typeface="Times New Roman" panose="02020603050405020304" pitchFamily="18" charset="0"/>
                <a:cs typeface="Times New Roman" panose="02020603050405020304" pitchFamily="18" charset="0"/>
                <a:hlinkClick r:id="rId22"/>
              </a:rPr>
              <a:t>/</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2"/>
              </a:rPr>
              <a:t>cms-assets</a:t>
            </a:r>
            <a:r>
              <a:rPr lang="en-GB" sz="800" u="sng" kern="100" dirty="0">
                <a:solidFill>
                  <a:srgbClr val="0563C1"/>
                </a:solidFill>
                <a:effectLst/>
                <a:ea typeface="Times New Roman" panose="02020603050405020304" pitchFamily="18" charset="0"/>
                <a:cs typeface="Times New Roman" panose="02020603050405020304" pitchFamily="18" charset="0"/>
                <a:hlinkClick r:id="rId22"/>
              </a:rPr>
              <a:t>/documents/CPD-ENG.pdf</a:t>
            </a:r>
            <a:r>
              <a:rPr lang="en-GB" sz="800" kern="100" dirty="0">
                <a:effectLst/>
                <a:ea typeface="Times New Roman" panose="02020603050405020304" pitchFamily="18" charset="0"/>
                <a:cs typeface="Times New Roman" panose="02020603050405020304" pitchFamily="18" charset="0"/>
              </a:rPr>
              <a:t> (Accessed: 14 may 2023)</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Structural learning.com.(N/A)  </a:t>
            </a:r>
            <a:r>
              <a:rPr lang="en-GB" sz="800" i="1" kern="100" dirty="0">
                <a:effectLst/>
                <a:ea typeface="Times New Roman" panose="02020603050405020304" pitchFamily="18" charset="0"/>
                <a:cs typeface="Times New Roman" panose="02020603050405020304" pitchFamily="18" charset="0"/>
              </a:rPr>
              <a:t>kolb’s learning cycle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3"/>
              </a:rPr>
              <a:t>https://www.structural-learning.com/post/kolbs-learning-cycle#:~:text=The%20Kolb%20Learning%20Cycle%</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3"/>
              </a:rPr>
              <a:t>20is,better</a:t>
            </a:r>
            <a:r>
              <a:rPr lang="en-GB" sz="800" u="sng" kern="100" dirty="0">
                <a:solidFill>
                  <a:srgbClr val="0563C1"/>
                </a:solidFill>
                <a:effectLst/>
                <a:ea typeface="Times New Roman" panose="02020603050405020304" pitchFamily="18" charset="0"/>
                <a:cs typeface="Times New Roman" panose="02020603050405020304" pitchFamily="18" charset="0"/>
                <a:hlinkClick r:id="rId23"/>
              </a:rPr>
              <a:t>%20through%20self%</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3"/>
              </a:rPr>
              <a:t>2Ddirected</a:t>
            </a:r>
            <a:r>
              <a:rPr lang="en-GB" sz="800" u="sng" kern="100" dirty="0">
                <a:solidFill>
                  <a:srgbClr val="0563C1"/>
                </a:solidFill>
                <a:effectLst/>
                <a:ea typeface="Times New Roman" panose="02020603050405020304" pitchFamily="18" charset="0"/>
                <a:cs typeface="Times New Roman" panose="02020603050405020304" pitchFamily="18" charset="0"/>
                <a:hlinkClick r:id="rId23"/>
              </a:rPr>
              <a:t>%20study</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The university of Edinburgh.( 2020)  </a:t>
            </a:r>
            <a:r>
              <a:rPr lang="en-GB" sz="800" i="1" kern="100" dirty="0" err="1">
                <a:effectLst/>
                <a:ea typeface="Times New Roman" panose="02020603050405020304" pitchFamily="18" charset="0"/>
                <a:cs typeface="Times New Roman" panose="02020603050405020304" pitchFamily="18" charset="0"/>
              </a:rPr>
              <a:t>Gibb’s</a:t>
            </a:r>
            <a:r>
              <a:rPr lang="en-GB" sz="800" i="1" kern="100" dirty="0">
                <a:effectLst/>
                <a:ea typeface="Times New Roman" panose="02020603050405020304" pitchFamily="18" charset="0"/>
                <a:cs typeface="Times New Roman" panose="02020603050405020304" pitchFamily="18" charset="0"/>
              </a:rPr>
              <a:t> reflective cycle</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4"/>
              </a:rPr>
              <a:t>https://www.ed.ac.uk/reflection/reflectors-toolkit/reflecting-on-experience/gibbs-reflective-cycle</a:t>
            </a:r>
            <a:r>
              <a:rPr lang="en-GB" sz="800" kern="100" dirty="0">
                <a:effectLst/>
                <a:ea typeface="Times New Roman" panose="02020603050405020304" pitchFamily="18" charset="0"/>
                <a:cs typeface="Times New Roman" panose="02020603050405020304" pitchFamily="18" charset="0"/>
              </a:rPr>
              <a:t> (Accessed: 16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University of Cambridge.( 2022) </a:t>
            </a:r>
            <a:r>
              <a:rPr lang="en-GB" sz="800" i="1" kern="100" dirty="0">
                <a:effectLst/>
                <a:ea typeface="Times New Roman" panose="02020603050405020304" pitchFamily="18" charset="0"/>
                <a:cs typeface="Times New Roman" panose="02020603050405020304" pitchFamily="18" charset="0"/>
              </a:rPr>
              <a:t>Barriers to reflection</a:t>
            </a:r>
            <a:r>
              <a:rPr lang="en-GB" sz="800" kern="100" dirty="0">
                <a:effectLst/>
                <a:ea typeface="Times New Roman" panose="02020603050405020304" pitchFamily="18" charset="0"/>
                <a:cs typeface="Times New Roman" panose="02020603050405020304" pitchFamily="18" charset="0"/>
              </a:rPr>
              <a:t>.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5"/>
              </a:rPr>
              <a:t>https://</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5"/>
              </a:rPr>
              <a:t>libguides.cam.ac.uk</a:t>
            </a:r>
            <a:r>
              <a:rPr lang="en-GB" sz="800" u="sng" kern="100" dirty="0">
                <a:solidFill>
                  <a:srgbClr val="0563C1"/>
                </a:solidFill>
                <a:effectLst/>
                <a:ea typeface="Times New Roman" panose="02020603050405020304" pitchFamily="18" charset="0"/>
                <a:cs typeface="Times New Roman" panose="02020603050405020304" pitchFamily="18" charset="0"/>
                <a:hlinkClick r:id="rId25"/>
              </a:rPr>
              <a:t>/reflectivepracticetoolkit/barriers</a:t>
            </a:r>
            <a:r>
              <a:rPr lang="en-GB" sz="800" kern="100" dirty="0">
                <a:effectLst/>
                <a:ea typeface="Times New Roman" panose="02020603050405020304" pitchFamily="18" charset="0"/>
                <a:cs typeface="Times New Roman" panose="02020603050405020304" pitchFamily="18" charset="0"/>
              </a:rPr>
              <a:t> (Accessed: 14 may 2023)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 </a:t>
            </a:r>
          </a:p>
          <a:p>
            <a:r>
              <a:rPr lang="en-GB" sz="800" kern="100" dirty="0">
                <a:effectLst/>
                <a:ea typeface="Times New Roman" panose="02020603050405020304" pitchFamily="18" charset="0"/>
                <a:cs typeface="Times New Roman" panose="02020603050405020304" pitchFamily="18" charset="0"/>
              </a:rPr>
              <a:t>University of Cumbria.(2007) </a:t>
            </a:r>
            <a:r>
              <a:rPr lang="en-GB" sz="800" i="1" kern="100" dirty="0">
                <a:effectLst/>
                <a:ea typeface="Times New Roman" panose="02020603050405020304" pitchFamily="18" charset="0"/>
                <a:cs typeface="Times New Roman" panose="02020603050405020304" pitchFamily="18" charset="0"/>
              </a:rPr>
              <a:t>Primary trainees reflection in action</a:t>
            </a:r>
            <a:r>
              <a:rPr lang="en-GB" sz="800" kern="100" dirty="0">
                <a:effectLst/>
                <a:ea typeface="Times New Roman" panose="02020603050405020304" pitchFamily="18" charset="0"/>
                <a:cs typeface="Times New Roman" panose="02020603050405020304" pitchFamily="18" charset="0"/>
              </a:rPr>
              <a:t> . Available at: </a:t>
            </a:r>
            <a:r>
              <a:rPr lang="en-GB" sz="800" u="sng" kern="100" dirty="0">
                <a:solidFill>
                  <a:srgbClr val="0563C1"/>
                </a:solidFill>
                <a:effectLst/>
                <a:ea typeface="Times New Roman" panose="02020603050405020304" pitchFamily="18" charset="0"/>
                <a:cs typeface="Times New Roman" panose="02020603050405020304" pitchFamily="18" charset="0"/>
                <a:hlinkClick r:id="rId26"/>
              </a:rPr>
              <a:t>https://www.cumbria.ac.uk/media/university-of-cumbria-website/content-assets/public/education/images/documents/research/</a:t>
            </a:r>
            <a:r>
              <a:rPr lang="en-GB" sz="800" u="sng" kern="100" dirty="0" err="1">
                <a:solidFill>
                  <a:srgbClr val="0563C1"/>
                </a:solidFill>
                <a:effectLst/>
                <a:ea typeface="Times New Roman" panose="02020603050405020304" pitchFamily="18" charset="0"/>
                <a:cs typeface="Times New Roman" panose="02020603050405020304" pitchFamily="18" charset="0"/>
                <a:hlinkClick r:id="rId26"/>
              </a:rPr>
              <a:t>escalatedocuments</a:t>
            </a:r>
            <a:r>
              <a:rPr lang="en-GB" sz="800" u="sng" kern="100" dirty="0">
                <a:solidFill>
                  <a:srgbClr val="0563C1"/>
                </a:solidFill>
                <a:effectLst/>
                <a:ea typeface="Times New Roman" panose="02020603050405020304" pitchFamily="18" charset="0"/>
                <a:cs typeface="Times New Roman" panose="02020603050405020304" pitchFamily="18" charset="0"/>
                <a:hlinkClick r:id="rId26"/>
              </a:rPr>
              <a:t>/ReflectionInAction.pdf</a:t>
            </a:r>
            <a:r>
              <a:rPr lang="en-GB" sz="800" kern="100" dirty="0">
                <a:effectLst/>
                <a:ea typeface="Times New Roman" panose="02020603050405020304" pitchFamily="18" charset="0"/>
                <a:cs typeface="Times New Roman" panose="02020603050405020304" pitchFamily="18" charset="0"/>
              </a:rPr>
              <a:t> (Accessed: 15 may 2023) </a:t>
            </a:r>
          </a:p>
        </p:txBody>
      </p:sp>
    </p:spTree>
    <p:extLst>
      <p:ext uri="{BB962C8B-B14F-4D97-AF65-F5344CB8AC3E}">
        <p14:creationId xmlns:p14="http://schemas.microsoft.com/office/powerpoint/2010/main" val="2319672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FF6221-20B7-9274-ACEE-6C5C8CF71A64}"/>
              </a:ext>
            </a:extLst>
          </p:cNvPr>
          <p:cNvSpPr txBox="1"/>
          <p:nvPr/>
        </p:nvSpPr>
        <p:spPr>
          <a:xfrm>
            <a:off x="231090" y="181286"/>
            <a:ext cx="4724400" cy="369332"/>
          </a:xfrm>
          <a:prstGeom prst="rect">
            <a:avLst/>
          </a:prstGeom>
          <a:noFill/>
        </p:spPr>
        <p:txBody>
          <a:bodyPr wrap="square" rtlCol="0">
            <a:spAutoFit/>
          </a:bodyPr>
          <a:lstStyle/>
          <a:p>
            <a:pPr algn="l"/>
            <a:r>
              <a:rPr lang="en-GB" dirty="0"/>
              <a:t>Reference list for 10 minute presentation </a:t>
            </a:r>
            <a:endParaRPr lang="en-US" dirty="0"/>
          </a:p>
        </p:txBody>
      </p:sp>
      <p:sp>
        <p:nvSpPr>
          <p:cNvPr id="3" name="TextBox 2">
            <a:extLst>
              <a:ext uri="{FF2B5EF4-FFF2-40B4-BE49-F238E27FC236}">
                <a16:creationId xmlns:a16="http://schemas.microsoft.com/office/drawing/2014/main" id="{97805900-01E1-89C8-B811-7A0E9DBA65B4}"/>
              </a:ext>
            </a:extLst>
          </p:cNvPr>
          <p:cNvSpPr txBox="1"/>
          <p:nvPr/>
        </p:nvSpPr>
        <p:spPr>
          <a:xfrm>
            <a:off x="231090" y="453109"/>
            <a:ext cx="9505577" cy="6717223"/>
          </a:xfrm>
          <a:prstGeom prst="rect">
            <a:avLst/>
          </a:prstGeom>
          <a:noFill/>
        </p:spPr>
        <p:txBody>
          <a:bodyPr wrap="square" rtlCol="0">
            <a:spAutoFit/>
          </a:bodyPr>
          <a:lstStyle/>
          <a:p>
            <a:r>
              <a:rPr lang="en-GB" sz="1050" kern="100" dirty="0">
                <a:effectLst/>
                <a:ea typeface="Times New Roman" panose="02020603050405020304" pitchFamily="18" charset="0"/>
                <a:cs typeface="Times New Roman" panose="02020603050405020304" pitchFamily="18" charset="0"/>
              </a:rPr>
              <a:t>Amazon </a:t>
            </a:r>
            <a:r>
              <a:rPr lang="en-GB" sz="1050" kern="100" dirty="0" err="1">
                <a:effectLst/>
                <a:ea typeface="Times New Roman" panose="02020603050405020304" pitchFamily="18" charset="0"/>
                <a:cs typeface="Times New Roman" panose="02020603050405020304" pitchFamily="18" charset="0"/>
              </a:rPr>
              <a:t>aws</a:t>
            </a:r>
            <a:r>
              <a:rPr lang="en-GB" sz="1050" kern="100" dirty="0">
                <a:effectLst/>
                <a:ea typeface="Times New Roman" panose="02020603050405020304" pitchFamily="18" charset="0"/>
                <a:cs typeface="Times New Roman" panose="02020603050405020304" pitchFamily="18" charset="0"/>
              </a:rPr>
              <a:t>.(N/A) </a:t>
            </a:r>
            <a:r>
              <a:rPr lang="en-GB" sz="1050" i="1" kern="100" dirty="0">
                <a:effectLst/>
                <a:ea typeface="Times New Roman" panose="02020603050405020304" pitchFamily="18" charset="0"/>
                <a:cs typeface="Times New Roman" panose="02020603050405020304" pitchFamily="18" charset="0"/>
              </a:rPr>
              <a:t>Understanding children’s </a:t>
            </a:r>
            <a:r>
              <a:rPr lang="en-GB" sz="1050" i="1" kern="100" dirty="0" err="1">
                <a:effectLst/>
                <a:ea typeface="Times New Roman" panose="02020603050405020304" pitchFamily="18" charset="0"/>
                <a:cs typeface="Times New Roman" panose="02020603050405020304" pitchFamily="18" charset="0"/>
              </a:rPr>
              <a:t>care,play</a:t>
            </a:r>
            <a:r>
              <a:rPr lang="en-GB" sz="1050" i="1" kern="100" dirty="0">
                <a:effectLst/>
                <a:ea typeface="Times New Roman" panose="02020603050405020304" pitchFamily="18" charset="0"/>
                <a:cs typeface="Times New Roman" panose="02020603050405020304" pitchFamily="18" charset="0"/>
              </a:rPr>
              <a:t> and learning development.Available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2"/>
              </a:rPr>
              <a:t>http://resource.download.wjec.co.uk.s3-</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2"/>
              </a:rPr>
              <a:t>eu-west-1.amazonaws.com</a:t>
            </a:r>
            <a:r>
              <a:rPr lang="en-GB" sz="1050" i="1" u="sng" kern="100" dirty="0">
                <a:solidFill>
                  <a:srgbClr val="0563C1"/>
                </a:solidFill>
                <a:effectLst/>
                <a:ea typeface="Times New Roman" panose="02020603050405020304" pitchFamily="18" charset="0"/>
                <a:cs typeface="Times New Roman" panose="02020603050405020304" pitchFamily="18" charset="0"/>
                <a:hlinkClick r:id="rId2"/>
              </a:rPr>
              <a:t>/</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2"/>
              </a:rPr>
              <a:t>vtc</a:t>
            </a:r>
            <a:r>
              <a:rPr lang="en-GB" sz="1050" i="1" u="sng" kern="100" dirty="0">
                <a:solidFill>
                  <a:srgbClr val="0563C1"/>
                </a:solidFill>
                <a:effectLst/>
                <a:ea typeface="Times New Roman" panose="02020603050405020304" pitchFamily="18" charset="0"/>
                <a:cs typeface="Times New Roman" panose="02020603050405020304" pitchFamily="18" charset="0"/>
                <a:hlinkClick r:id="rId2"/>
              </a:rPr>
              <a:t>/2018-19/</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2"/>
              </a:rPr>
              <a:t>hsc18-19_5-24</a:t>
            </a:r>
            <a:r>
              <a:rPr lang="en-GB" sz="1050" i="1" u="sng" kern="100" dirty="0">
                <a:solidFill>
                  <a:srgbClr val="0563C1"/>
                </a:solidFill>
                <a:effectLst/>
                <a:ea typeface="Times New Roman" panose="02020603050405020304" pitchFamily="18" charset="0"/>
                <a:cs typeface="Times New Roman" panose="02020603050405020304" pitchFamily="18" charset="0"/>
                <a:hlinkClick r:id="rId2"/>
              </a:rPr>
              <a:t>/_multi-lang/unit01/01-the-value-and-impact-of-legislation.html</a:t>
            </a:r>
            <a:r>
              <a:rPr lang="en-GB" sz="1050" i="1" kern="100" dirty="0">
                <a:effectLst/>
                <a:ea typeface="Times New Roman" panose="02020603050405020304" pitchFamily="18" charset="0"/>
                <a:cs typeface="Times New Roman" panose="02020603050405020304" pitchFamily="18" charset="0"/>
              </a:rPr>
              <a:t> (Accessed:18 may 2023)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Early years matters.co.uk.(2023) </a:t>
            </a:r>
            <a:r>
              <a:rPr lang="en-GB" sz="1050" i="1" kern="100" dirty="0">
                <a:effectLst/>
                <a:ea typeface="Times New Roman" panose="02020603050405020304" pitchFamily="18" charset="0"/>
                <a:cs typeface="Times New Roman" panose="02020603050405020304" pitchFamily="18" charset="0"/>
              </a:rPr>
              <a:t>effective practice. </a:t>
            </a:r>
            <a:r>
              <a:rPr lang="en-GB" sz="1050" kern="100" dirty="0">
                <a:effectLst/>
                <a:ea typeface="Times New Roman" panose="02020603050405020304" pitchFamily="18" charset="0"/>
                <a:cs typeface="Times New Roman" panose="02020603050405020304" pitchFamily="18" charset="0"/>
              </a:rPr>
              <a:t>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3"/>
              </a:rPr>
              <a:t>https://www.earlyyearsmatters.co.uk/our-services/school-and-nursery-improvement-partner/enabling-environments/effective-practice/</a:t>
            </a:r>
            <a:r>
              <a:rPr lang="en-GB" sz="1050" kern="100" dirty="0">
                <a:effectLst/>
                <a:ea typeface="Times New Roman" panose="02020603050405020304" pitchFamily="18" charset="0"/>
                <a:cs typeface="Times New Roman" panose="02020603050405020304" pitchFamily="18" charset="0"/>
              </a:rPr>
              <a:t> (Accessed: 18 may 2023)</a:t>
            </a:r>
          </a:p>
          <a:p>
            <a:r>
              <a:rPr lang="en-GB" sz="1050" kern="100" dirty="0">
                <a:effectLst/>
                <a:ea typeface="Times New Roman" panose="02020603050405020304" pitchFamily="18" charset="0"/>
                <a:cs typeface="Times New Roman" panose="02020603050405020304" pitchFamily="18" charset="0"/>
              </a:rPr>
              <a:t> </a:t>
            </a:r>
          </a:p>
          <a:p>
            <a:r>
              <a:rPr lang="en-GB" sz="1050" kern="100" dirty="0" err="1">
                <a:effectLst/>
                <a:ea typeface="Times New Roman" panose="02020603050405020304" pitchFamily="18" charset="0"/>
                <a:cs typeface="Times New Roman" panose="02020603050405020304" pitchFamily="18" charset="0"/>
              </a:rPr>
              <a:t>Famly</a:t>
            </a:r>
            <a:r>
              <a:rPr lang="en-GB" sz="1050" kern="100" dirty="0">
                <a:effectLst/>
                <a:ea typeface="Times New Roman" panose="02020603050405020304" pitchFamily="18" charset="0"/>
                <a:cs typeface="Times New Roman" panose="02020603050405020304" pitchFamily="18" charset="0"/>
              </a:rPr>
              <a:t>. (2021) </a:t>
            </a:r>
            <a:r>
              <a:rPr lang="en-GB" sz="1050" i="1" kern="100" dirty="0">
                <a:effectLst/>
                <a:ea typeface="Times New Roman" panose="02020603050405020304" pitchFamily="18" charset="0"/>
                <a:cs typeface="Times New Roman" panose="02020603050405020304" pitchFamily="18" charset="0"/>
              </a:rPr>
              <a:t>why children need professional love. 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4"/>
              </a:rPr>
              <a:t>https://</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4"/>
              </a:rPr>
              <a:t>www.famly.co</a:t>
            </a:r>
            <a:r>
              <a:rPr lang="en-GB" sz="1050" i="1" u="sng" kern="100" dirty="0">
                <a:solidFill>
                  <a:srgbClr val="0563C1"/>
                </a:solidFill>
                <a:effectLst/>
                <a:ea typeface="Times New Roman" panose="02020603050405020304" pitchFamily="18" charset="0"/>
                <a:cs typeface="Times New Roman" panose="02020603050405020304" pitchFamily="18" charset="0"/>
                <a:hlinkClick r:id="rId4"/>
              </a:rPr>
              <a:t>/blog/professional-love-early-years#:~:text=This%20is%20a%20term%</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4"/>
              </a:rPr>
              <a:t>20coined,very</a:t>
            </a:r>
            <a:r>
              <a:rPr lang="en-GB" sz="1050" i="1" u="sng" kern="100" dirty="0">
                <a:solidFill>
                  <a:srgbClr val="0563C1"/>
                </a:solidFill>
                <a:effectLst/>
                <a:ea typeface="Times New Roman" panose="02020603050405020304" pitchFamily="18" charset="0"/>
                <a:cs typeface="Times New Roman" panose="02020603050405020304" pitchFamily="18" charset="0"/>
                <a:hlinkClick r:id="rId4"/>
              </a:rPr>
              <a:t>%20different%20from%20parental%20love</a:t>
            </a:r>
            <a:r>
              <a:rPr lang="en-GB" sz="1050" i="1" kern="100" dirty="0">
                <a:effectLst/>
                <a:ea typeface="Times New Roman" panose="02020603050405020304" pitchFamily="18" charset="0"/>
                <a:cs typeface="Times New Roman" panose="02020603050405020304" pitchFamily="18" charset="0"/>
              </a:rPr>
              <a:t>. (Accessed 18 may 2023)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Finding quality childcare.ca. (N/A) </a:t>
            </a:r>
            <a:r>
              <a:rPr lang="en-GB" sz="1050" i="1" kern="100" dirty="0">
                <a:effectLst/>
                <a:ea typeface="Times New Roman" panose="02020603050405020304" pitchFamily="18" charset="0"/>
                <a:cs typeface="Times New Roman" panose="02020603050405020304" pitchFamily="18" charset="0"/>
              </a:rPr>
              <a:t>what is quality in early childhood education and care? 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5"/>
              </a:rPr>
              <a:t>https://findingqualitychildcare.ca/high-quality-child-care/what-is-quality#:~:text=Health%2C%20safety%20and%20good%</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5"/>
              </a:rPr>
              <a:t>20hygiene,sensitive</a:t>
            </a:r>
            <a:r>
              <a:rPr lang="en-GB" sz="1050" i="1" u="sng" kern="100" dirty="0">
                <a:solidFill>
                  <a:srgbClr val="0563C1"/>
                </a:solidFill>
                <a:effectLst/>
                <a:ea typeface="Times New Roman" panose="02020603050405020304" pitchFamily="18" charset="0"/>
                <a:cs typeface="Times New Roman" panose="02020603050405020304" pitchFamily="18" charset="0"/>
                <a:hlinkClick r:id="rId5"/>
              </a:rPr>
              <a:t>%20and%20responsive%20to%20children</a:t>
            </a:r>
            <a:r>
              <a:rPr lang="en-GB" sz="1050" i="1" kern="100" dirty="0">
                <a:effectLst/>
                <a:ea typeface="Times New Roman" panose="02020603050405020304" pitchFamily="18" charset="0"/>
                <a:cs typeface="Times New Roman" panose="02020603050405020304" pitchFamily="18" charset="0"/>
              </a:rPr>
              <a:t> (Accessed 18 may 2023) </a:t>
            </a:r>
            <a:endParaRPr lang="en-GB" sz="1050" kern="100" dirty="0">
              <a:effectLst/>
              <a:ea typeface="Times New Roman" panose="02020603050405020304" pitchFamily="18" charset="0"/>
              <a:cs typeface="Times New Roman" panose="02020603050405020304" pitchFamily="18" charset="0"/>
            </a:endParaRPr>
          </a:p>
          <a:p>
            <a:r>
              <a:rPr lang="en-GB" sz="1050" i="1"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Foundation stage forum.(2019) </a:t>
            </a:r>
            <a:r>
              <a:rPr lang="en-GB" sz="1050" i="1" kern="100" dirty="0">
                <a:effectLst/>
                <a:ea typeface="Times New Roman" panose="02020603050405020304" pitchFamily="18" charset="0"/>
                <a:cs typeface="Times New Roman" panose="02020603050405020304" pitchFamily="18" charset="0"/>
              </a:rPr>
              <a:t>how can knowledge of child development inform your approach to intent, implementation and impact?. 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6"/>
              </a:rPr>
              <a:t>https://</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6"/>
              </a:rPr>
              <a:t>eyfs.info</a:t>
            </a:r>
            <a:r>
              <a:rPr lang="en-GB" sz="1050" i="1" u="sng" kern="100" dirty="0">
                <a:solidFill>
                  <a:srgbClr val="0563C1"/>
                </a:solidFill>
                <a:effectLst/>
                <a:ea typeface="Times New Roman" panose="02020603050405020304" pitchFamily="18" charset="0"/>
                <a:cs typeface="Times New Roman" panose="02020603050405020304" pitchFamily="18" charset="0"/>
                <a:hlinkClick r:id="rId6"/>
              </a:rPr>
              <a:t>/articles.html/teaching-and-learning/how-can-knowledge-of-child-development-inform-your-approach-to-intent-implementation-and-impact-r261/#:~:text=Child%20development%20is%20essential%</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6"/>
              </a:rPr>
              <a:t>20knowledge,will</a:t>
            </a:r>
            <a:r>
              <a:rPr lang="en-GB" sz="1050" i="1" u="sng" kern="100" dirty="0">
                <a:solidFill>
                  <a:srgbClr val="0563C1"/>
                </a:solidFill>
                <a:effectLst/>
                <a:ea typeface="Times New Roman" panose="02020603050405020304" pitchFamily="18" charset="0"/>
                <a:cs typeface="Times New Roman" panose="02020603050405020304" pitchFamily="18" charset="0"/>
                <a:hlinkClick r:id="rId6"/>
              </a:rPr>
              <a:t>%20flourish%20and%20be%20happy</a:t>
            </a:r>
            <a:r>
              <a:rPr lang="en-GB" sz="1050" i="1" kern="100" dirty="0">
                <a:effectLst/>
                <a:ea typeface="Times New Roman" panose="02020603050405020304" pitchFamily="18" charset="0"/>
                <a:cs typeface="Times New Roman" panose="02020603050405020304" pitchFamily="18" charset="0"/>
              </a:rPr>
              <a:t>. (Accessed 18 may 2023)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Gcc.uk.org. (2023) Professionalism. 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7"/>
              </a:rPr>
              <a:t>https://www.gcc-uk.org/i-am-a-chiropractor/resource-packs#:~:text=Professionalism%20in%20health%20and%</a:t>
            </a:r>
            <a:r>
              <a:rPr lang="en-GB" sz="1050" u="sng" kern="100" dirty="0" err="1">
                <a:solidFill>
                  <a:srgbClr val="0563C1"/>
                </a:solidFill>
                <a:effectLst/>
                <a:ea typeface="Times New Roman" panose="02020603050405020304" pitchFamily="18" charset="0"/>
                <a:cs typeface="Times New Roman" panose="02020603050405020304" pitchFamily="18" charset="0"/>
                <a:hlinkClick r:id="rId7"/>
              </a:rPr>
              <a:t>20social,to</a:t>
            </a:r>
            <a:r>
              <a:rPr lang="en-GB" sz="1050" u="sng" kern="100" dirty="0">
                <a:solidFill>
                  <a:srgbClr val="0563C1"/>
                </a:solidFill>
                <a:effectLst/>
                <a:ea typeface="Times New Roman" panose="02020603050405020304" pitchFamily="18" charset="0"/>
                <a:cs typeface="Times New Roman" panose="02020603050405020304" pitchFamily="18" charset="0"/>
                <a:hlinkClick r:id="rId7"/>
              </a:rPr>
              <a:t>%20do%20your%20job%20well</a:t>
            </a:r>
            <a:r>
              <a:rPr lang="en-GB" sz="1050" kern="100" dirty="0">
                <a:effectLst/>
                <a:ea typeface="Times New Roman" panose="02020603050405020304" pitchFamily="18" charset="0"/>
                <a:cs typeface="Times New Roman" panose="02020603050405020304" pitchFamily="18" charset="0"/>
              </a:rPr>
              <a:t>. (Accessed: 18 May 2023) </a:t>
            </a: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Gov .uk .(N/A) </a:t>
            </a:r>
            <a:r>
              <a:rPr lang="en-GB" sz="1050" i="1" kern="100" dirty="0">
                <a:effectLst/>
                <a:ea typeface="Times New Roman" panose="02020603050405020304" pitchFamily="18" charset="0"/>
                <a:cs typeface="Times New Roman" panose="02020603050405020304" pitchFamily="18" charset="0"/>
              </a:rPr>
              <a:t>The data protection act</a:t>
            </a:r>
            <a:r>
              <a:rPr lang="en-GB" sz="1050" kern="100" dirty="0">
                <a:effectLst/>
                <a:ea typeface="Times New Roman" panose="02020603050405020304" pitchFamily="18" charset="0"/>
                <a:cs typeface="Times New Roman" panose="02020603050405020304" pitchFamily="18" charset="0"/>
              </a:rPr>
              <a:t>. 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8"/>
              </a:rPr>
              <a:t>https://www.gov.uk/data-protection#:~:text=The%20Data%20Protection%20Act%202018%20is%20the%20UK%27s%20implementation%</a:t>
            </a:r>
            <a:r>
              <a:rPr lang="en-GB" sz="1050" u="sng" kern="100" dirty="0" err="1">
                <a:solidFill>
                  <a:srgbClr val="0563C1"/>
                </a:solidFill>
                <a:effectLst/>
                <a:ea typeface="Times New Roman" panose="02020603050405020304" pitchFamily="18" charset="0"/>
                <a:cs typeface="Times New Roman" panose="02020603050405020304" pitchFamily="18" charset="0"/>
                <a:hlinkClick r:id="rId8"/>
              </a:rPr>
              <a:t>20of,used</a:t>
            </a:r>
            <a:r>
              <a:rPr lang="en-GB" sz="1050" u="sng" kern="100" dirty="0">
                <a:solidFill>
                  <a:srgbClr val="0563C1"/>
                </a:solidFill>
                <a:effectLst/>
                <a:ea typeface="Times New Roman" panose="02020603050405020304" pitchFamily="18" charset="0"/>
                <a:cs typeface="Times New Roman" panose="02020603050405020304" pitchFamily="18" charset="0"/>
                <a:hlinkClick r:id="rId8"/>
              </a:rPr>
              <a:t>%20fairly%2C%20lawfully%20and%20transparently</a:t>
            </a:r>
            <a:r>
              <a:rPr lang="en-GB" sz="1050" kern="100" dirty="0">
                <a:effectLst/>
                <a:ea typeface="Times New Roman" panose="02020603050405020304" pitchFamily="18" charset="0"/>
                <a:cs typeface="Times New Roman" panose="02020603050405020304" pitchFamily="18" charset="0"/>
              </a:rPr>
              <a:t> ( Accessed on 18 may 2023)</a:t>
            </a:r>
          </a:p>
          <a:p>
            <a:r>
              <a:rPr lang="en-GB" sz="1050" kern="100" dirty="0">
                <a:effectLst/>
                <a:ea typeface="Times New Roman" panose="02020603050405020304" pitchFamily="18" charset="0"/>
                <a:cs typeface="Times New Roman" panose="02020603050405020304" pitchFamily="18" charset="0"/>
              </a:rPr>
              <a:t> </a:t>
            </a:r>
          </a:p>
          <a:p>
            <a:r>
              <a:rPr lang="en-GB" sz="1050" i="1"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Gov.wales.(N/A) </a:t>
            </a:r>
            <a:r>
              <a:rPr lang="en-GB" sz="1050" i="1" kern="100" dirty="0">
                <a:effectLst/>
                <a:ea typeface="Times New Roman" panose="02020603050405020304" pitchFamily="18" charset="0"/>
                <a:cs typeface="Times New Roman" panose="02020603050405020304" pitchFamily="18" charset="0"/>
              </a:rPr>
              <a:t>How is my child doing in the foundation phase</a:t>
            </a:r>
            <a:r>
              <a:rPr lang="en-GB" sz="1050" kern="100" dirty="0">
                <a:effectLst/>
                <a:ea typeface="Times New Roman" panose="02020603050405020304" pitchFamily="18" charset="0"/>
                <a:cs typeface="Times New Roman" panose="02020603050405020304" pitchFamily="18" charset="0"/>
              </a:rPr>
              <a:t>. 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9"/>
              </a:rPr>
              <a:t>https://www.gov.wales/sites/default/files/publications/2018-06/how-is-my-child-doing-in-the-foundation-phase-a-guide-for-parents-and-carers.pdf</a:t>
            </a:r>
            <a:r>
              <a:rPr lang="en-GB" sz="1050" kern="100" dirty="0">
                <a:effectLst/>
                <a:ea typeface="Times New Roman" panose="02020603050405020304" pitchFamily="18" charset="0"/>
                <a:cs typeface="Times New Roman" panose="02020603050405020304" pitchFamily="18" charset="0"/>
              </a:rPr>
              <a:t> (Accessed: 18 may 2023) </a:t>
            </a:r>
          </a:p>
          <a:p>
            <a:r>
              <a:rPr lang="en-GB" sz="1050" i="1"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Health and care learning wales.(2019) professional practice as an early years worker. 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10"/>
              </a:rPr>
              <a:t>https://www.healthandcarelearning.wales/resources/unit-003-professional-practice-as-an-early-years-and-childcare-worker/</a:t>
            </a:r>
            <a:r>
              <a:rPr lang="en-GB" sz="1050" kern="100" dirty="0">
                <a:effectLst/>
                <a:ea typeface="Times New Roman" panose="02020603050405020304" pitchFamily="18" charset="0"/>
                <a:cs typeface="Times New Roman" panose="02020603050405020304" pitchFamily="18" charset="0"/>
              </a:rPr>
              <a:t> (Accessed:18 May 2023) </a:t>
            </a: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  NSPCC. (2023)</a:t>
            </a:r>
            <a:r>
              <a:rPr lang="en-GB" sz="1050" i="1" kern="100" dirty="0">
                <a:effectLst/>
                <a:ea typeface="Times New Roman" panose="02020603050405020304" pitchFamily="18" charset="0"/>
                <a:cs typeface="Times New Roman" panose="02020603050405020304" pitchFamily="18" charset="0"/>
              </a:rPr>
              <a:t> safeguarding children and child protection. </a:t>
            </a:r>
            <a:r>
              <a:rPr lang="en-GB" sz="1050" kern="100" dirty="0">
                <a:effectLst/>
                <a:ea typeface="Times New Roman" panose="02020603050405020304" pitchFamily="18" charset="0"/>
                <a:cs typeface="Times New Roman" panose="02020603050405020304" pitchFamily="18" charset="0"/>
              </a:rPr>
              <a:t>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1"/>
              </a:rPr>
              <a:t>https://</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11"/>
              </a:rPr>
              <a:t>learning.nspcc.org.uk</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1"/>
              </a:rPr>
              <a:t>/safeguarding-child-protection#:~:text=Child%20protection%20is%20part%</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11"/>
              </a:rPr>
              <a:t>20of,to</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1"/>
              </a:rPr>
              <a:t>%20concerns%20about%20a%20child</a:t>
            </a:r>
            <a:r>
              <a:rPr lang="en-GB" sz="1050" i="1" kern="100" dirty="0">
                <a:effectLst/>
                <a:ea typeface="Times New Roman" panose="02020603050405020304" pitchFamily="18" charset="0"/>
                <a:cs typeface="Times New Roman" panose="02020603050405020304" pitchFamily="18" charset="0"/>
              </a:rPr>
              <a:t>. </a:t>
            </a:r>
            <a:r>
              <a:rPr lang="en-GB" sz="1050" kern="100" dirty="0">
                <a:effectLst/>
                <a:ea typeface="Times New Roman" panose="02020603050405020304" pitchFamily="18" charset="0"/>
                <a:cs typeface="Times New Roman" panose="02020603050405020304" pitchFamily="18" charset="0"/>
              </a:rPr>
              <a:t>(Accessed: 18 may 2023)</a:t>
            </a:r>
          </a:p>
          <a:p>
            <a:r>
              <a:rPr lang="en-GB" sz="1050" i="1" kern="100" dirty="0">
                <a:effectLst/>
                <a:ea typeface="Times New Roman" panose="02020603050405020304" pitchFamily="18" charset="0"/>
                <a:cs typeface="Times New Roman" panose="02020603050405020304" pitchFamily="18" charset="0"/>
              </a:rPr>
              <a:t> </a:t>
            </a:r>
            <a:endParaRPr lang="en-GB" sz="1050" kern="100" dirty="0">
              <a:effectLst/>
              <a:ea typeface="Times New Roman" panose="02020603050405020304" pitchFamily="18" charset="0"/>
              <a:cs typeface="Times New Roman" panose="02020603050405020304" pitchFamily="18" charset="0"/>
            </a:endParaRPr>
          </a:p>
          <a:p>
            <a:r>
              <a:rPr lang="en-GB" sz="1050" kern="100" dirty="0">
                <a:effectLst/>
                <a:ea typeface="Times New Roman" panose="02020603050405020304" pitchFamily="18" charset="0"/>
                <a:cs typeface="Times New Roman" panose="02020603050405020304" pitchFamily="18" charset="0"/>
              </a:rPr>
              <a:t>Oxford language. (2023) </a:t>
            </a:r>
            <a:r>
              <a:rPr lang="en-GB" sz="1050" i="1" kern="100" dirty="0">
                <a:effectLst/>
                <a:ea typeface="Times New Roman" panose="02020603050405020304" pitchFamily="18" charset="0"/>
                <a:cs typeface="Times New Roman" panose="02020603050405020304" pitchFamily="18" charset="0"/>
              </a:rPr>
              <a:t>safeguarding. </a:t>
            </a:r>
            <a:r>
              <a:rPr lang="en-GB" sz="1050" kern="100" dirty="0">
                <a:effectLst/>
                <a:ea typeface="Times New Roman" panose="02020603050405020304" pitchFamily="18" charset="0"/>
                <a:cs typeface="Times New Roman" panose="02020603050405020304" pitchFamily="18" charset="0"/>
              </a:rPr>
              <a:t>Available at: </a:t>
            </a:r>
            <a:r>
              <a:rPr lang="en-GB" sz="1050" u="sng" kern="100" dirty="0">
                <a:solidFill>
                  <a:srgbClr val="0563C1"/>
                </a:solidFill>
                <a:effectLst/>
                <a:ea typeface="Times New Roman" panose="02020603050405020304" pitchFamily="18" charset="0"/>
                <a:cs typeface="Times New Roman" panose="02020603050405020304" pitchFamily="18" charset="0"/>
                <a:hlinkClick r:id="rId12"/>
              </a:rPr>
              <a:t>https://</a:t>
            </a:r>
            <a:r>
              <a:rPr lang="en-GB" sz="1050" u="sng" kern="100" dirty="0" err="1">
                <a:solidFill>
                  <a:srgbClr val="0563C1"/>
                </a:solidFill>
                <a:effectLst/>
                <a:ea typeface="Times New Roman" panose="02020603050405020304" pitchFamily="18" charset="0"/>
                <a:cs typeface="Times New Roman" panose="02020603050405020304" pitchFamily="18" charset="0"/>
                <a:hlinkClick r:id="rId12"/>
              </a:rPr>
              <a:t>languages.oup.com</a:t>
            </a:r>
            <a:r>
              <a:rPr lang="en-GB" sz="1050" u="sng" kern="100" dirty="0">
                <a:solidFill>
                  <a:srgbClr val="0563C1"/>
                </a:solidFill>
                <a:effectLst/>
                <a:ea typeface="Times New Roman" panose="02020603050405020304" pitchFamily="18" charset="0"/>
                <a:cs typeface="Times New Roman" panose="02020603050405020304" pitchFamily="18" charset="0"/>
                <a:hlinkClick r:id="rId12"/>
              </a:rPr>
              <a:t>/google-dictionary-en/</a:t>
            </a:r>
            <a:r>
              <a:rPr lang="en-GB" sz="1050" kern="100" dirty="0">
                <a:effectLst/>
                <a:ea typeface="Times New Roman" panose="02020603050405020304" pitchFamily="18" charset="0"/>
                <a:cs typeface="Times New Roman" panose="02020603050405020304" pitchFamily="18" charset="0"/>
              </a:rPr>
              <a:t> (Accessed on 18 may 2023) </a:t>
            </a:r>
          </a:p>
          <a:p>
            <a:r>
              <a:rPr lang="en-GB" sz="1050" kern="100" dirty="0">
                <a:effectLst/>
                <a:ea typeface="Times New Roman" panose="02020603050405020304" pitchFamily="18" charset="0"/>
                <a:cs typeface="Times New Roman" panose="02020603050405020304" pitchFamily="18" charset="0"/>
              </a:rPr>
              <a:t> </a:t>
            </a:r>
          </a:p>
          <a:p>
            <a:r>
              <a:rPr lang="en-GB" sz="1050" kern="100" dirty="0">
                <a:effectLst/>
                <a:ea typeface="Times New Roman" panose="02020603050405020304" pitchFamily="18" charset="0"/>
                <a:cs typeface="Times New Roman" panose="02020603050405020304" pitchFamily="18" charset="0"/>
              </a:rPr>
              <a:t>UNCRC. (2010) </a:t>
            </a:r>
            <a:r>
              <a:rPr lang="en-GB" sz="1050" i="1" kern="100" dirty="0">
                <a:effectLst/>
                <a:ea typeface="Times New Roman" panose="02020603050405020304" pitchFamily="18" charset="0"/>
                <a:cs typeface="Times New Roman" panose="02020603050405020304" pitchFamily="18" charset="0"/>
              </a:rPr>
              <a:t>the right of the child. Available at: </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3"/>
              </a:rPr>
              <a:t>https://www.gov.uk/government/publications/united-nations-convention-on-the-rights-of-the-child-</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13"/>
              </a:rPr>
              <a:t>uncrc-how-legislation</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3"/>
              </a:rPr>
              <a:t>-underpins-implementation-in-</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13"/>
              </a:rPr>
              <a:t>england</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3"/>
              </a:rPr>
              <a:t>#:~:text=The%20United%20Nations%20Convention%</a:t>
            </a:r>
            <a:r>
              <a:rPr lang="en-GB" sz="1050" i="1" u="sng" kern="100" dirty="0" err="1">
                <a:solidFill>
                  <a:srgbClr val="0563C1"/>
                </a:solidFill>
                <a:effectLst/>
                <a:ea typeface="Times New Roman" panose="02020603050405020304" pitchFamily="18" charset="0"/>
                <a:cs typeface="Times New Roman" panose="02020603050405020304" pitchFamily="18" charset="0"/>
                <a:hlinkClick r:id="rId13"/>
              </a:rPr>
              <a:t>20on,a</a:t>
            </a:r>
            <a:r>
              <a:rPr lang="en-GB" sz="1050" i="1" u="sng" kern="100" dirty="0">
                <a:solidFill>
                  <a:srgbClr val="0563C1"/>
                </a:solidFill>
                <a:effectLst/>
                <a:ea typeface="Times New Roman" panose="02020603050405020304" pitchFamily="18" charset="0"/>
                <a:cs typeface="Times New Roman" panose="02020603050405020304" pitchFamily="18" charset="0"/>
                <a:hlinkClick r:id="rId13"/>
              </a:rPr>
              <a:t>%20comprehensive%20set%20of%20rights</a:t>
            </a:r>
            <a:r>
              <a:rPr lang="en-GB" sz="1050" i="1" kern="100" dirty="0">
                <a:effectLst/>
                <a:ea typeface="Times New Roman" panose="02020603050405020304" pitchFamily="18" charset="0"/>
                <a:cs typeface="Times New Roman" panose="02020603050405020304" pitchFamily="18" charset="0"/>
              </a:rPr>
              <a:t>. (Accessed: 18 may 2023) </a:t>
            </a:r>
            <a:endParaRPr lang="en-GB" sz="1050" kern="100" dirty="0">
              <a:effectLst/>
              <a:ea typeface="Times New Roman" panose="02020603050405020304" pitchFamily="18" charset="0"/>
              <a:cs typeface="Times New Roman" panose="02020603050405020304" pitchFamily="18" charset="0"/>
            </a:endParaRPr>
          </a:p>
          <a:p>
            <a:pPr algn="l"/>
            <a:endParaRPr lang="en-US" sz="1050" dirty="0"/>
          </a:p>
        </p:txBody>
      </p:sp>
    </p:spTree>
    <p:extLst>
      <p:ext uri="{BB962C8B-B14F-4D97-AF65-F5344CB8AC3E}">
        <p14:creationId xmlns:p14="http://schemas.microsoft.com/office/powerpoint/2010/main" val="18659784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Gallery</vt:lpstr>
      <vt:lpstr>Briefing paper -  to explain the significance of reflective practice to facilitate professional development in the early years workforce     By cerys floyd – student number 2203525  Word count – 1857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Briefing paper -  to explain the significance of reflective practice to facilitate professional development in the early years workforce     By cerys floyd – student number 2203525  Word count – 1857 </dc:title>
  <dc:creator>Cerys Floyd (2203525)</dc:creator>
  <cp:lastModifiedBy>Cerys Floyd (2203525)</cp:lastModifiedBy>
  <cp:revision>1</cp:revision>
  <dcterms:created xsi:type="dcterms:W3CDTF">2023-05-18T10:52:19Z</dcterms:created>
  <dcterms:modified xsi:type="dcterms:W3CDTF">2023-05-18T14:25:46Z</dcterms:modified>
</cp:coreProperties>
</file>