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2"/>
  </p:notesMasterIdLst>
  <p:handoutMasterIdLst>
    <p:handoutMasterId r:id="rId13"/>
  </p:handoutMasterIdLst>
  <p:sldIdLst>
    <p:sldId id="309" r:id="rId5"/>
    <p:sldId id="1668" r:id="rId6"/>
    <p:sldId id="266" r:id="rId7"/>
    <p:sldId id="1667" r:id="rId8"/>
    <p:sldId id="1669" r:id="rId9"/>
    <p:sldId id="1666" r:id="rId10"/>
    <p:sldId id="16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2471F2E-E011-F521-299E-65FC243E7E5E}" name="David Salaguinto" initials="DS" userId="S::davidsa@microsoft.com::9399e6ad-b974-43d0-b593-8c2804f84e0d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04E48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8BCF7D-65B9-46E5-D3FE-29B6FFF8CBE2}" v="78" dt="2025-11-25T10:05:21.349"/>
    <p1510:client id="{EDE36178-66F6-22C8-0007-E8B97B1566AE}" v="1955" dt="2025-11-25T01:29:05.796"/>
  </p1510:revLst>
</p1510:revInfo>
</file>

<file path=ppt/tableStyles.xml><?xml version="1.0" encoding="utf-8"?>
<a:tblStyleLst xmlns:a="http://schemas.openxmlformats.org/drawingml/2006/main" def="{F5AB1C69-6EDB-4FF4-983F-18BD219EF322}"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9317736" cy="4453128"/>
          </a:xfrm>
        </p:spPr>
        <p:txBody>
          <a:bodyPr anchor="t">
            <a:normAutofit/>
          </a:bodyPr>
          <a:lstStyle>
            <a:lvl1pPr algn="l">
              <a:defRPr sz="9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965192"/>
            <a:ext cx="5431536" cy="128930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F91071A-A69E-4756-A27D-7C7C5F9F32BB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2964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176" y="1536192"/>
            <a:ext cx="9171432" cy="2615184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8176" y="4427554"/>
            <a:ext cx="9171432" cy="1143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D1C923-C708-4EAA-A92A-FF81A8F7DA0D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9745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11494008" cy="4654296"/>
          </a:xfrm>
        </p:spPr>
        <p:txBody>
          <a:bodyPr anchor="t">
            <a:normAutofit/>
          </a:bodyPr>
          <a:lstStyle>
            <a:lvl1pPr algn="l">
              <a:defRPr sz="125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093208"/>
            <a:ext cx="5669280" cy="1161288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61AAA3-5155-4231-8EEA-4F6426D8887B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7878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5276088"/>
            <a:ext cx="11347704" cy="786384"/>
          </a:xfrm>
        </p:spPr>
        <p:txBody>
          <a:bodyPr anchor="b">
            <a:normAutofit/>
          </a:bodyPr>
          <a:lstStyle>
            <a:lvl1pPr algn="l">
              <a:defRPr sz="4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980176"/>
            <a:ext cx="11347704" cy="530352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F9A648C8-0436-6FAF-8B52-BA15EFB5F90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2901" y="343038"/>
            <a:ext cx="11506200" cy="4792766"/>
          </a:xfrm>
          <a:custGeom>
            <a:avLst/>
            <a:gdLst>
              <a:gd name="connsiteX0" fmla="*/ 292023 w 11506200"/>
              <a:gd name="connsiteY0" fmla="*/ 0 h 4792766"/>
              <a:gd name="connsiteX1" fmla="*/ 11214177 w 11506200"/>
              <a:gd name="connsiteY1" fmla="*/ 0 h 4792766"/>
              <a:gd name="connsiteX2" fmla="*/ 11506200 w 11506200"/>
              <a:gd name="connsiteY2" fmla="*/ 292023 h 4792766"/>
              <a:gd name="connsiteX3" fmla="*/ 11506200 w 11506200"/>
              <a:gd name="connsiteY3" fmla="*/ 4500743 h 4792766"/>
              <a:gd name="connsiteX4" fmla="*/ 11214177 w 11506200"/>
              <a:gd name="connsiteY4" fmla="*/ 4792766 h 4792766"/>
              <a:gd name="connsiteX5" fmla="*/ 292023 w 11506200"/>
              <a:gd name="connsiteY5" fmla="*/ 4792766 h 4792766"/>
              <a:gd name="connsiteX6" fmla="*/ 0 w 11506200"/>
              <a:gd name="connsiteY6" fmla="*/ 4500743 h 4792766"/>
              <a:gd name="connsiteX7" fmla="*/ 0 w 11506200"/>
              <a:gd name="connsiteY7" fmla="*/ 292023 h 4792766"/>
              <a:gd name="connsiteX8" fmla="*/ 292023 w 11506200"/>
              <a:gd name="connsiteY8" fmla="*/ 0 h 4792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6200" h="4792766">
                <a:moveTo>
                  <a:pt x="292023" y="0"/>
                </a:moveTo>
                <a:lnTo>
                  <a:pt x="11214177" y="0"/>
                </a:lnTo>
                <a:cubicBezTo>
                  <a:pt x="11375457" y="0"/>
                  <a:pt x="11506200" y="130743"/>
                  <a:pt x="11506200" y="292023"/>
                </a:cubicBezTo>
                <a:lnTo>
                  <a:pt x="11506200" y="4500743"/>
                </a:lnTo>
                <a:cubicBezTo>
                  <a:pt x="11506200" y="4662023"/>
                  <a:pt x="11375457" y="4792766"/>
                  <a:pt x="11214177" y="4792766"/>
                </a:cubicBezTo>
                <a:lnTo>
                  <a:pt x="292023" y="4792766"/>
                </a:lnTo>
                <a:cubicBezTo>
                  <a:pt x="130743" y="4792766"/>
                  <a:pt x="0" y="4662023"/>
                  <a:pt x="0" y="4500743"/>
                </a:cubicBezTo>
                <a:lnTo>
                  <a:pt x="0" y="292023"/>
                </a:lnTo>
                <a:cubicBezTo>
                  <a:pt x="0" y="130743"/>
                  <a:pt x="130743" y="0"/>
                  <a:pt x="292023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A94E042F-6826-4E41-A6B0-8BF606E4151E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685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4590288" cy="3739896"/>
          </a:xfrm>
        </p:spPr>
        <p:txBody>
          <a:bodyPr anchor="t">
            <a:normAutofit/>
          </a:bodyPr>
          <a:lstStyle>
            <a:lvl1pPr algn="l">
              <a:defRPr sz="5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55FC269D-AA10-2D35-8DD6-33E0E2CC406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1348" y="343038"/>
            <a:ext cx="6257031" cy="6172200"/>
          </a:xfrm>
          <a:custGeom>
            <a:avLst/>
            <a:gdLst>
              <a:gd name="connsiteX0" fmla="*/ 318609 w 6257031"/>
              <a:gd name="connsiteY0" fmla="*/ 0 h 6172200"/>
              <a:gd name="connsiteX1" fmla="*/ 5938422 w 6257031"/>
              <a:gd name="connsiteY1" fmla="*/ 0 h 6172200"/>
              <a:gd name="connsiteX2" fmla="*/ 6257031 w 6257031"/>
              <a:gd name="connsiteY2" fmla="*/ 318609 h 6172200"/>
              <a:gd name="connsiteX3" fmla="*/ 6257031 w 6257031"/>
              <a:gd name="connsiteY3" fmla="*/ 5853591 h 6172200"/>
              <a:gd name="connsiteX4" fmla="*/ 5938422 w 6257031"/>
              <a:gd name="connsiteY4" fmla="*/ 6172200 h 6172200"/>
              <a:gd name="connsiteX5" fmla="*/ 318609 w 6257031"/>
              <a:gd name="connsiteY5" fmla="*/ 6172200 h 6172200"/>
              <a:gd name="connsiteX6" fmla="*/ 0 w 6257031"/>
              <a:gd name="connsiteY6" fmla="*/ 5853591 h 6172200"/>
              <a:gd name="connsiteX7" fmla="*/ 0 w 6257031"/>
              <a:gd name="connsiteY7" fmla="*/ 318609 h 6172200"/>
              <a:gd name="connsiteX8" fmla="*/ 318609 w 6257031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7031" h="6172200">
                <a:moveTo>
                  <a:pt x="318609" y="0"/>
                </a:moveTo>
                <a:lnTo>
                  <a:pt x="5938422" y="0"/>
                </a:lnTo>
                <a:cubicBezTo>
                  <a:pt x="6114385" y="0"/>
                  <a:pt x="6257031" y="142646"/>
                  <a:pt x="6257031" y="318609"/>
                </a:cubicBezTo>
                <a:lnTo>
                  <a:pt x="6257031" y="5853591"/>
                </a:lnTo>
                <a:cubicBezTo>
                  <a:pt x="6257031" y="6029554"/>
                  <a:pt x="6114385" y="6172200"/>
                  <a:pt x="5938422" y="6172200"/>
                </a:cubicBezTo>
                <a:lnTo>
                  <a:pt x="318609" y="6172200"/>
                </a:lnTo>
                <a:cubicBezTo>
                  <a:pt x="142646" y="6172200"/>
                  <a:pt x="0" y="6029554"/>
                  <a:pt x="0" y="5853591"/>
                </a:cubicBezTo>
                <a:lnTo>
                  <a:pt x="0" y="318609"/>
                </a:lnTo>
                <a:cubicBezTo>
                  <a:pt x="0" y="142646"/>
                  <a:pt x="142646" y="0"/>
                  <a:pt x="318609" y="0"/>
                </a:cubicBezTo>
                <a:close/>
              </a:path>
            </a:pathLst>
          </a:custGeom>
          <a:blipFill dpi="0" rotWithShape="1">
            <a:blip r:embed="rId2"/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3E408205-B154-4943-AEBC-86E16421E5DB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7511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5330952" cy="3739896"/>
          </a:xfrm>
        </p:spPr>
        <p:txBody>
          <a:bodyPr anchor="t">
            <a:normAutofit/>
          </a:bodyPr>
          <a:lstStyle>
            <a:lvl1pPr algn="l"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BD144122-2A67-493C-895E-2682608B0F6A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8F28510C-0939-D915-FCC8-7D8AD447578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17247" y="342900"/>
            <a:ext cx="5334000" cy="6172200"/>
          </a:xfrm>
          <a:custGeom>
            <a:avLst/>
            <a:gdLst>
              <a:gd name="connsiteX0" fmla="*/ 305905 w 5334000"/>
              <a:gd name="connsiteY0" fmla="*/ 0 h 6172200"/>
              <a:gd name="connsiteX1" fmla="*/ 5028095 w 5334000"/>
              <a:gd name="connsiteY1" fmla="*/ 0 h 6172200"/>
              <a:gd name="connsiteX2" fmla="*/ 5334000 w 5334000"/>
              <a:gd name="connsiteY2" fmla="*/ 305905 h 6172200"/>
              <a:gd name="connsiteX3" fmla="*/ 5334000 w 5334000"/>
              <a:gd name="connsiteY3" fmla="*/ 5866295 h 6172200"/>
              <a:gd name="connsiteX4" fmla="*/ 5028095 w 5334000"/>
              <a:gd name="connsiteY4" fmla="*/ 6172200 h 6172200"/>
              <a:gd name="connsiteX5" fmla="*/ 305905 w 5334000"/>
              <a:gd name="connsiteY5" fmla="*/ 6172200 h 6172200"/>
              <a:gd name="connsiteX6" fmla="*/ 0 w 5334000"/>
              <a:gd name="connsiteY6" fmla="*/ 5866295 h 6172200"/>
              <a:gd name="connsiteX7" fmla="*/ 0 w 5334000"/>
              <a:gd name="connsiteY7" fmla="*/ 305905 h 6172200"/>
              <a:gd name="connsiteX8" fmla="*/ 305905 w 53340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334000" h="6172200">
                <a:moveTo>
                  <a:pt x="305905" y="0"/>
                </a:moveTo>
                <a:lnTo>
                  <a:pt x="5028095" y="0"/>
                </a:lnTo>
                <a:cubicBezTo>
                  <a:pt x="5197042" y="0"/>
                  <a:pt x="5334000" y="136958"/>
                  <a:pt x="5334000" y="305905"/>
                </a:cubicBezTo>
                <a:lnTo>
                  <a:pt x="5334000" y="5866295"/>
                </a:lnTo>
                <a:cubicBezTo>
                  <a:pt x="5334000" y="6035242"/>
                  <a:pt x="5197042" y="6172200"/>
                  <a:pt x="5028095" y="6172200"/>
                </a:cubicBezTo>
                <a:lnTo>
                  <a:pt x="305905" y="6172200"/>
                </a:lnTo>
                <a:cubicBezTo>
                  <a:pt x="136958" y="6172200"/>
                  <a:pt x="0" y="6035242"/>
                  <a:pt x="0" y="5866295"/>
                </a:cubicBezTo>
                <a:lnTo>
                  <a:pt x="0" y="305905"/>
                </a:lnTo>
                <a:cubicBezTo>
                  <a:pt x="0" y="136958"/>
                  <a:pt x="136958" y="0"/>
                  <a:pt x="305905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5980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9480" y="411480"/>
            <a:ext cx="4361688" cy="3968496"/>
          </a:xfrm>
        </p:spPr>
        <p:txBody>
          <a:bodyPr anchor="t">
            <a:normAutofit/>
          </a:bodyPr>
          <a:lstStyle>
            <a:lvl1pPr algn="l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69480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55FC269D-AA10-2D35-8DD6-33E0E2CC406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7472" y="343038"/>
            <a:ext cx="6257031" cy="6172200"/>
          </a:xfrm>
          <a:custGeom>
            <a:avLst/>
            <a:gdLst>
              <a:gd name="connsiteX0" fmla="*/ 318609 w 6257031"/>
              <a:gd name="connsiteY0" fmla="*/ 0 h 6172200"/>
              <a:gd name="connsiteX1" fmla="*/ 5938422 w 6257031"/>
              <a:gd name="connsiteY1" fmla="*/ 0 h 6172200"/>
              <a:gd name="connsiteX2" fmla="*/ 6257031 w 6257031"/>
              <a:gd name="connsiteY2" fmla="*/ 318609 h 6172200"/>
              <a:gd name="connsiteX3" fmla="*/ 6257031 w 6257031"/>
              <a:gd name="connsiteY3" fmla="*/ 5853591 h 6172200"/>
              <a:gd name="connsiteX4" fmla="*/ 5938422 w 6257031"/>
              <a:gd name="connsiteY4" fmla="*/ 6172200 h 6172200"/>
              <a:gd name="connsiteX5" fmla="*/ 318609 w 6257031"/>
              <a:gd name="connsiteY5" fmla="*/ 6172200 h 6172200"/>
              <a:gd name="connsiteX6" fmla="*/ 0 w 6257031"/>
              <a:gd name="connsiteY6" fmla="*/ 5853591 h 6172200"/>
              <a:gd name="connsiteX7" fmla="*/ 0 w 6257031"/>
              <a:gd name="connsiteY7" fmla="*/ 318609 h 6172200"/>
              <a:gd name="connsiteX8" fmla="*/ 318609 w 6257031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7031" h="6172200">
                <a:moveTo>
                  <a:pt x="318609" y="0"/>
                </a:moveTo>
                <a:lnTo>
                  <a:pt x="5938422" y="0"/>
                </a:lnTo>
                <a:cubicBezTo>
                  <a:pt x="6114385" y="0"/>
                  <a:pt x="6257031" y="142646"/>
                  <a:pt x="6257031" y="318609"/>
                </a:cubicBezTo>
                <a:lnTo>
                  <a:pt x="6257031" y="5853591"/>
                </a:lnTo>
                <a:cubicBezTo>
                  <a:pt x="6257031" y="6029554"/>
                  <a:pt x="6114385" y="6172200"/>
                  <a:pt x="5938422" y="6172200"/>
                </a:cubicBezTo>
                <a:lnTo>
                  <a:pt x="318609" y="6172200"/>
                </a:lnTo>
                <a:cubicBezTo>
                  <a:pt x="142646" y="6172200"/>
                  <a:pt x="0" y="6029554"/>
                  <a:pt x="0" y="5853591"/>
                </a:cubicBezTo>
                <a:lnTo>
                  <a:pt x="0" y="318609"/>
                </a:lnTo>
                <a:cubicBezTo>
                  <a:pt x="0" y="142646"/>
                  <a:pt x="142646" y="0"/>
                  <a:pt x="318609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486A74E5-A9C0-4E5C-851E-13F6D920EA1A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8489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810512"/>
            <a:ext cx="7772400" cy="4562856"/>
          </a:xfrm>
        </p:spPr>
        <p:txBody>
          <a:bodyPr anchor="b">
            <a:normAutofit/>
          </a:bodyPr>
          <a:lstStyle>
            <a:lvl1pPr>
              <a:defRPr sz="8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C7299-89AC-DB5B-B75E-E02A0040A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8" y="429768"/>
            <a:ext cx="7772400" cy="786384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88DBF3-F598-4A31-8E9B-511F7F0D5E47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594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810512"/>
            <a:ext cx="7772400" cy="4562856"/>
          </a:xfrm>
        </p:spPr>
        <p:txBody>
          <a:bodyPr anchor="b">
            <a:normAutofit/>
          </a:bodyPr>
          <a:lstStyle>
            <a:lvl1pPr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C7299-89AC-DB5B-B75E-E02A0040A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8" y="429768"/>
            <a:ext cx="7772400" cy="786384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188DBF3-F598-4A31-8E9B-511F7F0D5E47}" type="datetime1">
              <a:rPr lang="en-US" smtClean="0"/>
              <a:pPr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9633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2784" y="2423160"/>
            <a:ext cx="5202936" cy="3858768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0FBA-2DD9-4488-808B-852669FDC9B7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356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4383" y="1012952"/>
            <a:ext cx="4023360" cy="1636776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BA22E09C-1954-DBFC-E669-2449D22D2D2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2901" y="345109"/>
            <a:ext cx="6714969" cy="6163508"/>
          </a:xfrm>
          <a:custGeom>
            <a:avLst/>
            <a:gdLst>
              <a:gd name="connsiteX0" fmla="*/ 312551 w 6714969"/>
              <a:gd name="connsiteY0" fmla="*/ 0 h 6163508"/>
              <a:gd name="connsiteX1" fmla="*/ 6402418 w 6714969"/>
              <a:gd name="connsiteY1" fmla="*/ 0 h 6163508"/>
              <a:gd name="connsiteX2" fmla="*/ 6714969 w 6714969"/>
              <a:gd name="connsiteY2" fmla="*/ 312551 h 6163508"/>
              <a:gd name="connsiteX3" fmla="*/ 6714969 w 6714969"/>
              <a:gd name="connsiteY3" fmla="*/ 5850957 h 6163508"/>
              <a:gd name="connsiteX4" fmla="*/ 6402418 w 6714969"/>
              <a:gd name="connsiteY4" fmla="*/ 6163508 h 6163508"/>
              <a:gd name="connsiteX5" fmla="*/ 312551 w 6714969"/>
              <a:gd name="connsiteY5" fmla="*/ 6163508 h 6163508"/>
              <a:gd name="connsiteX6" fmla="*/ 0 w 6714969"/>
              <a:gd name="connsiteY6" fmla="*/ 5850957 h 6163508"/>
              <a:gd name="connsiteX7" fmla="*/ 0 w 6714969"/>
              <a:gd name="connsiteY7" fmla="*/ 312551 h 6163508"/>
              <a:gd name="connsiteX8" fmla="*/ 312551 w 6714969"/>
              <a:gd name="connsiteY8" fmla="*/ 0 h 616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14969" h="6163508">
                <a:moveTo>
                  <a:pt x="312551" y="0"/>
                </a:moveTo>
                <a:lnTo>
                  <a:pt x="6402418" y="0"/>
                </a:lnTo>
                <a:cubicBezTo>
                  <a:pt x="6575035" y="0"/>
                  <a:pt x="6714969" y="139934"/>
                  <a:pt x="6714969" y="312551"/>
                </a:cubicBezTo>
                <a:lnTo>
                  <a:pt x="6714969" y="5850957"/>
                </a:lnTo>
                <a:cubicBezTo>
                  <a:pt x="6714969" y="6023574"/>
                  <a:pt x="6575035" y="6163508"/>
                  <a:pt x="6402418" y="6163508"/>
                </a:cubicBezTo>
                <a:lnTo>
                  <a:pt x="312551" y="6163508"/>
                </a:lnTo>
                <a:cubicBezTo>
                  <a:pt x="139934" y="6163508"/>
                  <a:pt x="0" y="6023574"/>
                  <a:pt x="0" y="5850957"/>
                </a:cubicBezTo>
                <a:lnTo>
                  <a:pt x="0" y="312551"/>
                </a:lnTo>
                <a:cubicBezTo>
                  <a:pt x="0" y="139934"/>
                  <a:pt x="139934" y="0"/>
                  <a:pt x="312551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44384" y="2896616"/>
            <a:ext cx="4023360" cy="3364992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0FBA-2DD9-4488-808B-852669FDC9B7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9064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" y="151598"/>
            <a:ext cx="11924209" cy="528186"/>
          </a:xfrm>
        </p:spPr>
        <p:txBody>
          <a:bodyPr anchor="ctr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" y="776036"/>
            <a:ext cx="11924209" cy="567696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9D5A0-3316-4C32-929A-0D0DB97D10BB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1269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-1325880"/>
            <a:ext cx="10515600" cy="1325880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" y="329450"/>
            <a:ext cx="11924209" cy="61991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BADD7-305F-4EB9-8736-D791FAF7A4D4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9130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640080"/>
            <a:ext cx="11328845" cy="74066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768" y="1380744"/>
            <a:ext cx="11328844" cy="49011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9238A-C249-43B5-82BC-D29F8CAE992A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2030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478024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78024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46182-1DDF-4ACE-B05D-D855179AB21D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7418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039112"/>
            <a:ext cx="3813048" cy="353872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2039112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79F24-F3CA-4AD0-8BF8-AB0BBB30EE08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5640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00200"/>
            <a:ext cx="4142232" cy="46360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1600200"/>
            <a:ext cx="5788152" cy="46360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42EAA-E00A-40E8-8E99-2669E0367007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5867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4032504" cy="362102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640080"/>
            <a:ext cx="5971032" cy="572414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35030-C135-4A24-944D-06B773D2F2E6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5543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5696" y="640080"/>
            <a:ext cx="7159752" cy="5719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5E6FB-0D10-49C4-88DE-98215C666BA1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6392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0408" y="548640"/>
            <a:ext cx="6035040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F226A48-373B-47E6-1E90-9892366CC9F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2900" y="342900"/>
            <a:ext cx="4501152" cy="6172200"/>
          </a:xfrm>
          <a:custGeom>
            <a:avLst/>
            <a:gdLst>
              <a:gd name="connsiteX0" fmla="*/ 332635 w 4501152"/>
              <a:gd name="connsiteY0" fmla="*/ 0 h 6172200"/>
              <a:gd name="connsiteX1" fmla="*/ 4168517 w 4501152"/>
              <a:gd name="connsiteY1" fmla="*/ 0 h 6172200"/>
              <a:gd name="connsiteX2" fmla="*/ 4501152 w 4501152"/>
              <a:gd name="connsiteY2" fmla="*/ 331423 h 6172200"/>
              <a:gd name="connsiteX3" fmla="*/ 4501152 w 4501152"/>
              <a:gd name="connsiteY3" fmla="*/ 5840778 h 6172200"/>
              <a:gd name="connsiteX4" fmla="*/ 4168517 w 4501152"/>
              <a:gd name="connsiteY4" fmla="*/ 6172200 h 6172200"/>
              <a:gd name="connsiteX5" fmla="*/ 332635 w 4501152"/>
              <a:gd name="connsiteY5" fmla="*/ 6172200 h 6172200"/>
              <a:gd name="connsiteX6" fmla="*/ 0 w 4501152"/>
              <a:gd name="connsiteY6" fmla="*/ 5840778 h 6172200"/>
              <a:gd name="connsiteX7" fmla="*/ 0 w 4501152"/>
              <a:gd name="connsiteY7" fmla="*/ 331423 h 6172200"/>
              <a:gd name="connsiteX8" fmla="*/ 332635 w 4501152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1152" h="6172200">
                <a:moveTo>
                  <a:pt x="332635" y="0"/>
                </a:moveTo>
                <a:lnTo>
                  <a:pt x="4168517" y="0"/>
                </a:lnTo>
                <a:cubicBezTo>
                  <a:pt x="4352226" y="0"/>
                  <a:pt x="4501152" y="148383"/>
                  <a:pt x="4501152" y="331423"/>
                </a:cubicBezTo>
                <a:lnTo>
                  <a:pt x="4501152" y="5840778"/>
                </a:lnTo>
                <a:cubicBezTo>
                  <a:pt x="4501152" y="6023817"/>
                  <a:pt x="4352226" y="6172200"/>
                  <a:pt x="4168517" y="6172200"/>
                </a:cubicBezTo>
                <a:lnTo>
                  <a:pt x="332635" y="6172200"/>
                </a:lnTo>
                <a:cubicBezTo>
                  <a:pt x="148926" y="6172200"/>
                  <a:pt x="0" y="6023817"/>
                  <a:pt x="0" y="5840778"/>
                </a:cubicBezTo>
                <a:lnTo>
                  <a:pt x="0" y="331423"/>
                </a:lnTo>
                <a:cubicBezTo>
                  <a:pt x="0" y="148383"/>
                  <a:pt x="148926" y="0"/>
                  <a:pt x="332635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50408" y="1828800"/>
            <a:ext cx="6035040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242880F-92D7-4796-B72D-6CF83054BAF5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492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40"/>
            <a:ext cx="613562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828800"/>
            <a:ext cx="6135624" cy="448970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23749-65BA-43BD-B2BF-FF5A4C96AE14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F11DC52-D1FD-A255-1A04-7A15A9DE3C8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53304" y="352327"/>
            <a:ext cx="4495799" cy="6172200"/>
          </a:xfrm>
          <a:custGeom>
            <a:avLst/>
            <a:gdLst>
              <a:gd name="connsiteX0" fmla="*/ 293171 w 4495799"/>
              <a:gd name="connsiteY0" fmla="*/ 0 h 6172200"/>
              <a:gd name="connsiteX1" fmla="*/ 4202628 w 4495799"/>
              <a:gd name="connsiteY1" fmla="*/ 0 h 6172200"/>
              <a:gd name="connsiteX2" fmla="*/ 4495799 w 4495799"/>
              <a:gd name="connsiteY2" fmla="*/ 293171 h 6172200"/>
              <a:gd name="connsiteX3" fmla="*/ 4495799 w 4495799"/>
              <a:gd name="connsiteY3" fmla="*/ 5879029 h 6172200"/>
              <a:gd name="connsiteX4" fmla="*/ 4202628 w 4495799"/>
              <a:gd name="connsiteY4" fmla="*/ 6172200 h 6172200"/>
              <a:gd name="connsiteX5" fmla="*/ 293171 w 4495799"/>
              <a:gd name="connsiteY5" fmla="*/ 6172200 h 6172200"/>
              <a:gd name="connsiteX6" fmla="*/ 0 w 4495799"/>
              <a:gd name="connsiteY6" fmla="*/ 5879029 h 6172200"/>
              <a:gd name="connsiteX7" fmla="*/ 0 w 4495799"/>
              <a:gd name="connsiteY7" fmla="*/ 293171 h 6172200"/>
              <a:gd name="connsiteX8" fmla="*/ 293171 w 4495799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95799" h="6172200">
                <a:moveTo>
                  <a:pt x="293171" y="0"/>
                </a:moveTo>
                <a:lnTo>
                  <a:pt x="4202628" y="0"/>
                </a:lnTo>
                <a:cubicBezTo>
                  <a:pt x="4364542" y="0"/>
                  <a:pt x="4495799" y="131257"/>
                  <a:pt x="4495799" y="293171"/>
                </a:cubicBezTo>
                <a:lnTo>
                  <a:pt x="4495799" y="5879029"/>
                </a:lnTo>
                <a:cubicBezTo>
                  <a:pt x="4495799" y="6040943"/>
                  <a:pt x="4364542" y="6172200"/>
                  <a:pt x="4202628" y="6172200"/>
                </a:cubicBezTo>
                <a:lnTo>
                  <a:pt x="293171" y="6172200"/>
                </a:lnTo>
                <a:cubicBezTo>
                  <a:pt x="131257" y="6172200"/>
                  <a:pt x="0" y="6040943"/>
                  <a:pt x="0" y="5879029"/>
                </a:cubicBezTo>
                <a:lnTo>
                  <a:pt x="0" y="293171"/>
                </a:lnTo>
                <a:cubicBezTo>
                  <a:pt x="0" y="131257"/>
                  <a:pt x="131257" y="0"/>
                  <a:pt x="293171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4047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0076" y="320040"/>
            <a:ext cx="676656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539F8C7-DD74-7177-C2DA-02533B6576F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9373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20076" y="1380744"/>
            <a:ext cx="676656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561C12A-E1D5-4BE9-85D9-F221F70F4931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2171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380744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BDBE6-5750-4902-BDAA-20F546DD8AD7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46768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197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601755"/>
            <a:ext cx="4389120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281557-D8C5-3666-A17C-BD66A5F9C0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1522" y="342902"/>
            <a:ext cx="6249778" cy="6172343"/>
          </a:xfrm>
          <a:custGeom>
            <a:avLst/>
            <a:gdLst>
              <a:gd name="connsiteX0" fmla="*/ 258473 w 6249778"/>
              <a:gd name="connsiteY0" fmla="*/ 0 h 6172343"/>
              <a:gd name="connsiteX1" fmla="*/ 5991306 w 6249778"/>
              <a:gd name="connsiteY1" fmla="*/ 0 h 6172343"/>
              <a:gd name="connsiteX2" fmla="*/ 6249778 w 6249778"/>
              <a:gd name="connsiteY2" fmla="*/ 257942 h 6172343"/>
              <a:gd name="connsiteX3" fmla="*/ 6249778 w 6249778"/>
              <a:gd name="connsiteY3" fmla="*/ 5914401 h 6172343"/>
              <a:gd name="connsiteX4" fmla="*/ 5991306 w 6249778"/>
              <a:gd name="connsiteY4" fmla="*/ 6172343 h 6172343"/>
              <a:gd name="connsiteX5" fmla="*/ 258473 w 6249778"/>
              <a:gd name="connsiteY5" fmla="*/ 6172343 h 6172343"/>
              <a:gd name="connsiteX6" fmla="*/ 0 w 6249778"/>
              <a:gd name="connsiteY6" fmla="*/ 5914401 h 6172343"/>
              <a:gd name="connsiteX7" fmla="*/ 0 w 6249778"/>
              <a:gd name="connsiteY7" fmla="*/ 257942 h 6172343"/>
              <a:gd name="connsiteX8" fmla="*/ 258473 w 6249778"/>
              <a:gd name="connsiteY8" fmla="*/ 0 h 6172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49778" h="6172343">
                <a:moveTo>
                  <a:pt x="258473" y="0"/>
                </a:moveTo>
                <a:lnTo>
                  <a:pt x="5991306" y="0"/>
                </a:lnTo>
                <a:cubicBezTo>
                  <a:pt x="6134057" y="0"/>
                  <a:pt x="6249778" y="115484"/>
                  <a:pt x="6249778" y="257942"/>
                </a:cubicBezTo>
                <a:lnTo>
                  <a:pt x="6249778" y="5914401"/>
                </a:lnTo>
                <a:cubicBezTo>
                  <a:pt x="6249778" y="6056859"/>
                  <a:pt x="6134057" y="6172343"/>
                  <a:pt x="5991306" y="6172343"/>
                </a:cubicBezTo>
                <a:lnTo>
                  <a:pt x="258473" y="6172343"/>
                </a:lnTo>
                <a:cubicBezTo>
                  <a:pt x="115722" y="6172343"/>
                  <a:pt x="0" y="6056859"/>
                  <a:pt x="0" y="5914401"/>
                </a:cubicBezTo>
                <a:lnTo>
                  <a:pt x="0" y="257942"/>
                </a:lnTo>
                <a:cubicBezTo>
                  <a:pt x="0" y="115484"/>
                  <a:pt x="115722" y="0"/>
                  <a:pt x="258473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2276856"/>
            <a:ext cx="4389120" cy="4041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01C4331-C33F-4DC1-AB74-C520A718CE2B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34474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4480560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7" y="2276856"/>
            <a:ext cx="4480560" cy="4041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A4764-83A9-4A81-9507-BED109D81520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37594" y="342900"/>
            <a:ext cx="6111507" cy="6172338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800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320040"/>
            <a:ext cx="438912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281557-D8C5-3666-A17C-BD66A5F9C0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1522" y="342902"/>
            <a:ext cx="6249778" cy="6172343"/>
          </a:xfrm>
          <a:custGeom>
            <a:avLst/>
            <a:gdLst>
              <a:gd name="connsiteX0" fmla="*/ 258473 w 6249778"/>
              <a:gd name="connsiteY0" fmla="*/ 0 h 6172343"/>
              <a:gd name="connsiteX1" fmla="*/ 5991306 w 6249778"/>
              <a:gd name="connsiteY1" fmla="*/ 0 h 6172343"/>
              <a:gd name="connsiteX2" fmla="*/ 6249778 w 6249778"/>
              <a:gd name="connsiteY2" fmla="*/ 257942 h 6172343"/>
              <a:gd name="connsiteX3" fmla="*/ 6249778 w 6249778"/>
              <a:gd name="connsiteY3" fmla="*/ 5914401 h 6172343"/>
              <a:gd name="connsiteX4" fmla="*/ 5991306 w 6249778"/>
              <a:gd name="connsiteY4" fmla="*/ 6172343 h 6172343"/>
              <a:gd name="connsiteX5" fmla="*/ 258473 w 6249778"/>
              <a:gd name="connsiteY5" fmla="*/ 6172343 h 6172343"/>
              <a:gd name="connsiteX6" fmla="*/ 0 w 6249778"/>
              <a:gd name="connsiteY6" fmla="*/ 5914401 h 6172343"/>
              <a:gd name="connsiteX7" fmla="*/ 0 w 6249778"/>
              <a:gd name="connsiteY7" fmla="*/ 257942 h 6172343"/>
              <a:gd name="connsiteX8" fmla="*/ 258473 w 6249778"/>
              <a:gd name="connsiteY8" fmla="*/ 0 h 6172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49778" h="6172343">
                <a:moveTo>
                  <a:pt x="258473" y="0"/>
                </a:moveTo>
                <a:lnTo>
                  <a:pt x="5991306" y="0"/>
                </a:lnTo>
                <a:cubicBezTo>
                  <a:pt x="6134057" y="0"/>
                  <a:pt x="6249778" y="115484"/>
                  <a:pt x="6249778" y="257942"/>
                </a:cubicBezTo>
                <a:lnTo>
                  <a:pt x="6249778" y="5914401"/>
                </a:lnTo>
                <a:cubicBezTo>
                  <a:pt x="6249778" y="6056859"/>
                  <a:pt x="6134057" y="6172343"/>
                  <a:pt x="5991306" y="6172343"/>
                </a:cubicBezTo>
                <a:lnTo>
                  <a:pt x="258473" y="6172343"/>
                </a:lnTo>
                <a:cubicBezTo>
                  <a:pt x="115722" y="6172343"/>
                  <a:pt x="0" y="6056859"/>
                  <a:pt x="0" y="5914401"/>
                </a:cubicBezTo>
                <a:lnTo>
                  <a:pt x="0" y="257942"/>
                </a:lnTo>
                <a:cubicBezTo>
                  <a:pt x="0" y="115484"/>
                  <a:pt x="115722" y="0"/>
                  <a:pt x="258473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1380744"/>
            <a:ext cx="438912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2C6C9-D30C-4946-92A4-454A5FC69685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7350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320040"/>
            <a:ext cx="4573413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6" y="1380744"/>
            <a:ext cx="4573413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79CC6-BB04-42D6-AB0C-BAA184663D94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37594" y="342900"/>
            <a:ext cx="6111507" cy="6172338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58616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B3D66E4-8050-49E4-B8D2-06214BFB7C0A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7347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340156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02843" y="342901"/>
            <a:ext cx="7346257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E7AEA2F-0823-4BD6-88F7-6D0D98F52C93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31699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6092A99-204A-46CE-8F70-09D6B2D34877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19413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2" y="5111854"/>
            <a:ext cx="3739279" cy="138988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D5837EDE-723C-6CF6-EB95-3AEDA1F07E9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39373" y="320043"/>
            <a:ext cx="11509730" cy="4404825"/>
          </a:xfrm>
          <a:custGeom>
            <a:avLst/>
            <a:gdLst>
              <a:gd name="connsiteX0" fmla="*/ 299132 w 11509730"/>
              <a:gd name="connsiteY0" fmla="*/ 0 h 4404825"/>
              <a:gd name="connsiteX1" fmla="*/ 11210598 w 11509730"/>
              <a:gd name="connsiteY1" fmla="*/ 0 h 4404825"/>
              <a:gd name="connsiteX2" fmla="*/ 11509730 w 11509730"/>
              <a:gd name="connsiteY2" fmla="*/ 299132 h 4404825"/>
              <a:gd name="connsiteX3" fmla="*/ 11509730 w 11509730"/>
              <a:gd name="connsiteY3" fmla="*/ 4105693 h 4404825"/>
              <a:gd name="connsiteX4" fmla="*/ 11210598 w 11509730"/>
              <a:gd name="connsiteY4" fmla="*/ 4404825 h 4404825"/>
              <a:gd name="connsiteX5" fmla="*/ 299132 w 11509730"/>
              <a:gd name="connsiteY5" fmla="*/ 4404825 h 4404825"/>
              <a:gd name="connsiteX6" fmla="*/ 0 w 11509730"/>
              <a:gd name="connsiteY6" fmla="*/ 4105693 h 4404825"/>
              <a:gd name="connsiteX7" fmla="*/ 0 w 11509730"/>
              <a:gd name="connsiteY7" fmla="*/ 299132 h 4404825"/>
              <a:gd name="connsiteX8" fmla="*/ 299132 w 11509730"/>
              <a:gd name="connsiteY8" fmla="*/ 0 h 4404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4404825">
                <a:moveTo>
                  <a:pt x="299132" y="0"/>
                </a:moveTo>
                <a:lnTo>
                  <a:pt x="11210598" y="0"/>
                </a:lnTo>
                <a:cubicBezTo>
                  <a:pt x="11375804" y="0"/>
                  <a:pt x="11509730" y="133926"/>
                  <a:pt x="11509730" y="299132"/>
                </a:cubicBezTo>
                <a:lnTo>
                  <a:pt x="11509730" y="4105693"/>
                </a:lnTo>
                <a:cubicBezTo>
                  <a:pt x="11509730" y="4270899"/>
                  <a:pt x="11375804" y="4404825"/>
                  <a:pt x="11210598" y="4404825"/>
                </a:cubicBezTo>
                <a:lnTo>
                  <a:pt x="299132" y="4404825"/>
                </a:lnTo>
                <a:cubicBezTo>
                  <a:pt x="133926" y="4404825"/>
                  <a:pt x="0" y="4270899"/>
                  <a:pt x="0" y="4105693"/>
                </a:cubicBezTo>
                <a:lnTo>
                  <a:pt x="0" y="299132"/>
                </a:lnTo>
                <a:cubicBezTo>
                  <a:pt x="0" y="133926"/>
                  <a:pt x="133926" y="0"/>
                  <a:pt x="299132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EA3-15DE-451B-A24B-ACC8EA0B6D09}" type="datetime1">
              <a:rPr lang="en-US" smtClean="0"/>
              <a:t>11/25/2025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51928" y="5111854"/>
            <a:ext cx="6400800" cy="1389888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6444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BCE7E7D-ED4A-B625-6CB8-4D71682F63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9373" y="320042"/>
            <a:ext cx="11509730" cy="3458229"/>
          </a:xfrm>
          <a:custGeom>
            <a:avLst/>
            <a:gdLst>
              <a:gd name="connsiteX0" fmla="*/ 351529 w 11509730"/>
              <a:gd name="connsiteY0" fmla="*/ 0 h 3458229"/>
              <a:gd name="connsiteX1" fmla="*/ 11158201 w 11509730"/>
              <a:gd name="connsiteY1" fmla="*/ 0 h 3458229"/>
              <a:gd name="connsiteX2" fmla="*/ 11509730 w 11509730"/>
              <a:gd name="connsiteY2" fmla="*/ 351529 h 3458229"/>
              <a:gd name="connsiteX3" fmla="*/ 11509730 w 11509730"/>
              <a:gd name="connsiteY3" fmla="*/ 3106700 h 3458229"/>
              <a:gd name="connsiteX4" fmla="*/ 11158201 w 11509730"/>
              <a:gd name="connsiteY4" fmla="*/ 3458229 h 3458229"/>
              <a:gd name="connsiteX5" fmla="*/ 351529 w 11509730"/>
              <a:gd name="connsiteY5" fmla="*/ 3458229 h 3458229"/>
              <a:gd name="connsiteX6" fmla="*/ 0 w 11509730"/>
              <a:gd name="connsiteY6" fmla="*/ 3106700 h 3458229"/>
              <a:gd name="connsiteX7" fmla="*/ 0 w 11509730"/>
              <a:gd name="connsiteY7" fmla="*/ 351529 h 3458229"/>
              <a:gd name="connsiteX8" fmla="*/ 351529 w 11509730"/>
              <a:gd name="connsiteY8" fmla="*/ 0 h 3458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3458229">
                <a:moveTo>
                  <a:pt x="351529" y="0"/>
                </a:moveTo>
                <a:lnTo>
                  <a:pt x="11158201" y="0"/>
                </a:lnTo>
                <a:cubicBezTo>
                  <a:pt x="11352345" y="0"/>
                  <a:pt x="11509730" y="157385"/>
                  <a:pt x="11509730" y="351529"/>
                </a:cubicBezTo>
                <a:lnTo>
                  <a:pt x="11509730" y="3106700"/>
                </a:lnTo>
                <a:cubicBezTo>
                  <a:pt x="11509730" y="3300844"/>
                  <a:pt x="11352345" y="3458229"/>
                  <a:pt x="11158201" y="3458229"/>
                </a:cubicBezTo>
                <a:lnTo>
                  <a:pt x="351529" y="3458229"/>
                </a:lnTo>
                <a:cubicBezTo>
                  <a:pt x="157385" y="3458229"/>
                  <a:pt x="0" y="3300844"/>
                  <a:pt x="0" y="3106700"/>
                </a:cubicBezTo>
                <a:lnTo>
                  <a:pt x="0" y="351529"/>
                </a:lnTo>
                <a:cubicBezTo>
                  <a:pt x="0" y="157385"/>
                  <a:pt x="157385" y="0"/>
                  <a:pt x="351529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343DB-FCC0-4D52-80F2-173D55390D61}" type="datetime1">
              <a:rPr lang="en-US" smtClean="0"/>
              <a:t>11/25/2025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91928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6A25225-80A2-7139-2A81-39CA926639F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9373" y="3067414"/>
            <a:ext cx="11509730" cy="3458229"/>
          </a:xfrm>
          <a:custGeom>
            <a:avLst/>
            <a:gdLst>
              <a:gd name="connsiteX0" fmla="*/ 351529 w 11509730"/>
              <a:gd name="connsiteY0" fmla="*/ 0 h 3458229"/>
              <a:gd name="connsiteX1" fmla="*/ 11158201 w 11509730"/>
              <a:gd name="connsiteY1" fmla="*/ 0 h 3458229"/>
              <a:gd name="connsiteX2" fmla="*/ 11509730 w 11509730"/>
              <a:gd name="connsiteY2" fmla="*/ 351529 h 3458229"/>
              <a:gd name="connsiteX3" fmla="*/ 11509730 w 11509730"/>
              <a:gd name="connsiteY3" fmla="*/ 3106700 h 3458229"/>
              <a:gd name="connsiteX4" fmla="*/ 11158201 w 11509730"/>
              <a:gd name="connsiteY4" fmla="*/ 3458229 h 3458229"/>
              <a:gd name="connsiteX5" fmla="*/ 351529 w 11509730"/>
              <a:gd name="connsiteY5" fmla="*/ 3458229 h 3458229"/>
              <a:gd name="connsiteX6" fmla="*/ 0 w 11509730"/>
              <a:gd name="connsiteY6" fmla="*/ 3106700 h 3458229"/>
              <a:gd name="connsiteX7" fmla="*/ 0 w 11509730"/>
              <a:gd name="connsiteY7" fmla="*/ 351529 h 3458229"/>
              <a:gd name="connsiteX8" fmla="*/ 351529 w 11509730"/>
              <a:gd name="connsiteY8" fmla="*/ 0 h 3458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3458229">
                <a:moveTo>
                  <a:pt x="351529" y="0"/>
                </a:moveTo>
                <a:lnTo>
                  <a:pt x="11158201" y="0"/>
                </a:lnTo>
                <a:cubicBezTo>
                  <a:pt x="11352345" y="0"/>
                  <a:pt x="11509730" y="157385"/>
                  <a:pt x="11509730" y="351529"/>
                </a:cubicBezTo>
                <a:lnTo>
                  <a:pt x="11509730" y="3106700"/>
                </a:lnTo>
                <a:cubicBezTo>
                  <a:pt x="11509730" y="3300844"/>
                  <a:pt x="11352345" y="3458229"/>
                  <a:pt x="11158201" y="3458229"/>
                </a:cubicBezTo>
                <a:lnTo>
                  <a:pt x="351529" y="3458229"/>
                </a:lnTo>
                <a:cubicBezTo>
                  <a:pt x="157385" y="3458229"/>
                  <a:pt x="0" y="3300844"/>
                  <a:pt x="0" y="3106700"/>
                </a:cubicBezTo>
                <a:lnTo>
                  <a:pt x="0" y="351529"/>
                </a:lnTo>
                <a:cubicBezTo>
                  <a:pt x="0" y="157385"/>
                  <a:pt x="157385" y="0"/>
                  <a:pt x="351529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38328"/>
          </a:xfrm>
        </p:spPr>
        <p:txBody>
          <a:bodyPr/>
          <a:lstStyle/>
          <a:p>
            <a:fld id="{457C7506-9AD1-49AD-BE44-C83E35401EAD}" type="datetime1">
              <a:rPr lang="en-US" smtClean="0"/>
              <a:t>11/25/2025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68102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11155680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5F6FDB5-F783-3538-287C-754C11C3097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9768" y="1828800"/>
            <a:ext cx="6176399" cy="4425696"/>
          </a:xfrm>
          <a:custGeom>
            <a:avLst/>
            <a:gdLst>
              <a:gd name="connsiteX0" fmla="*/ 325421 w 6450717"/>
              <a:gd name="connsiteY0" fmla="*/ 0 h 4425696"/>
              <a:gd name="connsiteX1" fmla="*/ 6125296 w 6450717"/>
              <a:gd name="connsiteY1" fmla="*/ 0 h 4425696"/>
              <a:gd name="connsiteX2" fmla="*/ 6450717 w 6450717"/>
              <a:gd name="connsiteY2" fmla="*/ 325421 h 4425696"/>
              <a:gd name="connsiteX3" fmla="*/ 6450717 w 6450717"/>
              <a:gd name="connsiteY3" fmla="*/ 4100275 h 4425696"/>
              <a:gd name="connsiteX4" fmla="*/ 6125296 w 6450717"/>
              <a:gd name="connsiteY4" fmla="*/ 4425696 h 4425696"/>
              <a:gd name="connsiteX5" fmla="*/ 325421 w 6450717"/>
              <a:gd name="connsiteY5" fmla="*/ 4425696 h 4425696"/>
              <a:gd name="connsiteX6" fmla="*/ 0 w 6450717"/>
              <a:gd name="connsiteY6" fmla="*/ 4100275 h 4425696"/>
              <a:gd name="connsiteX7" fmla="*/ 0 w 6450717"/>
              <a:gd name="connsiteY7" fmla="*/ 325421 h 4425696"/>
              <a:gd name="connsiteX8" fmla="*/ 325421 w 6450717"/>
              <a:gd name="connsiteY8" fmla="*/ 0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50717" h="4425696">
                <a:moveTo>
                  <a:pt x="325421" y="0"/>
                </a:moveTo>
                <a:lnTo>
                  <a:pt x="6125296" y="0"/>
                </a:lnTo>
                <a:cubicBezTo>
                  <a:pt x="6305021" y="0"/>
                  <a:pt x="6450717" y="145696"/>
                  <a:pt x="6450717" y="325421"/>
                </a:cubicBezTo>
                <a:lnTo>
                  <a:pt x="6450717" y="4100275"/>
                </a:lnTo>
                <a:cubicBezTo>
                  <a:pt x="6450717" y="4280000"/>
                  <a:pt x="6305021" y="4425696"/>
                  <a:pt x="6125296" y="4425696"/>
                </a:cubicBezTo>
                <a:lnTo>
                  <a:pt x="325421" y="4425696"/>
                </a:lnTo>
                <a:cubicBezTo>
                  <a:pt x="145696" y="4425696"/>
                  <a:pt x="0" y="4280000"/>
                  <a:pt x="0" y="4100275"/>
                </a:cubicBezTo>
                <a:lnTo>
                  <a:pt x="0" y="325421"/>
                </a:lnTo>
                <a:cubicBezTo>
                  <a:pt x="0" y="145696"/>
                  <a:pt x="145696" y="0"/>
                  <a:pt x="325421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87768" y="1828800"/>
            <a:ext cx="4297680" cy="4428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4BF2A-D949-4DFB-9912-9D6234B797F2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76790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39"/>
            <a:ext cx="4855464" cy="145389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5F2F272-6D18-7E06-3E9A-D10C5C5021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10075" y="2293496"/>
            <a:ext cx="4775158" cy="4039043"/>
          </a:xfrm>
          <a:custGeom>
            <a:avLst/>
            <a:gdLst>
              <a:gd name="connsiteX0" fmla="*/ 305917 w 4855463"/>
              <a:gd name="connsiteY0" fmla="*/ 0 h 4039043"/>
              <a:gd name="connsiteX1" fmla="*/ 4549547 w 4855463"/>
              <a:gd name="connsiteY1" fmla="*/ 0 h 4039043"/>
              <a:gd name="connsiteX2" fmla="*/ 4849249 w 4855463"/>
              <a:gd name="connsiteY2" fmla="*/ 244264 h 4039043"/>
              <a:gd name="connsiteX3" fmla="*/ 4855463 w 4855463"/>
              <a:gd name="connsiteY3" fmla="*/ 305907 h 4039043"/>
              <a:gd name="connsiteX4" fmla="*/ 4855463 w 4855463"/>
              <a:gd name="connsiteY4" fmla="*/ 3733136 h 4039043"/>
              <a:gd name="connsiteX5" fmla="*/ 4849249 w 4855463"/>
              <a:gd name="connsiteY5" fmla="*/ 3794779 h 4039043"/>
              <a:gd name="connsiteX6" fmla="*/ 4549547 w 4855463"/>
              <a:gd name="connsiteY6" fmla="*/ 4039043 h 4039043"/>
              <a:gd name="connsiteX7" fmla="*/ 305917 w 4855463"/>
              <a:gd name="connsiteY7" fmla="*/ 4039043 h 4039043"/>
              <a:gd name="connsiteX8" fmla="*/ 0 w 4855463"/>
              <a:gd name="connsiteY8" fmla="*/ 3733126 h 4039043"/>
              <a:gd name="connsiteX9" fmla="*/ 0 w 4855463"/>
              <a:gd name="connsiteY9" fmla="*/ 305917 h 4039043"/>
              <a:gd name="connsiteX10" fmla="*/ 305917 w 4855463"/>
              <a:gd name="connsiteY10" fmla="*/ 0 h 4039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855463" h="4039043">
                <a:moveTo>
                  <a:pt x="305917" y="0"/>
                </a:moveTo>
                <a:lnTo>
                  <a:pt x="4549547" y="0"/>
                </a:lnTo>
                <a:cubicBezTo>
                  <a:pt x="4697381" y="0"/>
                  <a:pt x="4820723" y="104863"/>
                  <a:pt x="4849249" y="244264"/>
                </a:cubicBezTo>
                <a:lnTo>
                  <a:pt x="4855463" y="305907"/>
                </a:lnTo>
                <a:lnTo>
                  <a:pt x="4855463" y="3733136"/>
                </a:lnTo>
                <a:lnTo>
                  <a:pt x="4849249" y="3794779"/>
                </a:lnTo>
                <a:cubicBezTo>
                  <a:pt x="4820723" y="3934180"/>
                  <a:pt x="4697381" y="4039043"/>
                  <a:pt x="4549547" y="4039043"/>
                </a:cubicBezTo>
                <a:lnTo>
                  <a:pt x="305917" y="4039043"/>
                </a:lnTo>
                <a:cubicBezTo>
                  <a:pt x="136964" y="4039043"/>
                  <a:pt x="0" y="3902079"/>
                  <a:pt x="0" y="3733126"/>
                </a:cubicBezTo>
                <a:lnTo>
                  <a:pt x="0" y="305917"/>
                </a:lnTo>
                <a:cubicBezTo>
                  <a:pt x="0" y="136964"/>
                  <a:pt x="136964" y="0"/>
                  <a:pt x="305917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3594C-FF61-4FB6-A5E4-597CB7D69CB6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6012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0218"/>
            <a:ext cx="3827439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4639E5C-EF58-65A1-C364-F58DE76158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10075" y="2293494"/>
            <a:ext cx="3666744" cy="4039044"/>
          </a:xfrm>
          <a:custGeom>
            <a:avLst/>
            <a:gdLst>
              <a:gd name="connsiteX0" fmla="*/ 292716 w 3666744"/>
              <a:gd name="connsiteY0" fmla="*/ 0 h 4039044"/>
              <a:gd name="connsiteX1" fmla="*/ 3374028 w 3666744"/>
              <a:gd name="connsiteY1" fmla="*/ 0 h 4039044"/>
              <a:gd name="connsiteX2" fmla="*/ 3666744 w 3666744"/>
              <a:gd name="connsiteY2" fmla="*/ 292716 h 4039044"/>
              <a:gd name="connsiteX3" fmla="*/ 3666744 w 3666744"/>
              <a:gd name="connsiteY3" fmla="*/ 3746328 h 4039044"/>
              <a:gd name="connsiteX4" fmla="*/ 3374028 w 3666744"/>
              <a:gd name="connsiteY4" fmla="*/ 4039044 h 4039044"/>
              <a:gd name="connsiteX5" fmla="*/ 292716 w 3666744"/>
              <a:gd name="connsiteY5" fmla="*/ 4039044 h 4039044"/>
              <a:gd name="connsiteX6" fmla="*/ 0 w 3666744"/>
              <a:gd name="connsiteY6" fmla="*/ 3746328 h 4039044"/>
              <a:gd name="connsiteX7" fmla="*/ 0 w 3666744"/>
              <a:gd name="connsiteY7" fmla="*/ 292716 h 4039044"/>
              <a:gd name="connsiteX8" fmla="*/ 292716 w 3666744"/>
              <a:gd name="connsiteY8" fmla="*/ 0 h 4039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66744" h="4039044">
                <a:moveTo>
                  <a:pt x="292716" y="0"/>
                </a:moveTo>
                <a:lnTo>
                  <a:pt x="3374028" y="0"/>
                </a:lnTo>
                <a:cubicBezTo>
                  <a:pt x="3535691" y="0"/>
                  <a:pt x="3666744" y="131053"/>
                  <a:pt x="3666744" y="292716"/>
                </a:cubicBezTo>
                <a:lnTo>
                  <a:pt x="3666744" y="3746328"/>
                </a:lnTo>
                <a:cubicBezTo>
                  <a:pt x="3666744" y="3907991"/>
                  <a:pt x="3535691" y="4039044"/>
                  <a:pt x="3374028" y="4039044"/>
                </a:cubicBezTo>
                <a:lnTo>
                  <a:pt x="292716" y="4039044"/>
                </a:lnTo>
                <a:cubicBezTo>
                  <a:pt x="131053" y="4039044"/>
                  <a:pt x="0" y="3907991"/>
                  <a:pt x="0" y="3746328"/>
                </a:cubicBezTo>
                <a:lnTo>
                  <a:pt x="0" y="292716"/>
                </a:lnTo>
                <a:cubicBezTo>
                  <a:pt x="0" y="131053"/>
                  <a:pt x="131053" y="0"/>
                  <a:pt x="29271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20787" y="549275"/>
            <a:ext cx="6561138" cy="5788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205C6-AA77-4A66-BB27-EE68DDD0D193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80775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776" y="782804"/>
            <a:ext cx="11201400" cy="4206240"/>
          </a:xfrm>
        </p:spPr>
        <p:txBody>
          <a:bodyPr>
            <a:normAutofit/>
          </a:bodyPr>
          <a:lstStyle>
            <a:lvl1pPr algn="ctr">
              <a:defRPr sz="278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5DF3-EEC7-45DF-A943-3E12702079E5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3775" y="4989044"/>
            <a:ext cx="11201399" cy="1225296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  <a:lvl2pPr marL="228600" indent="0" algn="ctr">
              <a:buNone/>
              <a:defRPr sz="2000">
                <a:solidFill>
                  <a:schemeClr val="tx2">
                    <a:lumMod val="90000"/>
                    <a:lumOff val="10000"/>
                  </a:schemeClr>
                </a:solidFill>
              </a:defRPr>
            </a:lvl2pPr>
            <a:lvl3pPr marL="457200" indent="0" algn="ctr">
              <a:buNone/>
              <a:defRPr sz="1800">
                <a:solidFill>
                  <a:schemeClr val="tx2">
                    <a:lumMod val="90000"/>
                    <a:lumOff val="10000"/>
                  </a:schemeClr>
                </a:solidFill>
              </a:defRPr>
            </a:lvl3pPr>
            <a:lvl4pPr marL="685800" indent="0" algn="ctr">
              <a:buNone/>
              <a:defRPr sz="1600">
                <a:solidFill>
                  <a:schemeClr val="tx2">
                    <a:lumMod val="90000"/>
                    <a:lumOff val="10000"/>
                  </a:schemeClr>
                </a:solidFill>
              </a:defRPr>
            </a:lvl4pPr>
            <a:lvl5pPr marL="914400" indent="0" algn="ctr">
              <a:buNone/>
              <a:defRPr sz="1400">
                <a:solidFill>
                  <a:schemeClr val="tx2">
                    <a:lumMod val="90000"/>
                    <a:lumOff val="1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575705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776" y="782804"/>
            <a:ext cx="11201400" cy="4206240"/>
          </a:xfrm>
        </p:spPr>
        <p:txBody>
          <a:bodyPr>
            <a:normAutofit/>
          </a:bodyPr>
          <a:lstStyle>
            <a:lvl1pPr algn="ctr">
              <a:defRPr sz="27800"/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EAFF-A363-4554-A2A5-F61FABD0CE04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3776" y="4989044"/>
            <a:ext cx="11201400" cy="1225296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228600" indent="0" algn="ctr">
              <a:buNone/>
              <a:defRPr sz="2400"/>
            </a:lvl2pPr>
            <a:lvl3pPr marL="457200" indent="0" algn="ctr">
              <a:buNone/>
              <a:defRPr sz="2000"/>
            </a:lvl3pPr>
            <a:lvl4pPr marL="685800" indent="0" algn="ctr">
              <a:buNone/>
              <a:defRPr sz="1800"/>
            </a:lvl4pPr>
            <a:lvl5pPr marL="914400" indent="0" algn="ctr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980835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9768" y="603504"/>
            <a:ext cx="11201400" cy="4206240"/>
          </a:xfrm>
        </p:spPr>
        <p:txBody>
          <a:bodyPr>
            <a:normAutofit/>
          </a:bodyPr>
          <a:lstStyle>
            <a:lvl1pPr algn="l">
              <a:defRPr sz="278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47950-0717-4110-9557-F08D8A545BF8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8" y="4809744"/>
            <a:ext cx="5897880" cy="1353312"/>
          </a:xfrm>
        </p:spPr>
        <p:txBody>
          <a:bodyPr>
            <a:normAutofit/>
          </a:bodyPr>
          <a:lstStyle>
            <a:lvl1pPr marL="0" indent="0" algn="l">
              <a:buNone/>
              <a:defRPr sz="28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  <a:lvl2pPr marL="228600" indent="0" algn="l">
              <a:buNone/>
              <a:defRPr sz="2400">
                <a:solidFill>
                  <a:schemeClr val="tx2">
                    <a:lumMod val="90000"/>
                    <a:lumOff val="10000"/>
                  </a:schemeClr>
                </a:solidFill>
              </a:defRPr>
            </a:lvl2pPr>
            <a:lvl3pPr marL="457200" indent="0" algn="l">
              <a:buNone/>
              <a:defRPr sz="2000">
                <a:solidFill>
                  <a:schemeClr val="tx2">
                    <a:lumMod val="90000"/>
                    <a:lumOff val="10000"/>
                  </a:schemeClr>
                </a:solidFill>
              </a:defRPr>
            </a:lvl3pPr>
            <a:lvl4pPr marL="685800" indent="0" algn="l">
              <a:buNone/>
              <a:defRPr sz="1800">
                <a:solidFill>
                  <a:schemeClr val="tx2">
                    <a:lumMod val="90000"/>
                    <a:lumOff val="10000"/>
                  </a:schemeClr>
                </a:solidFill>
              </a:defRPr>
            </a:lvl4pPr>
            <a:lvl5pPr marL="914400" indent="0" algn="l">
              <a:buNone/>
              <a:defRPr sz="1600">
                <a:solidFill>
                  <a:schemeClr val="tx2">
                    <a:lumMod val="90000"/>
                    <a:lumOff val="1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504389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1F94A-833D-4D19-8ACB-52DAEF08569A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0974955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1823376"/>
            <a:ext cx="9198864" cy="2875175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C3A70-5484-4418-A739-7B973E09E7E8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5276088"/>
            <a:ext cx="9198864" cy="466344"/>
          </a:xfrm>
        </p:spPr>
        <p:txBody>
          <a:bodyPr>
            <a:normAutofit/>
          </a:bodyPr>
          <a:lstStyle>
            <a:lvl1pPr marL="0" indent="0">
              <a:buNone/>
              <a:defRPr sz="22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228600" indent="0">
              <a:buNone/>
              <a:defRPr sz="20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2pPr>
            <a:lvl3pPr marL="457200" indent="0">
              <a:buNone/>
              <a:defRPr sz="18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3pPr>
            <a:lvl4pPr marL="685800" indent="0">
              <a:buNone/>
              <a:defRPr sz="16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4pPr>
            <a:lvl5pPr marL="914400" indent="0">
              <a:buNone/>
              <a:defRPr sz="14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Quote Author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7498051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4A9563B-AAD5-FEB6-A529-82D8BF95E524}"/>
              </a:ext>
            </a:extLst>
          </p:cNvPr>
          <p:cNvSpPr/>
          <p:nvPr userDrawn="1"/>
        </p:nvSpPr>
        <p:spPr>
          <a:xfrm>
            <a:off x="806386" y="760151"/>
            <a:ext cx="10579222" cy="5337698"/>
          </a:xfrm>
          <a:prstGeom prst="roundRect">
            <a:avLst>
              <a:gd name="adj" fmla="val 6093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55064" y="2092751"/>
            <a:ext cx="8695944" cy="2128102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380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A9960C-742D-4508-821A-E36FD033CDBF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5120640"/>
            <a:ext cx="8695944" cy="62179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b="1" dirty="0"/>
            </a:lvl1pPr>
            <a:lvl2pPr marL="228600" indent="0">
              <a:buNone/>
              <a:defRPr lang="en-US" b="1" dirty="0"/>
            </a:lvl2pPr>
            <a:lvl3pPr marL="457200" indent="0">
              <a:buNone/>
              <a:defRPr lang="en-US" b="1" dirty="0"/>
            </a:lvl3pPr>
            <a:lvl4pPr marL="685800" indent="0">
              <a:buNone/>
              <a:defRPr lang="en-US" b="1" dirty="0"/>
            </a:lvl4pPr>
            <a:lvl5pPr marL="914400" indent="0">
              <a:buNone/>
              <a:defRPr lang="en-US" b="1" dirty="0"/>
            </a:lvl5pPr>
          </a:lstStyle>
          <a:p>
            <a:pPr lvl="0"/>
            <a:r>
              <a:rPr lang="en-US"/>
              <a:t>Quote Author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6285905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9768" y="438912"/>
            <a:ext cx="9619488" cy="452628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965192"/>
            <a:ext cx="5431536" cy="128930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E0D0A5-9A76-413F-B8E0-5A45841D7E46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7753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9768" y="1179576"/>
            <a:ext cx="9317736" cy="378561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965192"/>
            <a:ext cx="5431536" cy="128930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D0AF003-CBE1-47D7-BB91-14D8E3A57039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4045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294248"/>
            <a:ext cx="11164825" cy="9584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0825"/>
            <a:ext cx="5211762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24"/>
            <a:ext cx="521335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EEC48-96C8-40C8-BC32-68BFC261013A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0834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76166"/>
            <a:ext cx="11164824" cy="97656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7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0888"/>
            <a:ext cx="5211762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88"/>
            <a:ext cx="521335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79F91-8FDB-4AB3-84FB-6B8E68AF702B}" type="datetime1">
              <a:rPr lang="en-US" smtClean="0"/>
              <a:t>11/25/2025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25818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1D436-D43A-4662-BADB-33E2F793B997}" type="datetime1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96913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C9DBE-31FF-4D71-B719-92EBAC3193CE}" type="datetime1">
              <a:rPr lang="en-US" smtClean="0"/>
              <a:t>11/25/2025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17458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9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66741" cy="575256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F576B-5432-44C5-AE72-B8C78722FE99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59907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7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ADACA751-BBB2-3E33-EA6C-54B4A7F684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342901"/>
            <a:ext cx="6785782" cy="6172198"/>
          </a:xfrm>
          <a:custGeom>
            <a:avLst/>
            <a:gdLst>
              <a:gd name="connsiteX0" fmla="*/ 264355 w 6785782"/>
              <a:gd name="connsiteY0" fmla="*/ 0 h 6172198"/>
              <a:gd name="connsiteX1" fmla="*/ 6521427 w 6785782"/>
              <a:gd name="connsiteY1" fmla="*/ 0 h 6172198"/>
              <a:gd name="connsiteX2" fmla="*/ 6785782 w 6785782"/>
              <a:gd name="connsiteY2" fmla="*/ 264355 h 6172198"/>
              <a:gd name="connsiteX3" fmla="*/ 6785782 w 6785782"/>
              <a:gd name="connsiteY3" fmla="*/ 5907843 h 6172198"/>
              <a:gd name="connsiteX4" fmla="*/ 6521427 w 6785782"/>
              <a:gd name="connsiteY4" fmla="*/ 6172198 h 6172198"/>
              <a:gd name="connsiteX5" fmla="*/ 264355 w 6785782"/>
              <a:gd name="connsiteY5" fmla="*/ 6172198 h 6172198"/>
              <a:gd name="connsiteX6" fmla="*/ 0 w 6785782"/>
              <a:gd name="connsiteY6" fmla="*/ 5907843 h 6172198"/>
              <a:gd name="connsiteX7" fmla="*/ 0 w 6785782"/>
              <a:gd name="connsiteY7" fmla="*/ 264355 h 6172198"/>
              <a:gd name="connsiteX8" fmla="*/ 264355 w 6785782"/>
              <a:gd name="connsiteY8" fmla="*/ 0 h 6172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85782" h="6172198">
                <a:moveTo>
                  <a:pt x="264355" y="0"/>
                </a:moveTo>
                <a:lnTo>
                  <a:pt x="6521427" y="0"/>
                </a:lnTo>
                <a:cubicBezTo>
                  <a:pt x="6667426" y="0"/>
                  <a:pt x="6785782" y="118356"/>
                  <a:pt x="6785782" y="264355"/>
                </a:cubicBezTo>
                <a:lnTo>
                  <a:pt x="6785782" y="5907843"/>
                </a:lnTo>
                <a:cubicBezTo>
                  <a:pt x="6785782" y="6053842"/>
                  <a:pt x="6667426" y="6172198"/>
                  <a:pt x="6521427" y="6172198"/>
                </a:cubicBezTo>
                <a:lnTo>
                  <a:pt x="264355" y="6172198"/>
                </a:lnTo>
                <a:cubicBezTo>
                  <a:pt x="118356" y="6172198"/>
                  <a:pt x="0" y="6053842"/>
                  <a:pt x="0" y="5907843"/>
                </a:cubicBezTo>
                <a:lnTo>
                  <a:pt x="0" y="264355"/>
                </a:lnTo>
                <a:cubicBezTo>
                  <a:pt x="0" y="118356"/>
                  <a:pt x="118356" y="0"/>
                  <a:pt x="264355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66CE1-0051-42BD-BBD3-CB4EC65FC51D}" type="datetime1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02161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29768"/>
            <a:ext cx="10890374" cy="1627632"/>
          </a:xfrm>
        </p:spPr>
        <p:txBody>
          <a:bodyPr anchor="t">
            <a:no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8" y="3264408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04B75-5BA7-423E-A6AE-B3781CB72AA9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628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27318"/>
            <a:ext cx="7370064" cy="184202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3622673"/>
            <a:ext cx="7370064" cy="22311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C1F7B-2472-4057-932A-A13696216B5F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9701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83464"/>
            <a:ext cx="10652760" cy="969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8" y="1380744"/>
            <a:ext cx="10652760" cy="4901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9768" y="6519672"/>
            <a:ext cx="28437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8A7B9ABC-2BDA-432C-8D53-84813DB6E36F}" type="datetime1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60536" y="6519672"/>
            <a:ext cx="264261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75720" y="6519672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288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15" r:id="rId2"/>
    <p:sldLayoutId id="2147483676" r:id="rId3"/>
    <p:sldLayoutId id="2147483712" r:id="rId4"/>
    <p:sldLayoutId id="2147483698" r:id="rId5"/>
    <p:sldLayoutId id="2147483734" r:id="rId6"/>
    <p:sldLayoutId id="2147483736" r:id="rId7"/>
    <p:sldLayoutId id="2147483729" r:id="rId8"/>
    <p:sldLayoutId id="2147483783" r:id="rId9"/>
    <p:sldLayoutId id="2147483716" r:id="rId10"/>
    <p:sldLayoutId id="2147483782" r:id="rId11"/>
    <p:sldLayoutId id="2147483713" r:id="rId12"/>
    <p:sldLayoutId id="2147483732" r:id="rId13"/>
    <p:sldLayoutId id="2147483662" r:id="rId14"/>
    <p:sldLayoutId id="2147483679" r:id="rId15"/>
    <p:sldLayoutId id="2147483680" r:id="rId16"/>
    <p:sldLayoutId id="2147483681" r:id="rId17"/>
    <p:sldLayoutId id="2147483778" r:id="rId18"/>
    <p:sldLayoutId id="2147483777" r:id="rId19"/>
    <p:sldLayoutId id="2147483689" r:id="rId20"/>
    <p:sldLayoutId id="2147483690" r:id="rId21"/>
    <p:sldLayoutId id="2147483707" r:id="rId22"/>
    <p:sldLayoutId id="2147483708" r:id="rId23"/>
    <p:sldLayoutId id="2147483692" r:id="rId24"/>
    <p:sldLayoutId id="2147483691" r:id="rId25"/>
    <p:sldLayoutId id="2147483743" r:id="rId26"/>
    <p:sldLayoutId id="2147483744" r:id="rId27"/>
    <p:sldLayoutId id="2147483694" r:id="rId28"/>
    <p:sldLayoutId id="2147483770" r:id="rId29"/>
    <p:sldLayoutId id="2147483769" r:id="rId30"/>
    <p:sldLayoutId id="2147483771" r:id="rId31"/>
    <p:sldLayoutId id="2147483693" r:id="rId32"/>
    <p:sldLayoutId id="2147483711" r:id="rId33"/>
    <p:sldLayoutId id="2147483672" r:id="rId34"/>
    <p:sldLayoutId id="2147483673" r:id="rId35"/>
    <p:sldLayoutId id="2147483696" r:id="rId36"/>
    <p:sldLayoutId id="2147483780" r:id="rId37"/>
    <p:sldLayoutId id="2147483740" r:id="rId38"/>
    <p:sldLayoutId id="2147483779" r:id="rId39"/>
    <p:sldLayoutId id="2147483776" r:id="rId40"/>
    <p:sldLayoutId id="2147483757" r:id="rId41"/>
    <p:sldLayoutId id="2147483762" r:id="rId42"/>
    <p:sldLayoutId id="2147483764" r:id="rId43"/>
    <p:sldLayoutId id="2147483767" r:id="rId44"/>
    <p:sldLayoutId id="2147483664" r:id="rId45"/>
    <p:sldLayoutId id="2147483665" r:id="rId46"/>
    <p:sldLayoutId id="2147483666" r:id="rId47"/>
    <p:sldLayoutId id="2147483667" r:id="rId48"/>
    <p:sldLayoutId id="2147483668" r:id="rId49"/>
    <p:sldLayoutId id="2147483669" r:id="rId50"/>
    <p:sldLayoutId id="2147483685" r:id="rId51"/>
    <p:sldLayoutId id="2147483730" r:id="rId5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Heinrich_Schliemann_(HeidICON_28763)_(cropped)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photos/mycenae-excavations-greece-499183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riodictable.one/element/29" TargetMode="External"/><Relationship Id="rId3" Type="http://schemas.openxmlformats.org/officeDocument/2006/relationships/hyperlink" Target="https://www.namuseum.gr/en/monthly_artefact/once-upon-a-time-in-the-aegean/" TargetMode="External"/><Relationship Id="rId7" Type="http://schemas.openxmlformats.org/officeDocument/2006/relationships/hyperlink" Target="http://www.periodictable.one" TargetMode="External"/><Relationship Id="rId2" Type="http://schemas.openxmlformats.org/officeDocument/2006/relationships/hyperlink" Target="http://www.historyskills.com/classroom/ancient-history/anc-schliemann-reading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e-mycenae.org/grave-circle-a/" TargetMode="External"/><Relationship Id="rId11" Type="http://schemas.openxmlformats.org/officeDocument/2006/relationships/hyperlink" Target="https://www.periodictable.one/element/50" TargetMode="External"/><Relationship Id="rId5" Type="http://schemas.openxmlformats.org/officeDocument/2006/relationships/hyperlink" Target="https://mythologyworldwide.com/fierce-and-sacred-the-role-of-big-cats-in-mythology/" TargetMode="External"/><Relationship Id="rId10" Type="http://schemas.openxmlformats.org/officeDocument/2006/relationships/hyperlink" Target="https://www.periodictable.one/element/47" TargetMode="External"/><Relationship Id="rId4" Type="http://schemas.openxmlformats.org/officeDocument/2006/relationships/hyperlink" Target="https://www.academia.edu/36246174/Memphis_Minos_and_Mycenae_Bronze_Age_contact_between_Egypt_and_the_Aegean" TargetMode="External"/><Relationship Id="rId9" Type="http://schemas.openxmlformats.org/officeDocument/2006/relationships/hyperlink" Target="https://www.periodictable.one/element/7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8FACAB-959D-812F-8963-C96537EDB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BE92D4A-2B01-7C79-765D-37A3B92265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5330952" cy="3739896"/>
          </a:xfrm>
        </p:spPr>
        <p:txBody>
          <a:bodyPr anchor="t">
            <a:normAutofit/>
          </a:bodyPr>
          <a:lstStyle/>
          <a:p>
            <a:r>
              <a:rPr lang="en-US"/>
              <a:t>Bronze Dagger</a:t>
            </a:r>
            <a:br>
              <a:rPr lang="en-US"/>
            </a:br>
            <a:endParaRPr lang="en-US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214E2E02-FD44-8495-42A7-69BFA6085D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anchor="b">
            <a:normAutofit/>
          </a:bodyPr>
          <a:lstStyle/>
          <a:p>
            <a:r>
              <a:rPr lang="en-US"/>
              <a:t>Presented by Cerys Lye (2304505)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03B47E2-65ED-E3D5-C32B-83A84E6B418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3719" r="-1" b="30284"/>
          <a:stretch>
            <a:fillRect/>
          </a:stretch>
        </p:blipFill>
        <p:spPr>
          <a:xfrm>
            <a:off x="6517247" y="342900"/>
            <a:ext cx="5334000" cy="6172200"/>
          </a:xfrm>
          <a:custGeom>
            <a:avLst/>
            <a:gdLst>
              <a:gd name="connsiteX0" fmla="*/ 292023 w 11506200"/>
              <a:gd name="connsiteY0" fmla="*/ 0 h 4792766"/>
              <a:gd name="connsiteX1" fmla="*/ 11214177 w 11506200"/>
              <a:gd name="connsiteY1" fmla="*/ 0 h 4792766"/>
              <a:gd name="connsiteX2" fmla="*/ 11506200 w 11506200"/>
              <a:gd name="connsiteY2" fmla="*/ 292023 h 4792766"/>
              <a:gd name="connsiteX3" fmla="*/ 11506200 w 11506200"/>
              <a:gd name="connsiteY3" fmla="*/ 4500743 h 4792766"/>
              <a:gd name="connsiteX4" fmla="*/ 11214177 w 11506200"/>
              <a:gd name="connsiteY4" fmla="*/ 4792766 h 4792766"/>
              <a:gd name="connsiteX5" fmla="*/ 292023 w 11506200"/>
              <a:gd name="connsiteY5" fmla="*/ 4792766 h 4792766"/>
              <a:gd name="connsiteX6" fmla="*/ 0 w 11506200"/>
              <a:gd name="connsiteY6" fmla="*/ 4500743 h 4792766"/>
              <a:gd name="connsiteX7" fmla="*/ 0 w 11506200"/>
              <a:gd name="connsiteY7" fmla="*/ 292023 h 4792766"/>
              <a:gd name="connsiteX8" fmla="*/ 292023 w 11506200"/>
              <a:gd name="connsiteY8" fmla="*/ 0 h 4792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6200" h="4792766">
                <a:moveTo>
                  <a:pt x="292023" y="0"/>
                </a:moveTo>
                <a:lnTo>
                  <a:pt x="11214177" y="0"/>
                </a:lnTo>
                <a:cubicBezTo>
                  <a:pt x="11375457" y="0"/>
                  <a:pt x="11506200" y="130743"/>
                  <a:pt x="11506200" y="292023"/>
                </a:cubicBezTo>
                <a:lnTo>
                  <a:pt x="11506200" y="4500743"/>
                </a:lnTo>
                <a:cubicBezTo>
                  <a:pt x="11506200" y="4662023"/>
                  <a:pt x="11375457" y="4792766"/>
                  <a:pt x="11214177" y="4792766"/>
                </a:cubicBezTo>
                <a:lnTo>
                  <a:pt x="292023" y="4792766"/>
                </a:lnTo>
                <a:cubicBezTo>
                  <a:pt x="130743" y="4792766"/>
                  <a:pt x="0" y="4662023"/>
                  <a:pt x="0" y="4500743"/>
                </a:cubicBezTo>
                <a:lnTo>
                  <a:pt x="0" y="292023"/>
                </a:lnTo>
                <a:cubicBezTo>
                  <a:pt x="0" y="130743"/>
                  <a:pt x="130743" y="0"/>
                  <a:pt x="292023" y="0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16408349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746BB67F-515F-EA5B-36A5-079BAAFFE4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5330952" cy="3739896"/>
          </a:xfrm>
        </p:spPr>
        <p:txBody>
          <a:bodyPr anchor="t">
            <a:normAutofit/>
          </a:bodyPr>
          <a:lstStyle/>
          <a:p>
            <a:r>
              <a:rPr lang="en-US" dirty="0"/>
              <a:t>Heinrich Schleimann</a:t>
            </a: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86E53E1E-2B91-878E-692B-C76CB473E3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2282952"/>
            <a:ext cx="4517136" cy="3971544"/>
          </a:xfrm>
        </p:spPr>
        <p:txBody>
          <a:bodyPr>
            <a:normAutofit/>
          </a:bodyPr>
          <a:lstStyle/>
          <a:p>
            <a:r>
              <a:rPr lang="en-US" dirty="0"/>
              <a:t>Born in 1822 in Germany, to a modestly earning father Schleimann developed a keen interest in Ancient stories. </a:t>
            </a:r>
          </a:p>
          <a:p>
            <a:r>
              <a:rPr lang="en-US" dirty="0"/>
              <a:t>Considered the father of Mycenean Archaeology by some, he discovered The Mask of Agamemnon, which lay with the dagger mentioned. </a:t>
            </a:r>
            <a:endParaRPr lang="en-US"/>
          </a:p>
          <a:p>
            <a:r>
              <a:rPr lang="en-US" dirty="0"/>
              <a:t>However, Schleimann was controversial in his digs as he' d leave behind a level of destruction, and loss of material evidence. </a:t>
            </a:r>
          </a:p>
        </p:txBody>
      </p:sp>
      <p:pic>
        <p:nvPicPr>
          <p:cNvPr id="4" name="Picture Placeholder 3" descr="A person with a mustache wearing glasses&#10;&#10;AI-generated content may be incorrect.">
            <a:extLst>
              <a:ext uri="{FF2B5EF4-FFF2-40B4-BE49-F238E27FC236}">
                <a16:creationId xmlns:a16="http://schemas.microsoft.com/office/drawing/2014/main" id="{A8EB1C54-114B-AF8C-9D91-B83A684CA7F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r="2" b="17844"/>
          <a:stretch>
            <a:fillRect/>
          </a:stretch>
        </p:blipFill>
        <p:spPr>
          <a:xfrm>
            <a:off x="7033857" y="394561"/>
            <a:ext cx="4817390" cy="5513523"/>
          </a:xfrm>
          <a:custGeom>
            <a:avLst/>
            <a:gdLst>
              <a:gd name="connsiteX0" fmla="*/ 305905 w 5334000"/>
              <a:gd name="connsiteY0" fmla="*/ 0 h 6172200"/>
              <a:gd name="connsiteX1" fmla="*/ 5028095 w 5334000"/>
              <a:gd name="connsiteY1" fmla="*/ 0 h 6172200"/>
              <a:gd name="connsiteX2" fmla="*/ 5334000 w 5334000"/>
              <a:gd name="connsiteY2" fmla="*/ 305905 h 6172200"/>
              <a:gd name="connsiteX3" fmla="*/ 5334000 w 5334000"/>
              <a:gd name="connsiteY3" fmla="*/ 5866295 h 6172200"/>
              <a:gd name="connsiteX4" fmla="*/ 5028095 w 5334000"/>
              <a:gd name="connsiteY4" fmla="*/ 6172200 h 6172200"/>
              <a:gd name="connsiteX5" fmla="*/ 305905 w 5334000"/>
              <a:gd name="connsiteY5" fmla="*/ 6172200 h 6172200"/>
              <a:gd name="connsiteX6" fmla="*/ 0 w 5334000"/>
              <a:gd name="connsiteY6" fmla="*/ 5866295 h 6172200"/>
              <a:gd name="connsiteX7" fmla="*/ 0 w 5334000"/>
              <a:gd name="connsiteY7" fmla="*/ 305905 h 6172200"/>
              <a:gd name="connsiteX8" fmla="*/ 305905 w 53340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334000" h="6172200">
                <a:moveTo>
                  <a:pt x="305905" y="0"/>
                </a:moveTo>
                <a:lnTo>
                  <a:pt x="5028095" y="0"/>
                </a:lnTo>
                <a:cubicBezTo>
                  <a:pt x="5197042" y="0"/>
                  <a:pt x="5334000" y="136958"/>
                  <a:pt x="5334000" y="305905"/>
                </a:cubicBezTo>
                <a:lnTo>
                  <a:pt x="5334000" y="5866295"/>
                </a:lnTo>
                <a:cubicBezTo>
                  <a:pt x="5334000" y="6035242"/>
                  <a:pt x="5197042" y="6172200"/>
                  <a:pt x="5028095" y="6172200"/>
                </a:cubicBezTo>
                <a:lnTo>
                  <a:pt x="305905" y="6172200"/>
                </a:lnTo>
                <a:cubicBezTo>
                  <a:pt x="136958" y="6172200"/>
                  <a:pt x="0" y="6035242"/>
                  <a:pt x="0" y="5866295"/>
                </a:cubicBezTo>
                <a:lnTo>
                  <a:pt x="0" y="305905"/>
                </a:lnTo>
                <a:cubicBezTo>
                  <a:pt x="0" y="136958"/>
                  <a:pt x="136958" y="0"/>
                  <a:pt x="305905" y="0"/>
                </a:cubicBezTo>
                <a:close/>
              </a:path>
            </a:pathLst>
          </a:cu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CC51CB-5E93-DC6F-7DF2-5A57B83E325F}"/>
              </a:ext>
            </a:extLst>
          </p:cNvPr>
          <p:cNvSpPr txBox="1"/>
          <p:nvPr/>
        </p:nvSpPr>
        <p:spPr>
          <a:xfrm>
            <a:off x="7030195" y="5901268"/>
            <a:ext cx="4800365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 err="1">
                <a:ea typeface="+mn-lt"/>
                <a:cs typeface="+mn-lt"/>
              </a:rPr>
              <a:t>Plöckstrasse</a:t>
            </a:r>
            <a:r>
              <a:rPr lang="en-US" sz="1000" dirty="0">
                <a:ea typeface="+mn-lt"/>
                <a:cs typeface="+mn-lt"/>
              </a:rPr>
              <a:t> 79, E.S.H.H. (1866) </a:t>
            </a:r>
            <a:r>
              <a:rPr lang="en-US" sz="1000" i="1" dirty="0">
                <a:ea typeface="+mn-lt"/>
                <a:cs typeface="+mn-lt"/>
              </a:rPr>
              <a:t>Heinrich Schliemann, </a:t>
            </a:r>
            <a:r>
              <a:rPr lang="en-US" sz="1000" i="1" dirty="0" err="1">
                <a:ea typeface="+mn-lt"/>
                <a:cs typeface="+mn-lt"/>
              </a:rPr>
              <a:t>Archäologe</a:t>
            </a:r>
            <a:r>
              <a:rPr lang="en-US" sz="1000" i="1" dirty="0">
                <a:ea typeface="+mn-lt"/>
                <a:cs typeface="+mn-lt"/>
              </a:rPr>
              <a:t> (1822–1890)</a:t>
            </a:r>
            <a:r>
              <a:rPr lang="en-US" sz="1000" dirty="0">
                <a:ea typeface="+mn-lt"/>
                <a:cs typeface="+mn-lt"/>
              </a:rPr>
              <a:t>. Available at: </a:t>
            </a:r>
            <a:r>
              <a:rPr lang="en-US" sz="1000" dirty="0">
                <a:ea typeface="+mn-lt"/>
                <a:cs typeface="+mn-lt"/>
                <a:hlinkClick r:id="rId3"/>
              </a:rPr>
              <a:t>https://commons.wikimedia.org/wiki/File:Heinrich_Schliemann_(HeidICON_28763)_(cropped).jpg</a:t>
            </a:r>
            <a:r>
              <a:rPr lang="en-US" sz="1000" dirty="0">
                <a:ea typeface="+mn-lt"/>
                <a:cs typeface="+mn-lt"/>
              </a:rPr>
              <a:t> (Accessed: 25 November 2025).</a:t>
            </a:r>
            <a:endParaRPr lang="en-US" sz="1000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4865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FC9E73E6-657B-D2CF-5342-44FAF46C70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04237" y="498443"/>
            <a:ext cx="5662518" cy="1059847"/>
          </a:xfrm>
        </p:spPr>
        <p:txBody>
          <a:bodyPr>
            <a:normAutofit fontScale="90000"/>
          </a:bodyPr>
          <a:lstStyle/>
          <a:p>
            <a:r>
              <a:rPr lang="en-US" sz="6600"/>
              <a:t>Basic Analysis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9ED287-6D8A-1224-B201-D4CC9492281C}"/>
              </a:ext>
            </a:extLst>
          </p:cNvPr>
          <p:cNvSpPr txBox="1"/>
          <p:nvPr/>
        </p:nvSpPr>
        <p:spPr>
          <a:xfrm>
            <a:off x="4959720" y="1554610"/>
            <a:ext cx="3573618" cy="47705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600"/>
              <a:t>Dimensions:</a:t>
            </a:r>
          </a:p>
          <a:p>
            <a:pPr marL="285750" indent="-285750">
              <a:buFont typeface="Arial"/>
              <a:buChar char="•"/>
            </a:pPr>
            <a:r>
              <a:rPr lang="en-US" sz="2600"/>
              <a:t>Length:  16cm</a:t>
            </a:r>
          </a:p>
          <a:p>
            <a:pPr marL="285750" indent="-285750">
              <a:buFont typeface="Arial"/>
              <a:buChar char="•"/>
            </a:pPr>
            <a:r>
              <a:rPr lang="en-US" sz="2600"/>
              <a:t>Width: 4.7 cm</a:t>
            </a:r>
          </a:p>
          <a:p>
            <a:endParaRPr lang="en-US" sz="2600"/>
          </a:p>
          <a:p>
            <a:r>
              <a:rPr lang="en-US" sz="2600"/>
              <a:t>Material:</a:t>
            </a:r>
          </a:p>
          <a:p>
            <a:pPr marL="285750" indent="-285750">
              <a:buFont typeface="Arial"/>
              <a:buChar char="•"/>
            </a:pPr>
            <a:r>
              <a:rPr lang="en-US" sz="2600"/>
              <a:t>Gold and Silver inlay.</a:t>
            </a:r>
          </a:p>
          <a:p>
            <a:pPr marL="285750" indent="-285750">
              <a:buFont typeface="Arial"/>
              <a:buChar char="•"/>
            </a:pPr>
            <a:r>
              <a:rPr lang="en-US" sz="2600"/>
              <a:t>Bronze base material.</a:t>
            </a:r>
          </a:p>
          <a:p>
            <a:endParaRPr lang="en-US" sz="2600"/>
          </a:p>
          <a:p>
            <a:r>
              <a:rPr lang="en-US" sz="2600"/>
              <a:t>Not complete.</a:t>
            </a: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pic>
        <p:nvPicPr>
          <p:cNvPr id="11" name="Picture 10" descr="A stone with gold and silver designs&#10;&#10;AI-generated content may be incorrect.">
            <a:extLst>
              <a:ext uri="{FF2B5EF4-FFF2-40B4-BE49-F238E27FC236}">
                <a16:creationId xmlns:a16="http://schemas.microsoft.com/office/drawing/2014/main" id="{1EAE680E-6365-D66E-D8B4-AEE3952301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1105" y="0"/>
            <a:ext cx="2733791" cy="6858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D14C1B3-98C4-4699-D7D9-139A5CF27C39}"/>
              </a:ext>
            </a:extLst>
          </p:cNvPr>
          <p:cNvSpPr txBox="1"/>
          <p:nvPr/>
        </p:nvSpPr>
        <p:spPr>
          <a:xfrm>
            <a:off x="7992285" y="1559473"/>
            <a:ext cx="3352599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 dirty="0"/>
              <a:t>Found in Mycenaean, as a grave good. Grave Circle A, Tomb V.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552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9276A-F58B-1DE5-3E16-7FE858F24B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32987" y="399574"/>
            <a:ext cx="4578382" cy="1465803"/>
          </a:xfrm>
        </p:spPr>
        <p:txBody>
          <a:bodyPr anchor="t">
            <a:normAutofit fontScale="90000"/>
          </a:bodyPr>
          <a:lstStyle/>
          <a:p>
            <a:r>
              <a:rPr lang="en-US" dirty="0"/>
              <a:t>Grave Goods:</a:t>
            </a:r>
            <a:br>
              <a:rPr lang="en-US" dirty="0"/>
            </a:br>
            <a:r>
              <a:rPr lang="en-US" dirty="0"/>
              <a:t>Tomb V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ECDA08-F160-3747-0DB6-B94CA170F1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32987" y="2061321"/>
            <a:ext cx="4587240" cy="4555272"/>
          </a:xfrm>
        </p:spPr>
        <p:txBody>
          <a:bodyPr anchor="b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 dirty="0"/>
              <a:t>Found in what is identifies in Grave Circle A, Tomb V. This item is identified as a grave good, with its most famous neighboring item being The Mask of Agamemnon (Konstantinidi-</a:t>
            </a:r>
            <a:r>
              <a:rPr lang="en-US" sz="1500" dirty="0" err="1"/>
              <a:t>Syvridi</a:t>
            </a:r>
            <a:r>
              <a:rPr lang="en-US" sz="1500" dirty="0"/>
              <a:t>, 2024.)</a:t>
            </a:r>
          </a:p>
          <a:p>
            <a:pPr>
              <a:lnSpc>
                <a:spcPct val="110000"/>
              </a:lnSpc>
            </a:pPr>
            <a:r>
              <a:rPr lang="en-US" sz="1500" dirty="0"/>
              <a:t>Other items found were:</a:t>
            </a:r>
          </a:p>
          <a:p>
            <a:pPr marL="285750" indent="-285750">
              <a:lnSpc>
                <a:spcPct val="110000"/>
              </a:lnSpc>
              <a:buChar char="•"/>
            </a:pPr>
            <a:r>
              <a:rPr lang="en-US" sz="1500" dirty="0"/>
              <a:t>Gold Jewelry</a:t>
            </a:r>
          </a:p>
          <a:p>
            <a:pPr marL="285750" indent="-285750">
              <a:lnSpc>
                <a:spcPct val="110000"/>
              </a:lnSpc>
              <a:buChar char="•"/>
            </a:pPr>
            <a:r>
              <a:rPr lang="en-US" sz="1500" dirty="0"/>
              <a:t>Weapons – swords and daggers</a:t>
            </a:r>
          </a:p>
          <a:p>
            <a:pPr marL="285750" indent="-285750">
              <a:lnSpc>
                <a:spcPct val="110000"/>
              </a:lnSpc>
              <a:buChar char="•"/>
            </a:pPr>
            <a:r>
              <a:rPr lang="en-US" sz="1500" dirty="0"/>
              <a:t>Gold Breastplates</a:t>
            </a:r>
          </a:p>
          <a:p>
            <a:pPr marL="285750" indent="-285750">
              <a:lnSpc>
                <a:spcPct val="110000"/>
              </a:lnSpc>
              <a:buChar char="•"/>
            </a:pPr>
            <a:r>
              <a:rPr lang="en-US" sz="1500" dirty="0"/>
              <a:t>Gold and Silver Vessels</a:t>
            </a:r>
          </a:p>
          <a:p>
            <a:pPr marL="285750" indent="-285750">
              <a:lnSpc>
                <a:spcPct val="110000"/>
              </a:lnSpc>
              <a:buChar char="•"/>
            </a:pPr>
            <a:r>
              <a:rPr lang="en-US" sz="1500" dirty="0"/>
              <a:t>Decorated Ostrich Egg with faience</a:t>
            </a:r>
          </a:p>
          <a:p>
            <a:pPr>
              <a:lnSpc>
                <a:spcPct val="110000"/>
              </a:lnSpc>
            </a:pPr>
            <a:r>
              <a:rPr lang="en-US" sz="1500" dirty="0"/>
              <a:t>Within this Tomb also lay the bodies of three men, assumed to be of high status due to the level of grave goods.</a:t>
            </a:r>
          </a:p>
          <a:p>
            <a:pPr>
              <a:lnSpc>
                <a:spcPct val="110000"/>
              </a:lnSpc>
            </a:pPr>
            <a:endParaRPr lang="en-US" sz="1500" dirty="0"/>
          </a:p>
        </p:txBody>
      </p:sp>
      <p:pic>
        <p:nvPicPr>
          <p:cNvPr id="5" name="Picture Placeholder 4" descr="Stone grave circle at Mycenae surrounded by large rocks and dry terrain with distant greenery and hills.">
            <a:extLst>
              <a:ext uri="{FF2B5EF4-FFF2-40B4-BE49-F238E27FC236}">
                <a16:creationId xmlns:a16="http://schemas.microsoft.com/office/drawing/2014/main" id="{DABA8AA7-F1E0-F9C3-44DB-A4D1CF85BA9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2413" r="36900"/>
          <a:stretch>
            <a:fillRect/>
          </a:stretch>
        </p:blipFill>
        <p:spPr>
          <a:xfrm>
            <a:off x="370154" y="394699"/>
            <a:ext cx="5727506" cy="5552268"/>
          </a:xfrm>
          <a:custGeom>
            <a:avLst/>
            <a:gdLst>
              <a:gd name="connsiteX0" fmla="*/ 305905 w 5334000"/>
              <a:gd name="connsiteY0" fmla="*/ 0 h 6172200"/>
              <a:gd name="connsiteX1" fmla="*/ 5028095 w 5334000"/>
              <a:gd name="connsiteY1" fmla="*/ 0 h 6172200"/>
              <a:gd name="connsiteX2" fmla="*/ 5334000 w 5334000"/>
              <a:gd name="connsiteY2" fmla="*/ 305905 h 6172200"/>
              <a:gd name="connsiteX3" fmla="*/ 5334000 w 5334000"/>
              <a:gd name="connsiteY3" fmla="*/ 5866295 h 6172200"/>
              <a:gd name="connsiteX4" fmla="*/ 5028095 w 5334000"/>
              <a:gd name="connsiteY4" fmla="*/ 6172200 h 6172200"/>
              <a:gd name="connsiteX5" fmla="*/ 305905 w 5334000"/>
              <a:gd name="connsiteY5" fmla="*/ 6172200 h 6172200"/>
              <a:gd name="connsiteX6" fmla="*/ 0 w 5334000"/>
              <a:gd name="connsiteY6" fmla="*/ 5866295 h 6172200"/>
              <a:gd name="connsiteX7" fmla="*/ 0 w 5334000"/>
              <a:gd name="connsiteY7" fmla="*/ 305905 h 6172200"/>
              <a:gd name="connsiteX8" fmla="*/ 305905 w 53340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334000" h="6172200">
                <a:moveTo>
                  <a:pt x="305905" y="0"/>
                </a:moveTo>
                <a:lnTo>
                  <a:pt x="5028095" y="0"/>
                </a:lnTo>
                <a:cubicBezTo>
                  <a:pt x="5197042" y="0"/>
                  <a:pt x="5334000" y="136958"/>
                  <a:pt x="5334000" y="305905"/>
                </a:cubicBezTo>
                <a:lnTo>
                  <a:pt x="5334000" y="5866295"/>
                </a:lnTo>
                <a:cubicBezTo>
                  <a:pt x="5334000" y="6035242"/>
                  <a:pt x="5197042" y="6172200"/>
                  <a:pt x="5028095" y="6172200"/>
                </a:cubicBezTo>
                <a:lnTo>
                  <a:pt x="305905" y="6172200"/>
                </a:lnTo>
                <a:cubicBezTo>
                  <a:pt x="136958" y="6172200"/>
                  <a:pt x="0" y="6035242"/>
                  <a:pt x="0" y="5866295"/>
                </a:cubicBezTo>
                <a:lnTo>
                  <a:pt x="0" y="305905"/>
                </a:lnTo>
                <a:cubicBezTo>
                  <a:pt x="0" y="136958"/>
                  <a:pt x="136958" y="0"/>
                  <a:pt x="305905" y="0"/>
                </a:cubicBezTo>
                <a:close/>
              </a:path>
            </a:pathLst>
          </a:cu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7DDDC0-E313-B648-F35C-18A378E3ABAD}"/>
              </a:ext>
            </a:extLst>
          </p:cNvPr>
          <p:cNvSpPr txBox="1"/>
          <p:nvPr/>
        </p:nvSpPr>
        <p:spPr>
          <a:xfrm>
            <a:off x="372630" y="6028656"/>
            <a:ext cx="568628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ea typeface="+mn-lt"/>
                <a:cs typeface="+mn-lt"/>
              </a:rPr>
              <a:t>ijm2000 (2014) </a:t>
            </a:r>
            <a:r>
              <a:rPr lang="en-US" sz="1000" i="1" dirty="0">
                <a:ea typeface="+mn-lt"/>
                <a:cs typeface="+mn-lt"/>
              </a:rPr>
              <a:t>Mycenae Excavations - Free photo on </a:t>
            </a:r>
            <a:r>
              <a:rPr lang="en-US" sz="1000" i="1" err="1">
                <a:ea typeface="+mn-lt"/>
                <a:cs typeface="+mn-lt"/>
              </a:rPr>
              <a:t>Pixabay</a:t>
            </a:r>
            <a:r>
              <a:rPr lang="en-US" sz="1000" dirty="0">
                <a:ea typeface="+mn-lt"/>
                <a:cs typeface="+mn-lt"/>
              </a:rPr>
              <a:t> [photo]. Available at: </a:t>
            </a:r>
            <a:r>
              <a:rPr lang="en-US" sz="1000" dirty="0">
                <a:ea typeface="+mn-lt"/>
                <a:cs typeface="+mn-lt"/>
                <a:hlinkClick r:id="rId3"/>
              </a:rPr>
              <a:t>https://pixabay.com/photos/mycenae-excavations-greece-499183/</a:t>
            </a:r>
            <a:r>
              <a:rPr lang="en-US" sz="1000" dirty="0">
                <a:ea typeface="+mn-lt"/>
                <a:cs typeface="+mn-lt"/>
              </a:rPr>
              <a:t> (Accessed: 24 November 2025).</a:t>
            </a:r>
            <a:endParaRPr lang="en-US" sz="1000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889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9A9AB-0730-A99F-3B67-B14914BED4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2330" y="365875"/>
            <a:ext cx="11026778" cy="1059778"/>
          </a:xfrm>
        </p:spPr>
        <p:txBody>
          <a:bodyPr/>
          <a:lstStyle/>
          <a:p>
            <a:r>
              <a:rPr lang="en-US" dirty="0"/>
              <a:t>Understanding Materials</a:t>
            </a:r>
          </a:p>
        </p:txBody>
      </p:sp>
      <p:pic>
        <p:nvPicPr>
          <p:cNvPr id="8" name="Picture 7" descr="A stone with gold and silver designs&#10;&#10;AI-generated content may be incorrect.">
            <a:extLst>
              <a:ext uri="{FF2B5EF4-FFF2-40B4-BE49-F238E27FC236}">
                <a16:creationId xmlns:a16="http://schemas.microsoft.com/office/drawing/2014/main" id="{ADB3FFAC-57E3-5909-BBA3-ED8D5DF668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4716190" y="0"/>
            <a:ext cx="273379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494D1AA-301F-080B-F836-81CD6C6B4FC4}"/>
              </a:ext>
            </a:extLst>
          </p:cNvPr>
          <p:cNvSpPr txBox="1"/>
          <p:nvPr/>
        </p:nvSpPr>
        <p:spPr>
          <a:xfrm>
            <a:off x="309801" y="5014918"/>
            <a:ext cx="286566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Gold (AU:79)</a:t>
            </a:r>
          </a:p>
          <a:p>
            <a:r>
              <a:rPr lang="en-US" dirty="0"/>
              <a:t>Appearing in a yellow color, the chemical doesn’t tarnish easily and maintains value.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EAEF4F7-E9E4-72A5-6B89-78251C0979B9}"/>
              </a:ext>
            </a:extLst>
          </p:cNvPr>
          <p:cNvCxnSpPr/>
          <p:nvPr/>
        </p:nvCxnSpPr>
        <p:spPr>
          <a:xfrm flipV="1">
            <a:off x="1820045" y="3219677"/>
            <a:ext cx="2517140" cy="19833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A55289C4-74A2-A25A-9651-6402FA236A50}"/>
              </a:ext>
            </a:extLst>
          </p:cNvPr>
          <p:cNvSpPr txBox="1"/>
          <p:nvPr/>
        </p:nvSpPr>
        <p:spPr>
          <a:xfrm>
            <a:off x="4182325" y="4956830"/>
            <a:ext cx="222670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Silver (AG:47)</a:t>
            </a:r>
          </a:p>
          <a:p>
            <a:r>
              <a:rPr lang="en-US" dirty="0"/>
              <a:t>Appearing as a white metal </a:t>
            </a:r>
            <a:r>
              <a:rPr lang="en-US"/>
              <a:t>color and</a:t>
            </a:r>
            <a:r>
              <a:rPr lang="en-US" dirty="0"/>
              <a:t> doesn’t tarnish easily.</a:t>
            </a:r>
            <a:endParaRPr lang="en-GB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A49E4CD-E034-0C7D-949D-826D33B14766}"/>
              </a:ext>
            </a:extLst>
          </p:cNvPr>
          <p:cNvCxnSpPr/>
          <p:nvPr/>
        </p:nvCxnSpPr>
        <p:spPr>
          <a:xfrm flipH="1" flipV="1">
            <a:off x="4812636" y="3443311"/>
            <a:ext cx="428485" cy="14875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42ACB5A5-71BB-85CB-FF06-BDDB2C8A3E06}"/>
              </a:ext>
            </a:extLst>
          </p:cNvPr>
          <p:cNvSpPr txBox="1"/>
          <p:nvPr/>
        </p:nvSpPr>
        <p:spPr>
          <a:xfrm>
            <a:off x="7719017" y="5074539"/>
            <a:ext cx="378803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Bronze (</a:t>
            </a:r>
            <a:r>
              <a:rPr lang="en-US" dirty="0" err="1"/>
              <a:t>CuSn</a:t>
            </a:r>
            <a:r>
              <a:rPr lang="en-US" dirty="0"/>
              <a:t>)</a:t>
            </a:r>
          </a:p>
          <a:p>
            <a:r>
              <a:rPr lang="en-US" dirty="0"/>
              <a:t>A combination of two soft metals, both with a high chance of tarnishing. Potentially an accidental metal.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FAEA753-59A0-9E0F-52EE-44CB8D121A35}"/>
              </a:ext>
            </a:extLst>
          </p:cNvPr>
          <p:cNvCxnSpPr/>
          <p:nvPr/>
        </p:nvCxnSpPr>
        <p:spPr>
          <a:xfrm flipH="1" flipV="1">
            <a:off x="8523010" y="3782702"/>
            <a:ext cx="89028" cy="12733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2835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ED31587-4AAD-B60A-7516-5B2FE5A06F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0943" y="694982"/>
            <a:ext cx="6532070" cy="1931762"/>
          </a:xfrm>
        </p:spPr>
        <p:txBody>
          <a:bodyPr/>
          <a:lstStyle/>
          <a:p>
            <a:r>
              <a:rPr lang="en-US"/>
              <a:t>Understanding the iconography</a:t>
            </a:r>
          </a:p>
        </p:txBody>
      </p:sp>
      <p:pic>
        <p:nvPicPr>
          <p:cNvPr id="13" name="Picture Placeholder 12" descr="A stone with a painting on it&#10;&#10;AI-generated content may be incorrect.">
            <a:extLst>
              <a:ext uri="{FF2B5EF4-FFF2-40B4-BE49-F238E27FC236}">
                <a16:creationId xmlns:a16="http://schemas.microsoft.com/office/drawing/2014/main" id="{CCC0659A-09FA-F817-272A-130F33B2E9A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0451" b="10451"/>
          <a:stretch/>
        </p:blipFill>
        <p:spPr>
          <a:xfrm>
            <a:off x="7473917" y="689781"/>
            <a:ext cx="3907348" cy="5806536"/>
          </a:xfrm>
          <a:custGeom>
            <a:avLst/>
            <a:gdLst>
              <a:gd name="connsiteX0" fmla="*/ 305905 w 5334000"/>
              <a:gd name="connsiteY0" fmla="*/ 0 h 6172200"/>
              <a:gd name="connsiteX1" fmla="*/ 5028095 w 5334000"/>
              <a:gd name="connsiteY1" fmla="*/ 0 h 6172200"/>
              <a:gd name="connsiteX2" fmla="*/ 5334000 w 5334000"/>
              <a:gd name="connsiteY2" fmla="*/ 305905 h 6172200"/>
              <a:gd name="connsiteX3" fmla="*/ 5334000 w 5334000"/>
              <a:gd name="connsiteY3" fmla="*/ 5866295 h 6172200"/>
              <a:gd name="connsiteX4" fmla="*/ 5028095 w 5334000"/>
              <a:gd name="connsiteY4" fmla="*/ 6172200 h 6172200"/>
              <a:gd name="connsiteX5" fmla="*/ 305905 w 5334000"/>
              <a:gd name="connsiteY5" fmla="*/ 6172200 h 6172200"/>
              <a:gd name="connsiteX6" fmla="*/ 0 w 5334000"/>
              <a:gd name="connsiteY6" fmla="*/ 5866295 h 6172200"/>
              <a:gd name="connsiteX7" fmla="*/ 0 w 5334000"/>
              <a:gd name="connsiteY7" fmla="*/ 305905 h 6172200"/>
              <a:gd name="connsiteX8" fmla="*/ 305905 w 53340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334000" h="6172200">
                <a:moveTo>
                  <a:pt x="305905" y="0"/>
                </a:moveTo>
                <a:lnTo>
                  <a:pt x="5028095" y="0"/>
                </a:lnTo>
                <a:cubicBezTo>
                  <a:pt x="5197042" y="0"/>
                  <a:pt x="5334000" y="136958"/>
                  <a:pt x="5334000" y="305905"/>
                </a:cubicBezTo>
                <a:lnTo>
                  <a:pt x="5334000" y="5866295"/>
                </a:lnTo>
                <a:cubicBezTo>
                  <a:pt x="5334000" y="6035242"/>
                  <a:pt x="5197042" y="6172200"/>
                  <a:pt x="5028095" y="6172200"/>
                </a:cubicBezTo>
                <a:lnTo>
                  <a:pt x="305905" y="6172200"/>
                </a:lnTo>
                <a:cubicBezTo>
                  <a:pt x="136958" y="6172200"/>
                  <a:pt x="0" y="6035242"/>
                  <a:pt x="0" y="5866295"/>
                </a:cubicBezTo>
                <a:lnTo>
                  <a:pt x="0" y="305905"/>
                </a:lnTo>
                <a:cubicBezTo>
                  <a:pt x="0" y="136958"/>
                  <a:pt x="136958" y="0"/>
                  <a:pt x="305905" y="0"/>
                </a:cubicBez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1796FA4-5D14-0574-83BF-224C10C1061C}"/>
              </a:ext>
            </a:extLst>
          </p:cNvPr>
          <p:cNvSpPr txBox="1"/>
          <p:nvPr/>
        </p:nvSpPr>
        <p:spPr>
          <a:xfrm>
            <a:off x="945691" y="2639691"/>
            <a:ext cx="639464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Big cats attacking ducks, with papyrus and fish flying everywhere. </a:t>
            </a:r>
          </a:p>
          <a:p>
            <a:endParaRPr lang="en-US"/>
          </a:p>
          <a:p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dirty="0"/>
              <a:t>Nilotic Landscapes – Nature inspired images primarily, from Egypt however is found in other areas such a Mycenean.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Big Cats - Often are creatures associated with royalty.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Ducks -  an embodiment of life, nourishing the people.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Displaying as that the person associated is not only strong but a fair individual.</a:t>
            </a:r>
          </a:p>
        </p:txBody>
      </p:sp>
    </p:spTree>
    <p:extLst>
      <p:ext uri="{BB962C8B-B14F-4D97-AF65-F5344CB8AC3E}">
        <p14:creationId xmlns:p14="http://schemas.microsoft.com/office/powerpoint/2010/main" val="3150779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A316666-556F-E61C-B685-895CE9AECC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7862" y="930307"/>
            <a:ext cx="11347704" cy="786384"/>
          </a:xfrm>
        </p:spPr>
        <p:txBody>
          <a:bodyPr/>
          <a:lstStyle/>
          <a:p>
            <a:r>
              <a:rPr lang="en-US"/>
              <a:t>Bibliography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D42E6AB-7B31-6FE7-AEA6-913B09E3CF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7862" y="1836801"/>
            <a:ext cx="11347704" cy="4073652"/>
          </a:xfrm>
        </p:spPr>
        <p:txBody>
          <a:bodyPr>
            <a:normAutofit fontScale="92500"/>
          </a:bodyPr>
          <a:lstStyle/>
          <a:p>
            <a:pPr marL="285750" indent="-285750">
              <a:buChar char="•"/>
            </a:pPr>
            <a:r>
              <a:rPr lang="en-US" sz="1200" dirty="0">
                <a:ea typeface="+mn-lt"/>
                <a:cs typeface="+mn-lt"/>
              </a:rPr>
              <a:t>History Skills (2025) </a:t>
            </a:r>
            <a:r>
              <a:rPr lang="en-US" sz="1200" i="1" dirty="0">
                <a:ea typeface="+mn-lt"/>
                <a:cs typeface="+mn-lt"/>
              </a:rPr>
              <a:t>Heinrich Schliemann: the genius discoverer of Troy or archaeology’s greatest con-man?</a:t>
            </a:r>
            <a:r>
              <a:rPr lang="en-US" sz="1200" dirty="0">
                <a:ea typeface="+mn-lt"/>
                <a:cs typeface="+mn-lt"/>
              </a:rPr>
              <a:t>, </a:t>
            </a:r>
            <a:r>
              <a:rPr lang="en-US" sz="1200" i="1" dirty="0">
                <a:ea typeface="+mn-lt"/>
                <a:cs typeface="+mn-lt"/>
              </a:rPr>
              <a:t>History Skills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2"/>
              </a:rPr>
              <a:t>http://www.historyskills.com/classroom/ancient-history/anc-schliemann-reading/</a:t>
            </a:r>
            <a:r>
              <a:rPr lang="en-US" sz="1200" dirty="0">
                <a:ea typeface="+mn-lt"/>
                <a:cs typeface="+mn-lt"/>
              </a:rPr>
              <a:t> (Accessed: 25 November 2025).</a:t>
            </a:r>
            <a:endParaRPr lang="en-US"/>
          </a:p>
          <a:p>
            <a:pPr marL="285750" indent="-285750">
              <a:buChar char="•"/>
            </a:pPr>
            <a:r>
              <a:rPr lang="en-US" sz="1200" dirty="0">
                <a:ea typeface="+mn-lt"/>
                <a:cs typeface="+mn-lt"/>
              </a:rPr>
              <a:t>Konstantinidi-</a:t>
            </a:r>
            <a:r>
              <a:rPr lang="en-US" sz="1200" err="1">
                <a:ea typeface="+mn-lt"/>
                <a:cs typeface="+mn-lt"/>
              </a:rPr>
              <a:t>Syvridi</a:t>
            </a:r>
            <a:r>
              <a:rPr lang="en-US" sz="1200" dirty="0">
                <a:ea typeface="+mn-lt"/>
                <a:cs typeface="+mn-lt"/>
              </a:rPr>
              <a:t>, E. (2024) </a:t>
            </a:r>
            <a:r>
              <a:rPr lang="en-US" sz="1200" i="1" dirty="0">
                <a:ea typeface="+mn-lt"/>
                <a:cs typeface="+mn-lt"/>
              </a:rPr>
              <a:t>Once upon a time in the Aegean..</a:t>
            </a:r>
            <a:r>
              <a:rPr lang="en-US" sz="1200" dirty="0">
                <a:ea typeface="+mn-lt"/>
                <a:cs typeface="+mn-lt"/>
              </a:rPr>
              <a:t> Available at: </a:t>
            </a:r>
            <a:r>
              <a:rPr lang="en-US" sz="1200" dirty="0">
                <a:ea typeface="+mn-lt"/>
                <a:cs typeface="+mn-lt"/>
                <a:hlinkClick r:id="rId3"/>
              </a:rPr>
              <a:t>https://www.namuseum.gr/en/monthly_artefact/once-upon-a-time-in-the-aegean/</a:t>
            </a:r>
            <a:r>
              <a:rPr lang="en-US" sz="1200" dirty="0">
                <a:ea typeface="+mn-lt"/>
                <a:cs typeface="+mn-lt"/>
              </a:rPr>
              <a:t> (Accessed: 20 November 2025).</a:t>
            </a:r>
            <a:endParaRPr lang="en-US" sz="1200"/>
          </a:p>
          <a:p>
            <a:pPr marL="285750" indent="-285750">
              <a:buChar char="•"/>
            </a:pPr>
            <a:r>
              <a:rPr lang="en-US" sz="1200" dirty="0">
                <a:ea typeface="+mn-lt"/>
                <a:cs typeface="+mn-lt"/>
              </a:rPr>
              <a:t>Kelder, J. and Cline, E.H. (2018) ‘Memphis, Minos, and Mycenae: Bronze Age contact between Egypt and the Aegean’, </a:t>
            </a:r>
            <a:r>
              <a:rPr lang="en-US" sz="1200" i="1" dirty="0">
                <a:ea typeface="+mn-lt"/>
                <a:cs typeface="+mn-lt"/>
              </a:rPr>
              <a:t>In Jeffrey Spier, Timothy Potts, and Sara E. Cole (eds.), Beyond the Nile. Egypt and the Classical World, Los Angeles (Getty Museum), pp. 9-17</a:t>
            </a:r>
            <a:r>
              <a:rPr lang="en-US" sz="1200" dirty="0">
                <a:ea typeface="+mn-lt"/>
                <a:cs typeface="+mn-lt"/>
              </a:rPr>
              <a:t> [Preprint]. Available at: </a:t>
            </a:r>
            <a:r>
              <a:rPr lang="en-US" sz="1200" dirty="0">
                <a:ea typeface="+mn-lt"/>
                <a:cs typeface="+mn-lt"/>
                <a:hlinkClick r:id="rId4"/>
              </a:rPr>
              <a:t>https://www.academia.edu/36246174/Memphis_Minos_and_Mycenae_Bronze_Age_contact_between_Egypt_and_the_Aegean</a:t>
            </a:r>
            <a:r>
              <a:rPr lang="en-US" sz="1200" dirty="0">
                <a:ea typeface="+mn-lt"/>
                <a:cs typeface="+mn-lt"/>
              </a:rPr>
              <a:t> (Accessed: 17 November 2025).</a:t>
            </a:r>
            <a:endParaRPr lang="en-US" sz="1200" dirty="0"/>
          </a:p>
          <a:p>
            <a:pPr marL="285750" indent="-285750">
              <a:buChar char="•"/>
            </a:pPr>
            <a:r>
              <a:rPr lang="en-US" sz="1200" dirty="0">
                <a:ea typeface="+mn-lt"/>
                <a:cs typeface="+mn-lt"/>
              </a:rPr>
              <a:t>Mythology </a:t>
            </a:r>
            <a:r>
              <a:rPr lang="en-US" sz="1200" err="1">
                <a:ea typeface="+mn-lt"/>
                <a:cs typeface="+mn-lt"/>
              </a:rPr>
              <a:t>WorldWide</a:t>
            </a:r>
            <a:r>
              <a:rPr lang="en-US" sz="1200" dirty="0">
                <a:ea typeface="+mn-lt"/>
                <a:cs typeface="+mn-lt"/>
              </a:rPr>
              <a:t> (2024) ‘Fierce and Sacred: The Role of Big Cats in Mythology’, </a:t>
            </a:r>
            <a:r>
              <a:rPr lang="en-US" sz="1200" i="1" dirty="0">
                <a:ea typeface="+mn-lt"/>
                <a:cs typeface="+mn-lt"/>
              </a:rPr>
              <a:t>Mythology </a:t>
            </a:r>
            <a:r>
              <a:rPr lang="en-US" sz="1200" i="1" err="1">
                <a:ea typeface="+mn-lt"/>
                <a:cs typeface="+mn-lt"/>
              </a:rPr>
              <a:t>WorldWide</a:t>
            </a:r>
            <a:r>
              <a:rPr lang="en-US" sz="1200" dirty="0">
                <a:ea typeface="+mn-lt"/>
                <a:cs typeface="+mn-lt"/>
              </a:rPr>
              <a:t>, 4 December. Available at: </a:t>
            </a:r>
            <a:r>
              <a:rPr lang="en-US" sz="1200" dirty="0">
                <a:ea typeface="+mn-lt"/>
                <a:cs typeface="+mn-lt"/>
                <a:hlinkClick r:id="rId5"/>
              </a:rPr>
              <a:t>https://mythologyworldwide.com/fierce-and-sacred-the-role-of-big-cats-in-mythology/</a:t>
            </a:r>
            <a:r>
              <a:rPr lang="en-US" sz="1200" dirty="0">
                <a:ea typeface="+mn-lt"/>
                <a:cs typeface="+mn-lt"/>
              </a:rPr>
              <a:t> (Accessed: 24 November 2025).</a:t>
            </a:r>
            <a:endParaRPr lang="en-US" sz="1200" dirty="0"/>
          </a:p>
          <a:p>
            <a:pPr marL="285750" indent="-285750">
              <a:buChar char="•"/>
            </a:pPr>
            <a:r>
              <a:rPr lang="en-US" sz="1200" dirty="0">
                <a:ea typeface="+mn-lt"/>
                <a:cs typeface="+mn-lt"/>
              </a:rPr>
              <a:t>Mycenae (2025) </a:t>
            </a:r>
            <a:r>
              <a:rPr lang="en-US" sz="1200" i="1" dirty="0">
                <a:ea typeface="+mn-lt"/>
                <a:cs typeface="+mn-lt"/>
              </a:rPr>
              <a:t>Grave Circle A</a:t>
            </a:r>
            <a:r>
              <a:rPr lang="en-US" sz="1200" dirty="0">
                <a:ea typeface="+mn-lt"/>
                <a:cs typeface="+mn-lt"/>
              </a:rPr>
              <a:t>, </a:t>
            </a:r>
            <a:r>
              <a:rPr lang="en-US" sz="1200" i="1" dirty="0">
                <a:ea typeface="+mn-lt"/>
                <a:cs typeface="+mn-lt"/>
              </a:rPr>
              <a:t>Mycenae Greece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6"/>
              </a:rPr>
              <a:t>https://www.e-mycenae.org/grave-circle-a/</a:t>
            </a:r>
            <a:r>
              <a:rPr lang="en-US" sz="1200" dirty="0">
                <a:ea typeface="+mn-lt"/>
                <a:cs typeface="+mn-lt"/>
              </a:rPr>
              <a:t> (Accessed: 24 November 2025).</a:t>
            </a:r>
          </a:p>
          <a:p>
            <a:pPr marL="285750" indent="-285750">
              <a:buChar char="•"/>
            </a:pPr>
            <a:r>
              <a:rPr lang="en-US" sz="1200" dirty="0">
                <a:ea typeface="+mn-lt"/>
                <a:cs typeface="+mn-lt"/>
              </a:rPr>
              <a:t>Periodic Table (2025) </a:t>
            </a:r>
            <a:r>
              <a:rPr lang="en-US" sz="1200" i="1" dirty="0">
                <a:ea typeface="+mn-lt"/>
                <a:cs typeface="+mn-lt"/>
              </a:rPr>
              <a:t>Copper (Cu) - Periodic Table</a:t>
            </a:r>
            <a:r>
              <a:rPr lang="en-US" sz="1200" dirty="0">
                <a:ea typeface="+mn-lt"/>
                <a:cs typeface="+mn-lt"/>
              </a:rPr>
              <a:t>, </a:t>
            </a:r>
            <a:r>
              <a:rPr lang="en-US" sz="1200" i="1" dirty="0">
                <a:ea typeface="+mn-lt"/>
                <a:cs typeface="+mn-lt"/>
                <a:hlinkClick r:id="rId7"/>
              </a:rPr>
              <a:t>www.periodictable.one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8"/>
              </a:rPr>
              <a:t>https://www.periodictable.one/element/29</a:t>
            </a:r>
            <a:r>
              <a:rPr lang="en-US" sz="1200" dirty="0">
                <a:ea typeface="+mn-lt"/>
                <a:cs typeface="+mn-lt"/>
              </a:rPr>
              <a:t> (Accessed: 25 November 2025).</a:t>
            </a:r>
            <a:endParaRPr lang="en-US" sz="1200" dirty="0"/>
          </a:p>
          <a:p>
            <a:pPr marL="285750" indent="-285750">
              <a:buChar char="•"/>
            </a:pPr>
            <a:r>
              <a:rPr lang="en-US" sz="1200" dirty="0"/>
              <a:t> </a:t>
            </a:r>
            <a:r>
              <a:rPr lang="en-US" sz="1200" dirty="0">
                <a:ea typeface="+mn-lt"/>
                <a:cs typeface="+mn-lt"/>
              </a:rPr>
              <a:t>Periodic Table (2025) </a:t>
            </a:r>
            <a:r>
              <a:rPr lang="en-US" sz="1200" i="1" dirty="0">
                <a:ea typeface="+mn-lt"/>
                <a:cs typeface="+mn-lt"/>
              </a:rPr>
              <a:t>Gold (Au) - Periodic Table</a:t>
            </a:r>
            <a:r>
              <a:rPr lang="en-US" sz="1200" dirty="0">
                <a:ea typeface="+mn-lt"/>
                <a:cs typeface="+mn-lt"/>
              </a:rPr>
              <a:t>, </a:t>
            </a:r>
            <a:r>
              <a:rPr lang="en-US" sz="1200" i="1" dirty="0">
                <a:ea typeface="+mn-lt"/>
                <a:cs typeface="+mn-lt"/>
                <a:hlinkClick r:id="rId7"/>
              </a:rPr>
              <a:t>www.periodictable.one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9"/>
              </a:rPr>
              <a:t>https://www.periodictable.one/element/79</a:t>
            </a:r>
            <a:r>
              <a:rPr lang="en-US" sz="1200" dirty="0">
                <a:ea typeface="+mn-lt"/>
                <a:cs typeface="+mn-lt"/>
              </a:rPr>
              <a:t> (Accessed: 25 November 2025).</a:t>
            </a:r>
          </a:p>
          <a:p>
            <a:pPr marL="285750" indent="-285750">
              <a:buChar char="•"/>
            </a:pPr>
            <a:r>
              <a:rPr lang="en-US" sz="1200" dirty="0">
                <a:ea typeface="+mn-lt"/>
                <a:cs typeface="+mn-lt"/>
              </a:rPr>
              <a:t>Periodic Table (2025) </a:t>
            </a:r>
            <a:r>
              <a:rPr lang="en-US" sz="1200" i="1" dirty="0">
                <a:ea typeface="+mn-lt"/>
                <a:cs typeface="+mn-lt"/>
              </a:rPr>
              <a:t>Silver (Ag) - Periodic Table</a:t>
            </a:r>
            <a:r>
              <a:rPr lang="en-US" sz="1200" dirty="0">
                <a:ea typeface="+mn-lt"/>
                <a:cs typeface="+mn-lt"/>
              </a:rPr>
              <a:t>, </a:t>
            </a:r>
            <a:r>
              <a:rPr lang="en-US" sz="1200" i="1" dirty="0">
                <a:ea typeface="+mn-lt"/>
                <a:cs typeface="+mn-lt"/>
                <a:hlinkClick r:id="rId7"/>
              </a:rPr>
              <a:t>www.periodictable.one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10"/>
              </a:rPr>
              <a:t>https://www.periodictable.one/element/47</a:t>
            </a:r>
            <a:r>
              <a:rPr lang="en-US" sz="1200" dirty="0">
                <a:ea typeface="+mn-lt"/>
                <a:cs typeface="+mn-lt"/>
              </a:rPr>
              <a:t> (Accessed: 25 November 2025).</a:t>
            </a:r>
            <a:endParaRPr lang="en-US" sz="1200" dirty="0"/>
          </a:p>
          <a:p>
            <a:pPr marL="285750" indent="-285750">
              <a:buChar char="•"/>
            </a:pPr>
            <a:r>
              <a:rPr lang="en-US" sz="1200" dirty="0">
                <a:ea typeface="+mn-lt"/>
                <a:cs typeface="+mn-lt"/>
              </a:rPr>
              <a:t>Periodic Table (2025) </a:t>
            </a:r>
            <a:r>
              <a:rPr lang="en-US" sz="1200" i="1" dirty="0">
                <a:ea typeface="+mn-lt"/>
                <a:cs typeface="+mn-lt"/>
              </a:rPr>
              <a:t>Tin (Sn) - Periodic Table</a:t>
            </a:r>
            <a:r>
              <a:rPr lang="en-US" sz="1200" dirty="0">
                <a:ea typeface="+mn-lt"/>
                <a:cs typeface="+mn-lt"/>
              </a:rPr>
              <a:t>, </a:t>
            </a:r>
            <a:r>
              <a:rPr lang="en-US" sz="1200" i="1" dirty="0">
                <a:ea typeface="+mn-lt"/>
                <a:cs typeface="+mn-lt"/>
                <a:hlinkClick r:id="rId7"/>
              </a:rPr>
              <a:t>www.periodictable.one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11"/>
              </a:rPr>
              <a:t>https://www.periodictable.one/element/50</a:t>
            </a:r>
            <a:r>
              <a:rPr lang="en-US" sz="1200" dirty="0">
                <a:ea typeface="+mn-lt"/>
                <a:cs typeface="+mn-lt"/>
              </a:rPr>
              <a:t> (Accessed: 25 November 2025).</a:t>
            </a:r>
            <a:endParaRPr lang="en-US" sz="1200" dirty="0"/>
          </a:p>
          <a:p>
            <a:pPr marL="285750" indent="-285750">
              <a:buChar char="•"/>
            </a:pPr>
            <a:endParaRPr lang="en-US" sz="1200" dirty="0"/>
          </a:p>
          <a:p>
            <a:endParaRPr lang="en-US" sz="1200" dirty="0"/>
          </a:p>
          <a:p>
            <a:pPr marL="285750" indent="-285750">
              <a:buChar char="•"/>
            </a:pPr>
            <a:endParaRPr lang="en-US" sz="1200" dirty="0"/>
          </a:p>
          <a:p>
            <a:pPr marL="285750" indent="-285750">
              <a:buChar char="•"/>
            </a:pPr>
            <a:endParaRPr lang="en-US" dirty="0"/>
          </a:p>
          <a:p>
            <a:pPr marL="285750" indent="-285750">
              <a:buChar char="•"/>
            </a:pPr>
            <a:endParaRPr lang="en-US" dirty="0"/>
          </a:p>
          <a:p>
            <a:pPr marL="285750" indent="-285750">
              <a:buChar char="•"/>
            </a:pPr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932547"/>
      </p:ext>
    </p:extLst>
  </p:cSld>
  <p:clrMapOvr>
    <a:masterClrMapping/>
  </p:clrMapOvr>
</p:sld>
</file>

<file path=ppt/theme/theme1.xml><?xml version="1.0" encoding="utf-8"?>
<a:theme xmlns:a="http://schemas.openxmlformats.org/drawingml/2006/main" name="DuneVTI">
  <a:themeElements>
    <a:clrScheme name="Dune Palette">
      <a:dk1>
        <a:srgbClr val="131313"/>
      </a:dk1>
      <a:lt1>
        <a:sysClr val="window" lastClr="FFFFFF"/>
      </a:lt1>
      <a:dk2>
        <a:srgbClr val="203430"/>
      </a:dk2>
      <a:lt2>
        <a:srgbClr val="F0EDE6"/>
      </a:lt2>
      <a:accent1>
        <a:srgbClr val="A57361"/>
      </a:accent1>
      <a:accent2>
        <a:srgbClr val="CD9979"/>
      </a:accent2>
      <a:accent3>
        <a:srgbClr val="4E6C67"/>
      </a:accent3>
      <a:accent4>
        <a:srgbClr val="BA958C"/>
      </a:accent4>
      <a:accent5>
        <a:srgbClr val="A08C60"/>
      </a:accent5>
      <a:accent6>
        <a:srgbClr val="956969"/>
      </a:accent6>
      <a:hlink>
        <a:srgbClr val="B0685E"/>
      </a:hlink>
      <a:folHlink>
        <a:srgbClr val="5E827E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_win32_DN_v2" id="{97A7A9A4-5677-45E2-BAC9-3A76DA18A86D}" vid="{E1353FFA-7ECE-4894-957E-EAB589AB12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22E5260-2832-4BCF-81AB-9742AA229F34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3D30E3E3-D30D-4D0C-B8BA-8E07411E6236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CB1CF90-4325-48B7-84B7-FA4137780E8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DuneVTI</vt:lpstr>
      <vt:lpstr>Bronze Dagger </vt:lpstr>
      <vt:lpstr>Heinrich Schleimann</vt:lpstr>
      <vt:lpstr>Basic Analysis</vt:lpstr>
      <vt:lpstr>Grave Goods: Tomb V</vt:lpstr>
      <vt:lpstr>Understanding Materials</vt:lpstr>
      <vt:lpstr>Understanding the iconography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396</cp:revision>
  <dcterms:created xsi:type="dcterms:W3CDTF">2025-11-20T11:01:19Z</dcterms:created>
  <dcterms:modified xsi:type="dcterms:W3CDTF">2025-11-25T10:05:55Z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