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86" r:id="rId2"/>
    <p:sldId id="257" r:id="rId3"/>
    <p:sldId id="262" r:id="rId4"/>
    <p:sldId id="258" r:id="rId5"/>
    <p:sldId id="259" r:id="rId6"/>
    <p:sldId id="261" r:id="rId7"/>
    <p:sldId id="263" r:id="rId8"/>
    <p:sldId id="290" r:id="rId9"/>
    <p:sldId id="260" r:id="rId10"/>
    <p:sldId id="269" r:id="rId11"/>
    <p:sldId id="272" r:id="rId12"/>
    <p:sldId id="283" r:id="rId13"/>
  </p:sldIdLst>
  <p:sldSz cx="12192000" cy="6858000"/>
  <p:notesSz cx="6858000" cy="9144000"/>
  <p:embeddedFontLst>
    <p:embeddedFont>
      <p:font typeface="맑은 고딕" panose="020B0503020000020004" pitchFamily="34" charset="-127"/>
      <p:regular r:id="rId15"/>
      <p:bold r:id="rId16"/>
    </p:embeddedFont>
    <p:embeddedFont>
      <p:font typeface="Abadi" panose="020B0604020104020204" pitchFamily="34" charset="0"/>
      <p:regular r:id="rId17"/>
    </p:embeddedFont>
    <p:embeddedFont>
      <p:font typeface="ADLaM Display" panose="02010000000000000000" pitchFamily="2" charset="0"/>
      <p:regular r:id="rId18"/>
    </p:embeddedFont>
    <p:embeddedFont>
      <p:font typeface="Bebas Neue Bold" panose="020B0606020202050201" charset="0"/>
      <p:bold r:id="rId19"/>
    </p:embeddedFont>
    <p:embeddedFont>
      <p:font typeface="Book Antiqua" panose="02040602050305030304" pitchFamily="18" charset="0"/>
      <p:regular r:id="rId20"/>
      <p:bold r:id="rId21"/>
      <p:italic r:id="rId22"/>
      <p:boldItalic r:id="rId23"/>
    </p:embeddedFont>
  </p:embeddedFontLst>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1pPr>
    <a:lvl2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2pPr>
    <a:lvl3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3pPr>
    <a:lvl4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4pPr>
    <a:lvl5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5pPr>
    <a:lvl6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6pPr>
    <a:lvl7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7pPr>
    <a:lvl8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8pPr>
    <a:lvl9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554345"/>
    <a:srgbClr val="E97DA1"/>
    <a:srgbClr val="FFFFFF"/>
    <a:srgbClr val="DD61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F8FAF5"/>
          </a:solidFill>
        </a:fill>
      </a:tcStyle>
    </a:wholeTbl>
    <a:band2H>
      <a:tcTxStyle/>
      <a:tcStyle>
        <a:tcBdr/>
        <a:fill>
          <a:solidFill>
            <a:srgbClr val="FCFCFA"/>
          </a:solidFill>
        </a:fill>
      </a:tcStyle>
    </a:band2H>
    <a:firstCol>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1"/>
          </a:solidFill>
        </a:fill>
      </a:tcStyle>
    </a:firstCol>
    <a:la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381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1"/>
          </a:solidFill>
        </a:fill>
      </a:tcStyle>
    </a:lastRow>
    <a:fir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381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CBCCCC"/>
          </a:solidFill>
        </a:fill>
      </a:tcStyle>
    </a:wholeTbl>
    <a:band2H>
      <a:tcTxStyle/>
      <a:tcStyle>
        <a:tcBdr/>
        <a:fill>
          <a:solidFill>
            <a:srgbClr val="E7E7E7"/>
          </a:solidFill>
        </a:fill>
      </a:tcStyle>
    </a:band2H>
    <a:firstCol>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3"/>
          </a:solidFill>
        </a:fill>
      </a:tcStyle>
    </a:firstCol>
    <a:la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381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3"/>
          </a:solidFill>
        </a:fill>
      </a:tcStyle>
    </a:lastRow>
    <a:fir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381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FFDECB"/>
          </a:solidFill>
        </a:fill>
      </a:tcStyle>
    </a:wholeTbl>
    <a:band2H>
      <a:tcTxStyle/>
      <a:tcStyle>
        <a:tcBdr/>
        <a:fill>
          <a:solidFill>
            <a:srgbClr val="FFEFE7"/>
          </a:solidFill>
        </a:fill>
      </a:tcStyle>
    </a:band2H>
    <a:firstCol>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6"/>
          </a:solidFill>
        </a:fill>
      </a:tcStyle>
    </a:firstCol>
    <a:la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381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6"/>
          </a:solidFill>
        </a:fill>
      </a:tcStyle>
    </a:lastRow>
    <a:fir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381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chemeClr val="accent1">
              <a:hueOff val="-4581818"/>
              <a:satOff val="-28205"/>
              <a:lumOff val="7647"/>
            </a:schemeClr>
          </a:solidFill>
        </a:fill>
      </a:tcStyle>
    </a:band2H>
    <a:firstCol>
      <a:tcTxStyle b="on" i="off">
        <a:fontRef idx="major">
          <a:schemeClr val="accent1">
            <a:hueOff val="-4581818"/>
            <a:satOff val="-28205"/>
            <a:lumOff val="7647"/>
          </a:schemeClr>
        </a:fontRef>
        <a:schemeClr val="accent1">
          <a:hueOff val="-4581818"/>
          <a:satOff val="-28205"/>
          <a:lumOff val="7647"/>
        </a:schemeClr>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hueOff val="-4581818"/>
              <a:satOff val="-28205"/>
              <a:lumOff val="7647"/>
            </a:schemeClr>
          </a:solidFill>
        </a:fill>
      </a:tcStyle>
    </a:lastRow>
    <a:firstRow>
      <a:tcTxStyle b="on" i="off">
        <a:fontRef idx="major">
          <a:schemeClr val="accent1">
            <a:hueOff val="-4581818"/>
            <a:satOff val="-28205"/>
            <a:lumOff val="7647"/>
          </a:schemeClr>
        </a:fontRef>
        <a:schemeClr val="accent1">
          <a:hueOff val="-4581818"/>
          <a:satOff val="-28205"/>
          <a:lumOff val="7647"/>
        </a:schemeClr>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000000"/>
          </a:solidFill>
        </a:fill>
      </a:tcStyle>
    </a:firstCol>
    <a:la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38100" cap="flat">
              <a:solidFill>
                <a:schemeClr val="accent1">
                  <a:hueOff val="-4581818"/>
                  <a:satOff val="-28205"/>
                  <a:lumOff val="7647"/>
                </a:schemeClr>
              </a:solidFill>
              <a:prstDash val="solid"/>
              <a:round/>
            </a:ln>
          </a:top>
          <a:bottom>
            <a:ln w="127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000000"/>
          </a:solidFill>
        </a:fill>
      </a:tcStyle>
    </a:lastRow>
    <a:firstRow>
      <a:tcTxStyle b="on" i="off">
        <a:fontRef idx="major">
          <a:schemeClr val="accent1">
            <a:hueOff val="-4581818"/>
            <a:satOff val="-28205"/>
            <a:lumOff val="7647"/>
          </a:schemeClr>
        </a:fontRef>
        <a:schemeClr val="accent1">
          <a:hueOff val="-4581818"/>
          <a:satOff val="-28205"/>
          <a:lumOff val="7647"/>
        </a:schemeClr>
      </a:tcTxStyle>
      <a:tcStyle>
        <a:tcBdr>
          <a:left>
            <a:ln w="12700" cap="flat">
              <a:solidFill>
                <a:schemeClr val="accent1">
                  <a:hueOff val="-4581818"/>
                  <a:satOff val="-28205"/>
                  <a:lumOff val="7647"/>
                </a:schemeClr>
              </a:solidFill>
              <a:prstDash val="solid"/>
              <a:round/>
            </a:ln>
          </a:left>
          <a:right>
            <a:ln w="12700" cap="flat">
              <a:solidFill>
                <a:schemeClr val="accent1">
                  <a:hueOff val="-4581818"/>
                  <a:satOff val="-28205"/>
                  <a:lumOff val="7647"/>
                </a:schemeClr>
              </a:solidFill>
              <a:prstDash val="solid"/>
              <a:round/>
            </a:ln>
          </a:right>
          <a:top>
            <a:ln w="12700" cap="flat">
              <a:solidFill>
                <a:schemeClr val="accent1">
                  <a:hueOff val="-4581818"/>
                  <a:satOff val="-28205"/>
                  <a:lumOff val="7647"/>
                </a:schemeClr>
              </a:solidFill>
              <a:prstDash val="solid"/>
              <a:round/>
            </a:ln>
          </a:top>
          <a:bottom>
            <a:ln w="38100" cap="flat">
              <a:solidFill>
                <a:schemeClr val="accent1">
                  <a:hueOff val="-4581818"/>
                  <a:satOff val="-28205"/>
                  <a:lumOff val="7647"/>
                </a:schemeClr>
              </a:solidFill>
              <a:prstDash val="solid"/>
              <a:round/>
            </a:ln>
          </a:bottom>
          <a:insideH>
            <a:ln w="12700" cap="flat">
              <a:solidFill>
                <a:schemeClr val="accent1">
                  <a:hueOff val="-4581818"/>
                  <a:satOff val="-28205"/>
                  <a:lumOff val="7647"/>
                </a:schemeClr>
              </a:solidFill>
              <a:prstDash val="solid"/>
              <a:round/>
            </a:ln>
          </a:insideH>
          <a:insideV>
            <a:ln w="12700" cap="flat">
              <a:solidFill>
                <a:schemeClr val="accent1">
                  <a:hueOff val="-4581818"/>
                  <a:satOff val="-28205"/>
                  <a:lumOff val="7647"/>
                </a:schemeClr>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chemeClr val="accent1">
              <a:hueOff val="-4581818"/>
              <a:satOff val="-28205"/>
              <a:lumOff val="7647"/>
            </a:schemeClr>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57" autoAdjust="0"/>
    <p:restoredTop sz="58832" autoAdjust="0"/>
  </p:normalViewPr>
  <p:slideViewPr>
    <p:cSldViewPr snapToGrid="0" snapToObjects="1">
      <p:cViewPr>
        <p:scale>
          <a:sx n="70" d="100"/>
          <a:sy n="70" d="100"/>
        </p:scale>
        <p:origin x="504" y="-80"/>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snapToObjects="1">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13" name="Shape 213"/>
          <p:cNvSpPr>
            <a:spLocks noGrp="1" noRot="1" noChangeAspect="1"/>
          </p:cNvSpPr>
          <p:nvPr>
            <p:ph type="sldImg"/>
          </p:nvPr>
        </p:nvSpPr>
        <p:spPr>
          <a:xfrm>
            <a:off x="1143000" y="685800"/>
            <a:ext cx="4572000" cy="3429000"/>
          </a:xfrm>
          <a:prstGeom prst="rect">
            <a:avLst/>
          </a:prstGeom>
        </p:spPr>
        <p:txBody>
          <a:bodyPr/>
          <a:lstStyle/>
          <a:p>
            <a:endParaRPr dirty="0"/>
          </a:p>
        </p:txBody>
      </p:sp>
      <p:sp>
        <p:nvSpPr>
          <p:cNvPr id="214" name="Shape 214"/>
          <p:cNvSpPr>
            <a:spLocks noGrp="1"/>
          </p:cNvSpPr>
          <p:nvPr>
            <p:ph type="body" sz="quarter" idx="1"/>
          </p:nvPr>
        </p:nvSpPr>
        <p:spPr>
          <a:xfrm>
            <a:off x="914400" y="4343400"/>
            <a:ext cx="5029200" cy="4114800"/>
          </a:xfrm>
          <a:prstGeom prst="rect">
            <a:avLst/>
          </a:prstGeom>
        </p:spPr>
        <p:txBody>
          <a:bodyPr/>
          <a:lstStyle/>
          <a:p>
            <a:endParaRPr dirty="0"/>
          </a:p>
        </p:txBody>
      </p:sp>
    </p:spTree>
  </p:cSld>
  <p:clrMap bg1="lt1" tx1="dk1" bg2="lt2" tx2="dk2" accent1="accent1" accent2="accent2" accent3="accent3" accent4="accent4" accent5="accent5" accent6="accent6" hlink="hlink" folHlink="folHlink"/>
  <p:notesStyle>
    <a:lvl1pPr latinLnBrk="0">
      <a:defRPr sz="1200" b="0" i="0">
        <a:latin typeface="Calibri" panose="020F0502020204030204" pitchFamily="34" charset="0"/>
        <a:ea typeface="+mj-ea"/>
        <a:cs typeface="Calibri" panose="020F0502020204030204" pitchFamily="34" charset="0"/>
        <a:sym typeface="맑은 고딕"/>
      </a:defRPr>
    </a:lvl1pPr>
    <a:lvl2pPr indent="228600" latinLnBrk="0">
      <a:defRPr sz="1200">
        <a:latin typeface="+mj-lt"/>
        <a:ea typeface="+mj-ea"/>
        <a:cs typeface="+mj-cs"/>
        <a:sym typeface="맑은 고딕"/>
      </a:defRPr>
    </a:lvl2pPr>
    <a:lvl3pPr indent="457200" latinLnBrk="0">
      <a:defRPr sz="1200">
        <a:latin typeface="+mj-lt"/>
        <a:ea typeface="+mj-ea"/>
        <a:cs typeface="+mj-cs"/>
        <a:sym typeface="맑은 고딕"/>
      </a:defRPr>
    </a:lvl3pPr>
    <a:lvl4pPr indent="685800" latinLnBrk="0">
      <a:defRPr sz="1200">
        <a:latin typeface="+mj-lt"/>
        <a:ea typeface="+mj-ea"/>
        <a:cs typeface="+mj-cs"/>
        <a:sym typeface="맑은 고딕"/>
      </a:defRPr>
    </a:lvl4pPr>
    <a:lvl5pPr indent="914400" latinLnBrk="0">
      <a:defRPr sz="1200">
        <a:latin typeface="+mj-lt"/>
        <a:ea typeface="+mj-ea"/>
        <a:cs typeface="+mj-cs"/>
        <a:sym typeface="맑은 고딕"/>
      </a:defRPr>
    </a:lvl5pPr>
    <a:lvl6pPr indent="1143000" latinLnBrk="0">
      <a:defRPr sz="1200">
        <a:latin typeface="+mj-lt"/>
        <a:ea typeface="+mj-ea"/>
        <a:cs typeface="+mj-cs"/>
        <a:sym typeface="맑은 고딕"/>
      </a:defRPr>
    </a:lvl6pPr>
    <a:lvl7pPr indent="1371600" latinLnBrk="0">
      <a:defRPr sz="1200">
        <a:latin typeface="+mj-lt"/>
        <a:ea typeface="+mj-ea"/>
        <a:cs typeface="+mj-cs"/>
        <a:sym typeface="맑은 고딕"/>
      </a:defRPr>
    </a:lvl7pPr>
    <a:lvl8pPr indent="1600200" latinLnBrk="0">
      <a:defRPr sz="1200">
        <a:latin typeface="+mj-lt"/>
        <a:ea typeface="+mj-ea"/>
        <a:cs typeface="+mj-cs"/>
        <a:sym typeface="맑은 고딕"/>
      </a:defRPr>
    </a:lvl8pPr>
    <a:lvl9pPr indent="1828800" latinLnBrk="0">
      <a:defRPr sz="1200">
        <a:latin typeface="+mj-lt"/>
        <a:ea typeface="+mj-ea"/>
        <a:cs typeface="+mj-cs"/>
        <a:sym typeface="맑은 고딕"/>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81000" y="685800"/>
            <a:ext cx="6096000" cy="3429000"/>
          </a:xfrm>
        </p:spPr>
      </p:sp>
      <p:sp>
        <p:nvSpPr>
          <p:cNvPr id="3" name="슬라이드 노트 개체 틀 2"/>
          <p:cNvSpPr>
            <a:spLocks noGrp="1"/>
          </p:cNvSpPr>
          <p:nvPr>
            <p:ph type="body" idx="1"/>
          </p:nvPr>
        </p:nvSpPr>
        <p:spPr/>
        <p:txBody>
          <a:bodyPr/>
          <a:lstStyle/>
          <a:p>
            <a:endParaRPr kumimoji="1" lang="ko-KR" altLang="en-US" dirty="0"/>
          </a:p>
        </p:txBody>
      </p:sp>
    </p:spTree>
    <p:extLst>
      <p:ext uri="{BB962C8B-B14F-4D97-AF65-F5344CB8AC3E}">
        <p14:creationId xmlns:p14="http://schemas.microsoft.com/office/powerpoint/2010/main" val="135064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81000" y="685800"/>
            <a:ext cx="6096000" cy="3429000"/>
          </a:xfrm>
        </p:spPr>
      </p:sp>
      <p:sp>
        <p:nvSpPr>
          <p:cNvPr id="3" name="슬라이드 노트 개체 틀 2"/>
          <p:cNvSpPr>
            <a:spLocks noGrp="1"/>
          </p:cNvSpPr>
          <p:nvPr>
            <p:ph type="body" idx="1"/>
          </p:nvPr>
        </p:nvSpPr>
        <p:spPr/>
        <p:txBody>
          <a:bodyPr/>
          <a:lstStyle/>
          <a:p>
            <a:endParaRPr kumimoji="1" lang="ko-KR" altLang="en-US" dirty="0"/>
          </a:p>
        </p:txBody>
      </p:sp>
    </p:spTree>
    <p:extLst>
      <p:ext uri="{BB962C8B-B14F-4D97-AF65-F5344CB8AC3E}">
        <p14:creationId xmlns:p14="http://schemas.microsoft.com/office/powerpoint/2010/main" val="3022049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81000" y="685800"/>
            <a:ext cx="6096000" cy="3429000"/>
          </a:xfrm>
        </p:spPr>
      </p:sp>
      <p:sp>
        <p:nvSpPr>
          <p:cNvPr id="3" name="슬라이드 노트 개체 틀 2"/>
          <p:cNvSpPr>
            <a:spLocks noGrp="1"/>
          </p:cNvSpPr>
          <p:nvPr>
            <p:ph type="body" idx="1"/>
          </p:nvPr>
        </p:nvSpPr>
        <p:spPr/>
        <p:txBody>
          <a:bodyPr/>
          <a:lstStyle/>
          <a:p>
            <a:endParaRPr kumimoji="1" lang="ko-KR" altLang="en-US" dirty="0"/>
          </a:p>
        </p:txBody>
      </p:sp>
    </p:spTree>
    <p:extLst>
      <p:ext uri="{BB962C8B-B14F-4D97-AF65-F5344CB8AC3E}">
        <p14:creationId xmlns:p14="http://schemas.microsoft.com/office/powerpoint/2010/main" val="1104832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01_제목 슬라이드">
    <p:spTree>
      <p:nvGrpSpPr>
        <p:cNvPr id="1" name=""/>
        <p:cNvGrpSpPr/>
        <p:nvPr/>
      </p:nvGrpSpPr>
      <p:grpSpPr>
        <a:xfrm>
          <a:off x="0" y="0"/>
          <a:ext cx="0" cy="0"/>
          <a:chOff x="0" y="0"/>
          <a:chExt cx="0" cy="0"/>
        </a:xfrm>
      </p:grpSpPr>
      <p:sp>
        <p:nvSpPr>
          <p:cNvPr id="3" name="그림 개체 틀 7">
            <a:extLst>
              <a:ext uri="{FF2B5EF4-FFF2-40B4-BE49-F238E27FC236}">
                <a16:creationId xmlns:a16="http://schemas.microsoft.com/office/drawing/2014/main" id="{922BB26E-FB04-114F-94B4-A15AFB279802}"/>
              </a:ext>
            </a:extLst>
          </p:cNvPr>
          <p:cNvSpPr>
            <a:spLocks noGrp="1"/>
          </p:cNvSpPr>
          <p:nvPr>
            <p:ph type="pic" sz="quarter" idx="15"/>
          </p:nvPr>
        </p:nvSpPr>
        <p:spPr>
          <a:xfrm>
            <a:off x="0" y="0"/>
            <a:ext cx="12192000" cy="6858000"/>
          </a:xfrm>
          <a:prstGeom prst="rect">
            <a:avLst/>
          </a:prstGeom>
        </p:spPr>
        <p:txBody>
          <a:bodyPr lIns="91439" rIns="91439">
            <a:noAutofit/>
          </a:bodyPr>
          <a:lstStyle>
            <a:lvl1pPr>
              <a:defRPr b="0" i="0"/>
            </a:lvl1pPr>
          </a:lstStyle>
          <a:p>
            <a:endParaRPr dirty="0"/>
          </a:p>
        </p:txBody>
      </p:sp>
      <p:sp>
        <p:nvSpPr>
          <p:cNvPr id="6" name="텍스트 개체 틀 3">
            <a:extLst>
              <a:ext uri="{FF2B5EF4-FFF2-40B4-BE49-F238E27FC236}">
                <a16:creationId xmlns:a16="http://schemas.microsoft.com/office/drawing/2014/main" id="{E64869C8-B0C3-284B-9F9A-D1946BBCAC29}"/>
              </a:ext>
            </a:extLst>
          </p:cNvPr>
          <p:cNvSpPr>
            <a:spLocks noGrp="1"/>
          </p:cNvSpPr>
          <p:nvPr>
            <p:ph type="body" sz="quarter" idx="10" hasCustomPrompt="1"/>
          </p:nvPr>
        </p:nvSpPr>
        <p:spPr>
          <a:xfrm>
            <a:off x="692443" y="1849732"/>
            <a:ext cx="7961505" cy="2614604"/>
          </a:xfrm>
        </p:spPr>
        <p:txBody>
          <a:bodyPr>
            <a:normAutofit/>
          </a:bodyPr>
          <a:lstStyle>
            <a:lvl1pPr marL="0" indent="0" algn="l">
              <a:buNone/>
              <a:defRPr sz="8000">
                <a:solidFill>
                  <a:schemeClr val="bg1"/>
                </a:solidFill>
                <a:effectLst>
                  <a:outerShdw blurRad="38100" dist="38100" dir="2700000" algn="tl">
                    <a:srgbClr val="000000">
                      <a:alpha val="43137"/>
                    </a:srgbClr>
                  </a:outerShdw>
                </a:effectLst>
                <a:latin typeface="+mj-lt"/>
              </a:defRPr>
            </a:lvl1pPr>
          </a:lstStyle>
          <a:p>
            <a:pPr lvl="0"/>
            <a:r>
              <a:rPr kumimoji="1" lang="en-US" altLang="ko-KR" dirty="0"/>
              <a:t>Subtitle</a:t>
            </a:r>
            <a:endParaRPr kumimoji="1" lang="ko-KR" altLang="en-US" dirty="0"/>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사용자 지정 레이아웃">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6763895"/>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02_제목 슬라이드">
    <p:spTree>
      <p:nvGrpSpPr>
        <p:cNvPr id="1" name=""/>
        <p:cNvGrpSpPr/>
        <p:nvPr/>
      </p:nvGrpSpPr>
      <p:grpSpPr>
        <a:xfrm>
          <a:off x="0" y="0"/>
          <a:ext cx="0" cy="0"/>
          <a:chOff x="0" y="0"/>
          <a:chExt cx="0" cy="0"/>
        </a:xfrm>
      </p:grpSpPr>
      <p:sp>
        <p:nvSpPr>
          <p:cNvPr id="20" name="그림 개체 틀 7"/>
          <p:cNvSpPr>
            <a:spLocks noGrp="1"/>
          </p:cNvSpPr>
          <p:nvPr>
            <p:ph type="pic" sz="half" idx="13"/>
          </p:nvPr>
        </p:nvSpPr>
        <p:spPr>
          <a:xfrm>
            <a:off x="0" y="0"/>
            <a:ext cx="6096000" cy="6858000"/>
          </a:xfrm>
          <a:prstGeom prst="rect">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03_제목 슬라이드">
    <p:spTree>
      <p:nvGrpSpPr>
        <p:cNvPr id="1" name=""/>
        <p:cNvGrpSpPr/>
        <p:nvPr/>
      </p:nvGrpSpPr>
      <p:grpSpPr>
        <a:xfrm>
          <a:off x="0" y="0"/>
          <a:ext cx="0" cy="0"/>
          <a:chOff x="0" y="0"/>
          <a:chExt cx="0" cy="0"/>
        </a:xfrm>
      </p:grpSpPr>
      <p:sp>
        <p:nvSpPr>
          <p:cNvPr id="28" name="그림 개체 틀 7"/>
          <p:cNvSpPr>
            <a:spLocks noGrp="1"/>
          </p:cNvSpPr>
          <p:nvPr>
            <p:ph type="pic" sz="quarter" idx="13"/>
          </p:nvPr>
        </p:nvSpPr>
        <p:spPr>
          <a:xfrm>
            <a:off x="4683914" y="1910844"/>
            <a:ext cx="2824172" cy="2538608"/>
          </a:xfrm>
          <a:prstGeom prst="roundRect">
            <a:avLst/>
          </a:prstGeom>
        </p:spPr>
        <p:txBody>
          <a:bodyPr lIns="91439" rIns="91439">
            <a:noAutofit/>
          </a:bodyPr>
          <a:lstStyle>
            <a:lvl1pPr>
              <a:defRPr b="0" i="0"/>
            </a:lvl1pPr>
          </a:lstStyle>
          <a:p>
            <a:endParaRPr dirty="0"/>
          </a:p>
        </p:txBody>
      </p:sp>
      <p:sp>
        <p:nvSpPr>
          <p:cNvPr id="5" name="그림 개체 틀 7">
            <a:extLst>
              <a:ext uri="{FF2B5EF4-FFF2-40B4-BE49-F238E27FC236}">
                <a16:creationId xmlns:a16="http://schemas.microsoft.com/office/drawing/2014/main" id="{6CB8C038-4C8E-607D-B936-1DAF3372E6D3}"/>
              </a:ext>
            </a:extLst>
          </p:cNvPr>
          <p:cNvSpPr>
            <a:spLocks noGrp="1"/>
          </p:cNvSpPr>
          <p:nvPr>
            <p:ph type="pic" sz="quarter" idx="14"/>
          </p:nvPr>
        </p:nvSpPr>
        <p:spPr>
          <a:xfrm>
            <a:off x="8088561" y="1910844"/>
            <a:ext cx="2824172" cy="2538608"/>
          </a:xfrm>
          <a:prstGeom prst="roundRect">
            <a:avLst/>
          </a:prstGeom>
        </p:spPr>
        <p:txBody>
          <a:bodyPr lIns="91439" rIns="91439">
            <a:noAutofit/>
          </a:bodyPr>
          <a:lstStyle>
            <a:lvl1pPr>
              <a:defRPr b="0" i="0"/>
            </a:lvl1pPr>
          </a:lstStyle>
          <a:p>
            <a:endParaRPr dirty="0"/>
          </a:p>
        </p:txBody>
      </p:sp>
      <p:sp>
        <p:nvSpPr>
          <p:cNvPr id="6" name="그림 개체 틀 7">
            <a:extLst>
              <a:ext uri="{FF2B5EF4-FFF2-40B4-BE49-F238E27FC236}">
                <a16:creationId xmlns:a16="http://schemas.microsoft.com/office/drawing/2014/main" id="{4147D0FE-B248-D4FC-2F3C-2F13FA9824FD}"/>
              </a:ext>
            </a:extLst>
          </p:cNvPr>
          <p:cNvSpPr>
            <a:spLocks noGrp="1"/>
          </p:cNvSpPr>
          <p:nvPr>
            <p:ph type="pic" sz="quarter" idx="15"/>
          </p:nvPr>
        </p:nvSpPr>
        <p:spPr>
          <a:xfrm>
            <a:off x="1279267" y="1910844"/>
            <a:ext cx="2824172" cy="2538608"/>
          </a:xfrm>
          <a:prstGeom prst="roundRect">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04_제목 슬라이드">
    <p:spTree>
      <p:nvGrpSpPr>
        <p:cNvPr id="1" name=""/>
        <p:cNvGrpSpPr/>
        <p:nvPr/>
      </p:nvGrpSpPr>
      <p:grpSpPr>
        <a:xfrm>
          <a:off x="0" y="0"/>
          <a:ext cx="0" cy="0"/>
          <a:chOff x="0" y="0"/>
          <a:chExt cx="0" cy="0"/>
        </a:xfrm>
      </p:grpSpPr>
      <p:sp>
        <p:nvSpPr>
          <p:cNvPr id="38" name="그림 개체 틀 7"/>
          <p:cNvSpPr>
            <a:spLocks noGrp="1"/>
          </p:cNvSpPr>
          <p:nvPr>
            <p:ph type="pic" sz="half" idx="14"/>
          </p:nvPr>
        </p:nvSpPr>
        <p:spPr>
          <a:xfrm>
            <a:off x="0" y="3429000"/>
            <a:ext cx="6096000" cy="3429000"/>
          </a:xfrm>
          <a:prstGeom prst="rect">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05_제목 슬라이드">
    <p:spTree>
      <p:nvGrpSpPr>
        <p:cNvPr id="1" name=""/>
        <p:cNvGrpSpPr/>
        <p:nvPr/>
      </p:nvGrpSpPr>
      <p:grpSpPr>
        <a:xfrm>
          <a:off x="0" y="0"/>
          <a:ext cx="0" cy="0"/>
          <a:chOff x="0" y="0"/>
          <a:chExt cx="0" cy="0"/>
        </a:xfrm>
      </p:grpSpPr>
      <p:sp>
        <p:nvSpPr>
          <p:cNvPr id="2" name="그림 개체 틀 7">
            <a:extLst>
              <a:ext uri="{FF2B5EF4-FFF2-40B4-BE49-F238E27FC236}">
                <a16:creationId xmlns:a16="http://schemas.microsoft.com/office/drawing/2014/main" id="{78BF05F4-181A-C038-5110-3891BB88E5D5}"/>
              </a:ext>
            </a:extLst>
          </p:cNvPr>
          <p:cNvSpPr>
            <a:spLocks noGrp="1"/>
          </p:cNvSpPr>
          <p:nvPr>
            <p:ph type="pic" sz="quarter" idx="14"/>
          </p:nvPr>
        </p:nvSpPr>
        <p:spPr>
          <a:xfrm>
            <a:off x="6665113" y="1286318"/>
            <a:ext cx="2142683" cy="2142683"/>
          </a:xfrm>
          <a:prstGeom prst="roundRect">
            <a:avLst/>
          </a:prstGeom>
        </p:spPr>
        <p:txBody>
          <a:bodyPr lIns="91439" rIns="91439">
            <a:noAutofit/>
          </a:bodyPr>
          <a:lstStyle>
            <a:lvl1pPr>
              <a:defRPr b="0" i="0"/>
            </a:lvl1pPr>
          </a:lstStyle>
          <a:p>
            <a:endParaRPr dirty="0"/>
          </a:p>
        </p:txBody>
      </p:sp>
      <p:sp>
        <p:nvSpPr>
          <p:cNvPr id="6" name="그림 개체 틀 7">
            <a:extLst>
              <a:ext uri="{FF2B5EF4-FFF2-40B4-BE49-F238E27FC236}">
                <a16:creationId xmlns:a16="http://schemas.microsoft.com/office/drawing/2014/main" id="{4D9775A4-7687-CC38-AEE8-F8151C27F9B3}"/>
              </a:ext>
            </a:extLst>
          </p:cNvPr>
          <p:cNvSpPr>
            <a:spLocks noGrp="1"/>
          </p:cNvSpPr>
          <p:nvPr>
            <p:ph type="pic" sz="quarter" idx="15"/>
          </p:nvPr>
        </p:nvSpPr>
        <p:spPr>
          <a:xfrm>
            <a:off x="8938544" y="1286317"/>
            <a:ext cx="2142683" cy="2142683"/>
          </a:xfrm>
          <a:prstGeom prst="roundRect">
            <a:avLst/>
          </a:prstGeom>
        </p:spPr>
        <p:txBody>
          <a:bodyPr lIns="91439" rIns="91439">
            <a:noAutofit/>
          </a:bodyPr>
          <a:lstStyle>
            <a:lvl1pPr>
              <a:defRPr b="0" i="0"/>
            </a:lvl1pPr>
          </a:lstStyle>
          <a:p>
            <a:endParaRPr dirty="0"/>
          </a:p>
        </p:txBody>
      </p:sp>
      <p:sp>
        <p:nvSpPr>
          <p:cNvPr id="7" name="그림 개체 틀 7">
            <a:extLst>
              <a:ext uri="{FF2B5EF4-FFF2-40B4-BE49-F238E27FC236}">
                <a16:creationId xmlns:a16="http://schemas.microsoft.com/office/drawing/2014/main" id="{AE682473-706C-5CB5-8001-0120F1BA1CE0}"/>
              </a:ext>
            </a:extLst>
          </p:cNvPr>
          <p:cNvSpPr>
            <a:spLocks noGrp="1"/>
          </p:cNvSpPr>
          <p:nvPr>
            <p:ph type="pic" sz="quarter" idx="16"/>
          </p:nvPr>
        </p:nvSpPr>
        <p:spPr>
          <a:xfrm>
            <a:off x="6665113" y="3549194"/>
            <a:ext cx="2142683" cy="2142683"/>
          </a:xfrm>
          <a:prstGeom prst="roundRect">
            <a:avLst/>
          </a:prstGeom>
        </p:spPr>
        <p:txBody>
          <a:bodyPr lIns="91439" rIns="91439">
            <a:noAutofit/>
          </a:bodyPr>
          <a:lstStyle>
            <a:lvl1pPr>
              <a:defRPr b="0" i="0"/>
            </a:lvl1pPr>
          </a:lstStyle>
          <a:p>
            <a:endParaRPr dirty="0"/>
          </a:p>
        </p:txBody>
      </p:sp>
      <p:sp>
        <p:nvSpPr>
          <p:cNvPr id="8" name="그림 개체 틀 7">
            <a:extLst>
              <a:ext uri="{FF2B5EF4-FFF2-40B4-BE49-F238E27FC236}">
                <a16:creationId xmlns:a16="http://schemas.microsoft.com/office/drawing/2014/main" id="{C92DC55B-B2DB-70A3-E3C5-3B00CE0F375B}"/>
              </a:ext>
            </a:extLst>
          </p:cNvPr>
          <p:cNvSpPr>
            <a:spLocks noGrp="1"/>
          </p:cNvSpPr>
          <p:nvPr>
            <p:ph type="pic" sz="quarter" idx="17"/>
          </p:nvPr>
        </p:nvSpPr>
        <p:spPr>
          <a:xfrm>
            <a:off x="8938544" y="3549193"/>
            <a:ext cx="2142683" cy="2142683"/>
          </a:xfrm>
          <a:prstGeom prst="roundRect">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06_제목 슬라이드">
    <p:spTree>
      <p:nvGrpSpPr>
        <p:cNvPr id="1" name=""/>
        <p:cNvGrpSpPr/>
        <p:nvPr/>
      </p:nvGrpSpPr>
      <p:grpSpPr>
        <a:xfrm>
          <a:off x="0" y="0"/>
          <a:ext cx="0" cy="0"/>
          <a:chOff x="0" y="0"/>
          <a:chExt cx="0" cy="0"/>
        </a:xfrm>
      </p:grpSpPr>
      <p:sp>
        <p:nvSpPr>
          <p:cNvPr id="53" name="그림 개체 틀 7"/>
          <p:cNvSpPr>
            <a:spLocks noGrp="1"/>
          </p:cNvSpPr>
          <p:nvPr>
            <p:ph type="pic" sz="quarter" idx="13"/>
          </p:nvPr>
        </p:nvSpPr>
        <p:spPr>
          <a:xfrm>
            <a:off x="0" y="955306"/>
            <a:ext cx="12192000" cy="3333890"/>
          </a:xfrm>
          <a:prstGeom prst="rect">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07_제목 슬라이드">
    <p:spTree>
      <p:nvGrpSpPr>
        <p:cNvPr id="1" name=""/>
        <p:cNvGrpSpPr/>
        <p:nvPr/>
      </p:nvGrpSpPr>
      <p:grpSpPr>
        <a:xfrm>
          <a:off x="0" y="0"/>
          <a:ext cx="0" cy="0"/>
          <a:chOff x="0" y="0"/>
          <a:chExt cx="0" cy="0"/>
        </a:xfrm>
      </p:grpSpPr>
      <p:sp>
        <p:nvSpPr>
          <p:cNvPr id="63" name="그림 개체 틀 7"/>
          <p:cNvSpPr>
            <a:spLocks noGrp="1"/>
          </p:cNvSpPr>
          <p:nvPr>
            <p:ph type="pic" sz="quarter" idx="15"/>
          </p:nvPr>
        </p:nvSpPr>
        <p:spPr>
          <a:xfrm>
            <a:off x="7466029" y="1809000"/>
            <a:ext cx="3240000" cy="3240000"/>
          </a:xfrm>
          <a:prstGeom prst="ellipse">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08_제목 슬라이드">
    <p:spTree>
      <p:nvGrpSpPr>
        <p:cNvPr id="1" name=""/>
        <p:cNvGrpSpPr/>
        <p:nvPr/>
      </p:nvGrpSpPr>
      <p:grpSpPr>
        <a:xfrm>
          <a:off x="0" y="0"/>
          <a:ext cx="0" cy="0"/>
          <a:chOff x="0" y="0"/>
          <a:chExt cx="0" cy="0"/>
        </a:xfrm>
      </p:grpSpPr>
      <p:sp>
        <p:nvSpPr>
          <p:cNvPr id="71" name="그림 개체 틀 7"/>
          <p:cNvSpPr>
            <a:spLocks noGrp="1"/>
          </p:cNvSpPr>
          <p:nvPr>
            <p:ph type="pic" idx="13"/>
          </p:nvPr>
        </p:nvSpPr>
        <p:spPr>
          <a:xfrm>
            <a:off x="1534781" y="0"/>
            <a:ext cx="4140155" cy="6858000"/>
          </a:xfrm>
          <a:prstGeom prst="rect">
            <a:avLst/>
          </a:prstGeom>
        </p:spPr>
        <p:txBody>
          <a:bodyPr lIns="91439" rIns="91439">
            <a:noAutofit/>
          </a:bodyPr>
          <a:lstStyle>
            <a:lvl1pPr>
              <a:defRPr b="0" i="0"/>
            </a:lvl1pPr>
          </a:lstStyle>
          <a:p>
            <a:endParaRPr dirty="0"/>
          </a:p>
        </p:txBody>
      </p:sp>
      <p:sp>
        <p:nvSpPr>
          <p:cNvPr id="6" name="그림 개체 틀 5"/>
          <p:cNvSpPr>
            <a:spLocks noGrp="1"/>
          </p:cNvSpPr>
          <p:nvPr>
            <p:ph type="pic" sz="quarter" idx="15"/>
          </p:nvPr>
        </p:nvSpPr>
        <p:spPr>
          <a:xfrm>
            <a:off x="6753224" y="3797431"/>
            <a:ext cx="5438775" cy="3060569"/>
          </a:xfrm>
          <a:custGeom>
            <a:avLst/>
            <a:gdLst>
              <a:gd name="connsiteX0" fmla="*/ 333541 w 5638800"/>
              <a:gd name="connsiteY0" fmla="*/ 0 h 3060569"/>
              <a:gd name="connsiteX1" fmla="*/ 5638800 w 5638800"/>
              <a:gd name="connsiteY1" fmla="*/ 0 h 3060569"/>
              <a:gd name="connsiteX2" fmla="*/ 5638800 w 5638800"/>
              <a:gd name="connsiteY2" fmla="*/ 3060569 h 3060569"/>
              <a:gd name="connsiteX3" fmla="*/ 0 w 5638800"/>
              <a:gd name="connsiteY3" fmla="*/ 3060569 h 3060569"/>
              <a:gd name="connsiteX4" fmla="*/ 0 w 5638800"/>
              <a:gd name="connsiteY4" fmla="*/ 333541 h 3060569"/>
              <a:gd name="connsiteX5" fmla="*/ 333541 w 5638800"/>
              <a:gd name="connsiteY5" fmla="*/ 0 h 30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38800" h="3060569">
                <a:moveTo>
                  <a:pt x="333541" y="0"/>
                </a:moveTo>
                <a:lnTo>
                  <a:pt x="5638800" y="0"/>
                </a:lnTo>
                <a:lnTo>
                  <a:pt x="5638800" y="3060569"/>
                </a:lnTo>
                <a:lnTo>
                  <a:pt x="0" y="3060569"/>
                </a:lnTo>
                <a:lnTo>
                  <a:pt x="0" y="333541"/>
                </a:lnTo>
                <a:cubicBezTo>
                  <a:pt x="0" y="149331"/>
                  <a:pt x="149331" y="0"/>
                  <a:pt x="333541" y="0"/>
                </a:cubicBezTo>
                <a:close/>
              </a:path>
            </a:pathLst>
          </a:custGeom>
          <a:ln w="12700">
            <a:miter lim="400000"/>
          </a:ln>
          <a:extLst>
            <a:ext uri="{C572A759-6A51-4108-AA02-DFA0A04FC94B}">
              <ma14:wrappingTextBoxFlag xmlns:ma14="http://schemas.microsoft.com/office/mac/drawingml/2011/main" xmlns="" val="1"/>
            </a:ext>
          </a:extLst>
        </p:spPr>
        <p:txBody>
          <a:bodyPr wrap="square">
            <a:noAutofit/>
          </a:bodyPr>
          <a:lstStyle/>
          <a:p>
            <a:endParaRPr lang="ko-KR" altLang="en-US"/>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14_제목 슬라이드">
    <p:spTree>
      <p:nvGrpSpPr>
        <p:cNvPr id="1" name=""/>
        <p:cNvGrpSpPr/>
        <p:nvPr/>
      </p:nvGrpSpPr>
      <p:grpSpPr>
        <a:xfrm>
          <a:off x="0" y="0"/>
          <a:ext cx="0" cy="0"/>
          <a:chOff x="0" y="0"/>
          <a:chExt cx="0" cy="0"/>
        </a:xfrm>
      </p:grpSpPr>
      <p:sp>
        <p:nvSpPr>
          <p:cNvPr id="116" name="그림 개체 틀 7"/>
          <p:cNvSpPr>
            <a:spLocks noGrp="1"/>
          </p:cNvSpPr>
          <p:nvPr>
            <p:ph type="pic" idx="13"/>
          </p:nvPr>
        </p:nvSpPr>
        <p:spPr>
          <a:xfrm>
            <a:off x="0" y="0"/>
            <a:ext cx="12192000" cy="6858000"/>
          </a:xfrm>
          <a:prstGeom prst="rect">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7_제목 슬라이드">
    <p:spTree>
      <p:nvGrpSpPr>
        <p:cNvPr id="1" name=""/>
        <p:cNvGrpSpPr/>
        <p:nvPr/>
      </p:nvGrpSpPr>
      <p:grpSpPr>
        <a:xfrm>
          <a:off x="0" y="0"/>
          <a:ext cx="0" cy="0"/>
          <a:chOff x="0" y="0"/>
          <a:chExt cx="0" cy="0"/>
        </a:xfrm>
      </p:grpSpPr>
      <p:sp>
        <p:nvSpPr>
          <p:cNvPr id="2" name="그림 개체 틀 7">
            <a:extLst>
              <a:ext uri="{FF2B5EF4-FFF2-40B4-BE49-F238E27FC236}">
                <a16:creationId xmlns:a16="http://schemas.microsoft.com/office/drawing/2014/main" id="{0BA8F3D0-996A-E642-A9DE-3E980BBD1A46}"/>
              </a:ext>
            </a:extLst>
          </p:cNvPr>
          <p:cNvSpPr>
            <a:spLocks noGrp="1"/>
          </p:cNvSpPr>
          <p:nvPr>
            <p:ph type="pic" sz="quarter" idx="13"/>
          </p:nvPr>
        </p:nvSpPr>
        <p:spPr>
          <a:xfrm>
            <a:off x="944271" y="1788165"/>
            <a:ext cx="4237330" cy="5069835"/>
          </a:xfrm>
          <a:prstGeom prst="round2SameRect">
            <a:avLst>
              <a:gd name="adj1" fmla="val 5428"/>
              <a:gd name="adj2" fmla="val 0"/>
            </a:avLst>
          </a:prstGeom>
        </p:spPr>
        <p:txBody>
          <a:bodyPr lIns="91439" rIns="91439">
            <a:noAutofit/>
          </a:bodyPr>
          <a:lstStyle>
            <a:lvl1pPr>
              <a:defRPr b="0" i="0"/>
            </a:lvl1pPr>
          </a:lstStyle>
          <a:p>
            <a:endParaRPr dirty="0"/>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25_제목 슬라이드">
    <p:spTree>
      <p:nvGrpSpPr>
        <p:cNvPr id="1" name=""/>
        <p:cNvGrpSpPr/>
        <p:nvPr/>
      </p:nvGrpSpPr>
      <p:grpSpPr>
        <a:xfrm>
          <a:off x="0" y="0"/>
          <a:ext cx="0" cy="0"/>
          <a:chOff x="0" y="0"/>
          <a:chExt cx="0" cy="0"/>
        </a:xfrm>
      </p:grpSpPr>
      <p:sp>
        <p:nvSpPr>
          <p:cNvPr id="206" name="그림 개체 틀 7"/>
          <p:cNvSpPr>
            <a:spLocks noGrp="1"/>
          </p:cNvSpPr>
          <p:nvPr>
            <p:ph type="pic" idx="13"/>
          </p:nvPr>
        </p:nvSpPr>
        <p:spPr>
          <a:xfrm>
            <a:off x="1" y="0"/>
            <a:ext cx="12192001" cy="6858000"/>
          </a:xfrm>
          <a:prstGeom prst="rect">
            <a:avLst/>
          </a:prstGeom>
        </p:spPr>
        <p:txBody>
          <a:bodyPr lIns="91439" rIns="91439">
            <a:noAutofit/>
          </a:bodyPr>
          <a:lstStyle>
            <a:lvl1pPr>
              <a:defRPr b="0" i="0"/>
            </a:lvl1pPr>
          </a:lstStyle>
          <a:p>
            <a:endParaRPr dirty="0"/>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제목 텍스트"/>
          <p:cNvSpPr txBox="1">
            <a:spLocks noGrp="1"/>
          </p:cNvSpPr>
          <p:nvPr>
            <p:ph type="title"/>
          </p:nvPr>
        </p:nvSpPr>
        <p:spPr>
          <a:xfrm>
            <a:off x="609600" y="92074"/>
            <a:ext cx="10972800" cy="1508127"/>
          </a:xfrm>
          <a:prstGeom prst="rect">
            <a:avLst/>
          </a:prstGeom>
          <a:ln w="12700">
            <a:miter lim="400000"/>
          </a:ln>
          <a:extLst>
            <a:ext uri="{C572A759-6A51-4108-AA02-DFA0A04FC94B}">
              <ma14:wrappingTextBoxFlag xmlns:ma14="http://schemas.microsoft.com/office/mac/drawingml/2011/main" xmlns="" val="1"/>
            </a:ext>
          </a:extLst>
        </p:spPr>
        <p:txBody>
          <a:bodyPr lIns="45719" rIns="45719" anchor="ctr">
            <a:normAutofit/>
          </a:bodyPr>
          <a:lstStyle/>
          <a:p>
            <a:r>
              <a:rPr dirty="0" err="1"/>
              <a:t>제목</a:t>
            </a:r>
            <a:r>
              <a:rPr dirty="0"/>
              <a:t> </a:t>
            </a:r>
            <a:r>
              <a:rPr dirty="0" err="1"/>
              <a:t>텍스트</a:t>
            </a:r>
            <a:endParaRPr dirty="0"/>
          </a:p>
        </p:txBody>
      </p:sp>
      <p:sp>
        <p:nvSpPr>
          <p:cNvPr id="3" name="본문 첫 번째 줄…"/>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xmlns="" val="1"/>
            </a:ext>
          </a:extLst>
        </p:spPr>
        <p:txBody>
          <a:bodyPr lIns="45719" rIns="45719">
            <a:normAutofit/>
          </a:bodyPr>
          <a:lstStyle/>
          <a:p>
            <a:r>
              <a:rPr dirty="0" err="1"/>
              <a:t>본문</a:t>
            </a:r>
            <a:r>
              <a:rPr dirty="0"/>
              <a:t> </a:t>
            </a:r>
            <a:r>
              <a:rPr dirty="0" err="1"/>
              <a:t>첫</a:t>
            </a:r>
            <a:r>
              <a:rPr dirty="0"/>
              <a:t> </a:t>
            </a:r>
            <a:r>
              <a:rPr dirty="0" err="1"/>
              <a:t>번째</a:t>
            </a:r>
            <a:r>
              <a:rPr dirty="0"/>
              <a:t> </a:t>
            </a:r>
            <a:r>
              <a:rPr dirty="0" err="1"/>
              <a:t>줄</a:t>
            </a:r>
            <a:endParaRPr dirty="0"/>
          </a:p>
          <a:p>
            <a:pPr lvl="1"/>
            <a:r>
              <a:rPr dirty="0" err="1"/>
              <a:t>본문</a:t>
            </a:r>
            <a:r>
              <a:rPr dirty="0"/>
              <a:t> </a:t>
            </a:r>
            <a:r>
              <a:rPr dirty="0" err="1"/>
              <a:t>두</a:t>
            </a:r>
            <a:r>
              <a:rPr dirty="0"/>
              <a:t> </a:t>
            </a:r>
            <a:r>
              <a:rPr dirty="0" err="1"/>
              <a:t>번째</a:t>
            </a:r>
            <a:r>
              <a:rPr dirty="0"/>
              <a:t> </a:t>
            </a:r>
            <a:r>
              <a:rPr dirty="0" err="1"/>
              <a:t>줄</a:t>
            </a:r>
            <a:endParaRPr dirty="0"/>
          </a:p>
          <a:p>
            <a:pPr lvl="2"/>
            <a:r>
              <a:rPr dirty="0" err="1"/>
              <a:t>본문</a:t>
            </a:r>
            <a:r>
              <a:rPr dirty="0"/>
              <a:t> </a:t>
            </a:r>
            <a:r>
              <a:rPr dirty="0" err="1"/>
              <a:t>세</a:t>
            </a:r>
            <a:r>
              <a:rPr dirty="0"/>
              <a:t> </a:t>
            </a:r>
            <a:r>
              <a:rPr dirty="0" err="1"/>
              <a:t>번째</a:t>
            </a:r>
            <a:r>
              <a:rPr dirty="0"/>
              <a:t> </a:t>
            </a:r>
            <a:r>
              <a:rPr dirty="0" err="1"/>
              <a:t>줄</a:t>
            </a:r>
            <a:endParaRPr dirty="0"/>
          </a:p>
          <a:p>
            <a:pPr lvl="3"/>
            <a:r>
              <a:rPr dirty="0" err="1"/>
              <a:t>본문</a:t>
            </a:r>
            <a:r>
              <a:rPr dirty="0"/>
              <a:t> </a:t>
            </a:r>
            <a:r>
              <a:rPr dirty="0" err="1"/>
              <a:t>네</a:t>
            </a:r>
            <a:r>
              <a:rPr dirty="0"/>
              <a:t> </a:t>
            </a:r>
            <a:r>
              <a:rPr dirty="0" err="1"/>
              <a:t>번째</a:t>
            </a:r>
            <a:r>
              <a:rPr dirty="0"/>
              <a:t> </a:t>
            </a:r>
            <a:r>
              <a:rPr dirty="0" err="1"/>
              <a:t>줄</a:t>
            </a:r>
            <a:endParaRPr dirty="0"/>
          </a:p>
          <a:p>
            <a:pPr lvl="4"/>
            <a:r>
              <a:rPr dirty="0" err="1"/>
              <a:t>본문</a:t>
            </a:r>
            <a:r>
              <a:rPr dirty="0"/>
              <a:t> </a:t>
            </a:r>
            <a:r>
              <a:rPr dirty="0" err="1"/>
              <a:t>다섯</a:t>
            </a:r>
            <a:r>
              <a:rPr dirty="0"/>
              <a:t> </a:t>
            </a:r>
            <a:r>
              <a:rPr dirty="0" err="1"/>
              <a:t>번째</a:t>
            </a:r>
            <a:r>
              <a:rPr dirty="0"/>
              <a:t> </a:t>
            </a:r>
            <a:r>
              <a:rPr dirty="0" err="1"/>
              <a:t>줄</a:t>
            </a:r>
            <a:endParaRPr dirty="0"/>
          </a:p>
        </p:txBody>
      </p:sp>
    </p:spTree>
  </p:cSld>
  <p:clrMap bg1="lt1" tx1="dk1" bg2="lt2" tx2="dk2" accent1="accent1" accent2="accent2" accent3="accent3" accent4="accent4" accent5="accent5" accent6="accent6" hlink="hlink" folHlink="folHlink"/>
  <p:sldLayoutIdLst>
    <p:sldLayoutId id="2147483649" r:id="rId1"/>
    <p:sldLayoutId id="2147483674" r:id="rId2"/>
    <p:sldLayoutId id="2147483650" r:id="rId3"/>
    <p:sldLayoutId id="2147483651" r:id="rId4"/>
    <p:sldLayoutId id="2147483652" r:id="rId5"/>
    <p:sldLayoutId id="2147483653" r:id="rId6"/>
    <p:sldLayoutId id="2147483654" r:id="rId7"/>
    <p:sldLayoutId id="2147483655" r:id="rId8"/>
    <p:sldLayoutId id="2147483656" r:id="rId9"/>
    <p:sldLayoutId id="2147483662" r:id="rId10"/>
    <p:sldLayoutId id="2147483665" r:id="rId11"/>
    <p:sldLayoutId id="2147483673" r:id="rId12"/>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Calibri" panose="020F0502020204030204" pitchFamily="34" charset="0"/>
          <a:ea typeface="+mj-ea"/>
          <a:cs typeface="Calibri" panose="020F0502020204030204" pitchFamily="34" charset="0"/>
          <a:sym typeface="맑은 고딕"/>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맑은 고딕"/>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Calibri" panose="020F0502020204030204" pitchFamily="34" charset="0"/>
          <a:ea typeface="+mj-ea"/>
          <a:cs typeface="Calibri" panose="020F0502020204030204" pitchFamily="34" charset="0"/>
          <a:sym typeface="맑은 고딕"/>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Calibri" panose="020F0502020204030204" pitchFamily="34" charset="0"/>
          <a:ea typeface="+mj-ea"/>
          <a:cs typeface="Calibri" panose="020F0502020204030204" pitchFamily="34" charset="0"/>
          <a:sym typeface="맑은 고딕"/>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Calibri" panose="020F0502020204030204" pitchFamily="34" charset="0"/>
          <a:ea typeface="+mj-ea"/>
          <a:cs typeface="Calibri" panose="020F0502020204030204" pitchFamily="34" charset="0"/>
          <a:sym typeface="맑은 고딕"/>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Calibri" panose="020F0502020204030204" pitchFamily="34" charset="0"/>
          <a:ea typeface="+mj-ea"/>
          <a:cs typeface="Calibri" panose="020F0502020204030204" pitchFamily="34" charset="0"/>
          <a:sym typeface="맑은 고딕"/>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Calibri" panose="020F0502020204030204" pitchFamily="34" charset="0"/>
          <a:ea typeface="+mj-ea"/>
          <a:cs typeface="Calibri" panose="020F0502020204030204" pitchFamily="34" charset="0"/>
          <a:sym typeface="맑은 고딕"/>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맑은 고딕"/>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맑은 고딕"/>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맑은 고딕"/>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맑은 고딕"/>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맑은 고딕"/>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그림 개체 틀 2"/>
          <p:cNvPicPr>
            <a:picLocks noGrp="1" noChangeAspect="1"/>
          </p:cNvPicPr>
          <p:nvPr>
            <p:ph type="pic" sz="quarter" idx="15"/>
          </p:nvPr>
        </p:nvPicPr>
        <p:blipFill rotWithShape="1">
          <a:blip r:embed="rId2">
            <a:extLst>
              <a:ext uri="{28A0092B-C50C-407E-A947-70E740481C1C}">
                <a14:useLocalDpi xmlns:a14="http://schemas.microsoft.com/office/drawing/2010/main" val="0"/>
              </a:ext>
            </a:extLst>
          </a:blip>
          <a:srcRect l="7336" t="17828" r="-1247" b="2935"/>
          <a:stretch/>
        </p:blipFill>
        <p:spPr>
          <a:xfrm flipH="1">
            <a:off x="0" y="0"/>
            <a:ext cx="12192000" cy="6858000"/>
          </a:xfrm>
        </p:spPr>
      </p:pic>
      <p:sp>
        <p:nvSpPr>
          <p:cNvPr id="36" name="직사각형 35">
            <a:extLst>
              <a:ext uri="{FF2B5EF4-FFF2-40B4-BE49-F238E27FC236}">
                <a16:creationId xmlns:a16="http://schemas.microsoft.com/office/drawing/2014/main" id="{189AFF06-C23E-5448-A211-78D9CB344FA0}"/>
              </a:ext>
            </a:extLst>
          </p:cNvPr>
          <p:cNvSpPr/>
          <p:nvPr/>
        </p:nvSpPr>
        <p:spPr>
          <a:xfrm rot="16200000" flipV="1">
            <a:off x="1576394" y="-1576381"/>
            <a:ext cx="6858001" cy="10010765"/>
          </a:xfrm>
          <a:prstGeom prst="rect">
            <a:avLst/>
          </a:prstGeom>
          <a:gradFill>
            <a:gsLst>
              <a:gs pos="23000">
                <a:schemeClr val="tx1">
                  <a:alpha val="0"/>
                </a:schemeClr>
              </a:gs>
              <a:gs pos="77000">
                <a:schemeClr val="tx1">
                  <a:alpha val="20000"/>
                </a:schemeClr>
              </a:gs>
            </a:gsLst>
            <a:lin ang="5400000" scaled="0"/>
          </a:gra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dirty="0">
              <a:ln>
                <a:noFill/>
              </a:ln>
              <a:solidFill>
                <a:srgbClr val="000000"/>
              </a:solidFill>
              <a:effectLst/>
              <a:uFillTx/>
              <a:latin typeface="+mj-lt"/>
              <a:ea typeface="+mj-ea"/>
              <a:cs typeface="+mj-cs"/>
              <a:sym typeface="맑은 고딕"/>
            </a:endParaRPr>
          </a:p>
        </p:txBody>
      </p:sp>
      <p:grpSp>
        <p:nvGrpSpPr>
          <p:cNvPr id="15" name="그룹 14">
            <a:extLst>
              <a:ext uri="{FF2B5EF4-FFF2-40B4-BE49-F238E27FC236}">
                <a16:creationId xmlns:a16="http://schemas.microsoft.com/office/drawing/2014/main" id="{F4A95717-86CA-DA49-8A21-A3E3F4B3D7D7}"/>
              </a:ext>
            </a:extLst>
          </p:cNvPr>
          <p:cNvGrpSpPr/>
          <p:nvPr/>
        </p:nvGrpSpPr>
        <p:grpSpPr>
          <a:xfrm>
            <a:off x="5427663" y="6166383"/>
            <a:ext cx="1335600" cy="338400"/>
            <a:chOff x="5427663" y="6166383"/>
            <a:chExt cx="1335600" cy="338400"/>
          </a:xfrm>
        </p:grpSpPr>
        <p:sp>
          <p:nvSpPr>
            <p:cNvPr id="17" name="AutoShape 3">
              <a:extLst>
                <a:ext uri="{FF2B5EF4-FFF2-40B4-BE49-F238E27FC236}">
                  <a16:creationId xmlns:a16="http://schemas.microsoft.com/office/drawing/2014/main" id="{EA35F66D-A1A3-2A4D-94FF-2BF89A659DEE}"/>
                </a:ext>
              </a:extLst>
            </p:cNvPr>
            <p:cNvSpPr>
              <a:spLocks noChangeAspect="1" noChangeArrowheads="1" noTextEdit="1"/>
            </p:cNvSpPr>
            <p:nvPr/>
          </p:nvSpPr>
          <p:spPr bwMode="auto">
            <a:xfrm>
              <a:off x="5429245" y="6166383"/>
              <a:ext cx="1332435" cy="3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18" name="Freeform 5">
              <a:extLst>
                <a:ext uri="{FF2B5EF4-FFF2-40B4-BE49-F238E27FC236}">
                  <a16:creationId xmlns:a16="http://schemas.microsoft.com/office/drawing/2014/main" id="{108CB651-0528-0643-88F2-2AD934EAD691}"/>
                </a:ext>
              </a:extLst>
            </p:cNvPr>
            <p:cNvSpPr>
              <a:spLocks/>
            </p:cNvSpPr>
            <p:nvPr/>
          </p:nvSpPr>
          <p:spPr bwMode="auto">
            <a:xfrm>
              <a:off x="5628635" y="6341793"/>
              <a:ext cx="85453" cy="130393"/>
            </a:xfrm>
            <a:custGeom>
              <a:avLst/>
              <a:gdLst>
                <a:gd name="T0" fmla="*/ 83 w 83"/>
                <a:gd name="T1" fmla="*/ 90 h 130"/>
                <a:gd name="T2" fmla="*/ 79 w 83"/>
                <a:gd name="T3" fmla="*/ 108 h 130"/>
                <a:gd name="T4" fmla="*/ 69 w 83"/>
                <a:gd name="T5" fmla="*/ 120 h 130"/>
                <a:gd name="T6" fmla="*/ 54 w 83"/>
                <a:gd name="T7" fmla="*/ 128 h 130"/>
                <a:gd name="T8" fmla="*/ 36 w 83"/>
                <a:gd name="T9" fmla="*/ 130 h 130"/>
                <a:gd name="T10" fmla="*/ 24 w 83"/>
                <a:gd name="T11" fmla="*/ 129 h 130"/>
                <a:gd name="T12" fmla="*/ 14 w 83"/>
                <a:gd name="T13" fmla="*/ 127 h 130"/>
                <a:gd name="T14" fmla="*/ 7 w 83"/>
                <a:gd name="T15" fmla="*/ 124 h 130"/>
                <a:gd name="T16" fmla="*/ 3 w 83"/>
                <a:gd name="T17" fmla="*/ 121 h 130"/>
                <a:gd name="T18" fmla="*/ 1 w 83"/>
                <a:gd name="T19" fmla="*/ 117 h 130"/>
                <a:gd name="T20" fmla="*/ 0 w 83"/>
                <a:gd name="T21" fmla="*/ 110 h 130"/>
                <a:gd name="T22" fmla="*/ 0 w 83"/>
                <a:gd name="T23" fmla="*/ 105 h 130"/>
                <a:gd name="T24" fmla="*/ 1 w 83"/>
                <a:gd name="T25" fmla="*/ 102 h 130"/>
                <a:gd name="T26" fmla="*/ 2 w 83"/>
                <a:gd name="T27" fmla="*/ 100 h 130"/>
                <a:gd name="T28" fmla="*/ 4 w 83"/>
                <a:gd name="T29" fmla="*/ 99 h 130"/>
                <a:gd name="T30" fmla="*/ 8 w 83"/>
                <a:gd name="T31" fmla="*/ 101 h 130"/>
                <a:gd name="T32" fmla="*/ 14 w 83"/>
                <a:gd name="T33" fmla="*/ 105 h 130"/>
                <a:gd name="T34" fmla="*/ 24 w 83"/>
                <a:gd name="T35" fmla="*/ 108 h 130"/>
                <a:gd name="T36" fmla="*/ 36 w 83"/>
                <a:gd name="T37" fmla="*/ 110 h 130"/>
                <a:gd name="T38" fmla="*/ 45 w 83"/>
                <a:gd name="T39" fmla="*/ 109 h 130"/>
                <a:gd name="T40" fmla="*/ 51 w 83"/>
                <a:gd name="T41" fmla="*/ 105 h 130"/>
                <a:gd name="T42" fmla="*/ 55 w 83"/>
                <a:gd name="T43" fmla="*/ 100 h 130"/>
                <a:gd name="T44" fmla="*/ 56 w 83"/>
                <a:gd name="T45" fmla="*/ 94 h 130"/>
                <a:gd name="T46" fmla="*/ 54 w 83"/>
                <a:gd name="T47" fmla="*/ 86 h 130"/>
                <a:gd name="T48" fmla="*/ 48 w 83"/>
                <a:gd name="T49" fmla="*/ 81 h 130"/>
                <a:gd name="T50" fmla="*/ 39 w 83"/>
                <a:gd name="T51" fmla="*/ 76 h 130"/>
                <a:gd name="T52" fmla="*/ 29 w 83"/>
                <a:gd name="T53" fmla="*/ 72 h 130"/>
                <a:gd name="T54" fmla="*/ 19 w 83"/>
                <a:gd name="T55" fmla="*/ 66 h 130"/>
                <a:gd name="T56" fmla="*/ 11 w 83"/>
                <a:gd name="T57" fmla="*/ 59 h 130"/>
                <a:gd name="T58" fmla="*/ 5 w 83"/>
                <a:gd name="T59" fmla="*/ 50 h 130"/>
                <a:gd name="T60" fmla="*/ 2 w 83"/>
                <a:gd name="T61" fmla="*/ 36 h 130"/>
                <a:gd name="T62" fmla="*/ 6 w 83"/>
                <a:gd name="T63" fmla="*/ 20 h 130"/>
                <a:gd name="T64" fmla="*/ 15 w 83"/>
                <a:gd name="T65" fmla="*/ 9 h 130"/>
                <a:gd name="T66" fmla="*/ 28 w 83"/>
                <a:gd name="T67" fmla="*/ 2 h 130"/>
                <a:gd name="T68" fmla="*/ 45 w 83"/>
                <a:gd name="T69" fmla="*/ 0 h 130"/>
                <a:gd name="T70" fmla="*/ 54 w 83"/>
                <a:gd name="T71" fmla="*/ 0 h 130"/>
                <a:gd name="T72" fmla="*/ 62 w 83"/>
                <a:gd name="T73" fmla="*/ 2 h 130"/>
                <a:gd name="T74" fmla="*/ 69 w 83"/>
                <a:gd name="T75" fmla="*/ 5 h 130"/>
                <a:gd name="T76" fmla="*/ 73 w 83"/>
                <a:gd name="T77" fmla="*/ 7 h 130"/>
                <a:gd name="T78" fmla="*/ 75 w 83"/>
                <a:gd name="T79" fmla="*/ 9 h 130"/>
                <a:gd name="T80" fmla="*/ 75 w 83"/>
                <a:gd name="T81" fmla="*/ 11 h 130"/>
                <a:gd name="T82" fmla="*/ 75 w 83"/>
                <a:gd name="T83" fmla="*/ 13 h 130"/>
                <a:gd name="T84" fmla="*/ 76 w 83"/>
                <a:gd name="T85" fmla="*/ 18 h 130"/>
                <a:gd name="T86" fmla="*/ 75 w 83"/>
                <a:gd name="T87" fmla="*/ 22 h 130"/>
                <a:gd name="T88" fmla="*/ 75 w 83"/>
                <a:gd name="T89" fmla="*/ 26 h 130"/>
                <a:gd name="T90" fmla="*/ 74 w 83"/>
                <a:gd name="T91" fmla="*/ 28 h 130"/>
                <a:gd name="T92" fmla="*/ 72 w 83"/>
                <a:gd name="T93" fmla="*/ 28 h 130"/>
                <a:gd name="T94" fmla="*/ 69 w 83"/>
                <a:gd name="T95" fmla="*/ 27 h 130"/>
                <a:gd name="T96" fmla="*/ 63 w 83"/>
                <a:gd name="T97" fmla="*/ 24 h 130"/>
                <a:gd name="T98" fmla="*/ 55 w 83"/>
                <a:gd name="T99" fmla="*/ 21 h 130"/>
                <a:gd name="T100" fmla="*/ 45 w 83"/>
                <a:gd name="T101" fmla="*/ 20 h 130"/>
                <a:gd name="T102" fmla="*/ 38 w 83"/>
                <a:gd name="T103" fmla="*/ 21 h 130"/>
                <a:gd name="T104" fmla="*/ 33 w 83"/>
                <a:gd name="T105" fmla="*/ 23 h 130"/>
                <a:gd name="T106" fmla="*/ 30 w 83"/>
                <a:gd name="T107" fmla="*/ 28 h 130"/>
                <a:gd name="T108" fmla="*/ 28 w 83"/>
                <a:gd name="T109" fmla="*/ 33 h 130"/>
                <a:gd name="T110" fmla="*/ 31 w 83"/>
                <a:gd name="T111" fmla="*/ 40 h 130"/>
                <a:gd name="T112" fmla="*/ 37 w 83"/>
                <a:gd name="T113" fmla="*/ 46 h 130"/>
                <a:gd name="T114" fmla="*/ 46 w 83"/>
                <a:gd name="T115" fmla="*/ 50 h 130"/>
                <a:gd name="T116" fmla="*/ 56 w 83"/>
                <a:gd name="T117" fmla="*/ 55 h 130"/>
                <a:gd name="T118" fmla="*/ 66 w 83"/>
                <a:gd name="T119" fmla="*/ 60 h 130"/>
                <a:gd name="T120" fmla="*/ 74 w 83"/>
                <a:gd name="T121" fmla="*/ 67 h 130"/>
                <a:gd name="T122" fmla="*/ 81 w 83"/>
                <a:gd name="T123" fmla="*/ 77 h 130"/>
                <a:gd name="T124" fmla="*/ 83 w 83"/>
                <a:gd name="T125" fmla="*/ 9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3" h="130">
                  <a:moveTo>
                    <a:pt x="83" y="90"/>
                  </a:moveTo>
                  <a:cubicBezTo>
                    <a:pt x="83" y="97"/>
                    <a:pt x="82" y="103"/>
                    <a:pt x="79" y="108"/>
                  </a:cubicBezTo>
                  <a:cubicBezTo>
                    <a:pt x="77" y="113"/>
                    <a:pt x="73" y="117"/>
                    <a:pt x="69" y="120"/>
                  </a:cubicBezTo>
                  <a:cubicBezTo>
                    <a:pt x="65" y="124"/>
                    <a:pt x="60" y="126"/>
                    <a:pt x="54" y="128"/>
                  </a:cubicBezTo>
                  <a:cubicBezTo>
                    <a:pt x="49" y="130"/>
                    <a:pt x="42" y="130"/>
                    <a:pt x="36" y="130"/>
                  </a:cubicBezTo>
                  <a:cubicBezTo>
                    <a:pt x="32" y="130"/>
                    <a:pt x="28" y="130"/>
                    <a:pt x="24" y="129"/>
                  </a:cubicBezTo>
                  <a:cubicBezTo>
                    <a:pt x="20" y="129"/>
                    <a:pt x="17" y="128"/>
                    <a:pt x="14" y="127"/>
                  </a:cubicBezTo>
                  <a:cubicBezTo>
                    <a:pt x="11" y="126"/>
                    <a:pt x="9" y="125"/>
                    <a:pt x="7" y="124"/>
                  </a:cubicBezTo>
                  <a:cubicBezTo>
                    <a:pt x="5" y="122"/>
                    <a:pt x="3" y="121"/>
                    <a:pt x="3" y="121"/>
                  </a:cubicBezTo>
                  <a:cubicBezTo>
                    <a:pt x="2" y="120"/>
                    <a:pt x="1" y="119"/>
                    <a:pt x="1" y="117"/>
                  </a:cubicBezTo>
                  <a:cubicBezTo>
                    <a:pt x="0" y="115"/>
                    <a:pt x="0" y="113"/>
                    <a:pt x="0" y="110"/>
                  </a:cubicBezTo>
                  <a:cubicBezTo>
                    <a:pt x="0" y="108"/>
                    <a:pt x="0" y="106"/>
                    <a:pt x="0" y="105"/>
                  </a:cubicBezTo>
                  <a:cubicBezTo>
                    <a:pt x="1" y="104"/>
                    <a:pt x="1" y="103"/>
                    <a:pt x="1" y="102"/>
                  </a:cubicBezTo>
                  <a:cubicBezTo>
                    <a:pt x="1" y="101"/>
                    <a:pt x="2" y="100"/>
                    <a:pt x="2" y="100"/>
                  </a:cubicBezTo>
                  <a:cubicBezTo>
                    <a:pt x="3" y="100"/>
                    <a:pt x="3" y="99"/>
                    <a:pt x="4" y="99"/>
                  </a:cubicBezTo>
                  <a:cubicBezTo>
                    <a:pt x="5" y="99"/>
                    <a:pt x="6" y="100"/>
                    <a:pt x="8" y="101"/>
                  </a:cubicBezTo>
                  <a:cubicBezTo>
                    <a:pt x="9" y="102"/>
                    <a:pt x="12" y="103"/>
                    <a:pt x="14" y="105"/>
                  </a:cubicBezTo>
                  <a:cubicBezTo>
                    <a:pt x="17" y="106"/>
                    <a:pt x="20" y="107"/>
                    <a:pt x="24" y="108"/>
                  </a:cubicBezTo>
                  <a:cubicBezTo>
                    <a:pt x="27" y="109"/>
                    <a:pt x="31" y="110"/>
                    <a:pt x="36" y="110"/>
                  </a:cubicBezTo>
                  <a:cubicBezTo>
                    <a:pt x="39" y="110"/>
                    <a:pt x="42" y="109"/>
                    <a:pt x="45" y="109"/>
                  </a:cubicBezTo>
                  <a:cubicBezTo>
                    <a:pt x="47" y="108"/>
                    <a:pt x="49" y="107"/>
                    <a:pt x="51" y="105"/>
                  </a:cubicBezTo>
                  <a:cubicBezTo>
                    <a:pt x="53" y="104"/>
                    <a:pt x="54" y="102"/>
                    <a:pt x="55" y="100"/>
                  </a:cubicBezTo>
                  <a:cubicBezTo>
                    <a:pt x="56" y="98"/>
                    <a:pt x="56" y="96"/>
                    <a:pt x="56" y="94"/>
                  </a:cubicBezTo>
                  <a:cubicBezTo>
                    <a:pt x="56" y="91"/>
                    <a:pt x="55" y="88"/>
                    <a:pt x="54" y="86"/>
                  </a:cubicBezTo>
                  <a:cubicBezTo>
                    <a:pt x="52" y="84"/>
                    <a:pt x="50" y="82"/>
                    <a:pt x="48" y="81"/>
                  </a:cubicBezTo>
                  <a:cubicBezTo>
                    <a:pt x="45" y="79"/>
                    <a:pt x="42" y="78"/>
                    <a:pt x="39" y="76"/>
                  </a:cubicBezTo>
                  <a:cubicBezTo>
                    <a:pt x="36" y="75"/>
                    <a:pt x="33" y="73"/>
                    <a:pt x="29" y="72"/>
                  </a:cubicBezTo>
                  <a:cubicBezTo>
                    <a:pt x="26" y="70"/>
                    <a:pt x="23" y="68"/>
                    <a:pt x="19" y="66"/>
                  </a:cubicBezTo>
                  <a:cubicBezTo>
                    <a:pt x="16" y="65"/>
                    <a:pt x="13" y="62"/>
                    <a:pt x="11" y="59"/>
                  </a:cubicBezTo>
                  <a:cubicBezTo>
                    <a:pt x="8" y="57"/>
                    <a:pt x="6" y="53"/>
                    <a:pt x="5" y="50"/>
                  </a:cubicBezTo>
                  <a:cubicBezTo>
                    <a:pt x="3" y="46"/>
                    <a:pt x="2" y="41"/>
                    <a:pt x="2" y="36"/>
                  </a:cubicBezTo>
                  <a:cubicBezTo>
                    <a:pt x="2" y="30"/>
                    <a:pt x="3" y="25"/>
                    <a:pt x="6" y="20"/>
                  </a:cubicBezTo>
                  <a:cubicBezTo>
                    <a:pt x="8" y="15"/>
                    <a:pt x="11" y="12"/>
                    <a:pt x="15" y="9"/>
                  </a:cubicBezTo>
                  <a:cubicBezTo>
                    <a:pt x="19" y="6"/>
                    <a:pt x="23" y="3"/>
                    <a:pt x="28" y="2"/>
                  </a:cubicBezTo>
                  <a:cubicBezTo>
                    <a:pt x="34" y="0"/>
                    <a:pt x="39" y="0"/>
                    <a:pt x="45" y="0"/>
                  </a:cubicBezTo>
                  <a:cubicBezTo>
                    <a:pt x="48" y="0"/>
                    <a:pt x="51" y="0"/>
                    <a:pt x="54" y="0"/>
                  </a:cubicBezTo>
                  <a:cubicBezTo>
                    <a:pt x="57" y="1"/>
                    <a:pt x="60" y="1"/>
                    <a:pt x="62" y="2"/>
                  </a:cubicBezTo>
                  <a:cubicBezTo>
                    <a:pt x="65" y="3"/>
                    <a:pt x="67" y="4"/>
                    <a:pt x="69" y="5"/>
                  </a:cubicBezTo>
                  <a:cubicBezTo>
                    <a:pt x="71" y="6"/>
                    <a:pt x="73" y="7"/>
                    <a:pt x="73" y="7"/>
                  </a:cubicBezTo>
                  <a:cubicBezTo>
                    <a:pt x="74" y="8"/>
                    <a:pt x="74" y="8"/>
                    <a:pt x="75" y="9"/>
                  </a:cubicBezTo>
                  <a:cubicBezTo>
                    <a:pt x="75" y="9"/>
                    <a:pt x="75" y="10"/>
                    <a:pt x="75" y="11"/>
                  </a:cubicBezTo>
                  <a:cubicBezTo>
                    <a:pt x="75" y="11"/>
                    <a:pt x="75" y="12"/>
                    <a:pt x="75" y="13"/>
                  </a:cubicBezTo>
                  <a:cubicBezTo>
                    <a:pt x="76" y="15"/>
                    <a:pt x="76" y="16"/>
                    <a:pt x="76" y="18"/>
                  </a:cubicBezTo>
                  <a:cubicBezTo>
                    <a:pt x="76" y="20"/>
                    <a:pt x="76" y="21"/>
                    <a:pt x="75" y="22"/>
                  </a:cubicBezTo>
                  <a:cubicBezTo>
                    <a:pt x="75" y="24"/>
                    <a:pt x="75" y="25"/>
                    <a:pt x="75" y="26"/>
                  </a:cubicBezTo>
                  <a:cubicBezTo>
                    <a:pt x="75" y="27"/>
                    <a:pt x="74" y="27"/>
                    <a:pt x="74" y="28"/>
                  </a:cubicBezTo>
                  <a:cubicBezTo>
                    <a:pt x="74" y="28"/>
                    <a:pt x="73" y="28"/>
                    <a:pt x="72" y="28"/>
                  </a:cubicBezTo>
                  <a:cubicBezTo>
                    <a:pt x="72" y="28"/>
                    <a:pt x="70" y="28"/>
                    <a:pt x="69" y="27"/>
                  </a:cubicBezTo>
                  <a:cubicBezTo>
                    <a:pt x="67" y="26"/>
                    <a:pt x="65" y="25"/>
                    <a:pt x="63" y="24"/>
                  </a:cubicBezTo>
                  <a:cubicBezTo>
                    <a:pt x="61" y="23"/>
                    <a:pt x="58" y="22"/>
                    <a:pt x="55" y="21"/>
                  </a:cubicBezTo>
                  <a:cubicBezTo>
                    <a:pt x="52" y="20"/>
                    <a:pt x="49" y="20"/>
                    <a:pt x="45" y="20"/>
                  </a:cubicBezTo>
                  <a:cubicBezTo>
                    <a:pt x="42" y="20"/>
                    <a:pt x="40" y="20"/>
                    <a:pt x="38" y="21"/>
                  </a:cubicBezTo>
                  <a:cubicBezTo>
                    <a:pt x="36" y="21"/>
                    <a:pt x="34" y="22"/>
                    <a:pt x="33" y="23"/>
                  </a:cubicBezTo>
                  <a:cubicBezTo>
                    <a:pt x="31" y="25"/>
                    <a:pt x="30" y="26"/>
                    <a:pt x="30" y="28"/>
                  </a:cubicBezTo>
                  <a:cubicBezTo>
                    <a:pt x="29" y="29"/>
                    <a:pt x="28" y="31"/>
                    <a:pt x="28" y="33"/>
                  </a:cubicBezTo>
                  <a:cubicBezTo>
                    <a:pt x="28" y="36"/>
                    <a:pt x="29" y="38"/>
                    <a:pt x="31" y="40"/>
                  </a:cubicBezTo>
                  <a:cubicBezTo>
                    <a:pt x="32" y="42"/>
                    <a:pt x="34" y="44"/>
                    <a:pt x="37" y="46"/>
                  </a:cubicBezTo>
                  <a:cubicBezTo>
                    <a:pt x="40" y="47"/>
                    <a:pt x="42" y="49"/>
                    <a:pt x="46" y="50"/>
                  </a:cubicBezTo>
                  <a:cubicBezTo>
                    <a:pt x="49" y="52"/>
                    <a:pt x="52" y="53"/>
                    <a:pt x="56" y="55"/>
                  </a:cubicBezTo>
                  <a:cubicBezTo>
                    <a:pt x="59" y="56"/>
                    <a:pt x="62" y="58"/>
                    <a:pt x="66" y="60"/>
                  </a:cubicBezTo>
                  <a:cubicBezTo>
                    <a:pt x="69" y="62"/>
                    <a:pt x="72" y="65"/>
                    <a:pt x="74" y="67"/>
                  </a:cubicBezTo>
                  <a:cubicBezTo>
                    <a:pt x="77" y="70"/>
                    <a:pt x="79" y="73"/>
                    <a:pt x="81" y="77"/>
                  </a:cubicBezTo>
                  <a:cubicBezTo>
                    <a:pt x="82" y="81"/>
                    <a:pt x="83" y="85"/>
                    <a:pt x="83" y="90"/>
                  </a:cubicBez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19" name="Freeform 6">
              <a:extLst>
                <a:ext uri="{FF2B5EF4-FFF2-40B4-BE49-F238E27FC236}">
                  <a16:creationId xmlns:a16="http://schemas.microsoft.com/office/drawing/2014/main" id="{154453FC-96BC-C14C-A2AF-C5DE4D454A58}"/>
                </a:ext>
              </a:extLst>
            </p:cNvPr>
            <p:cNvSpPr>
              <a:spLocks/>
            </p:cNvSpPr>
            <p:nvPr/>
          </p:nvSpPr>
          <p:spPr bwMode="auto">
            <a:xfrm>
              <a:off x="5726748" y="6334031"/>
              <a:ext cx="26902" cy="138155"/>
            </a:xfrm>
            <a:custGeom>
              <a:avLst/>
              <a:gdLst>
                <a:gd name="T0" fmla="*/ 25 w 25"/>
                <a:gd name="T1" fmla="*/ 133 h 137"/>
                <a:gd name="T2" fmla="*/ 24 w 25"/>
                <a:gd name="T3" fmla="*/ 135 h 137"/>
                <a:gd name="T4" fmla="*/ 22 w 25"/>
                <a:gd name="T5" fmla="*/ 136 h 137"/>
                <a:gd name="T6" fmla="*/ 18 w 25"/>
                <a:gd name="T7" fmla="*/ 137 h 137"/>
                <a:gd name="T8" fmla="*/ 12 w 25"/>
                <a:gd name="T9" fmla="*/ 137 h 137"/>
                <a:gd name="T10" fmla="*/ 7 w 25"/>
                <a:gd name="T11" fmla="*/ 137 h 137"/>
                <a:gd name="T12" fmla="*/ 3 w 25"/>
                <a:gd name="T13" fmla="*/ 136 h 137"/>
                <a:gd name="T14" fmla="*/ 1 w 25"/>
                <a:gd name="T15" fmla="*/ 135 h 137"/>
                <a:gd name="T16" fmla="*/ 0 w 25"/>
                <a:gd name="T17" fmla="*/ 133 h 137"/>
                <a:gd name="T18" fmla="*/ 0 w 25"/>
                <a:gd name="T19" fmla="*/ 4 h 137"/>
                <a:gd name="T20" fmla="*/ 1 w 25"/>
                <a:gd name="T21" fmla="*/ 3 h 137"/>
                <a:gd name="T22" fmla="*/ 3 w 25"/>
                <a:gd name="T23" fmla="*/ 1 h 137"/>
                <a:gd name="T24" fmla="*/ 7 w 25"/>
                <a:gd name="T25" fmla="*/ 1 h 137"/>
                <a:gd name="T26" fmla="*/ 12 w 25"/>
                <a:gd name="T27" fmla="*/ 0 h 137"/>
                <a:gd name="T28" fmla="*/ 18 w 25"/>
                <a:gd name="T29" fmla="*/ 1 h 137"/>
                <a:gd name="T30" fmla="*/ 22 w 25"/>
                <a:gd name="T31" fmla="*/ 1 h 137"/>
                <a:gd name="T32" fmla="*/ 24 w 25"/>
                <a:gd name="T33" fmla="*/ 3 h 137"/>
                <a:gd name="T34" fmla="*/ 25 w 25"/>
                <a:gd name="T35" fmla="*/ 4 h 137"/>
                <a:gd name="T36" fmla="*/ 25 w 25"/>
                <a:gd name="T37" fmla="*/ 133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137">
                  <a:moveTo>
                    <a:pt x="25" y="133"/>
                  </a:moveTo>
                  <a:cubicBezTo>
                    <a:pt x="25" y="133"/>
                    <a:pt x="25" y="134"/>
                    <a:pt x="24" y="135"/>
                  </a:cubicBezTo>
                  <a:cubicBezTo>
                    <a:pt x="24" y="135"/>
                    <a:pt x="23" y="135"/>
                    <a:pt x="22" y="136"/>
                  </a:cubicBezTo>
                  <a:cubicBezTo>
                    <a:pt x="21" y="136"/>
                    <a:pt x="20" y="136"/>
                    <a:pt x="18" y="137"/>
                  </a:cubicBezTo>
                  <a:cubicBezTo>
                    <a:pt x="17" y="137"/>
                    <a:pt x="15" y="137"/>
                    <a:pt x="12" y="137"/>
                  </a:cubicBezTo>
                  <a:cubicBezTo>
                    <a:pt x="10" y="137"/>
                    <a:pt x="8" y="137"/>
                    <a:pt x="7" y="137"/>
                  </a:cubicBezTo>
                  <a:cubicBezTo>
                    <a:pt x="5" y="136"/>
                    <a:pt x="4" y="136"/>
                    <a:pt x="3" y="136"/>
                  </a:cubicBezTo>
                  <a:cubicBezTo>
                    <a:pt x="2" y="135"/>
                    <a:pt x="1" y="135"/>
                    <a:pt x="1" y="135"/>
                  </a:cubicBezTo>
                  <a:cubicBezTo>
                    <a:pt x="0" y="134"/>
                    <a:pt x="0" y="133"/>
                    <a:pt x="0" y="133"/>
                  </a:cubicBezTo>
                  <a:cubicBezTo>
                    <a:pt x="0" y="4"/>
                    <a:pt x="0" y="4"/>
                    <a:pt x="0" y="4"/>
                  </a:cubicBezTo>
                  <a:cubicBezTo>
                    <a:pt x="0" y="4"/>
                    <a:pt x="0" y="3"/>
                    <a:pt x="1" y="3"/>
                  </a:cubicBezTo>
                  <a:cubicBezTo>
                    <a:pt x="1" y="2"/>
                    <a:pt x="2" y="2"/>
                    <a:pt x="3" y="1"/>
                  </a:cubicBezTo>
                  <a:cubicBezTo>
                    <a:pt x="4" y="1"/>
                    <a:pt x="5" y="1"/>
                    <a:pt x="7" y="1"/>
                  </a:cubicBezTo>
                  <a:cubicBezTo>
                    <a:pt x="8" y="0"/>
                    <a:pt x="10" y="0"/>
                    <a:pt x="12" y="0"/>
                  </a:cubicBezTo>
                  <a:cubicBezTo>
                    <a:pt x="15" y="0"/>
                    <a:pt x="17" y="0"/>
                    <a:pt x="18" y="1"/>
                  </a:cubicBezTo>
                  <a:cubicBezTo>
                    <a:pt x="20" y="1"/>
                    <a:pt x="21" y="1"/>
                    <a:pt x="22" y="1"/>
                  </a:cubicBezTo>
                  <a:cubicBezTo>
                    <a:pt x="23" y="2"/>
                    <a:pt x="24" y="2"/>
                    <a:pt x="24" y="3"/>
                  </a:cubicBezTo>
                  <a:cubicBezTo>
                    <a:pt x="25" y="3"/>
                    <a:pt x="25" y="4"/>
                    <a:pt x="25" y="4"/>
                  </a:cubicBezTo>
                  <a:lnTo>
                    <a:pt x="25" y="133"/>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0" name="Freeform 7">
              <a:extLst>
                <a:ext uri="{FF2B5EF4-FFF2-40B4-BE49-F238E27FC236}">
                  <a16:creationId xmlns:a16="http://schemas.microsoft.com/office/drawing/2014/main" id="{83A464D0-FFBF-CA47-8CA0-44D6C2AD3327}"/>
                </a:ext>
              </a:extLst>
            </p:cNvPr>
            <p:cNvSpPr>
              <a:spLocks noEditPoints="1"/>
            </p:cNvSpPr>
            <p:nvPr/>
          </p:nvSpPr>
          <p:spPr bwMode="auto">
            <a:xfrm>
              <a:off x="5771057" y="6337135"/>
              <a:ext cx="28484" cy="135050"/>
            </a:xfrm>
            <a:custGeom>
              <a:avLst/>
              <a:gdLst>
                <a:gd name="T0" fmla="*/ 28 w 28"/>
                <a:gd name="T1" fmla="*/ 12 h 133"/>
                <a:gd name="T2" fmla="*/ 25 w 28"/>
                <a:gd name="T3" fmla="*/ 22 h 133"/>
                <a:gd name="T4" fmla="*/ 14 w 28"/>
                <a:gd name="T5" fmla="*/ 25 h 133"/>
                <a:gd name="T6" fmla="*/ 2 w 28"/>
                <a:gd name="T7" fmla="*/ 23 h 133"/>
                <a:gd name="T8" fmla="*/ 0 w 28"/>
                <a:gd name="T9" fmla="*/ 13 h 133"/>
                <a:gd name="T10" fmla="*/ 3 w 28"/>
                <a:gd name="T11" fmla="*/ 2 h 133"/>
                <a:gd name="T12" fmla="*/ 14 w 28"/>
                <a:gd name="T13" fmla="*/ 0 h 133"/>
                <a:gd name="T14" fmla="*/ 25 w 28"/>
                <a:gd name="T15" fmla="*/ 2 h 133"/>
                <a:gd name="T16" fmla="*/ 28 w 28"/>
                <a:gd name="T17" fmla="*/ 12 h 133"/>
                <a:gd name="T18" fmla="*/ 26 w 28"/>
                <a:gd name="T19" fmla="*/ 129 h 133"/>
                <a:gd name="T20" fmla="*/ 25 w 28"/>
                <a:gd name="T21" fmla="*/ 131 h 133"/>
                <a:gd name="T22" fmla="*/ 23 w 28"/>
                <a:gd name="T23" fmla="*/ 132 h 133"/>
                <a:gd name="T24" fmla="*/ 20 w 28"/>
                <a:gd name="T25" fmla="*/ 133 h 133"/>
                <a:gd name="T26" fmla="*/ 14 w 28"/>
                <a:gd name="T27" fmla="*/ 133 h 133"/>
                <a:gd name="T28" fmla="*/ 8 w 28"/>
                <a:gd name="T29" fmla="*/ 133 h 133"/>
                <a:gd name="T30" fmla="*/ 4 w 28"/>
                <a:gd name="T31" fmla="*/ 132 h 133"/>
                <a:gd name="T32" fmla="*/ 2 w 28"/>
                <a:gd name="T33" fmla="*/ 131 h 133"/>
                <a:gd name="T34" fmla="*/ 1 w 28"/>
                <a:gd name="T35" fmla="*/ 129 h 133"/>
                <a:gd name="T36" fmla="*/ 1 w 28"/>
                <a:gd name="T37" fmla="*/ 42 h 133"/>
                <a:gd name="T38" fmla="*/ 2 w 28"/>
                <a:gd name="T39" fmla="*/ 40 h 133"/>
                <a:gd name="T40" fmla="*/ 4 w 28"/>
                <a:gd name="T41" fmla="*/ 39 h 133"/>
                <a:gd name="T42" fmla="*/ 8 w 28"/>
                <a:gd name="T43" fmla="*/ 38 h 133"/>
                <a:gd name="T44" fmla="*/ 14 w 28"/>
                <a:gd name="T45" fmla="*/ 38 h 133"/>
                <a:gd name="T46" fmla="*/ 20 w 28"/>
                <a:gd name="T47" fmla="*/ 38 h 133"/>
                <a:gd name="T48" fmla="*/ 23 w 28"/>
                <a:gd name="T49" fmla="*/ 39 h 133"/>
                <a:gd name="T50" fmla="*/ 25 w 28"/>
                <a:gd name="T51" fmla="*/ 40 h 133"/>
                <a:gd name="T52" fmla="*/ 26 w 28"/>
                <a:gd name="T53" fmla="*/ 42 h 133"/>
                <a:gd name="T54" fmla="*/ 26 w 28"/>
                <a:gd name="T55" fmla="*/ 129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8" h="133">
                  <a:moveTo>
                    <a:pt x="28" y="12"/>
                  </a:moveTo>
                  <a:cubicBezTo>
                    <a:pt x="28" y="17"/>
                    <a:pt x="27" y="21"/>
                    <a:pt x="25" y="22"/>
                  </a:cubicBezTo>
                  <a:cubicBezTo>
                    <a:pt x="23" y="24"/>
                    <a:pt x="19" y="25"/>
                    <a:pt x="14" y="25"/>
                  </a:cubicBezTo>
                  <a:cubicBezTo>
                    <a:pt x="8" y="25"/>
                    <a:pt x="4" y="24"/>
                    <a:pt x="2" y="23"/>
                  </a:cubicBezTo>
                  <a:cubicBezTo>
                    <a:pt x="0" y="21"/>
                    <a:pt x="0" y="17"/>
                    <a:pt x="0" y="13"/>
                  </a:cubicBezTo>
                  <a:cubicBezTo>
                    <a:pt x="0" y="8"/>
                    <a:pt x="1" y="4"/>
                    <a:pt x="3" y="2"/>
                  </a:cubicBezTo>
                  <a:cubicBezTo>
                    <a:pt x="5" y="1"/>
                    <a:pt x="8" y="0"/>
                    <a:pt x="14" y="0"/>
                  </a:cubicBezTo>
                  <a:cubicBezTo>
                    <a:pt x="19" y="0"/>
                    <a:pt x="23" y="0"/>
                    <a:pt x="25" y="2"/>
                  </a:cubicBezTo>
                  <a:cubicBezTo>
                    <a:pt x="27" y="4"/>
                    <a:pt x="28" y="7"/>
                    <a:pt x="28" y="12"/>
                  </a:cubicBezTo>
                  <a:close/>
                  <a:moveTo>
                    <a:pt x="26" y="129"/>
                  </a:moveTo>
                  <a:cubicBezTo>
                    <a:pt x="26" y="129"/>
                    <a:pt x="26" y="130"/>
                    <a:pt x="25" y="131"/>
                  </a:cubicBezTo>
                  <a:cubicBezTo>
                    <a:pt x="25" y="131"/>
                    <a:pt x="24" y="131"/>
                    <a:pt x="23" y="132"/>
                  </a:cubicBezTo>
                  <a:cubicBezTo>
                    <a:pt x="23" y="132"/>
                    <a:pt x="21" y="132"/>
                    <a:pt x="20" y="133"/>
                  </a:cubicBezTo>
                  <a:cubicBezTo>
                    <a:pt x="18" y="133"/>
                    <a:pt x="16" y="133"/>
                    <a:pt x="14" y="133"/>
                  </a:cubicBezTo>
                  <a:cubicBezTo>
                    <a:pt x="11" y="133"/>
                    <a:pt x="9" y="133"/>
                    <a:pt x="8" y="133"/>
                  </a:cubicBezTo>
                  <a:cubicBezTo>
                    <a:pt x="6" y="132"/>
                    <a:pt x="5" y="132"/>
                    <a:pt x="4" y="132"/>
                  </a:cubicBezTo>
                  <a:cubicBezTo>
                    <a:pt x="3" y="131"/>
                    <a:pt x="2" y="131"/>
                    <a:pt x="2" y="131"/>
                  </a:cubicBezTo>
                  <a:cubicBezTo>
                    <a:pt x="2" y="130"/>
                    <a:pt x="1" y="129"/>
                    <a:pt x="1" y="129"/>
                  </a:cubicBezTo>
                  <a:cubicBezTo>
                    <a:pt x="1" y="42"/>
                    <a:pt x="1" y="42"/>
                    <a:pt x="1" y="42"/>
                  </a:cubicBezTo>
                  <a:cubicBezTo>
                    <a:pt x="1" y="41"/>
                    <a:pt x="2" y="41"/>
                    <a:pt x="2" y="40"/>
                  </a:cubicBezTo>
                  <a:cubicBezTo>
                    <a:pt x="2" y="40"/>
                    <a:pt x="3" y="39"/>
                    <a:pt x="4" y="39"/>
                  </a:cubicBezTo>
                  <a:cubicBezTo>
                    <a:pt x="5" y="39"/>
                    <a:pt x="6" y="38"/>
                    <a:pt x="8" y="38"/>
                  </a:cubicBezTo>
                  <a:cubicBezTo>
                    <a:pt x="9" y="38"/>
                    <a:pt x="11" y="38"/>
                    <a:pt x="14" y="38"/>
                  </a:cubicBezTo>
                  <a:cubicBezTo>
                    <a:pt x="16" y="38"/>
                    <a:pt x="18" y="38"/>
                    <a:pt x="20" y="38"/>
                  </a:cubicBezTo>
                  <a:cubicBezTo>
                    <a:pt x="21" y="38"/>
                    <a:pt x="23" y="39"/>
                    <a:pt x="23" y="39"/>
                  </a:cubicBezTo>
                  <a:cubicBezTo>
                    <a:pt x="24" y="39"/>
                    <a:pt x="25" y="40"/>
                    <a:pt x="25" y="40"/>
                  </a:cubicBezTo>
                  <a:cubicBezTo>
                    <a:pt x="26" y="41"/>
                    <a:pt x="26" y="41"/>
                    <a:pt x="26" y="42"/>
                  </a:cubicBezTo>
                  <a:lnTo>
                    <a:pt x="26" y="129"/>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1" name="Freeform 8">
              <a:extLst>
                <a:ext uri="{FF2B5EF4-FFF2-40B4-BE49-F238E27FC236}">
                  <a16:creationId xmlns:a16="http://schemas.microsoft.com/office/drawing/2014/main" id="{400B51CD-DCDD-B647-8883-ABEBDB0C7FEB}"/>
                </a:ext>
              </a:extLst>
            </p:cNvPr>
            <p:cNvSpPr>
              <a:spLocks noEditPoints="1"/>
            </p:cNvSpPr>
            <p:nvPr/>
          </p:nvSpPr>
          <p:spPr bwMode="auto">
            <a:xfrm>
              <a:off x="5813784" y="6334031"/>
              <a:ext cx="88618" cy="138155"/>
            </a:xfrm>
            <a:custGeom>
              <a:avLst/>
              <a:gdLst>
                <a:gd name="T0" fmla="*/ 88 w 88"/>
                <a:gd name="T1" fmla="*/ 132 h 137"/>
                <a:gd name="T2" fmla="*/ 87 w 88"/>
                <a:gd name="T3" fmla="*/ 134 h 137"/>
                <a:gd name="T4" fmla="*/ 85 w 88"/>
                <a:gd name="T5" fmla="*/ 135 h 137"/>
                <a:gd name="T6" fmla="*/ 82 w 88"/>
                <a:gd name="T7" fmla="*/ 136 h 137"/>
                <a:gd name="T8" fmla="*/ 77 w 88"/>
                <a:gd name="T9" fmla="*/ 136 h 137"/>
                <a:gd name="T10" fmla="*/ 72 w 88"/>
                <a:gd name="T11" fmla="*/ 136 h 137"/>
                <a:gd name="T12" fmla="*/ 69 w 88"/>
                <a:gd name="T13" fmla="*/ 135 h 137"/>
                <a:gd name="T14" fmla="*/ 67 w 88"/>
                <a:gd name="T15" fmla="*/ 134 h 137"/>
                <a:gd name="T16" fmla="*/ 67 w 88"/>
                <a:gd name="T17" fmla="*/ 132 h 137"/>
                <a:gd name="T18" fmla="*/ 67 w 88"/>
                <a:gd name="T19" fmla="*/ 122 h 137"/>
                <a:gd name="T20" fmla="*/ 52 w 88"/>
                <a:gd name="T21" fmla="*/ 133 h 137"/>
                <a:gd name="T22" fmla="*/ 36 w 88"/>
                <a:gd name="T23" fmla="*/ 137 h 137"/>
                <a:gd name="T24" fmla="*/ 19 w 88"/>
                <a:gd name="T25" fmla="*/ 134 h 137"/>
                <a:gd name="T26" fmla="*/ 8 w 88"/>
                <a:gd name="T27" fmla="*/ 123 h 137"/>
                <a:gd name="T28" fmla="*/ 2 w 88"/>
                <a:gd name="T29" fmla="*/ 108 h 137"/>
                <a:gd name="T30" fmla="*/ 0 w 88"/>
                <a:gd name="T31" fmla="*/ 89 h 137"/>
                <a:gd name="T32" fmla="*/ 2 w 88"/>
                <a:gd name="T33" fmla="*/ 69 h 137"/>
                <a:gd name="T34" fmla="*/ 9 w 88"/>
                <a:gd name="T35" fmla="*/ 53 h 137"/>
                <a:gd name="T36" fmla="*/ 21 w 88"/>
                <a:gd name="T37" fmla="*/ 43 h 137"/>
                <a:gd name="T38" fmla="*/ 38 w 88"/>
                <a:gd name="T39" fmla="*/ 39 h 137"/>
                <a:gd name="T40" fmla="*/ 51 w 88"/>
                <a:gd name="T41" fmla="*/ 42 h 137"/>
                <a:gd name="T42" fmla="*/ 63 w 88"/>
                <a:gd name="T43" fmla="*/ 51 h 137"/>
                <a:gd name="T44" fmla="*/ 63 w 88"/>
                <a:gd name="T45" fmla="*/ 4 h 137"/>
                <a:gd name="T46" fmla="*/ 64 w 88"/>
                <a:gd name="T47" fmla="*/ 2 h 137"/>
                <a:gd name="T48" fmla="*/ 66 w 88"/>
                <a:gd name="T49" fmla="*/ 1 h 137"/>
                <a:gd name="T50" fmla="*/ 69 w 88"/>
                <a:gd name="T51" fmla="*/ 0 h 137"/>
                <a:gd name="T52" fmla="*/ 75 w 88"/>
                <a:gd name="T53" fmla="*/ 0 h 137"/>
                <a:gd name="T54" fmla="*/ 81 w 88"/>
                <a:gd name="T55" fmla="*/ 0 h 137"/>
                <a:gd name="T56" fmla="*/ 85 w 88"/>
                <a:gd name="T57" fmla="*/ 1 h 137"/>
                <a:gd name="T58" fmla="*/ 87 w 88"/>
                <a:gd name="T59" fmla="*/ 2 h 137"/>
                <a:gd name="T60" fmla="*/ 88 w 88"/>
                <a:gd name="T61" fmla="*/ 4 h 137"/>
                <a:gd name="T62" fmla="*/ 88 w 88"/>
                <a:gd name="T63" fmla="*/ 132 h 137"/>
                <a:gd name="T64" fmla="*/ 63 w 88"/>
                <a:gd name="T65" fmla="*/ 74 h 137"/>
                <a:gd name="T66" fmla="*/ 53 w 88"/>
                <a:gd name="T67" fmla="*/ 63 h 137"/>
                <a:gd name="T68" fmla="*/ 43 w 88"/>
                <a:gd name="T69" fmla="*/ 60 h 137"/>
                <a:gd name="T70" fmla="*/ 34 w 88"/>
                <a:gd name="T71" fmla="*/ 62 h 137"/>
                <a:gd name="T72" fmla="*/ 29 w 88"/>
                <a:gd name="T73" fmla="*/ 69 h 137"/>
                <a:gd name="T74" fmla="*/ 26 w 88"/>
                <a:gd name="T75" fmla="*/ 78 h 137"/>
                <a:gd name="T76" fmla="*/ 25 w 88"/>
                <a:gd name="T77" fmla="*/ 88 h 137"/>
                <a:gd name="T78" fmla="*/ 26 w 88"/>
                <a:gd name="T79" fmla="*/ 98 h 137"/>
                <a:gd name="T80" fmla="*/ 28 w 88"/>
                <a:gd name="T81" fmla="*/ 108 h 137"/>
                <a:gd name="T82" fmla="*/ 34 w 88"/>
                <a:gd name="T83" fmla="*/ 114 h 137"/>
                <a:gd name="T84" fmla="*/ 42 w 88"/>
                <a:gd name="T85" fmla="*/ 117 h 137"/>
                <a:gd name="T86" fmla="*/ 47 w 88"/>
                <a:gd name="T87" fmla="*/ 116 h 137"/>
                <a:gd name="T88" fmla="*/ 52 w 88"/>
                <a:gd name="T89" fmla="*/ 113 h 137"/>
                <a:gd name="T90" fmla="*/ 57 w 88"/>
                <a:gd name="T91" fmla="*/ 109 h 137"/>
                <a:gd name="T92" fmla="*/ 63 w 88"/>
                <a:gd name="T93" fmla="*/ 103 h 137"/>
                <a:gd name="T94" fmla="*/ 63 w 88"/>
                <a:gd name="T95" fmla="*/ 74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88" h="137">
                  <a:moveTo>
                    <a:pt x="88" y="132"/>
                  </a:moveTo>
                  <a:cubicBezTo>
                    <a:pt x="88" y="133"/>
                    <a:pt x="87" y="133"/>
                    <a:pt x="87" y="134"/>
                  </a:cubicBezTo>
                  <a:cubicBezTo>
                    <a:pt x="87" y="134"/>
                    <a:pt x="86" y="135"/>
                    <a:pt x="85" y="135"/>
                  </a:cubicBezTo>
                  <a:cubicBezTo>
                    <a:pt x="85" y="135"/>
                    <a:pt x="84" y="135"/>
                    <a:pt x="82" y="136"/>
                  </a:cubicBezTo>
                  <a:cubicBezTo>
                    <a:pt x="81" y="136"/>
                    <a:pt x="79" y="136"/>
                    <a:pt x="77" y="136"/>
                  </a:cubicBezTo>
                  <a:cubicBezTo>
                    <a:pt x="75" y="136"/>
                    <a:pt x="73" y="136"/>
                    <a:pt x="72" y="136"/>
                  </a:cubicBezTo>
                  <a:cubicBezTo>
                    <a:pt x="71" y="135"/>
                    <a:pt x="70" y="135"/>
                    <a:pt x="69" y="135"/>
                  </a:cubicBezTo>
                  <a:cubicBezTo>
                    <a:pt x="68" y="135"/>
                    <a:pt x="68" y="134"/>
                    <a:pt x="67" y="134"/>
                  </a:cubicBezTo>
                  <a:cubicBezTo>
                    <a:pt x="67" y="133"/>
                    <a:pt x="67" y="133"/>
                    <a:pt x="67" y="132"/>
                  </a:cubicBezTo>
                  <a:cubicBezTo>
                    <a:pt x="67" y="122"/>
                    <a:pt x="67" y="122"/>
                    <a:pt x="67" y="122"/>
                  </a:cubicBezTo>
                  <a:cubicBezTo>
                    <a:pt x="62" y="127"/>
                    <a:pt x="57" y="131"/>
                    <a:pt x="52" y="133"/>
                  </a:cubicBezTo>
                  <a:cubicBezTo>
                    <a:pt x="48" y="136"/>
                    <a:pt x="42" y="137"/>
                    <a:pt x="36" y="137"/>
                  </a:cubicBezTo>
                  <a:cubicBezTo>
                    <a:pt x="29" y="137"/>
                    <a:pt x="24" y="136"/>
                    <a:pt x="19" y="134"/>
                  </a:cubicBezTo>
                  <a:cubicBezTo>
                    <a:pt x="15" y="131"/>
                    <a:pt x="11" y="128"/>
                    <a:pt x="8" y="123"/>
                  </a:cubicBezTo>
                  <a:cubicBezTo>
                    <a:pt x="5" y="119"/>
                    <a:pt x="3" y="114"/>
                    <a:pt x="2" y="108"/>
                  </a:cubicBezTo>
                  <a:cubicBezTo>
                    <a:pt x="0" y="102"/>
                    <a:pt x="0" y="96"/>
                    <a:pt x="0" y="89"/>
                  </a:cubicBezTo>
                  <a:cubicBezTo>
                    <a:pt x="0" y="82"/>
                    <a:pt x="0" y="75"/>
                    <a:pt x="2" y="69"/>
                  </a:cubicBezTo>
                  <a:cubicBezTo>
                    <a:pt x="4" y="62"/>
                    <a:pt x="6" y="57"/>
                    <a:pt x="9" y="53"/>
                  </a:cubicBezTo>
                  <a:cubicBezTo>
                    <a:pt x="13" y="48"/>
                    <a:pt x="17" y="45"/>
                    <a:pt x="21" y="43"/>
                  </a:cubicBezTo>
                  <a:cubicBezTo>
                    <a:pt x="26" y="40"/>
                    <a:pt x="32" y="39"/>
                    <a:pt x="38" y="39"/>
                  </a:cubicBezTo>
                  <a:cubicBezTo>
                    <a:pt x="43" y="39"/>
                    <a:pt x="47" y="40"/>
                    <a:pt x="51" y="42"/>
                  </a:cubicBezTo>
                  <a:cubicBezTo>
                    <a:pt x="55" y="44"/>
                    <a:pt x="59" y="47"/>
                    <a:pt x="63" y="51"/>
                  </a:cubicBezTo>
                  <a:cubicBezTo>
                    <a:pt x="63" y="4"/>
                    <a:pt x="63" y="4"/>
                    <a:pt x="63" y="4"/>
                  </a:cubicBezTo>
                  <a:cubicBezTo>
                    <a:pt x="63" y="3"/>
                    <a:pt x="63" y="2"/>
                    <a:pt x="64" y="2"/>
                  </a:cubicBezTo>
                  <a:cubicBezTo>
                    <a:pt x="64" y="1"/>
                    <a:pt x="65" y="1"/>
                    <a:pt x="66" y="1"/>
                  </a:cubicBezTo>
                  <a:cubicBezTo>
                    <a:pt x="66" y="0"/>
                    <a:pt x="68" y="0"/>
                    <a:pt x="69" y="0"/>
                  </a:cubicBezTo>
                  <a:cubicBezTo>
                    <a:pt x="71" y="0"/>
                    <a:pt x="73" y="0"/>
                    <a:pt x="75" y="0"/>
                  </a:cubicBezTo>
                  <a:cubicBezTo>
                    <a:pt x="78" y="0"/>
                    <a:pt x="80" y="0"/>
                    <a:pt x="81" y="0"/>
                  </a:cubicBezTo>
                  <a:cubicBezTo>
                    <a:pt x="83" y="0"/>
                    <a:pt x="84" y="0"/>
                    <a:pt x="85" y="1"/>
                  </a:cubicBezTo>
                  <a:cubicBezTo>
                    <a:pt x="86" y="1"/>
                    <a:pt x="87" y="1"/>
                    <a:pt x="87" y="2"/>
                  </a:cubicBezTo>
                  <a:cubicBezTo>
                    <a:pt x="87" y="2"/>
                    <a:pt x="88" y="3"/>
                    <a:pt x="88" y="4"/>
                  </a:cubicBezTo>
                  <a:lnTo>
                    <a:pt x="88" y="132"/>
                  </a:lnTo>
                  <a:close/>
                  <a:moveTo>
                    <a:pt x="63" y="74"/>
                  </a:moveTo>
                  <a:cubicBezTo>
                    <a:pt x="59" y="69"/>
                    <a:pt x="56" y="66"/>
                    <a:pt x="53" y="63"/>
                  </a:cubicBezTo>
                  <a:cubicBezTo>
                    <a:pt x="50" y="61"/>
                    <a:pt x="46" y="60"/>
                    <a:pt x="43" y="60"/>
                  </a:cubicBezTo>
                  <a:cubicBezTo>
                    <a:pt x="40" y="60"/>
                    <a:pt x="37" y="61"/>
                    <a:pt x="34" y="62"/>
                  </a:cubicBezTo>
                  <a:cubicBezTo>
                    <a:pt x="32" y="64"/>
                    <a:pt x="30" y="66"/>
                    <a:pt x="29" y="69"/>
                  </a:cubicBezTo>
                  <a:cubicBezTo>
                    <a:pt x="27" y="71"/>
                    <a:pt x="26" y="74"/>
                    <a:pt x="26" y="78"/>
                  </a:cubicBezTo>
                  <a:cubicBezTo>
                    <a:pt x="25" y="81"/>
                    <a:pt x="25" y="84"/>
                    <a:pt x="25" y="88"/>
                  </a:cubicBezTo>
                  <a:cubicBezTo>
                    <a:pt x="25" y="91"/>
                    <a:pt x="25" y="95"/>
                    <a:pt x="26" y="98"/>
                  </a:cubicBezTo>
                  <a:cubicBezTo>
                    <a:pt x="26" y="102"/>
                    <a:pt x="27" y="105"/>
                    <a:pt x="28" y="108"/>
                  </a:cubicBezTo>
                  <a:cubicBezTo>
                    <a:pt x="30" y="110"/>
                    <a:pt x="32" y="113"/>
                    <a:pt x="34" y="114"/>
                  </a:cubicBezTo>
                  <a:cubicBezTo>
                    <a:pt x="36" y="116"/>
                    <a:pt x="39" y="117"/>
                    <a:pt x="42" y="117"/>
                  </a:cubicBezTo>
                  <a:cubicBezTo>
                    <a:pt x="44" y="117"/>
                    <a:pt x="46" y="116"/>
                    <a:pt x="47" y="116"/>
                  </a:cubicBezTo>
                  <a:cubicBezTo>
                    <a:pt x="49" y="115"/>
                    <a:pt x="50" y="115"/>
                    <a:pt x="52" y="113"/>
                  </a:cubicBezTo>
                  <a:cubicBezTo>
                    <a:pt x="54" y="112"/>
                    <a:pt x="55" y="111"/>
                    <a:pt x="57" y="109"/>
                  </a:cubicBezTo>
                  <a:cubicBezTo>
                    <a:pt x="59" y="107"/>
                    <a:pt x="61" y="105"/>
                    <a:pt x="63" y="103"/>
                  </a:cubicBezTo>
                  <a:lnTo>
                    <a:pt x="63" y="74"/>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2" name="Freeform 9">
              <a:extLst>
                <a:ext uri="{FF2B5EF4-FFF2-40B4-BE49-F238E27FC236}">
                  <a16:creationId xmlns:a16="http://schemas.microsoft.com/office/drawing/2014/main" id="{AEBDB42D-9984-FF4E-B272-EA03EA6DA209}"/>
                </a:ext>
              </a:extLst>
            </p:cNvPr>
            <p:cNvSpPr>
              <a:spLocks noEditPoints="1"/>
            </p:cNvSpPr>
            <p:nvPr/>
          </p:nvSpPr>
          <p:spPr bwMode="auto">
            <a:xfrm>
              <a:off x="5916644" y="6374390"/>
              <a:ext cx="88618" cy="97795"/>
            </a:xfrm>
            <a:custGeom>
              <a:avLst/>
              <a:gdLst>
                <a:gd name="T0" fmla="*/ 86 w 86"/>
                <a:gd name="T1" fmla="*/ 47 h 98"/>
                <a:gd name="T2" fmla="*/ 84 w 86"/>
                <a:gd name="T3" fmla="*/ 53 h 98"/>
                <a:gd name="T4" fmla="*/ 78 w 86"/>
                <a:gd name="T5" fmla="*/ 56 h 98"/>
                <a:gd name="T6" fmla="*/ 25 w 86"/>
                <a:gd name="T7" fmla="*/ 56 h 98"/>
                <a:gd name="T8" fmla="*/ 27 w 86"/>
                <a:gd name="T9" fmla="*/ 66 h 98"/>
                <a:gd name="T10" fmla="*/ 31 w 86"/>
                <a:gd name="T11" fmla="*/ 73 h 98"/>
                <a:gd name="T12" fmla="*/ 38 w 86"/>
                <a:gd name="T13" fmla="*/ 78 h 98"/>
                <a:gd name="T14" fmla="*/ 49 w 86"/>
                <a:gd name="T15" fmla="*/ 80 h 98"/>
                <a:gd name="T16" fmla="*/ 61 w 86"/>
                <a:gd name="T17" fmla="*/ 79 h 98"/>
                <a:gd name="T18" fmla="*/ 69 w 86"/>
                <a:gd name="T19" fmla="*/ 77 h 98"/>
                <a:gd name="T20" fmla="*/ 75 w 86"/>
                <a:gd name="T21" fmla="*/ 75 h 98"/>
                <a:gd name="T22" fmla="*/ 79 w 86"/>
                <a:gd name="T23" fmla="*/ 74 h 98"/>
                <a:gd name="T24" fmla="*/ 80 w 86"/>
                <a:gd name="T25" fmla="*/ 74 h 98"/>
                <a:gd name="T26" fmla="*/ 81 w 86"/>
                <a:gd name="T27" fmla="*/ 75 h 98"/>
                <a:gd name="T28" fmla="*/ 82 w 86"/>
                <a:gd name="T29" fmla="*/ 78 h 98"/>
                <a:gd name="T30" fmla="*/ 82 w 86"/>
                <a:gd name="T31" fmla="*/ 82 h 98"/>
                <a:gd name="T32" fmla="*/ 82 w 86"/>
                <a:gd name="T33" fmla="*/ 86 h 98"/>
                <a:gd name="T34" fmla="*/ 81 w 86"/>
                <a:gd name="T35" fmla="*/ 88 h 98"/>
                <a:gd name="T36" fmla="*/ 81 w 86"/>
                <a:gd name="T37" fmla="*/ 90 h 98"/>
                <a:gd name="T38" fmla="*/ 80 w 86"/>
                <a:gd name="T39" fmla="*/ 91 h 98"/>
                <a:gd name="T40" fmla="*/ 76 w 86"/>
                <a:gd name="T41" fmla="*/ 93 h 98"/>
                <a:gd name="T42" fmla="*/ 69 w 86"/>
                <a:gd name="T43" fmla="*/ 96 h 98"/>
                <a:gd name="T44" fmla="*/ 59 w 86"/>
                <a:gd name="T45" fmla="*/ 98 h 98"/>
                <a:gd name="T46" fmla="*/ 47 w 86"/>
                <a:gd name="T47" fmla="*/ 98 h 98"/>
                <a:gd name="T48" fmla="*/ 26 w 86"/>
                <a:gd name="T49" fmla="*/ 95 h 98"/>
                <a:gd name="T50" fmla="*/ 12 w 86"/>
                <a:gd name="T51" fmla="*/ 87 h 98"/>
                <a:gd name="T52" fmla="*/ 3 w 86"/>
                <a:gd name="T53" fmla="*/ 72 h 98"/>
                <a:gd name="T54" fmla="*/ 0 w 86"/>
                <a:gd name="T55" fmla="*/ 50 h 98"/>
                <a:gd name="T56" fmla="*/ 3 w 86"/>
                <a:gd name="T57" fmla="*/ 29 h 98"/>
                <a:gd name="T58" fmla="*/ 12 w 86"/>
                <a:gd name="T59" fmla="*/ 13 h 98"/>
                <a:gd name="T60" fmla="*/ 26 w 86"/>
                <a:gd name="T61" fmla="*/ 4 h 98"/>
                <a:gd name="T62" fmla="*/ 45 w 86"/>
                <a:gd name="T63" fmla="*/ 0 h 98"/>
                <a:gd name="T64" fmla="*/ 63 w 86"/>
                <a:gd name="T65" fmla="*/ 3 h 98"/>
                <a:gd name="T66" fmla="*/ 76 w 86"/>
                <a:gd name="T67" fmla="*/ 12 h 98"/>
                <a:gd name="T68" fmla="*/ 84 w 86"/>
                <a:gd name="T69" fmla="*/ 26 h 98"/>
                <a:gd name="T70" fmla="*/ 86 w 86"/>
                <a:gd name="T71" fmla="*/ 43 h 98"/>
                <a:gd name="T72" fmla="*/ 86 w 86"/>
                <a:gd name="T73" fmla="*/ 47 h 98"/>
                <a:gd name="T74" fmla="*/ 62 w 86"/>
                <a:gd name="T75" fmla="*/ 40 h 98"/>
                <a:gd name="T76" fmla="*/ 58 w 86"/>
                <a:gd name="T77" fmla="*/ 23 h 98"/>
                <a:gd name="T78" fmla="*/ 44 w 86"/>
                <a:gd name="T79" fmla="*/ 18 h 98"/>
                <a:gd name="T80" fmla="*/ 36 w 86"/>
                <a:gd name="T81" fmla="*/ 19 h 98"/>
                <a:gd name="T82" fmla="*/ 30 w 86"/>
                <a:gd name="T83" fmla="*/ 24 h 98"/>
                <a:gd name="T84" fmla="*/ 27 w 86"/>
                <a:gd name="T85" fmla="*/ 31 h 98"/>
                <a:gd name="T86" fmla="*/ 25 w 86"/>
                <a:gd name="T87" fmla="*/ 40 h 98"/>
                <a:gd name="T88" fmla="*/ 62 w 86"/>
                <a:gd name="T89" fmla="*/ 40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 h="98">
                  <a:moveTo>
                    <a:pt x="86" y="47"/>
                  </a:moveTo>
                  <a:cubicBezTo>
                    <a:pt x="86" y="50"/>
                    <a:pt x="85" y="52"/>
                    <a:pt x="84" y="53"/>
                  </a:cubicBezTo>
                  <a:cubicBezTo>
                    <a:pt x="83" y="55"/>
                    <a:pt x="81" y="56"/>
                    <a:pt x="78" y="56"/>
                  </a:cubicBezTo>
                  <a:cubicBezTo>
                    <a:pt x="25" y="56"/>
                    <a:pt x="25" y="56"/>
                    <a:pt x="25" y="56"/>
                  </a:cubicBezTo>
                  <a:cubicBezTo>
                    <a:pt x="25" y="59"/>
                    <a:pt x="26" y="63"/>
                    <a:pt x="27" y="66"/>
                  </a:cubicBezTo>
                  <a:cubicBezTo>
                    <a:pt x="27" y="69"/>
                    <a:pt x="29" y="71"/>
                    <a:pt x="31" y="73"/>
                  </a:cubicBezTo>
                  <a:cubicBezTo>
                    <a:pt x="33" y="75"/>
                    <a:pt x="35" y="77"/>
                    <a:pt x="38" y="78"/>
                  </a:cubicBezTo>
                  <a:cubicBezTo>
                    <a:pt x="41" y="79"/>
                    <a:pt x="45" y="80"/>
                    <a:pt x="49" y="80"/>
                  </a:cubicBezTo>
                  <a:cubicBezTo>
                    <a:pt x="53" y="80"/>
                    <a:pt x="57" y="80"/>
                    <a:pt x="61" y="79"/>
                  </a:cubicBezTo>
                  <a:cubicBezTo>
                    <a:pt x="64" y="78"/>
                    <a:pt x="67" y="78"/>
                    <a:pt x="69" y="77"/>
                  </a:cubicBezTo>
                  <a:cubicBezTo>
                    <a:pt x="71" y="76"/>
                    <a:pt x="73" y="75"/>
                    <a:pt x="75" y="75"/>
                  </a:cubicBezTo>
                  <a:cubicBezTo>
                    <a:pt x="76" y="74"/>
                    <a:pt x="78" y="74"/>
                    <a:pt x="79" y="74"/>
                  </a:cubicBezTo>
                  <a:cubicBezTo>
                    <a:pt x="79" y="74"/>
                    <a:pt x="80" y="74"/>
                    <a:pt x="80" y="74"/>
                  </a:cubicBezTo>
                  <a:cubicBezTo>
                    <a:pt x="81" y="74"/>
                    <a:pt x="81" y="75"/>
                    <a:pt x="81" y="75"/>
                  </a:cubicBezTo>
                  <a:cubicBezTo>
                    <a:pt x="81" y="76"/>
                    <a:pt x="82" y="77"/>
                    <a:pt x="82" y="78"/>
                  </a:cubicBezTo>
                  <a:cubicBezTo>
                    <a:pt x="82" y="79"/>
                    <a:pt x="82" y="80"/>
                    <a:pt x="82" y="82"/>
                  </a:cubicBezTo>
                  <a:cubicBezTo>
                    <a:pt x="82" y="83"/>
                    <a:pt x="82" y="85"/>
                    <a:pt x="82" y="86"/>
                  </a:cubicBezTo>
                  <a:cubicBezTo>
                    <a:pt x="82" y="87"/>
                    <a:pt x="82" y="88"/>
                    <a:pt x="81" y="88"/>
                  </a:cubicBezTo>
                  <a:cubicBezTo>
                    <a:pt x="81" y="89"/>
                    <a:pt x="81" y="90"/>
                    <a:pt x="81" y="90"/>
                  </a:cubicBezTo>
                  <a:cubicBezTo>
                    <a:pt x="81" y="91"/>
                    <a:pt x="80" y="91"/>
                    <a:pt x="80" y="91"/>
                  </a:cubicBezTo>
                  <a:cubicBezTo>
                    <a:pt x="79" y="92"/>
                    <a:pt x="78" y="93"/>
                    <a:pt x="76" y="93"/>
                  </a:cubicBezTo>
                  <a:cubicBezTo>
                    <a:pt x="74" y="94"/>
                    <a:pt x="72" y="95"/>
                    <a:pt x="69" y="96"/>
                  </a:cubicBezTo>
                  <a:cubicBezTo>
                    <a:pt x="66" y="96"/>
                    <a:pt x="63" y="97"/>
                    <a:pt x="59" y="98"/>
                  </a:cubicBezTo>
                  <a:cubicBezTo>
                    <a:pt x="55" y="98"/>
                    <a:pt x="51" y="98"/>
                    <a:pt x="47" y="98"/>
                  </a:cubicBezTo>
                  <a:cubicBezTo>
                    <a:pt x="39" y="98"/>
                    <a:pt x="32" y="97"/>
                    <a:pt x="26" y="95"/>
                  </a:cubicBezTo>
                  <a:cubicBezTo>
                    <a:pt x="21" y="94"/>
                    <a:pt x="16" y="91"/>
                    <a:pt x="12" y="87"/>
                  </a:cubicBezTo>
                  <a:cubicBezTo>
                    <a:pt x="8" y="83"/>
                    <a:pt x="5" y="78"/>
                    <a:pt x="3" y="72"/>
                  </a:cubicBezTo>
                  <a:cubicBezTo>
                    <a:pt x="1" y="65"/>
                    <a:pt x="0" y="58"/>
                    <a:pt x="0" y="50"/>
                  </a:cubicBezTo>
                  <a:cubicBezTo>
                    <a:pt x="0" y="43"/>
                    <a:pt x="1" y="36"/>
                    <a:pt x="3" y="29"/>
                  </a:cubicBezTo>
                  <a:cubicBezTo>
                    <a:pt x="5" y="23"/>
                    <a:pt x="8" y="18"/>
                    <a:pt x="12" y="13"/>
                  </a:cubicBezTo>
                  <a:cubicBezTo>
                    <a:pt x="16" y="9"/>
                    <a:pt x="21" y="6"/>
                    <a:pt x="26" y="4"/>
                  </a:cubicBezTo>
                  <a:cubicBezTo>
                    <a:pt x="32" y="1"/>
                    <a:pt x="38" y="0"/>
                    <a:pt x="45" y="0"/>
                  </a:cubicBezTo>
                  <a:cubicBezTo>
                    <a:pt x="52" y="0"/>
                    <a:pt x="58" y="1"/>
                    <a:pt x="63" y="3"/>
                  </a:cubicBezTo>
                  <a:cubicBezTo>
                    <a:pt x="69" y="6"/>
                    <a:pt x="73" y="9"/>
                    <a:pt x="76" y="12"/>
                  </a:cubicBezTo>
                  <a:cubicBezTo>
                    <a:pt x="80" y="16"/>
                    <a:pt x="82" y="21"/>
                    <a:pt x="84" y="26"/>
                  </a:cubicBezTo>
                  <a:cubicBezTo>
                    <a:pt x="85" y="31"/>
                    <a:pt x="86" y="37"/>
                    <a:pt x="86" y="43"/>
                  </a:cubicBezTo>
                  <a:lnTo>
                    <a:pt x="86" y="47"/>
                  </a:lnTo>
                  <a:close/>
                  <a:moveTo>
                    <a:pt x="62" y="40"/>
                  </a:moveTo>
                  <a:cubicBezTo>
                    <a:pt x="62" y="33"/>
                    <a:pt x="61" y="27"/>
                    <a:pt x="58" y="23"/>
                  </a:cubicBezTo>
                  <a:cubicBezTo>
                    <a:pt x="55" y="20"/>
                    <a:pt x="50" y="18"/>
                    <a:pt x="44" y="18"/>
                  </a:cubicBezTo>
                  <a:cubicBezTo>
                    <a:pt x="41" y="18"/>
                    <a:pt x="38" y="18"/>
                    <a:pt x="36" y="19"/>
                  </a:cubicBezTo>
                  <a:cubicBezTo>
                    <a:pt x="34" y="20"/>
                    <a:pt x="32" y="22"/>
                    <a:pt x="30" y="24"/>
                  </a:cubicBezTo>
                  <a:cubicBezTo>
                    <a:pt x="29" y="26"/>
                    <a:pt x="27" y="28"/>
                    <a:pt x="27" y="31"/>
                  </a:cubicBezTo>
                  <a:cubicBezTo>
                    <a:pt x="26" y="34"/>
                    <a:pt x="25" y="37"/>
                    <a:pt x="25" y="40"/>
                  </a:cubicBezTo>
                  <a:lnTo>
                    <a:pt x="62" y="40"/>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3" name="Freeform 10">
              <a:extLst>
                <a:ext uri="{FF2B5EF4-FFF2-40B4-BE49-F238E27FC236}">
                  <a16:creationId xmlns:a16="http://schemas.microsoft.com/office/drawing/2014/main" id="{05FC9A3C-C9ED-E947-B044-26BFF93C6028}"/>
                </a:ext>
              </a:extLst>
            </p:cNvPr>
            <p:cNvSpPr>
              <a:spLocks/>
            </p:cNvSpPr>
            <p:nvPr/>
          </p:nvSpPr>
          <p:spPr bwMode="auto">
            <a:xfrm>
              <a:off x="6063814" y="6343344"/>
              <a:ext cx="134510" cy="128841"/>
            </a:xfrm>
            <a:custGeom>
              <a:avLst/>
              <a:gdLst>
                <a:gd name="T0" fmla="*/ 132 w 132"/>
                <a:gd name="T1" fmla="*/ 124 h 127"/>
                <a:gd name="T2" fmla="*/ 132 w 132"/>
                <a:gd name="T3" fmla="*/ 125 h 127"/>
                <a:gd name="T4" fmla="*/ 131 w 132"/>
                <a:gd name="T5" fmla="*/ 126 h 127"/>
                <a:gd name="T6" fmla="*/ 129 w 132"/>
                <a:gd name="T7" fmla="*/ 127 h 127"/>
                <a:gd name="T8" fmla="*/ 126 w 132"/>
                <a:gd name="T9" fmla="*/ 127 h 127"/>
                <a:gd name="T10" fmla="*/ 123 w 132"/>
                <a:gd name="T11" fmla="*/ 127 h 127"/>
                <a:gd name="T12" fmla="*/ 121 w 132"/>
                <a:gd name="T13" fmla="*/ 126 h 127"/>
                <a:gd name="T14" fmla="*/ 120 w 132"/>
                <a:gd name="T15" fmla="*/ 125 h 127"/>
                <a:gd name="T16" fmla="*/ 120 w 132"/>
                <a:gd name="T17" fmla="*/ 124 h 127"/>
                <a:gd name="T18" fmla="*/ 120 w 132"/>
                <a:gd name="T19" fmla="*/ 10 h 127"/>
                <a:gd name="T20" fmla="*/ 120 w 132"/>
                <a:gd name="T21" fmla="*/ 10 h 127"/>
                <a:gd name="T22" fmla="*/ 70 w 132"/>
                <a:gd name="T23" fmla="*/ 125 h 127"/>
                <a:gd name="T24" fmla="*/ 70 w 132"/>
                <a:gd name="T25" fmla="*/ 126 h 127"/>
                <a:gd name="T26" fmla="*/ 68 w 132"/>
                <a:gd name="T27" fmla="*/ 126 h 127"/>
                <a:gd name="T28" fmla="*/ 67 w 132"/>
                <a:gd name="T29" fmla="*/ 127 h 127"/>
                <a:gd name="T30" fmla="*/ 65 w 132"/>
                <a:gd name="T31" fmla="*/ 127 h 127"/>
                <a:gd name="T32" fmla="*/ 62 w 132"/>
                <a:gd name="T33" fmla="*/ 127 h 127"/>
                <a:gd name="T34" fmla="*/ 61 w 132"/>
                <a:gd name="T35" fmla="*/ 126 h 127"/>
                <a:gd name="T36" fmla="*/ 60 w 132"/>
                <a:gd name="T37" fmla="*/ 126 h 127"/>
                <a:gd name="T38" fmla="*/ 59 w 132"/>
                <a:gd name="T39" fmla="*/ 125 h 127"/>
                <a:gd name="T40" fmla="*/ 12 w 132"/>
                <a:gd name="T41" fmla="*/ 10 h 127"/>
                <a:gd name="T42" fmla="*/ 12 w 132"/>
                <a:gd name="T43" fmla="*/ 10 h 127"/>
                <a:gd name="T44" fmla="*/ 12 w 132"/>
                <a:gd name="T45" fmla="*/ 124 h 127"/>
                <a:gd name="T46" fmla="*/ 11 w 132"/>
                <a:gd name="T47" fmla="*/ 125 h 127"/>
                <a:gd name="T48" fmla="*/ 10 w 132"/>
                <a:gd name="T49" fmla="*/ 126 h 127"/>
                <a:gd name="T50" fmla="*/ 8 w 132"/>
                <a:gd name="T51" fmla="*/ 127 h 127"/>
                <a:gd name="T52" fmla="*/ 5 w 132"/>
                <a:gd name="T53" fmla="*/ 127 h 127"/>
                <a:gd name="T54" fmla="*/ 3 w 132"/>
                <a:gd name="T55" fmla="*/ 127 h 127"/>
                <a:gd name="T56" fmla="*/ 1 w 132"/>
                <a:gd name="T57" fmla="*/ 126 h 127"/>
                <a:gd name="T58" fmla="*/ 0 w 132"/>
                <a:gd name="T59" fmla="*/ 125 h 127"/>
                <a:gd name="T60" fmla="*/ 0 w 132"/>
                <a:gd name="T61" fmla="*/ 124 h 127"/>
                <a:gd name="T62" fmla="*/ 0 w 132"/>
                <a:gd name="T63" fmla="*/ 6 h 127"/>
                <a:gd name="T64" fmla="*/ 2 w 132"/>
                <a:gd name="T65" fmla="*/ 1 h 127"/>
                <a:gd name="T66" fmla="*/ 5 w 132"/>
                <a:gd name="T67" fmla="*/ 0 h 127"/>
                <a:gd name="T68" fmla="*/ 12 w 132"/>
                <a:gd name="T69" fmla="*/ 0 h 127"/>
                <a:gd name="T70" fmla="*/ 16 w 132"/>
                <a:gd name="T71" fmla="*/ 0 h 127"/>
                <a:gd name="T72" fmla="*/ 19 w 132"/>
                <a:gd name="T73" fmla="*/ 2 h 127"/>
                <a:gd name="T74" fmla="*/ 22 w 132"/>
                <a:gd name="T75" fmla="*/ 4 h 127"/>
                <a:gd name="T76" fmla="*/ 23 w 132"/>
                <a:gd name="T77" fmla="*/ 8 h 127"/>
                <a:gd name="T78" fmla="*/ 65 w 132"/>
                <a:gd name="T79" fmla="*/ 108 h 127"/>
                <a:gd name="T80" fmla="*/ 66 w 132"/>
                <a:gd name="T81" fmla="*/ 108 h 127"/>
                <a:gd name="T82" fmla="*/ 109 w 132"/>
                <a:gd name="T83" fmla="*/ 8 h 127"/>
                <a:gd name="T84" fmla="*/ 111 w 132"/>
                <a:gd name="T85" fmla="*/ 4 h 127"/>
                <a:gd name="T86" fmla="*/ 114 w 132"/>
                <a:gd name="T87" fmla="*/ 2 h 127"/>
                <a:gd name="T88" fmla="*/ 116 w 132"/>
                <a:gd name="T89" fmla="*/ 0 h 127"/>
                <a:gd name="T90" fmla="*/ 120 w 132"/>
                <a:gd name="T91" fmla="*/ 0 h 127"/>
                <a:gd name="T92" fmla="*/ 127 w 132"/>
                <a:gd name="T93" fmla="*/ 0 h 127"/>
                <a:gd name="T94" fmla="*/ 129 w 132"/>
                <a:gd name="T95" fmla="*/ 0 h 127"/>
                <a:gd name="T96" fmla="*/ 130 w 132"/>
                <a:gd name="T97" fmla="*/ 1 h 127"/>
                <a:gd name="T98" fmla="*/ 132 w 132"/>
                <a:gd name="T99" fmla="*/ 3 h 127"/>
                <a:gd name="T100" fmla="*/ 132 w 132"/>
                <a:gd name="T101" fmla="*/ 6 h 127"/>
                <a:gd name="T102" fmla="*/ 132 w 132"/>
                <a:gd name="T103" fmla="*/ 124 h 1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2" h="127">
                  <a:moveTo>
                    <a:pt x="132" y="124"/>
                  </a:moveTo>
                  <a:cubicBezTo>
                    <a:pt x="132" y="125"/>
                    <a:pt x="132" y="125"/>
                    <a:pt x="132" y="125"/>
                  </a:cubicBezTo>
                  <a:cubicBezTo>
                    <a:pt x="132" y="126"/>
                    <a:pt x="131" y="126"/>
                    <a:pt x="131" y="126"/>
                  </a:cubicBezTo>
                  <a:cubicBezTo>
                    <a:pt x="130" y="126"/>
                    <a:pt x="130" y="126"/>
                    <a:pt x="129" y="127"/>
                  </a:cubicBezTo>
                  <a:cubicBezTo>
                    <a:pt x="128" y="127"/>
                    <a:pt x="127" y="127"/>
                    <a:pt x="126" y="127"/>
                  </a:cubicBezTo>
                  <a:cubicBezTo>
                    <a:pt x="125" y="127"/>
                    <a:pt x="124" y="127"/>
                    <a:pt x="123" y="127"/>
                  </a:cubicBezTo>
                  <a:cubicBezTo>
                    <a:pt x="123" y="126"/>
                    <a:pt x="122" y="126"/>
                    <a:pt x="121" y="126"/>
                  </a:cubicBezTo>
                  <a:cubicBezTo>
                    <a:pt x="121" y="126"/>
                    <a:pt x="121" y="126"/>
                    <a:pt x="120" y="125"/>
                  </a:cubicBezTo>
                  <a:cubicBezTo>
                    <a:pt x="120" y="125"/>
                    <a:pt x="120" y="125"/>
                    <a:pt x="120" y="124"/>
                  </a:cubicBezTo>
                  <a:cubicBezTo>
                    <a:pt x="120" y="10"/>
                    <a:pt x="120" y="10"/>
                    <a:pt x="120" y="10"/>
                  </a:cubicBezTo>
                  <a:cubicBezTo>
                    <a:pt x="120" y="10"/>
                    <a:pt x="120" y="10"/>
                    <a:pt x="120" y="10"/>
                  </a:cubicBezTo>
                  <a:cubicBezTo>
                    <a:pt x="70" y="125"/>
                    <a:pt x="70" y="125"/>
                    <a:pt x="70" y="125"/>
                  </a:cubicBezTo>
                  <a:cubicBezTo>
                    <a:pt x="70" y="125"/>
                    <a:pt x="70" y="125"/>
                    <a:pt x="70" y="126"/>
                  </a:cubicBezTo>
                  <a:cubicBezTo>
                    <a:pt x="69" y="126"/>
                    <a:pt x="69" y="126"/>
                    <a:pt x="68" y="126"/>
                  </a:cubicBezTo>
                  <a:cubicBezTo>
                    <a:pt x="68" y="126"/>
                    <a:pt x="67" y="127"/>
                    <a:pt x="67" y="127"/>
                  </a:cubicBezTo>
                  <a:cubicBezTo>
                    <a:pt x="66" y="127"/>
                    <a:pt x="66" y="127"/>
                    <a:pt x="65" y="127"/>
                  </a:cubicBezTo>
                  <a:cubicBezTo>
                    <a:pt x="64" y="127"/>
                    <a:pt x="63" y="127"/>
                    <a:pt x="62" y="127"/>
                  </a:cubicBezTo>
                  <a:cubicBezTo>
                    <a:pt x="62" y="127"/>
                    <a:pt x="61" y="126"/>
                    <a:pt x="61" y="126"/>
                  </a:cubicBezTo>
                  <a:cubicBezTo>
                    <a:pt x="60" y="126"/>
                    <a:pt x="60" y="126"/>
                    <a:pt x="60" y="126"/>
                  </a:cubicBezTo>
                  <a:cubicBezTo>
                    <a:pt x="59" y="125"/>
                    <a:pt x="59" y="125"/>
                    <a:pt x="59" y="125"/>
                  </a:cubicBezTo>
                  <a:cubicBezTo>
                    <a:pt x="12" y="10"/>
                    <a:pt x="12" y="10"/>
                    <a:pt x="12" y="10"/>
                  </a:cubicBezTo>
                  <a:cubicBezTo>
                    <a:pt x="12" y="10"/>
                    <a:pt x="12" y="10"/>
                    <a:pt x="12" y="10"/>
                  </a:cubicBezTo>
                  <a:cubicBezTo>
                    <a:pt x="12" y="124"/>
                    <a:pt x="12" y="124"/>
                    <a:pt x="12" y="124"/>
                  </a:cubicBezTo>
                  <a:cubicBezTo>
                    <a:pt x="12" y="125"/>
                    <a:pt x="12" y="125"/>
                    <a:pt x="11" y="125"/>
                  </a:cubicBezTo>
                  <a:cubicBezTo>
                    <a:pt x="11" y="126"/>
                    <a:pt x="11" y="126"/>
                    <a:pt x="10" y="126"/>
                  </a:cubicBezTo>
                  <a:cubicBezTo>
                    <a:pt x="10" y="126"/>
                    <a:pt x="9" y="126"/>
                    <a:pt x="8" y="127"/>
                  </a:cubicBezTo>
                  <a:cubicBezTo>
                    <a:pt x="8" y="127"/>
                    <a:pt x="7" y="127"/>
                    <a:pt x="5" y="127"/>
                  </a:cubicBezTo>
                  <a:cubicBezTo>
                    <a:pt x="4" y="127"/>
                    <a:pt x="3" y="127"/>
                    <a:pt x="3" y="127"/>
                  </a:cubicBezTo>
                  <a:cubicBezTo>
                    <a:pt x="2" y="126"/>
                    <a:pt x="1" y="126"/>
                    <a:pt x="1" y="126"/>
                  </a:cubicBezTo>
                  <a:cubicBezTo>
                    <a:pt x="0" y="126"/>
                    <a:pt x="0" y="126"/>
                    <a:pt x="0" y="125"/>
                  </a:cubicBezTo>
                  <a:cubicBezTo>
                    <a:pt x="0" y="125"/>
                    <a:pt x="0" y="125"/>
                    <a:pt x="0" y="124"/>
                  </a:cubicBezTo>
                  <a:cubicBezTo>
                    <a:pt x="0" y="6"/>
                    <a:pt x="0" y="6"/>
                    <a:pt x="0" y="6"/>
                  </a:cubicBezTo>
                  <a:cubicBezTo>
                    <a:pt x="0" y="4"/>
                    <a:pt x="0" y="2"/>
                    <a:pt x="2" y="1"/>
                  </a:cubicBezTo>
                  <a:cubicBezTo>
                    <a:pt x="3" y="0"/>
                    <a:pt x="4" y="0"/>
                    <a:pt x="5" y="0"/>
                  </a:cubicBezTo>
                  <a:cubicBezTo>
                    <a:pt x="12" y="0"/>
                    <a:pt x="12" y="0"/>
                    <a:pt x="12" y="0"/>
                  </a:cubicBezTo>
                  <a:cubicBezTo>
                    <a:pt x="13" y="0"/>
                    <a:pt x="15" y="0"/>
                    <a:pt x="16" y="0"/>
                  </a:cubicBezTo>
                  <a:cubicBezTo>
                    <a:pt x="17" y="1"/>
                    <a:pt x="18" y="1"/>
                    <a:pt x="19" y="2"/>
                  </a:cubicBezTo>
                  <a:cubicBezTo>
                    <a:pt x="20" y="3"/>
                    <a:pt x="21" y="3"/>
                    <a:pt x="22" y="4"/>
                  </a:cubicBezTo>
                  <a:cubicBezTo>
                    <a:pt x="22" y="5"/>
                    <a:pt x="23" y="6"/>
                    <a:pt x="23" y="8"/>
                  </a:cubicBezTo>
                  <a:cubicBezTo>
                    <a:pt x="65" y="108"/>
                    <a:pt x="65" y="108"/>
                    <a:pt x="65" y="108"/>
                  </a:cubicBezTo>
                  <a:cubicBezTo>
                    <a:pt x="66" y="108"/>
                    <a:pt x="66" y="108"/>
                    <a:pt x="66" y="108"/>
                  </a:cubicBezTo>
                  <a:cubicBezTo>
                    <a:pt x="109" y="8"/>
                    <a:pt x="109" y="8"/>
                    <a:pt x="109" y="8"/>
                  </a:cubicBezTo>
                  <a:cubicBezTo>
                    <a:pt x="110" y="7"/>
                    <a:pt x="111" y="5"/>
                    <a:pt x="111" y="4"/>
                  </a:cubicBezTo>
                  <a:cubicBezTo>
                    <a:pt x="112" y="3"/>
                    <a:pt x="113" y="2"/>
                    <a:pt x="114" y="2"/>
                  </a:cubicBezTo>
                  <a:cubicBezTo>
                    <a:pt x="115" y="1"/>
                    <a:pt x="115" y="0"/>
                    <a:pt x="116" y="0"/>
                  </a:cubicBezTo>
                  <a:cubicBezTo>
                    <a:pt x="117" y="0"/>
                    <a:pt x="118" y="0"/>
                    <a:pt x="120" y="0"/>
                  </a:cubicBezTo>
                  <a:cubicBezTo>
                    <a:pt x="127" y="0"/>
                    <a:pt x="127" y="0"/>
                    <a:pt x="127" y="0"/>
                  </a:cubicBezTo>
                  <a:cubicBezTo>
                    <a:pt x="127" y="0"/>
                    <a:pt x="128" y="0"/>
                    <a:pt x="129" y="0"/>
                  </a:cubicBezTo>
                  <a:cubicBezTo>
                    <a:pt x="129" y="0"/>
                    <a:pt x="130" y="1"/>
                    <a:pt x="130" y="1"/>
                  </a:cubicBezTo>
                  <a:cubicBezTo>
                    <a:pt x="131" y="2"/>
                    <a:pt x="131" y="2"/>
                    <a:pt x="132" y="3"/>
                  </a:cubicBezTo>
                  <a:cubicBezTo>
                    <a:pt x="132" y="4"/>
                    <a:pt x="132" y="5"/>
                    <a:pt x="132" y="6"/>
                  </a:cubicBezTo>
                  <a:lnTo>
                    <a:pt x="132" y="124"/>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4" name="Freeform 11">
              <a:extLst>
                <a:ext uri="{FF2B5EF4-FFF2-40B4-BE49-F238E27FC236}">
                  <a16:creationId xmlns:a16="http://schemas.microsoft.com/office/drawing/2014/main" id="{D6D7874D-53B2-E64E-A649-EECD02A8EDA5}"/>
                </a:ext>
              </a:extLst>
            </p:cNvPr>
            <p:cNvSpPr>
              <a:spLocks noEditPoints="1"/>
            </p:cNvSpPr>
            <p:nvPr/>
          </p:nvSpPr>
          <p:spPr bwMode="auto">
            <a:xfrm>
              <a:off x="6217312" y="6375943"/>
              <a:ext cx="79123" cy="96242"/>
            </a:xfrm>
            <a:custGeom>
              <a:avLst/>
              <a:gdLst>
                <a:gd name="T0" fmla="*/ 78 w 78"/>
                <a:gd name="T1" fmla="*/ 43 h 96"/>
                <a:gd name="T2" fmla="*/ 76 w 78"/>
                <a:gd name="T3" fmla="*/ 48 h 96"/>
                <a:gd name="T4" fmla="*/ 73 w 78"/>
                <a:gd name="T5" fmla="*/ 50 h 96"/>
                <a:gd name="T6" fmla="*/ 12 w 78"/>
                <a:gd name="T7" fmla="*/ 50 h 96"/>
                <a:gd name="T8" fmla="*/ 14 w 78"/>
                <a:gd name="T9" fmla="*/ 64 h 96"/>
                <a:gd name="T10" fmla="*/ 19 w 78"/>
                <a:gd name="T11" fmla="*/ 76 h 96"/>
                <a:gd name="T12" fmla="*/ 29 w 78"/>
                <a:gd name="T13" fmla="*/ 83 h 96"/>
                <a:gd name="T14" fmla="*/ 44 w 78"/>
                <a:gd name="T15" fmla="*/ 86 h 96"/>
                <a:gd name="T16" fmla="*/ 55 w 78"/>
                <a:gd name="T17" fmla="*/ 85 h 96"/>
                <a:gd name="T18" fmla="*/ 63 w 78"/>
                <a:gd name="T19" fmla="*/ 82 h 96"/>
                <a:gd name="T20" fmla="*/ 69 w 78"/>
                <a:gd name="T21" fmla="*/ 80 h 96"/>
                <a:gd name="T22" fmla="*/ 72 w 78"/>
                <a:gd name="T23" fmla="*/ 79 h 96"/>
                <a:gd name="T24" fmla="*/ 73 w 78"/>
                <a:gd name="T25" fmla="*/ 79 h 96"/>
                <a:gd name="T26" fmla="*/ 74 w 78"/>
                <a:gd name="T27" fmla="*/ 80 h 96"/>
                <a:gd name="T28" fmla="*/ 75 w 78"/>
                <a:gd name="T29" fmla="*/ 82 h 96"/>
                <a:gd name="T30" fmla="*/ 75 w 78"/>
                <a:gd name="T31" fmla="*/ 84 h 96"/>
                <a:gd name="T32" fmla="*/ 75 w 78"/>
                <a:gd name="T33" fmla="*/ 85 h 96"/>
                <a:gd name="T34" fmla="*/ 74 w 78"/>
                <a:gd name="T35" fmla="*/ 86 h 96"/>
                <a:gd name="T36" fmla="*/ 74 w 78"/>
                <a:gd name="T37" fmla="*/ 88 h 96"/>
                <a:gd name="T38" fmla="*/ 73 w 78"/>
                <a:gd name="T39" fmla="*/ 88 h 96"/>
                <a:gd name="T40" fmla="*/ 70 w 78"/>
                <a:gd name="T41" fmla="*/ 90 h 96"/>
                <a:gd name="T42" fmla="*/ 64 w 78"/>
                <a:gd name="T43" fmla="*/ 93 h 96"/>
                <a:gd name="T44" fmla="*/ 54 w 78"/>
                <a:gd name="T45" fmla="*/ 95 h 96"/>
                <a:gd name="T46" fmla="*/ 42 w 78"/>
                <a:gd name="T47" fmla="*/ 96 h 96"/>
                <a:gd name="T48" fmla="*/ 24 w 78"/>
                <a:gd name="T49" fmla="*/ 93 h 96"/>
                <a:gd name="T50" fmla="*/ 11 w 78"/>
                <a:gd name="T51" fmla="*/ 84 h 96"/>
                <a:gd name="T52" fmla="*/ 3 w 78"/>
                <a:gd name="T53" fmla="*/ 69 h 96"/>
                <a:gd name="T54" fmla="*/ 0 w 78"/>
                <a:gd name="T55" fmla="*/ 48 h 96"/>
                <a:gd name="T56" fmla="*/ 3 w 78"/>
                <a:gd name="T57" fmla="*/ 28 h 96"/>
                <a:gd name="T58" fmla="*/ 11 w 78"/>
                <a:gd name="T59" fmla="*/ 13 h 96"/>
                <a:gd name="T60" fmla="*/ 24 w 78"/>
                <a:gd name="T61" fmla="*/ 3 h 96"/>
                <a:gd name="T62" fmla="*/ 41 w 78"/>
                <a:gd name="T63" fmla="*/ 0 h 96"/>
                <a:gd name="T64" fmla="*/ 58 w 78"/>
                <a:gd name="T65" fmla="*/ 4 h 96"/>
                <a:gd name="T66" fmla="*/ 69 w 78"/>
                <a:gd name="T67" fmla="*/ 12 h 96"/>
                <a:gd name="T68" fmla="*/ 76 w 78"/>
                <a:gd name="T69" fmla="*/ 26 h 96"/>
                <a:gd name="T70" fmla="*/ 78 w 78"/>
                <a:gd name="T71" fmla="*/ 41 h 96"/>
                <a:gd name="T72" fmla="*/ 78 w 78"/>
                <a:gd name="T73" fmla="*/ 43 h 96"/>
                <a:gd name="T74" fmla="*/ 66 w 78"/>
                <a:gd name="T75" fmla="*/ 40 h 96"/>
                <a:gd name="T76" fmla="*/ 60 w 78"/>
                <a:gd name="T77" fmla="*/ 18 h 96"/>
                <a:gd name="T78" fmla="*/ 40 w 78"/>
                <a:gd name="T79" fmla="*/ 10 h 96"/>
                <a:gd name="T80" fmla="*/ 28 w 78"/>
                <a:gd name="T81" fmla="*/ 13 h 96"/>
                <a:gd name="T82" fmla="*/ 20 w 78"/>
                <a:gd name="T83" fmla="*/ 19 h 96"/>
                <a:gd name="T84" fmla="*/ 14 w 78"/>
                <a:gd name="T85" fmla="*/ 29 h 96"/>
                <a:gd name="T86" fmla="*/ 12 w 78"/>
                <a:gd name="T87" fmla="*/ 40 h 96"/>
                <a:gd name="T88" fmla="*/ 66 w 78"/>
                <a:gd name="T89" fmla="*/ 4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8" h="96">
                  <a:moveTo>
                    <a:pt x="78" y="43"/>
                  </a:moveTo>
                  <a:cubicBezTo>
                    <a:pt x="78" y="46"/>
                    <a:pt x="78" y="47"/>
                    <a:pt x="76" y="48"/>
                  </a:cubicBezTo>
                  <a:cubicBezTo>
                    <a:pt x="75" y="49"/>
                    <a:pt x="74" y="50"/>
                    <a:pt x="73" y="50"/>
                  </a:cubicBezTo>
                  <a:cubicBezTo>
                    <a:pt x="12" y="50"/>
                    <a:pt x="12" y="50"/>
                    <a:pt x="12" y="50"/>
                  </a:cubicBezTo>
                  <a:cubicBezTo>
                    <a:pt x="12" y="55"/>
                    <a:pt x="13" y="60"/>
                    <a:pt x="14" y="64"/>
                  </a:cubicBezTo>
                  <a:cubicBezTo>
                    <a:pt x="15" y="69"/>
                    <a:pt x="17" y="73"/>
                    <a:pt x="19" y="76"/>
                  </a:cubicBezTo>
                  <a:cubicBezTo>
                    <a:pt x="22" y="79"/>
                    <a:pt x="25" y="81"/>
                    <a:pt x="29" y="83"/>
                  </a:cubicBezTo>
                  <a:cubicBezTo>
                    <a:pt x="33" y="85"/>
                    <a:pt x="38" y="86"/>
                    <a:pt x="44" y="86"/>
                  </a:cubicBezTo>
                  <a:cubicBezTo>
                    <a:pt x="48" y="86"/>
                    <a:pt x="51" y="85"/>
                    <a:pt x="55" y="85"/>
                  </a:cubicBezTo>
                  <a:cubicBezTo>
                    <a:pt x="58" y="84"/>
                    <a:pt x="61" y="83"/>
                    <a:pt x="63" y="82"/>
                  </a:cubicBezTo>
                  <a:cubicBezTo>
                    <a:pt x="66" y="81"/>
                    <a:pt x="68" y="81"/>
                    <a:pt x="69" y="80"/>
                  </a:cubicBezTo>
                  <a:cubicBezTo>
                    <a:pt x="71" y="79"/>
                    <a:pt x="72" y="79"/>
                    <a:pt x="72" y="79"/>
                  </a:cubicBezTo>
                  <a:cubicBezTo>
                    <a:pt x="73" y="79"/>
                    <a:pt x="73" y="79"/>
                    <a:pt x="73" y="79"/>
                  </a:cubicBezTo>
                  <a:cubicBezTo>
                    <a:pt x="74" y="79"/>
                    <a:pt x="74" y="80"/>
                    <a:pt x="74" y="80"/>
                  </a:cubicBezTo>
                  <a:cubicBezTo>
                    <a:pt x="74" y="80"/>
                    <a:pt x="75" y="81"/>
                    <a:pt x="75" y="82"/>
                  </a:cubicBezTo>
                  <a:cubicBezTo>
                    <a:pt x="75" y="82"/>
                    <a:pt x="75" y="83"/>
                    <a:pt x="75" y="84"/>
                  </a:cubicBezTo>
                  <a:cubicBezTo>
                    <a:pt x="75" y="84"/>
                    <a:pt x="75" y="85"/>
                    <a:pt x="75" y="85"/>
                  </a:cubicBezTo>
                  <a:cubicBezTo>
                    <a:pt x="75" y="86"/>
                    <a:pt x="75" y="86"/>
                    <a:pt x="74" y="86"/>
                  </a:cubicBezTo>
                  <a:cubicBezTo>
                    <a:pt x="74" y="87"/>
                    <a:pt x="74" y="87"/>
                    <a:pt x="74" y="88"/>
                  </a:cubicBezTo>
                  <a:cubicBezTo>
                    <a:pt x="74" y="88"/>
                    <a:pt x="74" y="88"/>
                    <a:pt x="73" y="88"/>
                  </a:cubicBezTo>
                  <a:cubicBezTo>
                    <a:pt x="73" y="89"/>
                    <a:pt x="72" y="89"/>
                    <a:pt x="70" y="90"/>
                  </a:cubicBezTo>
                  <a:cubicBezTo>
                    <a:pt x="69" y="91"/>
                    <a:pt x="66" y="92"/>
                    <a:pt x="64" y="93"/>
                  </a:cubicBezTo>
                  <a:cubicBezTo>
                    <a:pt x="61" y="93"/>
                    <a:pt x="58" y="94"/>
                    <a:pt x="54" y="95"/>
                  </a:cubicBezTo>
                  <a:cubicBezTo>
                    <a:pt x="50" y="95"/>
                    <a:pt x="46" y="96"/>
                    <a:pt x="42" y="96"/>
                  </a:cubicBezTo>
                  <a:cubicBezTo>
                    <a:pt x="35" y="96"/>
                    <a:pt x="29" y="95"/>
                    <a:pt x="24" y="93"/>
                  </a:cubicBezTo>
                  <a:cubicBezTo>
                    <a:pt x="19" y="91"/>
                    <a:pt x="14" y="88"/>
                    <a:pt x="11" y="84"/>
                  </a:cubicBezTo>
                  <a:cubicBezTo>
                    <a:pt x="7" y="80"/>
                    <a:pt x="4" y="75"/>
                    <a:pt x="3" y="69"/>
                  </a:cubicBezTo>
                  <a:cubicBezTo>
                    <a:pt x="1" y="63"/>
                    <a:pt x="0" y="56"/>
                    <a:pt x="0" y="48"/>
                  </a:cubicBezTo>
                  <a:cubicBezTo>
                    <a:pt x="0" y="41"/>
                    <a:pt x="1" y="34"/>
                    <a:pt x="3" y="28"/>
                  </a:cubicBezTo>
                  <a:cubicBezTo>
                    <a:pt x="5" y="22"/>
                    <a:pt x="7" y="17"/>
                    <a:pt x="11" y="13"/>
                  </a:cubicBezTo>
                  <a:cubicBezTo>
                    <a:pt x="15" y="9"/>
                    <a:pt x="19" y="6"/>
                    <a:pt x="24" y="3"/>
                  </a:cubicBezTo>
                  <a:cubicBezTo>
                    <a:pt x="29" y="1"/>
                    <a:pt x="35" y="0"/>
                    <a:pt x="41" y="0"/>
                  </a:cubicBezTo>
                  <a:cubicBezTo>
                    <a:pt x="48" y="0"/>
                    <a:pt x="53" y="1"/>
                    <a:pt x="58" y="4"/>
                  </a:cubicBezTo>
                  <a:cubicBezTo>
                    <a:pt x="63" y="6"/>
                    <a:pt x="66" y="9"/>
                    <a:pt x="69" y="12"/>
                  </a:cubicBezTo>
                  <a:cubicBezTo>
                    <a:pt x="73" y="16"/>
                    <a:pt x="75" y="21"/>
                    <a:pt x="76" y="26"/>
                  </a:cubicBezTo>
                  <a:cubicBezTo>
                    <a:pt x="78" y="30"/>
                    <a:pt x="78" y="36"/>
                    <a:pt x="78" y="41"/>
                  </a:cubicBezTo>
                  <a:lnTo>
                    <a:pt x="78" y="43"/>
                  </a:lnTo>
                  <a:close/>
                  <a:moveTo>
                    <a:pt x="66" y="40"/>
                  </a:moveTo>
                  <a:cubicBezTo>
                    <a:pt x="66" y="31"/>
                    <a:pt x="64" y="23"/>
                    <a:pt x="60" y="18"/>
                  </a:cubicBezTo>
                  <a:cubicBezTo>
                    <a:pt x="55" y="13"/>
                    <a:pt x="49" y="10"/>
                    <a:pt x="40" y="10"/>
                  </a:cubicBezTo>
                  <a:cubicBezTo>
                    <a:pt x="36" y="10"/>
                    <a:pt x="32" y="11"/>
                    <a:pt x="28" y="13"/>
                  </a:cubicBezTo>
                  <a:cubicBezTo>
                    <a:pt x="25" y="14"/>
                    <a:pt x="22" y="17"/>
                    <a:pt x="20" y="19"/>
                  </a:cubicBezTo>
                  <a:cubicBezTo>
                    <a:pt x="18" y="22"/>
                    <a:pt x="16" y="25"/>
                    <a:pt x="14" y="29"/>
                  </a:cubicBezTo>
                  <a:cubicBezTo>
                    <a:pt x="13" y="32"/>
                    <a:pt x="13" y="36"/>
                    <a:pt x="12" y="40"/>
                  </a:cubicBezTo>
                  <a:lnTo>
                    <a:pt x="66" y="40"/>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5" name="Freeform 12">
              <a:extLst>
                <a:ext uri="{FF2B5EF4-FFF2-40B4-BE49-F238E27FC236}">
                  <a16:creationId xmlns:a16="http://schemas.microsoft.com/office/drawing/2014/main" id="{91831194-4E94-0247-80D5-AEC76B9FB6FC}"/>
                </a:ext>
              </a:extLst>
            </p:cNvPr>
            <p:cNvSpPr>
              <a:spLocks/>
            </p:cNvSpPr>
            <p:nvPr/>
          </p:nvSpPr>
          <p:spPr bwMode="auto">
            <a:xfrm>
              <a:off x="6313843" y="6375943"/>
              <a:ext cx="129762" cy="96242"/>
            </a:xfrm>
            <a:custGeom>
              <a:avLst/>
              <a:gdLst>
                <a:gd name="T0" fmla="*/ 126 w 126"/>
                <a:gd name="T1" fmla="*/ 93 h 95"/>
                <a:gd name="T2" fmla="*/ 123 w 126"/>
                <a:gd name="T3" fmla="*/ 95 h 95"/>
                <a:gd name="T4" fmla="*/ 118 w 126"/>
                <a:gd name="T5" fmla="*/ 95 h 95"/>
                <a:gd name="T6" fmla="*/ 115 w 126"/>
                <a:gd name="T7" fmla="*/ 93 h 95"/>
                <a:gd name="T8" fmla="*/ 115 w 126"/>
                <a:gd name="T9" fmla="*/ 38 h 95"/>
                <a:gd name="T10" fmla="*/ 110 w 126"/>
                <a:gd name="T11" fmla="*/ 18 h 95"/>
                <a:gd name="T12" fmla="*/ 95 w 126"/>
                <a:gd name="T13" fmla="*/ 10 h 95"/>
                <a:gd name="T14" fmla="*/ 69 w 126"/>
                <a:gd name="T15" fmla="*/ 29 h 95"/>
                <a:gd name="T16" fmla="*/ 69 w 126"/>
                <a:gd name="T17" fmla="*/ 93 h 95"/>
                <a:gd name="T18" fmla="*/ 66 w 126"/>
                <a:gd name="T19" fmla="*/ 95 h 95"/>
                <a:gd name="T20" fmla="*/ 60 w 126"/>
                <a:gd name="T21" fmla="*/ 95 h 95"/>
                <a:gd name="T22" fmla="*/ 58 w 126"/>
                <a:gd name="T23" fmla="*/ 93 h 95"/>
                <a:gd name="T24" fmla="*/ 57 w 126"/>
                <a:gd name="T25" fmla="*/ 38 h 95"/>
                <a:gd name="T26" fmla="*/ 53 w 126"/>
                <a:gd name="T27" fmla="*/ 18 h 95"/>
                <a:gd name="T28" fmla="*/ 38 w 126"/>
                <a:gd name="T29" fmla="*/ 10 h 95"/>
                <a:gd name="T30" fmla="*/ 12 w 126"/>
                <a:gd name="T31" fmla="*/ 29 h 95"/>
                <a:gd name="T32" fmla="*/ 11 w 126"/>
                <a:gd name="T33" fmla="*/ 93 h 95"/>
                <a:gd name="T34" fmla="*/ 9 w 126"/>
                <a:gd name="T35" fmla="*/ 95 h 95"/>
                <a:gd name="T36" fmla="*/ 3 w 126"/>
                <a:gd name="T37" fmla="*/ 95 h 95"/>
                <a:gd name="T38" fmla="*/ 0 w 126"/>
                <a:gd name="T39" fmla="*/ 93 h 95"/>
                <a:gd name="T40" fmla="*/ 0 w 126"/>
                <a:gd name="T41" fmla="*/ 4 h 95"/>
                <a:gd name="T42" fmla="*/ 1 w 126"/>
                <a:gd name="T43" fmla="*/ 2 h 95"/>
                <a:gd name="T44" fmla="*/ 6 w 126"/>
                <a:gd name="T45" fmla="*/ 1 h 95"/>
                <a:gd name="T46" fmla="*/ 10 w 126"/>
                <a:gd name="T47" fmla="*/ 2 h 95"/>
                <a:gd name="T48" fmla="*/ 11 w 126"/>
                <a:gd name="T49" fmla="*/ 4 h 95"/>
                <a:gd name="T50" fmla="*/ 26 w 126"/>
                <a:gd name="T51" fmla="*/ 4 h 95"/>
                <a:gd name="T52" fmla="*/ 49 w 126"/>
                <a:gd name="T53" fmla="*/ 2 h 95"/>
                <a:gd name="T54" fmla="*/ 63 w 126"/>
                <a:gd name="T55" fmla="*/ 11 h 95"/>
                <a:gd name="T56" fmla="*/ 75 w 126"/>
                <a:gd name="T57" fmla="*/ 10 h 95"/>
                <a:gd name="T58" fmla="*/ 90 w 126"/>
                <a:gd name="T59" fmla="*/ 1 h 95"/>
                <a:gd name="T60" fmla="*/ 111 w 126"/>
                <a:gd name="T61" fmla="*/ 3 h 95"/>
                <a:gd name="T62" fmla="*/ 125 w 126"/>
                <a:gd name="T63" fmla="*/ 23 h 95"/>
                <a:gd name="T64" fmla="*/ 126 w 126"/>
                <a:gd name="T65" fmla="*/ 92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6" h="95">
                  <a:moveTo>
                    <a:pt x="126" y="92"/>
                  </a:moveTo>
                  <a:cubicBezTo>
                    <a:pt x="126" y="93"/>
                    <a:pt x="126" y="93"/>
                    <a:pt x="126" y="93"/>
                  </a:cubicBezTo>
                  <a:cubicBezTo>
                    <a:pt x="126" y="94"/>
                    <a:pt x="126" y="94"/>
                    <a:pt x="125" y="94"/>
                  </a:cubicBezTo>
                  <a:cubicBezTo>
                    <a:pt x="125" y="94"/>
                    <a:pt x="124" y="94"/>
                    <a:pt x="123" y="95"/>
                  </a:cubicBezTo>
                  <a:cubicBezTo>
                    <a:pt x="123" y="95"/>
                    <a:pt x="122" y="95"/>
                    <a:pt x="121" y="95"/>
                  </a:cubicBezTo>
                  <a:cubicBezTo>
                    <a:pt x="119" y="95"/>
                    <a:pt x="118" y="95"/>
                    <a:pt x="118" y="95"/>
                  </a:cubicBezTo>
                  <a:cubicBezTo>
                    <a:pt x="117" y="94"/>
                    <a:pt x="116" y="94"/>
                    <a:pt x="116" y="94"/>
                  </a:cubicBezTo>
                  <a:cubicBezTo>
                    <a:pt x="115" y="94"/>
                    <a:pt x="115" y="94"/>
                    <a:pt x="115" y="93"/>
                  </a:cubicBezTo>
                  <a:cubicBezTo>
                    <a:pt x="115" y="93"/>
                    <a:pt x="115" y="93"/>
                    <a:pt x="115" y="92"/>
                  </a:cubicBezTo>
                  <a:cubicBezTo>
                    <a:pt x="115" y="38"/>
                    <a:pt x="115" y="38"/>
                    <a:pt x="115" y="38"/>
                  </a:cubicBezTo>
                  <a:cubicBezTo>
                    <a:pt x="115" y="34"/>
                    <a:pt x="114" y="30"/>
                    <a:pt x="114" y="26"/>
                  </a:cubicBezTo>
                  <a:cubicBezTo>
                    <a:pt x="113" y="23"/>
                    <a:pt x="112" y="20"/>
                    <a:pt x="110" y="18"/>
                  </a:cubicBezTo>
                  <a:cubicBezTo>
                    <a:pt x="109" y="15"/>
                    <a:pt x="106" y="13"/>
                    <a:pt x="104" y="12"/>
                  </a:cubicBezTo>
                  <a:cubicBezTo>
                    <a:pt x="102" y="11"/>
                    <a:pt x="99" y="10"/>
                    <a:pt x="95" y="10"/>
                  </a:cubicBezTo>
                  <a:cubicBezTo>
                    <a:pt x="91" y="10"/>
                    <a:pt x="87" y="12"/>
                    <a:pt x="83" y="15"/>
                  </a:cubicBezTo>
                  <a:cubicBezTo>
                    <a:pt x="79" y="18"/>
                    <a:pt x="74" y="23"/>
                    <a:pt x="69" y="29"/>
                  </a:cubicBezTo>
                  <a:cubicBezTo>
                    <a:pt x="69" y="92"/>
                    <a:pt x="69" y="92"/>
                    <a:pt x="69" y="92"/>
                  </a:cubicBezTo>
                  <a:cubicBezTo>
                    <a:pt x="69" y="93"/>
                    <a:pt x="69" y="93"/>
                    <a:pt x="69" y="93"/>
                  </a:cubicBezTo>
                  <a:cubicBezTo>
                    <a:pt x="69" y="94"/>
                    <a:pt x="68" y="94"/>
                    <a:pt x="68" y="94"/>
                  </a:cubicBezTo>
                  <a:cubicBezTo>
                    <a:pt x="67" y="94"/>
                    <a:pt x="67" y="94"/>
                    <a:pt x="66" y="95"/>
                  </a:cubicBezTo>
                  <a:cubicBezTo>
                    <a:pt x="65" y="95"/>
                    <a:pt x="64" y="95"/>
                    <a:pt x="63" y="95"/>
                  </a:cubicBezTo>
                  <a:cubicBezTo>
                    <a:pt x="62" y="95"/>
                    <a:pt x="61" y="95"/>
                    <a:pt x="60" y="95"/>
                  </a:cubicBezTo>
                  <a:cubicBezTo>
                    <a:pt x="60" y="94"/>
                    <a:pt x="59" y="94"/>
                    <a:pt x="59" y="94"/>
                  </a:cubicBezTo>
                  <a:cubicBezTo>
                    <a:pt x="58" y="94"/>
                    <a:pt x="58" y="94"/>
                    <a:pt x="58" y="93"/>
                  </a:cubicBezTo>
                  <a:cubicBezTo>
                    <a:pt x="58" y="93"/>
                    <a:pt x="57" y="93"/>
                    <a:pt x="57" y="92"/>
                  </a:cubicBezTo>
                  <a:cubicBezTo>
                    <a:pt x="57" y="38"/>
                    <a:pt x="57" y="38"/>
                    <a:pt x="57" y="38"/>
                  </a:cubicBezTo>
                  <a:cubicBezTo>
                    <a:pt x="57" y="34"/>
                    <a:pt x="57" y="30"/>
                    <a:pt x="56" y="26"/>
                  </a:cubicBezTo>
                  <a:cubicBezTo>
                    <a:pt x="56" y="23"/>
                    <a:pt x="54" y="20"/>
                    <a:pt x="53" y="18"/>
                  </a:cubicBezTo>
                  <a:cubicBezTo>
                    <a:pt x="51" y="15"/>
                    <a:pt x="49" y="13"/>
                    <a:pt x="47" y="12"/>
                  </a:cubicBezTo>
                  <a:cubicBezTo>
                    <a:pt x="44" y="11"/>
                    <a:pt x="41" y="10"/>
                    <a:pt x="38" y="10"/>
                  </a:cubicBezTo>
                  <a:cubicBezTo>
                    <a:pt x="34" y="10"/>
                    <a:pt x="30" y="12"/>
                    <a:pt x="25" y="15"/>
                  </a:cubicBezTo>
                  <a:cubicBezTo>
                    <a:pt x="21" y="18"/>
                    <a:pt x="17" y="23"/>
                    <a:pt x="12" y="29"/>
                  </a:cubicBezTo>
                  <a:cubicBezTo>
                    <a:pt x="12" y="92"/>
                    <a:pt x="12" y="92"/>
                    <a:pt x="12" y="92"/>
                  </a:cubicBezTo>
                  <a:cubicBezTo>
                    <a:pt x="12" y="93"/>
                    <a:pt x="12" y="93"/>
                    <a:pt x="11" y="93"/>
                  </a:cubicBezTo>
                  <a:cubicBezTo>
                    <a:pt x="11" y="94"/>
                    <a:pt x="11" y="94"/>
                    <a:pt x="10" y="94"/>
                  </a:cubicBezTo>
                  <a:cubicBezTo>
                    <a:pt x="10" y="94"/>
                    <a:pt x="9" y="94"/>
                    <a:pt x="9" y="95"/>
                  </a:cubicBezTo>
                  <a:cubicBezTo>
                    <a:pt x="8" y="95"/>
                    <a:pt x="7" y="95"/>
                    <a:pt x="6" y="95"/>
                  </a:cubicBezTo>
                  <a:cubicBezTo>
                    <a:pt x="5" y="95"/>
                    <a:pt x="4" y="95"/>
                    <a:pt x="3" y="95"/>
                  </a:cubicBezTo>
                  <a:cubicBezTo>
                    <a:pt x="2" y="94"/>
                    <a:pt x="2" y="94"/>
                    <a:pt x="1" y="94"/>
                  </a:cubicBezTo>
                  <a:cubicBezTo>
                    <a:pt x="1" y="94"/>
                    <a:pt x="0" y="94"/>
                    <a:pt x="0" y="93"/>
                  </a:cubicBezTo>
                  <a:cubicBezTo>
                    <a:pt x="0" y="93"/>
                    <a:pt x="0" y="93"/>
                    <a:pt x="0" y="92"/>
                  </a:cubicBezTo>
                  <a:cubicBezTo>
                    <a:pt x="0" y="4"/>
                    <a:pt x="0" y="4"/>
                    <a:pt x="0" y="4"/>
                  </a:cubicBezTo>
                  <a:cubicBezTo>
                    <a:pt x="0" y="3"/>
                    <a:pt x="0" y="3"/>
                    <a:pt x="0" y="3"/>
                  </a:cubicBezTo>
                  <a:cubicBezTo>
                    <a:pt x="0" y="2"/>
                    <a:pt x="1" y="2"/>
                    <a:pt x="1" y="2"/>
                  </a:cubicBezTo>
                  <a:cubicBezTo>
                    <a:pt x="2" y="2"/>
                    <a:pt x="2" y="2"/>
                    <a:pt x="3" y="1"/>
                  </a:cubicBezTo>
                  <a:cubicBezTo>
                    <a:pt x="4" y="1"/>
                    <a:pt x="5" y="1"/>
                    <a:pt x="6" y="1"/>
                  </a:cubicBezTo>
                  <a:cubicBezTo>
                    <a:pt x="7" y="1"/>
                    <a:pt x="8" y="1"/>
                    <a:pt x="8" y="1"/>
                  </a:cubicBezTo>
                  <a:cubicBezTo>
                    <a:pt x="9" y="2"/>
                    <a:pt x="10" y="2"/>
                    <a:pt x="10" y="2"/>
                  </a:cubicBezTo>
                  <a:cubicBezTo>
                    <a:pt x="10" y="2"/>
                    <a:pt x="11" y="2"/>
                    <a:pt x="11" y="3"/>
                  </a:cubicBezTo>
                  <a:cubicBezTo>
                    <a:pt x="11" y="3"/>
                    <a:pt x="11" y="3"/>
                    <a:pt x="11" y="4"/>
                  </a:cubicBezTo>
                  <a:cubicBezTo>
                    <a:pt x="11" y="16"/>
                    <a:pt x="11" y="16"/>
                    <a:pt x="11" y="16"/>
                  </a:cubicBezTo>
                  <a:cubicBezTo>
                    <a:pt x="16" y="11"/>
                    <a:pt x="21" y="7"/>
                    <a:pt x="26" y="4"/>
                  </a:cubicBezTo>
                  <a:cubicBezTo>
                    <a:pt x="30" y="1"/>
                    <a:pt x="35" y="0"/>
                    <a:pt x="39" y="0"/>
                  </a:cubicBezTo>
                  <a:cubicBezTo>
                    <a:pt x="43" y="0"/>
                    <a:pt x="46" y="1"/>
                    <a:pt x="49" y="2"/>
                  </a:cubicBezTo>
                  <a:cubicBezTo>
                    <a:pt x="52" y="2"/>
                    <a:pt x="55" y="4"/>
                    <a:pt x="57" y="5"/>
                  </a:cubicBezTo>
                  <a:cubicBezTo>
                    <a:pt x="59" y="7"/>
                    <a:pt x="61" y="9"/>
                    <a:pt x="63" y="11"/>
                  </a:cubicBezTo>
                  <a:cubicBezTo>
                    <a:pt x="64" y="13"/>
                    <a:pt x="65" y="16"/>
                    <a:pt x="66" y="18"/>
                  </a:cubicBezTo>
                  <a:cubicBezTo>
                    <a:pt x="69" y="15"/>
                    <a:pt x="72" y="12"/>
                    <a:pt x="75" y="10"/>
                  </a:cubicBezTo>
                  <a:cubicBezTo>
                    <a:pt x="78" y="7"/>
                    <a:pt x="80" y="6"/>
                    <a:pt x="83" y="4"/>
                  </a:cubicBezTo>
                  <a:cubicBezTo>
                    <a:pt x="85" y="3"/>
                    <a:pt x="88" y="2"/>
                    <a:pt x="90" y="1"/>
                  </a:cubicBezTo>
                  <a:cubicBezTo>
                    <a:pt x="92" y="1"/>
                    <a:pt x="94" y="0"/>
                    <a:pt x="97" y="0"/>
                  </a:cubicBezTo>
                  <a:cubicBezTo>
                    <a:pt x="102" y="0"/>
                    <a:pt x="107" y="1"/>
                    <a:pt x="111" y="3"/>
                  </a:cubicBezTo>
                  <a:cubicBezTo>
                    <a:pt x="115" y="5"/>
                    <a:pt x="118" y="8"/>
                    <a:pt x="120" y="11"/>
                  </a:cubicBezTo>
                  <a:cubicBezTo>
                    <a:pt x="122" y="14"/>
                    <a:pt x="124" y="18"/>
                    <a:pt x="125" y="23"/>
                  </a:cubicBezTo>
                  <a:cubicBezTo>
                    <a:pt x="126" y="27"/>
                    <a:pt x="126" y="32"/>
                    <a:pt x="126" y="37"/>
                  </a:cubicBezTo>
                  <a:lnTo>
                    <a:pt x="126" y="92"/>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6" name="Freeform 13">
              <a:extLst>
                <a:ext uri="{FF2B5EF4-FFF2-40B4-BE49-F238E27FC236}">
                  <a16:creationId xmlns:a16="http://schemas.microsoft.com/office/drawing/2014/main" id="{5DFB4437-EB46-C34B-8917-D4FB7DBEC6E0}"/>
                </a:ext>
              </a:extLst>
            </p:cNvPr>
            <p:cNvSpPr>
              <a:spLocks noEditPoints="1"/>
            </p:cNvSpPr>
            <p:nvPr/>
          </p:nvSpPr>
          <p:spPr bwMode="auto">
            <a:xfrm>
              <a:off x="6467342" y="6334031"/>
              <a:ext cx="77541" cy="138155"/>
            </a:xfrm>
            <a:custGeom>
              <a:avLst/>
              <a:gdLst>
                <a:gd name="T0" fmla="*/ 77 w 77"/>
                <a:gd name="T1" fmla="*/ 89 h 138"/>
                <a:gd name="T2" fmla="*/ 75 w 77"/>
                <a:gd name="T3" fmla="*/ 109 h 138"/>
                <a:gd name="T4" fmla="*/ 67 w 77"/>
                <a:gd name="T5" fmla="*/ 125 h 138"/>
                <a:gd name="T6" fmla="*/ 55 w 77"/>
                <a:gd name="T7" fmla="*/ 134 h 138"/>
                <a:gd name="T8" fmla="*/ 39 w 77"/>
                <a:gd name="T9" fmla="*/ 138 h 138"/>
                <a:gd name="T10" fmla="*/ 31 w 77"/>
                <a:gd name="T11" fmla="*/ 137 h 138"/>
                <a:gd name="T12" fmla="*/ 25 w 77"/>
                <a:gd name="T13" fmla="*/ 134 h 138"/>
                <a:gd name="T14" fmla="*/ 18 w 77"/>
                <a:gd name="T15" fmla="*/ 130 h 138"/>
                <a:gd name="T16" fmla="*/ 10 w 77"/>
                <a:gd name="T17" fmla="*/ 123 h 138"/>
                <a:gd name="T18" fmla="*/ 10 w 77"/>
                <a:gd name="T19" fmla="*/ 134 h 138"/>
                <a:gd name="T20" fmla="*/ 10 w 77"/>
                <a:gd name="T21" fmla="*/ 135 h 138"/>
                <a:gd name="T22" fmla="*/ 9 w 77"/>
                <a:gd name="T23" fmla="*/ 136 h 138"/>
                <a:gd name="T24" fmla="*/ 7 w 77"/>
                <a:gd name="T25" fmla="*/ 137 h 138"/>
                <a:gd name="T26" fmla="*/ 5 w 77"/>
                <a:gd name="T27" fmla="*/ 137 h 138"/>
                <a:gd name="T28" fmla="*/ 2 w 77"/>
                <a:gd name="T29" fmla="*/ 137 h 138"/>
                <a:gd name="T30" fmla="*/ 1 w 77"/>
                <a:gd name="T31" fmla="*/ 136 h 138"/>
                <a:gd name="T32" fmla="*/ 0 w 77"/>
                <a:gd name="T33" fmla="*/ 135 h 138"/>
                <a:gd name="T34" fmla="*/ 0 w 77"/>
                <a:gd name="T35" fmla="*/ 134 h 138"/>
                <a:gd name="T36" fmla="*/ 0 w 77"/>
                <a:gd name="T37" fmla="*/ 3 h 138"/>
                <a:gd name="T38" fmla="*/ 0 w 77"/>
                <a:gd name="T39" fmla="*/ 1 h 138"/>
                <a:gd name="T40" fmla="*/ 1 w 77"/>
                <a:gd name="T41" fmla="*/ 1 h 138"/>
                <a:gd name="T42" fmla="*/ 3 w 77"/>
                <a:gd name="T43" fmla="*/ 0 h 138"/>
                <a:gd name="T44" fmla="*/ 5 w 77"/>
                <a:gd name="T45" fmla="*/ 0 h 138"/>
                <a:gd name="T46" fmla="*/ 8 w 77"/>
                <a:gd name="T47" fmla="*/ 0 h 138"/>
                <a:gd name="T48" fmla="*/ 10 w 77"/>
                <a:gd name="T49" fmla="*/ 1 h 138"/>
                <a:gd name="T50" fmla="*/ 11 w 77"/>
                <a:gd name="T51" fmla="*/ 1 h 138"/>
                <a:gd name="T52" fmla="*/ 11 w 77"/>
                <a:gd name="T53" fmla="*/ 3 h 138"/>
                <a:gd name="T54" fmla="*/ 11 w 77"/>
                <a:gd name="T55" fmla="*/ 58 h 138"/>
                <a:gd name="T56" fmla="*/ 19 w 77"/>
                <a:gd name="T57" fmla="*/ 50 h 138"/>
                <a:gd name="T58" fmla="*/ 27 w 77"/>
                <a:gd name="T59" fmla="*/ 46 h 138"/>
                <a:gd name="T60" fmla="*/ 34 w 77"/>
                <a:gd name="T61" fmla="*/ 43 h 138"/>
                <a:gd name="T62" fmla="*/ 41 w 77"/>
                <a:gd name="T63" fmla="*/ 42 h 138"/>
                <a:gd name="T64" fmla="*/ 58 w 77"/>
                <a:gd name="T65" fmla="*/ 46 h 138"/>
                <a:gd name="T66" fmla="*/ 69 w 77"/>
                <a:gd name="T67" fmla="*/ 56 h 138"/>
                <a:gd name="T68" fmla="*/ 75 w 77"/>
                <a:gd name="T69" fmla="*/ 71 h 138"/>
                <a:gd name="T70" fmla="*/ 77 w 77"/>
                <a:gd name="T71" fmla="*/ 89 h 138"/>
                <a:gd name="T72" fmla="*/ 65 w 77"/>
                <a:gd name="T73" fmla="*/ 91 h 138"/>
                <a:gd name="T74" fmla="*/ 64 w 77"/>
                <a:gd name="T75" fmla="*/ 76 h 138"/>
                <a:gd name="T76" fmla="*/ 60 w 77"/>
                <a:gd name="T77" fmla="*/ 64 h 138"/>
                <a:gd name="T78" fmla="*/ 52 w 77"/>
                <a:gd name="T79" fmla="*/ 55 h 138"/>
                <a:gd name="T80" fmla="*/ 40 w 77"/>
                <a:gd name="T81" fmla="*/ 52 h 138"/>
                <a:gd name="T82" fmla="*/ 34 w 77"/>
                <a:gd name="T83" fmla="*/ 53 h 138"/>
                <a:gd name="T84" fmla="*/ 27 w 77"/>
                <a:gd name="T85" fmla="*/ 56 h 138"/>
                <a:gd name="T86" fmla="*/ 19 w 77"/>
                <a:gd name="T87" fmla="*/ 62 h 138"/>
                <a:gd name="T88" fmla="*/ 11 w 77"/>
                <a:gd name="T89" fmla="*/ 71 h 138"/>
                <a:gd name="T90" fmla="*/ 11 w 77"/>
                <a:gd name="T91" fmla="*/ 110 h 138"/>
                <a:gd name="T92" fmla="*/ 26 w 77"/>
                <a:gd name="T93" fmla="*/ 123 h 138"/>
                <a:gd name="T94" fmla="*/ 40 w 77"/>
                <a:gd name="T95" fmla="*/ 128 h 138"/>
                <a:gd name="T96" fmla="*/ 51 w 77"/>
                <a:gd name="T97" fmla="*/ 125 h 138"/>
                <a:gd name="T98" fmla="*/ 59 w 77"/>
                <a:gd name="T99" fmla="*/ 116 h 138"/>
                <a:gd name="T100" fmla="*/ 63 w 77"/>
                <a:gd name="T101" fmla="*/ 104 h 138"/>
                <a:gd name="T102" fmla="*/ 65 w 77"/>
                <a:gd name="T103" fmla="*/ 91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7" h="138">
                  <a:moveTo>
                    <a:pt x="77" y="89"/>
                  </a:moveTo>
                  <a:cubicBezTo>
                    <a:pt x="77" y="96"/>
                    <a:pt x="76" y="103"/>
                    <a:pt x="75" y="109"/>
                  </a:cubicBezTo>
                  <a:cubicBezTo>
                    <a:pt x="73" y="115"/>
                    <a:pt x="71" y="120"/>
                    <a:pt x="67" y="125"/>
                  </a:cubicBezTo>
                  <a:cubicBezTo>
                    <a:pt x="64" y="129"/>
                    <a:pt x="60" y="132"/>
                    <a:pt x="55" y="134"/>
                  </a:cubicBezTo>
                  <a:cubicBezTo>
                    <a:pt x="51" y="137"/>
                    <a:pt x="45" y="138"/>
                    <a:pt x="39" y="138"/>
                  </a:cubicBezTo>
                  <a:cubicBezTo>
                    <a:pt x="36" y="138"/>
                    <a:pt x="34" y="138"/>
                    <a:pt x="31" y="137"/>
                  </a:cubicBezTo>
                  <a:cubicBezTo>
                    <a:pt x="29" y="136"/>
                    <a:pt x="27" y="136"/>
                    <a:pt x="25" y="134"/>
                  </a:cubicBezTo>
                  <a:cubicBezTo>
                    <a:pt x="22" y="133"/>
                    <a:pt x="20" y="132"/>
                    <a:pt x="18" y="130"/>
                  </a:cubicBezTo>
                  <a:cubicBezTo>
                    <a:pt x="16" y="128"/>
                    <a:pt x="13" y="125"/>
                    <a:pt x="10" y="123"/>
                  </a:cubicBezTo>
                  <a:cubicBezTo>
                    <a:pt x="10" y="134"/>
                    <a:pt x="10" y="134"/>
                    <a:pt x="10" y="134"/>
                  </a:cubicBezTo>
                  <a:cubicBezTo>
                    <a:pt x="10" y="135"/>
                    <a:pt x="10" y="135"/>
                    <a:pt x="10" y="135"/>
                  </a:cubicBezTo>
                  <a:cubicBezTo>
                    <a:pt x="10" y="136"/>
                    <a:pt x="10" y="136"/>
                    <a:pt x="9" y="136"/>
                  </a:cubicBezTo>
                  <a:cubicBezTo>
                    <a:pt x="9" y="136"/>
                    <a:pt x="8" y="137"/>
                    <a:pt x="7" y="137"/>
                  </a:cubicBezTo>
                  <a:cubicBezTo>
                    <a:pt x="7" y="137"/>
                    <a:pt x="6" y="137"/>
                    <a:pt x="5" y="137"/>
                  </a:cubicBezTo>
                  <a:cubicBezTo>
                    <a:pt x="4" y="137"/>
                    <a:pt x="3" y="137"/>
                    <a:pt x="2" y="137"/>
                  </a:cubicBezTo>
                  <a:cubicBezTo>
                    <a:pt x="2" y="137"/>
                    <a:pt x="1" y="136"/>
                    <a:pt x="1" y="136"/>
                  </a:cubicBezTo>
                  <a:cubicBezTo>
                    <a:pt x="0" y="136"/>
                    <a:pt x="0" y="136"/>
                    <a:pt x="0" y="135"/>
                  </a:cubicBezTo>
                  <a:cubicBezTo>
                    <a:pt x="0" y="135"/>
                    <a:pt x="0" y="135"/>
                    <a:pt x="0" y="134"/>
                  </a:cubicBezTo>
                  <a:cubicBezTo>
                    <a:pt x="0" y="3"/>
                    <a:pt x="0" y="3"/>
                    <a:pt x="0" y="3"/>
                  </a:cubicBezTo>
                  <a:cubicBezTo>
                    <a:pt x="0" y="2"/>
                    <a:pt x="0" y="2"/>
                    <a:pt x="0" y="1"/>
                  </a:cubicBezTo>
                  <a:cubicBezTo>
                    <a:pt x="0" y="1"/>
                    <a:pt x="0" y="1"/>
                    <a:pt x="1" y="1"/>
                  </a:cubicBezTo>
                  <a:cubicBezTo>
                    <a:pt x="1" y="0"/>
                    <a:pt x="2" y="0"/>
                    <a:pt x="3" y="0"/>
                  </a:cubicBezTo>
                  <a:cubicBezTo>
                    <a:pt x="3" y="0"/>
                    <a:pt x="4" y="0"/>
                    <a:pt x="5" y="0"/>
                  </a:cubicBezTo>
                  <a:cubicBezTo>
                    <a:pt x="7" y="0"/>
                    <a:pt x="8" y="0"/>
                    <a:pt x="8" y="0"/>
                  </a:cubicBezTo>
                  <a:cubicBezTo>
                    <a:pt x="9" y="0"/>
                    <a:pt x="10" y="0"/>
                    <a:pt x="10" y="1"/>
                  </a:cubicBezTo>
                  <a:cubicBezTo>
                    <a:pt x="11" y="1"/>
                    <a:pt x="11" y="1"/>
                    <a:pt x="11" y="1"/>
                  </a:cubicBezTo>
                  <a:cubicBezTo>
                    <a:pt x="11" y="2"/>
                    <a:pt x="11" y="2"/>
                    <a:pt x="11" y="3"/>
                  </a:cubicBezTo>
                  <a:cubicBezTo>
                    <a:pt x="11" y="58"/>
                    <a:pt x="11" y="58"/>
                    <a:pt x="11" y="58"/>
                  </a:cubicBezTo>
                  <a:cubicBezTo>
                    <a:pt x="14" y="55"/>
                    <a:pt x="17" y="52"/>
                    <a:pt x="19" y="50"/>
                  </a:cubicBezTo>
                  <a:cubicBezTo>
                    <a:pt x="22" y="48"/>
                    <a:pt x="24" y="47"/>
                    <a:pt x="27" y="46"/>
                  </a:cubicBezTo>
                  <a:cubicBezTo>
                    <a:pt x="29" y="44"/>
                    <a:pt x="32" y="44"/>
                    <a:pt x="34" y="43"/>
                  </a:cubicBezTo>
                  <a:cubicBezTo>
                    <a:pt x="36" y="42"/>
                    <a:pt x="39" y="42"/>
                    <a:pt x="41" y="42"/>
                  </a:cubicBezTo>
                  <a:cubicBezTo>
                    <a:pt x="48" y="42"/>
                    <a:pt x="53" y="43"/>
                    <a:pt x="58" y="46"/>
                  </a:cubicBezTo>
                  <a:cubicBezTo>
                    <a:pt x="62" y="48"/>
                    <a:pt x="66" y="52"/>
                    <a:pt x="69" y="56"/>
                  </a:cubicBezTo>
                  <a:cubicBezTo>
                    <a:pt x="72" y="60"/>
                    <a:pt x="74" y="65"/>
                    <a:pt x="75" y="71"/>
                  </a:cubicBezTo>
                  <a:cubicBezTo>
                    <a:pt x="76" y="76"/>
                    <a:pt x="77" y="83"/>
                    <a:pt x="77" y="89"/>
                  </a:cubicBezTo>
                  <a:close/>
                  <a:moveTo>
                    <a:pt x="65" y="91"/>
                  </a:moveTo>
                  <a:cubicBezTo>
                    <a:pt x="65" y="86"/>
                    <a:pt x="64" y="81"/>
                    <a:pt x="64" y="76"/>
                  </a:cubicBezTo>
                  <a:cubicBezTo>
                    <a:pt x="63" y="72"/>
                    <a:pt x="62" y="68"/>
                    <a:pt x="60" y="64"/>
                  </a:cubicBezTo>
                  <a:cubicBezTo>
                    <a:pt x="58" y="61"/>
                    <a:pt x="55" y="58"/>
                    <a:pt x="52" y="55"/>
                  </a:cubicBezTo>
                  <a:cubicBezTo>
                    <a:pt x="49" y="53"/>
                    <a:pt x="45" y="52"/>
                    <a:pt x="40" y="52"/>
                  </a:cubicBezTo>
                  <a:cubicBezTo>
                    <a:pt x="38" y="52"/>
                    <a:pt x="36" y="53"/>
                    <a:pt x="34" y="53"/>
                  </a:cubicBezTo>
                  <a:cubicBezTo>
                    <a:pt x="31" y="54"/>
                    <a:pt x="29" y="55"/>
                    <a:pt x="27" y="56"/>
                  </a:cubicBezTo>
                  <a:cubicBezTo>
                    <a:pt x="24" y="58"/>
                    <a:pt x="22" y="60"/>
                    <a:pt x="19" y="62"/>
                  </a:cubicBezTo>
                  <a:cubicBezTo>
                    <a:pt x="17" y="65"/>
                    <a:pt x="14" y="68"/>
                    <a:pt x="11" y="71"/>
                  </a:cubicBezTo>
                  <a:cubicBezTo>
                    <a:pt x="11" y="110"/>
                    <a:pt x="11" y="110"/>
                    <a:pt x="11" y="110"/>
                  </a:cubicBezTo>
                  <a:cubicBezTo>
                    <a:pt x="16" y="115"/>
                    <a:pt x="21" y="120"/>
                    <a:pt x="26" y="123"/>
                  </a:cubicBezTo>
                  <a:cubicBezTo>
                    <a:pt x="30" y="126"/>
                    <a:pt x="35" y="128"/>
                    <a:pt x="40" y="128"/>
                  </a:cubicBezTo>
                  <a:cubicBezTo>
                    <a:pt x="44" y="128"/>
                    <a:pt x="48" y="127"/>
                    <a:pt x="51" y="125"/>
                  </a:cubicBezTo>
                  <a:cubicBezTo>
                    <a:pt x="54" y="122"/>
                    <a:pt x="57" y="120"/>
                    <a:pt x="59" y="116"/>
                  </a:cubicBezTo>
                  <a:cubicBezTo>
                    <a:pt x="61" y="113"/>
                    <a:pt x="63" y="109"/>
                    <a:pt x="63" y="104"/>
                  </a:cubicBezTo>
                  <a:cubicBezTo>
                    <a:pt x="64" y="100"/>
                    <a:pt x="65" y="95"/>
                    <a:pt x="65" y="91"/>
                  </a:cubicBez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7" name="Freeform 14">
              <a:extLst>
                <a:ext uri="{FF2B5EF4-FFF2-40B4-BE49-F238E27FC236}">
                  <a16:creationId xmlns:a16="http://schemas.microsoft.com/office/drawing/2014/main" id="{5ED683A9-6F51-CA44-A815-EB02C59B15A7}"/>
                </a:ext>
              </a:extLst>
            </p:cNvPr>
            <p:cNvSpPr>
              <a:spLocks noEditPoints="1"/>
            </p:cNvSpPr>
            <p:nvPr/>
          </p:nvSpPr>
          <p:spPr bwMode="auto">
            <a:xfrm>
              <a:off x="6555960" y="6375943"/>
              <a:ext cx="80706" cy="96242"/>
            </a:xfrm>
            <a:custGeom>
              <a:avLst/>
              <a:gdLst>
                <a:gd name="T0" fmla="*/ 78 w 78"/>
                <a:gd name="T1" fmla="*/ 43 h 96"/>
                <a:gd name="T2" fmla="*/ 76 w 78"/>
                <a:gd name="T3" fmla="*/ 48 h 96"/>
                <a:gd name="T4" fmla="*/ 73 w 78"/>
                <a:gd name="T5" fmla="*/ 50 h 96"/>
                <a:gd name="T6" fmla="*/ 12 w 78"/>
                <a:gd name="T7" fmla="*/ 50 h 96"/>
                <a:gd name="T8" fmla="*/ 14 w 78"/>
                <a:gd name="T9" fmla="*/ 64 h 96"/>
                <a:gd name="T10" fmla="*/ 19 w 78"/>
                <a:gd name="T11" fmla="*/ 76 h 96"/>
                <a:gd name="T12" fmla="*/ 29 w 78"/>
                <a:gd name="T13" fmla="*/ 83 h 96"/>
                <a:gd name="T14" fmla="*/ 44 w 78"/>
                <a:gd name="T15" fmla="*/ 86 h 96"/>
                <a:gd name="T16" fmla="*/ 55 w 78"/>
                <a:gd name="T17" fmla="*/ 85 h 96"/>
                <a:gd name="T18" fmla="*/ 63 w 78"/>
                <a:gd name="T19" fmla="*/ 82 h 96"/>
                <a:gd name="T20" fmla="*/ 69 w 78"/>
                <a:gd name="T21" fmla="*/ 80 h 96"/>
                <a:gd name="T22" fmla="*/ 72 w 78"/>
                <a:gd name="T23" fmla="*/ 79 h 96"/>
                <a:gd name="T24" fmla="*/ 73 w 78"/>
                <a:gd name="T25" fmla="*/ 79 h 96"/>
                <a:gd name="T26" fmla="*/ 74 w 78"/>
                <a:gd name="T27" fmla="*/ 80 h 96"/>
                <a:gd name="T28" fmla="*/ 75 w 78"/>
                <a:gd name="T29" fmla="*/ 82 h 96"/>
                <a:gd name="T30" fmla="*/ 75 w 78"/>
                <a:gd name="T31" fmla="*/ 84 h 96"/>
                <a:gd name="T32" fmla="*/ 75 w 78"/>
                <a:gd name="T33" fmla="*/ 85 h 96"/>
                <a:gd name="T34" fmla="*/ 74 w 78"/>
                <a:gd name="T35" fmla="*/ 86 h 96"/>
                <a:gd name="T36" fmla="*/ 74 w 78"/>
                <a:gd name="T37" fmla="*/ 88 h 96"/>
                <a:gd name="T38" fmla="*/ 73 w 78"/>
                <a:gd name="T39" fmla="*/ 88 h 96"/>
                <a:gd name="T40" fmla="*/ 70 w 78"/>
                <a:gd name="T41" fmla="*/ 90 h 96"/>
                <a:gd name="T42" fmla="*/ 63 w 78"/>
                <a:gd name="T43" fmla="*/ 93 h 96"/>
                <a:gd name="T44" fmla="*/ 54 w 78"/>
                <a:gd name="T45" fmla="*/ 95 h 96"/>
                <a:gd name="T46" fmla="*/ 42 w 78"/>
                <a:gd name="T47" fmla="*/ 96 h 96"/>
                <a:gd name="T48" fmla="*/ 24 w 78"/>
                <a:gd name="T49" fmla="*/ 93 h 96"/>
                <a:gd name="T50" fmla="*/ 11 w 78"/>
                <a:gd name="T51" fmla="*/ 84 h 96"/>
                <a:gd name="T52" fmla="*/ 3 w 78"/>
                <a:gd name="T53" fmla="*/ 69 h 96"/>
                <a:gd name="T54" fmla="*/ 0 w 78"/>
                <a:gd name="T55" fmla="*/ 48 h 96"/>
                <a:gd name="T56" fmla="*/ 3 w 78"/>
                <a:gd name="T57" fmla="*/ 28 h 96"/>
                <a:gd name="T58" fmla="*/ 11 w 78"/>
                <a:gd name="T59" fmla="*/ 13 h 96"/>
                <a:gd name="T60" fmla="*/ 24 w 78"/>
                <a:gd name="T61" fmla="*/ 3 h 96"/>
                <a:gd name="T62" fmla="*/ 41 w 78"/>
                <a:gd name="T63" fmla="*/ 0 h 96"/>
                <a:gd name="T64" fmla="*/ 58 w 78"/>
                <a:gd name="T65" fmla="*/ 4 h 96"/>
                <a:gd name="T66" fmla="*/ 69 w 78"/>
                <a:gd name="T67" fmla="*/ 12 h 96"/>
                <a:gd name="T68" fmla="*/ 76 w 78"/>
                <a:gd name="T69" fmla="*/ 26 h 96"/>
                <a:gd name="T70" fmla="*/ 78 w 78"/>
                <a:gd name="T71" fmla="*/ 41 h 96"/>
                <a:gd name="T72" fmla="*/ 78 w 78"/>
                <a:gd name="T73" fmla="*/ 43 h 96"/>
                <a:gd name="T74" fmla="*/ 66 w 78"/>
                <a:gd name="T75" fmla="*/ 40 h 96"/>
                <a:gd name="T76" fmla="*/ 60 w 78"/>
                <a:gd name="T77" fmla="*/ 18 h 96"/>
                <a:gd name="T78" fmla="*/ 40 w 78"/>
                <a:gd name="T79" fmla="*/ 10 h 96"/>
                <a:gd name="T80" fmla="*/ 28 w 78"/>
                <a:gd name="T81" fmla="*/ 13 h 96"/>
                <a:gd name="T82" fmla="*/ 20 w 78"/>
                <a:gd name="T83" fmla="*/ 19 h 96"/>
                <a:gd name="T84" fmla="*/ 14 w 78"/>
                <a:gd name="T85" fmla="*/ 29 h 96"/>
                <a:gd name="T86" fmla="*/ 12 w 78"/>
                <a:gd name="T87" fmla="*/ 40 h 96"/>
                <a:gd name="T88" fmla="*/ 66 w 78"/>
                <a:gd name="T89" fmla="*/ 4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8" h="96">
                  <a:moveTo>
                    <a:pt x="78" y="43"/>
                  </a:moveTo>
                  <a:cubicBezTo>
                    <a:pt x="78" y="46"/>
                    <a:pt x="78" y="47"/>
                    <a:pt x="76" y="48"/>
                  </a:cubicBezTo>
                  <a:cubicBezTo>
                    <a:pt x="75" y="49"/>
                    <a:pt x="74" y="50"/>
                    <a:pt x="73" y="50"/>
                  </a:cubicBezTo>
                  <a:cubicBezTo>
                    <a:pt x="12" y="50"/>
                    <a:pt x="12" y="50"/>
                    <a:pt x="12" y="50"/>
                  </a:cubicBezTo>
                  <a:cubicBezTo>
                    <a:pt x="12" y="55"/>
                    <a:pt x="13" y="60"/>
                    <a:pt x="14" y="64"/>
                  </a:cubicBezTo>
                  <a:cubicBezTo>
                    <a:pt x="15" y="69"/>
                    <a:pt x="17" y="73"/>
                    <a:pt x="19" y="76"/>
                  </a:cubicBezTo>
                  <a:cubicBezTo>
                    <a:pt x="22" y="79"/>
                    <a:pt x="25" y="81"/>
                    <a:pt x="29" y="83"/>
                  </a:cubicBezTo>
                  <a:cubicBezTo>
                    <a:pt x="33" y="85"/>
                    <a:pt x="38" y="86"/>
                    <a:pt x="44" y="86"/>
                  </a:cubicBezTo>
                  <a:cubicBezTo>
                    <a:pt x="48" y="86"/>
                    <a:pt x="51" y="85"/>
                    <a:pt x="55" y="85"/>
                  </a:cubicBezTo>
                  <a:cubicBezTo>
                    <a:pt x="58" y="84"/>
                    <a:pt x="61" y="83"/>
                    <a:pt x="63" y="82"/>
                  </a:cubicBezTo>
                  <a:cubicBezTo>
                    <a:pt x="66" y="81"/>
                    <a:pt x="67" y="81"/>
                    <a:pt x="69" y="80"/>
                  </a:cubicBezTo>
                  <a:cubicBezTo>
                    <a:pt x="71" y="79"/>
                    <a:pt x="72" y="79"/>
                    <a:pt x="72" y="79"/>
                  </a:cubicBezTo>
                  <a:cubicBezTo>
                    <a:pt x="73" y="79"/>
                    <a:pt x="73" y="79"/>
                    <a:pt x="73" y="79"/>
                  </a:cubicBezTo>
                  <a:cubicBezTo>
                    <a:pt x="74" y="79"/>
                    <a:pt x="74" y="80"/>
                    <a:pt x="74" y="80"/>
                  </a:cubicBezTo>
                  <a:cubicBezTo>
                    <a:pt x="74" y="80"/>
                    <a:pt x="74" y="81"/>
                    <a:pt x="75" y="82"/>
                  </a:cubicBezTo>
                  <a:cubicBezTo>
                    <a:pt x="75" y="82"/>
                    <a:pt x="75" y="83"/>
                    <a:pt x="75" y="84"/>
                  </a:cubicBezTo>
                  <a:cubicBezTo>
                    <a:pt x="75" y="84"/>
                    <a:pt x="75" y="85"/>
                    <a:pt x="75" y="85"/>
                  </a:cubicBezTo>
                  <a:cubicBezTo>
                    <a:pt x="75" y="86"/>
                    <a:pt x="74" y="86"/>
                    <a:pt x="74" y="86"/>
                  </a:cubicBezTo>
                  <a:cubicBezTo>
                    <a:pt x="74" y="87"/>
                    <a:pt x="74" y="87"/>
                    <a:pt x="74" y="88"/>
                  </a:cubicBezTo>
                  <a:cubicBezTo>
                    <a:pt x="74" y="88"/>
                    <a:pt x="73" y="88"/>
                    <a:pt x="73" y="88"/>
                  </a:cubicBezTo>
                  <a:cubicBezTo>
                    <a:pt x="73" y="89"/>
                    <a:pt x="72" y="89"/>
                    <a:pt x="70" y="90"/>
                  </a:cubicBezTo>
                  <a:cubicBezTo>
                    <a:pt x="68" y="91"/>
                    <a:pt x="66" y="92"/>
                    <a:pt x="63" y="93"/>
                  </a:cubicBezTo>
                  <a:cubicBezTo>
                    <a:pt x="61" y="93"/>
                    <a:pt x="58" y="94"/>
                    <a:pt x="54" y="95"/>
                  </a:cubicBezTo>
                  <a:cubicBezTo>
                    <a:pt x="50" y="95"/>
                    <a:pt x="46" y="96"/>
                    <a:pt x="42" y="96"/>
                  </a:cubicBezTo>
                  <a:cubicBezTo>
                    <a:pt x="35" y="96"/>
                    <a:pt x="29" y="95"/>
                    <a:pt x="24" y="93"/>
                  </a:cubicBezTo>
                  <a:cubicBezTo>
                    <a:pt x="19" y="91"/>
                    <a:pt x="14" y="88"/>
                    <a:pt x="11" y="84"/>
                  </a:cubicBezTo>
                  <a:cubicBezTo>
                    <a:pt x="7" y="80"/>
                    <a:pt x="4" y="75"/>
                    <a:pt x="3" y="69"/>
                  </a:cubicBezTo>
                  <a:cubicBezTo>
                    <a:pt x="1" y="63"/>
                    <a:pt x="0" y="56"/>
                    <a:pt x="0" y="48"/>
                  </a:cubicBezTo>
                  <a:cubicBezTo>
                    <a:pt x="0" y="41"/>
                    <a:pt x="1" y="34"/>
                    <a:pt x="3" y="28"/>
                  </a:cubicBezTo>
                  <a:cubicBezTo>
                    <a:pt x="5" y="22"/>
                    <a:pt x="7" y="17"/>
                    <a:pt x="11" y="13"/>
                  </a:cubicBezTo>
                  <a:cubicBezTo>
                    <a:pt x="14" y="9"/>
                    <a:pt x="19" y="6"/>
                    <a:pt x="24" y="3"/>
                  </a:cubicBezTo>
                  <a:cubicBezTo>
                    <a:pt x="29" y="1"/>
                    <a:pt x="35" y="0"/>
                    <a:pt x="41" y="0"/>
                  </a:cubicBezTo>
                  <a:cubicBezTo>
                    <a:pt x="47" y="0"/>
                    <a:pt x="53" y="1"/>
                    <a:pt x="58" y="4"/>
                  </a:cubicBezTo>
                  <a:cubicBezTo>
                    <a:pt x="62" y="6"/>
                    <a:pt x="66" y="9"/>
                    <a:pt x="69" y="12"/>
                  </a:cubicBezTo>
                  <a:cubicBezTo>
                    <a:pt x="72" y="16"/>
                    <a:pt x="75" y="21"/>
                    <a:pt x="76" y="26"/>
                  </a:cubicBezTo>
                  <a:cubicBezTo>
                    <a:pt x="77" y="30"/>
                    <a:pt x="78" y="36"/>
                    <a:pt x="78" y="41"/>
                  </a:cubicBezTo>
                  <a:lnTo>
                    <a:pt x="78" y="43"/>
                  </a:lnTo>
                  <a:close/>
                  <a:moveTo>
                    <a:pt x="66" y="40"/>
                  </a:moveTo>
                  <a:cubicBezTo>
                    <a:pt x="66" y="31"/>
                    <a:pt x="64" y="23"/>
                    <a:pt x="60" y="18"/>
                  </a:cubicBezTo>
                  <a:cubicBezTo>
                    <a:pt x="55" y="13"/>
                    <a:pt x="49" y="10"/>
                    <a:pt x="40" y="10"/>
                  </a:cubicBezTo>
                  <a:cubicBezTo>
                    <a:pt x="36" y="10"/>
                    <a:pt x="32" y="11"/>
                    <a:pt x="28" y="13"/>
                  </a:cubicBezTo>
                  <a:cubicBezTo>
                    <a:pt x="25" y="14"/>
                    <a:pt x="22" y="17"/>
                    <a:pt x="20" y="19"/>
                  </a:cubicBezTo>
                  <a:cubicBezTo>
                    <a:pt x="17" y="22"/>
                    <a:pt x="16" y="25"/>
                    <a:pt x="14" y="29"/>
                  </a:cubicBezTo>
                  <a:cubicBezTo>
                    <a:pt x="13" y="32"/>
                    <a:pt x="12" y="36"/>
                    <a:pt x="12" y="40"/>
                  </a:cubicBezTo>
                  <a:lnTo>
                    <a:pt x="66" y="40"/>
                  </a:ln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8" name="Freeform 15">
              <a:extLst>
                <a:ext uri="{FF2B5EF4-FFF2-40B4-BE49-F238E27FC236}">
                  <a16:creationId xmlns:a16="http://schemas.microsoft.com/office/drawing/2014/main" id="{7812AC60-4E24-F04C-934A-BDE97238F3A6}"/>
                </a:ext>
              </a:extLst>
            </p:cNvPr>
            <p:cNvSpPr>
              <a:spLocks/>
            </p:cNvSpPr>
            <p:nvPr/>
          </p:nvSpPr>
          <p:spPr bwMode="auto">
            <a:xfrm>
              <a:off x="6654072" y="6375943"/>
              <a:ext cx="49057" cy="96242"/>
            </a:xfrm>
            <a:custGeom>
              <a:avLst/>
              <a:gdLst>
                <a:gd name="T0" fmla="*/ 49 w 49"/>
                <a:gd name="T1" fmla="*/ 8 h 95"/>
                <a:gd name="T2" fmla="*/ 49 w 49"/>
                <a:gd name="T3" fmla="*/ 11 h 95"/>
                <a:gd name="T4" fmla="*/ 49 w 49"/>
                <a:gd name="T5" fmla="*/ 12 h 95"/>
                <a:gd name="T6" fmla="*/ 48 w 49"/>
                <a:gd name="T7" fmla="*/ 13 h 95"/>
                <a:gd name="T8" fmla="*/ 47 w 49"/>
                <a:gd name="T9" fmla="*/ 14 h 95"/>
                <a:gd name="T10" fmla="*/ 45 w 49"/>
                <a:gd name="T11" fmla="*/ 13 h 95"/>
                <a:gd name="T12" fmla="*/ 42 w 49"/>
                <a:gd name="T13" fmla="*/ 12 h 95"/>
                <a:gd name="T14" fmla="*/ 39 w 49"/>
                <a:gd name="T15" fmla="*/ 11 h 95"/>
                <a:gd name="T16" fmla="*/ 35 w 49"/>
                <a:gd name="T17" fmla="*/ 11 h 95"/>
                <a:gd name="T18" fmla="*/ 30 w 49"/>
                <a:gd name="T19" fmla="*/ 12 h 95"/>
                <a:gd name="T20" fmla="*/ 24 w 49"/>
                <a:gd name="T21" fmla="*/ 16 h 95"/>
                <a:gd name="T22" fmla="*/ 18 w 49"/>
                <a:gd name="T23" fmla="*/ 22 h 95"/>
                <a:gd name="T24" fmla="*/ 12 w 49"/>
                <a:gd name="T25" fmla="*/ 32 h 95"/>
                <a:gd name="T26" fmla="*/ 12 w 49"/>
                <a:gd name="T27" fmla="*/ 92 h 95"/>
                <a:gd name="T28" fmla="*/ 11 w 49"/>
                <a:gd name="T29" fmla="*/ 93 h 95"/>
                <a:gd name="T30" fmla="*/ 10 w 49"/>
                <a:gd name="T31" fmla="*/ 94 h 95"/>
                <a:gd name="T32" fmla="*/ 9 w 49"/>
                <a:gd name="T33" fmla="*/ 95 h 95"/>
                <a:gd name="T34" fmla="*/ 6 w 49"/>
                <a:gd name="T35" fmla="*/ 95 h 95"/>
                <a:gd name="T36" fmla="*/ 3 w 49"/>
                <a:gd name="T37" fmla="*/ 95 h 95"/>
                <a:gd name="T38" fmla="*/ 1 w 49"/>
                <a:gd name="T39" fmla="*/ 94 h 95"/>
                <a:gd name="T40" fmla="*/ 0 w 49"/>
                <a:gd name="T41" fmla="*/ 93 h 95"/>
                <a:gd name="T42" fmla="*/ 0 w 49"/>
                <a:gd name="T43" fmla="*/ 92 h 95"/>
                <a:gd name="T44" fmla="*/ 0 w 49"/>
                <a:gd name="T45" fmla="*/ 4 h 95"/>
                <a:gd name="T46" fmla="*/ 0 w 49"/>
                <a:gd name="T47" fmla="*/ 3 h 95"/>
                <a:gd name="T48" fmla="*/ 1 w 49"/>
                <a:gd name="T49" fmla="*/ 2 h 95"/>
                <a:gd name="T50" fmla="*/ 3 w 49"/>
                <a:gd name="T51" fmla="*/ 1 h 95"/>
                <a:gd name="T52" fmla="*/ 6 w 49"/>
                <a:gd name="T53" fmla="*/ 1 h 95"/>
                <a:gd name="T54" fmla="*/ 8 w 49"/>
                <a:gd name="T55" fmla="*/ 1 h 95"/>
                <a:gd name="T56" fmla="*/ 10 w 49"/>
                <a:gd name="T57" fmla="*/ 2 h 95"/>
                <a:gd name="T58" fmla="*/ 11 w 49"/>
                <a:gd name="T59" fmla="*/ 3 h 95"/>
                <a:gd name="T60" fmla="*/ 11 w 49"/>
                <a:gd name="T61" fmla="*/ 4 h 95"/>
                <a:gd name="T62" fmla="*/ 11 w 49"/>
                <a:gd name="T63" fmla="*/ 18 h 95"/>
                <a:gd name="T64" fmla="*/ 18 w 49"/>
                <a:gd name="T65" fmla="*/ 9 h 95"/>
                <a:gd name="T66" fmla="*/ 24 w 49"/>
                <a:gd name="T67" fmla="*/ 3 h 95"/>
                <a:gd name="T68" fmla="*/ 30 w 49"/>
                <a:gd name="T69" fmla="*/ 1 h 95"/>
                <a:gd name="T70" fmla="*/ 36 w 49"/>
                <a:gd name="T71" fmla="*/ 0 h 95"/>
                <a:gd name="T72" fmla="*/ 39 w 49"/>
                <a:gd name="T73" fmla="*/ 0 h 95"/>
                <a:gd name="T74" fmla="*/ 42 w 49"/>
                <a:gd name="T75" fmla="*/ 1 h 95"/>
                <a:gd name="T76" fmla="*/ 46 w 49"/>
                <a:gd name="T77" fmla="*/ 2 h 95"/>
                <a:gd name="T78" fmla="*/ 48 w 49"/>
                <a:gd name="T79" fmla="*/ 3 h 95"/>
                <a:gd name="T80" fmla="*/ 49 w 49"/>
                <a:gd name="T81" fmla="*/ 4 h 95"/>
                <a:gd name="T82" fmla="*/ 49 w 49"/>
                <a:gd name="T83" fmla="*/ 4 h 95"/>
                <a:gd name="T84" fmla="*/ 49 w 49"/>
                <a:gd name="T85" fmla="*/ 6 h 95"/>
                <a:gd name="T86" fmla="*/ 49 w 49"/>
                <a:gd name="T87" fmla="*/ 8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9" h="95">
                  <a:moveTo>
                    <a:pt x="49" y="8"/>
                  </a:moveTo>
                  <a:cubicBezTo>
                    <a:pt x="49" y="9"/>
                    <a:pt x="49" y="10"/>
                    <a:pt x="49" y="11"/>
                  </a:cubicBezTo>
                  <a:cubicBezTo>
                    <a:pt x="49" y="11"/>
                    <a:pt x="49" y="12"/>
                    <a:pt x="49" y="12"/>
                  </a:cubicBezTo>
                  <a:cubicBezTo>
                    <a:pt x="49" y="13"/>
                    <a:pt x="48" y="13"/>
                    <a:pt x="48" y="13"/>
                  </a:cubicBezTo>
                  <a:cubicBezTo>
                    <a:pt x="48" y="14"/>
                    <a:pt x="48" y="14"/>
                    <a:pt x="47" y="14"/>
                  </a:cubicBezTo>
                  <a:cubicBezTo>
                    <a:pt x="47" y="14"/>
                    <a:pt x="46" y="14"/>
                    <a:pt x="45" y="13"/>
                  </a:cubicBezTo>
                  <a:cubicBezTo>
                    <a:pt x="44" y="13"/>
                    <a:pt x="43" y="13"/>
                    <a:pt x="42" y="12"/>
                  </a:cubicBezTo>
                  <a:cubicBezTo>
                    <a:pt x="41" y="12"/>
                    <a:pt x="40" y="12"/>
                    <a:pt x="39" y="11"/>
                  </a:cubicBezTo>
                  <a:cubicBezTo>
                    <a:pt x="38" y="11"/>
                    <a:pt x="36" y="11"/>
                    <a:pt x="35" y="11"/>
                  </a:cubicBezTo>
                  <a:cubicBezTo>
                    <a:pt x="33" y="11"/>
                    <a:pt x="31" y="11"/>
                    <a:pt x="30" y="12"/>
                  </a:cubicBezTo>
                  <a:cubicBezTo>
                    <a:pt x="28" y="13"/>
                    <a:pt x="26" y="14"/>
                    <a:pt x="24" y="16"/>
                  </a:cubicBezTo>
                  <a:cubicBezTo>
                    <a:pt x="22" y="17"/>
                    <a:pt x="20" y="20"/>
                    <a:pt x="18" y="22"/>
                  </a:cubicBezTo>
                  <a:cubicBezTo>
                    <a:pt x="16" y="25"/>
                    <a:pt x="14" y="28"/>
                    <a:pt x="12" y="32"/>
                  </a:cubicBezTo>
                  <a:cubicBezTo>
                    <a:pt x="12" y="92"/>
                    <a:pt x="12" y="92"/>
                    <a:pt x="12" y="92"/>
                  </a:cubicBezTo>
                  <a:cubicBezTo>
                    <a:pt x="12" y="93"/>
                    <a:pt x="12" y="93"/>
                    <a:pt x="11" y="93"/>
                  </a:cubicBezTo>
                  <a:cubicBezTo>
                    <a:pt x="11" y="94"/>
                    <a:pt x="11" y="94"/>
                    <a:pt x="10" y="94"/>
                  </a:cubicBezTo>
                  <a:cubicBezTo>
                    <a:pt x="10" y="94"/>
                    <a:pt x="9" y="94"/>
                    <a:pt x="9" y="95"/>
                  </a:cubicBezTo>
                  <a:cubicBezTo>
                    <a:pt x="8" y="95"/>
                    <a:pt x="7" y="95"/>
                    <a:pt x="6" y="95"/>
                  </a:cubicBezTo>
                  <a:cubicBezTo>
                    <a:pt x="5" y="95"/>
                    <a:pt x="4" y="95"/>
                    <a:pt x="3" y="95"/>
                  </a:cubicBezTo>
                  <a:cubicBezTo>
                    <a:pt x="2" y="94"/>
                    <a:pt x="2" y="94"/>
                    <a:pt x="1" y="94"/>
                  </a:cubicBezTo>
                  <a:cubicBezTo>
                    <a:pt x="1" y="94"/>
                    <a:pt x="0" y="94"/>
                    <a:pt x="0" y="93"/>
                  </a:cubicBezTo>
                  <a:cubicBezTo>
                    <a:pt x="0" y="93"/>
                    <a:pt x="0" y="93"/>
                    <a:pt x="0" y="92"/>
                  </a:cubicBezTo>
                  <a:cubicBezTo>
                    <a:pt x="0" y="4"/>
                    <a:pt x="0" y="4"/>
                    <a:pt x="0" y="4"/>
                  </a:cubicBezTo>
                  <a:cubicBezTo>
                    <a:pt x="0" y="3"/>
                    <a:pt x="0" y="3"/>
                    <a:pt x="0" y="3"/>
                  </a:cubicBezTo>
                  <a:cubicBezTo>
                    <a:pt x="0" y="2"/>
                    <a:pt x="1" y="2"/>
                    <a:pt x="1" y="2"/>
                  </a:cubicBezTo>
                  <a:cubicBezTo>
                    <a:pt x="2" y="2"/>
                    <a:pt x="2" y="2"/>
                    <a:pt x="3" y="1"/>
                  </a:cubicBezTo>
                  <a:cubicBezTo>
                    <a:pt x="4" y="1"/>
                    <a:pt x="4" y="1"/>
                    <a:pt x="6" y="1"/>
                  </a:cubicBezTo>
                  <a:cubicBezTo>
                    <a:pt x="7" y="1"/>
                    <a:pt x="8" y="1"/>
                    <a:pt x="8" y="1"/>
                  </a:cubicBezTo>
                  <a:cubicBezTo>
                    <a:pt x="9" y="2"/>
                    <a:pt x="10" y="2"/>
                    <a:pt x="10" y="2"/>
                  </a:cubicBezTo>
                  <a:cubicBezTo>
                    <a:pt x="10" y="2"/>
                    <a:pt x="11" y="2"/>
                    <a:pt x="11" y="3"/>
                  </a:cubicBezTo>
                  <a:cubicBezTo>
                    <a:pt x="11" y="3"/>
                    <a:pt x="11" y="3"/>
                    <a:pt x="11" y="4"/>
                  </a:cubicBezTo>
                  <a:cubicBezTo>
                    <a:pt x="11" y="18"/>
                    <a:pt x="11" y="18"/>
                    <a:pt x="11" y="18"/>
                  </a:cubicBezTo>
                  <a:cubicBezTo>
                    <a:pt x="14" y="14"/>
                    <a:pt x="16" y="11"/>
                    <a:pt x="18" y="9"/>
                  </a:cubicBezTo>
                  <a:cubicBezTo>
                    <a:pt x="20" y="7"/>
                    <a:pt x="22" y="5"/>
                    <a:pt x="24" y="3"/>
                  </a:cubicBezTo>
                  <a:cubicBezTo>
                    <a:pt x="26" y="2"/>
                    <a:pt x="28" y="1"/>
                    <a:pt x="30" y="1"/>
                  </a:cubicBezTo>
                  <a:cubicBezTo>
                    <a:pt x="32" y="0"/>
                    <a:pt x="34" y="0"/>
                    <a:pt x="36" y="0"/>
                  </a:cubicBezTo>
                  <a:cubicBezTo>
                    <a:pt x="37" y="0"/>
                    <a:pt x="38" y="0"/>
                    <a:pt x="39" y="0"/>
                  </a:cubicBezTo>
                  <a:cubicBezTo>
                    <a:pt x="40" y="0"/>
                    <a:pt x="41" y="1"/>
                    <a:pt x="42" y="1"/>
                  </a:cubicBezTo>
                  <a:cubicBezTo>
                    <a:pt x="44" y="1"/>
                    <a:pt x="45" y="1"/>
                    <a:pt x="46" y="2"/>
                  </a:cubicBezTo>
                  <a:cubicBezTo>
                    <a:pt x="47" y="2"/>
                    <a:pt x="47" y="3"/>
                    <a:pt x="48" y="3"/>
                  </a:cubicBezTo>
                  <a:cubicBezTo>
                    <a:pt x="48" y="3"/>
                    <a:pt x="48" y="3"/>
                    <a:pt x="49" y="4"/>
                  </a:cubicBezTo>
                  <a:cubicBezTo>
                    <a:pt x="49" y="4"/>
                    <a:pt x="49" y="4"/>
                    <a:pt x="49" y="4"/>
                  </a:cubicBezTo>
                  <a:cubicBezTo>
                    <a:pt x="49" y="5"/>
                    <a:pt x="49" y="5"/>
                    <a:pt x="49" y="6"/>
                  </a:cubicBezTo>
                  <a:cubicBezTo>
                    <a:pt x="49" y="7"/>
                    <a:pt x="49" y="7"/>
                    <a:pt x="49" y="8"/>
                  </a:cubicBez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29" name="Freeform 16">
              <a:extLst>
                <a:ext uri="{FF2B5EF4-FFF2-40B4-BE49-F238E27FC236}">
                  <a16:creationId xmlns:a16="http://schemas.microsoft.com/office/drawing/2014/main" id="{716908B4-6B2D-2C40-88CD-C983FC044E4C}"/>
                </a:ext>
              </a:extLst>
            </p:cNvPr>
            <p:cNvSpPr>
              <a:spLocks/>
            </p:cNvSpPr>
            <p:nvPr/>
          </p:nvSpPr>
          <p:spPr bwMode="auto">
            <a:xfrm>
              <a:off x="6701546" y="6375943"/>
              <a:ext cx="61717" cy="96242"/>
            </a:xfrm>
            <a:custGeom>
              <a:avLst/>
              <a:gdLst>
                <a:gd name="T0" fmla="*/ 60 w 60"/>
                <a:gd name="T1" fmla="*/ 69 h 96"/>
                <a:gd name="T2" fmla="*/ 58 w 60"/>
                <a:gd name="T3" fmla="*/ 80 h 96"/>
                <a:gd name="T4" fmla="*/ 51 w 60"/>
                <a:gd name="T5" fmla="*/ 89 h 96"/>
                <a:gd name="T6" fmla="*/ 41 w 60"/>
                <a:gd name="T7" fmla="*/ 94 h 96"/>
                <a:gd name="T8" fmla="*/ 27 w 60"/>
                <a:gd name="T9" fmla="*/ 96 h 96"/>
                <a:gd name="T10" fmla="*/ 19 w 60"/>
                <a:gd name="T11" fmla="*/ 95 h 96"/>
                <a:gd name="T12" fmla="*/ 11 w 60"/>
                <a:gd name="T13" fmla="*/ 93 h 96"/>
                <a:gd name="T14" fmla="*/ 6 w 60"/>
                <a:gd name="T15" fmla="*/ 91 h 96"/>
                <a:gd name="T16" fmla="*/ 2 w 60"/>
                <a:gd name="T17" fmla="*/ 89 h 96"/>
                <a:gd name="T18" fmla="*/ 1 w 60"/>
                <a:gd name="T19" fmla="*/ 86 h 96"/>
                <a:gd name="T20" fmla="*/ 0 w 60"/>
                <a:gd name="T21" fmla="*/ 82 h 96"/>
                <a:gd name="T22" fmla="*/ 0 w 60"/>
                <a:gd name="T23" fmla="*/ 80 h 96"/>
                <a:gd name="T24" fmla="*/ 1 w 60"/>
                <a:gd name="T25" fmla="*/ 78 h 96"/>
                <a:gd name="T26" fmla="*/ 2 w 60"/>
                <a:gd name="T27" fmla="*/ 77 h 96"/>
                <a:gd name="T28" fmla="*/ 3 w 60"/>
                <a:gd name="T29" fmla="*/ 77 h 96"/>
                <a:gd name="T30" fmla="*/ 6 w 60"/>
                <a:gd name="T31" fmla="*/ 78 h 96"/>
                <a:gd name="T32" fmla="*/ 11 w 60"/>
                <a:gd name="T33" fmla="*/ 81 h 96"/>
                <a:gd name="T34" fmla="*/ 18 w 60"/>
                <a:gd name="T35" fmla="*/ 84 h 96"/>
                <a:gd name="T36" fmla="*/ 28 w 60"/>
                <a:gd name="T37" fmla="*/ 86 h 96"/>
                <a:gd name="T38" fmla="*/ 36 w 60"/>
                <a:gd name="T39" fmla="*/ 85 h 96"/>
                <a:gd name="T40" fmla="*/ 43 w 60"/>
                <a:gd name="T41" fmla="*/ 82 h 96"/>
                <a:gd name="T42" fmla="*/ 47 w 60"/>
                <a:gd name="T43" fmla="*/ 77 h 96"/>
                <a:gd name="T44" fmla="*/ 49 w 60"/>
                <a:gd name="T45" fmla="*/ 70 h 96"/>
                <a:gd name="T46" fmla="*/ 47 w 60"/>
                <a:gd name="T47" fmla="*/ 63 h 96"/>
                <a:gd name="T48" fmla="*/ 42 w 60"/>
                <a:gd name="T49" fmla="*/ 58 h 96"/>
                <a:gd name="T50" fmla="*/ 34 w 60"/>
                <a:gd name="T51" fmla="*/ 54 h 96"/>
                <a:gd name="T52" fmla="*/ 26 w 60"/>
                <a:gd name="T53" fmla="*/ 51 h 96"/>
                <a:gd name="T54" fmla="*/ 18 w 60"/>
                <a:gd name="T55" fmla="*/ 47 h 96"/>
                <a:gd name="T56" fmla="*/ 10 w 60"/>
                <a:gd name="T57" fmla="*/ 42 h 96"/>
                <a:gd name="T58" fmla="*/ 5 w 60"/>
                <a:gd name="T59" fmla="*/ 35 h 96"/>
                <a:gd name="T60" fmla="*/ 3 w 60"/>
                <a:gd name="T61" fmla="*/ 25 h 96"/>
                <a:gd name="T62" fmla="*/ 5 w 60"/>
                <a:gd name="T63" fmla="*/ 16 h 96"/>
                <a:gd name="T64" fmla="*/ 10 w 60"/>
                <a:gd name="T65" fmla="*/ 8 h 96"/>
                <a:gd name="T66" fmla="*/ 20 w 60"/>
                <a:gd name="T67" fmla="*/ 2 h 96"/>
                <a:gd name="T68" fmla="*/ 33 w 60"/>
                <a:gd name="T69" fmla="*/ 0 h 96"/>
                <a:gd name="T70" fmla="*/ 40 w 60"/>
                <a:gd name="T71" fmla="*/ 1 h 96"/>
                <a:gd name="T72" fmla="*/ 46 w 60"/>
                <a:gd name="T73" fmla="*/ 2 h 96"/>
                <a:gd name="T74" fmla="*/ 51 w 60"/>
                <a:gd name="T75" fmla="*/ 4 h 96"/>
                <a:gd name="T76" fmla="*/ 54 w 60"/>
                <a:gd name="T77" fmla="*/ 6 h 96"/>
                <a:gd name="T78" fmla="*/ 55 w 60"/>
                <a:gd name="T79" fmla="*/ 7 h 96"/>
                <a:gd name="T80" fmla="*/ 56 w 60"/>
                <a:gd name="T81" fmla="*/ 8 h 96"/>
                <a:gd name="T82" fmla="*/ 56 w 60"/>
                <a:gd name="T83" fmla="*/ 10 h 96"/>
                <a:gd name="T84" fmla="*/ 56 w 60"/>
                <a:gd name="T85" fmla="*/ 12 h 96"/>
                <a:gd name="T86" fmla="*/ 56 w 60"/>
                <a:gd name="T87" fmla="*/ 14 h 96"/>
                <a:gd name="T88" fmla="*/ 55 w 60"/>
                <a:gd name="T89" fmla="*/ 15 h 96"/>
                <a:gd name="T90" fmla="*/ 55 w 60"/>
                <a:gd name="T91" fmla="*/ 16 h 96"/>
                <a:gd name="T92" fmla="*/ 54 w 60"/>
                <a:gd name="T93" fmla="*/ 17 h 96"/>
                <a:gd name="T94" fmla="*/ 51 w 60"/>
                <a:gd name="T95" fmla="*/ 16 h 96"/>
                <a:gd name="T96" fmla="*/ 47 w 60"/>
                <a:gd name="T97" fmla="*/ 13 h 96"/>
                <a:gd name="T98" fmla="*/ 41 w 60"/>
                <a:gd name="T99" fmla="*/ 11 h 96"/>
                <a:gd name="T100" fmla="*/ 33 w 60"/>
                <a:gd name="T101" fmla="*/ 10 h 96"/>
                <a:gd name="T102" fmla="*/ 25 w 60"/>
                <a:gd name="T103" fmla="*/ 11 h 96"/>
                <a:gd name="T104" fmla="*/ 19 w 60"/>
                <a:gd name="T105" fmla="*/ 14 h 96"/>
                <a:gd name="T106" fmla="*/ 16 w 60"/>
                <a:gd name="T107" fmla="*/ 19 h 96"/>
                <a:gd name="T108" fmla="*/ 15 w 60"/>
                <a:gd name="T109" fmla="*/ 24 h 96"/>
                <a:gd name="T110" fmla="*/ 16 w 60"/>
                <a:gd name="T111" fmla="*/ 32 h 96"/>
                <a:gd name="T112" fmla="*/ 22 w 60"/>
                <a:gd name="T113" fmla="*/ 37 h 96"/>
                <a:gd name="T114" fmla="*/ 29 w 60"/>
                <a:gd name="T115" fmla="*/ 41 h 96"/>
                <a:gd name="T116" fmla="*/ 37 w 60"/>
                <a:gd name="T117" fmla="*/ 44 h 96"/>
                <a:gd name="T118" fmla="*/ 46 w 60"/>
                <a:gd name="T119" fmla="*/ 48 h 96"/>
                <a:gd name="T120" fmla="*/ 53 w 60"/>
                <a:gd name="T121" fmla="*/ 52 h 96"/>
                <a:gd name="T122" fmla="*/ 58 w 60"/>
                <a:gd name="T123" fmla="*/ 59 h 96"/>
                <a:gd name="T124" fmla="*/ 60 w 60"/>
                <a:gd name="T125" fmla="*/ 69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0" h="96">
                  <a:moveTo>
                    <a:pt x="60" y="69"/>
                  </a:moveTo>
                  <a:cubicBezTo>
                    <a:pt x="60" y="73"/>
                    <a:pt x="59" y="77"/>
                    <a:pt x="58" y="80"/>
                  </a:cubicBezTo>
                  <a:cubicBezTo>
                    <a:pt x="56" y="83"/>
                    <a:pt x="54" y="86"/>
                    <a:pt x="51" y="89"/>
                  </a:cubicBezTo>
                  <a:cubicBezTo>
                    <a:pt x="48" y="91"/>
                    <a:pt x="45" y="93"/>
                    <a:pt x="41" y="94"/>
                  </a:cubicBezTo>
                  <a:cubicBezTo>
                    <a:pt x="37" y="95"/>
                    <a:pt x="32" y="96"/>
                    <a:pt x="27" y="96"/>
                  </a:cubicBezTo>
                  <a:cubicBezTo>
                    <a:pt x="24" y="96"/>
                    <a:pt x="21" y="96"/>
                    <a:pt x="19" y="95"/>
                  </a:cubicBezTo>
                  <a:cubicBezTo>
                    <a:pt x="16" y="95"/>
                    <a:pt x="13" y="94"/>
                    <a:pt x="11" y="93"/>
                  </a:cubicBezTo>
                  <a:cubicBezTo>
                    <a:pt x="9" y="92"/>
                    <a:pt x="7" y="92"/>
                    <a:pt x="6" y="91"/>
                  </a:cubicBezTo>
                  <a:cubicBezTo>
                    <a:pt x="4" y="90"/>
                    <a:pt x="3" y="89"/>
                    <a:pt x="2" y="89"/>
                  </a:cubicBezTo>
                  <a:cubicBezTo>
                    <a:pt x="1" y="88"/>
                    <a:pt x="1" y="87"/>
                    <a:pt x="1" y="86"/>
                  </a:cubicBezTo>
                  <a:cubicBezTo>
                    <a:pt x="0" y="85"/>
                    <a:pt x="0" y="84"/>
                    <a:pt x="0" y="82"/>
                  </a:cubicBezTo>
                  <a:cubicBezTo>
                    <a:pt x="0" y="81"/>
                    <a:pt x="0" y="81"/>
                    <a:pt x="0" y="80"/>
                  </a:cubicBezTo>
                  <a:cubicBezTo>
                    <a:pt x="0" y="79"/>
                    <a:pt x="1" y="79"/>
                    <a:pt x="1" y="78"/>
                  </a:cubicBezTo>
                  <a:cubicBezTo>
                    <a:pt x="1" y="78"/>
                    <a:pt x="1" y="78"/>
                    <a:pt x="2" y="77"/>
                  </a:cubicBezTo>
                  <a:cubicBezTo>
                    <a:pt x="2" y="77"/>
                    <a:pt x="2" y="77"/>
                    <a:pt x="3" y="77"/>
                  </a:cubicBezTo>
                  <a:cubicBezTo>
                    <a:pt x="3" y="77"/>
                    <a:pt x="4" y="77"/>
                    <a:pt x="6" y="78"/>
                  </a:cubicBezTo>
                  <a:cubicBezTo>
                    <a:pt x="7" y="79"/>
                    <a:pt x="9" y="80"/>
                    <a:pt x="11" y="81"/>
                  </a:cubicBezTo>
                  <a:cubicBezTo>
                    <a:pt x="13" y="82"/>
                    <a:pt x="15" y="83"/>
                    <a:pt x="18" y="84"/>
                  </a:cubicBezTo>
                  <a:cubicBezTo>
                    <a:pt x="21" y="85"/>
                    <a:pt x="24" y="86"/>
                    <a:pt x="28" y="86"/>
                  </a:cubicBezTo>
                  <a:cubicBezTo>
                    <a:pt x="31" y="86"/>
                    <a:pt x="34" y="85"/>
                    <a:pt x="36" y="85"/>
                  </a:cubicBezTo>
                  <a:cubicBezTo>
                    <a:pt x="39" y="84"/>
                    <a:pt x="41" y="83"/>
                    <a:pt x="43" y="82"/>
                  </a:cubicBezTo>
                  <a:cubicBezTo>
                    <a:pt x="45" y="80"/>
                    <a:pt x="46" y="79"/>
                    <a:pt x="47" y="77"/>
                  </a:cubicBezTo>
                  <a:cubicBezTo>
                    <a:pt x="48" y="75"/>
                    <a:pt x="49" y="72"/>
                    <a:pt x="49" y="70"/>
                  </a:cubicBezTo>
                  <a:cubicBezTo>
                    <a:pt x="49" y="67"/>
                    <a:pt x="48" y="65"/>
                    <a:pt x="47" y="63"/>
                  </a:cubicBezTo>
                  <a:cubicBezTo>
                    <a:pt x="45" y="61"/>
                    <a:pt x="44" y="59"/>
                    <a:pt x="42" y="58"/>
                  </a:cubicBezTo>
                  <a:cubicBezTo>
                    <a:pt x="39" y="56"/>
                    <a:pt x="37" y="55"/>
                    <a:pt x="34" y="54"/>
                  </a:cubicBezTo>
                  <a:cubicBezTo>
                    <a:pt x="32" y="53"/>
                    <a:pt x="29" y="52"/>
                    <a:pt x="26" y="51"/>
                  </a:cubicBezTo>
                  <a:cubicBezTo>
                    <a:pt x="23" y="50"/>
                    <a:pt x="20" y="48"/>
                    <a:pt x="18" y="47"/>
                  </a:cubicBezTo>
                  <a:cubicBezTo>
                    <a:pt x="15" y="46"/>
                    <a:pt x="12" y="44"/>
                    <a:pt x="10" y="42"/>
                  </a:cubicBezTo>
                  <a:cubicBezTo>
                    <a:pt x="8" y="40"/>
                    <a:pt x="7" y="38"/>
                    <a:pt x="5" y="35"/>
                  </a:cubicBezTo>
                  <a:cubicBezTo>
                    <a:pt x="4" y="32"/>
                    <a:pt x="3" y="29"/>
                    <a:pt x="3" y="25"/>
                  </a:cubicBezTo>
                  <a:cubicBezTo>
                    <a:pt x="3" y="22"/>
                    <a:pt x="4" y="19"/>
                    <a:pt x="5" y="16"/>
                  </a:cubicBezTo>
                  <a:cubicBezTo>
                    <a:pt x="6" y="13"/>
                    <a:pt x="8" y="10"/>
                    <a:pt x="10" y="8"/>
                  </a:cubicBezTo>
                  <a:cubicBezTo>
                    <a:pt x="13" y="6"/>
                    <a:pt x="16" y="4"/>
                    <a:pt x="20" y="2"/>
                  </a:cubicBezTo>
                  <a:cubicBezTo>
                    <a:pt x="24" y="1"/>
                    <a:pt x="28" y="0"/>
                    <a:pt x="33" y="0"/>
                  </a:cubicBezTo>
                  <a:cubicBezTo>
                    <a:pt x="36" y="0"/>
                    <a:pt x="38" y="0"/>
                    <a:pt x="40" y="1"/>
                  </a:cubicBezTo>
                  <a:cubicBezTo>
                    <a:pt x="42" y="1"/>
                    <a:pt x="44" y="2"/>
                    <a:pt x="46" y="2"/>
                  </a:cubicBezTo>
                  <a:cubicBezTo>
                    <a:pt x="48" y="3"/>
                    <a:pt x="49" y="3"/>
                    <a:pt x="51" y="4"/>
                  </a:cubicBezTo>
                  <a:cubicBezTo>
                    <a:pt x="52" y="5"/>
                    <a:pt x="53" y="5"/>
                    <a:pt x="54" y="6"/>
                  </a:cubicBezTo>
                  <a:cubicBezTo>
                    <a:pt x="54" y="6"/>
                    <a:pt x="55" y="7"/>
                    <a:pt x="55" y="7"/>
                  </a:cubicBezTo>
                  <a:cubicBezTo>
                    <a:pt x="55" y="8"/>
                    <a:pt x="55" y="8"/>
                    <a:pt x="56" y="8"/>
                  </a:cubicBezTo>
                  <a:cubicBezTo>
                    <a:pt x="56" y="9"/>
                    <a:pt x="56" y="9"/>
                    <a:pt x="56" y="10"/>
                  </a:cubicBezTo>
                  <a:cubicBezTo>
                    <a:pt x="56" y="10"/>
                    <a:pt x="56" y="11"/>
                    <a:pt x="56" y="12"/>
                  </a:cubicBezTo>
                  <a:cubicBezTo>
                    <a:pt x="56" y="13"/>
                    <a:pt x="56" y="13"/>
                    <a:pt x="56" y="14"/>
                  </a:cubicBezTo>
                  <a:cubicBezTo>
                    <a:pt x="56" y="14"/>
                    <a:pt x="55" y="15"/>
                    <a:pt x="55" y="15"/>
                  </a:cubicBezTo>
                  <a:cubicBezTo>
                    <a:pt x="55" y="16"/>
                    <a:pt x="55" y="16"/>
                    <a:pt x="55" y="16"/>
                  </a:cubicBezTo>
                  <a:cubicBezTo>
                    <a:pt x="54" y="17"/>
                    <a:pt x="54" y="17"/>
                    <a:pt x="54" y="17"/>
                  </a:cubicBezTo>
                  <a:cubicBezTo>
                    <a:pt x="53" y="17"/>
                    <a:pt x="52" y="16"/>
                    <a:pt x="51" y="16"/>
                  </a:cubicBezTo>
                  <a:cubicBezTo>
                    <a:pt x="50" y="15"/>
                    <a:pt x="49" y="14"/>
                    <a:pt x="47" y="13"/>
                  </a:cubicBezTo>
                  <a:cubicBezTo>
                    <a:pt x="45" y="13"/>
                    <a:pt x="43" y="12"/>
                    <a:pt x="41" y="11"/>
                  </a:cubicBezTo>
                  <a:cubicBezTo>
                    <a:pt x="39" y="10"/>
                    <a:pt x="36" y="10"/>
                    <a:pt x="33" y="10"/>
                  </a:cubicBezTo>
                  <a:cubicBezTo>
                    <a:pt x="30" y="10"/>
                    <a:pt x="27" y="10"/>
                    <a:pt x="25" y="11"/>
                  </a:cubicBezTo>
                  <a:cubicBezTo>
                    <a:pt x="22" y="12"/>
                    <a:pt x="21" y="13"/>
                    <a:pt x="19" y="14"/>
                  </a:cubicBezTo>
                  <a:cubicBezTo>
                    <a:pt x="18" y="15"/>
                    <a:pt x="16" y="17"/>
                    <a:pt x="16" y="19"/>
                  </a:cubicBezTo>
                  <a:cubicBezTo>
                    <a:pt x="15" y="20"/>
                    <a:pt x="15" y="22"/>
                    <a:pt x="15" y="24"/>
                  </a:cubicBezTo>
                  <a:cubicBezTo>
                    <a:pt x="15" y="27"/>
                    <a:pt x="15" y="30"/>
                    <a:pt x="16" y="32"/>
                  </a:cubicBezTo>
                  <a:cubicBezTo>
                    <a:pt x="18" y="34"/>
                    <a:pt x="20" y="35"/>
                    <a:pt x="22" y="37"/>
                  </a:cubicBezTo>
                  <a:cubicBezTo>
                    <a:pt x="24" y="38"/>
                    <a:pt x="26" y="39"/>
                    <a:pt x="29" y="41"/>
                  </a:cubicBezTo>
                  <a:cubicBezTo>
                    <a:pt x="32" y="42"/>
                    <a:pt x="35" y="43"/>
                    <a:pt x="37" y="44"/>
                  </a:cubicBezTo>
                  <a:cubicBezTo>
                    <a:pt x="40" y="45"/>
                    <a:pt x="43" y="46"/>
                    <a:pt x="46" y="48"/>
                  </a:cubicBezTo>
                  <a:cubicBezTo>
                    <a:pt x="49" y="49"/>
                    <a:pt x="51" y="50"/>
                    <a:pt x="53" y="52"/>
                  </a:cubicBezTo>
                  <a:cubicBezTo>
                    <a:pt x="55" y="54"/>
                    <a:pt x="57" y="57"/>
                    <a:pt x="58" y="59"/>
                  </a:cubicBezTo>
                  <a:cubicBezTo>
                    <a:pt x="60" y="62"/>
                    <a:pt x="60" y="65"/>
                    <a:pt x="60" y="69"/>
                  </a:cubicBez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30" name="Freeform 17">
              <a:extLst>
                <a:ext uri="{FF2B5EF4-FFF2-40B4-BE49-F238E27FC236}">
                  <a16:creationId xmlns:a16="http://schemas.microsoft.com/office/drawing/2014/main" id="{4343ADCE-0A4E-DE48-93C5-09DA477F6811}"/>
                </a:ext>
              </a:extLst>
            </p:cNvPr>
            <p:cNvSpPr>
              <a:spLocks/>
            </p:cNvSpPr>
            <p:nvPr/>
          </p:nvSpPr>
          <p:spPr bwMode="auto">
            <a:xfrm>
              <a:off x="5432410" y="6166383"/>
              <a:ext cx="136092" cy="153678"/>
            </a:xfrm>
            <a:custGeom>
              <a:avLst/>
              <a:gdLst>
                <a:gd name="T0" fmla="*/ 86 w 86"/>
                <a:gd name="T1" fmla="*/ 99 h 99"/>
                <a:gd name="T2" fmla="*/ 86 w 86"/>
                <a:gd name="T3" fmla="*/ 0 h 99"/>
                <a:gd name="T4" fmla="*/ 0 w 86"/>
                <a:gd name="T5" fmla="*/ 50 h 99"/>
                <a:gd name="T6" fmla="*/ 86 w 86"/>
                <a:gd name="T7" fmla="*/ 99 h 99"/>
              </a:gdLst>
              <a:ahLst/>
              <a:cxnLst>
                <a:cxn ang="0">
                  <a:pos x="T0" y="T1"/>
                </a:cxn>
                <a:cxn ang="0">
                  <a:pos x="T2" y="T3"/>
                </a:cxn>
                <a:cxn ang="0">
                  <a:pos x="T4" y="T5"/>
                </a:cxn>
                <a:cxn ang="0">
                  <a:pos x="T6" y="T7"/>
                </a:cxn>
              </a:cxnLst>
              <a:rect l="0" t="0" r="r" b="b"/>
              <a:pathLst>
                <a:path w="86" h="99">
                  <a:moveTo>
                    <a:pt x="86" y="99"/>
                  </a:moveTo>
                  <a:lnTo>
                    <a:pt x="86" y="0"/>
                  </a:lnTo>
                  <a:lnTo>
                    <a:pt x="0" y="50"/>
                  </a:lnTo>
                  <a:lnTo>
                    <a:pt x="86" y="99"/>
                  </a:lnTo>
                  <a:close/>
                </a:path>
              </a:pathLst>
            </a:custGeom>
            <a:solidFill>
              <a:srgbClr val="55B33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31" name="Freeform 18">
              <a:extLst>
                <a:ext uri="{FF2B5EF4-FFF2-40B4-BE49-F238E27FC236}">
                  <a16:creationId xmlns:a16="http://schemas.microsoft.com/office/drawing/2014/main" id="{AC09207D-43B2-004B-9A46-3857058AA16A}"/>
                </a:ext>
              </a:extLst>
            </p:cNvPr>
            <p:cNvSpPr>
              <a:spLocks/>
            </p:cNvSpPr>
            <p:nvPr/>
          </p:nvSpPr>
          <p:spPr bwMode="auto">
            <a:xfrm>
              <a:off x="5432410" y="6166383"/>
              <a:ext cx="136092" cy="153678"/>
            </a:xfrm>
            <a:custGeom>
              <a:avLst/>
              <a:gdLst>
                <a:gd name="T0" fmla="*/ 86 w 86"/>
                <a:gd name="T1" fmla="*/ 99 h 99"/>
                <a:gd name="T2" fmla="*/ 86 w 86"/>
                <a:gd name="T3" fmla="*/ 0 h 99"/>
                <a:gd name="T4" fmla="*/ 0 w 86"/>
                <a:gd name="T5" fmla="*/ 50 h 99"/>
              </a:gdLst>
              <a:ahLst/>
              <a:cxnLst>
                <a:cxn ang="0">
                  <a:pos x="T0" y="T1"/>
                </a:cxn>
                <a:cxn ang="0">
                  <a:pos x="T2" y="T3"/>
                </a:cxn>
                <a:cxn ang="0">
                  <a:pos x="T4" y="T5"/>
                </a:cxn>
              </a:cxnLst>
              <a:rect l="0" t="0" r="r" b="b"/>
              <a:pathLst>
                <a:path w="86" h="99">
                  <a:moveTo>
                    <a:pt x="86" y="99"/>
                  </a:moveTo>
                  <a:lnTo>
                    <a:pt x="86" y="0"/>
                  </a:lnTo>
                  <a:lnTo>
                    <a:pt x="0" y="5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32" name="Freeform 19">
              <a:extLst>
                <a:ext uri="{FF2B5EF4-FFF2-40B4-BE49-F238E27FC236}">
                  <a16:creationId xmlns:a16="http://schemas.microsoft.com/office/drawing/2014/main" id="{FDC5F518-0E37-3646-A4A2-6A182B91DD67}"/>
                </a:ext>
              </a:extLst>
            </p:cNvPr>
            <p:cNvSpPr>
              <a:spLocks/>
            </p:cNvSpPr>
            <p:nvPr/>
          </p:nvSpPr>
          <p:spPr bwMode="auto">
            <a:xfrm>
              <a:off x="5427663" y="6259521"/>
              <a:ext cx="136092" cy="152125"/>
            </a:xfrm>
            <a:custGeom>
              <a:avLst/>
              <a:gdLst>
                <a:gd name="T0" fmla="*/ 0 w 86"/>
                <a:gd name="T1" fmla="*/ 0 h 98"/>
                <a:gd name="T2" fmla="*/ 0 w 86"/>
                <a:gd name="T3" fmla="*/ 98 h 98"/>
                <a:gd name="T4" fmla="*/ 86 w 86"/>
                <a:gd name="T5" fmla="*/ 48 h 98"/>
                <a:gd name="T6" fmla="*/ 86 w 86"/>
                <a:gd name="T7" fmla="*/ 48 h 98"/>
                <a:gd name="T8" fmla="*/ 0 w 86"/>
                <a:gd name="T9" fmla="*/ 0 h 98"/>
              </a:gdLst>
              <a:ahLst/>
              <a:cxnLst>
                <a:cxn ang="0">
                  <a:pos x="T0" y="T1"/>
                </a:cxn>
                <a:cxn ang="0">
                  <a:pos x="T2" y="T3"/>
                </a:cxn>
                <a:cxn ang="0">
                  <a:pos x="T4" y="T5"/>
                </a:cxn>
                <a:cxn ang="0">
                  <a:pos x="T6" y="T7"/>
                </a:cxn>
                <a:cxn ang="0">
                  <a:pos x="T8" y="T9"/>
                </a:cxn>
              </a:cxnLst>
              <a:rect l="0" t="0" r="r" b="b"/>
              <a:pathLst>
                <a:path w="86" h="98">
                  <a:moveTo>
                    <a:pt x="0" y="0"/>
                  </a:moveTo>
                  <a:lnTo>
                    <a:pt x="0" y="98"/>
                  </a:lnTo>
                  <a:lnTo>
                    <a:pt x="86" y="48"/>
                  </a:lnTo>
                  <a:lnTo>
                    <a:pt x="86" y="48"/>
                  </a:lnTo>
                  <a:lnTo>
                    <a:pt x="0" y="0"/>
                  </a:lnTo>
                  <a:close/>
                </a:path>
              </a:pathLst>
            </a:custGeom>
            <a:solidFill>
              <a:srgbClr val="F398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33" name="Freeform 20">
              <a:extLst>
                <a:ext uri="{FF2B5EF4-FFF2-40B4-BE49-F238E27FC236}">
                  <a16:creationId xmlns:a16="http://schemas.microsoft.com/office/drawing/2014/main" id="{B3B33BD4-DA30-254D-9749-88617383AA35}"/>
                </a:ext>
              </a:extLst>
            </p:cNvPr>
            <p:cNvSpPr>
              <a:spLocks/>
            </p:cNvSpPr>
            <p:nvPr/>
          </p:nvSpPr>
          <p:spPr bwMode="auto">
            <a:xfrm>
              <a:off x="5432410" y="6349554"/>
              <a:ext cx="136092" cy="153678"/>
            </a:xfrm>
            <a:custGeom>
              <a:avLst/>
              <a:gdLst>
                <a:gd name="T0" fmla="*/ 86 w 86"/>
                <a:gd name="T1" fmla="*/ 99 h 99"/>
                <a:gd name="T2" fmla="*/ 86 w 86"/>
                <a:gd name="T3" fmla="*/ 0 h 99"/>
                <a:gd name="T4" fmla="*/ 0 w 86"/>
                <a:gd name="T5" fmla="*/ 50 h 99"/>
                <a:gd name="T6" fmla="*/ 86 w 86"/>
                <a:gd name="T7" fmla="*/ 99 h 99"/>
              </a:gdLst>
              <a:ahLst/>
              <a:cxnLst>
                <a:cxn ang="0">
                  <a:pos x="T0" y="T1"/>
                </a:cxn>
                <a:cxn ang="0">
                  <a:pos x="T2" y="T3"/>
                </a:cxn>
                <a:cxn ang="0">
                  <a:pos x="T4" y="T5"/>
                </a:cxn>
                <a:cxn ang="0">
                  <a:pos x="T6" y="T7"/>
                </a:cxn>
              </a:cxnLst>
              <a:rect l="0" t="0" r="r" b="b"/>
              <a:pathLst>
                <a:path w="86" h="99">
                  <a:moveTo>
                    <a:pt x="86" y="99"/>
                  </a:moveTo>
                  <a:lnTo>
                    <a:pt x="86" y="0"/>
                  </a:lnTo>
                  <a:lnTo>
                    <a:pt x="0" y="50"/>
                  </a:lnTo>
                  <a:lnTo>
                    <a:pt x="86" y="99"/>
                  </a:lnTo>
                  <a:close/>
                </a:path>
              </a:pathLst>
            </a:custGeom>
            <a:solidFill>
              <a:srgbClr val="E838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sp>
          <p:nvSpPr>
            <p:cNvPr id="34" name="Freeform 21">
              <a:extLst>
                <a:ext uri="{FF2B5EF4-FFF2-40B4-BE49-F238E27FC236}">
                  <a16:creationId xmlns:a16="http://schemas.microsoft.com/office/drawing/2014/main" id="{0F0129A9-E707-504E-B180-23723691EBDF}"/>
                </a:ext>
              </a:extLst>
            </p:cNvPr>
            <p:cNvSpPr>
              <a:spLocks/>
            </p:cNvSpPr>
            <p:nvPr/>
          </p:nvSpPr>
          <p:spPr bwMode="auto">
            <a:xfrm>
              <a:off x="5582745" y="6166383"/>
              <a:ext cx="136092" cy="153678"/>
            </a:xfrm>
            <a:custGeom>
              <a:avLst/>
              <a:gdLst>
                <a:gd name="T0" fmla="*/ 86 w 86"/>
                <a:gd name="T1" fmla="*/ 50 h 99"/>
                <a:gd name="T2" fmla="*/ 0 w 86"/>
                <a:gd name="T3" fmla="*/ 0 h 99"/>
                <a:gd name="T4" fmla="*/ 0 w 86"/>
                <a:gd name="T5" fmla="*/ 99 h 99"/>
                <a:gd name="T6" fmla="*/ 86 w 86"/>
                <a:gd name="T7" fmla="*/ 50 h 99"/>
              </a:gdLst>
              <a:ahLst/>
              <a:cxnLst>
                <a:cxn ang="0">
                  <a:pos x="T0" y="T1"/>
                </a:cxn>
                <a:cxn ang="0">
                  <a:pos x="T2" y="T3"/>
                </a:cxn>
                <a:cxn ang="0">
                  <a:pos x="T4" y="T5"/>
                </a:cxn>
                <a:cxn ang="0">
                  <a:pos x="T6" y="T7"/>
                </a:cxn>
              </a:cxnLst>
              <a:rect l="0" t="0" r="r" b="b"/>
              <a:pathLst>
                <a:path w="86" h="99">
                  <a:moveTo>
                    <a:pt x="86" y="50"/>
                  </a:moveTo>
                  <a:lnTo>
                    <a:pt x="0" y="0"/>
                  </a:lnTo>
                  <a:lnTo>
                    <a:pt x="0" y="99"/>
                  </a:lnTo>
                  <a:lnTo>
                    <a:pt x="86" y="50"/>
                  </a:lnTo>
                  <a:close/>
                </a:path>
              </a:pathLst>
            </a:custGeom>
            <a:solidFill>
              <a:srgbClr val="00A0E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schemeClr val="bg1"/>
                </a:solidFill>
                <a:effectLst/>
                <a:uLnTx/>
                <a:uFillTx/>
                <a:latin typeface="맑은 고딕" panose="020F0502020204030204"/>
                <a:ea typeface="맑은 고딕" panose="020B0503020000020004" pitchFamily="50" charset="-127"/>
                <a:cs typeface="+mn-cs"/>
              </a:endParaRPr>
            </a:p>
          </p:txBody>
        </p:sp>
      </p:grpSp>
      <p:sp>
        <p:nvSpPr>
          <p:cNvPr id="40" name="직사각형 39">
            <a:extLst>
              <a:ext uri="{FF2B5EF4-FFF2-40B4-BE49-F238E27FC236}">
                <a16:creationId xmlns:a16="http://schemas.microsoft.com/office/drawing/2014/main" id="{267BBD36-E69A-8C48-8CFD-8FB798A71D11}"/>
              </a:ext>
            </a:extLst>
          </p:cNvPr>
          <p:cNvSpPr/>
          <p:nvPr/>
        </p:nvSpPr>
        <p:spPr>
          <a:xfrm>
            <a:off x="-33331" y="1"/>
            <a:ext cx="209107" cy="6857999"/>
          </a:xfrm>
          <a:prstGeom prst="rect">
            <a:avLst/>
          </a:prstGeom>
          <a:solidFill>
            <a:schemeClr val="tx2">
              <a:lumMod val="7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sp>
        <p:nvSpPr>
          <p:cNvPr id="41" name="TextBox 40">
            <a:extLst>
              <a:ext uri="{FF2B5EF4-FFF2-40B4-BE49-F238E27FC236}">
                <a16:creationId xmlns:a16="http://schemas.microsoft.com/office/drawing/2014/main" id="{3EA241B6-562F-2C49-A856-C77E5BA43E34}"/>
              </a:ext>
            </a:extLst>
          </p:cNvPr>
          <p:cNvSpPr txBox="1"/>
          <p:nvPr/>
        </p:nvSpPr>
        <p:spPr>
          <a:xfrm>
            <a:off x="692444" y="427085"/>
            <a:ext cx="324109"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defTabSz="914400" rtl="0" fontAlgn="auto" latinLnBrk="0" hangingPunct="0">
              <a:lnSpc>
                <a:spcPct val="90000"/>
              </a:lnSpc>
              <a:spcBef>
                <a:spcPts val="0"/>
              </a:spcBef>
              <a:spcAft>
                <a:spcPts val="0"/>
              </a:spcAft>
              <a:buClrTx/>
              <a:buSzTx/>
              <a:buFontTx/>
              <a:buNone/>
              <a:tabLst/>
            </a:pPr>
            <a:r>
              <a:rPr lang="en-US" altLang="ko-KR" sz="1800" dirty="0">
                <a:solidFill>
                  <a:schemeClr val="bg1"/>
                </a:solidFill>
                <a:latin typeface="+mj-lt"/>
              </a:rPr>
              <a:t>#</a:t>
            </a:r>
            <a:endParaRPr kumimoji="0" lang="ko-KR" altLang="en-US" sz="1800" b="0" i="0" u="none" strike="noStrike" cap="none" spc="0" normalizeH="0" baseline="0" dirty="0">
              <a:ln>
                <a:noFill/>
              </a:ln>
              <a:solidFill>
                <a:schemeClr val="bg1"/>
              </a:solidFill>
              <a:effectLst/>
              <a:uFillTx/>
              <a:latin typeface="+mj-lt"/>
              <a:sym typeface="Bebas Neue Bold"/>
            </a:endParaRPr>
          </a:p>
        </p:txBody>
      </p:sp>
      <p:sp>
        <p:nvSpPr>
          <p:cNvPr id="42" name="TextBox 41">
            <a:extLst>
              <a:ext uri="{FF2B5EF4-FFF2-40B4-BE49-F238E27FC236}">
                <a16:creationId xmlns:a16="http://schemas.microsoft.com/office/drawing/2014/main" id="{0DDE1E5C-CB3A-1F4D-B635-67C9A59C56F2}"/>
              </a:ext>
            </a:extLst>
          </p:cNvPr>
          <p:cNvSpPr txBox="1"/>
          <p:nvPr/>
        </p:nvSpPr>
        <p:spPr>
          <a:xfrm>
            <a:off x="1016554" y="427085"/>
            <a:ext cx="2920593" cy="10176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algn="l"/>
            <a:r>
              <a:rPr kumimoji="0" lang="en-US" altLang="ko-KR" sz="1500" b="0" i="0" u="none" strike="noStrike" cap="none" spc="0" normalizeH="0" baseline="0" dirty="0">
                <a:ln>
                  <a:noFill/>
                </a:ln>
                <a:solidFill>
                  <a:schemeClr val="bg1"/>
                </a:solidFill>
                <a:effectLst/>
                <a:uFillTx/>
                <a:latin typeface="+mj-lt"/>
                <a:sym typeface="Bebas Neue Bold"/>
              </a:rPr>
              <a:t>Student: Sava Daniela</a:t>
            </a:r>
          </a:p>
          <a:p>
            <a:pPr algn="l"/>
            <a:r>
              <a:rPr lang="en-US" altLang="ko-KR" sz="1500" dirty="0">
                <a:solidFill>
                  <a:schemeClr val="bg1"/>
                </a:solidFill>
                <a:latin typeface="+mj-lt"/>
              </a:rPr>
              <a:t>Student number: 2028792</a:t>
            </a:r>
          </a:p>
          <a:p>
            <a:pPr algn="l"/>
            <a:endParaRPr lang="en-US" altLang="ko-KR" sz="1500" dirty="0">
              <a:solidFill>
                <a:schemeClr val="bg1"/>
              </a:solidFill>
              <a:latin typeface="+mj-lt"/>
            </a:endParaRPr>
          </a:p>
          <a:p>
            <a:pPr algn="l"/>
            <a:r>
              <a:rPr lang="en-US" altLang="ko-KR" sz="1500" dirty="0">
                <a:solidFill>
                  <a:schemeClr val="bg1"/>
                </a:solidFill>
                <a:latin typeface="+mj-lt"/>
              </a:rPr>
              <a:t>Lecturer: Vasilios </a:t>
            </a:r>
            <a:r>
              <a:rPr lang="en-US" altLang="ko-KR" sz="1500" dirty="0" err="1">
                <a:solidFill>
                  <a:schemeClr val="bg1"/>
                </a:solidFill>
                <a:latin typeface="+mj-lt"/>
              </a:rPr>
              <a:t>Tavlaridis</a:t>
            </a:r>
            <a:endParaRPr lang="en-US" altLang="ko-KR" sz="1500" dirty="0">
              <a:solidFill>
                <a:schemeClr val="bg1"/>
              </a:solidFill>
              <a:latin typeface="+mj-lt"/>
            </a:endParaRPr>
          </a:p>
          <a:p>
            <a:pPr algn="l"/>
            <a:endParaRPr kumimoji="0" lang="ko-KR" altLang="en-US" sz="1500" b="0" i="0" u="none" strike="noStrike" cap="none" spc="0" normalizeH="0" baseline="0" dirty="0">
              <a:ln>
                <a:noFill/>
              </a:ln>
              <a:solidFill>
                <a:schemeClr val="bg1"/>
              </a:solidFill>
              <a:effectLst/>
              <a:uFillTx/>
              <a:latin typeface="+mj-lt"/>
              <a:sym typeface="Bebas Neue Bold"/>
            </a:endParaRPr>
          </a:p>
        </p:txBody>
      </p:sp>
      <p:sp>
        <p:nvSpPr>
          <p:cNvPr id="35" name="텍스트 개체 틀 34">
            <a:extLst>
              <a:ext uri="{FF2B5EF4-FFF2-40B4-BE49-F238E27FC236}">
                <a16:creationId xmlns:a16="http://schemas.microsoft.com/office/drawing/2014/main" id="{E44C054C-6E5E-714D-A263-785BDCCDDAC7}"/>
              </a:ext>
            </a:extLst>
          </p:cNvPr>
          <p:cNvSpPr>
            <a:spLocks noGrp="1"/>
          </p:cNvSpPr>
          <p:nvPr>
            <p:ph type="body" sz="quarter" idx="10"/>
          </p:nvPr>
        </p:nvSpPr>
        <p:spPr>
          <a:xfrm>
            <a:off x="692443" y="2088899"/>
            <a:ext cx="7961505" cy="2614604"/>
          </a:xfrm>
        </p:spPr>
        <p:txBody>
          <a:bodyPr>
            <a:normAutofit/>
          </a:bodyPr>
          <a:lstStyle/>
          <a:p>
            <a:r>
              <a:rPr lang="en-US" altLang="ko-KR" sz="7600" dirty="0">
                <a:effectLst/>
              </a:rPr>
              <a:t>Flower Shop</a:t>
            </a:r>
          </a:p>
          <a:p>
            <a:endParaRPr lang="ko-KR" altLang="en-US" sz="7600" dirty="0">
              <a:effectLst/>
            </a:endParaRPr>
          </a:p>
        </p:txBody>
      </p:sp>
      <p:sp>
        <p:nvSpPr>
          <p:cNvPr id="13" name="TextBox 12">
            <a:extLst>
              <a:ext uri="{FF2B5EF4-FFF2-40B4-BE49-F238E27FC236}">
                <a16:creationId xmlns:a16="http://schemas.microsoft.com/office/drawing/2014/main" id="{3F67FE4C-0E77-9548-8573-CF1292CFF872}"/>
              </a:ext>
            </a:extLst>
          </p:cNvPr>
          <p:cNvSpPr txBox="1"/>
          <p:nvPr/>
        </p:nvSpPr>
        <p:spPr>
          <a:xfrm>
            <a:off x="460094" y="3513504"/>
            <a:ext cx="5983511" cy="23474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r>
              <a:rPr kumimoji="0" lang="en-GB" altLang="ko-KR" sz="1800" b="0" i="0" u="none" strike="noStrike" cap="none" spc="600" normalizeH="0" baseline="0" dirty="0">
                <a:ln>
                  <a:noFill/>
                </a:ln>
                <a:solidFill>
                  <a:schemeClr val="bg1"/>
                </a:solidFill>
                <a:effectLst/>
                <a:uFillTx/>
                <a:latin typeface="Book Antiqua" panose="020F0502020204030204" pitchFamily="18" charset="0"/>
                <a:cs typeface="Calibri" panose="020F0502020204030204" pitchFamily="34" charset="0"/>
                <a:sym typeface="Bebas Neue Bold"/>
              </a:rPr>
              <a:t>BA BUSINESS MANAGEMENT</a:t>
            </a:r>
          </a:p>
          <a:p>
            <a:r>
              <a:rPr kumimoji="0" lang="en-GB" altLang="ko-KR" sz="1800" b="0" i="0" u="none" strike="noStrike" cap="none" spc="600" normalizeH="0" baseline="0" dirty="0">
                <a:ln>
                  <a:noFill/>
                </a:ln>
                <a:solidFill>
                  <a:schemeClr val="bg1"/>
                </a:solidFill>
                <a:effectLst/>
                <a:uFillTx/>
                <a:latin typeface="Book Antiqua" panose="020F0502020204030204" pitchFamily="18" charset="0"/>
                <a:cs typeface="Calibri" panose="020F0502020204030204" pitchFamily="34" charset="0"/>
                <a:sym typeface="Bebas Neue Bold"/>
              </a:rPr>
              <a:t>Entrepreneurship </a:t>
            </a:r>
          </a:p>
          <a:p>
            <a:r>
              <a:rPr kumimoji="0" lang="en-GB" altLang="ko-KR" sz="1800" b="0" i="0" u="none" strike="noStrike" cap="none" spc="600" normalizeH="0" baseline="0" dirty="0">
                <a:ln>
                  <a:noFill/>
                </a:ln>
                <a:solidFill>
                  <a:schemeClr val="bg1"/>
                </a:solidFill>
                <a:effectLst/>
                <a:uFillTx/>
                <a:latin typeface="Book Antiqua" panose="020F0502020204030204" pitchFamily="18" charset="0"/>
                <a:cs typeface="Calibri" panose="020F0502020204030204" pitchFamily="34" charset="0"/>
                <a:sym typeface="Bebas Neue Bold"/>
              </a:rPr>
              <a:t>LCBB5001</a:t>
            </a:r>
          </a:p>
          <a:p>
            <a:endParaRPr lang="en-GB" altLang="ko-KR" sz="1800" spc="600" dirty="0">
              <a:solidFill>
                <a:schemeClr val="bg1"/>
              </a:solidFill>
              <a:latin typeface="Book Antiqua" panose="020F0502020204030204" pitchFamily="18" charset="0"/>
              <a:cs typeface="Calibri" panose="020F0502020204030204" pitchFamily="34" charset="0"/>
            </a:endParaRPr>
          </a:p>
          <a:p>
            <a:endParaRPr kumimoji="0" lang="en-GB" altLang="ko-KR" sz="1800" b="0" i="0" u="none" strike="noStrike" cap="none" spc="600" normalizeH="0" baseline="0" dirty="0">
              <a:ln>
                <a:noFill/>
              </a:ln>
              <a:solidFill>
                <a:schemeClr val="bg1"/>
              </a:solidFill>
              <a:effectLst/>
              <a:uFillTx/>
              <a:latin typeface="Book Antiqua" panose="020F0502020204030204" pitchFamily="18" charset="0"/>
              <a:cs typeface="Calibri" panose="020F0502020204030204" pitchFamily="34" charset="0"/>
              <a:sym typeface="Bebas Neue Bold"/>
            </a:endParaRPr>
          </a:p>
          <a:p>
            <a:r>
              <a:rPr kumimoji="0" lang="en-GB" altLang="ko-KR" sz="1800" i="1" u="none" strike="noStrike" cap="none" spc="600" normalizeH="0" baseline="0" dirty="0">
                <a:ln>
                  <a:noFill/>
                </a:ln>
                <a:solidFill>
                  <a:schemeClr val="bg1"/>
                </a:solidFill>
                <a:effectLst>
                  <a:outerShdw blurRad="38100" dist="38100" dir="2700000" algn="tl">
                    <a:srgbClr val="000000">
                      <a:alpha val="43137"/>
                    </a:srgbClr>
                  </a:outerShdw>
                </a:effectLst>
                <a:uFillTx/>
                <a:latin typeface="Book Antiqua" panose="020F0502020204030204" pitchFamily="18" charset="0"/>
                <a:cs typeface="Calibri" panose="020F0502020204030204" pitchFamily="34" charset="0"/>
                <a:sym typeface="Bebas Neue Bold"/>
              </a:rPr>
              <a:t>Assessment Component 2:</a:t>
            </a:r>
          </a:p>
          <a:p>
            <a:endParaRPr lang="en-GB" altLang="ko-KR" sz="1800" spc="600" dirty="0">
              <a:solidFill>
                <a:schemeClr val="bg1"/>
              </a:solidFill>
              <a:latin typeface="Book Antiqua" panose="020F0502020204030204" pitchFamily="18" charset="0"/>
              <a:cs typeface="Calibri" panose="020F0502020204030204" pitchFamily="34" charset="0"/>
            </a:endParaRPr>
          </a:p>
          <a:p>
            <a:r>
              <a:rPr kumimoji="0" lang="en-GB" altLang="ko-KR" sz="1800" b="1" i="1" u="sng" strike="noStrike" cap="none" spc="600" normalizeH="0" baseline="0" dirty="0">
                <a:ln>
                  <a:noFill/>
                </a:ln>
                <a:solidFill>
                  <a:schemeClr val="bg1"/>
                </a:solidFill>
                <a:effectLst/>
                <a:uFillTx/>
                <a:latin typeface="Book Antiqua" panose="020F0502020204030204" pitchFamily="18" charset="0"/>
                <a:cs typeface="Calibri" panose="020F0502020204030204" pitchFamily="34" charset="0"/>
                <a:sym typeface="Bebas Neue Bold"/>
              </a:rPr>
              <a:t>  Business  Plan  Presentation</a:t>
            </a:r>
          </a:p>
        </p:txBody>
      </p:sp>
      <p:sp>
        <p:nvSpPr>
          <p:cNvPr id="16" name="TextBox 15">
            <a:extLst>
              <a:ext uri="{FF2B5EF4-FFF2-40B4-BE49-F238E27FC236}">
                <a16:creationId xmlns:a16="http://schemas.microsoft.com/office/drawing/2014/main" id="{B86F8764-DF12-D64F-A5C7-5368EA9A8359}"/>
              </a:ext>
            </a:extLst>
          </p:cNvPr>
          <p:cNvSpPr txBox="1"/>
          <p:nvPr/>
        </p:nvSpPr>
        <p:spPr>
          <a:xfrm>
            <a:off x="13173075" y="2628900"/>
            <a:ext cx="0" cy="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b">
            <a:normAutofit fontScale="25000" lnSpcReduction="20000"/>
          </a:bodyPr>
          <a:lstStyle/>
          <a:p>
            <a:pPr marL="0" marR="0" indent="0" algn="ctr" defTabSz="914400" rtl="0" fontAlgn="auto" latinLnBrk="0" hangingPunct="0">
              <a:lnSpc>
                <a:spcPct val="90000"/>
              </a:lnSpc>
              <a:spcBef>
                <a:spcPts val="0"/>
              </a:spcBef>
              <a:spcAft>
                <a:spcPts val="0"/>
              </a:spcAft>
              <a:buClrTx/>
              <a:buSzTx/>
              <a:buFontTx/>
              <a:buNone/>
              <a:tabLst/>
            </a:pPr>
            <a:endParaRPr kumimoji="0" lang="ko-KR" altLang="en-US" sz="8800" b="0" i="0" u="none" strike="noStrike" cap="none" spc="0" normalizeH="0" baseline="0" dirty="0">
              <a:ln>
                <a:noFill/>
              </a:ln>
              <a:solidFill>
                <a:schemeClr val="bg1"/>
              </a:solidFill>
              <a:effectLst/>
              <a:uFillTx/>
              <a:latin typeface="Bebas Neue Bold"/>
              <a:ea typeface="Bebas Neue Bold"/>
              <a:cs typeface="Bebas Neue Bold"/>
              <a:sym typeface="Bebas Neue Bold"/>
            </a:endParaRPr>
          </a:p>
        </p:txBody>
      </p:sp>
    </p:spTree>
    <p:extLst>
      <p:ext uri="{BB962C8B-B14F-4D97-AF65-F5344CB8AC3E}">
        <p14:creationId xmlns:p14="http://schemas.microsoft.com/office/powerpoint/2010/main" val="1050390410"/>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직사각형 11">
            <a:extLst>
              <a:ext uri="{FF2B5EF4-FFF2-40B4-BE49-F238E27FC236}">
                <a16:creationId xmlns:a16="http://schemas.microsoft.com/office/drawing/2014/main" id="{6277D127-BB41-2D48-A156-4452155F4290}"/>
              </a:ext>
            </a:extLst>
          </p:cNvPr>
          <p:cNvSpPr/>
          <p:nvPr/>
        </p:nvSpPr>
        <p:spPr>
          <a:xfrm>
            <a:off x="6096000" y="1"/>
            <a:ext cx="209107" cy="6857999"/>
          </a:xfrm>
          <a:prstGeom prst="rect">
            <a:avLst/>
          </a:prstGeom>
          <a:solidFill>
            <a:schemeClr val="tx2">
              <a:lumMod val="7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pic>
        <p:nvPicPr>
          <p:cNvPr id="3" name="그림 개체 틀 2">
            <a:extLst>
              <a:ext uri="{FF2B5EF4-FFF2-40B4-BE49-F238E27FC236}">
                <a16:creationId xmlns:a16="http://schemas.microsoft.com/office/drawing/2014/main" id="{1114546A-ABC7-9843-A5BB-C53D703D7798}"/>
              </a:ext>
            </a:extLst>
          </p:cNvPr>
          <p:cNvPicPr>
            <a:picLocks noGrp="1" noChangeAspect="1"/>
          </p:cNvPicPr>
          <p:nvPr>
            <p:ph type="pic" sz="half" idx="13"/>
          </p:nvPr>
        </p:nvPicPr>
        <p:blipFill>
          <a:blip r:embed="rId3">
            <a:extLst>
              <a:ext uri="{28A0092B-C50C-407E-A947-70E740481C1C}">
                <a14:useLocalDpi xmlns:a14="http://schemas.microsoft.com/office/drawing/2010/main" val="0"/>
              </a:ext>
            </a:extLst>
          </a:blip>
          <a:srcRect t="12500" b="12500"/>
          <a:stretch>
            <a:fillRect/>
          </a:stretch>
        </p:blipFill>
        <p:spPr/>
      </p:pic>
      <p:sp>
        <p:nvSpPr>
          <p:cNvPr id="9" name="TextBox 8">
            <a:extLst>
              <a:ext uri="{FF2B5EF4-FFF2-40B4-BE49-F238E27FC236}">
                <a16:creationId xmlns:a16="http://schemas.microsoft.com/office/drawing/2014/main" id="{95602443-5274-FD46-9049-4B8D6160AF3A}"/>
              </a:ext>
            </a:extLst>
          </p:cNvPr>
          <p:cNvSpPr txBox="1"/>
          <p:nvPr/>
        </p:nvSpPr>
        <p:spPr>
          <a:xfrm>
            <a:off x="7728096" y="943675"/>
            <a:ext cx="5983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2400" dirty="0">
                <a:solidFill>
                  <a:schemeClr val="accent2"/>
                </a:solidFill>
                <a:latin typeface="+mj-lt"/>
              </a:rPr>
              <a:t>01</a:t>
            </a:r>
            <a:endParaRPr kumimoji="0" lang="ko-KR" altLang="en-US" sz="24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10" name="TextBox 9">
            <a:extLst>
              <a:ext uri="{FF2B5EF4-FFF2-40B4-BE49-F238E27FC236}">
                <a16:creationId xmlns:a16="http://schemas.microsoft.com/office/drawing/2014/main" id="{00F34DF0-53DF-F646-86ED-81DEAEAEE65A}"/>
              </a:ext>
            </a:extLst>
          </p:cNvPr>
          <p:cNvSpPr txBox="1"/>
          <p:nvPr/>
        </p:nvSpPr>
        <p:spPr>
          <a:xfrm>
            <a:off x="8179796" y="953200"/>
            <a:ext cx="1782910"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tx2"/>
                </a:solidFill>
                <a:latin typeface="+mj-lt"/>
              </a:rPr>
              <a:t>Introduction</a:t>
            </a:r>
            <a:endParaRPr kumimoji="0" lang="ko-KR" altLang="en-US" sz="1800" b="0" i="0" u="none" strike="noStrike" cap="none" spc="0" normalizeH="0" baseline="0" dirty="0">
              <a:ln>
                <a:noFill/>
              </a:ln>
              <a:solidFill>
                <a:schemeClr val="tx2"/>
              </a:solidFill>
              <a:effectLst/>
              <a:uFillTx/>
              <a:latin typeface="+mj-lt"/>
              <a:sym typeface="Bebas Neue Bold"/>
            </a:endParaRPr>
          </a:p>
        </p:txBody>
      </p:sp>
      <p:sp>
        <p:nvSpPr>
          <p:cNvPr id="11" name="TextBox 10">
            <a:extLst>
              <a:ext uri="{FF2B5EF4-FFF2-40B4-BE49-F238E27FC236}">
                <a16:creationId xmlns:a16="http://schemas.microsoft.com/office/drawing/2014/main" id="{CD9C1607-D48D-1E4B-910B-9EDF22614F35}"/>
              </a:ext>
            </a:extLst>
          </p:cNvPr>
          <p:cNvSpPr txBox="1"/>
          <p:nvPr/>
        </p:nvSpPr>
        <p:spPr>
          <a:xfrm>
            <a:off x="8587686" y="1264102"/>
            <a:ext cx="3033697" cy="7814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R="0" algn="l" defTabSz="914400" rtl="0" fontAlgn="auto" latinLnBrk="0" hangingPunct="0">
              <a:lnSpc>
                <a:spcPct val="110000"/>
              </a:lnSpc>
              <a:spcBef>
                <a:spcPts val="0"/>
              </a:spcBef>
              <a:spcAft>
                <a:spcPts val="0"/>
              </a:spcAft>
              <a:buClrTx/>
              <a:buSzTx/>
              <a:tabLst/>
            </a:pPr>
            <a:endParaRPr lang="ko-KR" altLang="en-US" sz="1400" dirty="0">
              <a:solidFill>
                <a:schemeClr val="tx1">
                  <a:lumMod val="65000"/>
                  <a:lumOff val="35000"/>
                </a:schemeClr>
              </a:solidFill>
              <a:latin typeface="+mn-lt"/>
            </a:endParaRP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r>
              <a:rPr kumimoji="0" lang="en-GB" altLang="ko-KR" sz="1400" b="0" i="0" u="none" strike="noStrike" cap="none" spc="0" normalizeH="0" baseline="0" dirty="0">
                <a:ln>
                  <a:noFill/>
                </a:ln>
                <a:solidFill>
                  <a:schemeClr val="tx1">
                    <a:lumMod val="65000"/>
                    <a:lumOff val="35000"/>
                  </a:schemeClr>
                </a:solidFill>
                <a:effectLst/>
                <a:uFillTx/>
                <a:latin typeface="+mn-lt"/>
                <a:ea typeface="Bebas Neue Bold"/>
                <a:cs typeface="Bebas Neue Bold"/>
                <a:sym typeface="Bebas Neue Bold"/>
              </a:rPr>
              <a:t>Overview on Business Idea</a:t>
            </a: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r>
              <a:rPr lang="en-GB" altLang="ko-KR" sz="1400" dirty="0">
                <a:solidFill>
                  <a:schemeClr val="tx1">
                    <a:lumMod val="65000"/>
                    <a:lumOff val="35000"/>
                  </a:schemeClr>
                </a:solidFill>
                <a:latin typeface="+mn-lt"/>
              </a:rPr>
              <a:t>Overview on products and services</a:t>
            </a:r>
            <a:endParaRPr kumimoji="0" lang="ko-KR" altLang="en-US" sz="1400" b="0" i="0" u="none" strike="noStrike" cap="none" spc="0" normalizeH="0" baseline="0" dirty="0">
              <a:ln>
                <a:noFill/>
              </a:ln>
              <a:solidFill>
                <a:schemeClr val="tx1">
                  <a:lumMod val="65000"/>
                  <a:lumOff val="35000"/>
                </a:schemeClr>
              </a:solidFill>
              <a:effectLst/>
              <a:uFillTx/>
              <a:latin typeface="+mn-lt"/>
              <a:ea typeface="Bebas Neue Bold"/>
              <a:cs typeface="Bebas Neue Bold"/>
              <a:sym typeface="Bebas Neue Bold"/>
            </a:endParaRPr>
          </a:p>
        </p:txBody>
      </p:sp>
      <p:sp>
        <p:nvSpPr>
          <p:cNvPr id="15" name="TextBox 14">
            <a:extLst>
              <a:ext uri="{FF2B5EF4-FFF2-40B4-BE49-F238E27FC236}">
                <a16:creationId xmlns:a16="http://schemas.microsoft.com/office/drawing/2014/main" id="{F0851AFD-7028-C447-A847-B57828D4C1B5}"/>
              </a:ext>
            </a:extLst>
          </p:cNvPr>
          <p:cNvSpPr txBox="1"/>
          <p:nvPr/>
        </p:nvSpPr>
        <p:spPr>
          <a:xfrm>
            <a:off x="7728096" y="2678925"/>
            <a:ext cx="5983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2400" dirty="0">
                <a:solidFill>
                  <a:schemeClr val="accent2"/>
                </a:solidFill>
                <a:latin typeface="+mj-lt"/>
              </a:rPr>
              <a:t>02</a:t>
            </a:r>
            <a:endParaRPr kumimoji="0" lang="ko-KR" altLang="en-US" sz="24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16" name="TextBox 15">
            <a:extLst>
              <a:ext uri="{FF2B5EF4-FFF2-40B4-BE49-F238E27FC236}">
                <a16:creationId xmlns:a16="http://schemas.microsoft.com/office/drawing/2014/main" id="{45D0B95D-42F1-0144-99A0-2B481D11BDD1}"/>
              </a:ext>
            </a:extLst>
          </p:cNvPr>
          <p:cNvSpPr txBox="1"/>
          <p:nvPr/>
        </p:nvSpPr>
        <p:spPr>
          <a:xfrm>
            <a:off x="8179796" y="2688450"/>
            <a:ext cx="1782910"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tx2"/>
                </a:solidFill>
                <a:latin typeface="+mj-lt"/>
              </a:rPr>
              <a:t>Contents </a:t>
            </a:r>
            <a:endParaRPr kumimoji="0" lang="ko-KR" altLang="en-US" sz="1800" b="0" i="0" u="none" strike="noStrike" cap="none" spc="0" normalizeH="0" baseline="0" dirty="0">
              <a:ln>
                <a:noFill/>
              </a:ln>
              <a:solidFill>
                <a:schemeClr val="tx2"/>
              </a:solidFill>
              <a:effectLst/>
              <a:uFillTx/>
              <a:latin typeface="+mj-lt"/>
              <a:sym typeface="Bebas Neue Bold"/>
            </a:endParaRPr>
          </a:p>
        </p:txBody>
      </p:sp>
      <p:sp>
        <p:nvSpPr>
          <p:cNvPr id="17" name="TextBox 16">
            <a:extLst>
              <a:ext uri="{FF2B5EF4-FFF2-40B4-BE49-F238E27FC236}">
                <a16:creationId xmlns:a16="http://schemas.microsoft.com/office/drawing/2014/main" id="{03300A2E-D611-3E4F-BE1B-2DBE42A34E2C}"/>
              </a:ext>
            </a:extLst>
          </p:cNvPr>
          <p:cNvSpPr txBox="1"/>
          <p:nvPr/>
        </p:nvSpPr>
        <p:spPr>
          <a:xfrm>
            <a:off x="8587687" y="3228589"/>
            <a:ext cx="3033697" cy="7814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endParaRPr lang="en-US" altLang="ko-KR" sz="1400" dirty="0">
              <a:solidFill>
                <a:schemeClr val="tx1">
                  <a:lumMod val="65000"/>
                  <a:lumOff val="35000"/>
                </a:schemeClr>
              </a:solidFill>
              <a:latin typeface="+mn-lt"/>
            </a:endParaRP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endParaRPr lang="en-US" altLang="ko-KR" sz="1400" dirty="0">
              <a:solidFill>
                <a:schemeClr val="tx1">
                  <a:lumMod val="65000"/>
                  <a:lumOff val="35000"/>
                </a:schemeClr>
              </a:solidFill>
              <a:latin typeface="+mn-lt"/>
            </a:endParaRP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r>
              <a:rPr lang="en-US" altLang="ko-KR" sz="1400" dirty="0">
                <a:solidFill>
                  <a:schemeClr val="tx1">
                    <a:lumMod val="65000"/>
                    <a:lumOff val="35000"/>
                  </a:schemeClr>
                </a:solidFill>
                <a:latin typeface="+mn-lt"/>
              </a:rPr>
              <a:t>Ownership &amp; Legal Format</a:t>
            </a: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r>
              <a:rPr lang="en-US" altLang="ko-KR" sz="1400" dirty="0">
                <a:solidFill>
                  <a:schemeClr val="tx1">
                    <a:lumMod val="65000"/>
                    <a:lumOff val="35000"/>
                  </a:schemeClr>
                </a:solidFill>
                <a:latin typeface="+mn-lt"/>
              </a:rPr>
              <a:t>Management of the company</a:t>
            </a:r>
          </a:p>
          <a:p>
            <a:pPr marL="285750" indent="-285750" algn="l">
              <a:lnSpc>
                <a:spcPct val="110000"/>
              </a:lnSpc>
              <a:buFont typeface="Arial" panose="020B0604020202020204" pitchFamily="34" charset="0"/>
              <a:buChar char="•"/>
            </a:pPr>
            <a:r>
              <a:rPr lang="en-US" altLang="ko-KR" sz="1400" dirty="0">
                <a:solidFill>
                  <a:schemeClr val="tx1">
                    <a:lumMod val="65000"/>
                    <a:lumOff val="35000"/>
                  </a:schemeClr>
                </a:solidFill>
                <a:latin typeface="+mn-lt"/>
              </a:rPr>
              <a:t>SWOT Analysis</a:t>
            </a:r>
          </a:p>
          <a:p>
            <a:pPr marL="285750" indent="-285750" algn="l">
              <a:lnSpc>
                <a:spcPct val="110000"/>
              </a:lnSpc>
              <a:buFont typeface="Arial" panose="020B0604020202020204" pitchFamily="34" charset="0"/>
              <a:buChar char="•"/>
            </a:pPr>
            <a:r>
              <a:rPr lang="en-GB" altLang="ko-KR" sz="1400" dirty="0">
                <a:solidFill>
                  <a:schemeClr val="tx1">
                    <a:lumMod val="65000"/>
                    <a:lumOff val="35000"/>
                  </a:schemeClr>
                </a:solidFill>
                <a:latin typeface="+mn-lt"/>
              </a:rPr>
              <a:t>Cash Flow Forecast</a:t>
            </a:r>
          </a:p>
          <a:p>
            <a:pPr marL="285750" indent="-285750" algn="l">
              <a:lnSpc>
                <a:spcPct val="110000"/>
              </a:lnSpc>
              <a:buFont typeface="Arial" panose="020B0604020202020204" pitchFamily="34" charset="0"/>
              <a:buChar char="•"/>
            </a:pPr>
            <a:endParaRPr lang="ko-KR" altLang="en-US" sz="1400" dirty="0">
              <a:solidFill>
                <a:schemeClr val="tx1">
                  <a:lumMod val="65000"/>
                  <a:lumOff val="35000"/>
                </a:schemeClr>
              </a:solidFill>
              <a:latin typeface="+mn-lt"/>
            </a:endParaRP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endParaRPr kumimoji="0" lang="ko-KR" altLang="en-US" sz="1400" b="0" i="0" u="none" strike="noStrike" cap="none" spc="0" normalizeH="0" baseline="0" dirty="0">
              <a:ln>
                <a:noFill/>
              </a:ln>
              <a:solidFill>
                <a:schemeClr val="tx1">
                  <a:lumMod val="65000"/>
                  <a:lumOff val="35000"/>
                </a:schemeClr>
              </a:solidFill>
              <a:effectLst/>
              <a:uFillTx/>
              <a:latin typeface="+mn-lt"/>
              <a:ea typeface="Bebas Neue Bold"/>
              <a:cs typeface="Bebas Neue Bold"/>
              <a:sym typeface="Bebas Neue Bold"/>
            </a:endParaRPr>
          </a:p>
        </p:txBody>
      </p:sp>
      <p:sp>
        <p:nvSpPr>
          <p:cNvPr id="21" name="TextBox 20">
            <a:extLst>
              <a:ext uri="{FF2B5EF4-FFF2-40B4-BE49-F238E27FC236}">
                <a16:creationId xmlns:a16="http://schemas.microsoft.com/office/drawing/2014/main" id="{091DE5DC-8596-164F-BC6A-5DD29011CC71}"/>
              </a:ext>
            </a:extLst>
          </p:cNvPr>
          <p:cNvSpPr txBox="1"/>
          <p:nvPr/>
        </p:nvSpPr>
        <p:spPr>
          <a:xfrm>
            <a:off x="7728096" y="4414175"/>
            <a:ext cx="5983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2400" dirty="0">
                <a:solidFill>
                  <a:schemeClr val="accent2"/>
                </a:solidFill>
                <a:latin typeface="+mj-lt"/>
              </a:rPr>
              <a:t>03</a:t>
            </a:r>
            <a:endParaRPr kumimoji="0" lang="ko-KR" altLang="en-US" sz="24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22" name="TextBox 21">
            <a:extLst>
              <a:ext uri="{FF2B5EF4-FFF2-40B4-BE49-F238E27FC236}">
                <a16:creationId xmlns:a16="http://schemas.microsoft.com/office/drawing/2014/main" id="{0D0A58E9-F239-5F45-B7B6-44E5ACE865F1}"/>
              </a:ext>
            </a:extLst>
          </p:cNvPr>
          <p:cNvSpPr txBox="1"/>
          <p:nvPr/>
        </p:nvSpPr>
        <p:spPr>
          <a:xfrm>
            <a:off x="8179796" y="4423700"/>
            <a:ext cx="1782910"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tx2"/>
                </a:solidFill>
                <a:latin typeface="+mj-lt"/>
              </a:rPr>
              <a:t>Conclusion</a:t>
            </a:r>
          </a:p>
        </p:txBody>
      </p:sp>
      <p:sp>
        <p:nvSpPr>
          <p:cNvPr id="23" name="TextBox 22">
            <a:extLst>
              <a:ext uri="{FF2B5EF4-FFF2-40B4-BE49-F238E27FC236}">
                <a16:creationId xmlns:a16="http://schemas.microsoft.com/office/drawing/2014/main" id="{6B157837-E3B4-D648-A6F3-16BA40C45903}"/>
              </a:ext>
            </a:extLst>
          </p:cNvPr>
          <p:cNvSpPr txBox="1"/>
          <p:nvPr/>
        </p:nvSpPr>
        <p:spPr>
          <a:xfrm>
            <a:off x="8592578" y="4722481"/>
            <a:ext cx="3033697" cy="7814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R="0" algn="l" defTabSz="914400" rtl="0" fontAlgn="auto" latinLnBrk="0" hangingPunct="0">
              <a:lnSpc>
                <a:spcPct val="110000"/>
              </a:lnSpc>
              <a:spcBef>
                <a:spcPts val="0"/>
              </a:spcBef>
              <a:spcAft>
                <a:spcPts val="0"/>
              </a:spcAft>
              <a:buClrTx/>
              <a:buSzTx/>
              <a:tabLst/>
            </a:pPr>
            <a:endParaRPr lang="en-US" altLang="ko-KR" sz="1400" dirty="0">
              <a:solidFill>
                <a:schemeClr val="tx1">
                  <a:lumMod val="65000"/>
                  <a:lumOff val="35000"/>
                </a:schemeClr>
              </a:solidFill>
              <a:latin typeface="+mn-lt"/>
            </a:endParaRPr>
          </a:p>
          <a:p>
            <a:pPr marL="285750" indent="-285750" algn="l">
              <a:lnSpc>
                <a:spcPct val="110000"/>
              </a:lnSpc>
              <a:buFont typeface="Arial" panose="020B0604020202020204" pitchFamily="34" charset="0"/>
              <a:buChar char="•"/>
            </a:pPr>
            <a:r>
              <a:rPr lang="en-US" altLang="ko-KR" sz="1400" dirty="0">
                <a:solidFill>
                  <a:schemeClr val="tx1">
                    <a:lumMod val="65000"/>
                    <a:lumOff val="35000"/>
                  </a:schemeClr>
                </a:solidFill>
                <a:latin typeface="+mn-lt"/>
              </a:rPr>
              <a:t>Conclusion</a:t>
            </a:r>
          </a:p>
          <a:p>
            <a:pPr marL="285750" indent="-285750" algn="l">
              <a:lnSpc>
                <a:spcPct val="110000"/>
              </a:lnSpc>
              <a:buFont typeface="Arial" panose="020B0604020202020204" pitchFamily="34" charset="0"/>
              <a:buChar char="•"/>
            </a:pPr>
            <a:r>
              <a:rPr lang="en-US" altLang="ko-KR" sz="1400" dirty="0">
                <a:solidFill>
                  <a:schemeClr val="tx1">
                    <a:lumMod val="65000"/>
                    <a:lumOff val="35000"/>
                  </a:schemeClr>
                </a:solidFill>
                <a:latin typeface="+mn-lt"/>
              </a:rPr>
              <a:t>References</a:t>
            </a:r>
            <a:endParaRPr lang="ko-KR" altLang="en-US" sz="1400" dirty="0">
              <a:solidFill>
                <a:schemeClr val="tx1">
                  <a:lumMod val="65000"/>
                  <a:lumOff val="35000"/>
                </a:schemeClr>
              </a:solidFill>
              <a:latin typeface="+mn-lt"/>
            </a:endParaRPr>
          </a:p>
          <a:p>
            <a:pPr marL="285750" marR="0" indent="-285750" algn="l" defTabSz="914400" rtl="0" fontAlgn="auto" latinLnBrk="0" hangingPunct="0">
              <a:lnSpc>
                <a:spcPct val="110000"/>
              </a:lnSpc>
              <a:spcBef>
                <a:spcPts val="0"/>
              </a:spcBef>
              <a:spcAft>
                <a:spcPts val="0"/>
              </a:spcAft>
              <a:buClrTx/>
              <a:buSzTx/>
              <a:buFont typeface="Arial" panose="020B0604020202020204" pitchFamily="34" charset="0"/>
              <a:buChar char="•"/>
              <a:tabLst/>
            </a:pPr>
            <a:endParaRPr kumimoji="0" lang="ko-KR" altLang="en-US" sz="1400" b="0" i="0" u="none" strike="noStrike" cap="none" spc="0" normalizeH="0" baseline="0" dirty="0">
              <a:ln>
                <a:noFill/>
              </a:ln>
              <a:solidFill>
                <a:schemeClr val="tx1">
                  <a:lumMod val="65000"/>
                  <a:lumOff val="35000"/>
                </a:schemeClr>
              </a:solidFill>
              <a:effectLst/>
              <a:uFillTx/>
              <a:latin typeface="+mn-lt"/>
              <a:ea typeface="Bebas Neue Bold"/>
              <a:cs typeface="Bebas Neue Bold"/>
              <a:sym typeface="Bebas Neue Bold"/>
            </a:endParaRP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직사각형 15">
            <a:extLst>
              <a:ext uri="{FF2B5EF4-FFF2-40B4-BE49-F238E27FC236}">
                <a16:creationId xmlns:a16="http://schemas.microsoft.com/office/drawing/2014/main" id="{F32B16CE-8CD1-D34D-8201-B82C41485C7C}"/>
              </a:ext>
            </a:extLst>
          </p:cNvPr>
          <p:cNvSpPr/>
          <p:nvPr/>
        </p:nvSpPr>
        <p:spPr>
          <a:xfrm>
            <a:off x="0" y="2950776"/>
            <a:ext cx="12192000" cy="3907223"/>
          </a:xfrm>
          <a:prstGeom prst="rect">
            <a:avLst/>
          </a:prstGeom>
          <a:solidFill>
            <a:schemeClr val="bg1">
              <a:lumMod val="9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dirty="0">
              <a:ln>
                <a:noFill/>
              </a:ln>
              <a:solidFill>
                <a:srgbClr val="000000"/>
              </a:solidFill>
              <a:effectLst/>
              <a:uFillTx/>
              <a:latin typeface="+mj-lt"/>
              <a:ea typeface="+mj-ea"/>
              <a:cs typeface="+mj-cs"/>
              <a:sym typeface="맑은 고딕"/>
            </a:endParaRPr>
          </a:p>
        </p:txBody>
      </p:sp>
      <p:sp>
        <p:nvSpPr>
          <p:cNvPr id="14" name="타원 13">
            <a:extLst>
              <a:ext uri="{FF2B5EF4-FFF2-40B4-BE49-F238E27FC236}">
                <a16:creationId xmlns:a16="http://schemas.microsoft.com/office/drawing/2014/main" id="{C4F3F9E7-66F9-1047-BE27-59C3DA7339C5}"/>
              </a:ext>
            </a:extLst>
          </p:cNvPr>
          <p:cNvSpPr/>
          <p:nvPr/>
        </p:nvSpPr>
        <p:spPr>
          <a:xfrm>
            <a:off x="8007332" y="1591274"/>
            <a:ext cx="3240000" cy="3240000"/>
          </a:xfrm>
          <a:prstGeom prst="ellipse">
            <a:avLst/>
          </a:prstGeom>
          <a:solidFill>
            <a:schemeClr val="accent2">
              <a:alpha val="89804"/>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pic>
        <p:nvPicPr>
          <p:cNvPr id="3" name="그림 개체 틀 2">
            <a:extLst>
              <a:ext uri="{FF2B5EF4-FFF2-40B4-BE49-F238E27FC236}">
                <a16:creationId xmlns:a16="http://schemas.microsoft.com/office/drawing/2014/main" id="{ACF5F5AB-E1A1-6947-8C7F-D7CB669F9346}"/>
              </a:ext>
            </a:extLst>
          </p:cNvPr>
          <p:cNvPicPr>
            <a:picLocks noGrp="1" noChangeAspect="1"/>
          </p:cNvPicPr>
          <p:nvPr>
            <p:ph type="pic" sz="quarter" idx="15"/>
          </p:nvPr>
        </p:nvPicPr>
        <p:blipFill>
          <a:blip r:embed="rId2" cstate="print">
            <a:extLst>
              <a:ext uri="{28A0092B-C50C-407E-A947-70E740481C1C}">
                <a14:useLocalDpi xmlns:a14="http://schemas.microsoft.com/office/drawing/2010/main" val="0"/>
              </a:ext>
            </a:extLst>
          </a:blip>
          <a:srcRect t="16683" b="16683"/>
          <a:stretch>
            <a:fillRect/>
          </a:stretch>
        </p:blipFill>
        <p:spPr/>
      </p:pic>
      <p:sp>
        <p:nvSpPr>
          <p:cNvPr id="9" name="TextBox 8">
            <a:extLst>
              <a:ext uri="{FF2B5EF4-FFF2-40B4-BE49-F238E27FC236}">
                <a16:creationId xmlns:a16="http://schemas.microsoft.com/office/drawing/2014/main" id="{6F29F925-4D79-1840-815B-610C0C2D540D}"/>
              </a:ext>
            </a:extLst>
          </p:cNvPr>
          <p:cNvSpPr txBox="1"/>
          <p:nvPr/>
        </p:nvSpPr>
        <p:spPr>
          <a:xfrm>
            <a:off x="9144001" y="6096185"/>
            <a:ext cx="2369288"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r" defTabSz="914400" rtl="0" fontAlgn="auto" latinLnBrk="0" hangingPunct="0">
              <a:lnSpc>
                <a:spcPct val="90000"/>
              </a:lnSpc>
              <a:spcBef>
                <a:spcPts val="0"/>
              </a:spcBef>
              <a:spcAft>
                <a:spcPts val="0"/>
              </a:spcAft>
              <a:buClrTx/>
              <a:buSzTx/>
              <a:buFontTx/>
              <a:buNone/>
              <a:tabLst/>
            </a:pPr>
            <a:r>
              <a:rPr lang="en-US" altLang="ko-KR" sz="1200" dirty="0">
                <a:solidFill>
                  <a:schemeClr val="tx1">
                    <a:lumMod val="50000"/>
                    <a:lumOff val="50000"/>
                  </a:schemeClr>
                </a:solidFill>
                <a:latin typeface="+mn-lt"/>
              </a:rPr>
              <a:t>Insert your subtitle here</a:t>
            </a:r>
            <a:endParaRPr kumimoji="0" lang="ko-KR" altLang="en-US" sz="1200" b="0" i="0" u="none" strike="noStrike" cap="none" spc="0" normalizeH="0" baseline="0" dirty="0">
              <a:ln>
                <a:noFill/>
              </a:ln>
              <a:solidFill>
                <a:schemeClr val="tx1">
                  <a:lumMod val="50000"/>
                  <a:lumOff val="50000"/>
                </a:schemeClr>
              </a:solidFill>
              <a:effectLst/>
              <a:uFillTx/>
              <a:latin typeface="+mn-lt"/>
              <a:ea typeface="Bebas Neue Bold"/>
              <a:cs typeface="Bebas Neue Bold"/>
              <a:sym typeface="Bebas Neue Bold"/>
            </a:endParaRPr>
          </a:p>
        </p:txBody>
      </p:sp>
      <p:sp>
        <p:nvSpPr>
          <p:cNvPr id="10" name="TextBox 9">
            <a:extLst>
              <a:ext uri="{FF2B5EF4-FFF2-40B4-BE49-F238E27FC236}">
                <a16:creationId xmlns:a16="http://schemas.microsoft.com/office/drawing/2014/main" id="{B6634D32-E357-B540-8224-D7E45A1C51CE}"/>
              </a:ext>
            </a:extLst>
          </p:cNvPr>
          <p:cNvSpPr txBox="1"/>
          <p:nvPr/>
        </p:nvSpPr>
        <p:spPr>
          <a:xfrm>
            <a:off x="2390049" y="1659464"/>
            <a:ext cx="3933159" cy="105539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lnSpcReduction="10000"/>
          </a:bodyPr>
          <a:lstStyle/>
          <a:p>
            <a:pPr marL="0" marR="0" indent="0" defTabSz="914400" rtl="0" fontAlgn="auto" latinLnBrk="0" hangingPunct="0">
              <a:lnSpc>
                <a:spcPct val="90000"/>
              </a:lnSpc>
              <a:spcBef>
                <a:spcPts val="0"/>
              </a:spcBef>
              <a:spcAft>
                <a:spcPts val="0"/>
              </a:spcAft>
              <a:buClrTx/>
              <a:buSzTx/>
              <a:buFontTx/>
              <a:buNone/>
              <a:tabLst/>
            </a:pPr>
            <a:r>
              <a:rPr lang="en-US" altLang="ko-KR" sz="3600" dirty="0">
                <a:solidFill>
                  <a:schemeClr val="tx2"/>
                </a:solidFill>
                <a:latin typeface="+mj-lt"/>
              </a:rPr>
              <a:t>Blossom</a:t>
            </a:r>
          </a:p>
          <a:p>
            <a:pPr marL="0" marR="0" indent="0" defTabSz="914400" rtl="0" fontAlgn="auto" latinLnBrk="0" hangingPunct="0">
              <a:lnSpc>
                <a:spcPct val="90000"/>
              </a:lnSpc>
              <a:spcBef>
                <a:spcPts val="0"/>
              </a:spcBef>
              <a:spcAft>
                <a:spcPts val="0"/>
              </a:spcAft>
              <a:buClrTx/>
              <a:buSzTx/>
              <a:buFontTx/>
              <a:buNone/>
              <a:tabLst/>
            </a:pPr>
            <a:r>
              <a:rPr lang="en-US" altLang="ko-KR" sz="3600" dirty="0">
                <a:solidFill>
                  <a:schemeClr val="tx2"/>
                </a:solidFill>
                <a:latin typeface="+mj-lt"/>
              </a:rPr>
              <a:t>Flower Shop</a:t>
            </a:r>
          </a:p>
        </p:txBody>
      </p:sp>
      <p:sp>
        <p:nvSpPr>
          <p:cNvPr id="12" name="TextBox 11">
            <a:extLst>
              <a:ext uri="{FF2B5EF4-FFF2-40B4-BE49-F238E27FC236}">
                <a16:creationId xmlns:a16="http://schemas.microsoft.com/office/drawing/2014/main" id="{FD9749E6-3B43-1144-BB93-4BA84DDB3A82}"/>
              </a:ext>
            </a:extLst>
          </p:cNvPr>
          <p:cNvSpPr txBox="1"/>
          <p:nvPr/>
        </p:nvSpPr>
        <p:spPr>
          <a:xfrm>
            <a:off x="2148664" y="3907223"/>
            <a:ext cx="4415930" cy="2395079"/>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pPr algn="ctr"/>
            <a:r>
              <a:rPr lang="en-GB" sz="1400" b="1" i="1" dirty="0">
                <a:solidFill>
                  <a:schemeClr val="tx1">
                    <a:lumMod val="75000"/>
                    <a:lumOff val="25000"/>
                  </a:schemeClr>
                </a:solidFill>
                <a:cs typeface="Calibri" panose="020F0502020204030204" pitchFamily="34" charset="0"/>
              </a:rPr>
              <a:t>I would like to Introduce Blossom Flower Shop as a business venture aiming to provide fresh, high-quality flowers and floral arrangements.</a:t>
            </a:r>
          </a:p>
          <a:p>
            <a:pPr algn="ctr"/>
            <a:endParaRPr lang="en-GB" sz="1400" b="1" i="1" dirty="0">
              <a:solidFill>
                <a:schemeClr val="tx1">
                  <a:lumMod val="75000"/>
                  <a:lumOff val="25000"/>
                </a:schemeClr>
              </a:solidFill>
              <a:cs typeface="Calibri" panose="020F0502020204030204" pitchFamily="34" charset="0"/>
            </a:endParaRPr>
          </a:p>
          <a:p>
            <a:pPr algn="ctr"/>
            <a:r>
              <a:rPr lang="en-GB" sz="1400" b="1" i="1" dirty="0">
                <a:solidFill>
                  <a:schemeClr val="tx1">
                    <a:lumMod val="75000"/>
                    <a:lumOff val="25000"/>
                  </a:schemeClr>
                </a:solidFill>
                <a:cs typeface="Calibri" panose="020F0502020204030204" pitchFamily="34" charset="0"/>
              </a:rPr>
              <a:t>Highlight the focus on serving the local community in Manchester, UK</a:t>
            </a:r>
          </a:p>
          <a:p>
            <a:pPr algn="ctr"/>
            <a:r>
              <a:rPr lang="en-GB" sz="1400" b="1" i="1" dirty="0">
                <a:solidFill>
                  <a:schemeClr val="tx1">
                    <a:lumMod val="75000"/>
                    <a:lumOff val="25000"/>
                  </a:schemeClr>
                </a:solidFill>
                <a:cs typeface="Calibri" panose="020F0502020204030204" pitchFamily="34" charset="0"/>
              </a:rPr>
              <a:t>.</a:t>
            </a:r>
          </a:p>
          <a:p>
            <a:pPr algn="ctr"/>
            <a:r>
              <a:rPr lang="en-GB" sz="1400" b="1" i="1" dirty="0">
                <a:solidFill>
                  <a:schemeClr val="tx1">
                    <a:lumMod val="75000"/>
                    <a:lumOff val="25000"/>
                  </a:schemeClr>
                </a:solidFill>
                <a:cs typeface="Calibri" panose="020F0502020204030204" pitchFamily="34" charset="0"/>
              </a:rPr>
              <a:t>Mention the incorporation of both offline and online sales channels for customer convenience.</a:t>
            </a:r>
          </a:p>
        </p:txBody>
      </p:sp>
      <p:cxnSp>
        <p:nvCxnSpPr>
          <p:cNvPr id="13" name="직선 연결선[R] 12">
            <a:extLst>
              <a:ext uri="{FF2B5EF4-FFF2-40B4-BE49-F238E27FC236}">
                <a16:creationId xmlns:a16="http://schemas.microsoft.com/office/drawing/2014/main" id="{2C00989C-2320-4A4C-B470-B61C15024368}"/>
              </a:ext>
            </a:extLst>
          </p:cNvPr>
          <p:cNvCxnSpPr>
            <a:cxnSpLocks/>
          </p:cNvCxnSpPr>
          <p:nvPr/>
        </p:nvCxnSpPr>
        <p:spPr>
          <a:xfrm>
            <a:off x="3780762" y="2950777"/>
            <a:ext cx="4518286" cy="0"/>
          </a:xfrm>
          <a:prstGeom prst="line">
            <a:avLst/>
          </a:prstGeom>
          <a:noFill/>
          <a:ln w="19050" cap="flat">
            <a:solidFill>
              <a:schemeClr val="accent2"/>
            </a:solidFill>
            <a:prstDash val="solid"/>
            <a:miter lim="800000"/>
          </a:ln>
          <a:effectLst/>
          <a:sp3d/>
        </p:spPr>
        <p:style>
          <a:lnRef idx="0">
            <a:scrgbClr r="0" g="0" b="0"/>
          </a:lnRef>
          <a:fillRef idx="0">
            <a:scrgbClr r="0" g="0" b="0"/>
          </a:fillRef>
          <a:effectRef idx="0">
            <a:scrgbClr r="0" g="0" b="0"/>
          </a:effectRef>
          <a:fontRef idx="none"/>
        </p:style>
      </p:cxnSp>
      <p:sp>
        <p:nvSpPr>
          <p:cNvPr id="17" name="TextBox 16">
            <a:extLst>
              <a:ext uri="{FF2B5EF4-FFF2-40B4-BE49-F238E27FC236}">
                <a16:creationId xmlns:a16="http://schemas.microsoft.com/office/drawing/2014/main" id="{2EDC9399-EC79-4C42-A6E8-8DAFB78D7A18}"/>
              </a:ext>
            </a:extLst>
          </p:cNvPr>
          <p:cNvSpPr txBox="1"/>
          <p:nvPr/>
        </p:nvSpPr>
        <p:spPr>
          <a:xfrm>
            <a:off x="678711" y="336511"/>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01</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18" name="TextBox 17">
            <a:extLst>
              <a:ext uri="{FF2B5EF4-FFF2-40B4-BE49-F238E27FC236}">
                <a16:creationId xmlns:a16="http://schemas.microsoft.com/office/drawing/2014/main" id="{143F6367-A59D-4E4A-8144-414585C480AD}"/>
              </a:ext>
            </a:extLst>
          </p:cNvPr>
          <p:cNvSpPr txBox="1"/>
          <p:nvPr/>
        </p:nvSpPr>
        <p:spPr>
          <a:xfrm>
            <a:off x="1002821" y="336511"/>
            <a:ext cx="114584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fontScale="85000" lnSpcReduction="10000"/>
          </a:bodyPr>
          <a:lstStyle/>
          <a:p>
            <a:pPr algn="l"/>
            <a:r>
              <a:rPr lang="en-US" altLang="ko-KR" sz="1800" dirty="0">
                <a:solidFill>
                  <a:schemeClr val="bg1">
                    <a:lumMod val="50000"/>
                  </a:schemeClr>
                </a:solidFill>
                <a:latin typeface="+mn-lt"/>
              </a:rPr>
              <a:t>Introduction</a:t>
            </a:r>
            <a:endParaRPr kumimoji="0" lang="ko-KR" altLang="en-US"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endParaRP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직사각형 8">
            <a:extLst>
              <a:ext uri="{FF2B5EF4-FFF2-40B4-BE49-F238E27FC236}">
                <a16:creationId xmlns:a16="http://schemas.microsoft.com/office/drawing/2014/main" id="{5CC2469C-6721-3C4E-8C40-4F48E283AC52}"/>
              </a:ext>
            </a:extLst>
          </p:cNvPr>
          <p:cNvSpPr/>
          <p:nvPr/>
        </p:nvSpPr>
        <p:spPr>
          <a:xfrm>
            <a:off x="678711" y="876251"/>
            <a:ext cx="10834577" cy="5105497"/>
          </a:xfrm>
          <a:prstGeom prst="rect">
            <a:avLst/>
          </a:prstGeom>
          <a:solidFill>
            <a:schemeClr val="bg1"/>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pic>
        <p:nvPicPr>
          <p:cNvPr id="23" name="그림 개체 틀 22">
            <a:extLst>
              <a:ext uri="{FF2B5EF4-FFF2-40B4-BE49-F238E27FC236}">
                <a16:creationId xmlns:a16="http://schemas.microsoft.com/office/drawing/2014/main" id="{B5A7753E-BBC5-984F-9188-ABF7E6F95296}"/>
              </a:ext>
            </a:extLst>
          </p:cNvPr>
          <p:cNvPicPr>
            <a:picLocks noGrp="1" noChangeAspect="1"/>
          </p:cNvPicPr>
          <p:nvPr>
            <p:ph type="pic" sz="quarter" idx="15"/>
          </p:nvPr>
        </p:nvPicPr>
        <p:blipFill rotWithShape="1">
          <a:blip r:embed="rId2" cstate="print">
            <a:extLst>
              <a:ext uri="{28A0092B-C50C-407E-A947-70E740481C1C}">
                <a14:useLocalDpi xmlns:a14="http://schemas.microsoft.com/office/drawing/2010/main" val="0"/>
              </a:ext>
            </a:extLst>
          </a:blip>
          <a:srcRect t="7721" b="32357"/>
          <a:stretch/>
        </p:blipFill>
        <p:spPr>
          <a:xfrm>
            <a:off x="1279267" y="1910844"/>
            <a:ext cx="2824172" cy="2538608"/>
          </a:xfrm>
        </p:spPr>
      </p:pic>
      <p:cxnSp>
        <p:nvCxnSpPr>
          <p:cNvPr id="11" name="직선 연결선[R] 10">
            <a:extLst>
              <a:ext uri="{FF2B5EF4-FFF2-40B4-BE49-F238E27FC236}">
                <a16:creationId xmlns:a16="http://schemas.microsoft.com/office/drawing/2014/main" id="{DE3DEDA2-D2E9-A94F-8FF5-6C6D75D60888}"/>
              </a:ext>
            </a:extLst>
          </p:cNvPr>
          <p:cNvCxnSpPr/>
          <p:nvPr/>
        </p:nvCxnSpPr>
        <p:spPr>
          <a:xfrm>
            <a:off x="1279267" y="4678326"/>
            <a:ext cx="2826000" cy="0"/>
          </a:xfrm>
          <a:prstGeom prst="line">
            <a:avLst/>
          </a:prstGeom>
          <a:noFill/>
          <a:ln w="12700" cap="flat">
            <a:solidFill>
              <a:schemeClr val="bg1">
                <a:lumMod val="85000"/>
              </a:schemeClr>
            </a:solidFill>
            <a:prstDash val="solid"/>
            <a:miter lim="800000"/>
          </a:ln>
          <a:effectLst/>
          <a:sp3d/>
        </p:spPr>
        <p:style>
          <a:lnRef idx="0">
            <a:scrgbClr r="0" g="0" b="0"/>
          </a:lnRef>
          <a:fillRef idx="0">
            <a:scrgbClr r="0" g="0" b="0"/>
          </a:fillRef>
          <a:effectRef idx="0">
            <a:scrgbClr r="0" g="0" b="0"/>
          </a:effectRef>
          <a:fontRef idx="none"/>
        </p:style>
      </p:cxnSp>
      <p:cxnSp>
        <p:nvCxnSpPr>
          <p:cNvPr id="14" name="직선 연결선[R] 13">
            <a:extLst>
              <a:ext uri="{FF2B5EF4-FFF2-40B4-BE49-F238E27FC236}">
                <a16:creationId xmlns:a16="http://schemas.microsoft.com/office/drawing/2014/main" id="{3AC3CCFB-4AFD-304F-8509-739CC3A17399}"/>
              </a:ext>
            </a:extLst>
          </p:cNvPr>
          <p:cNvCxnSpPr/>
          <p:nvPr/>
        </p:nvCxnSpPr>
        <p:spPr>
          <a:xfrm>
            <a:off x="4683000" y="4678326"/>
            <a:ext cx="2826000" cy="0"/>
          </a:xfrm>
          <a:prstGeom prst="line">
            <a:avLst/>
          </a:prstGeom>
          <a:noFill/>
          <a:ln w="12700" cap="flat">
            <a:solidFill>
              <a:schemeClr val="bg1">
                <a:lumMod val="85000"/>
              </a:schemeClr>
            </a:solidFill>
            <a:prstDash val="solid"/>
            <a:miter lim="800000"/>
          </a:ln>
          <a:effectLst/>
          <a:sp3d/>
        </p:spPr>
        <p:style>
          <a:lnRef idx="0">
            <a:scrgbClr r="0" g="0" b="0"/>
          </a:lnRef>
          <a:fillRef idx="0">
            <a:scrgbClr r="0" g="0" b="0"/>
          </a:fillRef>
          <a:effectRef idx="0">
            <a:scrgbClr r="0" g="0" b="0"/>
          </a:effectRef>
          <a:fontRef idx="none"/>
        </p:style>
      </p:cxnSp>
      <p:cxnSp>
        <p:nvCxnSpPr>
          <p:cNvPr id="16" name="직선 연결선[R] 15">
            <a:extLst>
              <a:ext uri="{FF2B5EF4-FFF2-40B4-BE49-F238E27FC236}">
                <a16:creationId xmlns:a16="http://schemas.microsoft.com/office/drawing/2014/main" id="{DD6AE6EB-D5C0-294C-B0DD-B781D88187D9}"/>
              </a:ext>
            </a:extLst>
          </p:cNvPr>
          <p:cNvCxnSpPr/>
          <p:nvPr/>
        </p:nvCxnSpPr>
        <p:spPr>
          <a:xfrm>
            <a:off x="8088561" y="4678326"/>
            <a:ext cx="2826000" cy="0"/>
          </a:xfrm>
          <a:prstGeom prst="line">
            <a:avLst/>
          </a:prstGeom>
          <a:noFill/>
          <a:ln w="12700" cap="flat">
            <a:solidFill>
              <a:schemeClr val="bg1">
                <a:lumMod val="85000"/>
              </a:schemeClr>
            </a:solidFill>
            <a:prstDash val="solid"/>
            <a:miter lim="800000"/>
          </a:ln>
          <a:effectLst/>
          <a:sp3d/>
        </p:spPr>
        <p:style>
          <a:lnRef idx="0">
            <a:scrgbClr r="0" g="0" b="0"/>
          </a:lnRef>
          <a:fillRef idx="0">
            <a:scrgbClr r="0" g="0" b="0"/>
          </a:fillRef>
          <a:effectRef idx="0">
            <a:scrgbClr r="0" g="0" b="0"/>
          </a:effectRef>
          <a:fontRef idx="none"/>
        </p:style>
      </p:cxnSp>
      <p:sp>
        <p:nvSpPr>
          <p:cNvPr id="22" name="TextBox 21">
            <a:extLst>
              <a:ext uri="{FF2B5EF4-FFF2-40B4-BE49-F238E27FC236}">
                <a16:creationId xmlns:a16="http://schemas.microsoft.com/office/drawing/2014/main" id="{79C124B9-33EB-874B-BC5D-E80F28077C62}"/>
              </a:ext>
            </a:extLst>
          </p:cNvPr>
          <p:cNvSpPr txBox="1"/>
          <p:nvPr/>
        </p:nvSpPr>
        <p:spPr>
          <a:xfrm>
            <a:off x="9144001" y="6096185"/>
            <a:ext cx="2369288"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r" defTabSz="914400" rtl="0" fontAlgn="auto" latinLnBrk="0" hangingPunct="0">
              <a:lnSpc>
                <a:spcPct val="90000"/>
              </a:lnSpc>
              <a:spcBef>
                <a:spcPts val="0"/>
              </a:spcBef>
              <a:spcAft>
                <a:spcPts val="0"/>
              </a:spcAft>
              <a:buClrTx/>
              <a:buSzTx/>
              <a:buFontTx/>
              <a:buNone/>
              <a:tabLst/>
            </a:pPr>
            <a:r>
              <a:rPr lang="en-US" altLang="ko-KR" sz="1200" dirty="0">
                <a:solidFill>
                  <a:schemeClr val="tx1">
                    <a:lumMod val="50000"/>
                    <a:lumOff val="50000"/>
                  </a:schemeClr>
                </a:solidFill>
                <a:latin typeface="+mn-lt"/>
              </a:rPr>
              <a:t>Insert your subtitle here</a:t>
            </a:r>
            <a:endParaRPr kumimoji="0" lang="ko-KR" altLang="en-US" sz="1200" b="0" i="0" u="none" strike="noStrike" cap="none" spc="0" normalizeH="0" baseline="0" dirty="0">
              <a:ln>
                <a:noFill/>
              </a:ln>
              <a:solidFill>
                <a:schemeClr val="tx1">
                  <a:lumMod val="50000"/>
                  <a:lumOff val="50000"/>
                </a:schemeClr>
              </a:solidFill>
              <a:effectLst/>
              <a:uFillTx/>
              <a:latin typeface="+mn-lt"/>
              <a:ea typeface="Bebas Neue Bold"/>
              <a:cs typeface="Bebas Neue Bold"/>
              <a:sym typeface="Bebas Neue Bold"/>
            </a:endParaRPr>
          </a:p>
        </p:txBody>
      </p:sp>
      <p:pic>
        <p:nvPicPr>
          <p:cNvPr id="27" name="그림 개체 틀 26">
            <a:extLst>
              <a:ext uri="{FF2B5EF4-FFF2-40B4-BE49-F238E27FC236}">
                <a16:creationId xmlns:a16="http://schemas.microsoft.com/office/drawing/2014/main" id="{3DD2477D-4EC7-8B40-9F89-CE308F133E4C}"/>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12908" r="12908"/>
          <a:stretch>
            <a:fillRect/>
          </a:stretch>
        </p:blipFill>
        <p:spPr/>
      </p:pic>
      <p:pic>
        <p:nvPicPr>
          <p:cNvPr id="31" name="그림 개체 틀 30">
            <a:extLst>
              <a:ext uri="{FF2B5EF4-FFF2-40B4-BE49-F238E27FC236}">
                <a16:creationId xmlns:a16="http://schemas.microsoft.com/office/drawing/2014/main" id="{6746A110-8A1C-9742-91CB-06C846742AF1}"/>
              </a:ext>
            </a:extLst>
          </p:cNvPr>
          <p:cNvPicPr>
            <a:picLocks noGrp="1" noChangeAspect="1"/>
          </p:cNvPicPr>
          <p:nvPr>
            <p:ph type="pic" sz="quarter" idx="14"/>
          </p:nvPr>
        </p:nvPicPr>
        <p:blipFill>
          <a:blip r:embed="rId4" cstate="print">
            <a:extLst>
              <a:ext uri="{28A0092B-C50C-407E-A947-70E740481C1C}">
                <a14:useLocalDpi xmlns:a14="http://schemas.microsoft.com/office/drawing/2010/main" val="0"/>
              </a:ext>
            </a:extLst>
          </a:blip>
          <a:srcRect l="12929" r="12929"/>
          <a:stretch>
            <a:fillRect/>
          </a:stretch>
        </p:blipFill>
        <p:spPr/>
      </p:pic>
      <p:sp>
        <p:nvSpPr>
          <p:cNvPr id="33" name="TextBox 11">
            <a:extLst>
              <a:ext uri="{FF2B5EF4-FFF2-40B4-BE49-F238E27FC236}">
                <a16:creationId xmlns:a16="http://schemas.microsoft.com/office/drawing/2014/main" id="{AC628B2A-084D-B44A-A220-1C9ADCB22C7A}"/>
              </a:ext>
            </a:extLst>
          </p:cNvPr>
          <p:cNvSpPr txBox="1"/>
          <p:nvPr/>
        </p:nvSpPr>
        <p:spPr>
          <a:xfrm>
            <a:off x="1179576" y="4852377"/>
            <a:ext cx="9445752" cy="1185581"/>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pPr algn="ctr"/>
            <a:r>
              <a:rPr lang="en-GB"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rPr>
              <a:t>Emphasize the aim to offer a wide variety of fresh flowers and custom floral arrangements.</a:t>
            </a:r>
          </a:p>
          <a:p>
            <a:pPr algn="ctr"/>
            <a:endParaRPr lang="en-GB"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endParaRPr>
          </a:p>
          <a:p>
            <a:pPr algn="ctr"/>
            <a:r>
              <a:rPr lang="en-GB"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rPr>
              <a:t>The strategic location of the shop will be in Trafford Park with high visibility and foot traffic.</a:t>
            </a:r>
          </a:p>
          <a:p>
            <a:pPr algn="ctr"/>
            <a:endParaRPr lang="en-GB"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endParaRPr>
          </a:p>
          <a:p>
            <a:pPr algn="ctr"/>
            <a:r>
              <a:rPr lang="en-GB" b="1" i="1" dirty="0" err="1">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rPr>
              <a:t>Planing</a:t>
            </a:r>
            <a:r>
              <a:rPr lang="en-GB"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rPr>
              <a:t> to cater to seasonal fluctuations by targeting corporate clients for subscription-based flower services</a:t>
            </a:r>
            <a:r>
              <a:rPr lang="en-US" altLang="ko-KR"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rPr>
              <a:t>.</a:t>
            </a:r>
            <a:endParaRPr b="1" i="1" dirty="0">
              <a:solidFill>
                <a:schemeClr val="tx1">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endParaRPr>
          </a:p>
        </p:txBody>
      </p:sp>
      <p:sp>
        <p:nvSpPr>
          <p:cNvPr id="24" name="TextBox 23">
            <a:extLst>
              <a:ext uri="{FF2B5EF4-FFF2-40B4-BE49-F238E27FC236}">
                <a16:creationId xmlns:a16="http://schemas.microsoft.com/office/drawing/2014/main" id="{C3A2337F-6A87-7943-A2F4-0C411314DCE9}"/>
              </a:ext>
            </a:extLst>
          </p:cNvPr>
          <p:cNvSpPr txBox="1"/>
          <p:nvPr/>
        </p:nvSpPr>
        <p:spPr>
          <a:xfrm>
            <a:off x="678711" y="336511"/>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01</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25" name="TextBox 24">
            <a:extLst>
              <a:ext uri="{FF2B5EF4-FFF2-40B4-BE49-F238E27FC236}">
                <a16:creationId xmlns:a16="http://schemas.microsoft.com/office/drawing/2014/main" id="{B29F701A-B4B9-F544-968A-244269F1DFC2}"/>
              </a:ext>
            </a:extLst>
          </p:cNvPr>
          <p:cNvSpPr txBox="1"/>
          <p:nvPr/>
        </p:nvSpPr>
        <p:spPr>
          <a:xfrm>
            <a:off x="1002821" y="336511"/>
            <a:ext cx="114584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fontScale="85000" lnSpcReduction="10000"/>
          </a:bodyPr>
          <a:lstStyle/>
          <a:p>
            <a:pPr algn="l"/>
            <a:r>
              <a:rPr lang="en-US" altLang="ko-KR" sz="1800" dirty="0">
                <a:solidFill>
                  <a:schemeClr val="bg1">
                    <a:lumMod val="50000"/>
                  </a:schemeClr>
                </a:solidFill>
                <a:latin typeface="+mn-lt"/>
              </a:rPr>
              <a:t>Introduction</a:t>
            </a:r>
            <a:endParaRPr kumimoji="0" lang="ko-KR" altLang="en-US"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직사각형 6">
            <a:extLst>
              <a:ext uri="{FF2B5EF4-FFF2-40B4-BE49-F238E27FC236}">
                <a16:creationId xmlns:a16="http://schemas.microsoft.com/office/drawing/2014/main" id="{2194D579-5E8F-0C4F-865D-C0C9545491A8}"/>
              </a:ext>
            </a:extLst>
          </p:cNvPr>
          <p:cNvSpPr/>
          <p:nvPr/>
        </p:nvSpPr>
        <p:spPr>
          <a:xfrm>
            <a:off x="6095999" y="612851"/>
            <a:ext cx="6095999" cy="5632309"/>
          </a:xfrm>
          <a:prstGeom prst="rect">
            <a:avLst/>
          </a:prstGeom>
          <a:solidFill>
            <a:schemeClr val="accent1">
              <a:lumMod val="60000"/>
              <a:lumOff val="40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r>
              <a:rPr lang="en-GB" altLang="ko-KR" sz="1800" dirty="0">
                <a:solidFill>
                  <a:srgbClr val="000000"/>
                </a:solidFill>
                <a:latin typeface="+mj-lt"/>
                <a:ea typeface="+mj-ea"/>
                <a:cs typeface="+mj-cs"/>
                <a:sym typeface="맑은 고딕"/>
              </a:rPr>
              <a:t>T</a:t>
            </a:r>
            <a:r>
              <a:rPr kumimoji="0" lang="en-GB" altLang="ko-KR" sz="1800" b="0" i="0" u="none" strike="noStrike" cap="none" spc="0" normalizeH="0" baseline="0" dirty="0">
                <a:ln>
                  <a:noFill/>
                </a:ln>
                <a:solidFill>
                  <a:srgbClr val="000000"/>
                </a:solidFill>
                <a:effectLst/>
                <a:uFillTx/>
                <a:latin typeface="+mj-lt"/>
                <a:ea typeface="+mj-ea"/>
                <a:cs typeface="+mj-cs"/>
                <a:sym typeface="맑은 고딕"/>
              </a:rPr>
              <a:t>he legal format of the business will consider the next factors:</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v"/>
              <a:tabLst/>
            </a:pPr>
            <a:r>
              <a:rPr kumimoji="0" lang="en-GB" altLang="ko-KR" sz="1800" b="0" i="0" u="none" strike="noStrike" cap="none" spc="0" normalizeH="0" baseline="0" dirty="0">
                <a:ln>
                  <a:noFill/>
                </a:ln>
                <a:solidFill>
                  <a:srgbClr val="000000"/>
                </a:solidFill>
                <a:effectLst/>
                <a:uFillTx/>
                <a:latin typeface="+mj-lt"/>
                <a:ea typeface="+mj-ea"/>
                <a:cs typeface="+mj-cs"/>
                <a:sym typeface="맑은 고딕"/>
              </a:rPr>
              <a:t> </a:t>
            </a:r>
            <a:r>
              <a:rPr lang="en-GB" altLang="ko-KR" sz="1800" dirty="0">
                <a:solidFill>
                  <a:srgbClr val="000000"/>
                </a:solidFill>
                <a:latin typeface="Abadi" panose="020B0604020104020204" pitchFamily="34" charset="0"/>
                <a:ea typeface="+mj-ea"/>
                <a:cs typeface="+mj-cs"/>
                <a:sym typeface="맑은 고딕"/>
              </a:rPr>
              <a:t>T</a:t>
            </a: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he business license</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v"/>
              <a:tabLst/>
            </a:pP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 </a:t>
            </a:r>
            <a:r>
              <a:rPr lang="en-GB" altLang="ko-KR" sz="1800" dirty="0">
                <a:solidFill>
                  <a:srgbClr val="000000"/>
                </a:solidFill>
                <a:latin typeface="Abadi" panose="020B0604020104020204" pitchFamily="34" charset="0"/>
                <a:ea typeface="+mj-ea"/>
                <a:cs typeface="+mj-cs"/>
                <a:sym typeface="맑은 고딕"/>
              </a:rPr>
              <a:t>H</a:t>
            </a: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ealth and safety compliance</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v"/>
              <a:tabLst/>
            </a:pP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 </a:t>
            </a:r>
            <a:r>
              <a:rPr lang="en-GB" altLang="ko-KR" sz="1800" dirty="0">
                <a:solidFill>
                  <a:srgbClr val="000000"/>
                </a:solidFill>
                <a:latin typeface="Abadi" panose="020B0604020104020204" pitchFamily="34" charset="0"/>
                <a:ea typeface="+mj-ea"/>
                <a:cs typeface="+mj-cs"/>
                <a:sym typeface="맑은 고딕"/>
              </a:rPr>
              <a:t>W</a:t>
            </a: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aste management license</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v"/>
              <a:tabLst/>
            </a:pP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 </a:t>
            </a:r>
            <a:r>
              <a:rPr lang="en-GB" altLang="ko-KR" sz="1800" dirty="0">
                <a:solidFill>
                  <a:srgbClr val="000000"/>
                </a:solidFill>
                <a:latin typeface="Abadi" panose="020B0604020104020204" pitchFamily="34" charset="0"/>
                <a:ea typeface="+mj-ea"/>
                <a:cs typeface="+mj-cs"/>
                <a:sym typeface="맑은 고딕"/>
              </a:rPr>
              <a:t>I</a:t>
            </a:r>
            <a:r>
              <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rPr>
              <a:t>nsurance policies</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v"/>
              <a:tabLst/>
            </a:pPr>
            <a:r>
              <a:rPr lang="en-GB" altLang="ko-KR" sz="1800" dirty="0">
                <a:solidFill>
                  <a:srgbClr val="000000"/>
                </a:solidFill>
                <a:latin typeface="Abadi" panose="020B0604020104020204" pitchFamily="34" charset="0"/>
                <a:ea typeface="+mj-ea"/>
                <a:cs typeface="+mj-cs"/>
                <a:sym typeface="맑은 고딕"/>
              </a:rPr>
              <a:t>Contract of Rent</a:t>
            </a:r>
          </a:p>
          <a:p>
            <a:pPr marR="0" algn="l" defTabSz="914400" rtl="0" fontAlgn="auto" latinLnBrk="0" hangingPunct="0">
              <a:lnSpc>
                <a:spcPct val="100000"/>
              </a:lnSpc>
              <a:spcBef>
                <a:spcPts val="0"/>
              </a:spcBef>
              <a:spcAft>
                <a:spcPts val="0"/>
              </a:spcAft>
              <a:buClrTx/>
              <a:buSzTx/>
              <a:tabLst/>
            </a:pPr>
            <a:endParaRPr kumimoji="0" lang="en-GB" altLang="ko-KR" sz="1800" b="0" i="0" u="none" strike="noStrike" cap="none" spc="0" normalizeH="0" baseline="0" dirty="0">
              <a:ln>
                <a:noFill/>
              </a:ln>
              <a:solidFill>
                <a:srgbClr val="000000"/>
              </a:solidFill>
              <a:effectLst/>
              <a:uFillTx/>
              <a:latin typeface="Abadi" panose="020B0604020104020204" pitchFamily="34" charset="0"/>
              <a:ea typeface="+mj-ea"/>
              <a:cs typeface="+mj-cs"/>
              <a:sym typeface="맑은 고딕"/>
            </a:endParaRPr>
          </a:p>
          <a:p>
            <a:pPr marL="0" marR="0" indent="0" algn="l" defTabSz="914400" rtl="0" fontAlgn="auto" latinLnBrk="0" hangingPunct="0">
              <a:lnSpc>
                <a:spcPct val="100000"/>
              </a:lnSpc>
              <a:spcBef>
                <a:spcPts val="0"/>
              </a:spcBef>
              <a:spcAft>
                <a:spcPts val="0"/>
              </a:spcAft>
              <a:buClrTx/>
              <a:buSzTx/>
              <a:buFontTx/>
              <a:buNone/>
              <a:tabLst/>
            </a:pPr>
            <a:r>
              <a:rPr lang="en-GB" altLang="ko-KR" sz="1800" dirty="0">
                <a:solidFill>
                  <a:srgbClr val="000000"/>
                </a:solidFill>
                <a:latin typeface="+mj-lt"/>
                <a:ea typeface="+mj-ea"/>
                <a:cs typeface="+mj-cs"/>
                <a:sym typeface="맑은 고딕"/>
              </a:rPr>
              <a:t>As well we plan to make a </a:t>
            </a:r>
            <a:r>
              <a:rPr kumimoji="0" lang="en-GB" altLang="ko-KR" sz="1800" b="0" i="0" u="none" strike="noStrike" cap="none" spc="0" normalizeH="0" baseline="0" dirty="0">
                <a:ln>
                  <a:noFill/>
                </a:ln>
                <a:solidFill>
                  <a:srgbClr val="000000"/>
                </a:solidFill>
                <a:effectLst/>
                <a:uFillTx/>
                <a:latin typeface="+mj-lt"/>
                <a:ea typeface="+mj-ea"/>
                <a:cs typeface="+mj-cs"/>
                <a:sym typeface="맑은 고딕"/>
              </a:rPr>
              <a:t>consultation with legal professionals to ensure compliance and proper documentation.</a:t>
            </a:r>
          </a:p>
          <a:p>
            <a:pPr marL="0" marR="0" indent="0" algn="l" defTabSz="914400" rtl="0" fontAlgn="auto" latinLnBrk="0" hangingPunct="0">
              <a:lnSpc>
                <a:spcPct val="100000"/>
              </a:lnSpc>
              <a:spcBef>
                <a:spcPts val="0"/>
              </a:spcBef>
              <a:spcAft>
                <a:spcPts val="0"/>
              </a:spcAft>
              <a:buClrTx/>
              <a:buSzTx/>
              <a:buFontTx/>
              <a:buNone/>
              <a:tabLst/>
            </a:pPr>
            <a:endParaRPr lang="en-GB" altLang="ko-KR" sz="1800" dirty="0">
              <a:solidFill>
                <a:srgbClr val="000000"/>
              </a:solidFill>
              <a:latin typeface="+mj-lt"/>
              <a:ea typeface="+mj-ea"/>
              <a:cs typeface="+mj-cs"/>
              <a:sym typeface="맑은 고딕"/>
            </a:endParaRPr>
          </a:p>
          <a:p>
            <a:pPr marL="0" marR="0" indent="0" defTabSz="914400" rtl="0" fontAlgn="auto" latinLnBrk="0" hangingPunct="0">
              <a:lnSpc>
                <a:spcPct val="100000"/>
              </a:lnSpc>
              <a:spcBef>
                <a:spcPts val="0"/>
              </a:spcBef>
              <a:spcAft>
                <a:spcPts val="0"/>
              </a:spcAft>
              <a:buClrTx/>
              <a:buSzTx/>
              <a:buFontTx/>
              <a:buNone/>
              <a:tabLst/>
            </a:pPr>
            <a:r>
              <a:rPr kumimoji="0" lang="en-GB" altLang="ko-KR" sz="1800" b="1" i="1" u="none" strike="noStrike" cap="none" spc="0" normalizeH="0" baseline="0" dirty="0">
                <a:ln>
                  <a:noFill/>
                </a:ln>
                <a:solidFill>
                  <a:srgbClr val="000000"/>
                </a:solidFill>
                <a:effectLst/>
                <a:uFillTx/>
                <a:latin typeface="+mj-lt"/>
                <a:ea typeface="+mj-ea"/>
                <a:cs typeface="+mj-cs"/>
                <a:sym typeface="맑은 고딕"/>
              </a:rPr>
              <a:t>The estimated cos of all upper mentioned legal needs will be £3000</a:t>
            </a:r>
            <a:endParaRPr kumimoji="0" lang="ko-KR" altLang="en-US" sz="1800" b="1" i="1" u="none" strike="noStrike" cap="none" spc="0" normalizeH="0" baseline="0" dirty="0">
              <a:ln>
                <a:noFill/>
              </a:ln>
              <a:solidFill>
                <a:srgbClr val="000000"/>
              </a:solidFill>
              <a:effectLst/>
              <a:uFillTx/>
              <a:latin typeface="+mj-lt"/>
              <a:ea typeface="+mj-ea"/>
              <a:cs typeface="+mj-cs"/>
              <a:sym typeface="맑은 고딕"/>
            </a:endParaRPr>
          </a:p>
        </p:txBody>
      </p:sp>
      <p:sp>
        <p:nvSpPr>
          <p:cNvPr id="9" name="TextBox 8">
            <a:extLst>
              <a:ext uri="{FF2B5EF4-FFF2-40B4-BE49-F238E27FC236}">
                <a16:creationId xmlns:a16="http://schemas.microsoft.com/office/drawing/2014/main" id="{3A19C6B3-806F-1241-99F6-781BD6FCD6A7}"/>
              </a:ext>
            </a:extLst>
          </p:cNvPr>
          <p:cNvSpPr txBox="1"/>
          <p:nvPr/>
        </p:nvSpPr>
        <p:spPr>
          <a:xfrm>
            <a:off x="1292169" y="1510010"/>
            <a:ext cx="4107056" cy="15802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lnSpcReduction="10000"/>
          </a:bodyPr>
          <a:lstStyle/>
          <a:p>
            <a:pPr marL="0" marR="0" indent="0" defTabSz="914400" rtl="0" fontAlgn="auto" latinLnBrk="0" hangingPunct="0">
              <a:lnSpc>
                <a:spcPct val="90000"/>
              </a:lnSpc>
              <a:spcBef>
                <a:spcPts val="0"/>
              </a:spcBef>
              <a:spcAft>
                <a:spcPts val="0"/>
              </a:spcAft>
              <a:buClrTx/>
              <a:buSzTx/>
              <a:buFontTx/>
              <a:buNone/>
              <a:tabLst/>
            </a:pPr>
            <a:r>
              <a:rPr kumimoji="0" lang="en-GB" altLang="ko-KR" sz="4000" b="0" i="0" u="none" strike="noStrike" cap="none" spc="0" normalizeH="0" baseline="0" dirty="0">
                <a:ln>
                  <a:noFill/>
                </a:ln>
                <a:solidFill>
                  <a:schemeClr val="tx2"/>
                </a:solidFill>
                <a:effectLst/>
                <a:uFillTx/>
                <a:latin typeface="+mj-lt"/>
                <a:sym typeface="Bebas Neue Bold"/>
              </a:rPr>
              <a:t>Ownership</a:t>
            </a:r>
          </a:p>
          <a:p>
            <a:pPr marL="0" marR="0" indent="0" defTabSz="914400" rtl="0" fontAlgn="auto" latinLnBrk="0" hangingPunct="0">
              <a:lnSpc>
                <a:spcPct val="90000"/>
              </a:lnSpc>
              <a:spcBef>
                <a:spcPts val="0"/>
              </a:spcBef>
              <a:spcAft>
                <a:spcPts val="0"/>
              </a:spcAft>
              <a:buClrTx/>
              <a:buSzTx/>
              <a:buFontTx/>
              <a:buNone/>
              <a:tabLst/>
            </a:pPr>
            <a:r>
              <a:rPr kumimoji="0" lang="en-GB" altLang="ko-KR" sz="4000" b="0" i="0" u="none" strike="noStrike" cap="none" spc="0" normalizeH="0" baseline="0" dirty="0">
                <a:ln>
                  <a:noFill/>
                </a:ln>
                <a:solidFill>
                  <a:schemeClr val="tx2"/>
                </a:solidFill>
                <a:effectLst/>
                <a:uFillTx/>
                <a:latin typeface="+mj-lt"/>
                <a:sym typeface="Bebas Neue Bold"/>
              </a:rPr>
              <a:t> &amp; </a:t>
            </a:r>
          </a:p>
          <a:p>
            <a:pPr marL="0" marR="0" indent="0" defTabSz="914400" rtl="0" fontAlgn="auto" latinLnBrk="0" hangingPunct="0">
              <a:lnSpc>
                <a:spcPct val="90000"/>
              </a:lnSpc>
              <a:spcBef>
                <a:spcPts val="0"/>
              </a:spcBef>
              <a:spcAft>
                <a:spcPts val="0"/>
              </a:spcAft>
              <a:buClrTx/>
              <a:buSzTx/>
              <a:buFontTx/>
              <a:buNone/>
              <a:tabLst/>
            </a:pPr>
            <a:r>
              <a:rPr kumimoji="0" lang="en-GB" altLang="ko-KR" sz="4000" b="0" i="0" u="none" strike="noStrike" cap="none" spc="0" normalizeH="0" baseline="0" dirty="0">
                <a:ln>
                  <a:noFill/>
                </a:ln>
                <a:solidFill>
                  <a:schemeClr val="tx2"/>
                </a:solidFill>
                <a:effectLst/>
                <a:uFillTx/>
                <a:latin typeface="+mj-lt"/>
                <a:sym typeface="Bebas Neue Bold"/>
              </a:rPr>
              <a:t>Legal Format</a:t>
            </a:r>
            <a:endParaRPr kumimoji="0" lang="ko-KR" altLang="en-US" sz="4000" b="0" i="0" u="none" strike="noStrike" cap="none" spc="0" normalizeH="0" baseline="0" dirty="0">
              <a:ln>
                <a:noFill/>
              </a:ln>
              <a:solidFill>
                <a:schemeClr val="tx2"/>
              </a:solidFill>
              <a:effectLst/>
              <a:uFillTx/>
              <a:latin typeface="+mj-lt"/>
              <a:sym typeface="Bebas Neue Bold"/>
            </a:endParaRPr>
          </a:p>
        </p:txBody>
      </p:sp>
      <p:sp>
        <p:nvSpPr>
          <p:cNvPr id="10" name="TextBox 9">
            <a:extLst>
              <a:ext uri="{FF2B5EF4-FFF2-40B4-BE49-F238E27FC236}">
                <a16:creationId xmlns:a16="http://schemas.microsoft.com/office/drawing/2014/main" id="{75590FDF-B7C8-5E48-9599-1F45348B8263}"/>
              </a:ext>
            </a:extLst>
          </p:cNvPr>
          <p:cNvSpPr txBox="1"/>
          <p:nvPr/>
        </p:nvSpPr>
        <p:spPr>
          <a:xfrm>
            <a:off x="7278763" y="1770507"/>
            <a:ext cx="3337421" cy="38025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defTabSz="914400" rtl="0" fontAlgn="auto" latinLnBrk="0" hangingPunct="0">
              <a:lnSpc>
                <a:spcPct val="90000"/>
              </a:lnSpc>
              <a:spcBef>
                <a:spcPts val="0"/>
              </a:spcBef>
              <a:spcAft>
                <a:spcPts val="0"/>
              </a:spcAft>
              <a:buClrTx/>
              <a:buSzTx/>
              <a:buFontTx/>
              <a:buNone/>
              <a:tabLst/>
            </a:pPr>
            <a:r>
              <a:rPr kumimoji="0" lang="en-GB" altLang="ko-KR" sz="2000" b="1" i="1" u="none" strike="noStrike" cap="none" spc="0" normalizeH="0" baseline="0" dirty="0">
                <a:ln>
                  <a:noFill/>
                </a:ln>
                <a:solidFill>
                  <a:schemeClr val="tx1"/>
                </a:solidFill>
                <a:effectLst/>
                <a:uFillTx/>
                <a:latin typeface="+mj-lt"/>
                <a:ea typeface="Bebas Neue Bold"/>
                <a:cs typeface="Bebas Neue Bold"/>
                <a:sym typeface="Bebas Neue Bold"/>
              </a:rPr>
              <a:t>Daniela Sava </a:t>
            </a:r>
            <a:r>
              <a:rPr lang="en-GB" altLang="ko-KR" sz="2000" b="1" i="1" dirty="0">
                <a:solidFill>
                  <a:schemeClr val="tx1"/>
                </a:solidFill>
                <a:latin typeface="+mj-lt"/>
              </a:rPr>
              <a:t>- </a:t>
            </a:r>
            <a:r>
              <a:rPr kumimoji="0" lang="en-GB" altLang="ko-KR" sz="2000" b="1" i="1" u="none" strike="noStrike" cap="none" spc="0" normalizeH="0" baseline="0" dirty="0">
                <a:ln>
                  <a:noFill/>
                </a:ln>
                <a:solidFill>
                  <a:schemeClr val="tx1"/>
                </a:solidFill>
                <a:effectLst/>
                <a:uFillTx/>
                <a:latin typeface="+mj-lt"/>
                <a:ea typeface="Bebas Neue Bold"/>
                <a:cs typeface="Bebas Neue Bold"/>
                <a:sym typeface="Bebas Neue Bold"/>
              </a:rPr>
              <a:t>the owner of Blossom Flower Shop</a:t>
            </a:r>
            <a:endParaRPr kumimoji="0" lang="ko-KR" altLang="en-US" sz="2000" b="1" i="1" u="none" strike="noStrike" cap="none" spc="0" normalizeH="0" baseline="0" dirty="0">
              <a:ln>
                <a:noFill/>
              </a:ln>
              <a:solidFill>
                <a:schemeClr val="tx1"/>
              </a:solidFill>
              <a:effectLst/>
              <a:uFillTx/>
              <a:latin typeface="+mj-lt"/>
              <a:ea typeface="Bebas Neue Bold"/>
              <a:cs typeface="Bebas Neue Bold"/>
              <a:sym typeface="Bebas Neue Bold"/>
            </a:endParaRPr>
          </a:p>
        </p:txBody>
      </p:sp>
      <p:sp>
        <p:nvSpPr>
          <p:cNvPr id="11" name="TextBox 11">
            <a:extLst>
              <a:ext uri="{FF2B5EF4-FFF2-40B4-BE49-F238E27FC236}">
                <a16:creationId xmlns:a16="http://schemas.microsoft.com/office/drawing/2014/main" id="{E31F7D90-38BD-4945-9D26-83729F04F5F8}"/>
              </a:ext>
            </a:extLst>
          </p:cNvPr>
          <p:cNvSpPr txBox="1"/>
          <p:nvPr/>
        </p:nvSpPr>
        <p:spPr>
          <a:xfrm>
            <a:off x="7278763" y="2201053"/>
            <a:ext cx="3730476" cy="299184"/>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endParaRPr dirty="0">
              <a:solidFill>
                <a:schemeClr val="tx1">
                  <a:lumMod val="75000"/>
                  <a:lumOff val="25000"/>
                </a:schemeClr>
              </a:solidFill>
              <a:latin typeface="+mn-lt"/>
              <a:cs typeface="Calibri" panose="020F0502020204030204" pitchFamily="34" charset="0"/>
            </a:endParaRPr>
          </a:p>
        </p:txBody>
      </p:sp>
      <p:cxnSp>
        <p:nvCxnSpPr>
          <p:cNvPr id="12" name="직선 연결선[R] 11">
            <a:extLst>
              <a:ext uri="{FF2B5EF4-FFF2-40B4-BE49-F238E27FC236}">
                <a16:creationId xmlns:a16="http://schemas.microsoft.com/office/drawing/2014/main" id="{08F3720B-F588-6444-A982-A359C8BFDE0F}"/>
              </a:ext>
            </a:extLst>
          </p:cNvPr>
          <p:cNvCxnSpPr>
            <a:cxnSpLocks/>
          </p:cNvCxnSpPr>
          <p:nvPr/>
        </p:nvCxnSpPr>
        <p:spPr>
          <a:xfrm>
            <a:off x="7278763" y="1510010"/>
            <a:ext cx="1151735" cy="0"/>
          </a:xfrm>
          <a:prstGeom prst="line">
            <a:avLst/>
          </a:prstGeom>
          <a:noFill/>
          <a:ln w="19050" cap="flat">
            <a:solidFill>
              <a:schemeClr val="accent2"/>
            </a:solidFill>
            <a:prstDash val="solid"/>
            <a:miter lim="800000"/>
          </a:ln>
          <a:effectLst/>
          <a:sp3d/>
        </p:spPr>
        <p:style>
          <a:lnRef idx="0">
            <a:scrgbClr r="0" g="0" b="0"/>
          </a:lnRef>
          <a:fillRef idx="0">
            <a:scrgbClr r="0" g="0" b="0"/>
          </a:fillRef>
          <a:effectRef idx="0">
            <a:scrgbClr r="0" g="0" b="0"/>
          </a:effectRef>
          <a:fontRef idx="none"/>
        </p:style>
      </p:cxnSp>
      <p:pic>
        <p:nvPicPr>
          <p:cNvPr id="15" name="그림 개체 틀 14">
            <a:extLst>
              <a:ext uri="{FF2B5EF4-FFF2-40B4-BE49-F238E27FC236}">
                <a16:creationId xmlns:a16="http://schemas.microsoft.com/office/drawing/2014/main" id="{4EE5D1AB-2B75-9440-8288-106766CDE8F4}"/>
              </a:ext>
            </a:extLst>
          </p:cNvPr>
          <p:cNvPicPr>
            <a:picLocks noGrp="1" noChangeAspect="1"/>
          </p:cNvPicPr>
          <p:nvPr>
            <p:ph type="pic" sz="half" idx="14"/>
          </p:nvPr>
        </p:nvPicPr>
        <p:blipFill>
          <a:blip r:embed="rId2" cstate="print">
            <a:extLst>
              <a:ext uri="{28A0092B-C50C-407E-A947-70E740481C1C}">
                <a14:useLocalDpi xmlns:a14="http://schemas.microsoft.com/office/drawing/2010/main" val="0"/>
              </a:ext>
            </a:extLst>
          </a:blip>
          <a:srcRect t="7813" b="7813"/>
          <a:stretch>
            <a:fillRect/>
          </a:stretch>
        </p:blipFill>
        <p:spPr/>
      </p:pic>
      <p:sp>
        <p:nvSpPr>
          <p:cNvPr id="13" name="TextBox 12">
            <a:extLst>
              <a:ext uri="{FF2B5EF4-FFF2-40B4-BE49-F238E27FC236}">
                <a16:creationId xmlns:a16="http://schemas.microsoft.com/office/drawing/2014/main" id="{3B19D5A9-9B0F-F540-A213-7EECCA7F3071}"/>
              </a:ext>
            </a:extLst>
          </p:cNvPr>
          <p:cNvSpPr txBox="1"/>
          <p:nvPr/>
        </p:nvSpPr>
        <p:spPr>
          <a:xfrm>
            <a:off x="9144001" y="6096185"/>
            <a:ext cx="2369288"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r" defTabSz="914400" rtl="0" fontAlgn="auto" latinLnBrk="0" hangingPunct="0">
              <a:lnSpc>
                <a:spcPct val="90000"/>
              </a:lnSpc>
              <a:spcBef>
                <a:spcPts val="0"/>
              </a:spcBef>
              <a:spcAft>
                <a:spcPts val="0"/>
              </a:spcAft>
              <a:buClrTx/>
              <a:buSzTx/>
              <a:buFontTx/>
              <a:buNone/>
              <a:tabLst/>
            </a:pPr>
            <a:r>
              <a:rPr lang="en-US" altLang="ko-KR" sz="1200" dirty="0">
                <a:solidFill>
                  <a:schemeClr val="tx1">
                    <a:lumMod val="50000"/>
                    <a:lumOff val="50000"/>
                  </a:schemeClr>
                </a:solidFill>
                <a:latin typeface="+mn-lt"/>
              </a:rPr>
              <a:t>Insert your subtitle here</a:t>
            </a:r>
            <a:endParaRPr kumimoji="0" lang="ko-KR" altLang="en-US" sz="1200" b="0" i="0" u="none" strike="noStrike" cap="none" spc="0" normalizeH="0" baseline="0" dirty="0">
              <a:ln>
                <a:noFill/>
              </a:ln>
              <a:solidFill>
                <a:schemeClr val="tx1">
                  <a:lumMod val="50000"/>
                  <a:lumOff val="50000"/>
                </a:schemeClr>
              </a:solidFill>
              <a:effectLst/>
              <a:uFillTx/>
              <a:latin typeface="+mn-lt"/>
              <a:ea typeface="Bebas Neue Bold"/>
              <a:cs typeface="Bebas Neue Bold"/>
              <a:sym typeface="Bebas Neue Bold"/>
            </a:endParaRPr>
          </a:p>
        </p:txBody>
      </p:sp>
      <p:sp>
        <p:nvSpPr>
          <p:cNvPr id="14" name="TextBox 13">
            <a:extLst>
              <a:ext uri="{FF2B5EF4-FFF2-40B4-BE49-F238E27FC236}">
                <a16:creationId xmlns:a16="http://schemas.microsoft.com/office/drawing/2014/main" id="{FFB9F31C-8525-6F45-9879-A70407D63FAA}"/>
              </a:ext>
            </a:extLst>
          </p:cNvPr>
          <p:cNvSpPr txBox="1"/>
          <p:nvPr/>
        </p:nvSpPr>
        <p:spPr>
          <a:xfrm>
            <a:off x="678711" y="336511"/>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02</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16" name="TextBox 15">
            <a:extLst>
              <a:ext uri="{FF2B5EF4-FFF2-40B4-BE49-F238E27FC236}">
                <a16:creationId xmlns:a16="http://schemas.microsoft.com/office/drawing/2014/main" id="{65E0C86C-A864-1540-B33E-78153CCA3D2A}"/>
              </a:ext>
            </a:extLst>
          </p:cNvPr>
          <p:cNvSpPr txBox="1"/>
          <p:nvPr/>
        </p:nvSpPr>
        <p:spPr>
          <a:xfrm>
            <a:off x="1002821" y="336511"/>
            <a:ext cx="114584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algn="l"/>
            <a:r>
              <a:rPr kumimoji="0" lang="en-GB" altLang="ko-KR"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rPr>
              <a:t>Content</a:t>
            </a:r>
            <a:endParaRPr kumimoji="0" lang="ko-KR" altLang="en-US"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직사각형 20">
            <a:extLst>
              <a:ext uri="{FF2B5EF4-FFF2-40B4-BE49-F238E27FC236}">
                <a16:creationId xmlns:a16="http://schemas.microsoft.com/office/drawing/2014/main" id="{AD122398-0C16-8F43-9141-DE4748A8E745}"/>
              </a:ext>
            </a:extLst>
          </p:cNvPr>
          <p:cNvSpPr/>
          <p:nvPr/>
        </p:nvSpPr>
        <p:spPr>
          <a:xfrm>
            <a:off x="1" y="0"/>
            <a:ext cx="12191998" cy="955306"/>
          </a:xfrm>
          <a:prstGeom prst="rect">
            <a:avLst/>
          </a:prstGeom>
          <a:solidFill>
            <a:schemeClr val="tx2">
              <a:lumMod val="7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sp>
        <p:nvSpPr>
          <p:cNvPr id="15" name="TextBox 14">
            <a:extLst>
              <a:ext uri="{FF2B5EF4-FFF2-40B4-BE49-F238E27FC236}">
                <a16:creationId xmlns:a16="http://schemas.microsoft.com/office/drawing/2014/main" id="{653DE903-F34D-7A7C-D26F-6AC322ED9B21}"/>
              </a:ext>
            </a:extLst>
          </p:cNvPr>
          <p:cNvSpPr txBox="1"/>
          <p:nvPr/>
        </p:nvSpPr>
        <p:spPr>
          <a:xfrm>
            <a:off x="537328" y="-612742"/>
            <a:ext cx="0" cy="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b">
            <a:normAutofit fontScale="25000" lnSpcReduction="20000"/>
          </a:bodyPr>
          <a:lstStyle/>
          <a:p>
            <a:pPr marL="0" marR="0" indent="0" algn="ctr" defTabSz="914400" rtl="0" fontAlgn="auto" latinLnBrk="0" hangingPunct="0">
              <a:lnSpc>
                <a:spcPct val="90000"/>
              </a:lnSpc>
              <a:spcBef>
                <a:spcPts val="0"/>
              </a:spcBef>
              <a:spcAft>
                <a:spcPts val="0"/>
              </a:spcAft>
              <a:buClrTx/>
              <a:buSzTx/>
              <a:buFontTx/>
              <a:buNone/>
              <a:tabLst/>
            </a:pPr>
            <a:endParaRPr kumimoji="0" lang="ko-KR" altLang="en-US" sz="8800" b="0" i="0" u="none" strike="noStrike" cap="none" spc="0" normalizeH="0" baseline="0" dirty="0">
              <a:ln>
                <a:noFill/>
              </a:ln>
              <a:solidFill>
                <a:schemeClr val="accent1">
                  <a:hueOff val="-4581818"/>
                  <a:satOff val="-28205"/>
                  <a:lumOff val="7647"/>
                </a:schemeClr>
              </a:solidFill>
              <a:effectLst/>
              <a:uFillTx/>
              <a:latin typeface="Bebas Neue Bold"/>
              <a:ea typeface="Bebas Neue Bold"/>
              <a:cs typeface="Bebas Neue Bold"/>
              <a:sym typeface="Bebas Neue Bold"/>
            </a:endParaRPr>
          </a:p>
        </p:txBody>
      </p:sp>
      <p:pic>
        <p:nvPicPr>
          <p:cNvPr id="7" name="그림 개체 틀 6">
            <a:extLst>
              <a:ext uri="{FF2B5EF4-FFF2-40B4-BE49-F238E27FC236}">
                <a16:creationId xmlns:a16="http://schemas.microsoft.com/office/drawing/2014/main" id="{2EC0C6AD-01F6-E042-A6FE-ABF2E4992CBF}"/>
              </a:ext>
            </a:extLst>
          </p:cNvPr>
          <p:cNvPicPr>
            <a:picLocks noGrp="1" noChangeAspect="1"/>
          </p:cNvPicPr>
          <p:nvPr>
            <p:ph type="pic" sz="quarter" idx="13"/>
          </p:nvPr>
        </p:nvPicPr>
        <p:blipFill rotWithShape="1">
          <a:blip r:embed="rId2">
            <a:duotone>
              <a:prstClr val="black"/>
              <a:srgbClr val="D9C3A5">
                <a:tint val="50000"/>
                <a:satMod val="180000"/>
              </a:srgbClr>
            </a:duotone>
            <a:extLst>
              <a:ext uri="{28A0092B-C50C-407E-A947-70E740481C1C}">
                <a14:useLocalDpi xmlns:a14="http://schemas.microsoft.com/office/drawing/2010/main" val="0"/>
              </a:ext>
            </a:extLst>
          </a:blip>
          <a:srcRect t="39168" b="19800"/>
          <a:stretch/>
        </p:blipFill>
        <p:spPr>
          <a:xfrm>
            <a:off x="0" y="955306"/>
            <a:ext cx="12204105" cy="3337200"/>
          </a:xfrm>
        </p:spPr>
      </p:pic>
      <p:sp>
        <p:nvSpPr>
          <p:cNvPr id="14" name="TextBox 1">
            <a:extLst>
              <a:ext uri="{FF2B5EF4-FFF2-40B4-BE49-F238E27FC236}">
                <a16:creationId xmlns:a16="http://schemas.microsoft.com/office/drawing/2014/main" id="{DCCD3094-0E77-744E-943E-885E044CE1E2}"/>
              </a:ext>
            </a:extLst>
          </p:cNvPr>
          <p:cNvSpPr txBox="1"/>
          <p:nvPr/>
        </p:nvSpPr>
        <p:spPr>
          <a:xfrm>
            <a:off x="3823667" y="4743579"/>
            <a:ext cx="4547259" cy="584775"/>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nSpc>
                <a:spcPct val="100000"/>
              </a:lnSpc>
              <a:defRPr sz="3200" b="1">
                <a:solidFill>
                  <a:schemeClr val="accent5"/>
                </a:solidFill>
                <a:latin typeface="+mj-lt"/>
                <a:ea typeface="+mj-ea"/>
                <a:cs typeface="+mj-cs"/>
                <a:sym typeface="맑은 고딕"/>
              </a:defRPr>
            </a:lvl1pPr>
          </a:lstStyle>
          <a:p>
            <a:r>
              <a:rPr lang="en-US" b="0" dirty="0">
                <a:solidFill>
                  <a:schemeClr val="tx2"/>
                </a:solidFill>
                <a:cs typeface="Calibri" panose="020F0502020204030204" pitchFamily="34" charset="0"/>
              </a:rPr>
              <a:t>Blossom</a:t>
            </a:r>
          </a:p>
        </p:txBody>
      </p:sp>
      <p:sp>
        <p:nvSpPr>
          <p:cNvPr id="17" name="TextBox 2">
            <a:extLst>
              <a:ext uri="{FF2B5EF4-FFF2-40B4-BE49-F238E27FC236}">
                <a16:creationId xmlns:a16="http://schemas.microsoft.com/office/drawing/2014/main" id="{18ED1D14-1B6C-C847-AF03-7AFAE8B24ED0}"/>
              </a:ext>
            </a:extLst>
          </p:cNvPr>
          <p:cNvSpPr txBox="1"/>
          <p:nvPr/>
        </p:nvSpPr>
        <p:spPr>
          <a:xfrm>
            <a:off x="118872" y="5381974"/>
            <a:ext cx="11786616" cy="954107"/>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nSpc>
                <a:spcPct val="120000"/>
              </a:lnSpc>
              <a:defRPr sz="1200">
                <a:solidFill>
                  <a:schemeClr val="accent4"/>
                </a:solidFill>
                <a:latin typeface="+mj-lt"/>
                <a:ea typeface="+mj-ea"/>
                <a:cs typeface="+mj-cs"/>
                <a:sym typeface="맑은 고딕"/>
              </a:defRPr>
            </a:lvl1pPr>
          </a:lstStyle>
          <a:p>
            <a:r>
              <a:rPr lang="en-GB" sz="2000" b="1" i="1" dirty="0">
                <a:solidFill>
                  <a:schemeClr val="tx1">
                    <a:lumMod val="75000"/>
                    <a:lumOff val="25000"/>
                  </a:schemeClr>
                </a:solidFill>
                <a:effectLst>
                  <a:outerShdw blurRad="38100" dist="38100" dir="2700000" algn="tl">
                    <a:srgbClr val="000000">
                      <a:alpha val="43137"/>
                    </a:srgbClr>
                  </a:outerShdw>
                </a:effectLst>
                <a:latin typeface="+mn-lt"/>
                <a:cs typeface="Calibri" panose="020F0502020204030204" pitchFamily="34" charset="0"/>
              </a:rPr>
              <a:t>“Flowers always make people better, happier, and </a:t>
            </a:r>
            <a:r>
              <a:rPr lang="en-GB" sz="2800" b="1" i="1" dirty="0">
                <a:solidFill>
                  <a:schemeClr val="tx1">
                    <a:lumMod val="75000"/>
                    <a:lumOff val="25000"/>
                  </a:schemeClr>
                </a:solidFill>
                <a:effectLst>
                  <a:outerShdw blurRad="38100" dist="38100" dir="2700000" algn="tl">
                    <a:srgbClr val="000000">
                      <a:alpha val="43137"/>
                    </a:srgbClr>
                  </a:outerShdw>
                </a:effectLst>
                <a:latin typeface="+mn-lt"/>
                <a:cs typeface="Calibri" panose="020F0502020204030204" pitchFamily="34" charset="0"/>
              </a:rPr>
              <a:t>blossom</a:t>
            </a:r>
          </a:p>
          <a:p>
            <a:r>
              <a:rPr lang="en-GB" sz="2000" b="1" i="1" dirty="0">
                <a:solidFill>
                  <a:schemeClr val="tx1">
                    <a:lumMod val="75000"/>
                    <a:lumOff val="25000"/>
                  </a:schemeClr>
                </a:solidFill>
                <a:effectLst>
                  <a:outerShdw blurRad="38100" dist="38100" dir="2700000" algn="tl">
                    <a:srgbClr val="000000">
                      <a:alpha val="43137"/>
                    </a:srgbClr>
                  </a:outerShdw>
                </a:effectLst>
                <a:latin typeface="+mn-lt"/>
                <a:cs typeface="Calibri" panose="020F0502020204030204" pitchFamily="34" charset="0"/>
              </a:rPr>
              <a:t> they are sunshine, food, and medicine for the soul.” </a:t>
            </a:r>
            <a:r>
              <a:rPr lang="en-GB" sz="1600" b="1" i="1" dirty="0">
                <a:solidFill>
                  <a:schemeClr val="tx1">
                    <a:lumMod val="75000"/>
                    <a:lumOff val="25000"/>
                  </a:schemeClr>
                </a:solidFill>
                <a:latin typeface="+mn-lt"/>
                <a:cs typeface="Calibri" panose="020F0502020204030204" pitchFamily="34" charset="0"/>
              </a:rPr>
              <a:t>– Luther Burbank</a:t>
            </a:r>
            <a:endParaRPr sz="1600" b="1" i="1" dirty="0">
              <a:solidFill>
                <a:schemeClr val="tx1">
                  <a:lumMod val="75000"/>
                  <a:lumOff val="25000"/>
                </a:schemeClr>
              </a:solidFill>
              <a:latin typeface="+mn-lt"/>
              <a:cs typeface="Calibri" panose="020F0502020204030204" pitchFamily="34" charset="0"/>
            </a:endParaRPr>
          </a:p>
        </p:txBody>
      </p:sp>
      <p:sp>
        <p:nvSpPr>
          <p:cNvPr id="20" name="TextBox 19">
            <a:extLst>
              <a:ext uri="{FF2B5EF4-FFF2-40B4-BE49-F238E27FC236}">
                <a16:creationId xmlns:a16="http://schemas.microsoft.com/office/drawing/2014/main" id="{CED75F30-B8E8-A449-9399-23DDAD1ADE21}"/>
              </a:ext>
            </a:extLst>
          </p:cNvPr>
          <p:cNvSpPr txBox="1"/>
          <p:nvPr/>
        </p:nvSpPr>
        <p:spPr>
          <a:xfrm>
            <a:off x="9144001" y="6096185"/>
            <a:ext cx="2369288"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r" defTabSz="914400" rtl="0" fontAlgn="auto" latinLnBrk="0" hangingPunct="0">
              <a:lnSpc>
                <a:spcPct val="90000"/>
              </a:lnSpc>
              <a:spcBef>
                <a:spcPts val="0"/>
              </a:spcBef>
              <a:spcAft>
                <a:spcPts val="0"/>
              </a:spcAft>
              <a:buClrTx/>
              <a:buSzTx/>
              <a:buFontTx/>
              <a:buNone/>
              <a:tabLst/>
            </a:pPr>
            <a:r>
              <a:rPr lang="en-US" altLang="ko-KR" sz="1200" dirty="0">
                <a:solidFill>
                  <a:schemeClr val="bg2"/>
                </a:solidFill>
                <a:latin typeface="+mn-lt"/>
              </a:rPr>
              <a:t>Insert your subtitle here</a:t>
            </a:r>
            <a:endParaRPr kumimoji="0" lang="ko-KR" altLang="en-US" sz="1200" b="0" i="0" u="none" strike="noStrike" cap="none" spc="0" normalizeH="0" baseline="0" dirty="0">
              <a:ln>
                <a:noFill/>
              </a:ln>
              <a:solidFill>
                <a:schemeClr val="bg2"/>
              </a:solidFill>
              <a:effectLst/>
              <a:uFillTx/>
              <a:latin typeface="+mn-lt"/>
              <a:ea typeface="Bebas Neue Bold"/>
              <a:cs typeface="Bebas Neue Bold"/>
              <a:sym typeface="Bebas Neue Bold"/>
            </a:endParaRPr>
          </a:p>
        </p:txBody>
      </p:sp>
      <p:sp>
        <p:nvSpPr>
          <p:cNvPr id="10" name="TextBox 9">
            <a:extLst>
              <a:ext uri="{FF2B5EF4-FFF2-40B4-BE49-F238E27FC236}">
                <a16:creationId xmlns:a16="http://schemas.microsoft.com/office/drawing/2014/main" id="{820DB8BD-1E2D-C744-9B5F-1765E4EC0B9F}"/>
              </a:ext>
            </a:extLst>
          </p:cNvPr>
          <p:cNvSpPr txBox="1"/>
          <p:nvPr/>
        </p:nvSpPr>
        <p:spPr>
          <a:xfrm>
            <a:off x="678711" y="336511"/>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02</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직사각형 5">
            <a:extLst>
              <a:ext uri="{FF2B5EF4-FFF2-40B4-BE49-F238E27FC236}">
                <a16:creationId xmlns:a16="http://schemas.microsoft.com/office/drawing/2014/main" id="{B1EF2EB6-7B71-704E-880C-C80410E91BD5}"/>
              </a:ext>
            </a:extLst>
          </p:cNvPr>
          <p:cNvSpPr/>
          <p:nvPr/>
        </p:nvSpPr>
        <p:spPr>
          <a:xfrm>
            <a:off x="1" y="1"/>
            <a:ext cx="6095999" cy="6857999"/>
          </a:xfrm>
          <a:prstGeom prst="rect">
            <a:avLst/>
          </a:prstGeom>
          <a:solidFill>
            <a:schemeClr val="accent1">
              <a:lumMod val="60000"/>
              <a:lumOff val="40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pic>
        <p:nvPicPr>
          <p:cNvPr id="3" name="그림 개체 틀 2">
            <a:extLst>
              <a:ext uri="{FF2B5EF4-FFF2-40B4-BE49-F238E27FC236}">
                <a16:creationId xmlns:a16="http://schemas.microsoft.com/office/drawing/2014/main" id="{CF6FC539-E247-A849-B90D-E736A433DEC1}"/>
              </a:ext>
            </a:extLst>
          </p:cNvPr>
          <p:cNvPicPr>
            <a:picLocks noGrp="1" noChangeAspect="1"/>
          </p:cNvPicPr>
          <p:nvPr>
            <p:ph type="pic" idx="13"/>
          </p:nvPr>
        </p:nvPicPr>
        <p:blipFill>
          <a:blip r:embed="rId2" cstate="print">
            <a:extLst>
              <a:ext uri="{28A0092B-C50C-407E-A947-70E740481C1C}">
                <a14:useLocalDpi xmlns:a14="http://schemas.microsoft.com/office/drawing/2010/main" val="0"/>
              </a:ext>
            </a:extLst>
          </a:blip>
          <a:srcRect l="9745" r="9745"/>
          <a:stretch>
            <a:fillRect/>
          </a:stretch>
        </p:blipFill>
        <p:spPr/>
      </p:pic>
      <p:pic>
        <p:nvPicPr>
          <p:cNvPr id="5" name="그림 개체 틀 4">
            <a:extLst>
              <a:ext uri="{FF2B5EF4-FFF2-40B4-BE49-F238E27FC236}">
                <a16:creationId xmlns:a16="http://schemas.microsoft.com/office/drawing/2014/main" id="{BA1020EC-D24C-A94D-9A9B-BEAF98EEAA1F}"/>
              </a:ext>
            </a:extLst>
          </p:cNvPr>
          <p:cNvPicPr>
            <a:picLocks noGrp="1" noChangeAspect="1"/>
          </p:cNvPicPr>
          <p:nvPr>
            <p:ph type="pic" idx="15"/>
          </p:nvPr>
        </p:nvPicPr>
        <p:blipFill>
          <a:blip r:embed="rId3" cstate="print">
            <a:extLst>
              <a:ext uri="{28A0092B-C50C-407E-A947-70E740481C1C}">
                <a14:useLocalDpi xmlns:a14="http://schemas.microsoft.com/office/drawing/2010/main" val="0"/>
              </a:ext>
            </a:extLst>
          </a:blip>
          <a:srcRect t="9275" b="9275"/>
          <a:stretch>
            <a:fillRect/>
          </a:stretch>
        </p:blipFill>
        <p:spPr/>
      </p:pic>
      <p:sp>
        <p:nvSpPr>
          <p:cNvPr id="12" name="TextBox 15">
            <a:extLst>
              <a:ext uri="{FF2B5EF4-FFF2-40B4-BE49-F238E27FC236}">
                <a16:creationId xmlns:a16="http://schemas.microsoft.com/office/drawing/2014/main" id="{C79A0E6D-FC50-CE42-9BDC-C7A9DB01A531}"/>
              </a:ext>
            </a:extLst>
          </p:cNvPr>
          <p:cNvSpPr txBox="1"/>
          <p:nvPr/>
        </p:nvSpPr>
        <p:spPr>
          <a:xfrm>
            <a:off x="6968100" y="143462"/>
            <a:ext cx="4485469" cy="1077218"/>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00000"/>
              </a:lnSpc>
              <a:defRPr sz="1800" b="1">
                <a:solidFill>
                  <a:schemeClr val="accent5"/>
                </a:solidFill>
                <a:latin typeface="+mj-lt"/>
                <a:ea typeface="+mj-ea"/>
                <a:cs typeface="+mj-cs"/>
                <a:sym typeface="맑은 고딕"/>
              </a:defRPr>
            </a:lvl1pPr>
          </a:lstStyle>
          <a:p>
            <a:pPr algn="ctr"/>
            <a:r>
              <a:rPr lang="en-US" sz="3200" b="0" i="1" dirty="0">
                <a:solidFill>
                  <a:schemeClr val="tx2"/>
                </a:solidFill>
                <a:cs typeface="Calibri" panose="020F0502020204030204" pitchFamily="34" charset="0"/>
              </a:rPr>
              <a:t>Management of the company</a:t>
            </a:r>
            <a:endParaRPr sz="3200" b="0" i="1" dirty="0">
              <a:solidFill>
                <a:schemeClr val="tx2"/>
              </a:solidFill>
              <a:cs typeface="Calibri" panose="020F0502020204030204" pitchFamily="34" charset="0"/>
            </a:endParaRPr>
          </a:p>
        </p:txBody>
      </p:sp>
      <p:sp>
        <p:nvSpPr>
          <p:cNvPr id="14" name="TextBox 17">
            <a:extLst>
              <a:ext uri="{FF2B5EF4-FFF2-40B4-BE49-F238E27FC236}">
                <a16:creationId xmlns:a16="http://schemas.microsoft.com/office/drawing/2014/main" id="{4607E978-7AAA-FC4D-8D5B-8E566EA9FED4}"/>
              </a:ext>
            </a:extLst>
          </p:cNvPr>
          <p:cNvSpPr txBox="1"/>
          <p:nvPr/>
        </p:nvSpPr>
        <p:spPr>
          <a:xfrm>
            <a:off x="6229670" y="1220680"/>
            <a:ext cx="5962327" cy="2293577"/>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r>
              <a:rPr lang="en-GB" dirty="0">
                <a:solidFill>
                  <a:schemeClr val="tx1">
                    <a:lumMod val="75000"/>
                    <a:lumOff val="25000"/>
                  </a:schemeClr>
                </a:solidFill>
                <a:latin typeface="+mn-lt"/>
                <a:cs typeface="Calibri" panose="020F0502020204030204" pitchFamily="34" charset="0"/>
              </a:rPr>
              <a:t>Employees: Initially, I will manage day-to-day operations myself. As the business grows, I plan to hire experienced florists and sales staff to provide excellent customer service and handle floral arrangements. Additionally, part-time staff may be hired during peak seasons to manage increased demand.</a:t>
            </a:r>
          </a:p>
          <a:p>
            <a:endParaRPr lang="en-GB" dirty="0">
              <a:solidFill>
                <a:schemeClr val="tx1">
                  <a:lumMod val="75000"/>
                  <a:lumOff val="25000"/>
                </a:schemeClr>
              </a:solidFill>
              <a:latin typeface="+mn-lt"/>
              <a:cs typeface="Calibri" panose="020F0502020204030204" pitchFamily="34" charset="0"/>
            </a:endParaRPr>
          </a:p>
          <a:p>
            <a:r>
              <a:rPr lang="en-GB" dirty="0">
                <a:solidFill>
                  <a:schemeClr val="tx1">
                    <a:lumMod val="75000"/>
                    <a:lumOff val="25000"/>
                  </a:schemeClr>
                </a:solidFill>
                <a:latin typeface="+mn-lt"/>
                <a:cs typeface="Calibri" panose="020F0502020204030204" pitchFamily="34" charset="0"/>
              </a:rPr>
              <a:t>External Professional Services/Experts: We will collaborate with accounting professionals for financial management and legal advisors for compliance matters. Additionally, we may seek the expertise of marketing consultants to develop and execute effective marketing strategies. The monthly for a small business expenses for an accountant company which will take care of all transaction will cost£150.</a:t>
            </a:r>
          </a:p>
        </p:txBody>
      </p:sp>
      <p:sp>
        <p:nvSpPr>
          <p:cNvPr id="15" name="직사각형 14">
            <a:extLst>
              <a:ext uri="{FF2B5EF4-FFF2-40B4-BE49-F238E27FC236}">
                <a16:creationId xmlns:a16="http://schemas.microsoft.com/office/drawing/2014/main" id="{76209518-B2E3-9C47-BB13-9CA50B727EA4}"/>
              </a:ext>
            </a:extLst>
          </p:cNvPr>
          <p:cNvSpPr/>
          <p:nvPr/>
        </p:nvSpPr>
        <p:spPr>
          <a:xfrm>
            <a:off x="1" y="1"/>
            <a:ext cx="1534780" cy="6857999"/>
          </a:xfrm>
          <a:prstGeom prst="rect">
            <a:avLst/>
          </a:prstGeom>
          <a:solidFill>
            <a:schemeClr val="tx2">
              <a:lumMod val="7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grpSp>
        <p:nvGrpSpPr>
          <p:cNvPr id="19" name="그룹 18">
            <a:extLst>
              <a:ext uri="{FF2B5EF4-FFF2-40B4-BE49-F238E27FC236}">
                <a16:creationId xmlns:a16="http://schemas.microsoft.com/office/drawing/2014/main" id="{9AE9B505-A0AB-974C-A739-4E044E5BCD4B}"/>
              </a:ext>
            </a:extLst>
          </p:cNvPr>
          <p:cNvGrpSpPr/>
          <p:nvPr/>
        </p:nvGrpSpPr>
        <p:grpSpPr>
          <a:xfrm rot="16200000">
            <a:off x="-87646" y="5005153"/>
            <a:ext cx="1529393" cy="455341"/>
            <a:chOff x="772396" y="1703014"/>
            <a:chExt cx="1529393" cy="455341"/>
          </a:xfrm>
        </p:grpSpPr>
        <p:sp>
          <p:nvSpPr>
            <p:cNvPr id="16" name="TextBox 15">
              <a:extLst>
                <a:ext uri="{FF2B5EF4-FFF2-40B4-BE49-F238E27FC236}">
                  <a16:creationId xmlns:a16="http://schemas.microsoft.com/office/drawing/2014/main" id="{E140CFEC-E643-E34A-9D70-C759F42C5B24}"/>
                </a:ext>
              </a:extLst>
            </p:cNvPr>
            <p:cNvSpPr txBox="1"/>
            <p:nvPr/>
          </p:nvSpPr>
          <p:spPr>
            <a:xfrm>
              <a:off x="772396" y="1703014"/>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02</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17" name="TextBox 16">
              <a:extLst>
                <a:ext uri="{FF2B5EF4-FFF2-40B4-BE49-F238E27FC236}">
                  <a16:creationId xmlns:a16="http://schemas.microsoft.com/office/drawing/2014/main" id="{A6B41DBE-CFD9-C449-A388-6CF75FF603B5}"/>
                </a:ext>
              </a:extLst>
            </p:cNvPr>
            <p:cNvSpPr txBox="1"/>
            <p:nvPr/>
          </p:nvSpPr>
          <p:spPr>
            <a:xfrm>
              <a:off x="1155946" y="1733052"/>
              <a:ext cx="114584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bg1">
                      <a:lumMod val="85000"/>
                    </a:schemeClr>
                  </a:solidFill>
                  <a:latin typeface="+mn-lt"/>
                </a:rPr>
                <a:t>Contents</a:t>
              </a:r>
              <a:endParaRPr kumimoji="0" lang="ko-KR" altLang="en-US" sz="1800" b="0" i="0" u="none" strike="noStrike" cap="none" spc="0" normalizeH="0" baseline="0" dirty="0">
                <a:ln>
                  <a:noFill/>
                </a:ln>
                <a:solidFill>
                  <a:schemeClr val="bg1">
                    <a:lumMod val="85000"/>
                  </a:schemeClr>
                </a:solidFill>
                <a:effectLst/>
                <a:uFillTx/>
                <a:latin typeface="+mn-lt"/>
                <a:ea typeface="Bebas Neue Bold"/>
                <a:cs typeface="Bebas Neue Bold"/>
                <a:sym typeface="Bebas Neue Bold"/>
              </a:endParaRPr>
            </a:p>
          </p:txBody>
        </p:sp>
      </p:gr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2E6CFE-EECE-4C4A-A45B-40E918B6A5EF}"/>
              </a:ext>
            </a:extLst>
          </p:cNvPr>
          <p:cNvSpPr txBox="1"/>
          <p:nvPr/>
        </p:nvSpPr>
        <p:spPr>
          <a:xfrm>
            <a:off x="7580430" y="1067772"/>
            <a:ext cx="3033697" cy="105539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lnSpcReduction="10000"/>
          </a:bodyPr>
          <a:lstStyle/>
          <a:p>
            <a:pPr marL="0" marR="0" indent="0" defTabSz="914400" rtl="0" fontAlgn="auto" latinLnBrk="0" hangingPunct="0">
              <a:lnSpc>
                <a:spcPct val="90000"/>
              </a:lnSpc>
              <a:spcBef>
                <a:spcPts val="0"/>
              </a:spcBef>
              <a:spcAft>
                <a:spcPts val="0"/>
              </a:spcAft>
              <a:buClrTx/>
              <a:buSzTx/>
              <a:buFontTx/>
              <a:buNone/>
              <a:tabLst/>
            </a:pPr>
            <a:r>
              <a:rPr lang="en-GB" altLang="ko-KR" sz="3600" dirty="0">
                <a:solidFill>
                  <a:schemeClr val="tx2"/>
                </a:solidFill>
                <a:latin typeface="+mj-lt"/>
              </a:rPr>
              <a:t>SWOT Analysis</a:t>
            </a:r>
            <a:endParaRPr lang="ko-KR" altLang="en-US" sz="3600" dirty="0">
              <a:solidFill>
                <a:schemeClr val="tx2"/>
              </a:solidFill>
              <a:latin typeface="+mj-lt"/>
            </a:endParaRPr>
          </a:p>
        </p:txBody>
      </p:sp>
      <p:sp>
        <p:nvSpPr>
          <p:cNvPr id="6" name="TextBox 5">
            <a:extLst>
              <a:ext uri="{FF2B5EF4-FFF2-40B4-BE49-F238E27FC236}">
                <a16:creationId xmlns:a16="http://schemas.microsoft.com/office/drawing/2014/main" id="{30B68D28-7F47-6C47-B7C1-6C6E9DA90934}"/>
              </a:ext>
            </a:extLst>
          </p:cNvPr>
          <p:cNvSpPr txBox="1"/>
          <p:nvPr/>
        </p:nvSpPr>
        <p:spPr>
          <a:xfrm>
            <a:off x="7434127" y="2444655"/>
            <a:ext cx="3033697" cy="38025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defTabSz="914400" rtl="0" fontAlgn="auto" latinLnBrk="0" hangingPunct="0">
              <a:lnSpc>
                <a:spcPct val="90000"/>
              </a:lnSpc>
              <a:spcBef>
                <a:spcPts val="0"/>
              </a:spcBef>
              <a:spcAft>
                <a:spcPts val="0"/>
              </a:spcAft>
              <a:buClrTx/>
              <a:buSzTx/>
              <a:buFontTx/>
              <a:buNone/>
              <a:tabLst/>
            </a:pPr>
            <a:r>
              <a:rPr kumimoji="0" lang="en-US" altLang="ko-KR" sz="3600" b="1" i="1" u="none" strike="noStrike" cap="none" spc="0" normalizeH="0" baseline="0" dirty="0">
                <a:ln>
                  <a:noFill/>
                </a:ln>
                <a:solidFill>
                  <a:schemeClr val="accent1">
                    <a:lumMod val="75000"/>
                  </a:schemeClr>
                </a:solidFill>
                <a:effectLst/>
                <a:uFillTx/>
                <a:latin typeface="+mj-lt"/>
                <a:ea typeface="Bebas Neue Bold"/>
                <a:cs typeface="Bebas Neue Bold"/>
                <a:sym typeface="Bebas Neue Bold"/>
              </a:rPr>
              <a:t>D </a:t>
            </a:r>
            <a:r>
              <a:rPr kumimoji="0" lang="en-US" altLang="ko-KR" sz="3600" b="1" i="1" u="none" strike="noStrike" cap="none" spc="0" normalizeH="0" baseline="0" dirty="0">
                <a:ln>
                  <a:noFill/>
                </a:ln>
                <a:solidFill>
                  <a:schemeClr val="tx1"/>
                </a:solidFill>
                <a:effectLst/>
                <a:uFillTx/>
                <a:latin typeface="+mj-lt"/>
                <a:ea typeface="Bebas Neue Bold"/>
                <a:cs typeface="Bebas Neue Bold"/>
                <a:sym typeface="Bebas Neue Bold"/>
              </a:rPr>
              <a:t>   </a:t>
            </a:r>
            <a:r>
              <a:rPr kumimoji="0" lang="en-US" altLang="ko-KR" sz="3600" b="1" i="1" u="none" strike="noStrike" cap="none" spc="0" normalizeH="0" baseline="0" dirty="0" err="1">
                <a:ln>
                  <a:noFill/>
                </a:ln>
                <a:solidFill>
                  <a:schemeClr val="tx1"/>
                </a:solidFill>
                <a:effectLst/>
                <a:uFillTx/>
                <a:latin typeface="+mj-lt"/>
                <a:ea typeface="Bebas Neue Bold"/>
                <a:cs typeface="Bebas Neue Bold"/>
                <a:sym typeface="Bebas Neue Bold"/>
              </a:rPr>
              <a:t>Strenghts</a:t>
            </a:r>
            <a:endParaRPr kumimoji="0" lang="ko-KR" altLang="en-US" sz="3600" b="1" i="1" u="none" strike="noStrike" cap="none" spc="0" normalizeH="0" baseline="0" dirty="0">
              <a:ln>
                <a:noFill/>
              </a:ln>
              <a:solidFill>
                <a:schemeClr val="tx1"/>
              </a:solidFill>
              <a:effectLst/>
              <a:uFillTx/>
              <a:latin typeface="+mj-lt"/>
              <a:ea typeface="Bebas Neue Bold"/>
              <a:cs typeface="Bebas Neue Bold"/>
              <a:sym typeface="Bebas Neue Bold"/>
            </a:endParaRPr>
          </a:p>
        </p:txBody>
      </p:sp>
      <p:sp>
        <p:nvSpPr>
          <p:cNvPr id="7" name="TextBox 6">
            <a:extLst>
              <a:ext uri="{FF2B5EF4-FFF2-40B4-BE49-F238E27FC236}">
                <a16:creationId xmlns:a16="http://schemas.microsoft.com/office/drawing/2014/main" id="{712A0B05-F30A-9749-AB17-63EB882C5628}"/>
              </a:ext>
            </a:extLst>
          </p:cNvPr>
          <p:cNvSpPr txBox="1"/>
          <p:nvPr/>
        </p:nvSpPr>
        <p:spPr>
          <a:xfrm>
            <a:off x="6999042" y="3017271"/>
            <a:ext cx="4415930" cy="3317575"/>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pPr marL="171450" indent="-171450">
              <a:buFont typeface="Wingdings" panose="05000000000000000000" pitchFamily="2" charset="2"/>
              <a:buChar char="Ø"/>
            </a:pPr>
            <a:r>
              <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High-quality, fresh flowers sourced from reputable suppliers.</a:t>
            </a:r>
          </a:p>
          <a:p>
            <a:pPr marL="171450" indent="-171450">
              <a:buFont typeface="Wingdings" panose="05000000000000000000" pitchFamily="2" charset="2"/>
              <a:buChar char="Ø"/>
            </a:pPr>
            <a:endPar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171450" indent="-171450">
              <a:buFont typeface="Wingdings" panose="05000000000000000000" pitchFamily="2" charset="2"/>
              <a:buChar char="Ø"/>
            </a:pPr>
            <a:r>
              <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Prime location with high foot traffic.</a:t>
            </a:r>
          </a:p>
          <a:p>
            <a:pPr marL="171450" indent="-171450">
              <a:buFont typeface="Wingdings" panose="05000000000000000000" pitchFamily="2" charset="2"/>
              <a:buChar char="Ø"/>
            </a:pPr>
            <a:endPar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171450" indent="-171450">
              <a:buFont typeface="Wingdings" panose="05000000000000000000" pitchFamily="2" charset="2"/>
              <a:buChar char="Ø"/>
            </a:pPr>
            <a:r>
              <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Customization options for floral arrangements, catering to diverse customer preferences.</a:t>
            </a:r>
          </a:p>
          <a:p>
            <a:pPr marL="171450" indent="-171450">
              <a:buFont typeface="Wingdings" panose="05000000000000000000" pitchFamily="2" charset="2"/>
              <a:buChar char="Ø"/>
            </a:pPr>
            <a:endPar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171450" indent="-171450">
              <a:buFont typeface="Wingdings" panose="05000000000000000000" pitchFamily="2" charset="2"/>
              <a:buChar char="Ø"/>
            </a:pPr>
            <a:r>
              <a:rPr lang="en-GB" sz="1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Personalized customer service, creating a loyal customer base</a:t>
            </a:r>
            <a:r>
              <a:rPr lang="en-GB" dirty="0">
                <a:solidFill>
                  <a:schemeClr val="tx1">
                    <a:lumMod val="65000"/>
                    <a:lumOff val="35000"/>
                  </a:schemeClr>
                </a:solidFill>
                <a:latin typeface="+mn-lt"/>
                <a:cs typeface="Calibri" panose="020F0502020204030204" pitchFamily="34" charset="0"/>
              </a:rPr>
              <a:t>.</a:t>
            </a:r>
          </a:p>
        </p:txBody>
      </p:sp>
      <p:cxnSp>
        <p:nvCxnSpPr>
          <p:cNvPr id="2" name="직선 연결선[R] 110">
            <a:extLst>
              <a:ext uri="{FF2B5EF4-FFF2-40B4-BE49-F238E27FC236}">
                <a16:creationId xmlns:a16="http://schemas.microsoft.com/office/drawing/2014/main" id="{10A87D7B-8F24-5564-BDDA-42C42AB810EF}"/>
              </a:ext>
            </a:extLst>
          </p:cNvPr>
          <p:cNvCxnSpPr>
            <a:cxnSpLocks/>
          </p:cNvCxnSpPr>
          <p:nvPr/>
        </p:nvCxnSpPr>
        <p:spPr>
          <a:xfrm>
            <a:off x="8521410" y="2123166"/>
            <a:ext cx="1151735" cy="0"/>
          </a:xfrm>
          <a:prstGeom prst="line">
            <a:avLst/>
          </a:prstGeom>
          <a:noFill/>
          <a:ln w="19050" cap="flat">
            <a:solidFill>
              <a:schemeClr val="accent2"/>
            </a:solidFill>
            <a:prstDash val="solid"/>
            <a:miter lim="800000"/>
          </a:ln>
          <a:effectLst/>
          <a:sp3d/>
        </p:spPr>
        <p:style>
          <a:lnRef idx="0">
            <a:scrgbClr r="0" g="0" b="0"/>
          </a:lnRef>
          <a:fillRef idx="0">
            <a:scrgbClr r="0" g="0" b="0"/>
          </a:fillRef>
          <a:effectRef idx="0">
            <a:scrgbClr r="0" g="0" b="0"/>
          </a:effectRef>
          <a:fontRef idx="none"/>
        </p:style>
      </p:cxnSp>
      <p:sp>
        <p:nvSpPr>
          <p:cNvPr id="4" name="직사각형 3">
            <a:extLst>
              <a:ext uri="{FF2B5EF4-FFF2-40B4-BE49-F238E27FC236}">
                <a16:creationId xmlns:a16="http://schemas.microsoft.com/office/drawing/2014/main" id="{AD74BC39-24F4-EB35-E052-AAE22DC9BB66}"/>
              </a:ext>
            </a:extLst>
          </p:cNvPr>
          <p:cNvSpPr/>
          <p:nvPr/>
        </p:nvSpPr>
        <p:spPr>
          <a:xfrm>
            <a:off x="28735" y="293670"/>
            <a:ext cx="6029325" cy="6857999"/>
          </a:xfrm>
          <a:prstGeom prst="rect">
            <a:avLst/>
          </a:prstGeom>
          <a:solidFill>
            <a:schemeClr val="bg1">
              <a:lumMod val="9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dirty="0">
              <a:ln>
                <a:noFill/>
              </a:ln>
              <a:solidFill>
                <a:srgbClr val="000000"/>
              </a:solidFill>
              <a:effectLst/>
              <a:uFillTx/>
              <a:latin typeface="+mj-lt"/>
              <a:ea typeface="+mj-ea"/>
              <a:cs typeface="+mj-cs"/>
              <a:sym typeface="맑은 고딕"/>
            </a:endParaRPr>
          </a:p>
        </p:txBody>
      </p:sp>
      <p:sp>
        <p:nvSpPr>
          <p:cNvPr id="10" name="TextBox 2">
            <a:extLst>
              <a:ext uri="{FF2B5EF4-FFF2-40B4-BE49-F238E27FC236}">
                <a16:creationId xmlns:a16="http://schemas.microsoft.com/office/drawing/2014/main" id="{01BC5BC3-0D3B-1A1F-4E84-20537073ADD0}"/>
              </a:ext>
            </a:extLst>
          </p:cNvPr>
          <p:cNvSpPr txBox="1"/>
          <p:nvPr/>
        </p:nvSpPr>
        <p:spPr>
          <a:xfrm>
            <a:off x="1354696" y="1139514"/>
            <a:ext cx="1696391" cy="584775"/>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gn="l">
              <a:lnSpc>
                <a:spcPct val="100000"/>
              </a:lnSpc>
              <a:defRPr sz="1600" b="1">
                <a:solidFill>
                  <a:schemeClr val="accent4"/>
                </a:solidFill>
                <a:latin typeface="+mj-lt"/>
                <a:ea typeface="+mj-ea"/>
                <a:cs typeface="+mj-cs"/>
                <a:sym typeface="맑은 고딕"/>
              </a:defRPr>
            </a:lvl1pPr>
          </a:lstStyle>
          <a:p>
            <a:r>
              <a:rPr lang="en-US" b="0" dirty="0">
                <a:solidFill>
                  <a:schemeClr val="tx1"/>
                </a:solidFill>
                <a:cs typeface="Calibri" panose="020F0502020204030204" pitchFamily="34" charset="0"/>
              </a:rPr>
              <a:t>Weaknesses</a:t>
            </a:r>
          </a:p>
          <a:p>
            <a:endParaRPr lang="en-US" b="0" dirty="0">
              <a:solidFill>
                <a:schemeClr val="tx1"/>
              </a:solidFill>
              <a:cs typeface="Calibri" panose="020F0502020204030204" pitchFamily="34" charset="0"/>
            </a:endParaRPr>
          </a:p>
        </p:txBody>
      </p:sp>
      <p:sp>
        <p:nvSpPr>
          <p:cNvPr id="17" name="TextBox 4">
            <a:extLst>
              <a:ext uri="{FF2B5EF4-FFF2-40B4-BE49-F238E27FC236}">
                <a16:creationId xmlns:a16="http://schemas.microsoft.com/office/drawing/2014/main" id="{9B6B4F06-032A-9B81-7910-8126FE699328}"/>
              </a:ext>
            </a:extLst>
          </p:cNvPr>
          <p:cNvSpPr txBox="1"/>
          <p:nvPr/>
        </p:nvSpPr>
        <p:spPr>
          <a:xfrm>
            <a:off x="1354696" y="1269743"/>
            <a:ext cx="4009743" cy="1407180"/>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gn="l">
              <a:lnSpc>
                <a:spcPct val="120000"/>
              </a:lnSpc>
              <a:defRPr sz="1200">
                <a:solidFill>
                  <a:schemeClr val="accent4"/>
                </a:solidFill>
                <a:latin typeface="+mj-lt"/>
                <a:ea typeface="+mj-ea"/>
                <a:cs typeface="+mj-cs"/>
                <a:sym typeface="맑은 고딕"/>
              </a:defRPr>
            </a:lvl1pPr>
          </a:lstStyle>
          <a:p>
            <a:endParaRPr lang="en-GB" dirty="0">
              <a:solidFill>
                <a:schemeClr val="tx1">
                  <a:lumMod val="75000"/>
                  <a:lumOff val="25000"/>
                </a:schemeClr>
              </a:solidFill>
              <a:latin typeface="+mn-lt"/>
              <a:cs typeface="Calibri" panose="020F0502020204030204" pitchFamily="34" charset="0"/>
            </a:endParaRPr>
          </a:p>
          <a:p>
            <a:r>
              <a:rPr lang="en-GB" dirty="0">
                <a:solidFill>
                  <a:schemeClr val="tx1">
                    <a:lumMod val="75000"/>
                    <a:lumOff val="25000"/>
                  </a:schemeClr>
                </a:solidFill>
                <a:latin typeface="+mn-lt"/>
                <a:cs typeface="Calibri" panose="020F0502020204030204" pitchFamily="34" charset="0"/>
              </a:rPr>
              <a:t>Limited initial budget for marketing and advertising may hinder brand visibility initially.</a:t>
            </a:r>
          </a:p>
          <a:p>
            <a:r>
              <a:rPr lang="en-GB" dirty="0">
                <a:solidFill>
                  <a:schemeClr val="tx1">
                    <a:lumMod val="75000"/>
                    <a:lumOff val="25000"/>
                  </a:schemeClr>
                </a:solidFill>
                <a:latin typeface="+mn-lt"/>
                <a:cs typeface="Calibri" panose="020F0502020204030204" pitchFamily="34" charset="0"/>
              </a:rPr>
              <a:t>Reliance on seasonal demand for certain flowers, leading to fluctuations in revenue.</a:t>
            </a:r>
          </a:p>
          <a:p>
            <a:endParaRPr lang="en-GB" dirty="0">
              <a:solidFill>
                <a:schemeClr val="tx1">
                  <a:lumMod val="75000"/>
                  <a:lumOff val="25000"/>
                </a:schemeClr>
              </a:solidFill>
              <a:latin typeface="+mn-lt"/>
              <a:cs typeface="Calibri" panose="020F0502020204030204" pitchFamily="34" charset="0"/>
            </a:endParaRPr>
          </a:p>
        </p:txBody>
      </p:sp>
      <p:grpSp>
        <p:nvGrpSpPr>
          <p:cNvPr id="20" name="그룹 19">
            <a:extLst>
              <a:ext uri="{FF2B5EF4-FFF2-40B4-BE49-F238E27FC236}">
                <a16:creationId xmlns:a16="http://schemas.microsoft.com/office/drawing/2014/main" id="{CEAF6411-D721-8ADD-27D5-B98D62C4C4D5}"/>
              </a:ext>
            </a:extLst>
          </p:cNvPr>
          <p:cNvGrpSpPr/>
          <p:nvPr/>
        </p:nvGrpSpPr>
        <p:grpSpPr>
          <a:xfrm>
            <a:off x="664886" y="1077308"/>
            <a:ext cx="518161" cy="518161"/>
            <a:chOff x="751640" y="1113526"/>
            <a:chExt cx="518161" cy="518161"/>
          </a:xfrm>
        </p:grpSpPr>
        <p:sp>
          <p:nvSpPr>
            <p:cNvPr id="18" name="타원 5">
              <a:extLst>
                <a:ext uri="{FF2B5EF4-FFF2-40B4-BE49-F238E27FC236}">
                  <a16:creationId xmlns:a16="http://schemas.microsoft.com/office/drawing/2014/main" id="{35BB1FEC-3C2D-6248-B3D9-3A8BF2A8B833}"/>
                </a:ext>
              </a:extLst>
            </p:cNvPr>
            <p:cNvSpPr/>
            <p:nvPr/>
          </p:nvSpPr>
          <p:spPr>
            <a:xfrm>
              <a:off x="751640" y="1113526"/>
              <a:ext cx="518161" cy="518161"/>
            </a:xfrm>
            <a:prstGeom prst="ellipse">
              <a:avLst/>
            </a:prstGeom>
            <a:solidFill>
              <a:schemeClr val="tx2">
                <a:lumMod val="75000"/>
              </a:schemeClr>
            </a:solidFill>
            <a:ln w="12700">
              <a:miter lim="400000"/>
            </a:ln>
          </p:spPr>
          <p:txBody>
            <a:bodyPr lIns="45719" rIns="45719" anchor="ctr"/>
            <a:lstStyle/>
            <a:p>
              <a:pPr>
                <a:lnSpc>
                  <a:spcPct val="100000"/>
                </a:lnSpc>
                <a:defRPr sz="1800">
                  <a:latin typeface="+mj-lt"/>
                  <a:ea typeface="+mj-ea"/>
                  <a:cs typeface="+mj-cs"/>
                  <a:sym typeface="맑은 고딕"/>
                </a:defRPr>
              </a:pPr>
              <a:endParaRPr dirty="0">
                <a:solidFill>
                  <a:schemeClr val="accent2"/>
                </a:solidFill>
                <a:latin typeface="+mn-lt"/>
                <a:cs typeface="Calibri" panose="020F0502020204030204" pitchFamily="34" charset="0"/>
              </a:endParaRPr>
            </a:p>
          </p:txBody>
        </p:sp>
        <p:sp>
          <p:nvSpPr>
            <p:cNvPr id="19" name="TextBox 6">
              <a:extLst>
                <a:ext uri="{FF2B5EF4-FFF2-40B4-BE49-F238E27FC236}">
                  <a16:creationId xmlns:a16="http://schemas.microsoft.com/office/drawing/2014/main" id="{FC0E9408-C863-96A8-9DAB-0DDFD4C7B464}"/>
                </a:ext>
              </a:extLst>
            </p:cNvPr>
            <p:cNvSpPr txBox="1"/>
            <p:nvPr/>
          </p:nvSpPr>
          <p:spPr>
            <a:xfrm>
              <a:off x="797976" y="1218716"/>
              <a:ext cx="425490" cy="307341"/>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nSpc>
                  <a:spcPct val="100000"/>
                </a:lnSpc>
                <a:defRPr sz="1400" b="1">
                  <a:latin typeface="+mj-lt"/>
                  <a:ea typeface="+mj-ea"/>
                  <a:cs typeface="+mj-cs"/>
                  <a:sym typeface="맑은 고딕"/>
                </a:defRPr>
              </a:lvl1pPr>
            </a:lstStyle>
            <a:p>
              <a:r>
                <a:rPr lang="en-US" dirty="0">
                  <a:solidFill>
                    <a:schemeClr val="accent2"/>
                  </a:solidFill>
                  <a:cs typeface="Calibri" panose="020F0502020204030204" pitchFamily="34" charset="0"/>
                </a:rPr>
                <a:t>A</a:t>
              </a:r>
              <a:endParaRPr dirty="0">
                <a:solidFill>
                  <a:schemeClr val="accent2"/>
                </a:solidFill>
                <a:cs typeface="Calibri" panose="020F0502020204030204" pitchFamily="34" charset="0"/>
              </a:endParaRPr>
            </a:p>
          </p:txBody>
        </p:sp>
      </p:grpSp>
      <p:sp>
        <p:nvSpPr>
          <p:cNvPr id="23" name="TextBox 2">
            <a:extLst>
              <a:ext uri="{FF2B5EF4-FFF2-40B4-BE49-F238E27FC236}">
                <a16:creationId xmlns:a16="http://schemas.microsoft.com/office/drawing/2014/main" id="{2923EB13-6ECF-6863-85CF-6BD2F99C236D}"/>
              </a:ext>
            </a:extLst>
          </p:cNvPr>
          <p:cNvSpPr txBox="1"/>
          <p:nvPr/>
        </p:nvSpPr>
        <p:spPr>
          <a:xfrm>
            <a:off x="1354696" y="2896877"/>
            <a:ext cx="1696391" cy="830997"/>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gn="l">
              <a:lnSpc>
                <a:spcPct val="100000"/>
              </a:lnSpc>
              <a:defRPr sz="1600" b="1">
                <a:solidFill>
                  <a:schemeClr val="accent4"/>
                </a:solidFill>
                <a:latin typeface="+mj-lt"/>
                <a:ea typeface="+mj-ea"/>
                <a:cs typeface="+mj-cs"/>
                <a:sym typeface="맑은 고딕"/>
              </a:defRPr>
            </a:lvl1pPr>
          </a:lstStyle>
          <a:p>
            <a:r>
              <a:rPr lang="en-US" b="0" dirty="0">
                <a:solidFill>
                  <a:schemeClr val="tx1"/>
                </a:solidFill>
                <a:cs typeface="Calibri" panose="020F0502020204030204" pitchFamily="34" charset="0"/>
              </a:rPr>
              <a:t>Opportunities</a:t>
            </a:r>
          </a:p>
          <a:p>
            <a:endParaRPr lang="en-US" b="0" dirty="0">
              <a:solidFill>
                <a:schemeClr val="tx1"/>
              </a:solidFill>
              <a:cs typeface="Calibri" panose="020F0502020204030204" pitchFamily="34" charset="0"/>
            </a:endParaRPr>
          </a:p>
          <a:p>
            <a:endParaRPr lang="en-US" b="0" dirty="0">
              <a:solidFill>
                <a:schemeClr val="tx1"/>
              </a:solidFill>
              <a:cs typeface="Calibri" panose="020F0502020204030204" pitchFamily="34" charset="0"/>
            </a:endParaRPr>
          </a:p>
        </p:txBody>
      </p:sp>
      <p:sp>
        <p:nvSpPr>
          <p:cNvPr id="24" name="TextBox 4">
            <a:extLst>
              <a:ext uri="{FF2B5EF4-FFF2-40B4-BE49-F238E27FC236}">
                <a16:creationId xmlns:a16="http://schemas.microsoft.com/office/drawing/2014/main" id="{D9BB4A27-DB68-123D-D05A-D73625F690EC}"/>
              </a:ext>
            </a:extLst>
          </p:cNvPr>
          <p:cNvSpPr txBox="1"/>
          <p:nvPr/>
        </p:nvSpPr>
        <p:spPr>
          <a:xfrm>
            <a:off x="1354696" y="3007965"/>
            <a:ext cx="4009743" cy="1850378"/>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gn="l">
              <a:lnSpc>
                <a:spcPct val="120000"/>
              </a:lnSpc>
              <a:defRPr sz="1200">
                <a:solidFill>
                  <a:schemeClr val="accent4"/>
                </a:solidFill>
                <a:latin typeface="+mj-lt"/>
                <a:ea typeface="+mj-ea"/>
                <a:cs typeface="+mj-cs"/>
                <a:sym typeface="맑은 고딕"/>
              </a:defRPr>
            </a:lvl1pPr>
          </a:lstStyle>
          <a:p>
            <a:endParaRPr lang="en-GB" dirty="0">
              <a:solidFill>
                <a:schemeClr val="tx1">
                  <a:lumMod val="75000"/>
                  <a:lumOff val="25000"/>
                </a:schemeClr>
              </a:solidFill>
              <a:latin typeface="+mn-lt"/>
              <a:cs typeface="Calibri" panose="020F0502020204030204" pitchFamily="34" charset="0"/>
            </a:endParaRPr>
          </a:p>
          <a:p>
            <a:r>
              <a:rPr lang="en-GB" dirty="0">
                <a:solidFill>
                  <a:schemeClr val="tx1">
                    <a:lumMod val="75000"/>
                    <a:lumOff val="25000"/>
                  </a:schemeClr>
                </a:solidFill>
                <a:latin typeface="+mn-lt"/>
                <a:cs typeface="Calibri" panose="020F0502020204030204" pitchFamily="34" charset="0"/>
              </a:rPr>
              <a:t>Expansion of online sales to reach a broader customer base beyond the local community.</a:t>
            </a:r>
          </a:p>
          <a:p>
            <a:r>
              <a:rPr lang="en-GB" dirty="0">
                <a:solidFill>
                  <a:schemeClr val="tx1">
                    <a:lumMod val="75000"/>
                    <a:lumOff val="25000"/>
                  </a:schemeClr>
                </a:solidFill>
                <a:latin typeface="+mn-lt"/>
                <a:cs typeface="Calibri" panose="020F0502020204030204" pitchFamily="34" charset="0"/>
              </a:rPr>
              <a:t>Collaboration with local businesses, event planners, and wedding venues to offer floral arrangements for corporate events and weddings.</a:t>
            </a:r>
          </a:p>
          <a:p>
            <a:r>
              <a:rPr lang="en-GB" dirty="0">
                <a:solidFill>
                  <a:schemeClr val="tx1">
                    <a:lumMod val="75000"/>
                    <a:lumOff val="25000"/>
                  </a:schemeClr>
                </a:solidFill>
                <a:latin typeface="+mn-lt"/>
                <a:cs typeface="Calibri" panose="020F0502020204030204" pitchFamily="34" charset="0"/>
              </a:rPr>
              <a:t>Diversification of product offerings to include complementary items such as vases, planters, and gift baskets.</a:t>
            </a:r>
            <a:endParaRPr dirty="0">
              <a:solidFill>
                <a:schemeClr val="tx1">
                  <a:lumMod val="75000"/>
                  <a:lumOff val="25000"/>
                </a:schemeClr>
              </a:solidFill>
              <a:latin typeface="+mn-lt"/>
              <a:cs typeface="Calibri" panose="020F0502020204030204" pitchFamily="34" charset="0"/>
            </a:endParaRPr>
          </a:p>
        </p:txBody>
      </p:sp>
      <p:grpSp>
        <p:nvGrpSpPr>
          <p:cNvPr id="25" name="그룹 24">
            <a:extLst>
              <a:ext uri="{FF2B5EF4-FFF2-40B4-BE49-F238E27FC236}">
                <a16:creationId xmlns:a16="http://schemas.microsoft.com/office/drawing/2014/main" id="{FFF49907-8E07-D6AC-E635-5DE59FC34BA4}"/>
              </a:ext>
            </a:extLst>
          </p:cNvPr>
          <p:cNvGrpSpPr/>
          <p:nvPr/>
        </p:nvGrpSpPr>
        <p:grpSpPr>
          <a:xfrm>
            <a:off x="664886" y="2834671"/>
            <a:ext cx="518161" cy="518161"/>
            <a:chOff x="751640" y="1113526"/>
            <a:chExt cx="518161" cy="518161"/>
          </a:xfrm>
        </p:grpSpPr>
        <p:sp>
          <p:nvSpPr>
            <p:cNvPr id="26" name="타원 5">
              <a:extLst>
                <a:ext uri="{FF2B5EF4-FFF2-40B4-BE49-F238E27FC236}">
                  <a16:creationId xmlns:a16="http://schemas.microsoft.com/office/drawing/2014/main" id="{DAB87D3D-0D79-3E3F-AB5C-E698A67AE57F}"/>
                </a:ext>
              </a:extLst>
            </p:cNvPr>
            <p:cNvSpPr/>
            <p:nvPr/>
          </p:nvSpPr>
          <p:spPr>
            <a:xfrm>
              <a:off x="751640" y="1113526"/>
              <a:ext cx="518161" cy="518161"/>
            </a:xfrm>
            <a:prstGeom prst="ellipse">
              <a:avLst/>
            </a:prstGeom>
            <a:solidFill>
              <a:schemeClr val="tx2">
                <a:lumMod val="75000"/>
              </a:schemeClr>
            </a:solidFill>
            <a:ln w="12700">
              <a:miter lim="400000"/>
            </a:ln>
          </p:spPr>
          <p:txBody>
            <a:bodyPr lIns="45719" rIns="45719" anchor="ctr"/>
            <a:lstStyle/>
            <a:p>
              <a:pPr>
                <a:lnSpc>
                  <a:spcPct val="100000"/>
                </a:lnSpc>
                <a:defRPr sz="1800">
                  <a:latin typeface="+mj-lt"/>
                  <a:ea typeface="+mj-ea"/>
                  <a:cs typeface="+mj-cs"/>
                  <a:sym typeface="맑은 고딕"/>
                </a:defRPr>
              </a:pPr>
              <a:endParaRPr dirty="0">
                <a:solidFill>
                  <a:schemeClr val="accent2"/>
                </a:solidFill>
                <a:latin typeface="+mn-lt"/>
                <a:cs typeface="Calibri" panose="020F0502020204030204" pitchFamily="34" charset="0"/>
              </a:endParaRPr>
            </a:p>
          </p:txBody>
        </p:sp>
        <p:sp>
          <p:nvSpPr>
            <p:cNvPr id="27" name="TextBox 6">
              <a:extLst>
                <a:ext uri="{FF2B5EF4-FFF2-40B4-BE49-F238E27FC236}">
                  <a16:creationId xmlns:a16="http://schemas.microsoft.com/office/drawing/2014/main" id="{A29B825B-4F89-D577-5FAE-4D0604DC6A41}"/>
                </a:ext>
              </a:extLst>
            </p:cNvPr>
            <p:cNvSpPr txBox="1"/>
            <p:nvPr/>
          </p:nvSpPr>
          <p:spPr>
            <a:xfrm>
              <a:off x="797976" y="1218716"/>
              <a:ext cx="425490" cy="307341"/>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nSpc>
                  <a:spcPct val="100000"/>
                </a:lnSpc>
                <a:defRPr sz="1400" b="1">
                  <a:latin typeface="+mj-lt"/>
                  <a:ea typeface="+mj-ea"/>
                  <a:cs typeface="+mj-cs"/>
                  <a:sym typeface="맑은 고딕"/>
                </a:defRPr>
              </a:lvl1pPr>
            </a:lstStyle>
            <a:p>
              <a:r>
                <a:rPr lang="en-US" dirty="0">
                  <a:solidFill>
                    <a:schemeClr val="accent2"/>
                  </a:solidFill>
                  <a:cs typeface="Calibri" panose="020F0502020204030204" pitchFamily="34" charset="0"/>
                </a:rPr>
                <a:t>B</a:t>
              </a:r>
              <a:endParaRPr dirty="0">
                <a:solidFill>
                  <a:schemeClr val="accent2"/>
                </a:solidFill>
                <a:cs typeface="Calibri" panose="020F0502020204030204" pitchFamily="34" charset="0"/>
              </a:endParaRPr>
            </a:p>
          </p:txBody>
        </p:sp>
      </p:grpSp>
      <p:sp>
        <p:nvSpPr>
          <p:cNvPr id="29" name="TextBox 2">
            <a:extLst>
              <a:ext uri="{FF2B5EF4-FFF2-40B4-BE49-F238E27FC236}">
                <a16:creationId xmlns:a16="http://schemas.microsoft.com/office/drawing/2014/main" id="{0C13B6F2-BC75-D8BF-E7DA-57E2325EE983}"/>
              </a:ext>
            </a:extLst>
          </p:cNvPr>
          <p:cNvSpPr txBox="1"/>
          <p:nvPr/>
        </p:nvSpPr>
        <p:spPr>
          <a:xfrm>
            <a:off x="1354696" y="4654239"/>
            <a:ext cx="1696391" cy="830997"/>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gn="l">
              <a:lnSpc>
                <a:spcPct val="100000"/>
              </a:lnSpc>
              <a:defRPr sz="1600" b="1">
                <a:solidFill>
                  <a:schemeClr val="accent4"/>
                </a:solidFill>
                <a:latin typeface="+mj-lt"/>
                <a:ea typeface="+mj-ea"/>
                <a:cs typeface="+mj-cs"/>
                <a:sym typeface="맑은 고딕"/>
              </a:defRPr>
            </a:lvl1pPr>
          </a:lstStyle>
          <a:p>
            <a:endParaRPr lang="en-US" b="0" dirty="0">
              <a:solidFill>
                <a:schemeClr val="tx1"/>
              </a:solidFill>
              <a:cs typeface="Calibri" panose="020F0502020204030204" pitchFamily="34" charset="0"/>
            </a:endParaRPr>
          </a:p>
          <a:p>
            <a:r>
              <a:rPr lang="en-US" b="0" dirty="0">
                <a:solidFill>
                  <a:schemeClr val="tx1"/>
                </a:solidFill>
                <a:cs typeface="Calibri" panose="020F0502020204030204" pitchFamily="34" charset="0"/>
              </a:rPr>
              <a:t>Threats</a:t>
            </a:r>
          </a:p>
          <a:p>
            <a:endParaRPr lang="en-US" b="0" dirty="0">
              <a:solidFill>
                <a:schemeClr val="tx1"/>
              </a:solidFill>
              <a:cs typeface="Calibri" panose="020F0502020204030204" pitchFamily="34" charset="0"/>
            </a:endParaRPr>
          </a:p>
        </p:txBody>
      </p:sp>
      <p:sp>
        <p:nvSpPr>
          <p:cNvPr id="30" name="TextBox 4">
            <a:extLst>
              <a:ext uri="{FF2B5EF4-FFF2-40B4-BE49-F238E27FC236}">
                <a16:creationId xmlns:a16="http://schemas.microsoft.com/office/drawing/2014/main" id="{138A4913-F672-B7EB-B55D-A2C1B3F5BB11}"/>
              </a:ext>
            </a:extLst>
          </p:cNvPr>
          <p:cNvSpPr txBox="1"/>
          <p:nvPr/>
        </p:nvSpPr>
        <p:spPr>
          <a:xfrm>
            <a:off x="1354696" y="5101212"/>
            <a:ext cx="4009743" cy="1628779"/>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gn="l">
              <a:lnSpc>
                <a:spcPct val="120000"/>
              </a:lnSpc>
              <a:defRPr sz="1200">
                <a:solidFill>
                  <a:schemeClr val="accent4"/>
                </a:solidFill>
                <a:latin typeface="+mj-lt"/>
                <a:ea typeface="+mj-ea"/>
                <a:cs typeface="+mj-cs"/>
                <a:sym typeface="맑은 고딕"/>
              </a:defRPr>
            </a:lvl1pPr>
          </a:lstStyle>
          <a:p>
            <a:endParaRPr lang="en-GB" dirty="0">
              <a:solidFill>
                <a:schemeClr val="tx1">
                  <a:lumMod val="75000"/>
                  <a:lumOff val="25000"/>
                </a:schemeClr>
              </a:solidFill>
              <a:latin typeface="+mn-lt"/>
              <a:cs typeface="Calibri" panose="020F0502020204030204" pitchFamily="34" charset="0"/>
            </a:endParaRPr>
          </a:p>
          <a:p>
            <a:r>
              <a:rPr lang="en-GB" dirty="0">
                <a:solidFill>
                  <a:schemeClr val="tx1">
                    <a:lumMod val="75000"/>
                    <a:lumOff val="25000"/>
                  </a:schemeClr>
                </a:solidFill>
                <a:latin typeface="+mn-lt"/>
                <a:cs typeface="Calibri" panose="020F0502020204030204" pitchFamily="34" charset="0"/>
              </a:rPr>
              <a:t>Intense competition from established floral shops in the area, requiring innovative marketing strategies to differentiate our brand.</a:t>
            </a:r>
          </a:p>
          <a:p>
            <a:r>
              <a:rPr lang="en-GB" dirty="0">
                <a:solidFill>
                  <a:schemeClr val="tx1">
                    <a:lumMod val="75000"/>
                    <a:lumOff val="25000"/>
                  </a:schemeClr>
                </a:solidFill>
                <a:latin typeface="+mn-lt"/>
                <a:cs typeface="Calibri" panose="020F0502020204030204" pitchFamily="34" charset="0"/>
              </a:rPr>
              <a:t>Economic downturns impacting discretionary spending on luxury items such as flowers.</a:t>
            </a:r>
          </a:p>
          <a:p>
            <a:endParaRPr dirty="0">
              <a:solidFill>
                <a:schemeClr val="tx1">
                  <a:lumMod val="75000"/>
                  <a:lumOff val="25000"/>
                </a:schemeClr>
              </a:solidFill>
              <a:latin typeface="+mn-lt"/>
              <a:cs typeface="Calibri" panose="020F0502020204030204" pitchFamily="34" charset="0"/>
            </a:endParaRPr>
          </a:p>
        </p:txBody>
      </p:sp>
      <p:sp>
        <p:nvSpPr>
          <p:cNvPr id="32" name="타원 5">
            <a:extLst>
              <a:ext uri="{FF2B5EF4-FFF2-40B4-BE49-F238E27FC236}">
                <a16:creationId xmlns:a16="http://schemas.microsoft.com/office/drawing/2014/main" id="{088E82EC-9D15-A832-98E8-FD0520B83D18}"/>
              </a:ext>
            </a:extLst>
          </p:cNvPr>
          <p:cNvSpPr/>
          <p:nvPr/>
        </p:nvSpPr>
        <p:spPr>
          <a:xfrm>
            <a:off x="656164" y="4955922"/>
            <a:ext cx="518161" cy="518161"/>
          </a:xfrm>
          <a:prstGeom prst="ellipse">
            <a:avLst/>
          </a:prstGeom>
          <a:solidFill>
            <a:schemeClr val="tx2">
              <a:lumMod val="75000"/>
            </a:schemeClr>
          </a:solidFill>
          <a:ln w="12700">
            <a:miter lim="400000"/>
          </a:ln>
        </p:spPr>
        <p:txBody>
          <a:bodyPr lIns="45719" rIns="45719" anchor="ctr"/>
          <a:lstStyle/>
          <a:p>
            <a:pPr>
              <a:lnSpc>
                <a:spcPct val="100000"/>
              </a:lnSpc>
              <a:defRPr sz="1800">
                <a:latin typeface="+mj-lt"/>
                <a:ea typeface="+mj-ea"/>
                <a:cs typeface="+mj-cs"/>
                <a:sym typeface="맑은 고딕"/>
              </a:defRPr>
            </a:pPr>
            <a:endParaRPr dirty="0">
              <a:solidFill>
                <a:schemeClr val="accent2"/>
              </a:solidFill>
              <a:latin typeface="+mn-lt"/>
              <a:cs typeface="Calibri" panose="020F0502020204030204" pitchFamily="34" charset="0"/>
            </a:endParaRPr>
          </a:p>
        </p:txBody>
      </p:sp>
      <p:sp>
        <p:nvSpPr>
          <p:cNvPr id="33" name="TextBox 6">
            <a:extLst>
              <a:ext uri="{FF2B5EF4-FFF2-40B4-BE49-F238E27FC236}">
                <a16:creationId xmlns:a16="http://schemas.microsoft.com/office/drawing/2014/main" id="{C7E76AC4-17EF-7D3B-2AA6-8674D479ABE4}"/>
              </a:ext>
            </a:extLst>
          </p:cNvPr>
          <p:cNvSpPr txBox="1"/>
          <p:nvPr/>
        </p:nvSpPr>
        <p:spPr>
          <a:xfrm>
            <a:off x="671323" y="5061331"/>
            <a:ext cx="425490" cy="307341"/>
          </a:xfrm>
          <a:prstGeom prst="rect">
            <a:avLst/>
          </a:prstGeom>
          <a:ln w="12700">
            <a:miter lim="400000"/>
          </a:ln>
          <a:extLst>
            <a:ext uri="{C572A759-6A51-4108-AA02-DFA0A04FC94B}">
              <ma14:wrappingTextBoxFlag xmlns="" xmlns:ma14="http://schemas.microsoft.com/office/mac/drawingml/2011/main" val="1"/>
            </a:ext>
          </a:extLst>
        </p:spPr>
        <p:txBody>
          <a:bodyPr lIns="45719" rIns="45719">
            <a:spAutoFit/>
          </a:bodyPr>
          <a:lstStyle>
            <a:lvl1pPr>
              <a:lnSpc>
                <a:spcPct val="100000"/>
              </a:lnSpc>
              <a:defRPr sz="1400" b="1">
                <a:latin typeface="+mj-lt"/>
                <a:ea typeface="+mj-ea"/>
                <a:cs typeface="+mj-cs"/>
                <a:sym typeface="맑은 고딕"/>
              </a:defRPr>
            </a:lvl1pPr>
          </a:lstStyle>
          <a:p>
            <a:r>
              <a:rPr lang="en-US" dirty="0">
                <a:solidFill>
                  <a:schemeClr val="accent2"/>
                </a:solidFill>
                <a:cs typeface="Calibri" panose="020F0502020204030204" pitchFamily="34" charset="0"/>
              </a:rPr>
              <a:t>C</a:t>
            </a:r>
            <a:endParaRPr dirty="0">
              <a:solidFill>
                <a:schemeClr val="accent2"/>
              </a:solidFill>
              <a:cs typeface="Calibri" panose="020F0502020204030204" pitchFamily="34" charset="0"/>
            </a:endParaRPr>
          </a:p>
        </p:txBody>
      </p:sp>
      <p:sp>
        <p:nvSpPr>
          <p:cNvPr id="3" name="TextBox 2">
            <a:extLst>
              <a:ext uri="{FF2B5EF4-FFF2-40B4-BE49-F238E27FC236}">
                <a16:creationId xmlns:a16="http://schemas.microsoft.com/office/drawing/2014/main" id="{AFF9CE55-EC1A-9E85-C7C9-B7EE671F05E2}"/>
              </a:ext>
            </a:extLst>
          </p:cNvPr>
          <p:cNvSpPr txBox="1"/>
          <p:nvPr/>
        </p:nvSpPr>
        <p:spPr>
          <a:xfrm>
            <a:off x="678711" y="336511"/>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02</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8" name="TextBox 7">
            <a:extLst>
              <a:ext uri="{FF2B5EF4-FFF2-40B4-BE49-F238E27FC236}">
                <a16:creationId xmlns:a16="http://schemas.microsoft.com/office/drawing/2014/main" id="{A9800718-DFDB-6E39-AAEE-6406CD06C208}"/>
              </a:ext>
            </a:extLst>
          </p:cNvPr>
          <p:cNvSpPr txBox="1"/>
          <p:nvPr/>
        </p:nvSpPr>
        <p:spPr>
          <a:xfrm>
            <a:off x="1002821" y="336511"/>
            <a:ext cx="114584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algn="l"/>
            <a:r>
              <a:rPr kumimoji="0" lang="en-US" altLang="ko-KR"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rPr>
              <a:t>Content</a:t>
            </a:r>
            <a:endParaRPr kumimoji="0" lang="ko-KR" altLang="en-US"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endParaRPr>
          </a:p>
        </p:txBody>
      </p:sp>
    </p:spTree>
    <p:extLst>
      <p:ext uri="{BB962C8B-B14F-4D97-AF65-F5344CB8AC3E}">
        <p14:creationId xmlns:p14="http://schemas.microsoft.com/office/powerpoint/2010/main" val="2809670083"/>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3" name="직사각형 12">
            <a:extLst>
              <a:ext uri="{FF2B5EF4-FFF2-40B4-BE49-F238E27FC236}">
                <a16:creationId xmlns:a16="http://schemas.microsoft.com/office/drawing/2014/main" id="{74C9663C-89B2-F046-B59C-4F091DCC446A}"/>
              </a:ext>
            </a:extLst>
          </p:cNvPr>
          <p:cNvSpPr/>
          <p:nvPr/>
        </p:nvSpPr>
        <p:spPr>
          <a:xfrm>
            <a:off x="0" y="876251"/>
            <a:ext cx="12191999" cy="5105497"/>
          </a:xfrm>
          <a:prstGeom prst="rect">
            <a:avLst/>
          </a:prstGeom>
          <a:solidFill>
            <a:schemeClr val="bg1"/>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pic>
        <p:nvPicPr>
          <p:cNvPr id="22" name="그림 개체 틀 21">
            <a:extLst>
              <a:ext uri="{FF2B5EF4-FFF2-40B4-BE49-F238E27FC236}">
                <a16:creationId xmlns:a16="http://schemas.microsoft.com/office/drawing/2014/main" id="{894A0770-75E9-F047-B9AD-76BC2443CA90}"/>
              </a:ext>
            </a:extLst>
          </p:cNvPr>
          <p:cNvPicPr>
            <a:picLocks noGrp="1" noChangeAspect="1"/>
          </p:cNvPicPr>
          <p:nvPr>
            <p:ph type="pic" sz="quarter" idx="16"/>
          </p:nvPr>
        </p:nvPicPr>
        <p:blipFill>
          <a:blip r:embed="rId3" cstate="print">
            <a:extLst>
              <a:ext uri="{28A0092B-C50C-407E-A947-70E740481C1C}">
                <a14:useLocalDpi xmlns:a14="http://schemas.microsoft.com/office/drawing/2010/main" val="0"/>
              </a:ext>
            </a:extLst>
          </a:blip>
          <a:srcRect t="16622" b="16622"/>
          <a:stretch>
            <a:fillRect/>
          </a:stretch>
        </p:blipFill>
        <p:spPr/>
      </p:pic>
      <p:pic>
        <p:nvPicPr>
          <p:cNvPr id="24" name="그림 개체 틀 23">
            <a:extLst>
              <a:ext uri="{FF2B5EF4-FFF2-40B4-BE49-F238E27FC236}">
                <a16:creationId xmlns:a16="http://schemas.microsoft.com/office/drawing/2014/main" id="{78E0AAB4-9E17-EF45-86F1-C258FC1887F1}"/>
              </a:ext>
            </a:extLst>
          </p:cNvPr>
          <p:cNvPicPr>
            <a:picLocks noGrp="1" noChangeAspect="1"/>
          </p:cNvPicPr>
          <p:nvPr>
            <p:ph type="pic" sz="quarter" idx="17"/>
          </p:nvPr>
        </p:nvPicPr>
        <p:blipFill>
          <a:blip r:embed="rId4" cstate="print">
            <a:extLst>
              <a:ext uri="{28A0092B-C50C-407E-A947-70E740481C1C}">
                <a14:useLocalDpi xmlns:a14="http://schemas.microsoft.com/office/drawing/2010/main" val="0"/>
              </a:ext>
            </a:extLst>
          </a:blip>
          <a:srcRect l="16680" r="16680"/>
          <a:stretch>
            <a:fillRect/>
          </a:stretch>
        </p:blipFill>
        <p:spPr/>
      </p:pic>
      <p:sp>
        <p:nvSpPr>
          <p:cNvPr id="14" name="TextBox 13">
            <a:extLst>
              <a:ext uri="{FF2B5EF4-FFF2-40B4-BE49-F238E27FC236}">
                <a16:creationId xmlns:a16="http://schemas.microsoft.com/office/drawing/2014/main" id="{AB142153-7E6D-F44D-BA48-025D80A25C9F}"/>
              </a:ext>
            </a:extLst>
          </p:cNvPr>
          <p:cNvSpPr txBox="1"/>
          <p:nvPr/>
        </p:nvSpPr>
        <p:spPr>
          <a:xfrm>
            <a:off x="1002821" y="761814"/>
            <a:ext cx="4265032" cy="105539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kumimoji="0" lang="en-GB" altLang="ko-KR" sz="3600" b="0" i="0" u="none" strike="noStrike" cap="none" spc="0" normalizeH="0" baseline="0" dirty="0">
                <a:ln>
                  <a:noFill/>
                </a:ln>
                <a:solidFill>
                  <a:schemeClr val="tx2"/>
                </a:solidFill>
                <a:effectLst/>
                <a:uFillTx/>
                <a:latin typeface="+mj-lt"/>
                <a:sym typeface="Bebas Neue Bold"/>
              </a:rPr>
              <a:t>Cash Flow Forecast</a:t>
            </a:r>
            <a:endParaRPr kumimoji="0" lang="ko-KR" altLang="en-US" sz="3600" b="0" i="0" u="none" strike="noStrike" cap="none" spc="0" normalizeH="0" baseline="0" dirty="0">
              <a:ln>
                <a:noFill/>
              </a:ln>
              <a:solidFill>
                <a:schemeClr val="tx2"/>
              </a:solidFill>
              <a:effectLst/>
              <a:uFillTx/>
              <a:latin typeface="+mj-lt"/>
              <a:sym typeface="Bebas Neue Bold"/>
            </a:endParaRPr>
          </a:p>
        </p:txBody>
      </p:sp>
      <p:cxnSp>
        <p:nvCxnSpPr>
          <p:cNvPr id="17" name="직선 연결선[R] 16">
            <a:extLst>
              <a:ext uri="{FF2B5EF4-FFF2-40B4-BE49-F238E27FC236}">
                <a16:creationId xmlns:a16="http://schemas.microsoft.com/office/drawing/2014/main" id="{B4866C10-A76D-8C4B-8D68-87DD64756322}"/>
              </a:ext>
            </a:extLst>
          </p:cNvPr>
          <p:cNvCxnSpPr>
            <a:cxnSpLocks/>
          </p:cNvCxnSpPr>
          <p:nvPr/>
        </p:nvCxnSpPr>
        <p:spPr>
          <a:xfrm>
            <a:off x="996929" y="1639115"/>
            <a:ext cx="1151735" cy="0"/>
          </a:xfrm>
          <a:prstGeom prst="line">
            <a:avLst/>
          </a:prstGeom>
          <a:noFill/>
          <a:ln w="19050" cap="flat">
            <a:solidFill>
              <a:schemeClr val="accent2"/>
            </a:solidFill>
            <a:prstDash val="solid"/>
            <a:miter lim="800000"/>
          </a:ln>
          <a:effectLst/>
          <a:sp3d/>
        </p:spPr>
        <p:style>
          <a:lnRef idx="0">
            <a:scrgbClr r="0" g="0" b="0"/>
          </a:lnRef>
          <a:fillRef idx="0">
            <a:scrgbClr r="0" g="0" b="0"/>
          </a:fillRef>
          <a:effectRef idx="0">
            <a:scrgbClr r="0" g="0" b="0"/>
          </a:effectRef>
          <a:fontRef idx="none"/>
        </p:style>
      </p:cxnSp>
      <p:sp>
        <p:nvSpPr>
          <p:cNvPr id="20" name="TextBox 19">
            <a:extLst>
              <a:ext uri="{FF2B5EF4-FFF2-40B4-BE49-F238E27FC236}">
                <a16:creationId xmlns:a16="http://schemas.microsoft.com/office/drawing/2014/main" id="{806914E8-F982-E041-8DC4-77014B2F0F11}"/>
              </a:ext>
            </a:extLst>
          </p:cNvPr>
          <p:cNvSpPr txBox="1"/>
          <p:nvPr/>
        </p:nvSpPr>
        <p:spPr>
          <a:xfrm>
            <a:off x="9144001" y="6096185"/>
            <a:ext cx="2369288"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r" defTabSz="914400" rtl="0" fontAlgn="auto" latinLnBrk="0" hangingPunct="0">
              <a:lnSpc>
                <a:spcPct val="90000"/>
              </a:lnSpc>
              <a:spcBef>
                <a:spcPts val="0"/>
              </a:spcBef>
              <a:spcAft>
                <a:spcPts val="0"/>
              </a:spcAft>
              <a:buClrTx/>
              <a:buSzTx/>
              <a:buFontTx/>
              <a:buNone/>
              <a:tabLst/>
            </a:pPr>
            <a:r>
              <a:rPr lang="en-US" altLang="ko-KR" sz="1200" dirty="0">
                <a:solidFill>
                  <a:schemeClr val="tx1">
                    <a:lumMod val="50000"/>
                    <a:lumOff val="50000"/>
                  </a:schemeClr>
                </a:solidFill>
                <a:latin typeface="+mn-lt"/>
              </a:rPr>
              <a:t>Insert your subtitle here</a:t>
            </a:r>
            <a:endParaRPr kumimoji="0" lang="ko-KR" altLang="en-US" sz="1200" b="0" i="0" u="none" strike="noStrike" cap="none" spc="0" normalizeH="0" baseline="0" dirty="0">
              <a:ln>
                <a:noFill/>
              </a:ln>
              <a:solidFill>
                <a:schemeClr val="tx1">
                  <a:lumMod val="50000"/>
                  <a:lumOff val="50000"/>
                </a:schemeClr>
              </a:solidFill>
              <a:effectLst/>
              <a:uFillTx/>
              <a:latin typeface="+mn-lt"/>
              <a:ea typeface="Bebas Neue Bold"/>
              <a:cs typeface="Bebas Neue Bold"/>
              <a:sym typeface="Bebas Neue Bold"/>
            </a:endParaRPr>
          </a:p>
        </p:txBody>
      </p:sp>
      <p:pic>
        <p:nvPicPr>
          <p:cNvPr id="32" name="그림 개체 틀 31">
            <a:extLst>
              <a:ext uri="{FF2B5EF4-FFF2-40B4-BE49-F238E27FC236}">
                <a16:creationId xmlns:a16="http://schemas.microsoft.com/office/drawing/2014/main" id="{B06BBDC0-794B-524B-8CFC-507F2D8DC69F}"/>
              </a:ext>
            </a:extLst>
          </p:cNvPr>
          <p:cNvPicPr>
            <a:picLocks noGrp="1" noChangeAspect="1"/>
          </p:cNvPicPr>
          <p:nvPr>
            <p:ph type="pic" sz="quarter" idx="14"/>
          </p:nvPr>
        </p:nvPicPr>
        <p:blipFill>
          <a:blip r:embed="rId5" cstate="print">
            <a:extLst>
              <a:ext uri="{28A0092B-C50C-407E-A947-70E740481C1C}">
                <a14:useLocalDpi xmlns:a14="http://schemas.microsoft.com/office/drawing/2010/main" val="0"/>
              </a:ext>
            </a:extLst>
          </a:blip>
          <a:srcRect l="16719" r="16719"/>
          <a:stretch>
            <a:fillRect/>
          </a:stretch>
        </p:blipFill>
        <p:spPr/>
      </p:pic>
      <p:pic>
        <p:nvPicPr>
          <p:cNvPr id="36" name="그림 개체 틀 35">
            <a:extLst>
              <a:ext uri="{FF2B5EF4-FFF2-40B4-BE49-F238E27FC236}">
                <a16:creationId xmlns:a16="http://schemas.microsoft.com/office/drawing/2014/main" id="{FBA4F837-0F62-FC4F-94FA-3ACF25440A1D}"/>
              </a:ext>
            </a:extLst>
          </p:cNvPr>
          <p:cNvPicPr>
            <a:picLocks noGrp="1" noChangeAspect="1"/>
          </p:cNvPicPr>
          <p:nvPr>
            <p:ph type="pic" sz="quarter" idx="15"/>
          </p:nvPr>
        </p:nvPicPr>
        <p:blipFill>
          <a:blip r:embed="rId6" cstate="print">
            <a:extLst>
              <a:ext uri="{28A0092B-C50C-407E-A947-70E740481C1C}">
                <a14:useLocalDpi xmlns:a14="http://schemas.microsoft.com/office/drawing/2010/main" val="0"/>
              </a:ext>
            </a:extLst>
          </a:blip>
          <a:srcRect l="16704" r="16704"/>
          <a:stretch>
            <a:fillRect/>
          </a:stretch>
        </p:blipFill>
        <p:spPr/>
      </p:pic>
      <p:sp>
        <p:nvSpPr>
          <p:cNvPr id="23" name="TextBox 22">
            <a:extLst>
              <a:ext uri="{FF2B5EF4-FFF2-40B4-BE49-F238E27FC236}">
                <a16:creationId xmlns:a16="http://schemas.microsoft.com/office/drawing/2014/main" id="{1FC66F2C-AD23-6E4B-B479-32D2EA51543A}"/>
              </a:ext>
            </a:extLst>
          </p:cNvPr>
          <p:cNvSpPr txBox="1"/>
          <p:nvPr/>
        </p:nvSpPr>
        <p:spPr>
          <a:xfrm>
            <a:off x="678711" y="336511"/>
            <a:ext cx="384545"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l" defTabSz="914400" rtl="0" fontAlgn="auto" latinLnBrk="0" hangingPunct="0">
              <a:lnSpc>
                <a:spcPct val="90000"/>
              </a:lnSpc>
              <a:spcBef>
                <a:spcPts val="0"/>
              </a:spcBef>
              <a:spcAft>
                <a:spcPts val="0"/>
              </a:spcAft>
              <a:buClrTx/>
              <a:buSzTx/>
              <a:buFontTx/>
              <a:buNone/>
              <a:tabLst/>
            </a:pPr>
            <a:r>
              <a:rPr kumimoji="0" lang="en-GB" altLang="ko-KR" sz="1800" b="0" i="0" u="none" strike="noStrike" cap="none" spc="0" normalizeH="0" baseline="0" dirty="0">
                <a:ln>
                  <a:noFill/>
                </a:ln>
                <a:solidFill>
                  <a:schemeClr val="accent2"/>
                </a:solidFill>
                <a:effectLst/>
                <a:uFillTx/>
                <a:latin typeface="+mj-lt"/>
                <a:ea typeface="Bebas Neue Bold"/>
                <a:cs typeface="Bebas Neue Bold"/>
                <a:sym typeface="Bebas Neue Bold"/>
              </a:rPr>
              <a:t>02</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25" name="TextBox 24">
            <a:extLst>
              <a:ext uri="{FF2B5EF4-FFF2-40B4-BE49-F238E27FC236}">
                <a16:creationId xmlns:a16="http://schemas.microsoft.com/office/drawing/2014/main" id="{3DC126A4-AC8B-AD40-9150-954F9A871914}"/>
              </a:ext>
            </a:extLst>
          </p:cNvPr>
          <p:cNvSpPr txBox="1"/>
          <p:nvPr/>
        </p:nvSpPr>
        <p:spPr>
          <a:xfrm>
            <a:off x="1002821" y="336511"/>
            <a:ext cx="114584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algn="l"/>
            <a:r>
              <a:rPr kumimoji="0" lang="en-US" altLang="ko-KR"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rPr>
              <a:t>Content</a:t>
            </a:r>
            <a:endParaRPr kumimoji="0" lang="ko-KR" altLang="en-US" sz="1800" b="0" i="0" u="none" strike="noStrike" cap="none" spc="0" normalizeH="0" baseline="0" dirty="0">
              <a:ln>
                <a:noFill/>
              </a:ln>
              <a:solidFill>
                <a:schemeClr val="bg1">
                  <a:lumMod val="50000"/>
                </a:schemeClr>
              </a:solidFill>
              <a:effectLst/>
              <a:uFillTx/>
              <a:latin typeface="+mn-lt"/>
              <a:ea typeface="Bebas Neue Bold"/>
              <a:cs typeface="Bebas Neue Bold"/>
              <a:sym typeface="Bebas Neue Bold"/>
            </a:endParaRPr>
          </a:p>
        </p:txBody>
      </p:sp>
      <p:pic>
        <p:nvPicPr>
          <p:cNvPr id="2" name="Picture 1">
            <a:extLst>
              <a:ext uri="{FF2B5EF4-FFF2-40B4-BE49-F238E27FC236}">
                <a16:creationId xmlns:a16="http://schemas.microsoft.com/office/drawing/2014/main" id="{605BAD8E-417F-AA0F-15BF-B0346BBC1746}"/>
              </a:ext>
            </a:extLst>
          </p:cNvPr>
          <p:cNvPicPr>
            <a:picLocks noChangeAspect="1"/>
          </p:cNvPicPr>
          <p:nvPr/>
        </p:nvPicPr>
        <p:blipFill>
          <a:blip r:embed="rId7"/>
          <a:stretch>
            <a:fillRect/>
          </a:stretch>
        </p:blipFill>
        <p:spPr>
          <a:xfrm>
            <a:off x="173998" y="2198565"/>
            <a:ext cx="6425741" cy="3493311"/>
          </a:xfrm>
          <a:prstGeom prst="rect">
            <a:avLst/>
          </a:prstGeom>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그림 개체 틀 2">
            <a:extLst>
              <a:ext uri="{FF2B5EF4-FFF2-40B4-BE49-F238E27FC236}">
                <a16:creationId xmlns:a16="http://schemas.microsoft.com/office/drawing/2014/main" id="{17E7E348-819B-B247-B395-880D32247C9B}"/>
              </a:ext>
            </a:extLst>
          </p:cNvPr>
          <p:cNvPicPr>
            <a:picLocks noGrp="1" noChangeAspect="1"/>
          </p:cNvPicPr>
          <p:nvPr>
            <p:ph type="pic" idx="13"/>
          </p:nvPr>
        </p:nvPicPr>
        <p:blipFill rotWithShape="1">
          <a:blip r:embed="rId3">
            <a:extLst>
              <a:ext uri="{28A0092B-C50C-407E-A947-70E740481C1C}">
                <a14:useLocalDpi xmlns:a14="http://schemas.microsoft.com/office/drawing/2010/main" val="0"/>
              </a:ext>
            </a:extLst>
          </a:blip>
          <a:srcRect t="4912" b="10878"/>
          <a:stretch/>
        </p:blipFill>
        <p:spPr>
          <a:xfrm>
            <a:off x="0" y="0"/>
            <a:ext cx="12192000" cy="6858000"/>
          </a:xfrm>
        </p:spPr>
      </p:pic>
      <p:sp>
        <p:nvSpPr>
          <p:cNvPr id="8" name="직사각형 7">
            <a:extLst>
              <a:ext uri="{FF2B5EF4-FFF2-40B4-BE49-F238E27FC236}">
                <a16:creationId xmlns:a16="http://schemas.microsoft.com/office/drawing/2014/main" id="{1FBB313E-6E18-DB46-BA87-9B613B79DC7A}"/>
              </a:ext>
            </a:extLst>
          </p:cNvPr>
          <p:cNvSpPr/>
          <p:nvPr/>
        </p:nvSpPr>
        <p:spPr>
          <a:xfrm rot="16200000" flipV="1">
            <a:off x="2666999" y="-2667001"/>
            <a:ext cx="6858001" cy="12192000"/>
          </a:xfrm>
          <a:prstGeom prst="rect">
            <a:avLst/>
          </a:prstGeom>
          <a:solidFill>
            <a:srgbClr val="000000">
              <a:alpha val="9804"/>
            </a:srgb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sp>
        <p:nvSpPr>
          <p:cNvPr id="6" name="직사각형 5">
            <a:extLst>
              <a:ext uri="{FF2B5EF4-FFF2-40B4-BE49-F238E27FC236}">
                <a16:creationId xmlns:a16="http://schemas.microsoft.com/office/drawing/2014/main" id="{C4508F21-BBA4-0242-A435-FD8858A989C3}"/>
              </a:ext>
            </a:extLst>
          </p:cNvPr>
          <p:cNvSpPr/>
          <p:nvPr/>
        </p:nvSpPr>
        <p:spPr>
          <a:xfrm>
            <a:off x="184027" y="3593592"/>
            <a:ext cx="4957763" cy="3114674"/>
          </a:xfrm>
          <a:prstGeom prst="rect">
            <a:avLst/>
          </a:prstGeom>
          <a:solidFill>
            <a:schemeClr val="tx2">
              <a:lumMod val="75000"/>
            </a:scheme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sp>
        <p:nvSpPr>
          <p:cNvPr id="7" name="TextBox 7">
            <a:extLst>
              <a:ext uri="{FF2B5EF4-FFF2-40B4-BE49-F238E27FC236}">
                <a16:creationId xmlns:a16="http://schemas.microsoft.com/office/drawing/2014/main" id="{1453BE74-1BEB-9E4F-9246-1D9BA1313C4F}"/>
              </a:ext>
            </a:extLst>
          </p:cNvPr>
          <p:cNvSpPr txBox="1"/>
          <p:nvPr/>
        </p:nvSpPr>
        <p:spPr>
          <a:xfrm>
            <a:off x="896112" y="3593592"/>
            <a:ext cx="3031443" cy="369332"/>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00000"/>
              </a:lnSpc>
              <a:defRPr sz="1800" b="1">
                <a:solidFill>
                  <a:schemeClr val="accent5"/>
                </a:solidFill>
                <a:latin typeface="+mj-lt"/>
                <a:ea typeface="+mj-ea"/>
                <a:cs typeface="+mj-cs"/>
                <a:sym typeface="맑은 고딕"/>
              </a:defRPr>
            </a:lvl1pPr>
          </a:lstStyle>
          <a:p>
            <a:pPr algn="ctr"/>
            <a:r>
              <a:rPr lang="en-US" b="0" dirty="0">
                <a:solidFill>
                  <a:schemeClr val="bg1"/>
                </a:solidFill>
                <a:cs typeface="Calibri" panose="020F0502020204030204" pitchFamily="34" charset="0"/>
              </a:rPr>
              <a:t>Conclusion</a:t>
            </a:r>
            <a:endParaRPr b="0" dirty="0">
              <a:solidFill>
                <a:schemeClr val="bg1"/>
              </a:solidFill>
              <a:cs typeface="Calibri" panose="020F0502020204030204" pitchFamily="34" charset="0"/>
            </a:endParaRPr>
          </a:p>
        </p:txBody>
      </p:sp>
      <p:sp>
        <p:nvSpPr>
          <p:cNvPr id="10" name="TextBox 9">
            <a:extLst>
              <a:ext uri="{FF2B5EF4-FFF2-40B4-BE49-F238E27FC236}">
                <a16:creationId xmlns:a16="http://schemas.microsoft.com/office/drawing/2014/main" id="{A087E12D-187B-7844-8A0E-7840D93AE11C}"/>
              </a:ext>
            </a:extLst>
          </p:cNvPr>
          <p:cNvSpPr txBox="1"/>
          <p:nvPr/>
        </p:nvSpPr>
        <p:spPr>
          <a:xfrm>
            <a:off x="639431" y="3671705"/>
            <a:ext cx="3580899" cy="3401572"/>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pPr algn="ctr"/>
            <a:endParaRPr lang="en-GB" dirty="0">
              <a:solidFill>
                <a:schemeClr val="bg1">
                  <a:lumMod val="95000"/>
                </a:schemeClr>
              </a:solidFill>
              <a:latin typeface="+mn-lt"/>
              <a:cs typeface="Calibri" panose="020F0502020204030204" pitchFamily="34" charset="0"/>
            </a:endParaRPr>
          </a:p>
          <a:p>
            <a:pPr algn="ctr"/>
            <a:r>
              <a:rPr lang="en-GB" dirty="0">
                <a:solidFill>
                  <a:schemeClr val="bg1">
                    <a:lumMod val="95000"/>
                  </a:schemeClr>
                </a:solidFill>
                <a:latin typeface="+mn-lt"/>
                <a:cs typeface="Calibri" panose="020F0502020204030204" pitchFamily="34" charset="0"/>
              </a:rPr>
              <a:t>In conclusion, Blossom Flower Shop presents a promising business opportunity in the floral industry. With a focus on providing high-quality flowers, exceptional customer service, and innovative marketing strategies, we aim to establish ourselves as a preferred destination for floral needs in our local community. By leveraging both offline and online channels, we seek to reach a wide customer base and achieve sustainable growth in the long term. Studying the Cash flow forecast I can say that this business will have a slow start but with a good management and good marketing strategy it is possible to create a big cash flow.</a:t>
            </a:r>
          </a:p>
          <a:p>
            <a:pPr algn="ctr"/>
            <a:endParaRPr lang="en-GB" dirty="0">
              <a:solidFill>
                <a:schemeClr val="bg1">
                  <a:lumMod val="95000"/>
                </a:schemeClr>
              </a:solidFill>
              <a:latin typeface="+mn-lt"/>
              <a:cs typeface="Calibri" panose="020F0502020204030204" pitchFamily="34" charset="0"/>
            </a:endParaRPr>
          </a:p>
          <a:p>
            <a:pPr algn="ctr"/>
            <a:endParaRPr dirty="0">
              <a:solidFill>
                <a:schemeClr val="bg1">
                  <a:lumMod val="95000"/>
                </a:schemeClr>
              </a:solidFill>
              <a:latin typeface="+mn-lt"/>
              <a:cs typeface="Calibri" panose="020F0502020204030204" pitchFamily="34" charset="0"/>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cxnSp>
        <p:nvCxnSpPr>
          <p:cNvPr id="16" name="직선 연결선[R] 15">
            <a:extLst>
              <a:ext uri="{FF2B5EF4-FFF2-40B4-BE49-F238E27FC236}">
                <a16:creationId xmlns:a16="http://schemas.microsoft.com/office/drawing/2014/main" id="{ED661C9E-5AA5-494D-88A2-43E8D7083FCD}"/>
              </a:ext>
            </a:extLst>
          </p:cNvPr>
          <p:cNvCxnSpPr>
            <a:cxnSpLocks/>
          </p:cNvCxnSpPr>
          <p:nvPr/>
        </p:nvCxnSpPr>
        <p:spPr>
          <a:xfrm flipV="1">
            <a:off x="0" y="3429000"/>
            <a:ext cx="6537960" cy="85060"/>
          </a:xfrm>
          <a:prstGeom prst="line">
            <a:avLst/>
          </a:prstGeom>
          <a:noFill/>
          <a:ln w="19050" cap="flat">
            <a:solidFill>
              <a:schemeClr val="accent2"/>
            </a:solidFill>
            <a:prstDash val="solid"/>
            <a:miter lim="800000"/>
          </a:ln>
          <a:effectLst/>
          <a:sp3d/>
        </p:spPr>
        <p:style>
          <a:lnRef idx="0">
            <a:scrgbClr r="0" g="0" b="0"/>
          </a:lnRef>
          <a:fillRef idx="0">
            <a:scrgbClr r="0" g="0" b="0"/>
          </a:fillRef>
          <a:effectRef idx="0">
            <a:scrgbClr r="0" g="0" b="0"/>
          </a:effectRef>
          <a:fontRef idx="none"/>
        </p:style>
      </p:cxnSp>
      <p:sp>
        <p:nvSpPr>
          <p:cNvPr id="17" name="TextBox 16">
            <a:extLst>
              <a:ext uri="{FF2B5EF4-FFF2-40B4-BE49-F238E27FC236}">
                <a16:creationId xmlns:a16="http://schemas.microsoft.com/office/drawing/2014/main" id="{504D2942-1B17-4343-B718-08FBCD006D14}"/>
              </a:ext>
            </a:extLst>
          </p:cNvPr>
          <p:cNvSpPr txBox="1"/>
          <p:nvPr/>
        </p:nvSpPr>
        <p:spPr>
          <a:xfrm>
            <a:off x="6854109" y="870711"/>
            <a:ext cx="3033697" cy="105539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algn="r" defTabSz="914400" rtl="0" fontAlgn="auto" latinLnBrk="0" hangingPunct="0">
              <a:lnSpc>
                <a:spcPct val="90000"/>
              </a:lnSpc>
              <a:spcBef>
                <a:spcPts val="0"/>
              </a:spcBef>
              <a:spcAft>
                <a:spcPts val="0"/>
              </a:spcAft>
              <a:buClrTx/>
              <a:buSzTx/>
              <a:buFontTx/>
              <a:buNone/>
              <a:tabLst/>
            </a:pPr>
            <a:r>
              <a:rPr lang="en-US" altLang="ko-KR" sz="3600" dirty="0">
                <a:solidFill>
                  <a:schemeClr val="bg1"/>
                </a:solidFill>
                <a:latin typeface="+mj-lt"/>
              </a:rPr>
              <a:t>References</a:t>
            </a:r>
            <a:endParaRPr kumimoji="0" lang="ko-KR" altLang="en-US" sz="3600" b="0" i="0" u="none" strike="noStrike" cap="none" spc="0" normalizeH="0" baseline="0" dirty="0">
              <a:ln>
                <a:noFill/>
              </a:ln>
              <a:solidFill>
                <a:schemeClr val="bg1"/>
              </a:solidFill>
              <a:effectLst/>
              <a:uFillTx/>
              <a:latin typeface="+mj-lt"/>
              <a:ea typeface="Bebas Neue Bold"/>
              <a:cs typeface="Bebas Neue Bold"/>
              <a:sym typeface="Bebas Neue Bold"/>
            </a:endParaRPr>
          </a:p>
        </p:txBody>
      </p:sp>
      <p:sp>
        <p:nvSpPr>
          <p:cNvPr id="19" name="TextBox 18">
            <a:extLst>
              <a:ext uri="{FF2B5EF4-FFF2-40B4-BE49-F238E27FC236}">
                <a16:creationId xmlns:a16="http://schemas.microsoft.com/office/drawing/2014/main" id="{9BFDB26B-DABD-1245-9745-D5BBFD068C57}"/>
              </a:ext>
            </a:extLst>
          </p:cNvPr>
          <p:cNvSpPr txBox="1"/>
          <p:nvPr/>
        </p:nvSpPr>
        <p:spPr>
          <a:xfrm>
            <a:off x="5285233" y="2194560"/>
            <a:ext cx="6821424" cy="4731167"/>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20000"/>
              </a:lnSpc>
              <a:defRPr sz="1200">
                <a:solidFill>
                  <a:schemeClr val="accent4"/>
                </a:solidFill>
                <a:latin typeface="+mj-lt"/>
                <a:ea typeface="+mj-ea"/>
                <a:cs typeface="+mj-cs"/>
                <a:sym typeface="맑은 고딕"/>
              </a:defRPr>
            </a:lvl1pPr>
          </a:lstStyle>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	UK Government. (n.d.). Starting a business. Retrieved from https://www.gov.uk/starting-up.</a:t>
            </a: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Manchester City Council. (n.d.). Starting a business in Manchester. Retrieved from       https://www.manchester.gov.uk/info/200084/business_and_investment/6597/starting_a_business_in_manchester</a:t>
            </a: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Gov.uk. (n.d.). Apply for a waste permit. Retrieved from https://www.gov.uk/waste-permits</a:t>
            </a: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HM Revenue &amp; Customs (HMRC). (n.d.). Employers: Register for PAYE. Retrieved from https://www.gov.uk/paye-for-employers</a:t>
            </a: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UK Government. (n.d.). Business insurance. Retrieved from https://www.gov.uk/business- insurance</a:t>
            </a: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Barringer, B. R. &amp; Ireland, R. D. (2019) Entrepreneurship: successfully launching new ventures. Sixth edition, global edition. Harlow, England: Pearson.</a:t>
            </a:r>
          </a:p>
          <a:p>
            <a:pPr marL="171450" indent="-171450">
              <a:buFont typeface="Wingdings" panose="05000000000000000000" pitchFamily="2" charset="2"/>
              <a:buChar char="v"/>
            </a:pPr>
            <a:endParaRPr lang="en-GB" dirty="0">
              <a:solidFill>
                <a:schemeClr val="bg1">
                  <a:lumMod val="95000"/>
                </a:schemeClr>
              </a:solidFill>
              <a:latin typeface="+mn-lt"/>
              <a:cs typeface="Calibri" panose="020F0502020204030204" pitchFamily="34" charset="0"/>
            </a:endParaRPr>
          </a:p>
          <a:p>
            <a:pPr marL="171450" indent="-171450">
              <a:buFont typeface="Wingdings" panose="05000000000000000000" pitchFamily="2" charset="2"/>
              <a:buChar char="v"/>
            </a:pPr>
            <a:r>
              <a:rPr lang="en-GB" dirty="0">
                <a:solidFill>
                  <a:schemeClr val="bg1">
                    <a:lumMod val="95000"/>
                  </a:schemeClr>
                </a:solidFill>
                <a:latin typeface="+mn-lt"/>
                <a:cs typeface="Calibri" panose="020F0502020204030204" pitchFamily="34" charset="0"/>
              </a:rPr>
              <a:t>•	Philip Kotler, Gary Armstrong (2021) Principles of Marketing 18 ed. Place of publication: Pearson Education Limited</a:t>
            </a:r>
          </a:p>
          <a:p>
            <a:pPr algn="r"/>
            <a:r>
              <a:rPr dirty="0">
                <a:solidFill>
                  <a:schemeClr val="bg1">
                    <a:lumMod val="95000"/>
                  </a:schemeClr>
                </a:solidFill>
                <a:latin typeface="+mn-lt"/>
                <a:cs typeface="Calibri" panose="020F0502020204030204" pitchFamily="34" charset="0"/>
              </a:rPr>
              <a:t> </a:t>
            </a:r>
          </a:p>
        </p:txBody>
      </p:sp>
      <p:pic>
        <p:nvPicPr>
          <p:cNvPr id="4" name="그림 개체 틀 3">
            <a:extLst>
              <a:ext uri="{FF2B5EF4-FFF2-40B4-BE49-F238E27FC236}">
                <a16:creationId xmlns:a16="http://schemas.microsoft.com/office/drawing/2014/main" id="{6A8CB4B0-0562-4141-924B-3EE58E7CC6FA}"/>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val="0"/>
              </a:ext>
            </a:extLst>
          </a:blip>
          <a:srcRect t="9080" b="11140"/>
          <a:stretch/>
        </p:blipFill>
        <p:spPr>
          <a:xfrm>
            <a:off x="944271" y="1788165"/>
            <a:ext cx="4237330" cy="5069835"/>
          </a:xfrm>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그림 개체 틀 3"/>
          <p:cNvPicPr>
            <a:picLocks noGrp="1" noChangeAspect="1"/>
          </p:cNvPicPr>
          <p:nvPr>
            <p:ph type="pic" idx="13"/>
          </p:nvPr>
        </p:nvPicPr>
        <p:blipFill rotWithShape="1">
          <a:blip r:embed="rId2">
            <a:extLst>
              <a:ext uri="{28A0092B-C50C-407E-A947-70E740481C1C}">
                <a14:useLocalDpi xmlns:a14="http://schemas.microsoft.com/office/drawing/2010/main" val="0"/>
              </a:ext>
            </a:extLst>
          </a:blip>
          <a:srcRect l="4802" t="7945" r="4802" b="15785"/>
          <a:stretch/>
        </p:blipFill>
        <p:spPr/>
      </p:pic>
      <p:sp>
        <p:nvSpPr>
          <p:cNvPr id="11" name="직사각형 10">
            <a:extLst>
              <a:ext uri="{FF2B5EF4-FFF2-40B4-BE49-F238E27FC236}">
                <a16:creationId xmlns:a16="http://schemas.microsoft.com/office/drawing/2014/main" id="{C6862DA2-B8FE-E341-B8D6-CFDA7B3F847D}"/>
              </a:ext>
            </a:extLst>
          </p:cNvPr>
          <p:cNvSpPr/>
          <p:nvPr/>
        </p:nvSpPr>
        <p:spPr>
          <a:xfrm>
            <a:off x="0" y="0"/>
            <a:ext cx="12192000" cy="6857999"/>
          </a:xfrm>
          <a:prstGeom prst="rect">
            <a:avLst/>
          </a:prstGeom>
          <a:solidFill>
            <a:srgbClr val="000000">
              <a:alpha val="20000"/>
            </a:srgbClr>
          </a:solidFill>
          <a:ln w="12700" cap="flat">
            <a:no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ko-KR" altLang="en-US" sz="1800" b="0" i="0" u="none" strike="noStrike" cap="none" spc="0" normalizeH="0" baseline="0">
              <a:ln>
                <a:noFill/>
              </a:ln>
              <a:solidFill>
                <a:srgbClr val="000000"/>
              </a:solidFill>
              <a:effectLst/>
              <a:uFillTx/>
              <a:latin typeface="+mj-lt"/>
              <a:ea typeface="+mj-ea"/>
              <a:cs typeface="+mj-cs"/>
              <a:sym typeface="맑은 고딕"/>
            </a:endParaRPr>
          </a:p>
        </p:txBody>
      </p:sp>
      <p:sp>
        <p:nvSpPr>
          <p:cNvPr id="10" name="TextBox 7">
            <a:extLst>
              <a:ext uri="{FF2B5EF4-FFF2-40B4-BE49-F238E27FC236}">
                <a16:creationId xmlns:a16="http://schemas.microsoft.com/office/drawing/2014/main" id="{B8A320D2-CB4E-144B-A8BA-BFE099DCF4B9}"/>
              </a:ext>
            </a:extLst>
          </p:cNvPr>
          <p:cNvSpPr txBox="1"/>
          <p:nvPr/>
        </p:nvSpPr>
        <p:spPr>
          <a:xfrm>
            <a:off x="4654108" y="4048640"/>
            <a:ext cx="6979534" cy="1446550"/>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lvl1pPr algn="l">
              <a:lnSpc>
                <a:spcPct val="100000"/>
              </a:lnSpc>
              <a:defRPr sz="1800" b="1">
                <a:solidFill>
                  <a:schemeClr val="accent5"/>
                </a:solidFill>
                <a:latin typeface="+mj-lt"/>
                <a:ea typeface="+mj-ea"/>
                <a:cs typeface="+mj-cs"/>
                <a:sym typeface="맑은 고딕"/>
              </a:defRPr>
            </a:lvl1pPr>
          </a:lstStyle>
          <a:p>
            <a:pPr algn="r"/>
            <a:r>
              <a:rPr lang="en-US" sz="8800" b="0">
                <a:solidFill>
                  <a:schemeClr val="bg1"/>
                </a:solidFill>
                <a:cs typeface="Calibri" panose="020F0502020204030204" pitchFamily="34" charset="0"/>
              </a:rPr>
              <a:t>Thank You</a:t>
            </a:r>
            <a:endParaRPr lang="en-US" sz="8800" b="0" dirty="0">
              <a:solidFill>
                <a:schemeClr val="bg1"/>
              </a:solidFill>
              <a:cs typeface="Calibri" panose="020F0502020204030204" pitchFamily="34" charset="0"/>
            </a:endParaRPr>
          </a:p>
        </p:txBody>
      </p:sp>
      <p:sp>
        <p:nvSpPr>
          <p:cNvPr id="8" name="TextBox 7">
            <a:extLst>
              <a:ext uri="{FF2B5EF4-FFF2-40B4-BE49-F238E27FC236}">
                <a16:creationId xmlns:a16="http://schemas.microsoft.com/office/drawing/2014/main" id="{155E332A-42F7-774E-ABC1-CE198333A8E4}"/>
              </a:ext>
            </a:extLst>
          </p:cNvPr>
          <p:cNvSpPr txBox="1"/>
          <p:nvPr/>
        </p:nvSpPr>
        <p:spPr>
          <a:xfrm>
            <a:off x="444794" y="336511"/>
            <a:ext cx="324109"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marL="0" marR="0" indent="0" defTabSz="914400" rtl="0" fontAlgn="auto" latinLnBrk="0" hangingPunct="0">
              <a:lnSpc>
                <a:spcPct val="90000"/>
              </a:lnSpc>
              <a:spcBef>
                <a:spcPts val="0"/>
              </a:spcBef>
              <a:spcAft>
                <a:spcPts val="0"/>
              </a:spcAft>
              <a:buClrTx/>
              <a:buSzTx/>
              <a:buFontTx/>
              <a:buNone/>
              <a:tabLst/>
            </a:pPr>
            <a:r>
              <a:rPr lang="en-US" altLang="ko-KR" sz="1800" dirty="0">
                <a:solidFill>
                  <a:schemeClr val="accent2"/>
                </a:solidFill>
                <a:latin typeface="+mj-lt"/>
              </a:rPr>
              <a:t>#</a:t>
            </a:r>
            <a:endParaRPr kumimoji="0" lang="ko-KR" altLang="en-US" sz="1800" b="0" i="0" u="none" strike="noStrike" cap="none" spc="0" normalizeH="0" baseline="0" dirty="0">
              <a:ln>
                <a:noFill/>
              </a:ln>
              <a:solidFill>
                <a:schemeClr val="accent2"/>
              </a:solidFill>
              <a:effectLst/>
              <a:uFillTx/>
              <a:latin typeface="+mj-lt"/>
              <a:ea typeface="Bebas Neue Bold"/>
              <a:cs typeface="Bebas Neue Bold"/>
              <a:sym typeface="Bebas Neue Bold"/>
            </a:endParaRPr>
          </a:p>
        </p:txBody>
      </p:sp>
      <p:sp>
        <p:nvSpPr>
          <p:cNvPr id="9" name="TextBox 8">
            <a:extLst>
              <a:ext uri="{FF2B5EF4-FFF2-40B4-BE49-F238E27FC236}">
                <a16:creationId xmlns:a16="http://schemas.microsoft.com/office/drawing/2014/main" id="{C1A26DB2-CFE9-304A-B224-FD49000A08B0}"/>
              </a:ext>
            </a:extLst>
          </p:cNvPr>
          <p:cNvSpPr txBox="1"/>
          <p:nvPr/>
        </p:nvSpPr>
        <p:spPr>
          <a:xfrm>
            <a:off x="768904" y="336511"/>
            <a:ext cx="2920593" cy="4253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normAutofit/>
          </a:bodyPr>
          <a:lstStyle/>
          <a:p>
            <a:pPr algn="l"/>
            <a:r>
              <a:rPr lang="en-US" altLang="ko-KR" sz="1500" dirty="0">
                <a:solidFill>
                  <a:schemeClr val="bg1">
                    <a:lumMod val="85000"/>
                  </a:schemeClr>
                </a:solidFill>
                <a:latin typeface="+mj-lt"/>
              </a:rPr>
              <a:t>Flower one-day class</a:t>
            </a:r>
            <a:endParaRPr kumimoji="0" lang="ko-KR" altLang="en-US" sz="1500" b="0" i="0" u="none" strike="noStrike" cap="none" spc="0" normalizeH="0" baseline="0" dirty="0">
              <a:ln>
                <a:noFill/>
              </a:ln>
              <a:solidFill>
                <a:schemeClr val="bg1">
                  <a:lumMod val="85000"/>
                </a:schemeClr>
              </a:solidFill>
              <a:effectLst/>
              <a:uFillTx/>
              <a:latin typeface="+mj-lt"/>
              <a:ea typeface="Bebas Neue Bold"/>
              <a:cs typeface="Bebas Neue Bold"/>
              <a:sym typeface="Bebas Neue Bold"/>
            </a:endParaRPr>
          </a:p>
        </p:txBody>
      </p:sp>
    </p:spTree>
    <p:extLst>
      <p:ext uri="{BB962C8B-B14F-4D97-AF65-F5344CB8AC3E}">
        <p14:creationId xmlns:p14="http://schemas.microsoft.com/office/powerpoint/2010/main" val="1720641668"/>
      </p:ext>
    </p:extLst>
  </p:cSld>
  <p:clrMapOvr>
    <a:masterClrMapping/>
  </p:clrMapOvr>
  <p:transition spd="med"/>
</p:sld>
</file>

<file path=ppt/theme/theme1.xml><?xml version="1.0" encoding="utf-8"?>
<a:theme xmlns:a="http://schemas.openxmlformats.org/drawingml/2006/main" name="Office 테마">
  <a:themeElements>
    <a:clrScheme name="사용자 지정 25">
      <a:dk1>
        <a:srgbClr val="000000"/>
      </a:dk1>
      <a:lt1>
        <a:srgbClr val="FFFFFF"/>
      </a:lt1>
      <a:dk2>
        <a:srgbClr val="715A5C"/>
      </a:dk2>
      <a:lt2>
        <a:srgbClr val="FFF5F2"/>
      </a:lt2>
      <a:accent1>
        <a:srgbClr val="F1B2A6"/>
      </a:accent1>
      <a:accent2>
        <a:srgbClr val="E88978"/>
      </a:accent2>
      <a:accent3>
        <a:srgbClr val="F8F4D7"/>
      </a:accent3>
      <a:accent4>
        <a:srgbClr val="F3DDC0"/>
      </a:accent4>
      <a:accent5>
        <a:srgbClr val="F3B36B"/>
      </a:accent5>
      <a:accent6>
        <a:srgbClr val="764E35"/>
      </a:accent6>
      <a:hlink>
        <a:srgbClr val="7E6965"/>
      </a:hlink>
      <a:folHlink>
        <a:srgbClr val="4B3F3D"/>
      </a:folHlink>
    </a:clrScheme>
    <a:fontScheme name="Playfair Display, Calibri Light">
      <a:majorFont>
        <a:latin typeface="Playfair Display"/>
        <a:ea typeface="맑은 고딕"/>
        <a:cs typeface=""/>
      </a:majorFont>
      <a:minorFont>
        <a:latin typeface="Calibri Light"/>
        <a:ea typeface="맑은 고딕"/>
        <a:cs typeface=""/>
      </a:minorFont>
    </a:fontScheme>
    <a:fmtScheme name="Office 테마">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81818"/>
            <a:satOff val="-28205"/>
            <a:lumOff val="7647"/>
          </a:schemeClr>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맑은 고딕"/>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b">
        <a:normAutofit/>
      </a:bodyPr>
      <a:lstStyle>
        <a:def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테마">
  <a:themeElements>
    <a:clrScheme name="Office 테마">
      <a:dk1>
        <a:srgbClr val="000000"/>
      </a:dk1>
      <a:lt1>
        <a:srgbClr val="FFFFFF"/>
      </a:lt1>
      <a:dk2>
        <a:srgbClr val="A7A7A7"/>
      </a:dk2>
      <a:lt2>
        <a:srgbClr val="535353"/>
      </a:lt2>
      <a:accent1>
        <a:srgbClr val="EEF1E6"/>
      </a:accent1>
      <a:accent2>
        <a:srgbClr val="738578"/>
      </a:accent2>
      <a:accent3>
        <a:srgbClr val="1A3832"/>
      </a:accent3>
      <a:accent4>
        <a:srgbClr val="2C2B2E"/>
      </a:accent4>
      <a:accent5>
        <a:srgbClr val="638768"/>
      </a:accent5>
      <a:accent6>
        <a:srgbClr val="FE9E27"/>
      </a:accent6>
      <a:hlink>
        <a:srgbClr val="0000FF"/>
      </a:hlink>
      <a:folHlink>
        <a:srgbClr val="FF00FF"/>
      </a:folHlink>
    </a:clrScheme>
    <a:fontScheme name="Office 테마">
      <a:majorFont>
        <a:latin typeface="맑은 고딕"/>
        <a:ea typeface="맑은 고딕"/>
        <a:cs typeface="맑은 고딕"/>
      </a:majorFont>
      <a:minorFont>
        <a:latin typeface="Helvetica"/>
        <a:ea typeface="Helvetica"/>
        <a:cs typeface="Helvetica"/>
      </a:minorFont>
    </a:fontScheme>
    <a:fmtScheme name="Office 테마">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81818"/>
            <a:satOff val="-28205"/>
            <a:lumOff val="7647"/>
          </a:schemeClr>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맑은 고딕"/>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b">
        <a:normAutofit/>
      </a:bodyPr>
      <a:lstStyle>
        <a:defPPr marL="0" marR="0" indent="0" algn="ctr" defTabSz="914400" rtl="0" fontAlgn="auto" latinLnBrk="0" hangingPunct="0">
          <a:lnSpc>
            <a:spcPct val="90000"/>
          </a:lnSpc>
          <a:spcBef>
            <a:spcPts val="0"/>
          </a:spcBef>
          <a:spcAft>
            <a:spcPts val="0"/>
          </a:spcAft>
          <a:buClrTx/>
          <a:buSzTx/>
          <a:buFontTx/>
          <a:buNone/>
          <a:tabLst/>
          <a:defRPr kumimoji="0" sz="8800" b="0" i="0" u="none" strike="noStrike" cap="none" spc="0" normalizeH="0" baseline="0">
            <a:ln>
              <a:noFill/>
            </a:ln>
            <a:solidFill>
              <a:schemeClr val="accent1">
                <a:hueOff val="-4581818"/>
                <a:satOff val="-28205"/>
                <a:lumOff val="7647"/>
              </a:schemeClr>
            </a:solidFill>
            <a:effectLst/>
            <a:uFillTx/>
            <a:latin typeface="Bebas Neue Bold"/>
            <a:ea typeface="Bebas Neue Bold"/>
            <a:cs typeface="Bebas Neue Bold"/>
            <a:sym typeface="Bebas Neue 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960</TotalTime>
  <Words>917</Words>
  <Application>Microsoft Office PowerPoint</Application>
  <PresentationFormat>Widescreen</PresentationFormat>
  <Paragraphs>138</Paragraphs>
  <Slides>12</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Book Antiqua</vt:lpstr>
      <vt:lpstr>Abadi</vt:lpstr>
      <vt:lpstr>ADLaM Display</vt:lpstr>
      <vt:lpstr>Calibri</vt:lpstr>
      <vt:lpstr>Wingdings</vt:lpstr>
      <vt:lpstr>맑은 고딕</vt:lpstr>
      <vt:lpstr>Bebas Neue Bold</vt:lpstr>
      <vt:lpstr>Arial</vt:lpstr>
      <vt:lpstr>Office 테마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Slide Members</Manager>
  <Company>YESFORM Co.,Ltd.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Members</dc:title>
  <dc:subject>Powerpoint Templates, Diagram, Chart, Google slides, Keynote</dc:subject>
  <dc:creator>Slide Members by HA.PARK</dc:creator>
  <cp:keywords>SlideMembers, ppt, PPT Templates, Presentation, Diagram, Chart, Yesform, Google slides, Keynote, Free Slides</cp:keywords>
  <dc:description>The copyright of this document is at Slide Members. Unauthorized copying may result in legal sanctions.</dc:description>
  <cp:lastModifiedBy>Daniela Sava (2028792)</cp:lastModifiedBy>
  <cp:revision>1</cp:revision>
  <dcterms:modified xsi:type="dcterms:W3CDTF">2024-03-18T13:35:30Z</dcterms:modified>
  <cp:category>www.slidemembers.com</cp:category>
</cp:coreProperties>
</file>