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8" r:id="rId4"/>
    <p:sldMasterId id="2147483666" r:id="rId5"/>
  </p:sldMasterIdLst>
  <p:notesMasterIdLst>
    <p:notesMasterId r:id="rId34"/>
  </p:notesMasterIdLst>
  <p:sldIdLst>
    <p:sldId id="259" r:id="rId6"/>
    <p:sldId id="258" r:id="rId7"/>
    <p:sldId id="316" r:id="rId8"/>
    <p:sldId id="317" r:id="rId9"/>
    <p:sldId id="318" r:id="rId10"/>
    <p:sldId id="319" r:id="rId11"/>
    <p:sldId id="321" r:id="rId12"/>
    <p:sldId id="320" r:id="rId13"/>
    <p:sldId id="322" r:id="rId14"/>
    <p:sldId id="323" r:id="rId15"/>
    <p:sldId id="324" r:id="rId16"/>
    <p:sldId id="325" r:id="rId17"/>
    <p:sldId id="326" r:id="rId18"/>
    <p:sldId id="327" r:id="rId19"/>
    <p:sldId id="330" r:id="rId20"/>
    <p:sldId id="331" r:id="rId21"/>
    <p:sldId id="315" r:id="rId22"/>
    <p:sldId id="287" r:id="rId23"/>
    <p:sldId id="288" r:id="rId24"/>
    <p:sldId id="289" r:id="rId25"/>
    <p:sldId id="290" r:id="rId26"/>
    <p:sldId id="291" r:id="rId27"/>
    <p:sldId id="332" r:id="rId28"/>
    <p:sldId id="333" r:id="rId29"/>
    <p:sldId id="293" r:id="rId30"/>
    <p:sldId id="284" r:id="rId31"/>
    <p:sldId id="285" r:id="rId32"/>
    <p:sldId id="286"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19BE9E4-2A53-4618-8DD5-2596E8050B62}" v="18" dt="2026-10-04T11:52:32.53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736"/>
    <p:restoredTop sz="81469" autoAdjust="0"/>
  </p:normalViewPr>
  <p:slideViewPr>
    <p:cSldViewPr snapToGrid="0" snapToObjects="1">
      <p:cViewPr varScale="1">
        <p:scale>
          <a:sx n="51" d="100"/>
          <a:sy n="51" d="100"/>
        </p:scale>
        <p:origin x="2562" y="119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microsoft.com/office/2015/10/relationships/revisionInfo" Target="revisionInfo.xml"/><Relationship Id="rId21" Type="http://schemas.openxmlformats.org/officeDocument/2006/relationships/slide" Target="slides/slide16.xml"/><Relationship Id="rId34" Type="http://schemas.openxmlformats.org/officeDocument/2006/relationships/notesMaster" Target="notesMasters/notes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presProps" Target="presProps.xml"/><Relationship Id="rId8" Type="http://schemas.openxmlformats.org/officeDocument/2006/relationships/slide" Target="slides/slide3.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66CF97-78E6-4F41-A704-E58DCE14DC64}" type="datetimeFigureOut">
              <a:rPr lang="en-GB" smtClean="0"/>
              <a:t>04/10/2026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CCED537-00C6-411B-86AC-06BCD4C60912}" type="slidenum">
              <a:rPr lang="en-GB" smtClean="0"/>
              <a:t>‹#›</a:t>
            </a:fld>
            <a:endParaRPr lang="en-GB"/>
          </a:p>
        </p:txBody>
      </p:sp>
    </p:spTree>
    <p:extLst>
      <p:ext uri="{BB962C8B-B14F-4D97-AF65-F5344CB8AC3E}">
        <p14:creationId xmlns:p14="http://schemas.microsoft.com/office/powerpoint/2010/main" val="34585769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CCED537-00C6-411B-86AC-06BCD4C60912}" type="slidenum">
              <a:rPr lang="en-GB" smtClean="0"/>
              <a:t>1</a:t>
            </a:fld>
            <a:endParaRPr lang="en-GB"/>
          </a:p>
        </p:txBody>
      </p:sp>
    </p:spTree>
    <p:extLst>
      <p:ext uri="{BB962C8B-B14F-4D97-AF65-F5344CB8AC3E}">
        <p14:creationId xmlns:p14="http://schemas.microsoft.com/office/powerpoint/2010/main" val="6445069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CCED537-00C6-411B-86AC-06BCD4C60912}" type="slidenum">
              <a:rPr lang="en-GB" smtClean="0"/>
              <a:t>28</a:t>
            </a:fld>
            <a:endParaRPr lang="en-GB"/>
          </a:p>
        </p:txBody>
      </p:sp>
    </p:spTree>
    <p:extLst>
      <p:ext uri="{BB962C8B-B14F-4D97-AF65-F5344CB8AC3E}">
        <p14:creationId xmlns:p14="http://schemas.microsoft.com/office/powerpoint/2010/main" val="5048203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5567234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pic>
        <p:nvPicPr>
          <p:cNvPr id="5" name="Picture 4" descr="A blue and white background&#10;&#10;Description automatically generated">
            <a:extLst>
              <a:ext uri="{FF2B5EF4-FFF2-40B4-BE49-F238E27FC236}">
                <a16:creationId xmlns:a16="http://schemas.microsoft.com/office/drawing/2014/main" id="{63B6A318-EF11-49E8-E8AE-15107F6C178B}"/>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6984086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blue and white screen&#10;&#10;Description automatically generated">
            <a:extLst>
              <a:ext uri="{FF2B5EF4-FFF2-40B4-BE49-F238E27FC236}">
                <a16:creationId xmlns:a16="http://schemas.microsoft.com/office/drawing/2014/main" id="{361A0246-C9A2-6F9B-996B-EEEFCFE6CAC5}"/>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5971485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5" name="Picture 4" descr="A blue and white screen&#10;&#10;Description automatically generated">
            <a:extLst>
              <a:ext uri="{FF2B5EF4-FFF2-40B4-BE49-F238E27FC236}">
                <a16:creationId xmlns:a16="http://schemas.microsoft.com/office/drawing/2014/main" id="{361A0246-C9A2-6F9B-996B-EEEFCFE6CAC5}"/>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pic>
        <p:nvPicPr>
          <p:cNvPr id="6" name="Picture 5" descr="A screenshot of a computer&#10;&#10;Description automatically generated">
            <a:extLst>
              <a:ext uri="{FF2B5EF4-FFF2-40B4-BE49-F238E27FC236}">
                <a16:creationId xmlns:a16="http://schemas.microsoft.com/office/drawing/2014/main" id="{0CB99F05-75D2-06B1-964A-A54B3F613142}"/>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5797432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2_Title Slide">
    <p:spTree>
      <p:nvGrpSpPr>
        <p:cNvPr id="1" name=""/>
        <p:cNvGrpSpPr/>
        <p:nvPr/>
      </p:nvGrpSpPr>
      <p:grpSpPr>
        <a:xfrm>
          <a:off x="0" y="0"/>
          <a:ext cx="0" cy="0"/>
          <a:chOff x="0" y="0"/>
          <a:chExt cx="0" cy="0"/>
        </a:xfrm>
      </p:grpSpPr>
      <p:pic>
        <p:nvPicPr>
          <p:cNvPr id="3" name="Picture 2" descr="A blue background with yellow text&#10;&#10;Description automatically generated">
            <a:extLst>
              <a:ext uri="{FF2B5EF4-FFF2-40B4-BE49-F238E27FC236}">
                <a16:creationId xmlns:a16="http://schemas.microsoft.com/office/drawing/2014/main" id="{AA46EE6A-794A-EBEE-BBD4-A789F25C354D}"/>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6387965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6404109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pic>
        <p:nvPicPr>
          <p:cNvPr id="2" name="Picture 1" descr="A blue background with a logo&#10;&#10;Description automatically generated">
            <a:extLst>
              <a:ext uri="{FF2B5EF4-FFF2-40B4-BE49-F238E27FC236}">
                <a16:creationId xmlns:a16="http://schemas.microsoft.com/office/drawing/2014/main" id="{428A2852-A043-B582-AD32-FD952299B74F}"/>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40125758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logo mono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descr="A picture containing screenshot, text, design&#10;&#10;Description automatically generated">
            <a:extLst>
              <a:ext uri="{FF2B5EF4-FFF2-40B4-BE49-F238E27FC236}">
                <a16:creationId xmlns:a16="http://schemas.microsoft.com/office/drawing/2014/main" id="{A77CBF0D-8BC3-2CF1-CF7E-154348643612}"/>
              </a:ext>
            </a:extLst>
          </p:cNvPr>
          <p:cNvPicPr>
            <a:picLocks noChangeAspect="1"/>
          </p:cNvPicPr>
          <p:nvPr userDrawn="1"/>
        </p:nvPicPr>
        <p:blipFill>
          <a:blip r:embed="rId2"/>
          <a:stretch>
            <a:fillRect/>
          </a:stretch>
        </p:blipFill>
        <p:spPr>
          <a:xfrm>
            <a:off x="0" y="0"/>
            <a:ext cx="12096750" cy="6804422"/>
          </a:xfrm>
          <a:prstGeom prst="rect">
            <a:avLst/>
          </a:prstGeom>
        </p:spPr>
      </p:pic>
    </p:spTree>
    <p:extLst>
      <p:ext uri="{BB962C8B-B14F-4D97-AF65-F5344CB8AC3E}">
        <p14:creationId xmlns:p14="http://schemas.microsoft.com/office/powerpoint/2010/main" val="14024915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logo mono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descr="A picture containing screenshot, white, design&#10;&#10;Description automatically generated">
            <a:extLst>
              <a:ext uri="{FF2B5EF4-FFF2-40B4-BE49-F238E27FC236}">
                <a16:creationId xmlns:a16="http://schemas.microsoft.com/office/drawing/2014/main" id="{D2E35789-51F7-6CD7-8884-F852CB36CD1F}"/>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6618655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9.xml"/><Relationship Id="rId1"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pic>
        <p:nvPicPr>
          <p:cNvPr id="6" name="Picture 5" descr="A picture containing text, businesscard, screenshot, logo&#10;&#10;Description automatically generated">
            <a:extLst>
              <a:ext uri="{FF2B5EF4-FFF2-40B4-BE49-F238E27FC236}">
                <a16:creationId xmlns:a16="http://schemas.microsoft.com/office/drawing/2014/main" id="{067C0C12-FBAF-6992-A87D-A0CF5E789462}"/>
              </a:ext>
            </a:extLst>
          </p:cNvPr>
          <p:cNvPicPr>
            <a:picLocks noChangeAspect="1"/>
          </p:cNvPicPr>
          <p:nvPr userDrawn="1"/>
        </p:nvPicPr>
        <p:blipFill>
          <a:blip r:embed="rId9"/>
          <a:stretch>
            <a:fillRect/>
          </a:stretch>
        </p:blipFill>
        <p:spPr>
          <a:xfrm>
            <a:off x="0" y="0"/>
            <a:ext cx="12192000" cy="6858000"/>
          </a:xfrm>
          <a:prstGeom prst="rect">
            <a:avLst/>
          </a:prstGeom>
        </p:spPr>
      </p:pic>
    </p:spTree>
    <p:extLst>
      <p:ext uri="{BB962C8B-B14F-4D97-AF65-F5344CB8AC3E}">
        <p14:creationId xmlns:p14="http://schemas.microsoft.com/office/powerpoint/2010/main" val="1384196811"/>
      </p:ext>
    </p:extLst>
  </p:cSld>
  <p:clrMap bg1="lt1" tx1="dk1" bg2="lt2" tx2="dk2" accent1="accent1" accent2="accent2" accent3="accent3" accent4="accent4" accent5="accent5" accent6="accent6" hlink="hlink" folHlink="folHlink"/>
  <p:sldLayoutIdLst>
    <p:sldLayoutId id="2147483682" r:id="rId1"/>
    <p:sldLayoutId id="2147483685" r:id="rId2"/>
    <p:sldLayoutId id="2147483684" r:id="rId3"/>
    <p:sldLayoutId id="2147483686" r:id="rId4"/>
    <p:sldLayoutId id="2147483707" r:id="rId5"/>
    <p:sldLayoutId id="2147483649" r:id="rId6"/>
    <p:sldLayoutId id="2147483650" r:id="rId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54378712"/>
      </p:ext>
    </p:extLst>
  </p:cSld>
  <p:clrMap bg1="lt1" tx1="dk1" bg2="lt2" tx2="dk2" accent1="accent1" accent2="accent2" accent3="accent3" accent4="accent4" accent5="accent5" accent6="accent6" hlink="hlink" folHlink="folHlink"/>
  <p:sldLayoutIdLst>
    <p:sldLayoutId id="2147483704" r:id="rId1"/>
    <p:sldLayoutId id="2147483705"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21A6E9CB-CD44-A3EF-CE61-2D8691DCAC1C}"/>
              </a:ext>
            </a:extLst>
          </p:cNvPr>
          <p:cNvSpPr>
            <a:spLocks noGrp="1"/>
          </p:cNvSpPr>
          <p:nvPr>
            <p:ph type="title"/>
          </p:nvPr>
        </p:nvSpPr>
        <p:spPr>
          <a:xfrm>
            <a:off x="301657" y="1420926"/>
            <a:ext cx="11594969" cy="1325563"/>
          </a:xfrm>
        </p:spPr>
        <p:txBody>
          <a:bodyPr/>
          <a:lstStyle/>
          <a:p>
            <a:pPr algn="ctr"/>
            <a:r>
              <a:rPr lang="en-US" b="1" dirty="0"/>
              <a:t>ECPS4022 Skills for Success in Psychology</a:t>
            </a:r>
          </a:p>
        </p:txBody>
      </p:sp>
      <p:sp>
        <p:nvSpPr>
          <p:cNvPr id="8" name="Content Placeholder 2">
            <a:extLst>
              <a:ext uri="{FF2B5EF4-FFF2-40B4-BE49-F238E27FC236}">
                <a16:creationId xmlns:a16="http://schemas.microsoft.com/office/drawing/2014/main" id="{1508F0A2-62A9-E9DF-BBD8-FFBFE439B08E}"/>
              </a:ext>
            </a:extLst>
          </p:cNvPr>
          <p:cNvSpPr>
            <a:spLocks noGrp="1"/>
          </p:cNvSpPr>
          <p:nvPr>
            <p:ph idx="1"/>
          </p:nvPr>
        </p:nvSpPr>
        <p:spPr>
          <a:xfrm>
            <a:off x="301657" y="2881426"/>
            <a:ext cx="11594969" cy="3651349"/>
          </a:xfrm>
        </p:spPr>
        <p:txBody>
          <a:bodyPr/>
          <a:lstStyle/>
          <a:p>
            <a:pPr marL="0" indent="0">
              <a:buNone/>
            </a:pPr>
            <a:r>
              <a:rPr lang="en-US" dirty="0"/>
              <a:t>Week 3: </a:t>
            </a:r>
            <a:r>
              <a:rPr lang="en-US" b="1" dirty="0"/>
              <a:t>Being a good communicator of knowledge</a:t>
            </a:r>
            <a:endParaRPr lang="en-GB" b="1" dirty="0"/>
          </a:p>
          <a:p>
            <a:pPr marL="0" indent="0">
              <a:buNone/>
            </a:pPr>
            <a:endParaRPr lang="en-GB" b="1" dirty="0"/>
          </a:p>
          <a:p>
            <a:pPr marL="0" indent="0">
              <a:buNone/>
            </a:pPr>
            <a:endParaRPr lang="en-GB" b="1" dirty="0"/>
          </a:p>
          <a:p>
            <a:pPr marL="0" indent="0">
              <a:buNone/>
            </a:pPr>
            <a:endParaRPr lang="en-GB" b="1" dirty="0"/>
          </a:p>
          <a:p>
            <a:pPr marL="0" indent="0" algn="ctr">
              <a:buNone/>
            </a:pPr>
            <a:r>
              <a:rPr lang="en-GB" b="1" dirty="0">
                <a:latin typeface="Blackadder ITC" panose="04020505051007020D02" pitchFamily="82" charset="0"/>
              </a:rPr>
              <a:t>"Knowing something is not enough; psychologists must be able to communicate it clearly, ethically and persuasively."</a:t>
            </a:r>
            <a:endParaRPr lang="en-US" dirty="0">
              <a:latin typeface="Blackadder ITC" panose="04020505051007020D02" pitchFamily="82" charset="0"/>
            </a:endParaRPr>
          </a:p>
        </p:txBody>
      </p:sp>
    </p:spTree>
    <p:extLst>
      <p:ext uri="{BB962C8B-B14F-4D97-AF65-F5344CB8AC3E}">
        <p14:creationId xmlns:p14="http://schemas.microsoft.com/office/powerpoint/2010/main" val="42310188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8CDADEA5-07C1-2364-2E38-283E6ED13BCB}"/>
              </a:ext>
            </a:extLst>
          </p:cNvPr>
          <p:cNvSpPr>
            <a:spLocks noGrp="1"/>
          </p:cNvSpPr>
          <p:nvPr>
            <p:ph type="title"/>
          </p:nvPr>
        </p:nvSpPr>
        <p:spPr>
          <a:xfrm>
            <a:off x="358219" y="365125"/>
            <a:ext cx="11481847" cy="1325563"/>
          </a:xfrm>
        </p:spPr>
        <p:txBody>
          <a:bodyPr>
            <a:normAutofit fontScale="90000"/>
          </a:bodyPr>
          <a:lstStyle/>
          <a:p>
            <a:pPr fontAlgn="base"/>
            <a:r>
              <a:rPr lang="en-GB" b="1" dirty="0"/>
              <a:t>Session 1 (2 Hours): Writing as a psychology student</a:t>
            </a:r>
            <a:r>
              <a:rPr lang="en-GB" dirty="0"/>
              <a:t> </a:t>
            </a:r>
            <a:br>
              <a:rPr lang="en-GB" dirty="0"/>
            </a:br>
            <a:endParaRPr lang="en-US" dirty="0"/>
          </a:p>
        </p:txBody>
      </p:sp>
      <p:sp>
        <p:nvSpPr>
          <p:cNvPr id="10" name="Content Placeholder 2">
            <a:extLst>
              <a:ext uri="{FF2B5EF4-FFF2-40B4-BE49-F238E27FC236}">
                <a16:creationId xmlns:a16="http://schemas.microsoft.com/office/drawing/2014/main" id="{EC036EB0-4395-AFB5-6F88-53D14B3BB71D}"/>
              </a:ext>
            </a:extLst>
          </p:cNvPr>
          <p:cNvSpPr>
            <a:spLocks noGrp="1"/>
          </p:cNvSpPr>
          <p:nvPr>
            <p:ph idx="1"/>
          </p:nvPr>
        </p:nvSpPr>
        <p:spPr>
          <a:xfrm>
            <a:off x="358219" y="1825625"/>
            <a:ext cx="11481847" cy="3575934"/>
          </a:xfrm>
        </p:spPr>
        <p:txBody>
          <a:bodyPr/>
          <a:lstStyle/>
          <a:p>
            <a:pPr fontAlgn="base"/>
            <a:r>
              <a:rPr lang="en-GB" b="1" dirty="0"/>
              <a:t>Session Aim</a:t>
            </a:r>
            <a:r>
              <a:rPr lang="en-GB" dirty="0"/>
              <a:t> </a:t>
            </a:r>
          </a:p>
          <a:p>
            <a:pPr fontAlgn="base"/>
            <a:r>
              <a:rPr lang="en-GB" dirty="0"/>
              <a:t>To develop students’ understanding of the requirements of writing for assessment.</a:t>
            </a:r>
          </a:p>
          <a:p>
            <a:endParaRPr lang="en-US" dirty="0"/>
          </a:p>
        </p:txBody>
      </p:sp>
    </p:spTree>
    <p:extLst>
      <p:ext uri="{BB962C8B-B14F-4D97-AF65-F5344CB8AC3E}">
        <p14:creationId xmlns:p14="http://schemas.microsoft.com/office/powerpoint/2010/main" val="24692244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95E82B-1108-0C8B-0FBC-2421927A9164}"/>
              </a:ext>
            </a:extLst>
          </p:cNvPr>
          <p:cNvSpPr>
            <a:spLocks noGrp="1"/>
          </p:cNvSpPr>
          <p:nvPr>
            <p:ph type="title"/>
          </p:nvPr>
        </p:nvSpPr>
        <p:spPr>
          <a:xfrm>
            <a:off x="358219" y="365126"/>
            <a:ext cx="11481847" cy="799716"/>
          </a:xfrm>
        </p:spPr>
        <p:txBody>
          <a:bodyPr/>
          <a:lstStyle/>
          <a:p>
            <a:pPr algn="ctr"/>
            <a:r>
              <a:rPr lang="en-GB" b="1" dirty="0"/>
              <a:t>Aim of Assessment</a:t>
            </a:r>
          </a:p>
        </p:txBody>
      </p:sp>
      <p:sp>
        <p:nvSpPr>
          <p:cNvPr id="3" name="Content Placeholder 2">
            <a:extLst>
              <a:ext uri="{FF2B5EF4-FFF2-40B4-BE49-F238E27FC236}">
                <a16:creationId xmlns:a16="http://schemas.microsoft.com/office/drawing/2014/main" id="{6D2F44C9-453B-E0A6-2CA2-8D29FB0454BC}"/>
              </a:ext>
            </a:extLst>
          </p:cNvPr>
          <p:cNvSpPr>
            <a:spLocks noGrp="1"/>
          </p:cNvSpPr>
          <p:nvPr>
            <p:ph idx="1"/>
          </p:nvPr>
        </p:nvSpPr>
        <p:spPr>
          <a:xfrm>
            <a:off x="358219" y="1211434"/>
            <a:ext cx="11481847" cy="4190125"/>
          </a:xfrm>
        </p:spPr>
        <p:txBody>
          <a:bodyPr>
            <a:normAutofit lnSpcReduction="10000"/>
          </a:bodyPr>
          <a:lstStyle/>
          <a:p>
            <a:r>
              <a:rPr lang="en-GB" dirty="0"/>
              <a:t>Essays</a:t>
            </a:r>
          </a:p>
          <a:p>
            <a:r>
              <a:rPr lang="en-GB" dirty="0"/>
              <a:t>Report writing</a:t>
            </a:r>
          </a:p>
          <a:p>
            <a:r>
              <a:rPr lang="en-GB" dirty="0"/>
              <a:t>Exams</a:t>
            </a:r>
          </a:p>
          <a:p>
            <a:pPr lvl="1"/>
            <a:r>
              <a:rPr lang="en-GB" dirty="0"/>
              <a:t>The principle is the same</a:t>
            </a:r>
          </a:p>
          <a:p>
            <a:pPr lvl="1"/>
            <a:endParaRPr lang="en-GB" dirty="0"/>
          </a:p>
          <a:p>
            <a:r>
              <a:rPr lang="en-GB" dirty="0"/>
              <a:t>For you (students): To convey your mastery of the subject area being assessed</a:t>
            </a:r>
          </a:p>
          <a:p>
            <a:endParaRPr lang="en-GB" dirty="0"/>
          </a:p>
          <a:p>
            <a:r>
              <a:rPr lang="en-GB" dirty="0"/>
              <a:t>For us (academics): To judge you based upon transparent criteria</a:t>
            </a:r>
          </a:p>
        </p:txBody>
      </p:sp>
    </p:spTree>
    <p:extLst>
      <p:ext uri="{BB962C8B-B14F-4D97-AF65-F5344CB8AC3E}">
        <p14:creationId xmlns:p14="http://schemas.microsoft.com/office/powerpoint/2010/main" val="3739113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2F3A52-80B7-31CC-8E73-49AAA7983F3A}"/>
              </a:ext>
            </a:extLst>
          </p:cNvPr>
          <p:cNvSpPr>
            <a:spLocks noGrp="1"/>
          </p:cNvSpPr>
          <p:nvPr>
            <p:ph type="title"/>
          </p:nvPr>
        </p:nvSpPr>
        <p:spPr/>
        <p:txBody>
          <a:bodyPr/>
          <a:lstStyle/>
          <a:p>
            <a:pPr algn="ctr"/>
            <a:r>
              <a:rPr lang="en-GB" b="1" dirty="0"/>
              <a:t>Assessment Proforma</a:t>
            </a:r>
          </a:p>
        </p:txBody>
      </p:sp>
      <p:pic>
        <p:nvPicPr>
          <p:cNvPr id="7" name="Content Placeholder 6">
            <a:extLst>
              <a:ext uri="{FF2B5EF4-FFF2-40B4-BE49-F238E27FC236}">
                <a16:creationId xmlns:a16="http://schemas.microsoft.com/office/drawing/2014/main" id="{6A0E66E1-444E-5E5F-4C6A-1AAD935F19C0}"/>
              </a:ext>
            </a:extLst>
          </p:cNvPr>
          <p:cNvPicPr>
            <a:picLocks noGrp="1" noChangeAspect="1"/>
          </p:cNvPicPr>
          <p:nvPr>
            <p:ph idx="1"/>
          </p:nvPr>
        </p:nvPicPr>
        <p:blipFill>
          <a:blip r:embed="rId2"/>
          <a:stretch>
            <a:fillRect/>
          </a:stretch>
        </p:blipFill>
        <p:spPr>
          <a:xfrm>
            <a:off x="4719111" y="2495393"/>
            <a:ext cx="6429375" cy="2609850"/>
          </a:xfrm>
          <a:prstGeom prst="rect">
            <a:avLst/>
          </a:prstGeom>
        </p:spPr>
      </p:pic>
      <p:pic>
        <p:nvPicPr>
          <p:cNvPr id="5" name="Picture 4">
            <a:extLst>
              <a:ext uri="{FF2B5EF4-FFF2-40B4-BE49-F238E27FC236}">
                <a16:creationId xmlns:a16="http://schemas.microsoft.com/office/drawing/2014/main" id="{173DF3E5-A5F2-091A-E915-7F396161EE28}"/>
              </a:ext>
            </a:extLst>
          </p:cNvPr>
          <p:cNvPicPr>
            <a:picLocks noChangeAspect="1"/>
          </p:cNvPicPr>
          <p:nvPr/>
        </p:nvPicPr>
        <p:blipFill>
          <a:blip r:embed="rId3"/>
          <a:stretch>
            <a:fillRect/>
          </a:stretch>
        </p:blipFill>
        <p:spPr>
          <a:xfrm>
            <a:off x="203847" y="1784855"/>
            <a:ext cx="4281819" cy="3886954"/>
          </a:xfrm>
          <a:prstGeom prst="rect">
            <a:avLst/>
          </a:prstGeom>
        </p:spPr>
      </p:pic>
    </p:spTree>
    <p:extLst>
      <p:ext uri="{BB962C8B-B14F-4D97-AF65-F5344CB8AC3E}">
        <p14:creationId xmlns:p14="http://schemas.microsoft.com/office/powerpoint/2010/main" val="41809421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1C0575-7E6D-76B2-8267-5045EC313027}"/>
              </a:ext>
            </a:extLst>
          </p:cNvPr>
          <p:cNvSpPr>
            <a:spLocks noGrp="1"/>
          </p:cNvSpPr>
          <p:nvPr>
            <p:ph type="title"/>
          </p:nvPr>
        </p:nvSpPr>
        <p:spPr/>
        <p:txBody>
          <a:bodyPr/>
          <a:lstStyle/>
          <a:p>
            <a:endParaRPr lang="en-GB"/>
          </a:p>
        </p:txBody>
      </p:sp>
      <p:pic>
        <p:nvPicPr>
          <p:cNvPr id="5" name="Content Placeholder 4">
            <a:extLst>
              <a:ext uri="{FF2B5EF4-FFF2-40B4-BE49-F238E27FC236}">
                <a16:creationId xmlns:a16="http://schemas.microsoft.com/office/drawing/2014/main" id="{C1123846-4355-5F5D-C839-136B2C0A4B18}"/>
              </a:ext>
            </a:extLst>
          </p:cNvPr>
          <p:cNvPicPr>
            <a:picLocks noGrp="1" noChangeAspect="1"/>
          </p:cNvPicPr>
          <p:nvPr>
            <p:ph idx="1"/>
          </p:nvPr>
        </p:nvPicPr>
        <p:blipFill>
          <a:blip r:embed="rId2"/>
          <a:stretch>
            <a:fillRect/>
          </a:stretch>
        </p:blipFill>
        <p:spPr>
          <a:xfrm>
            <a:off x="358219" y="1918813"/>
            <a:ext cx="4206029" cy="3576638"/>
          </a:xfrm>
          <a:prstGeom prst="rect">
            <a:avLst/>
          </a:prstGeom>
        </p:spPr>
      </p:pic>
      <p:pic>
        <p:nvPicPr>
          <p:cNvPr id="7" name="Picture 6">
            <a:extLst>
              <a:ext uri="{FF2B5EF4-FFF2-40B4-BE49-F238E27FC236}">
                <a16:creationId xmlns:a16="http://schemas.microsoft.com/office/drawing/2014/main" id="{AE7057D8-7E50-A05C-EA25-C49CE6C8C02F}"/>
              </a:ext>
            </a:extLst>
          </p:cNvPr>
          <p:cNvPicPr>
            <a:picLocks noChangeAspect="1"/>
          </p:cNvPicPr>
          <p:nvPr/>
        </p:nvPicPr>
        <p:blipFill>
          <a:blip r:embed="rId3"/>
          <a:stretch>
            <a:fillRect/>
          </a:stretch>
        </p:blipFill>
        <p:spPr>
          <a:xfrm>
            <a:off x="4813856" y="1849033"/>
            <a:ext cx="7019925" cy="3590925"/>
          </a:xfrm>
          <a:prstGeom prst="rect">
            <a:avLst/>
          </a:prstGeom>
        </p:spPr>
      </p:pic>
    </p:spTree>
    <p:extLst>
      <p:ext uri="{BB962C8B-B14F-4D97-AF65-F5344CB8AC3E}">
        <p14:creationId xmlns:p14="http://schemas.microsoft.com/office/powerpoint/2010/main" val="3507642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59FDE68-7990-46FF-C50C-1EE03E547EF4}"/>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6DAA3EBB-2809-4200-A0E2-9BFC40CA00FC}"/>
              </a:ext>
            </a:extLst>
          </p:cNvPr>
          <p:cNvPicPr>
            <a:picLocks noChangeAspect="1"/>
          </p:cNvPicPr>
          <p:nvPr/>
        </p:nvPicPr>
        <p:blipFill>
          <a:blip r:embed="rId2"/>
          <a:stretch>
            <a:fillRect/>
          </a:stretch>
        </p:blipFill>
        <p:spPr>
          <a:xfrm>
            <a:off x="272249" y="340702"/>
            <a:ext cx="7000875" cy="2114550"/>
          </a:xfrm>
          <a:prstGeom prst="rect">
            <a:avLst/>
          </a:prstGeom>
        </p:spPr>
      </p:pic>
      <p:pic>
        <p:nvPicPr>
          <p:cNvPr id="7" name="Picture 6">
            <a:extLst>
              <a:ext uri="{FF2B5EF4-FFF2-40B4-BE49-F238E27FC236}">
                <a16:creationId xmlns:a16="http://schemas.microsoft.com/office/drawing/2014/main" id="{C3FAC639-0578-5097-CE7F-50BD58EE91AA}"/>
              </a:ext>
            </a:extLst>
          </p:cNvPr>
          <p:cNvPicPr>
            <a:picLocks noChangeAspect="1"/>
          </p:cNvPicPr>
          <p:nvPr/>
        </p:nvPicPr>
        <p:blipFill>
          <a:blip r:embed="rId3"/>
          <a:stretch>
            <a:fillRect/>
          </a:stretch>
        </p:blipFill>
        <p:spPr>
          <a:xfrm>
            <a:off x="3096361" y="2913062"/>
            <a:ext cx="8829675" cy="2657475"/>
          </a:xfrm>
          <a:prstGeom prst="rect">
            <a:avLst/>
          </a:prstGeom>
        </p:spPr>
      </p:pic>
    </p:spTree>
    <p:extLst>
      <p:ext uri="{BB962C8B-B14F-4D97-AF65-F5344CB8AC3E}">
        <p14:creationId xmlns:p14="http://schemas.microsoft.com/office/powerpoint/2010/main" val="36361945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33BAEF9-28ED-D118-1FD3-6BEADDE58872}"/>
              </a:ext>
            </a:extLst>
          </p:cNvPr>
          <p:cNvPicPr>
            <a:picLocks noChangeAspect="1"/>
          </p:cNvPicPr>
          <p:nvPr/>
        </p:nvPicPr>
        <p:blipFill>
          <a:blip r:embed="rId2"/>
          <a:stretch>
            <a:fillRect/>
          </a:stretch>
        </p:blipFill>
        <p:spPr>
          <a:xfrm>
            <a:off x="4513758" y="2576661"/>
            <a:ext cx="7678242" cy="3170371"/>
          </a:xfrm>
          <a:prstGeom prst="rect">
            <a:avLst/>
          </a:prstGeom>
        </p:spPr>
      </p:pic>
      <p:pic>
        <p:nvPicPr>
          <p:cNvPr id="7" name="Picture 6">
            <a:extLst>
              <a:ext uri="{FF2B5EF4-FFF2-40B4-BE49-F238E27FC236}">
                <a16:creationId xmlns:a16="http://schemas.microsoft.com/office/drawing/2014/main" id="{40CE5484-AC45-2492-C9C1-3FED5F160620}"/>
              </a:ext>
            </a:extLst>
          </p:cNvPr>
          <p:cNvPicPr>
            <a:picLocks noChangeAspect="1"/>
          </p:cNvPicPr>
          <p:nvPr/>
        </p:nvPicPr>
        <p:blipFill>
          <a:blip r:embed="rId3"/>
          <a:stretch>
            <a:fillRect/>
          </a:stretch>
        </p:blipFill>
        <p:spPr>
          <a:xfrm>
            <a:off x="98920" y="0"/>
            <a:ext cx="8829675" cy="2657475"/>
          </a:xfrm>
          <a:prstGeom prst="rect">
            <a:avLst/>
          </a:prstGeom>
        </p:spPr>
      </p:pic>
    </p:spTree>
    <p:extLst>
      <p:ext uri="{BB962C8B-B14F-4D97-AF65-F5344CB8AC3E}">
        <p14:creationId xmlns:p14="http://schemas.microsoft.com/office/powerpoint/2010/main" val="3937506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823A4F-AE60-6D20-F9B9-B5EDDCDA1964}"/>
              </a:ext>
            </a:extLst>
          </p:cNvPr>
          <p:cNvSpPr>
            <a:spLocks noGrp="1"/>
          </p:cNvSpPr>
          <p:nvPr>
            <p:ph type="title"/>
          </p:nvPr>
        </p:nvSpPr>
        <p:spPr/>
        <p:txBody>
          <a:bodyPr/>
          <a:lstStyle/>
          <a:p>
            <a:pPr algn="ctr"/>
            <a:r>
              <a:rPr lang="en-GB" b="1" dirty="0"/>
              <a:t>Activity 1: Reading the Proforma (30 minutes)</a:t>
            </a:r>
          </a:p>
        </p:txBody>
      </p:sp>
      <p:sp>
        <p:nvSpPr>
          <p:cNvPr id="3" name="Content Placeholder 2">
            <a:extLst>
              <a:ext uri="{FF2B5EF4-FFF2-40B4-BE49-F238E27FC236}">
                <a16:creationId xmlns:a16="http://schemas.microsoft.com/office/drawing/2014/main" id="{5CE20F1D-060A-3651-E2D5-FB031E23CF8E}"/>
              </a:ext>
            </a:extLst>
          </p:cNvPr>
          <p:cNvSpPr>
            <a:spLocks noGrp="1"/>
          </p:cNvSpPr>
          <p:nvPr>
            <p:ph idx="1"/>
          </p:nvPr>
        </p:nvSpPr>
        <p:spPr/>
        <p:txBody>
          <a:bodyPr/>
          <a:lstStyle/>
          <a:p>
            <a:r>
              <a:rPr lang="en-GB" dirty="0"/>
              <a:t>Can be carried out and discussed in groups</a:t>
            </a:r>
          </a:p>
          <a:p>
            <a:pPr lvl="1"/>
            <a:r>
              <a:rPr lang="en-GB" dirty="0"/>
              <a:t>Read the proforma in its entirety</a:t>
            </a:r>
          </a:p>
          <a:p>
            <a:pPr lvl="1"/>
            <a:r>
              <a:rPr lang="en-GB" dirty="0"/>
              <a:t>What strikes you as key requirements for this assessment based upon the Generic Level Four criteria?</a:t>
            </a:r>
          </a:p>
          <a:p>
            <a:pPr lvl="1"/>
            <a:endParaRPr lang="en-GB" dirty="0"/>
          </a:p>
        </p:txBody>
      </p:sp>
    </p:spTree>
    <p:extLst>
      <p:ext uri="{BB962C8B-B14F-4D97-AF65-F5344CB8AC3E}">
        <p14:creationId xmlns:p14="http://schemas.microsoft.com/office/powerpoint/2010/main" val="27527720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048D25-32AC-6BD4-3001-707AF93599C2}"/>
              </a:ext>
            </a:extLst>
          </p:cNvPr>
          <p:cNvSpPr>
            <a:spLocks noGrp="1"/>
          </p:cNvSpPr>
          <p:nvPr>
            <p:ph type="title"/>
          </p:nvPr>
        </p:nvSpPr>
        <p:spPr>
          <a:xfrm>
            <a:off x="358219" y="365126"/>
            <a:ext cx="11481847" cy="1038508"/>
          </a:xfrm>
        </p:spPr>
        <p:txBody>
          <a:bodyPr/>
          <a:lstStyle/>
          <a:p>
            <a:pPr algn="ctr"/>
            <a:r>
              <a:rPr lang="en-GB" b="1" dirty="0"/>
              <a:t>Activity 2: Marking an Essay (1 hour)</a:t>
            </a:r>
          </a:p>
        </p:txBody>
      </p:sp>
      <p:sp>
        <p:nvSpPr>
          <p:cNvPr id="3" name="Content Placeholder 2">
            <a:extLst>
              <a:ext uri="{FF2B5EF4-FFF2-40B4-BE49-F238E27FC236}">
                <a16:creationId xmlns:a16="http://schemas.microsoft.com/office/drawing/2014/main" id="{30B94A8D-4D26-1672-746F-F17F5DFB0D73}"/>
              </a:ext>
            </a:extLst>
          </p:cNvPr>
          <p:cNvSpPr>
            <a:spLocks noGrp="1"/>
          </p:cNvSpPr>
          <p:nvPr>
            <p:ph idx="1"/>
          </p:nvPr>
        </p:nvSpPr>
        <p:spPr/>
        <p:txBody>
          <a:bodyPr/>
          <a:lstStyle/>
          <a:p>
            <a:r>
              <a:rPr lang="en-GB" dirty="0"/>
              <a:t>You will be given three essays on the same topic</a:t>
            </a:r>
          </a:p>
          <a:p>
            <a:pPr lvl="1"/>
            <a:r>
              <a:rPr lang="en-GB" dirty="0"/>
              <a:t>Assess each essay against the Level Four criteria you have looked at in Activity 1 and give each essay a mark</a:t>
            </a:r>
          </a:p>
          <a:p>
            <a:pPr lvl="1"/>
            <a:r>
              <a:rPr lang="en-GB" dirty="0"/>
              <a:t>What feedback would you give to the writer?</a:t>
            </a:r>
          </a:p>
          <a:p>
            <a:pPr lvl="1"/>
            <a:endParaRPr lang="en-GB" dirty="0"/>
          </a:p>
          <a:p>
            <a:pPr lvl="1"/>
            <a:r>
              <a:rPr lang="en-GB" dirty="0"/>
              <a:t>You will have the same amount of time that we have to assess… 20 minutes </a:t>
            </a:r>
            <a:r>
              <a:rPr lang="en-GB"/>
              <a:t>per assessment</a:t>
            </a:r>
            <a:endParaRPr lang="en-GB" dirty="0"/>
          </a:p>
        </p:txBody>
      </p:sp>
    </p:spTree>
    <p:extLst>
      <p:ext uri="{BB962C8B-B14F-4D97-AF65-F5344CB8AC3E}">
        <p14:creationId xmlns:p14="http://schemas.microsoft.com/office/powerpoint/2010/main" val="11605912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958F06-D8CE-9F6B-DB1F-CBA866CD1BBB}"/>
              </a:ext>
            </a:extLst>
          </p:cNvPr>
          <p:cNvSpPr>
            <a:spLocks noGrp="1"/>
          </p:cNvSpPr>
          <p:nvPr>
            <p:ph type="title"/>
          </p:nvPr>
        </p:nvSpPr>
        <p:spPr/>
        <p:txBody>
          <a:bodyPr>
            <a:normAutofit/>
          </a:bodyPr>
          <a:lstStyle/>
          <a:p>
            <a:pPr fontAlgn="base"/>
            <a:r>
              <a:rPr lang="en-GB" b="1" dirty="0"/>
              <a:t>Session 2 (2 Hours): Finding Your Academic Voice</a:t>
            </a:r>
            <a:r>
              <a:rPr lang="en-GB" dirty="0"/>
              <a:t> </a:t>
            </a:r>
            <a:br>
              <a:rPr lang="en-GB" dirty="0"/>
            </a:br>
            <a:endParaRPr lang="en-GB" dirty="0"/>
          </a:p>
        </p:txBody>
      </p:sp>
      <p:sp>
        <p:nvSpPr>
          <p:cNvPr id="3" name="Content Placeholder 2">
            <a:extLst>
              <a:ext uri="{FF2B5EF4-FFF2-40B4-BE49-F238E27FC236}">
                <a16:creationId xmlns:a16="http://schemas.microsoft.com/office/drawing/2014/main" id="{D4A7E6F9-6895-BBCB-F8F6-DD870F098161}"/>
              </a:ext>
            </a:extLst>
          </p:cNvPr>
          <p:cNvSpPr>
            <a:spLocks noGrp="1"/>
          </p:cNvSpPr>
          <p:nvPr>
            <p:ph idx="1"/>
          </p:nvPr>
        </p:nvSpPr>
        <p:spPr/>
        <p:txBody>
          <a:bodyPr/>
          <a:lstStyle/>
          <a:p>
            <a:pPr fontAlgn="base"/>
            <a:r>
              <a:rPr lang="en-GB" b="1" dirty="0"/>
              <a:t>Session Aim</a:t>
            </a:r>
            <a:r>
              <a:rPr lang="en-GB" dirty="0"/>
              <a:t> </a:t>
            </a:r>
          </a:p>
          <a:p>
            <a:pPr fontAlgn="base"/>
            <a:r>
              <a:rPr lang="en-GB" dirty="0"/>
              <a:t>To develop students' ability to move beyond copying information and instead engage critically with sources.</a:t>
            </a:r>
          </a:p>
          <a:p>
            <a:pPr marL="0" indent="0" fontAlgn="base">
              <a:buNone/>
            </a:pPr>
            <a:endParaRPr lang="en-GB" dirty="0"/>
          </a:p>
        </p:txBody>
      </p:sp>
    </p:spTree>
    <p:extLst>
      <p:ext uri="{BB962C8B-B14F-4D97-AF65-F5344CB8AC3E}">
        <p14:creationId xmlns:p14="http://schemas.microsoft.com/office/powerpoint/2010/main" val="42812054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957AD9-9829-A42A-BE60-6AC8602BCCDA}"/>
              </a:ext>
            </a:extLst>
          </p:cNvPr>
          <p:cNvSpPr>
            <a:spLocks noGrp="1"/>
          </p:cNvSpPr>
          <p:nvPr>
            <p:ph type="title"/>
          </p:nvPr>
        </p:nvSpPr>
        <p:spPr>
          <a:xfrm>
            <a:off x="358219" y="365125"/>
            <a:ext cx="11481847" cy="898727"/>
          </a:xfrm>
        </p:spPr>
        <p:txBody>
          <a:bodyPr/>
          <a:lstStyle/>
          <a:p>
            <a:pPr algn="ctr"/>
            <a:r>
              <a:rPr lang="en-GB" b="1" dirty="0"/>
              <a:t>Why Students May Struggle With Writing</a:t>
            </a:r>
            <a:r>
              <a:rPr lang="en-GB" dirty="0"/>
              <a:t> </a:t>
            </a:r>
          </a:p>
        </p:txBody>
      </p:sp>
      <p:sp>
        <p:nvSpPr>
          <p:cNvPr id="3" name="Content Placeholder 2">
            <a:extLst>
              <a:ext uri="{FF2B5EF4-FFF2-40B4-BE49-F238E27FC236}">
                <a16:creationId xmlns:a16="http://schemas.microsoft.com/office/drawing/2014/main" id="{9891FAE7-C3C2-523B-4578-774063ACECB5}"/>
              </a:ext>
            </a:extLst>
          </p:cNvPr>
          <p:cNvSpPr>
            <a:spLocks noGrp="1"/>
          </p:cNvSpPr>
          <p:nvPr>
            <p:ph idx="1"/>
          </p:nvPr>
        </p:nvSpPr>
        <p:spPr/>
        <p:txBody>
          <a:bodyPr/>
          <a:lstStyle/>
          <a:p>
            <a:pPr fontAlgn="base"/>
            <a:r>
              <a:rPr lang="en-GB" dirty="0"/>
              <a:t>Think good writing appears instantly. </a:t>
            </a:r>
          </a:p>
          <a:p>
            <a:pPr fontAlgn="base"/>
            <a:r>
              <a:rPr lang="en-GB" dirty="0"/>
              <a:t>Think academic writing should sound complicated. </a:t>
            </a:r>
          </a:p>
          <a:p>
            <a:pPr fontAlgn="base"/>
            <a:r>
              <a:rPr lang="en-GB" dirty="0"/>
              <a:t>Think using long words means writing critically.</a:t>
            </a:r>
          </a:p>
          <a:p>
            <a:pPr fontAlgn="base"/>
            <a:endParaRPr lang="en-GB" dirty="0"/>
          </a:p>
          <a:p>
            <a:pPr fontAlgn="base"/>
            <a:r>
              <a:rPr lang="en-GB" dirty="0"/>
              <a:t>Paralysis!</a:t>
            </a:r>
          </a:p>
          <a:p>
            <a:endParaRPr lang="en-GB" dirty="0"/>
          </a:p>
        </p:txBody>
      </p:sp>
      <p:sp>
        <p:nvSpPr>
          <p:cNvPr id="4" name="TextBox 3">
            <a:extLst>
              <a:ext uri="{FF2B5EF4-FFF2-40B4-BE49-F238E27FC236}">
                <a16:creationId xmlns:a16="http://schemas.microsoft.com/office/drawing/2014/main" id="{8DBDD785-16D2-149B-3A61-A9A013F63848}"/>
              </a:ext>
            </a:extLst>
          </p:cNvPr>
          <p:cNvSpPr txBox="1"/>
          <p:nvPr/>
        </p:nvSpPr>
        <p:spPr>
          <a:xfrm>
            <a:off x="6895857" y="4403098"/>
            <a:ext cx="4937924" cy="584775"/>
          </a:xfrm>
          <a:prstGeom prst="rect">
            <a:avLst/>
          </a:prstGeom>
          <a:noFill/>
        </p:spPr>
        <p:txBody>
          <a:bodyPr wrap="square" rtlCol="0">
            <a:spAutoFit/>
          </a:bodyPr>
          <a:lstStyle/>
          <a:p>
            <a:pPr algn="ctr"/>
            <a:r>
              <a:rPr lang="en-GB" sz="3200" b="1" dirty="0"/>
              <a:t>The first step is to take one!</a:t>
            </a:r>
          </a:p>
        </p:txBody>
      </p:sp>
    </p:spTree>
    <p:extLst>
      <p:ext uri="{BB962C8B-B14F-4D97-AF65-F5344CB8AC3E}">
        <p14:creationId xmlns:p14="http://schemas.microsoft.com/office/powerpoint/2010/main" val="39898473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FA360E-FC32-EB84-F754-AE6AFF4F55F9}"/>
              </a:ext>
            </a:extLst>
          </p:cNvPr>
          <p:cNvSpPr>
            <a:spLocks noGrp="1"/>
          </p:cNvSpPr>
          <p:nvPr>
            <p:ph type="title"/>
          </p:nvPr>
        </p:nvSpPr>
        <p:spPr>
          <a:xfrm>
            <a:off x="358219" y="365125"/>
            <a:ext cx="11481847" cy="846309"/>
          </a:xfrm>
        </p:spPr>
        <p:txBody>
          <a:bodyPr/>
          <a:lstStyle/>
          <a:p>
            <a:pPr algn="ctr"/>
            <a:r>
              <a:rPr lang="en-GB" b="1" dirty="0"/>
              <a:t>What is Paraphrasing?</a:t>
            </a:r>
            <a:endParaRPr lang="en-GB" dirty="0"/>
          </a:p>
        </p:txBody>
      </p:sp>
      <p:sp>
        <p:nvSpPr>
          <p:cNvPr id="3" name="Content Placeholder 2">
            <a:extLst>
              <a:ext uri="{FF2B5EF4-FFF2-40B4-BE49-F238E27FC236}">
                <a16:creationId xmlns:a16="http://schemas.microsoft.com/office/drawing/2014/main" id="{6D7A7EA9-9811-8890-9907-48C33AD541D1}"/>
              </a:ext>
            </a:extLst>
          </p:cNvPr>
          <p:cNvSpPr>
            <a:spLocks noGrp="1"/>
          </p:cNvSpPr>
          <p:nvPr>
            <p:ph idx="1"/>
          </p:nvPr>
        </p:nvSpPr>
        <p:spPr/>
        <p:txBody>
          <a:bodyPr>
            <a:normAutofit/>
          </a:bodyPr>
          <a:lstStyle/>
          <a:p>
            <a:pPr fontAlgn="base"/>
            <a:r>
              <a:rPr lang="en-GB" dirty="0"/>
              <a:t>Translating ideas into your own language. </a:t>
            </a:r>
          </a:p>
          <a:p>
            <a:pPr fontAlgn="base"/>
            <a:r>
              <a:rPr lang="en-GB" dirty="0"/>
              <a:t>Preserving meaning. </a:t>
            </a:r>
          </a:p>
          <a:p>
            <a:pPr fontAlgn="base"/>
            <a:r>
              <a:rPr lang="en-GB" dirty="0"/>
              <a:t>Demonstrating understanding. </a:t>
            </a:r>
          </a:p>
          <a:p>
            <a:pPr fontAlgn="base"/>
            <a:r>
              <a:rPr lang="en-GB" dirty="0"/>
              <a:t>Avoiding patch-writing. </a:t>
            </a:r>
          </a:p>
          <a:p>
            <a:pPr fontAlgn="base"/>
            <a:r>
              <a:rPr lang="en-GB" dirty="0"/>
              <a:t>An intellectual skill, not simply changing words. </a:t>
            </a:r>
          </a:p>
          <a:p>
            <a:endParaRPr lang="en-GB" dirty="0"/>
          </a:p>
        </p:txBody>
      </p:sp>
    </p:spTree>
    <p:extLst>
      <p:ext uri="{BB962C8B-B14F-4D97-AF65-F5344CB8AC3E}">
        <p14:creationId xmlns:p14="http://schemas.microsoft.com/office/powerpoint/2010/main" val="7000460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FF8A66-717D-EE32-181B-E0E27FB02E80}"/>
              </a:ext>
            </a:extLst>
          </p:cNvPr>
          <p:cNvSpPr>
            <a:spLocks noGrp="1"/>
          </p:cNvSpPr>
          <p:nvPr>
            <p:ph type="title"/>
          </p:nvPr>
        </p:nvSpPr>
        <p:spPr>
          <a:xfrm>
            <a:off x="358219" y="365126"/>
            <a:ext cx="11481847" cy="875430"/>
          </a:xfrm>
        </p:spPr>
        <p:txBody>
          <a:bodyPr/>
          <a:lstStyle/>
          <a:p>
            <a:pPr algn="ctr"/>
            <a:r>
              <a:rPr lang="en-GB" b="1" dirty="0"/>
              <a:t>What is Synthesis?</a:t>
            </a:r>
            <a:endParaRPr lang="en-GB" dirty="0"/>
          </a:p>
        </p:txBody>
      </p:sp>
      <p:sp>
        <p:nvSpPr>
          <p:cNvPr id="3" name="Content Placeholder 2">
            <a:extLst>
              <a:ext uri="{FF2B5EF4-FFF2-40B4-BE49-F238E27FC236}">
                <a16:creationId xmlns:a16="http://schemas.microsoft.com/office/drawing/2014/main" id="{56F2EE00-4BE2-DF6A-393C-FBA3B2FF6931}"/>
              </a:ext>
            </a:extLst>
          </p:cNvPr>
          <p:cNvSpPr>
            <a:spLocks noGrp="1"/>
          </p:cNvSpPr>
          <p:nvPr>
            <p:ph idx="1"/>
          </p:nvPr>
        </p:nvSpPr>
        <p:spPr/>
        <p:txBody>
          <a:bodyPr>
            <a:normAutofit fontScale="92500" lnSpcReduction="20000"/>
          </a:bodyPr>
          <a:lstStyle/>
          <a:p>
            <a:pPr fontAlgn="base"/>
            <a:r>
              <a:rPr lang="en-GB" dirty="0"/>
              <a:t>Many students summarise sources individually. </a:t>
            </a:r>
          </a:p>
          <a:p>
            <a:pPr fontAlgn="base"/>
            <a:r>
              <a:rPr lang="en-GB" dirty="0"/>
              <a:t>Psychologists synthesise. </a:t>
            </a:r>
          </a:p>
          <a:p>
            <a:pPr fontAlgn="base"/>
            <a:endParaRPr lang="en-GB" dirty="0"/>
          </a:p>
          <a:p>
            <a:pPr fontAlgn="base"/>
            <a:r>
              <a:rPr lang="en-GB" dirty="0"/>
              <a:t>Example: </a:t>
            </a:r>
          </a:p>
          <a:p>
            <a:pPr lvl="1" fontAlgn="base"/>
            <a:r>
              <a:rPr lang="en-GB" dirty="0"/>
              <a:t>Instead of: </a:t>
            </a:r>
          </a:p>
          <a:p>
            <a:pPr fontAlgn="base"/>
            <a:r>
              <a:rPr lang="en-GB" dirty="0"/>
              <a:t>Smith (2010) says A. Jones (2012) says B. </a:t>
            </a:r>
          </a:p>
          <a:p>
            <a:pPr fontAlgn="base"/>
            <a:r>
              <a:rPr lang="en-GB" dirty="0"/>
              <a:t>While Smith (2010) suggests A, Jones (2012) argues B, highlighting ongoing debate within the literature. For example, they differ in X, but additional research by Davies (2012) suggests Smith is correct.</a:t>
            </a:r>
          </a:p>
          <a:p>
            <a:endParaRPr lang="en-GB" dirty="0"/>
          </a:p>
        </p:txBody>
      </p:sp>
    </p:spTree>
    <p:extLst>
      <p:ext uri="{BB962C8B-B14F-4D97-AF65-F5344CB8AC3E}">
        <p14:creationId xmlns:p14="http://schemas.microsoft.com/office/powerpoint/2010/main" val="16372100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6E08F8-6109-461F-1108-46261D40E8AE}"/>
              </a:ext>
            </a:extLst>
          </p:cNvPr>
          <p:cNvSpPr>
            <a:spLocks noGrp="1"/>
          </p:cNvSpPr>
          <p:nvPr>
            <p:ph type="title"/>
          </p:nvPr>
        </p:nvSpPr>
        <p:spPr>
          <a:xfrm>
            <a:off x="358219" y="365126"/>
            <a:ext cx="11481847" cy="875430"/>
          </a:xfrm>
        </p:spPr>
        <p:txBody>
          <a:bodyPr/>
          <a:lstStyle/>
          <a:p>
            <a:pPr algn="ctr"/>
            <a:r>
              <a:rPr lang="en-GB" b="1" dirty="0"/>
              <a:t>Developing Academic Voice</a:t>
            </a:r>
            <a:endParaRPr lang="en-GB" dirty="0"/>
          </a:p>
        </p:txBody>
      </p:sp>
      <p:sp>
        <p:nvSpPr>
          <p:cNvPr id="3" name="Content Placeholder 2">
            <a:extLst>
              <a:ext uri="{FF2B5EF4-FFF2-40B4-BE49-F238E27FC236}">
                <a16:creationId xmlns:a16="http://schemas.microsoft.com/office/drawing/2014/main" id="{EE49AB50-2FAA-A89D-0C7E-E53353987BC4}"/>
              </a:ext>
            </a:extLst>
          </p:cNvPr>
          <p:cNvSpPr>
            <a:spLocks noGrp="1"/>
          </p:cNvSpPr>
          <p:nvPr>
            <p:ph idx="1"/>
          </p:nvPr>
        </p:nvSpPr>
        <p:spPr/>
        <p:txBody>
          <a:bodyPr/>
          <a:lstStyle/>
          <a:p>
            <a:pPr fontAlgn="base"/>
            <a:r>
              <a:rPr lang="en-GB" dirty="0"/>
              <a:t>Confidence in writing. </a:t>
            </a:r>
          </a:p>
          <a:p>
            <a:pPr fontAlgn="base"/>
            <a:r>
              <a:rPr lang="en-GB" dirty="0"/>
              <a:t>Evidence-based claims. </a:t>
            </a:r>
          </a:p>
          <a:p>
            <a:pPr fontAlgn="base"/>
            <a:r>
              <a:rPr lang="en-GB" dirty="0"/>
              <a:t>Academic caution. </a:t>
            </a:r>
          </a:p>
          <a:p>
            <a:pPr fontAlgn="base"/>
            <a:r>
              <a:rPr lang="en-GB" dirty="0"/>
              <a:t>Avoiding unsupported assertions. </a:t>
            </a:r>
          </a:p>
          <a:p>
            <a:endParaRPr lang="en-GB" dirty="0"/>
          </a:p>
        </p:txBody>
      </p:sp>
    </p:spTree>
    <p:extLst>
      <p:ext uri="{BB962C8B-B14F-4D97-AF65-F5344CB8AC3E}">
        <p14:creationId xmlns:p14="http://schemas.microsoft.com/office/powerpoint/2010/main" val="16042907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725DB1-61C7-0B80-A766-7307E36C3F27}"/>
              </a:ext>
            </a:extLst>
          </p:cNvPr>
          <p:cNvSpPr>
            <a:spLocks noGrp="1"/>
          </p:cNvSpPr>
          <p:nvPr>
            <p:ph type="title"/>
          </p:nvPr>
        </p:nvSpPr>
        <p:spPr/>
        <p:txBody>
          <a:bodyPr>
            <a:normAutofit/>
          </a:bodyPr>
          <a:lstStyle/>
          <a:p>
            <a:pPr algn="ctr"/>
            <a:r>
              <a:rPr lang="en-GB" sz="4000" b="1" dirty="0"/>
              <a:t>Activity 3 (MLA9): The Synthesis Puzzle (40 minutes) </a:t>
            </a:r>
          </a:p>
        </p:txBody>
      </p:sp>
      <p:sp>
        <p:nvSpPr>
          <p:cNvPr id="3" name="Content Placeholder 2">
            <a:extLst>
              <a:ext uri="{FF2B5EF4-FFF2-40B4-BE49-F238E27FC236}">
                <a16:creationId xmlns:a16="http://schemas.microsoft.com/office/drawing/2014/main" id="{14BDAAD6-83DE-3F28-FB54-0006006E27AD}"/>
              </a:ext>
            </a:extLst>
          </p:cNvPr>
          <p:cNvSpPr>
            <a:spLocks noGrp="1"/>
          </p:cNvSpPr>
          <p:nvPr>
            <p:ph idx="1"/>
          </p:nvPr>
        </p:nvSpPr>
        <p:spPr/>
        <p:txBody>
          <a:bodyPr>
            <a:normAutofit/>
          </a:bodyPr>
          <a:lstStyle/>
          <a:p>
            <a:pPr fontAlgn="base"/>
            <a:r>
              <a:rPr lang="en-GB" dirty="0"/>
              <a:t>Two papers on the same topic: </a:t>
            </a:r>
          </a:p>
          <a:p>
            <a:pPr fontAlgn="base"/>
            <a:r>
              <a:rPr lang="en-GB" dirty="0"/>
              <a:t>Does social media affect wellbeing? </a:t>
            </a:r>
          </a:p>
          <a:p>
            <a:pPr fontAlgn="base"/>
            <a:endParaRPr lang="en-GB" dirty="0"/>
          </a:p>
          <a:p>
            <a:pPr fontAlgn="base"/>
            <a:r>
              <a:rPr lang="en-GB" dirty="0"/>
              <a:t>In groups, review the information in the papers and identify elements that can be brought from both papers into a summary that addresses the question. </a:t>
            </a:r>
          </a:p>
          <a:p>
            <a:endParaRPr lang="en-GB" dirty="0"/>
          </a:p>
        </p:txBody>
      </p:sp>
    </p:spTree>
    <p:extLst>
      <p:ext uri="{BB962C8B-B14F-4D97-AF65-F5344CB8AC3E}">
        <p14:creationId xmlns:p14="http://schemas.microsoft.com/office/powerpoint/2010/main" val="29890673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1F4403-6FA7-6F2C-5A2D-E921A655C80D}"/>
              </a:ext>
            </a:extLst>
          </p:cNvPr>
          <p:cNvSpPr>
            <a:spLocks noGrp="1"/>
          </p:cNvSpPr>
          <p:nvPr>
            <p:ph type="title"/>
          </p:nvPr>
        </p:nvSpPr>
        <p:spPr/>
        <p:txBody>
          <a:bodyPr>
            <a:normAutofit/>
          </a:bodyPr>
          <a:lstStyle/>
          <a:p>
            <a:pPr algn="ctr"/>
            <a:r>
              <a:rPr lang="en-GB" sz="4000" b="1" dirty="0"/>
              <a:t>Activity 4: AI as a Research and Writing Tool (15 mins)</a:t>
            </a:r>
            <a:endParaRPr lang="en-GB" sz="4000" dirty="0"/>
          </a:p>
        </p:txBody>
      </p:sp>
      <p:sp>
        <p:nvSpPr>
          <p:cNvPr id="3" name="Content Placeholder 2">
            <a:extLst>
              <a:ext uri="{FF2B5EF4-FFF2-40B4-BE49-F238E27FC236}">
                <a16:creationId xmlns:a16="http://schemas.microsoft.com/office/drawing/2014/main" id="{61C0FECF-3866-2C32-9970-A3F9D29F97E1}"/>
              </a:ext>
            </a:extLst>
          </p:cNvPr>
          <p:cNvSpPr>
            <a:spLocks noGrp="1"/>
          </p:cNvSpPr>
          <p:nvPr>
            <p:ph idx="1"/>
          </p:nvPr>
        </p:nvSpPr>
        <p:spPr/>
        <p:txBody>
          <a:bodyPr>
            <a:normAutofit fontScale="92500" lnSpcReduction="20000"/>
          </a:bodyPr>
          <a:lstStyle/>
          <a:p>
            <a:pPr marL="0" indent="0" fontAlgn="base">
              <a:buNone/>
            </a:pPr>
            <a:endParaRPr lang="en-GB" dirty="0"/>
          </a:p>
          <a:p>
            <a:pPr fontAlgn="base"/>
            <a:r>
              <a:rPr lang="en-GB" dirty="0"/>
              <a:t>Put the two papers from the previous activity into an AI tool and ask it to write a summary. </a:t>
            </a:r>
          </a:p>
          <a:p>
            <a:pPr fontAlgn="base"/>
            <a:r>
              <a:rPr lang="en-GB" dirty="0"/>
              <a:t>Is meaning preserved? </a:t>
            </a:r>
          </a:p>
          <a:p>
            <a:pPr fontAlgn="base"/>
            <a:r>
              <a:rPr lang="en-GB" dirty="0"/>
              <a:t>Is critical thinking visible? </a:t>
            </a:r>
          </a:p>
          <a:p>
            <a:pPr fontAlgn="base"/>
            <a:r>
              <a:rPr lang="en-GB" dirty="0"/>
              <a:t>Is academic integrity maintained?</a:t>
            </a:r>
          </a:p>
          <a:p>
            <a:pPr marL="0" indent="0" fontAlgn="base">
              <a:buNone/>
            </a:pPr>
            <a:r>
              <a:rPr lang="en-GB" dirty="0"/>
              <a:t> </a:t>
            </a:r>
          </a:p>
          <a:p>
            <a:pPr fontAlgn="base"/>
            <a:r>
              <a:rPr lang="en-GB" dirty="0"/>
              <a:t>What is the difference between demonstrating knowledge and demonstrating understanding? </a:t>
            </a:r>
          </a:p>
          <a:p>
            <a:endParaRPr lang="en-GB" dirty="0"/>
          </a:p>
        </p:txBody>
      </p:sp>
      <p:pic>
        <p:nvPicPr>
          <p:cNvPr id="4" name="Picture 3">
            <a:extLst>
              <a:ext uri="{FF2B5EF4-FFF2-40B4-BE49-F238E27FC236}">
                <a16:creationId xmlns:a16="http://schemas.microsoft.com/office/drawing/2014/main" id="{5178D527-C381-F43C-E8C2-B3232F6BA75A}"/>
              </a:ext>
            </a:extLst>
          </p:cNvPr>
          <p:cNvPicPr>
            <a:picLocks noChangeAspect="1"/>
          </p:cNvPicPr>
          <p:nvPr/>
        </p:nvPicPr>
        <p:blipFill>
          <a:blip r:embed="rId2"/>
          <a:stretch>
            <a:fillRect/>
          </a:stretch>
        </p:blipFill>
        <p:spPr>
          <a:xfrm>
            <a:off x="6090266" y="3425693"/>
            <a:ext cx="9526" cy="9526"/>
          </a:xfrm>
          <a:prstGeom prst="rect">
            <a:avLst/>
          </a:prstGeom>
        </p:spPr>
      </p:pic>
    </p:spTree>
    <p:extLst>
      <p:ext uri="{BB962C8B-B14F-4D97-AF65-F5344CB8AC3E}">
        <p14:creationId xmlns:p14="http://schemas.microsoft.com/office/powerpoint/2010/main" val="13042287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2B68B1-A9D6-BA4A-116E-8773FF34DE05}"/>
            </a:ext>
          </a:extLst>
        </p:cNvPr>
        <p:cNvGrpSpPr/>
        <p:nvPr/>
      </p:nvGrpSpPr>
      <p:grpSpPr>
        <a:xfrm>
          <a:off x="0" y="0"/>
          <a:ext cx="0" cy="0"/>
          <a:chOff x="0" y="0"/>
          <a:chExt cx="0" cy="0"/>
        </a:xfrm>
      </p:grpSpPr>
      <p:sp>
        <p:nvSpPr>
          <p:cNvPr id="8" name="Title 1">
            <a:extLst>
              <a:ext uri="{FF2B5EF4-FFF2-40B4-BE49-F238E27FC236}">
                <a16:creationId xmlns:a16="http://schemas.microsoft.com/office/drawing/2014/main" id="{22C6BD6C-C619-33FB-3877-9AB83270EDC9}"/>
              </a:ext>
            </a:extLst>
          </p:cNvPr>
          <p:cNvSpPr>
            <a:spLocks noGrp="1"/>
          </p:cNvSpPr>
          <p:nvPr>
            <p:ph type="title"/>
          </p:nvPr>
        </p:nvSpPr>
        <p:spPr>
          <a:xfrm>
            <a:off x="358219" y="365125"/>
            <a:ext cx="11481847" cy="1325563"/>
          </a:xfrm>
        </p:spPr>
        <p:txBody>
          <a:bodyPr>
            <a:noAutofit/>
          </a:bodyPr>
          <a:lstStyle/>
          <a:p>
            <a:pPr algn="ctr" fontAlgn="base"/>
            <a:r>
              <a:rPr lang="en-GB" sz="3600" b="1" dirty="0"/>
              <a:t>Session 3 (2 Hours): Presenting With Confidence </a:t>
            </a:r>
            <a:br>
              <a:rPr lang="en-GB" sz="3600" b="1" dirty="0"/>
            </a:br>
            <a:endParaRPr lang="en-US" sz="3600" b="1" dirty="0"/>
          </a:p>
        </p:txBody>
      </p:sp>
      <p:sp>
        <p:nvSpPr>
          <p:cNvPr id="10" name="Content Placeholder 2">
            <a:extLst>
              <a:ext uri="{FF2B5EF4-FFF2-40B4-BE49-F238E27FC236}">
                <a16:creationId xmlns:a16="http://schemas.microsoft.com/office/drawing/2014/main" id="{E52765DC-0ADD-A975-EBD6-05E3A7CFC394}"/>
              </a:ext>
            </a:extLst>
          </p:cNvPr>
          <p:cNvSpPr>
            <a:spLocks noGrp="1"/>
          </p:cNvSpPr>
          <p:nvPr>
            <p:ph idx="1"/>
          </p:nvPr>
        </p:nvSpPr>
        <p:spPr>
          <a:xfrm>
            <a:off x="358219" y="1825625"/>
            <a:ext cx="11481847" cy="3575934"/>
          </a:xfrm>
        </p:spPr>
        <p:txBody>
          <a:bodyPr/>
          <a:lstStyle/>
          <a:p>
            <a:pPr fontAlgn="base"/>
            <a:r>
              <a:rPr lang="en-GB" b="1" dirty="0"/>
              <a:t>Session Aim</a:t>
            </a:r>
            <a:r>
              <a:rPr lang="en-GB" dirty="0"/>
              <a:t> </a:t>
            </a:r>
          </a:p>
          <a:p>
            <a:pPr fontAlgn="base"/>
            <a:r>
              <a:rPr lang="en-GB" dirty="0"/>
              <a:t>To develop students' confidence in verbal communication, presentation skills and professional self-expression whilst introducing principles of effective public speaking.</a:t>
            </a:r>
          </a:p>
          <a:p>
            <a:endParaRPr lang="en-US" dirty="0"/>
          </a:p>
        </p:txBody>
      </p:sp>
    </p:spTree>
    <p:extLst>
      <p:ext uri="{BB962C8B-B14F-4D97-AF65-F5344CB8AC3E}">
        <p14:creationId xmlns:p14="http://schemas.microsoft.com/office/powerpoint/2010/main" val="41613271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3429D8-57FB-6A59-CFC9-1474626DF856}"/>
              </a:ext>
            </a:extLst>
          </p:cNvPr>
          <p:cNvSpPr>
            <a:spLocks noGrp="1"/>
          </p:cNvSpPr>
          <p:nvPr>
            <p:ph type="title"/>
          </p:nvPr>
        </p:nvSpPr>
        <p:spPr/>
        <p:txBody>
          <a:bodyPr/>
          <a:lstStyle/>
          <a:p>
            <a:pPr algn="ctr"/>
            <a:r>
              <a:rPr lang="en-GB" b="1" dirty="0"/>
              <a:t>Why Communication Matters in Psychology </a:t>
            </a:r>
          </a:p>
        </p:txBody>
      </p:sp>
      <p:sp>
        <p:nvSpPr>
          <p:cNvPr id="3" name="Content Placeholder 2">
            <a:extLst>
              <a:ext uri="{FF2B5EF4-FFF2-40B4-BE49-F238E27FC236}">
                <a16:creationId xmlns:a16="http://schemas.microsoft.com/office/drawing/2014/main" id="{69FDAE63-EAA7-CDDF-ADA1-3354574938F6}"/>
              </a:ext>
            </a:extLst>
          </p:cNvPr>
          <p:cNvSpPr>
            <a:spLocks noGrp="1"/>
          </p:cNvSpPr>
          <p:nvPr>
            <p:ph idx="1"/>
          </p:nvPr>
        </p:nvSpPr>
        <p:spPr>
          <a:xfrm>
            <a:off x="358219" y="1444403"/>
            <a:ext cx="11481847" cy="4245844"/>
          </a:xfrm>
        </p:spPr>
        <p:txBody>
          <a:bodyPr>
            <a:normAutofit lnSpcReduction="10000"/>
          </a:bodyPr>
          <a:lstStyle/>
          <a:p>
            <a:pPr fontAlgn="base"/>
            <a:r>
              <a:rPr lang="en-GB" dirty="0"/>
              <a:t>Writing is an important part of being a psychology graduate</a:t>
            </a:r>
          </a:p>
          <a:p>
            <a:pPr lvl="1" fontAlgn="base"/>
            <a:r>
              <a:rPr lang="en-GB" dirty="0"/>
              <a:t>The ability to convey knowledge and information in a sustained way</a:t>
            </a:r>
          </a:p>
          <a:p>
            <a:pPr fontAlgn="base"/>
            <a:endParaRPr lang="en-GB" dirty="0"/>
          </a:p>
          <a:p>
            <a:pPr fontAlgn="base"/>
            <a:r>
              <a:rPr lang="en-GB" dirty="0"/>
              <a:t>No different for other forms of communication</a:t>
            </a:r>
          </a:p>
          <a:p>
            <a:pPr lvl="1" fontAlgn="base"/>
            <a:r>
              <a:rPr lang="en-GB" dirty="0"/>
              <a:t>Presenting research findings </a:t>
            </a:r>
          </a:p>
          <a:p>
            <a:pPr lvl="1" fontAlgn="base"/>
            <a:r>
              <a:rPr lang="en-GB" dirty="0"/>
              <a:t>Working with clients </a:t>
            </a:r>
          </a:p>
          <a:p>
            <a:pPr lvl="1" fontAlgn="base"/>
            <a:r>
              <a:rPr lang="en-GB" dirty="0"/>
              <a:t>Conducting interviews </a:t>
            </a:r>
          </a:p>
          <a:p>
            <a:pPr lvl="1" fontAlgn="base"/>
            <a:r>
              <a:rPr lang="en-GB" dirty="0"/>
              <a:t>Team meetings </a:t>
            </a:r>
          </a:p>
          <a:p>
            <a:pPr lvl="1" fontAlgn="base"/>
            <a:r>
              <a:rPr lang="en-GB" dirty="0"/>
              <a:t>Professional discussions </a:t>
            </a:r>
          </a:p>
          <a:p>
            <a:pPr lvl="1" fontAlgn="base"/>
            <a:r>
              <a:rPr lang="en-GB" dirty="0"/>
              <a:t>Conference presentations </a:t>
            </a:r>
          </a:p>
          <a:p>
            <a:endParaRPr lang="en-GB" dirty="0"/>
          </a:p>
        </p:txBody>
      </p:sp>
    </p:spTree>
    <p:extLst>
      <p:ext uri="{BB962C8B-B14F-4D97-AF65-F5344CB8AC3E}">
        <p14:creationId xmlns:p14="http://schemas.microsoft.com/office/powerpoint/2010/main" val="6565916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3FAB9F-1BF4-9A7B-9BCF-7A3C34084908}"/>
              </a:ext>
            </a:extLst>
          </p:cNvPr>
          <p:cNvSpPr>
            <a:spLocks noGrp="1"/>
          </p:cNvSpPr>
          <p:nvPr>
            <p:ph type="title"/>
          </p:nvPr>
        </p:nvSpPr>
        <p:spPr/>
        <p:txBody>
          <a:bodyPr/>
          <a:lstStyle/>
          <a:p>
            <a:pPr algn="ctr"/>
            <a:r>
              <a:rPr lang="en-GB" b="1" dirty="0"/>
              <a:t>Presentation Anxiety</a:t>
            </a:r>
            <a:r>
              <a:rPr lang="en-GB" dirty="0"/>
              <a:t> </a:t>
            </a:r>
          </a:p>
        </p:txBody>
      </p:sp>
      <p:sp>
        <p:nvSpPr>
          <p:cNvPr id="3" name="Content Placeholder 2">
            <a:extLst>
              <a:ext uri="{FF2B5EF4-FFF2-40B4-BE49-F238E27FC236}">
                <a16:creationId xmlns:a16="http://schemas.microsoft.com/office/drawing/2014/main" id="{94ADBD45-E066-7E66-E7E1-F787607F16F0}"/>
              </a:ext>
            </a:extLst>
          </p:cNvPr>
          <p:cNvSpPr>
            <a:spLocks noGrp="1"/>
          </p:cNvSpPr>
          <p:nvPr>
            <p:ph idx="1"/>
          </p:nvPr>
        </p:nvSpPr>
        <p:spPr/>
        <p:txBody>
          <a:bodyPr>
            <a:normAutofit/>
          </a:bodyPr>
          <a:lstStyle/>
          <a:p>
            <a:pPr fontAlgn="base"/>
            <a:r>
              <a:rPr lang="en-GB" dirty="0"/>
              <a:t>Fear of judgement </a:t>
            </a:r>
          </a:p>
          <a:p>
            <a:pPr fontAlgn="base"/>
            <a:r>
              <a:rPr lang="en-GB" dirty="0"/>
              <a:t>Imposter syndrome </a:t>
            </a:r>
          </a:p>
          <a:p>
            <a:pPr fontAlgn="base"/>
            <a:r>
              <a:rPr lang="en-GB" dirty="0"/>
              <a:t>Perfectionism </a:t>
            </a:r>
          </a:p>
          <a:p>
            <a:pPr fontAlgn="base"/>
            <a:r>
              <a:rPr lang="en-GB" dirty="0"/>
              <a:t>Self-consciousness </a:t>
            </a:r>
          </a:p>
          <a:p>
            <a:pPr fontAlgn="base"/>
            <a:r>
              <a:rPr lang="en-GB" dirty="0"/>
              <a:t>Cognitive distortions </a:t>
            </a:r>
          </a:p>
          <a:p>
            <a:pPr marL="0" indent="0" fontAlgn="base">
              <a:buNone/>
            </a:pPr>
            <a:endParaRPr lang="en-GB" dirty="0"/>
          </a:p>
          <a:p>
            <a:pPr marL="0" indent="0" fontAlgn="base">
              <a:buNone/>
            </a:pPr>
            <a:r>
              <a:rPr lang="en-GB" sz="2400" dirty="0">
                <a:solidFill>
                  <a:srgbClr val="FF0000"/>
                </a:solidFill>
              </a:rPr>
              <a:t>Confidence develops through exposure and practice rather than waiting to feel ready.</a:t>
            </a:r>
          </a:p>
          <a:p>
            <a:endParaRPr lang="en-GB" dirty="0"/>
          </a:p>
        </p:txBody>
      </p:sp>
    </p:spTree>
    <p:extLst>
      <p:ext uri="{BB962C8B-B14F-4D97-AF65-F5344CB8AC3E}">
        <p14:creationId xmlns:p14="http://schemas.microsoft.com/office/powerpoint/2010/main" val="170325179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A4FD80-5C68-DC33-60F3-975F00283614}"/>
              </a:ext>
            </a:extLst>
          </p:cNvPr>
          <p:cNvSpPr>
            <a:spLocks noGrp="1"/>
          </p:cNvSpPr>
          <p:nvPr>
            <p:ph type="title"/>
          </p:nvPr>
        </p:nvSpPr>
        <p:spPr>
          <a:xfrm>
            <a:off x="358219" y="365125"/>
            <a:ext cx="11481847" cy="782243"/>
          </a:xfrm>
        </p:spPr>
        <p:txBody>
          <a:bodyPr/>
          <a:lstStyle/>
          <a:p>
            <a:pPr algn="ctr"/>
            <a:r>
              <a:rPr lang="en-GB" b="1" dirty="0"/>
              <a:t>What Makes a Memorable Presentation?</a:t>
            </a:r>
            <a:r>
              <a:rPr lang="en-GB" dirty="0"/>
              <a:t> </a:t>
            </a:r>
          </a:p>
        </p:txBody>
      </p:sp>
      <p:sp>
        <p:nvSpPr>
          <p:cNvPr id="3" name="Content Placeholder 2">
            <a:extLst>
              <a:ext uri="{FF2B5EF4-FFF2-40B4-BE49-F238E27FC236}">
                <a16:creationId xmlns:a16="http://schemas.microsoft.com/office/drawing/2014/main" id="{82B6945C-D9FA-4276-D829-C09DE8D6D6D0}"/>
              </a:ext>
            </a:extLst>
          </p:cNvPr>
          <p:cNvSpPr>
            <a:spLocks noGrp="1"/>
          </p:cNvSpPr>
          <p:nvPr>
            <p:ph idx="1"/>
          </p:nvPr>
        </p:nvSpPr>
        <p:spPr/>
        <p:txBody>
          <a:bodyPr>
            <a:normAutofit/>
          </a:bodyPr>
          <a:lstStyle/>
          <a:p>
            <a:pPr fontAlgn="base"/>
            <a:r>
              <a:rPr lang="en-GB" dirty="0"/>
              <a:t>Structure </a:t>
            </a:r>
          </a:p>
          <a:p>
            <a:pPr fontAlgn="base"/>
            <a:r>
              <a:rPr lang="en-GB" dirty="0"/>
              <a:t>Storytelling </a:t>
            </a:r>
          </a:p>
          <a:p>
            <a:pPr fontAlgn="base"/>
            <a:r>
              <a:rPr lang="en-GB" dirty="0"/>
              <a:t>Audience engagement </a:t>
            </a:r>
          </a:p>
          <a:p>
            <a:pPr fontAlgn="base"/>
            <a:r>
              <a:rPr lang="en-GB" dirty="0"/>
              <a:t>Visual design </a:t>
            </a:r>
          </a:p>
          <a:p>
            <a:pPr fontAlgn="base"/>
            <a:r>
              <a:rPr lang="en-GB" dirty="0"/>
              <a:t>Vocal delivery </a:t>
            </a:r>
          </a:p>
          <a:p>
            <a:pPr fontAlgn="base"/>
            <a:r>
              <a:rPr lang="en-GB" dirty="0"/>
              <a:t>Body language </a:t>
            </a:r>
          </a:p>
          <a:p>
            <a:pPr fontAlgn="base"/>
            <a:r>
              <a:rPr lang="en-GB" dirty="0"/>
              <a:t>Credibility </a:t>
            </a:r>
          </a:p>
          <a:p>
            <a:pPr marL="0" indent="0" fontAlgn="base">
              <a:buNone/>
            </a:pPr>
            <a:endParaRPr lang="en-GB" dirty="0"/>
          </a:p>
          <a:p>
            <a:endParaRPr lang="en-GB" dirty="0"/>
          </a:p>
        </p:txBody>
      </p:sp>
    </p:spTree>
    <p:extLst>
      <p:ext uri="{BB962C8B-B14F-4D97-AF65-F5344CB8AC3E}">
        <p14:creationId xmlns:p14="http://schemas.microsoft.com/office/powerpoint/2010/main" val="77604925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B60684-6434-6EE1-2CED-85D41AAAAD16}"/>
              </a:ext>
            </a:extLst>
          </p:cNvPr>
          <p:cNvSpPr>
            <a:spLocks noGrp="1"/>
          </p:cNvSpPr>
          <p:nvPr>
            <p:ph type="title"/>
          </p:nvPr>
        </p:nvSpPr>
        <p:spPr/>
        <p:txBody>
          <a:bodyPr/>
          <a:lstStyle/>
          <a:p>
            <a:pPr algn="ctr"/>
            <a:r>
              <a:rPr lang="en-GB" b="1" dirty="0"/>
              <a:t>Professional Communication</a:t>
            </a:r>
            <a:r>
              <a:rPr lang="en-GB" dirty="0"/>
              <a:t> </a:t>
            </a:r>
          </a:p>
        </p:txBody>
      </p:sp>
      <p:sp>
        <p:nvSpPr>
          <p:cNvPr id="3" name="Content Placeholder 2">
            <a:extLst>
              <a:ext uri="{FF2B5EF4-FFF2-40B4-BE49-F238E27FC236}">
                <a16:creationId xmlns:a16="http://schemas.microsoft.com/office/drawing/2014/main" id="{E5D76C42-9FFA-6D30-B329-3BBE60B4EB49}"/>
              </a:ext>
            </a:extLst>
          </p:cNvPr>
          <p:cNvSpPr>
            <a:spLocks noGrp="1"/>
          </p:cNvSpPr>
          <p:nvPr>
            <p:ph idx="1"/>
          </p:nvPr>
        </p:nvSpPr>
        <p:spPr/>
        <p:txBody>
          <a:bodyPr>
            <a:normAutofit/>
          </a:bodyPr>
          <a:lstStyle/>
          <a:p>
            <a:pPr fontAlgn="base"/>
            <a:r>
              <a:rPr lang="en-GB" dirty="0"/>
              <a:t>Clear explanations </a:t>
            </a:r>
          </a:p>
          <a:p>
            <a:pPr fontAlgn="base"/>
            <a:r>
              <a:rPr lang="en-GB" dirty="0"/>
              <a:t>Audience awareness </a:t>
            </a:r>
          </a:p>
          <a:p>
            <a:pPr fontAlgn="base"/>
            <a:r>
              <a:rPr lang="en-GB" dirty="0"/>
              <a:t>Professional language </a:t>
            </a:r>
          </a:p>
          <a:p>
            <a:pPr fontAlgn="base"/>
            <a:r>
              <a:rPr lang="en-GB" dirty="0"/>
              <a:t>Active listening </a:t>
            </a:r>
          </a:p>
          <a:p>
            <a:pPr fontAlgn="base"/>
            <a:r>
              <a:rPr lang="en-GB" dirty="0"/>
              <a:t>Responding to questions  </a:t>
            </a:r>
          </a:p>
          <a:p>
            <a:endParaRPr lang="en-GB" dirty="0"/>
          </a:p>
        </p:txBody>
      </p:sp>
    </p:spTree>
    <p:extLst>
      <p:ext uri="{BB962C8B-B14F-4D97-AF65-F5344CB8AC3E}">
        <p14:creationId xmlns:p14="http://schemas.microsoft.com/office/powerpoint/2010/main" val="311361286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8CA9F7-4531-0A21-B089-A6911621414B}"/>
              </a:ext>
            </a:extLst>
          </p:cNvPr>
          <p:cNvSpPr>
            <a:spLocks noGrp="1"/>
          </p:cNvSpPr>
          <p:nvPr>
            <p:ph type="title"/>
          </p:nvPr>
        </p:nvSpPr>
        <p:spPr/>
        <p:txBody>
          <a:bodyPr>
            <a:normAutofit/>
          </a:bodyPr>
          <a:lstStyle/>
          <a:p>
            <a:pPr algn="ctr"/>
            <a:r>
              <a:rPr lang="en-GB" sz="3200" b="1" dirty="0"/>
              <a:t>Activity 5: What Does A Bad Presentation Look Like? (15 mins)</a:t>
            </a:r>
          </a:p>
        </p:txBody>
      </p:sp>
      <p:sp>
        <p:nvSpPr>
          <p:cNvPr id="3" name="Content Placeholder 2">
            <a:extLst>
              <a:ext uri="{FF2B5EF4-FFF2-40B4-BE49-F238E27FC236}">
                <a16:creationId xmlns:a16="http://schemas.microsoft.com/office/drawing/2014/main" id="{3CB70A9A-8282-6290-906B-D88980AE84AA}"/>
              </a:ext>
            </a:extLst>
          </p:cNvPr>
          <p:cNvSpPr>
            <a:spLocks noGrp="1"/>
          </p:cNvSpPr>
          <p:nvPr>
            <p:ph idx="1"/>
          </p:nvPr>
        </p:nvSpPr>
        <p:spPr/>
        <p:txBody>
          <a:bodyPr>
            <a:normAutofit/>
          </a:bodyPr>
          <a:lstStyle/>
          <a:p>
            <a:pPr fontAlgn="base"/>
            <a:r>
              <a:rPr lang="en-GB" dirty="0"/>
              <a:t> In groups, design the worst presentation slide that you can</a:t>
            </a:r>
          </a:p>
          <a:p>
            <a:pPr lvl="1" fontAlgn="base"/>
            <a:r>
              <a:rPr lang="en-GB" dirty="0"/>
              <a:t>Identify what is wrong with it, why, and what a better alternative could be</a:t>
            </a:r>
          </a:p>
          <a:p>
            <a:endParaRPr lang="en-GB" dirty="0"/>
          </a:p>
        </p:txBody>
      </p:sp>
    </p:spTree>
    <p:extLst>
      <p:ext uri="{BB962C8B-B14F-4D97-AF65-F5344CB8AC3E}">
        <p14:creationId xmlns:p14="http://schemas.microsoft.com/office/powerpoint/2010/main" val="23400742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2">
            <a:lumMod val="5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6B7F89-2833-C820-1707-85CBAFB8029F}"/>
              </a:ext>
            </a:extLst>
          </p:cNvPr>
          <p:cNvSpPr>
            <a:spLocks noGrp="1"/>
          </p:cNvSpPr>
          <p:nvPr>
            <p:ph type="title"/>
          </p:nvPr>
        </p:nvSpPr>
        <p:spPr/>
        <p:txBody>
          <a:bodyPr/>
          <a:lstStyle/>
          <a:p>
            <a:r>
              <a:rPr lang="en-GB" dirty="0"/>
              <a:t>An Intro to </a:t>
            </a:r>
            <a:r>
              <a:rPr lang="en-GB" dirty="0" err="1"/>
              <a:t>Preseenting</a:t>
            </a:r>
            <a:r>
              <a:rPr lang="en-GB" dirty="0"/>
              <a:t> well</a:t>
            </a:r>
          </a:p>
        </p:txBody>
      </p:sp>
      <p:sp>
        <p:nvSpPr>
          <p:cNvPr id="3" name="Content Placeholder 2">
            <a:extLst>
              <a:ext uri="{FF2B5EF4-FFF2-40B4-BE49-F238E27FC236}">
                <a16:creationId xmlns:a16="http://schemas.microsoft.com/office/drawing/2014/main" id="{37BCC463-3E0C-6ED7-FE45-813B7B47E1E7}"/>
              </a:ext>
            </a:extLst>
          </p:cNvPr>
          <p:cNvSpPr>
            <a:spLocks noGrp="1"/>
          </p:cNvSpPr>
          <p:nvPr>
            <p:ph idx="1"/>
          </p:nvPr>
        </p:nvSpPr>
        <p:spPr>
          <a:solidFill>
            <a:schemeClr val="bg2">
              <a:lumMod val="75000"/>
            </a:schemeClr>
          </a:solidFill>
        </p:spPr>
        <p:txBody>
          <a:bodyPr>
            <a:normAutofit/>
          </a:bodyPr>
          <a:lstStyle/>
          <a:p>
            <a:r>
              <a:rPr lang="en-GB" sz="1800" dirty="0"/>
              <a:t>PEOPLE THINK THAT PRESENTATIONS ARE EASY WHEN THEY CAN ACTUALLY BE REALLY DIFFICULT</a:t>
            </a:r>
          </a:p>
          <a:p>
            <a:r>
              <a:rPr lang="en-GB" sz="1800" dirty="0"/>
              <a:t>LOTS OF EVIDENCE SHOWS THAT ANXIETY HAS A HUGE INFLUENCE ON HOW PEOPLE PRESENT AND THIS CAN THEN THEN IMPACT ON THEIR MARKS WHICH CAN MAKE THEM WORSE AND THEN IT BECOMES A SELF-PHULFILLING PROFECY WHICH DOESN’T ALLOW STUDENTS TO SHOW THEIR FULL LEVELS OF KNOWLEDGE AND UNDERSTANDING SO THEY THEN BECOME MORE ANXIOUS AND THIS CAN HAVE A HUGELY DETRIMENTAL EFFECT ON THEIR MENTAL HEALTH AND IMPACT ON OTHER AREAS OF THEIR STUDIES.</a:t>
            </a:r>
          </a:p>
          <a:p>
            <a:r>
              <a:rPr lang="en-GB" sz="1800" dirty="0"/>
              <a:t>THE OTHER THING THAT PEOPLE OFTEN DO IS TO </a:t>
            </a:r>
            <a:r>
              <a:rPr lang="en-GB" sz="1800" dirty="0" err="1"/>
              <a:t>TO</a:t>
            </a:r>
            <a:r>
              <a:rPr lang="en-GB" sz="1800" dirty="0"/>
              <a:t> ALMOST WRITE THEIR ORAL PART OF THE PRESENTATION AND THEN READ FROM THE SLIDE OR A SCRIPT THAT CONTAINS THE WORD ON A SLIDE AND THIS REALLY BORES THE AUDIENCE.</a:t>
            </a:r>
          </a:p>
          <a:p>
            <a:r>
              <a:rPr lang="en-GB" sz="1800" dirty="0"/>
              <a:t>ESPECIALLY IF THEY DO IT IN A REALLY BORING AND MONOTONOUS TONE OF VOICE THAT MAKES IT SOUND LIKE THEY DON’T KNOW WHAT THEY ARE TALKING ABOUT AND PUTS THE AUDIENCE TO SLEEP.</a:t>
            </a:r>
          </a:p>
        </p:txBody>
      </p:sp>
    </p:spTree>
    <p:extLst>
      <p:ext uri="{BB962C8B-B14F-4D97-AF65-F5344CB8AC3E}">
        <p14:creationId xmlns:p14="http://schemas.microsoft.com/office/powerpoint/2010/main" val="14504047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style.rotation</p:attrName>
                                        </p:attrNameLst>
                                      </p:cBhvr>
                                      <p:tavLst>
                                        <p:tav tm="0">
                                          <p:val>
                                            <p:fltVal val="720"/>
                                          </p:val>
                                        </p:tav>
                                        <p:tav tm="100000">
                                          <p:val>
                                            <p:fltVal val="0"/>
                                          </p:val>
                                        </p:tav>
                                      </p:tavLst>
                                    </p:anim>
                                    <p:anim calcmode="lin" valueType="num">
                                      <p:cBhvr>
                                        <p:cTn id="9" dur="2000" fill="hold"/>
                                        <p:tgtEl>
                                          <p:spTgt spid="2"/>
                                        </p:tgtEl>
                                        <p:attrNameLst>
                                          <p:attrName>ppt_h</p:attrName>
                                        </p:attrNameLst>
                                      </p:cBhvr>
                                      <p:tavLst>
                                        <p:tav tm="0">
                                          <p:val>
                                            <p:fltVal val="0"/>
                                          </p:val>
                                        </p:tav>
                                        <p:tav tm="100000">
                                          <p:val>
                                            <p:strVal val="#ppt_h"/>
                                          </p:val>
                                        </p:tav>
                                      </p:tavLst>
                                    </p:anim>
                                    <p:anim calcmode="lin" valueType="num">
                                      <p:cBhvr>
                                        <p:cTn id="10" dur="2000" fill="hold"/>
                                        <p:tgtEl>
                                          <p:spTgt spid="2"/>
                                        </p:tgtEl>
                                        <p:attrNameLst>
                                          <p:attrName>ppt_w</p:attrName>
                                        </p:attrNameLst>
                                      </p:cBhvr>
                                      <p:tavLst>
                                        <p:tav tm="0">
                                          <p:val>
                                            <p:fltVal val="0"/>
                                          </p:val>
                                        </p:tav>
                                        <p:tav tm="100000">
                                          <p:val>
                                            <p:strVal val="#ppt_w"/>
                                          </p:val>
                                        </p:tav>
                                      </p:tavLst>
                                    </p:anim>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fade">
                                      <p:cBhvr>
                                        <p:cTn id="15" dur="500"/>
                                        <p:tgtEl>
                                          <p:spTgt spid="3">
                                            <p:txEl>
                                              <p:pRg st="0" end="0"/>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Effect transition="in" filter="fade">
                                      <p:cBhvr>
                                        <p:cTn id="18" dur="5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45" presetClass="entr" presetSubtype="0" fill="hold"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fade">
                                      <p:cBhvr>
                                        <p:cTn id="23" dur="2000"/>
                                        <p:tgtEl>
                                          <p:spTgt spid="3">
                                            <p:txEl>
                                              <p:pRg st="2" end="2"/>
                                            </p:txEl>
                                          </p:spTgt>
                                        </p:tgtEl>
                                      </p:cBhvr>
                                    </p:animEffect>
                                    <p:anim calcmode="lin" valueType="num">
                                      <p:cBhvr>
                                        <p:cTn id="24"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5" dur="2000" fill="hold"/>
                                        <p:tgtEl>
                                          <p:spTgt spid="3">
                                            <p:txEl>
                                              <p:pRg st="2" end="2"/>
                                            </p:txEl>
                                          </p:spTgt>
                                        </p:tgtEl>
                                        <p:attrNameLst>
                                          <p:attrName>ppt_h</p:attrName>
                                        </p:attrNameLst>
                                      </p:cBhvr>
                                      <p:tavLst>
                                        <p:tav tm="0">
                                          <p:val>
                                            <p:strVal val="#ppt_h"/>
                                          </p:val>
                                        </p:tav>
                                        <p:tav tm="100000">
                                          <p:val>
                                            <p:strVal val="#ppt_h"/>
                                          </p:val>
                                        </p:tav>
                                      </p:tavLst>
                                    </p:anim>
                                  </p:childTnLst>
                                </p:cTn>
                              </p:par>
                              <p:par>
                                <p:cTn id="26" presetID="45" presetClass="entr" presetSubtype="0" fill="hold" nodeType="with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2000"/>
                                        <p:tgtEl>
                                          <p:spTgt spid="3">
                                            <p:txEl>
                                              <p:pRg st="3" end="3"/>
                                            </p:txEl>
                                          </p:spTgt>
                                        </p:tgtEl>
                                      </p:cBhvr>
                                    </p:animEffect>
                                    <p:anim calcmode="lin" valueType="num">
                                      <p:cBhvr>
                                        <p:cTn id="29"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30"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0E1240-5728-5C94-0FC0-5150C647F9A7}"/>
              </a:ext>
            </a:extLst>
          </p:cNvPr>
          <p:cNvSpPr>
            <a:spLocks noGrp="1"/>
          </p:cNvSpPr>
          <p:nvPr>
            <p:ph type="title"/>
          </p:nvPr>
        </p:nvSpPr>
        <p:spPr>
          <a:xfrm>
            <a:off x="358219" y="143805"/>
            <a:ext cx="11481847" cy="659935"/>
          </a:xfrm>
        </p:spPr>
        <p:txBody>
          <a:bodyPr>
            <a:normAutofit fontScale="90000"/>
          </a:bodyPr>
          <a:lstStyle/>
          <a:p>
            <a:pPr algn="ctr"/>
            <a:r>
              <a:rPr lang="en-GB" dirty="0"/>
              <a:t>Tips for Presenting Well</a:t>
            </a:r>
          </a:p>
        </p:txBody>
      </p:sp>
      <p:sp>
        <p:nvSpPr>
          <p:cNvPr id="3" name="Content Placeholder 2">
            <a:extLst>
              <a:ext uri="{FF2B5EF4-FFF2-40B4-BE49-F238E27FC236}">
                <a16:creationId xmlns:a16="http://schemas.microsoft.com/office/drawing/2014/main" id="{F9909790-7818-96E0-B150-D78F8A71653F}"/>
              </a:ext>
            </a:extLst>
          </p:cNvPr>
          <p:cNvSpPr>
            <a:spLocks noGrp="1"/>
          </p:cNvSpPr>
          <p:nvPr>
            <p:ph idx="1"/>
          </p:nvPr>
        </p:nvSpPr>
        <p:spPr>
          <a:xfrm>
            <a:off x="358219" y="873631"/>
            <a:ext cx="11481847" cy="4527928"/>
          </a:xfrm>
        </p:spPr>
        <p:txBody>
          <a:bodyPr>
            <a:normAutofit/>
          </a:bodyPr>
          <a:lstStyle/>
          <a:p>
            <a:r>
              <a:rPr lang="en-GB" dirty="0"/>
              <a:t>The hook – what is your presentation about?</a:t>
            </a:r>
          </a:p>
          <a:p>
            <a:r>
              <a:rPr lang="en-GB" dirty="0"/>
              <a:t>The main points – clear, concise, and simple</a:t>
            </a:r>
          </a:p>
          <a:p>
            <a:r>
              <a:rPr lang="en-GB" dirty="0"/>
              <a:t>The conclusion – what do you want your audience to take away from your presentation?</a:t>
            </a:r>
          </a:p>
          <a:p>
            <a:endParaRPr lang="en-GB" dirty="0"/>
          </a:p>
          <a:p>
            <a:r>
              <a:rPr lang="en-GB" dirty="0"/>
              <a:t>Slides should support, not replace, your oral presentation</a:t>
            </a:r>
          </a:p>
          <a:p>
            <a:pPr lvl="1"/>
            <a:r>
              <a:rPr lang="en-GB" dirty="0"/>
              <a:t>A few words per point, not a paragraph</a:t>
            </a:r>
          </a:p>
          <a:p>
            <a:pPr lvl="1"/>
            <a:r>
              <a:rPr lang="en-GB" dirty="0"/>
              <a:t>Use visuals that support your presentation</a:t>
            </a:r>
          </a:p>
          <a:p>
            <a:pPr lvl="1"/>
            <a:r>
              <a:rPr lang="en-GB" dirty="0"/>
              <a:t>Rule of thumb = 1-2 minutes per slide (10 minute presentation = 5-10 slides)</a:t>
            </a:r>
          </a:p>
          <a:p>
            <a:pPr lvl="1"/>
            <a:r>
              <a:rPr lang="en-GB" dirty="0"/>
              <a:t>Practice! Good for delivery, timing, confidence</a:t>
            </a:r>
          </a:p>
        </p:txBody>
      </p:sp>
    </p:spTree>
    <p:extLst>
      <p:ext uri="{BB962C8B-B14F-4D97-AF65-F5344CB8AC3E}">
        <p14:creationId xmlns:p14="http://schemas.microsoft.com/office/powerpoint/2010/main" val="174593938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0E1809-DCFC-7066-7EF7-7AFBC4718F69}"/>
              </a:ext>
            </a:extLst>
          </p:cNvPr>
          <p:cNvSpPr>
            <a:spLocks noGrp="1"/>
          </p:cNvSpPr>
          <p:nvPr>
            <p:ph type="title"/>
          </p:nvPr>
        </p:nvSpPr>
        <p:spPr>
          <a:xfrm>
            <a:off x="358219" y="365125"/>
            <a:ext cx="11481847" cy="887079"/>
          </a:xfrm>
        </p:spPr>
        <p:txBody>
          <a:bodyPr>
            <a:noAutofit/>
          </a:bodyPr>
          <a:lstStyle/>
          <a:p>
            <a:pPr algn="ctr"/>
            <a:r>
              <a:rPr lang="en-GB" sz="3600" b="1" dirty="0"/>
              <a:t>Activity 6 (MLA10) Confidence Ladder Challenge (40 mins)</a:t>
            </a:r>
            <a:r>
              <a:rPr lang="en-GB" sz="3600" dirty="0"/>
              <a:t> </a:t>
            </a:r>
          </a:p>
        </p:txBody>
      </p:sp>
      <p:sp>
        <p:nvSpPr>
          <p:cNvPr id="3" name="Content Placeholder 2">
            <a:extLst>
              <a:ext uri="{FF2B5EF4-FFF2-40B4-BE49-F238E27FC236}">
                <a16:creationId xmlns:a16="http://schemas.microsoft.com/office/drawing/2014/main" id="{F458686F-B9A1-9365-628D-E0A9CA238AF0}"/>
              </a:ext>
            </a:extLst>
          </p:cNvPr>
          <p:cNvSpPr>
            <a:spLocks noGrp="1"/>
          </p:cNvSpPr>
          <p:nvPr>
            <p:ph idx="1"/>
          </p:nvPr>
        </p:nvSpPr>
        <p:spPr/>
        <p:txBody>
          <a:bodyPr>
            <a:normAutofit fontScale="92500" lnSpcReduction="10000"/>
          </a:bodyPr>
          <a:lstStyle/>
          <a:p>
            <a:pPr fontAlgn="base"/>
            <a:r>
              <a:rPr lang="en-GB" dirty="0"/>
              <a:t>Level 1: </a:t>
            </a:r>
          </a:p>
          <a:p>
            <a:pPr lvl="1" fontAlgn="base"/>
            <a:r>
              <a:rPr lang="en-GB" dirty="0"/>
              <a:t>Speak to another student in the class who you do not know well. </a:t>
            </a:r>
          </a:p>
          <a:p>
            <a:pPr fontAlgn="base"/>
            <a:r>
              <a:rPr lang="en-GB" dirty="0"/>
              <a:t>Level 2: </a:t>
            </a:r>
          </a:p>
          <a:p>
            <a:pPr lvl="1" fontAlgn="base"/>
            <a:r>
              <a:rPr lang="en-GB" dirty="0"/>
              <a:t>Speak to a small group. </a:t>
            </a:r>
          </a:p>
          <a:p>
            <a:pPr fontAlgn="base"/>
            <a:r>
              <a:rPr lang="en-GB" dirty="0"/>
              <a:t>Level 3: </a:t>
            </a:r>
          </a:p>
          <a:p>
            <a:pPr lvl="1" fontAlgn="base"/>
            <a:r>
              <a:rPr lang="en-GB" dirty="0"/>
              <a:t>Speak to the class. </a:t>
            </a:r>
          </a:p>
          <a:p>
            <a:pPr fontAlgn="base"/>
            <a:endParaRPr lang="en-GB" dirty="0"/>
          </a:p>
          <a:p>
            <a:pPr fontAlgn="base"/>
            <a:r>
              <a:rPr lang="en-GB" dirty="0"/>
              <a:t>Reflection: How does each of the levels make you feel and how can you feel more confident at each level?</a:t>
            </a:r>
          </a:p>
        </p:txBody>
      </p:sp>
    </p:spTree>
    <p:extLst>
      <p:ext uri="{BB962C8B-B14F-4D97-AF65-F5344CB8AC3E}">
        <p14:creationId xmlns:p14="http://schemas.microsoft.com/office/powerpoint/2010/main" val="192346169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17942E-FD3F-4499-CE00-F11E46554A78}"/>
              </a:ext>
            </a:extLst>
          </p:cNvPr>
          <p:cNvSpPr>
            <a:spLocks noGrp="1"/>
          </p:cNvSpPr>
          <p:nvPr>
            <p:ph type="title"/>
          </p:nvPr>
        </p:nvSpPr>
        <p:spPr/>
        <p:txBody>
          <a:bodyPr/>
          <a:lstStyle/>
          <a:p>
            <a:pPr algn="ctr"/>
            <a:r>
              <a:rPr lang="en-GB" b="1" dirty="0"/>
              <a:t>Week 3 Potential Portfolio Evidence (MLAs)</a:t>
            </a:r>
            <a:r>
              <a:rPr lang="en-GB" dirty="0"/>
              <a:t> </a:t>
            </a:r>
            <a:br>
              <a:rPr lang="en-GB" dirty="0"/>
            </a:br>
            <a:endParaRPr lang="en-GB" dirty="0"/>
          </a:p>
        </p:txBody>
      </p:sp>
      <p:sp>
        <p:nvSpPr>
          <p:cNvPr id="3" name="Content Placeholder 2">
            <a:extLst>
              <a:ext uri="{FF2B5EF4-FFF2-40B4-BE49-F238E27FC236}">
                <a16:creationId xmlns:a16="http://schemas.microsoft.com/office/drawing/2014/main" id="{26AE902D-24C5-8E16-92E8-1BC2B475118B}"/>
              </a:ext>
            </a:extLst>
          </p:cNvPr>
          <p:cNvSpPr>
            <a:spLocks noGrp="1"/>
          </p:cNvSpPr>
          <p:nvPr>
            <p:ph idx="1"/>
          </p:nvPr>
        </p:nvSpPr>
        <p:spPr/>
        <p:txBody>
          <a:bodyPr vert="horz" lIns="91440" tIns="45720" rIns="91440" bIns="45720" rtlCol="0" anchor="t">
            <a:normAutofit/>
          </a:bodyPr>
          <a:lstStyle/>
          <a:p>
            <a:pPr fontAlgn="base"/>
            <a:r>
              <a:rPr lang="en-GB" dirty="0"/>
              <a:t>Possible portfolio artefacts: </a:t>
            </a:r>
          </a:p>
          <a:p>
            <a:pPr marL="514350" indent="-514350" fontAlgn="base">
              <a:buFont typeface="+mj-lt"/>
              <a:buAutoNum type="arabicPeriod"/>
            </a:pPr>
            <a:r>
              <a:rPr lang="en-GB" dirty="0"/>
              <a:t>MLA9 The synthesis puzzle (Activity 3)</a:t>
            </a:r>
          </a:p>
          <a:p>
            <a:pPr marL="514350" indent="-514350" fontAlgn="base">
              <a:buFont typeface="+mj-lt"/>
              <a:buAutoNum type="arabicPeriod"/>
            </a:pPr>
            <a:r>
              <a:rPr lang="en-GB" dirty="0">
                <a:ea typeface="Calibri" panose="020F0502020204030204"/>
                <a:cs typeface="Calibri" panose="020F0502020204030204"/>
              </a:rPr>
              <a:t>MLA10 Confidence ladder challenge (Activity 6)</a:t>
            </a:r>
          </a:p>
          <a:p>
            <a:pPr marL="0" indent="0" fontAlgn="base">
              <a:buNone/>
            </a:pPr>
            <a:endParaRPr lang="en-GB" dirty="0"/>
          </a:p>
          <a:p>
            <a:pPr fontAlgn="base"/>
            <a:endParaRPr lang="en-GB" dirty="0"/>
          </a:p>
          <a:p>
            <a:endParaRPr lang="en-GB" dirty="0"/>
          </a:p>
        </p:txBody>
      </p:sp>
    </p:spTree>
    <p:extLst>
      <p:ext uri="{BB962C8B-B14F-4D97-AF65-F5344CB8AC3E}">
        <p14:creationId xmlns:p14="http://schemas.microsoft.com/office/powerpoint/2010/main" val="76207977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61C8E3-5AC3-0124-AFFE-B449F652EB1D}"/>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507A69F2-BB56-471C-26E1-3FC001631D0D}"/>
              </a:ext>
            </a:extLst>
          </p:cNvPr>
          <p:cNvSpPr>
            <a:spLocks noGrp="1"/>
          </p:cNvSpPr>
          <p:nvPr>
            <p:ph idx="1"/>
          </p:nvPr>
        </p:nvSpPr>
        <p:spPr/>
        <p:txBody>
          <a:bodyPr vert="horz" lIns="91440" tIns="45720" rIns="91440" bIns="45720" rtlCol="0" anchor="t">
            <a:normAutofit/>
          </a:bodyPr>
          <a:lstStyle/>
          <a:p>
            <a:pPr fontAlgn="base"/>
            <a:r>
              <a:rPr lang="en-GB" dirty="0"/>
              <a:t>The overarching Week 3 question that will continue throughout the entire module is: </a:t>
            </a:r>
          </a:p>
          <a:p>
            <a:pPr marL="0" indent="0" fontAlgn="base">
              <a:buNone/>
            </a:pPr>
            <a:r>
              <a:rPr lang="en-GB" b="1" dirty="0"/>
              <a:t>"How can I develop my wider skills to clearly communicate my knowledge and understanding through multiple assessment formats?"</a:t>
            </a:r>
            <a:r>
              <a:rPr lang="en-GB" dirty="0"/>
              <a:t>  </a:t>
            </a:r>
          </a:p>
          <a:p>
            <a:endParaRPr lang="en-GB" dirty="0"/>
          </a:p>
        </p:txBody>
      </p:sp>
    </p:spTree>
    <p:extLst>
      <p:ext uri="{BB962C8B-B14F-4D97-AF65-F5344CB8AC3E}">
        <p14:creationId xmlns:p14="http://schemas.microsoft.com/office/powerpoint/2010/main" val="295498162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61079B-3628-464D-0DAC-100E226580AC}"/>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80B0F83-EC2E-B9B7-9DB6-D81B8B58F77A}"/>
              </a:ext>
            </a:extLst>
          </p:cNvPr>
          <p:cNvSpPr>
            <a:spLocks noGrp="1"/>
          </p:cNvSpPr>
          <p:nvPr>
            <p:ph idx="1"/>
          </p:nvPr>
        </p:nvSpPr>
        <p:spPr/>
        <p:txBody>
          <a:bodyPr/>
          <a:lstStyle/>
          <a:p>
            <a:pPr marL="0" indent="0" algn="ctr">
              <a:buNone/>
            </a:pPr>
            <a:r>
              <a:rPr lang="en-GB" b="1" dirty="0">
                <a:latin typeface="Blackadder ITC" panose="04020505051007020D02" pitchFamily="82" charset="0"/>
              </a:rPr>
              <a:t>"Knowing something is not enough; psychologists must be able to communicate it clearly, ethically and persuasively."</a:t>
            </a:r>
            <a:endParaRPr lang="en-US" dirty="0">
              <a:latin typeface="Blackadder ITC" panose="04020505051007020D02" pitchFamily="82" charset="0"/>
            </a:endParaRPr>
          </a:p>
          <a:p>
            <a:endParaRPr lang="en-US" dirty="0">
              <a:latin typeface="Blackadder ITC" panose="04020505051007020D02" pitchFamily="82" charset="0"/>
            </a:endParaRPr>
          </a:p>
          <a:p>
            <a:endParaRPr lang="en-GB" dirty="0"/>
          </a:p>
        </p:txBody>
      </p:sp>
    </p:spTree>
    <p:extLst>
      <p:ext uri="{BB962C8B-B14F-4D97-AF65-F5344CB8AC3E}">
        <p14:creationId xmlns:p14="http://schemas.microsoft.com/office/powerpoint/2010/main" val="119007601"/>
      </p:ext>
    </p:extLst>
  </p:cSld>
  <p:clrMapOvr>
    <a:masterClrMapping/>
  </p:clrMapOvr>
</p:sld>
</file>

<file path=ppt/theme/theme1.xml><?xml version="1.0" encoding="utf-8"?>
<a:theme xmlns:a="http://schemas.openxmlformats.org/drawingml/2006/main" name="UWTSD 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Logo Variations place image in Backgrou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303dbf9b-b85b-46a0-94f1-894078c07ecd" xsi:nil="true"/>
    <lcf76f155ced4ddcb4097134ff3c332f xmlns="211f9404-bca0-4bcf-9c1d-965ccb6f8d2d">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A22DCA5D1B256B479227F480D2542598" ma:contentTypeVersion="16" ma:contentTypeDescription="Create a new document." ma:contentTypeScope="" ma:versionID="ab2a199a1a827bb2a776a2aab96a8706">
  <xsd:schema xmlns:xsd="http://www.w3.org/2001/XMLSchema" xmlns:xs="http://www.w3.org/2001/XMLSchema" xmlns:p="http://schemas.microsoft.com/office/2006/metadata/properties" xmlns:ns2="211f9404-bca0-4bcf-9c1d-965ccb6f8d2d" xmlns:ns3="303dbf9b-b85b-46a0-94f1-894078c07ecd" targetNamespace="http://schemas.microsoft.com/office/2006/metadata/properties" ma:root="true" ma:fieldsID="8f65977e4c16e8d6e64cbf3bcd3168e7" ns2:_="" ns3:_="">
    <xsd:import namespace="211f9404-bca0-4bcf-9c1d-965ccb6f8d2d"/>
    <xsd:import namespace="303dbf9b-b85b-46a0-94f1-894078c07ec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OCR" minOccurs="0"/>
                <xsd:element ref="ns2:MediaServiceGenerationTime" minOccurs="0"/>
                <xsd:element ref="ns2:MediaServiceEventHashCode" minOccurs="0"/>
                <xsd:element ref="ns2:MediaServiceDateTaken" minOccurs="0"/>
                <xsd:element ref="ns2:lcf76f155ced4ddcb4097134ff3c332f" minOccurs="0"/>
                <xsd:element ref="ns3:TaxCatchAll" minOccurs="0"/>
                <xsd:element ref="ns2:MediaServiceSearchPropertie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1f9404-bca0-4bcf-9c1d-965ccb6f8d2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ternalName="MediaServiceDateTaken" ma:readOnly="true">
      <xsd:simpleType>
        <xsd:restriction base="dms:Text"/>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a97a576-9b9a-4725-8082-46e909de400b}" ma:internalName="TaxCatchAll" ma:showField="CatchAllData" ma:web="303dbf9b-b85b-46a0-94f1-894078c07ec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D040630-A62C-4063-B6E2-E8C2D35B5414}">
  <ds:schemaRefs>
    <ds:schemaRef ds:uri="http://schemas.microsoft.com/office/2006/metadata/properties"/>
    <ds:schemaRef ds:uri="http://schemas.microsoft.com/office/infopath/2007/PartnerControls"/>
    <ds:schemaRef ds:uri="303dbf9b-b85b-46a0-94f1-894078c07ecd"/>
    <ds:schemaRef ds:uri="211f9404-bca0-4bcf-9c1d-965ccb6f8d2d"/>
  </ds:schemaRefs>
</ds:datastoreItem>
</file>

<file path=customXml/itemProps2.xml><?xml version="1.0" encoding="utf-8"?>
<ds:datastoreItem xmlns:ds="http://schemas.openxmlformats.org/officeDocument/2006/customXml" ds:itemID="{5005B358-F4C1-4779-9208-30E86E3F7A24}">
  <ds:schemaRefs>
    <ds:schemaRef ds:uri="http://schemas.microsoft.com/sharepoint/v3/contenttype/forms"/>
  </ds:schemaRefs>
</ds:datastoreItem>
</file>

<file path=customXml/itemProps3.xml><?xml version="1.0" encoding="utf-8"?>
<ds:datastoreItem xmlns:ds="http://schemas.openxmlformats.org/officeDocument/2006/customXml" ds:itemID="{980E6990-2BAD-4C9B-94C1-F2D088B1672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11f9404-bca0-4bcf-9c1d-965ccb6f8d2d"/>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0</TotalTime>
  <Words>1100</Words>
  <Application>Microsoft Office PowerPoint</Application>
  <PresentationFormat>Widescreen</PresentationFormat>
  <Paragraphs>144</Paragraphs>
  <Slides>28</Slides>
  <Notes>2</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28</vt:i4>
      </vt:variant>
    </vt:vector>
  </HeadingPairs>
  <TitlesOfParts>
    <vt:vector size="35" baseType="lpstr">
      <vt:lpstr>Aptos</vt:lpstr>
      <vt:lpstr>Arial</vt:lpstr>
      <vt:lpstr>Blackadder ITC</vt:lpstr>
      <vt:lpstr>Calibri</vt:lpstr>
      <vt:lpstr>Calibri Light</vt:lpstr>
      <vt:lpstr>UWTSD Text 2</vt:lpstr>
      <vt:lpstr>UWTSD Logo Variations place image in Background</vt:lpstr>
      <vt:lpstr>ECPS4022 Skills for Success in Psychology</vt:lpstr>
      <vt:lpstr>Session 1 (2 Hours): Writing as a psychology student  </vt:lpstr>
      <vt:lpstr>Aim of Assessment</vt:lpstr>
      <vt:lpstr>Assessment Proforma</vt:lpstr>
      <vt:lpstr>PowerPoint Presentation</vt:lpstr>
      <vt:lpstr>PowerPoint Presentation</vt:lpstr>
      <vt:lpstr>PowerPoint Presentation</vt:lpstr>
      <vt:lpstr>Activity 1: Reading the Proforma (30 minutes)</vt:lpstr>
      <vt:lpstr>Activity 2: Marking an Essay (1 hour)</vt:lpstr>
      <vt:lpstr>Session 2 (2 Hours): Finding Your Academic Voice  </vt:lpstr>
      <vt:lpstr>Why Students May Struggle With Writing </vt:lpstr>
      <vt:lpstr>What is Paraphrasing?</vt:lpstr>
      <vt:lpstr>What is Synthesis?</vt:lpstr>
      <vt:lpstr>Developing Academic Voice</vt:lpstr>
      <vt:lpstr>Activity 3 (MLA9): The Synthesis Puzzle (40 minutes) </vt:lpstr>
      <vt:lpstr>Activity 4: AI as a Research and Writing Tool (15 mins)</vt:lpstr>
      <vt:lpstr>Session 3 (2 Hours): Presenting With Confidence  </vt:lpstr>
      <vt:lpstr>Why Communication Matters in Psychology </vt:lpstr>
      <vt:lpstr>Presentation Anxiety </vt:lpstr>
      <vt:lpstr>What Makes a Memorable Presentation? </vt:lpstr>
      <vt:lpstr>Professional Communication </vt:lpstr>
      <vt:lpstr>Activity 5: What Does A Bad Presentation Look Like? (15 mins)</vt:lpstr>
      <vt:lpstr>An Intro to Preseenting well</vt:lpstr>
      <vt:lpstr>Tips for Presenting Well</vt:lpstr>
      <vt:lpstr>Activity 6 (MLA10) Confidence Ladder Challenge (40 mins) </vt:lpstr>
      <vt:lpstr>Week 3 Potential Portfolio Evidence (MLAs)  </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Ffion Evans</dc:creator>
  <cp:lastModifiedBy>Paul Hutchings</cp:lastModifiedBy>
  <cp:revision>24</cp:revision>
  <dcterms:created xsi:type="dcterms:W3CDTF">2021-03-09T15:35:42Z</dcterms:created>
  <dcterms:modified xsi:type="dcterms:W3CDTF">2026-10-04T12:39:49Z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0x010100A22DCA5D1B256B479227F480D2542598</vt:lpwstr>
  </property>
  <property fmtid="{D5CDD505-2E9C-101B-9397-08002B2CF9AE}" pid="3" name="MediaServiceImageTags">
    <vt:lpwstr/>
  </property>
</Properties>
</file>