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8" r:id="rId1"/>
  </p:sldMasterIdLst>
  <p:sldIdLst>
    <p:sldId id="258" r:id="rId2"/>
    <p:sldId id="256" r:id="rId3"/>
    <p:sldId id="257" r:id="rId4"/>
    <p:sldId id="260" r:id="rId5"/>
    <p:sldId id="276" r:id="rId6"/>
    <p:sldId id="262" r:id="rId7"/>
    <p:sldId id="273" r:id="rId8"/>
    <p:sldId id="271" r:id="rId9"/>
    <p:sldId id="269" r:id="rId10"/>
    <p:sldId id="265" r:id="rId11"/>
    <p:sldId id="261" r:id="rId12"/>
    <p:sldId id="263" r:id="rId13"/>
    <p:sldId id="268" r:id="rId14"/>
    <p:sldId id="275" r:id="rId15"/>
    <p:sldId id="259" r:id="rId16"/>
    <p:sldId id="274"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A76DCD-5B73-439E-9990-CDA55D081CB0}" v="34" dt="2026-02-13T09:28:00.8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m Gulzar" userId="8190e0ca60b78665" providerId="LiveId" clId="{4A33B90B-2056-47B7-9F96-9B810E1E8549}"/>
    <pc:docChg chg="custSel modSld">
      <pc:chgData name="Mariam Gulzar" userId="8190e0ca60b78665" providerId="LiveId" clId="{4A33B90B-2056-47B7-9F96-9B810E1E8549}" dt="2026-02-13T09:30:52.463" v="62" actId="313"/>
      <pc:docMkLst>
        <pc:docMk/>
      </pc:docMkLst>
      <pc:sldChg chg="modSp mod">
        <pc:chgData name="Mariam Gulzar" userId="8190e0ca60b78665" providerId="LiveId" clId="{4A33B90B-2056-47B7-9F96-9B810E1E8549}" dt="2026-02-13T09:30:52.463" v="62" actId="313"/>
        <pc:sldMkLst>
          <pc:docMk/>
          <pc:sldMk cId="109857222" sldId="256"/>
        </pc:sldMkLst>
        <pc:spChg chg="mod">
          <ac:chgData name="Mariam Gulzar" userId="8190e0ca60b78665" providerId="LiveId" clId="{4A33B90B-2056-47B7-9F96-9B810E1E8549}" dt="2026-02-13T09:30:52.463" v="62" actId="313"/>
          <ac:spMkLst>
            <pc:docMk/>
            <pc:sldMk cId="109857222" sldId="256"/>
            <ac:spMk id="3" creationId="{00000000-0000-0000-0000-000000000000}"/>
          </ac:spMkLst>
        </pc:spChg>
      </pc:sldChg>
      <pc:sldChg chg="modSp mod">
        <pc:chgData name="Mariam Gulzar" userId="8190e0ca60b78665" providerId="LiveId" clId="{4A33B90B-2056-47B7-9F96-9B810E1E8549}" dt="2026-02-13T09:22:56.647" v="34" actId="20577"/>
        <pc:sldMkLst>
          <pc:docMk/>
          <pc:sldMk cId="735192042" sldId="262"/>
        </pc:sldMkLst>
        <pc:spChg chg="mod">
          <ac:chgData name="Mariam Gulzar" userId="8190e0ca60b78665" providerId="LiveId" clId="{4A33B90B-2056-47B7-9F96-9B810E1E8549}" dt="2026-02-13T09:22:56.647" v="34" actId="20577"/>
          <ac:spMkLst>
            <pc:docMk/>
            <pc:sldMk cId="735192042" sldId="262"/>
            <ac:spMk id="3" creationId="{9D72C19C-5CFB-66A5-17AC-1843562D1FCC}"/>
          </ac:spMkLst>
        </pc:spChg>
      </pc:sldChg>
      <pc:sldChg chg="modSp mod">
        <pc:chgData name="Mariam Gulzar" userId="8190e0ca60b78665" providerId="LiveId" clId="{4A33B90B-2056-47B7-9F96-9B810E1E8549}" dt="2026-02-13T09:24:42.291" v="54" actId="20577"/>
        <pc:sldMkLst>
          <pc:docMk/>
          <pc:sldMk cId="456363495" sldId="265"/>
        </pc:sldMkLst>
        <pc:spChg chg="mod">
          <ac:chgData name="Mariam Gulzar" userId="8190e0ca60b78665" providerId="LiveId" clId="{4A33B90B-2056-47B7-9F96-9B810E1E8549}" dt="2026-02-13T09:24:42.291" v="54" actId="20577"/>
          <ac:spMkLst>
            <pc:docMk/>
            <pc:sldMk cId="456363495" sldId="265"/>
            <ac:spMk id="3" creationId="{9424477A-7E0D-B342-C7B4-EB8FE760EF3E}"/>
          </ac:spMkLst>
        </pc:spChg>
      </pc:sldChg>
      <pc:sldChg chg="modSp mod">
        <pc:chgData name="Mariam Gulzar" userId="8190e0ca60b78665" providerId="LiveId" clId="{4A33B90B-2056-47B7-9F96-9B810E1E8549}" dt="2026-02-13T09:24:22.465" v="53" actId="20577"/>
        <pc:sldMkLst>
          <pc:docMk/>
          <pc:sldMk cId="3711491944" sldId="269"/>
        </pc:sldMkLst>
        <pc:spChg chg="mod">
          <ac:chgData name="Mariam Gulzar" userId="8190e0ca60b78665" providerId="LiveId" clId="{4A33B90B-2056-47B7-9F96-9B810E1E8549}" dt="2026-02-13T09:24:22.465" v="53" actId="20577"/>
          <ac:spMkLst>
            <pc:docMk/>
            <pc:sldMk cId="3711491944" sldId="269"/>
            <ac:spMk id="3" creationId="{D6A6460F-A5BC-59DB-49E7-9C1E499114DF}"/>
          </ac:spMkLst>
        </pc:spChg>
      </pc:sldChg>
      <pc:sldChg chg="modAnim">
        <pc:chgData name="Mariam Gulzar" userId="8190e0ca60b78665" providerId="LiveId" clId="{4A33B90B-2056-47B7-9F96-9B810E1E8549}" dt="2026-02-13T09:13:36.024" v="14"/>
        <pc:sldMkLst>
          <pc:docMk/>
          <pc:sldMk cId="2527084697" sldId="271"/>
        </pc:sldMkLst>
      </pc:sldChg>
      <pc:sldChg chg="modAnim">
        <pc:chgData name="Mariam Gulzar" userId="8190e0ca60b78665" providerId="LiveId" clId="{4A33B90B-2056-47B7-9F96-9B810E1E8549}" dt="2026-02-13T09:16:34.251" v="25"/>
        <pc:sldMkLst>
          <pc:docMk/>
          <pc:sldMk cId="2593277077" sldId="273"/>
        </pc:sldMkLst>
      </pc:sldChg>
      <pc:sldChg chg="modSp mod modAnim">
        <pc:chgData name="Mariam Gulzar" userId="8190e0ca60b78665" providerId="LiveId" clId="{4A33B90B-2056-47B7-9F96-9B810E1E8549}" dt="2026-02-13T09:28:00.870" v="61"/>
        <pc:sldMkLst>
          <pc:docMk/>
          <pc:sldMk cId="1016142850" sldId="276"/>
        </pc:sldMkLst>
        <pc:spChg chg="mod">
          <ac:chgData name="Mariam Gulzar" userId="8190e0ca60b78665" providerId="LiveId" clId="{4A33B90B-2056-47B7-9F96-9B810E1E8549}" dt="2026-02-13T09:17:43.905" v="27" actId="14100"/>
          <ac:spMkLst>
            <pc:docMk/>
            <pc:sldMk cId="1016142850" sldId="276"/>
            <ac:spMk id="2" creationId="{B76A58DC-8685-9899-A454-D3788554DCBB}"/>
          </ac:spMkLst>
        </pc:spChg>
        <pc:spChg chg="mod">
          <ac:chgData name="Mariam Gulzar" userId="8190e0ca60b78665" providerId="LiveId" clId="{4A33B90B-2056-47B7-9F96-9B810E1E8549}" dt="2026-02-13T09:26:48.616" v="55" actId="1076"/>
          <ac:spMkLst>
            <pc:docMk/>
            <pc:sldMk cId="1016142850" sldId="276"/>
            <ac:spMk id="13" creationId="{A958FDA5-7CF3-8790-9C10-863BFF73575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891266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69257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15983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27764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4910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14197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252646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0349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887150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2/13/2026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24873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501533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6373735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735676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3802524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941312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405935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32343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2/13/2026</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240482223"/>
      </p:ext>
    </p:extLst>
  </p:cSld>
  <p:clrMap bg1="dk1" tx1="lt1" bg2="dk2" tx2="lt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 id="2147483810" r:id="rId12"/>
    <p:sldLayoutId id="2147483811" r:id="rId13"/>
    <p:sldLayoutId id="2147483812" r:id="rId14"/>
    <p:sldLayoutId id="2147483813" r:id="rId15"/>
    <p:sldLayoutId id="2147483814" r:id="rId16"/>
    <p:sldLayoutId id="214748381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iphonemod.net/redesigning-the-office-app-icons.html"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support.microsoft.com/en-us/teams" TargetMode="External"/><Relationship Id="rId1" Type="http://schemas.openxmlformats.org/officeDocument/2006/relationships/slideLayout" Target="../slideLayouts/slideLayout2.xml"/><Relationship Id="rId4" Type="http://schemas.openxmlformats.org/officeDocument/2006/relationships/hyperlink" Target="https://vikis.kvk.lt/doku.php?id=lt:kt_sis:teams"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books.google.co.uk/books?hl=en&amp;lr=&amp;id=6ctqEAAAQBAJ&amp;oi=fnd&amp;pg=PT2&amp;dq=how+to+manage+data+for+microsoft+365&amp;ots=UAzPjww7cq&amp;sig=LGKbCZnr16q4ce6LJ243DhsP0Zo&amp;redir_esc=y#v=onepage&amp;q=how%20to%20manage%20data%20for%20microsoft%20365&amp;f=false" TargetMode="External"/><Relationship Id="rId3" Type="http://schemas.openxmlformats.org/officeDocument/2006/relationships/hyperlink" Target="https://ieeexplore.ieee.org/stamp/stamp.jsp?tp=&amp;arnumber=11005031" TargetMode="External"/><Relationship Id="rId7" Type="http://schemas.openxmlformats.org/officeDocument/2006/relationships/hyperlink" Target="https://link.springer.com/chapter/10.1007/978-0-387-73269-5_5" TargetMode="External"/><Relationship Id="rId2" Type="http://schemas.openxmlformats.org/officeDocument/2006/relationships/hyperlink" Target="https://goziro.com/benefits-of-microsoft-teams-in-healthcare-transforming-patient-care-through-digital-collaboration/" TargetMode="External"/><Relationship Id="rId1" Type="http://schemas.openxmlformats.org/officeDocument/2006/relationships/slideLayout" Target="../slideLayouts/slideLayout2.xml"/><Relationship Id="rId6" Type="http://schemas.openxmlformats.org/officeDocument/2006/relationships/hyperlink" Target="https://schoolofcodinguk.com/blog/importance-of-microsoft-excel-in-business/#:~:text=Excel%20enables%20businesses%20to%20convert,data%20analysis%20improves%20decision%2Dmaking" TargetMode="External"/><Relationship Id="rId5" Type="http://schemas.openxmlformats.org/officeDocument/2006/relationships/hyperlink" Target="https://www.gov.uk/government/publications/data-protection-caseworker-guidance/data" TargetMode="External"/><Relationship Id="rId4" Type="http://schemas.openxmlformats.org/officeDocument/2006/relationships/hyperlink" Target="https://www.careengland.org.uk/the-impact-of-poor-internet-and-phone-systems-within-care-homes/" TargetMode="External"/><Relationship Id="rId9" Type="http://schemas.openxmlformats.org/officeDocument/2006/relationships/hyperlink" Target="https://support.microsoft.com/en-gb/office/record-a-video-or-audio-clip-in-microsoft-teams-0c57dae5-2974-4214-9c46-7a2136386f1c"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softwareg.com.au/blogs/microsoft-office/what-do-nurses-use-microsoft-excel-for?_pos=3&amp;_sid=64b94e44e&amp;_ss=r" TargetMode="External"/><Relationship Id="rId3" Type="http://schemas.openxmlformats.org/officeDocument/2006/relationships/hyperlink" Target="https://www.sciencedirect.com/science/article/pii/S1877050914011715?ref=pdf_download&amp;fr=RR-2&amp;rr=9c9d31496cc4d315" TargetMode="External"/><Relationship Id="rId7" Type="http://schemas.openxmlformats.org/officeDocument/2006/relationships/hyperlink" Target="https://ieeexplore.ieee.org/abstract/document/10537636" TargetMode="External"/><Relationship Id="rId2" Type="http://schemas.openxmlformats.org/officeDocument/2006/relationships/hyperlink" Target="https://www.england.nhs.uk/long-read/microsoft-teams-and-remote-working/#good-uses-of-ms-teams-in-primary-care" TargetMode="External"/><Relationship Id="rId1" Type="http://schemas.openxmlformats.org/officeDocument/2006/relationships/slideLayout" Target="../slideLayouts/slideLayout2.xml"/><Relationship Id="rId6" Type="http://schemas.openxmlformats.org/officeDocument/2006/relationships/hyperlink" Target="https://www.researchgate.net/profile/Hilary-Smith-14/publication/228955450_Managing_personal_and_work_email_in_the_same_box_overcoming_the_tensions_through_new_metaphors/links/00b4951e023e66a0a2000000/Managing-personal-and-work-email-in-the-same-box-overcoming-the-tensions-through-new-metaphors.pdf" TargetMode="External"/><Relationship Id="rId5" Type="http://schemas.openxmlformats.org/officeDocument/2006/relationships/hyperlink" Target="https://books.google.co.uk/books?hl=en&amp;lr=&amp;id=-8POEAAAQBAJ&amp;oi=fnd&amp;pg=PP1&amp;dq=how+to+manage+data+for+microsoft+365&amp;ots=aTkIC0Rvmf&amp;sig=TzvzClYBw-t1ClrdCgDMscA2LqE&amp;redir_esc=y#v=onepage&amp;q=how%20to%20manage%20data%20for%20microsoft%20365&amp;f=false" TargetMode="External"/><Relationship Id="rId4" Type="http://schemas.openxmlformats.org/officeDocument/2006/relationships/hyperlink" Target="https://projectmanagers.net/top-10-cons-or-disadvantages-of-microsoft-tea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61B8C-16E9-A582-731E-E370EC85CCF8}"/>
              </a:ext>
            </a:extLst>
          </p:cNvPr>
          <p:cNvSpPr>
            <a:spLocks noGrp="1"/>
          </p:cNvSpPr>
          <p:nvPr>
            <p:ph type="title"/>
          </p:nvPr>
        </p:nvSpPr>
        <p:spPr>
          <a:xfrm>
            <a:off x="404593" y="1923230"/>
            <a:ext cx="10536484" cy="5085777"/>
          </a:xfrm>
        </p:spPr>
        <p:txBody>
          <a:bodyPr>
            <a:normAutofit fontScale="90000"/>
          </a:bodyPr>
          <a:lstStyle/>
          <a:p>
            <a:r>
              <a:rPr lang="en-GB" sz="2400" b="1">
                <a:latin typeface="Century Gothic"/>
                <a:cs typeface="Angsana New"/>
              </a:rPr>
              <a:t>module title</a:t>
            </a:r>
            <a:r>
              <a:rPr lang="en-GB" sz="2400">
                <a:latin typeface="Century Gothic"/>
                <a:cs typeface="Angsana New"/>
              </a:rPr>
              <a:t>- digital skills and research methods </a:t>
            </a:r>
            <a:br>
              <a:rPr lang="en-GB" sz="2400">
                <a:latin typeface="Century Gothic"/>
                <a:cs typeface="Angsana New"/>
              </a:rPr>
            </a:br>
            <a:r>
              <a:rPr lang="en-GB" sz="2400" b="1">
                <a:latin typeface="Century Gothic"/>
                <a:cs typeface="Angsana New"/>
              </a:rPr>
              <a:t>module cod</a:t>
            </a:r>
            <a:r>
              <a:rPr lang="en-GB" sz="2400">
                <a:latin typeface="Century Gothic"/>
                <a:cs typeface="Angsana New"/>
              </a:rPr>
              <a:t>e-lchs 4007</a:t>
            </a:r>
            <a:br>
              <a:rPr lang="en-GB" sz="2400">
                <a:latin typeface="Century Gothic"/>
              </a:rPr>
            </a:br>
            <a:r>
              <a:rPr lang="en-GB" sz="2400" b="1">
                <a:latin typeface="Century Gothic"/>
                <a:cs typeface="Angsana New"/>
              </a:rPr>
              <a:t>lecturer name</a:t>
            </a:r>
            <a:r>
              <a:rPr lang="en-GB" sz="2400">
                <a:latin typeface="Century Gothic"/>
                <a:cs typeface="Angsana New"/>
              </a:rPr>
              <a:t> –markus klingelfuss</a:t>
            </a:r>
            <a:br>
              <a:rPr lang="en-GB" sz="2400">
                <a:latin typeface="Century Gothic"/>
              </a:rPr>
            </a:br>
            <a:r>
              <a:rPr lang="en-GB" sz="2400" b="1">
                <a:latin typeface="Century Gothic"/>
                <a:cs typeface="Angsana New"/>
              </a:rPr>
              <a:t>Students</a:t>
            </a:r>
            <a:r>
              <a:rPr lang="en-GB" sz="2400">
                <a:latin typeface="Century Gothic"/>
                <a:cs typeface="Angsana New"/>
              </a:rPr>
              <a:t>: </a:t>
            </a:r>
            <a:r>
              <a:rPr lang="en-GB" sz="2400" err="1">
                <a:latin typeface="Century Gothic"/>
                <a:cs typeface="Angsana New"/>
              </a:rPr>
              <a:t>samera</a:t>
            </a:r>
            <a:r>
              <a:rPr lang="en-GB" sz="2400">
                <a:latin typeface="Century Gothic"/>
                <a:cs typeface="Angsana New"/>
              </a:rPr>
              <a:t> </a:t>
            </a:r>
            <a:r>
              <a:rPr lang="en-GB" sz="2400" err="1">
                <a:latin typeface="Century Gothic"/>
                <a:cs typeface="Angsana New"/>
              </a:rPr>
              <a:t>tabassum</a:t>
            </a:r>
            <a:r>
              <a:rPr lang="en-GB" sz="2400">
                <a:latin typeface="Century Gothic"/>
                <a:cs typeface="Angsana New"/>
              </a:rPr>
              <a:t> (2521725), </a:t>
            </a:r>
            <a:r>
              <a:rPr lang="en-GB" sz="2400" err="1">
                <a:latin typeface="Century Gothic"/>
                <a:cs typeface="Angsana New"/>
              </a:rPr>
              <a:t>mariam</a:t>
            </a:r>
            <a:r>
              <a:rPr lang="en-GB" sz="2400">
                <a:latin typeface="Century Gothic"/>
                <a:cs typeface="Angsana New"/>
              </a:rPr>
              <a:t> Huma </a:t>
            </a:r>
            <a:r>
              <a:rPr lang="en-GB" sz="2400" err="1">
                <a:latin typeface="Century Gothic"/>
                <a:cs typeface="Angsana New"/>
              </a:rPr>
              <a:t>gulzar</a:t>
            </a:r>
            <a:r>
              <a:rPr lang="en-GB" sz="2400">
                <a:latin typeface="Century Gothic"/>
                <a:cs typeface="Angsana New"/>
              </a:rPr>
              <a:t> (2521109) </a:t>
            </a:r>
            <a:r>
              <a:rPr lang="en-GB" sz="2400" err="1">
                <a:latin typeface="Century Gothic"/>
                <a:cs typeface="Angsana New"/>
              </a:rPr>
              <a:t>rukhsar</a:t>
            </a:r>
            <a:r>
              <a:rPr lang="en-GB" sz="2400">
                <a:latin typeface="Century Gothic"/>
                <a:cs typeface="Angsana New"/>
              </a:rPr>
              <a:t> </a:t>
            </a:r>
            <a:r>
              <a:rPr lang="en-GB" sz="2400" err="1">
                <a:latin typeface="Century Gothic"/>
                <a:cs typeface="Angsana New"/>
              </a:rPr>
              <a:t>tabassum</a:t>
            </a:r>
            <a:r>
              <a:rPr lang="en-GB" sz="2400">
                <a:latin typeface="Century Gothic"/>
                <a:cs typeface="Angsana New"/>
              </a:rPr>
              <a:t> (2230738) </a:t>
            </a:r>
            <a:br>
              <a:rPr lang="en-GB" sz="2400">
                <a:latin typeface="Century Gothic"/>
                <a:cs typeface="Angsana New"/>
              </a:rPr>
            </a:br>
            <a:r>
              <a:rPr lang="en-GB" sz="2400" b="1">
                <a:latin typeface="Century Gothic"/>
                <a:cs typeface="Angsana New"/>
              </a:rPr>
              <a:t>assignment title</a:t>
            </a:r>
            <a:r>
              <a:rPr lang="en-GB" sz="2400">
                <a:latin typeface="Century Gothic"/>
                <a:cs typeface="Angsana New"/>
              </a:rPr>
              <a:t> – evaluating uses microsoft 365 applications and how they are efficient within greenfield care home.</a:t>
            </a:r>
            <a:br>
              <a:rPr lang="en-GB" sz="2400">
                <a:latin typeface="Century Gothic"/>
                <a:cs typeface="Angsana New"/>
              </a:rPr>
            </a:br>
            <a:br>
              <a:rPr lang="en-GB">
                <a:latin typeface="Angsana New"/>
                <a:cs typeface="Angsana New"/>
              </a:rPr>
            </a:br>
            <a:br>
              <a:rPr lang="en-GB"/>
            </a:br>
            <a:br>
              <a:rPr lang="en-GB"/>
            </a:br>
            <a:br>
              <a:rPr lang="en-GB"/>
            </a:br>
            <a:endParaRPr lang="en-GB"/>
          </a:p>
        </p:txBody>
      </p:sp>
      <p:sp>
        <p:nvSpPr>
          <p:cNvPr id="4" name="Date Placeholder 3">
            <a:extLst>
              <a:ext uri="{FF2B5EF4-FFF2-40B4-BE49-F238E27FC236}">
                <a16:creationId xmlns:a16="http://schemas.microsoft.com/office/drawing/2014/main" id="{4F365AE8-08A8-6500-62B4-5B391DA24D85}"/>
              </a:ext>
            </a:extLst>
          </p:cNvPr>
          <p:cNvSpPr>
            <a:spLocks noGrp="1"/>
          </p:cNvSpPr>
          <p:nvPr>
            <p:ph type="dt" sz="half" idx="10"/>
          </p:nvPr>
        </p:nvSpPr>
        <p:spPr/>
        <p:txBody>
          <a:bodyPr/>
          <a:lstStyle/>
          <a:p>
            <a:fld id="{243C2E23-6055-4BFC-83C5-D2F4D5DD29B4}" type="datetime1">
              <a:rPr lang="en-US"/>
              <a:t>2/13/2026</a:t>
            </a:fld>
            <a:endParaRPr lang="en-US"/>
          </a:p>
        </p:txBody>
      </p:sp>
      <p:sp>
        <p:nvSpPr>
          <p:cNvPr id="5" name="Footer Placeholder 4">
            <a:extLst>
              <a:ext uri="{FF2B5EF4-FFF2-40B4-BE49-F238E27FC236}">
                <a16:creationId xmlns:a16="http://schemas.microsoft.com/office/drawing/2014/main" id="{2342C9FC-0A03-057A-2DC1-C3B9E5066EF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9C46270-B4B9-78F6-6010-C2CB92D60785}"/>
              </a:ext>
            </a:extLst>
          </p:cNvPr>
          <p:cNvSpPr>
            <a:spLocks noGrp="1"/>
          </p:cNvSpPr>
          <p:nvPr>
            <p:ph type="sldNum" sz="quarter" idx="12"/>
          </p:nvPr>
        </p:nvSpPr>
        <p:spPr/>
        <p:txBody>
          <a:bodyPr/>
          <a:lstStyle/>
          <a:p>
            <a:fld id="{E30AF5A0-43BB-4336-8627-9123B9144D80}" type="slidenum">
              <a:rPr lang="en-US" dirty="0"/>
              <a:t>1</a:t>
            </a:fld>
            <a:endParaRPr lang="en-US"/>
          </a:p>
        </p:txBody>
      </p:sp>
      <p:pic>
        <p:nvPicPr>
          <p:cNvPr id="7" name="Picture 6" descr="A group of icons on a white surface&#10;&#10;AI-generated content may be incorrect.">
            <a:extLst>
              <a:ext uri="{FF2B5EF4-FFF2-40B4-BE49-F238E27FC236}">
                <a16:creationId xmlns:a16="http://schemas.microsoft.com/office/drawing/2014/main" id="{D2E04DDE-1930-1FEC-06F7-979864C5937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375381" y="143439"/>
            <a:ext cx="3784492" cy="2024950"/>
          </a:xfrm>
          <a:prstGeom prst="rect">
            <a:avLst/>
          </a:prstGeom>
        </p:spPr>
      </p:pic>
      <p:sp>
        <p:nvSpPr>
          <p:cNvPr id="8" name="TextBox 7">
            <a:extLst>
              <a:ext uri="{FF2B5EF4-FFF2-40B4-BE49-F238E27FC236}">
                <a16:creationId xmlns:a16="http://schemas.microsoft.com/office/drawing/2014/main" id="{23927790-C0F7-E6A3-A6E6-FC2EECEDA019}"/>
              </a:ext>
            </a:extLst>
          </p:cNvPr>
          <p:cNvSpPr txBox="1"/>
          <p:nvPr/>
        </p:nvSpPr>
        <p:spPr>
          <a:xfrm>
            <a:off x="8594940" y="2194221"/>
            <a:ext cx="3526188" cy="110856"/>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21408374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ctrTitle"/>
          </p:nvPr>
        </p:nvSpPr>
        <p:spPr>
          <a:xfrm>
            <a:off x="383489" y="196365"/>
            <a:ext cx="9144000" cy="1500496"/>
          </a:xfrm>
        </p:spPr>
        <p:txBody>
          <a:bodyPr>
            <a:normAutofit/>
          </a:bodyPr>
          <a:lstStyle/>
          <a:p>
            <a:r>
              <a:rPr lang="en-GB" sz="6600" b="1"/>
              <a:t>Introduction:</a:t>
            </a:r>
            <a:r>
              <a:rPr lang="en-GB" sz="6600"/>
              <a:t> </a:t>
            </a:r>
          </a:p>
        </p:txBody>
      </p:sp>
      <p:sp>
        <p:nvSpPr>
          <p:cNvPr id="3" name="Subtitle 2"/>
          <p:cNvSpPr>
            <a:spLocks noGrp="1"/>
          </p:cNvSpPr>
          <p:nvPr>
            <p:ph type="subTitle" idx="1"/>
          </p:nvPr>
        </p:nvSpPr>
        <p:spPr>
          <a:xfrm>
            <a:off x="383488" y="1714098"/>
            <a:ext cx="9977437" cy="4112359"/>
          </a:xfrm>
        </p:spPr>
        <p:txBody>
          <a:bodyPr vert="horz" lIns="91440" tIns="45720" rIns="91440" bIns="45720" rtlCol="0" anchor="t">
            <a:noAutofit/>
          </a:bodyPr>
          <a:lstStyle/>
          <a:p>
            <a:r>
              <a:rPr lang="en-GB" sz="2400" dirty="0">
                <a:solidFill>
                  <a:schemeClr val="tx1"/>
                </a:solidFill>
              </a:rPr>
              <a:t>Good morning, my name is Samera Tabassum , in todays presentation I will be delivering about Microsoft Excel and how it can be used to make tasks more efficient within the greenfield care home.</a:t>
            </a:r>
            <a:r>
              <a:rPr lang="en-GB" sz="2400" dirty="0"/>
              <a:t> </a:t>
            </a:r>
          </a:p>
          <a:p>
            <a:r>
              <a:rPr lang="en-GB" sz="2400" dirty="0">
                <a:solidFill>
                  <a:schemeClr val="tx1"/>
                </a:solidFill>
              </a:rPr>
              <a:t>My name is Mariam Gulzar today I will be discussing and reviewing about my chosen Microsoft tool which is Microsoft Teams, how It can aid in communication efficiency within Greenfield care home and the pros of cons of using it.</a:t>
            </a:r>
          </a:p>
          <a:p>
            <a:r>
              <a:rPr lang="en-GB" sz="2400" dirty="0">
                <a:solidFill>
                  <a:schemeClr val="tx1"/>
                </a:solidFill>
              </a:rPr>
              <a:t>My name is Rukhsar Tabassum, In todays presentation I will be addressing how to improve data security and data protection in the greenfield care home, as well as why digital safety has become very crucial to protect personal information and data from online threats.</a:t>
            </a:r>
          </a:p>
          <a:p>
            <a:endParaRPr lang="en-GB" dirty="0"/>
          </a:p>
          <a:p>
            <a:endParaRPr lang="en-GB" dirty="0"/>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D3A05-F43D-48B8-AE1F-4649CAFBFAD6}"/>
              </a:ext>
            </a:extLst>
          </p:cNvPr>
          <p:cNvSpPr>
            <a:spLocks noGrp="1"/>
          </p:cNvSpPr>
          <p:nvPr>
            <p:ph type="title"/>
          </p:nvPr>
        </p:nvSpPr>
        <p:spPr>
          <a:xfrm>
            <a:off x="-2031207" y="-39688"/>
            <a:ext cx="10146506" cy="1349375"/>
          </a:xfrm>
        </p:spPr>
        <p:txBody>
          <a:bodyPr>
            <a:normAutofit fontScale="90000"/>
          </a:bodyPr>
          <a:lstStyle/>
          <a:p>
            <a:r>
              <a:rPr lang="en-GB"/>
              <a:t>                  </a:t>
            </a:r>
            <a:r>
              <a:rPr lang="en-GB" sz="6600" b="1"/>
              <a:t> Microsoft excel</a:t>
            </a:r>
            <a:r>
              <a:rPr lang="en-GB"/>
              <a:t> </a:t>
            </a:r>
          </a:p>
        </p:txBody>
      </p:sp>
      <p:pic>
        <p:nvPicPr>
          <p:cNvPr id="4" name="Content Placeholder 3" descr="Excel 2013: Getting Started with Excel">
            <a:extLst>
              <a:ext uri="{FF2B5EF4-FFF2-40B4-BE49-F238E27FC236}">
                <a16:creationId xmlns:a16="http://schemas.microsoft.com/office/drawing/2014/main" id="{08440E0D-3B16-1454-7E72-372E45FE03E7}"/>
              </a:ext>
            </a:extLst>
          </p:cNvPr>
          <p:cNvPicPr>
            <a:picLocks noGrp="1" noChangeAspect="1"/>
          </p:cNvPicPr>
          <p:nvPr>
            <p:ph idx="1"/>
          </p:nvPr>
        </p:nvPicPr>
        <p:blipFill>
          <a:blip r:embed="rId2"/>
          <a:stretch>
            <a:fillRect/>
          </a:stretch>
        </p:blipFill>
        <p:spPr>
          <a:xfrm>
            <a:off x="10339387" y="119529"/>
            <a:ext cx="1693071" cy="1024595"/>
          </a:xfrm>
          <a:prstGeom prst="rect">
            <a:avLst/>
          </a:prstGeom>
        </p:spPr>
      </p:pic>
      <p:sp>
        <p:nvSpPr>
          <p:cNvPr id="6" name="TextBox 5">
            <a:extLst>
              <a:ext uri="{FF2B5EF4-FFF2-40B4-BE49-F238E27FC236}">
                <a16:creationId xmlns:a16="http://schemas.microsoft.com/office/drawing/2014/main" id="{4136DC7E-686F-11D8-D057-611607ED5908}"/>
              </a:ext>
            </a:extLst>
          </p:cNvPr>
          <p:cNvSpPr txBox="1"/>
          <p:nvPr/>
        </p:nvSpPr>
        <p:spPr>
          <a:xfrm>
            <a:off x="274745" y="1139808"/>
            <a:ext cx="11410946" cy="92710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In the green field care home the staff will benefit from using Microsoft office 365 apps, here is one of the app that are crucial for them this is because </a:t>
            </a:r>
            <a:r>
              <a:rPr lang="en-US" sz="2400"/>
              <a:t>Microsoft excel can significantly improve efficiency in care work and can use excel to track when care plans are due and also can save time on tasks and focus more on residents, excel is used for </a:t>
            </a:r>
            <a:r>
              <a:rPr lang="en-US" sz="2400" err="1"/>
              <a:t>rotas</a:t>
            </a:r>
            <a:r>
              <a:rPr lang="en-US" sz="2400"/>
              <a:t> and tracking staff hours, excel can help with risk assessment and finance this is very beneficial for greenfield care home.(University of Wolverhamptom.2025)</a:t>
            </a:r>
            <a:endParaRPr lang="en-GB" sz="2400"/>
          </a:p>
          <a:p>
            <a:endParaRPr lang="en-US" sz="2400"/>
          </a:p>
          <a:p>
            <a:r>
              <a:rPr lang="en-US" sz="2400"/>
              <a:t>Excel is useful for a wide range of tasks such as:</a:t>
            </a:r>
          </a:p>
          <a:p>
            <a:pPr marL="342900" indent="-342900">
              <a:buFont typeface="Arial"/>
              <a:buChar char="•"/>
            </a:pPr>
            <a:r>
              <a:rPr lang="en-US" sz="2400"/>
              <a:t>Tracking medication administration-this helps them with medication how much and when it is given.</a:t>
            </a:r>
          </a:p>
          <a:p>
            <a:pPr marL="342900" indent="-342900">
              <a:buFont typeface="Arial"/>
              <a:buChar char="•"/>
            </a:pPr>
            <a:r>
              <a:rPr lang="en-US" sz="2400"/>
              <a:t>Spreadsheets-for patients records and information.</a:t>
            </a:r>
          </a:p>
          <a:p>
            <a:pPr marL="342900" indent="-342900">
              <a:buFont typeface="Arial"/>
              <a:buChar char="•"/>
            </a:pPr>
            <a:r>
              <a:rPr lang="en-US" sz="2400"/>
              <a:t>Medical history-to see requests made by patients and medical professionals.</a:t>
            </a:r>
          </a:p>
          <a:p>
            <a:r>
              <a:rPr lang="en-US" sz="2400"/>
              <a:t>Information protection limited access ,information disseizing all used. </a:t>
            </a:r>
          </a:p>
          <a:p>
            <a:endParaRPr lang="en-US" sz="2000">
              <a:solidFill>
                <a:schemeClr val="bg1"/>
              </a:solidFill>
            </a:endParaRPr>
          </a:p>
          <a:p>
            <a:pPr marL="342900" indent="-342900">
              <a:buFont typeface="Arial"/>
              <a:buChar char="•"/>
            </a:pPr>
            <a:endParaRPr lang="en-US" sz="2000">
              <a:solidFill>
                <a:schemeClr val="bg1"/>
              </a:solidFill>
            </a:endParaRPr>
          </a:p>
          <a:p>
            <a:pPr marL="342900" indent="-342900">
              <a:buFont typeface="Arial"/>
              <a:buChar char="•"/>
            </a:pPr>
            <a:endParaRPr lang="en-US" sz="2000">
              <a:solidFill>
                <a:schemeClr val="bg1"/>
              </a:solidFill>
            </a:endParaRPr>
          </a:p>
          <a:p>
            <a:pPr marL="342900" indent="-342900">
              <a:buFont typeface="Arial"/>
              <a:buChar char="•"/>
            </a:pPr>
            <a:endParaRPr lang="en-US" sz="2000">
              <a:solidFill>
                <a:schemeClr val="bg1"/>
              </a:solidFill>
            </a:endParaRPr>
          </a:p>
          <a:p>
            <a:endParaRPr lang="en-US" sz="2000">
              <a:solidFill>
                <a:schemeClr val="bg1"/>
              </a:solidFill>
            </a:endParaRPr>
          </a:p>
          <a:p>
            <a:endParaRPr lang="en-US" sz="2000">
              <a:solidFill>
                <a:srgbClr val="0F496F"/>
              </a:solidFill>
            </a:endParaRPr>
          </a:p>
          <a:p>
            <a:endParaRPr lang="en-US" sz="2000">
              <a:solidFill>
                <a:srgbClr val="0F496F"/>
              </a:solidFill>
            </a:endParaRPr>
          </a:p>
          <a:p>
            <a:endParaRPr lang="en-US" sz="2000">
              <a:solidFill>
                <a:srgbClr val="0F496F"/>
              </a:solidFill>
            </a:endParaRPr>
          </a:p>
          <a:p>
            <a:endParaRPr lang="en-GB"/>
          </a:p>
          <a:p>
            <a:endParaRPr lang="en-GB"/>
          </a:p>
          <a:p>
            <a:pPr marL="285750" indent="-285750">
              <a:buFont typeface="Arial"/>
              <a:buChar char="•"/>
            </a:pPr>
            <a:endParaRPr lang="en-GB"/>
          </a:p>
        </p:txBody>
      </p:sp>
    </p:spTree>
    <p:extLst>
      <p:ext uri="{BB962C8B-B14F-4D97-AF65-F5344CB8AC3E}">
        <p14:creationId xmlns:p14="http://schemas.microsoft.com/office/powerpoint/2010/main" val="4059073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50106C6-F73C-89FB-42B4-5B6DDA2CBECC}"/>
              </a:ext>
            </a:extLst>
          </p:cNvPr>
          <p:cNvSpPr>
            <a:spLocks noGrp="1"/>
          </p:cNvSpPr>
          <p:nvPr>
            <p:ph type="dt" sz="half" idx="10"/>
          </p:nvPr>
        </p:nvSpPr>
        <p:spPr/>
        <p:txBody>
          <a:bodyPr/>
          <a:lstStyle/>
          <a:p>
            <a:fld id="{1AF01086-9B5F-4200-B951-FB81FAB7A025}" type="datetime1">
              <a:rPr lang="en-US"/>
              <a:t>2/13/2026</a:t>
            </a:fld>
            <a:endParaRPr lang="en-US"/>
          </a:p>
        </p:txBody>
      </p:sp>
      <p:sp>
        <p:nvSpPr>
          <p:cNvPr id="5" name="Footer Placeholder 4">
            <a:extLst>
              <a:ext uri="{FF2B5EF4-FFF2-40B4-BE49-F238E27FC236}">
                <a16:creationId xmlns:a16="http://schemas.microsoft.com/office/drawing/2014/main" id="{F6F49862-F871-AC83-7F7F-298E716D0D9F}"/>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FBCA01E-1BFB-6D7A-BD3D-BD2BD64D6A3D}"/>
              </a:ext>
            </a:extLst>
          </p:cNvPr>
          <p:cNvSpPr>
            <a:spLocks noGrp="1"/>
          </p:cNvSpPr>
          <p:nvPr>
            <p:ph type="sldNum" sz="quarter" idx="12"/>
          </p:nvPr>
        </p:nvSpPr>
        <p:spPr>
          <a:xfrm>
            <a:off x="10708481" y="5507037"/>
            <a:ext cx="1142245" cy="669925"/>
          </a:xfrm>
        </p:spPr>
        <p:txBody>
          <a:bodyPr/>
          <a:lstStyle/>
          <a:p>
            <a:fld id="{E30AF5A0-43BB-4336-8627-9123B9144D80}" type="slidenum">
              <a:rPr lang="en-US" dirty="0"/>
              <a:t>4</a:t>
            </a:fld>
            <a:endParaRPr lang="en-US"/>
          </a:p>
        </p:txBody>
      </p:sp>
      <p:sp>
        <p:nvSpPr>
          <p:cNvPr id="8" name="Content Placeholder 7">
            <a:extLst>
              <a:ext uri="{FF2B5EF4-FFF2-40B4-BE49-F238E27FC236}">
                <a16:creationId xmlns:a16="http://schemas.microsoft.com/office/drawing/2014/main" id="{4A464E3A-BCB7-CD8B-AF70-73A66DDA4430}"/>
              </a:ext>
            </a:extLst>
          </p:cNvPr>
          <p:cNvSpPr>
            <a:spLocks noGrp="1"/>
          </p:cNvSpPr>
          <p:nvPr>
            <p:ph idx="1"/>
          </p:nvPr>
        </p:nvSpPr>
        <p:spPr>
          <a:xfrm>
            <a:off x="315118" y="352425"/>
            <a:ext cx="9451181" cy="1972205"/>
          </a:xfrm>
        </p:spPr>
        <p:txBody>
          <a:bodyPr/>
          <a:lstStyle/>
          <a:p>
            <a:pPr>
              <a:buNone/>
            </a:pPr>
            <a:r>
              <a:rPr lang="en-US" sz="2400">
                <a:solidFill>
                  <a:schemeClr val="tx1"/>
                </a:solidFill>
              </a:rPr>
              <a:t>   All Microsoft office 365 apps hold same similarity and lots of similar features. In Microsoft apps you can use the same tools to manage different app using the same tools. P </a:t>
            </a:r>
            <a:r>
              <a:rPr lang="en-US" sz="2400" err="1">
                <a:solidFill>
                  <a:schemeClr val="tx1"/>
                </a:solidFill>
              </a:rPr>
              <a:t>mcfedries</a:t>
            </a:r>
            <a:r>
              <a:rPr lang="en-US" sz="2400">
                <a:solidFill>
                  <a:schemeClr val="tx1"/>
                </a:solidFill>
              </a:rPr>
              <a:t> 2022.</a:t>
            </a:r>
            <a:endParaRPr lang="en-GB" sz="2400">
              <a:solidFill>
                <a:schemeClr val="tx1"/>
              </a:solidFill>
            </a:endParaRPr>
          </a:p>
          <a:p>
            <a:pPr>
              <a:buNone/>
            </a:pPr>
            <a:endParaRPr lang="en-US" sz="2400">
              <a:solidFill>
                <a:schemeClr val="tx1"/>
              </a:solidFill>
            </a:endParaRPr>
          </a:p>
          <a:p>
            <a:pPr marL="0" indent="0">
              <a:buNone/>
            </a:pPr>
            <a:endParaRPr lang="en-GB"/>
          </a:p>
        </p:txBody>
      </p:sp>
      <p:graphicFrame>
        <p:nvGraphicFramePr>
          <p:cNvPr id="3" name="Table 2">
            <a:extLst>
              <a:ext uri="{FF2B5EF4-FFF2-40B4-BE49-F238E27FC236}">
                <a16:creationId xmlns:a16="http://schemas.microsoft.com/office/drawing/2014/main" id="{7297E1FF-C6AE-7976-A642-34E188FAF2FF}"/>
              </a:ext>
            </a:extLst>
          </p:cNvPr>
          <p:cNvGraphicFramePr>
            <a:graphicFrameLocks noGrp="1"/>
          </p:cNvGraphicFramePr>
          <p:nvPr>
            <p:extLst>
              <p:ext uri="{D42A27DB-BD31-4B8C-83A1-F6EECF244321}">
                <p14:modId xmlns:p14="http://schemas.microsoft.com/office/powerpoint/2010/main" val="1902729776"/>
              </p:ext>
            </p:extLst>
          </p:nvPr>
        </p:nvGraphicFramePr>
        <p:xfrm>
          <a:off x="952500" y="1774031"/>
          <a:ext cx="8061707" cy="3323778"/>
        </p:xfrm>
        <a:graphic>
          <a:graphicData uri="http://schemas.openxmlformats.org/drawingml/2006/table">
            <a:tbl>
              <a:tblPr firstRow="1" bandRow="1">
                <a:tableStyleId>{5C22544A-7EE6-4342-B048-85BDC9FD1C3A}</a:tableStyleId>
              </a:tblPr>
              <a:tblGrid>
                <a:gridCol w="1612341">
                  <a:extLst>
                    <a:ext uri="{9D8B030D-6E8A-4147-A177-3AD203B41FA5}">
                      <a16:colId xmlns:a16="http://schemas.microsoft.com/office/drawing/2014/main" val="2625795690"/>
                    </a:ext>
                  </a:extLst>
                </a:gridCol>
                <a:gridCol w="1774209">
                  <a:extLst>
                    <a:ext uri="{9D8B030D-6E8A-4147-A177-3AD203B41FA5}">
                      <a16:colId xmlns:a16="http://schemas.microsoft.com/office/drawing/2014/main" val="911400196"/>
                    </a:ext>
                  </a:extLst>
                </a:gridCol>
                <a:gridCol w="1450475">
                  <a:extLst>
                    <a:ext uri="{9D8B030D-6E8A-4147-A177-3AD203B41FA5}">
                      <a16:colId xmlns:a16="http://schemas.microsoft.com/office/drawing/2014/main" val="419963844"/>
                    </a:ext>
                  </a:extLst>
                </a:gridCol>
                <a:gridCol w="1612341">
                  <a:extLst>
                    <a:ext uri="{9D8B030D-6E8A-4147-A177-3AD203B41FA5}">
                      <a16:colId xmlns:a16="http://schemas.microsoft.com/office/drawing/2014/main" val="662672718"/>
                    </a:ext>
                  </a:extLst>
                </a:gridCol>
                <a:gridCol w="1612341">
                  <a:extLst>
                    <a:ext uri="{9D8B030D-6E8A-4147-A177-3AD203B41FA5}">
                      <a16:colId xmlns:a16="http://schemas.microsoft.com/office/drawing/2014/main" val="3116985019"/>
                    </a:ext>
                  </a:extLst>
                </a:gridCol>
              </a:tblGrid>
              <a:tr h="1073836">
                <a:tc>
                  <a:txBody>
                    <a:bodyPr/>
                    <a:lstStyle/>
                    <a:p>
                      <a:r>
                        <a:rPr lang="en-GB"/>
                        <a:t>Name </a:t>
                      </a:r>
                    </a:p>
                  </a:txBody>
                  <a:tcPr/>
                </a:tc>
                <a:tc>
                  <a:txBody>
                    <a:bodyPr/>
                    <a:lstStyle/>
                    <a:p>
                      <a:r>
                        <a:rPr lang="en-GB"/>
                        <a:t>Medication </a:t>
                      </a:r>
                    </a:p>
                  </a:txBody>
                  <a:tcPr/>
                </a:tc>
                <a:tc>
                  <a:txBody>
                    <a:bodyPr/>
                    <a:lstStyle/>
                    <a:p>
                      <a:r>
                        <a:rPr lang="en-GB"/>
                        <a:t>Dosage </a:t>
                      </a:r>
                    </a:p>
                  </a:txBody>
                  <a:tcPr/>
                </a:tc>
                <a:tc>
                  <a:txBody>
                    <a:bodyPr/>
                    <a:lstStyle/>
                    <a:p>
                      <a:r>
                        <a:rPr lang="en-GB"/>
                        <a:t>Morning </a:t>
                      </a:r>
                    </a:p>
                  </a:txBody>
                  <a:tcPr/>
                </a:tc>
                <a:tc>
                  <a:txBody>
                    <a:bodyPr/>
                    <a:lstStyle/>
                    <a:p>
                      <a:r>
                        <a:rPr lang="en-GB"/>
                        <a:t>Afternoon </a:t>
                      </a:r>
                    </a:p>
                  </a:txBody>
                  <a:tcPr/>
                </a:tc>
                <a:extLst>
                  <a:ext uri="{0D108BD9-81ED-4DB2-BD59-A6C34878D82A}">
                    <a16:rowId xmlns:a16="http://schemas.microsoft.com/office/drawing/2014/main" val="2977759511"/>
                  </a:ext>
                </a:extLst>
              </a:tr>
              <a:tr h="1124971">
                <a:tc>
                  <a:txBody>
                    <a:bodyPr/>
                    <a:lstStyle/>
                    <a:p>
                      <a:r>
                        <a:rPr lang="en-GB"/>
                        <a:t>Mariam </a:t>
                      </a:r>
                    </a:p>
                  </a:txBody>
                  <a:tcPr/>
                </a:tc>
                <a:tc>
                  <a:txBody>
                    <a:bodyPr/>
                    <a:lstStyle/>
                    <a:p>
                      <a:r>
                        <a:rPr lang="en-GB" err="1"/>
                        <a:t>Paracetomal</a:t>
                      </a:r>
                      <a:r>
                        <a:rPr lang="en-GB"/>
                        <a:t> </a:t>
                      </a:r>
                    </a:p>
                  </a:txBody>
                  <a:tcPr/>
                </a:tc>
                <a:tc>
                  <a:txBody>
                    <a:bodyPr/>
                    <a:lstStyle/>
                    <a:p>
                      <a:r>
                        <a:rPr lang="en-GB"/>
                        <a:t>2 tablets </a:t>
                      </a:r>
                    </a:p>
                  </a:txBody>
                  <a:tcPr/>
                </a:tc>
                <a:tc>
                  <a:txBody>
                    <a:bodyPr/>
                    <a:lstStyle/>
                    <a:p>
                      <a:r>
                        <a:rPr lang="en-GB"/>
                        <a:t>Yes</a:t>
                      </a:r>
                    </a:p>
                    <a:p>
                      <a:pPr lvl="0">
                        <a:buNone/>
                      </a:pPr>
                      <a:endParaRPr lang="en-GB"/>
                    </a:p>
                    <a:p>
                      <a:pPr lvl="0">
                        <a:buNone/>
                      </a:pPr>
                      <a:r>
                        <a:rPr lang="en-GB"/>
                        <a:t>no</a:t>
                      </a:r>
                    </a:p>
                  </a:txBody>
                  <a:tcPr/>
                </a:tc>
                <a:tc>
                  <a:txBody>
                    <a:bodyPr/>
                    <a:lstStyle/>
                    <a:p>
                      <a:r>
                        <a:rPr lang="en-GB"/>
                        <a:t>none</a:t>
                      </a:r>
                    </a:p>
                  </a:txBody>
                  <a:tcPr/>
                </a:tc>
                <a:extLst>
                  <a:ext uri="{0D108BD9-81ED-4DB2-BD59-A6C34878D82A}">
                    <a16:rowId xmlns:a16="http://schemas.microsoft.com/office/drawing/2014/main" val="2119359272"/>
                  </a:ext>
                </a:extLst>
              </a:tr>
              <a:tr h="1124971">
                <a:tc>
                  <a:txBody>
                    <a:bodyPr/>
                    <a:lstStyle/>
                    <a:p>
                      <a:r>
                        <a:rPr lang="en-GB"/>
                        <a:t>Samera </a:t>
                      </a:r>
                    </a:p>
                  </a:txBody>
                  <a:tcPr/>
                </a:tc>
                <a:tc>
                  <a:txBody>
                    <a:bodyPr/>
                    <a:lstStyle/>
                    <a:p>
                      <a:pPr lvl="0">
                        <a:buNone/>
                      </a:pPr>
                      <a:r>
                        <a:rPr lang="en-GB"/>
                        <a:t>Co-</a:t>
                      </a:r>
                      <a:r>
                        <a:rPr lang="en-GB" err="1"/>
                        <a:t>cadomal</a:t>
                      </a:r>
                      <a:r>
                        <a:rPr lang="en-GB"/>
                        <a:t> </a:t>
                      </a:r>
                      <a:endParaRPr lang="en-US"/>
                    </a:p>
                  </a:txBody>
                  <a:tcPr/>
                </a:tc>
                <a:tc>
                  <a:txBody>
                    <a:bodyPr/>
                    <a:lstStyle/>
                    <a:p>
                      <a:r>
                        <a:rPr lang="en-GB"/>
                        <a:t>1 tablet</a:t>
                      </a:r>
                    </a:p>
                  </a:txBody>
                  <a:tcPr/>
                </a:tc>
                <a:tc>
                  <a:txBody>
                    <a:bodyPr/>
                    <a:lstStyle/>
                    <a:p>
                      <a:r>
                        <a:rPr lang="en-GB"/>
                        <a:t>Yes</a:t>
                      </a:r>
                    </a:p>
                    <a:p>
                      <a:pPr lvl="0">
                        <a:buNone/>
                      </a:pPr>
                      <a:endParaRPr lang="en-GB"/>
                    </a:p>
                    <a:p>
                      <a:pPr lvl="0">
                        <a:buNone/>
                      </a:pPr>
                      <a:r>
                        <a:rPr lang="en-GB"/>
                        <a:t>no</a:t>
                      </a:r>
                    </a:p>
                  </a:txBody>
                  <a:tcPr/>
                </a:tc>
                <a:tc>
                  <a:txBody>
                    <a:bodyPr/>
                    <a:lstStyle/>
                    <a:p>
                      <a:r>
                        <a:rPr lang="en-GB"/>
                        <a:t>Yes</a:t>
                      </a:r>
                      <a:endParaRPr lang="en-US"/>
                    </a:p>
                    <a:p>
                      <a:pPr lvl="0">
                        <a:buNone/>
                      </a:pPr>
                      <a:endParaRPr lang="en-GB"/>
                    </a:p>
                    <a:p>
                      <a:pPr lvl="0">
                        <a:buNone/>
                      </a:pPr>
                      <a:r>
                        <a:rPr lang="en-GB"/>
                        <a:t>No </a:t>
                      </a:r>
                    </a:p>
                  </a:txBody>
                  <a:tcPr/>
                </a:tc>
                <a:extLst>
                  <a:ext uri="{0D108BD9-81ED-4DB2-BD59-A6C34878D82A}">
                    <a16:rowId xmlns:a16="http://schemas.microsoft.com/office/drawing/2014/main" val="2532486350"/>
                  </a:ext>
                </a:extLst>
              </a:tr>
            </a:tbl>
          </a:graphicData>
        </a:graphic>
      </p:graphicFrame>
      <p:graphicFrame>
        <p:nvGraphicFramePr>
          <p:cNvPr id="7" name="Table 6">
            <a:extLst>
              <a:ext uri="{FF2B5EF4-FFF2-40B4-BE49-F238E27FC236}">
                <a16:creationId xmlns:a16="http://schemas.microsoft.com/office/drawing/2014/main" id="{3A2BD351-556D-C4B6-B894-A60EF37816BD}"/>
              </a:ext>
            </a:extLst>
          </p:cNvPr>
          <p:cNvGraphicFramePr>
            <a:graphicFrameLocks noGrp="1"/>
          </p:cNvGraphicFramePr>
          <p:nvPr>
            <p:extLst>
              <p:ext uri="{D42A27DB-BD31-4B8C-83A1-F6EECF244321}">
                <p14:modId xmlns:p14="http://schemas.microsoft.com/office/powerpoint/2010/main" val="3154935462"/>
              </p:ext>
            </p:extLst>
          </p:nvPr>
        </p:nvGraphicFramePr>
        <p:xfrm>
          <a:off x="9012555" y="1770126"/>
          <a:ext cx="1914022" cy="3336339"/>
        </p:xfrm>
        <a:graphic>
          <a:graphicData uri="http://schemas.openxmlformats.org/drawingml/2006/table">
            <a:tbl>
              <a:tblPr firstRow="1" bandRow="1">
                <a:tableStyleId>{5C22544A-7EE6-4342-B048-85BDC9FD1C3A}</a:tableStyleId>
              </a:tblPr>
              <a:tblGrid>
                <a:gridCol w="1914022">
                  <a:extLst>
                    <a:ext uri="{9D8B030D-6E8A-4147-A177-3AD203B41FA5}">
                      <a16:colId xmlns:a16="http://schemas.microsoft.com/office/drawing/2014/main" val="626501647"/>
                    </a:ext>
                  </a:extLst>
                </a:gridCol>
              </a:tblGrid>
              <a:tr h="1112113">
                <a:tc>
                  <a:txBody>
                    <a:bodyPr/>
                    <a:lstStyle/>
                    <a:p>
                      <a:r>
                        <a:rPr lang="en-GB"/>
                        <a:t>Night </a:t>
                      </a:r>
                    </a:p>
                  </a:txBody>
                  <a:tcPr/>
                </a:tc>
                <a:extLst>
                  <a:ext uri="{0D108BD9-81ED-4DB2-BD59-A6C34878D82A}">
                    <a16:rowId xmlns:a16="http://schemas.microsoft.com/office/drawing/2014/main" val="736248912"/>
                  </a:ext>
                </a:extLst>
              </a:tr>
              <a:tr h="1112113">
                <a:tc>
                  <a:txBody>
                    <a:bodyPr/>
                    <a:lstStyle/>
                    <a:p>
                      <a:r>
                        <a:rPr lang="en-GB"/>
                        <a:t>Yes</a:t>
                      </a:r>
                    </a:p>
                    <a:p>
                      <a:pPr lvl="0">
                        <a:buNone/>
                      </a:pPr>
                      <a:endParaRPr lang="en-GB"/>
                    </a:p>
                    <a:p>
                      <a:pPr lvl="0">
                        <a:buNone/>
                      </a:pPr>
                      <a:r>
                        <a:rPr lang="en-GB"/>
                        <a:t>no</a:t>
                      </a:r>
                    </a:p>
                  </a:txBody>
                  <a:tcPr/>
                </a:tc>
                <a:extLst>
                  <a:ext uri="{0D108BD9-81ED-4DB2-BD59-A6C34878D82A}">
                    <a16:rowId xmlns:a16="http://schemas.microsoft.com/office/drawing/2014/main" val="1963040544"/>
                  </a:ext>
                </a:extLst>
              </a:tr>
              <a:tr h="1112113">
                <a:tc>
                  <a:txBody>
                    <a:bodyPr/>
                    <a:lstStyle/>
                    <a:p>
                      <a:r>
                        <a:rPr lang="en-GB"/>
                        <a:t>Yes </a:t>
                      </a:r>
                    </a:p>
                    <a:p>
                      <a:pPr lvl="0">
                        <a:buNone/>
                      </a:pPr>
                      <a:endParaRPr lang="en-GB"/>
                    </a:p>
                    <a:p>
                      <a:pPr lvl="0">
                        <a:buNone/>
                      </a:pPr>
                      <a:r>
                        <a:rPr lang="en-GB"/>
                        <a:t>No </a:t>
                      </a:r>
                    </a:p>
                  </a:txBody>
                  <a:tcPr/>
                </a:tc>
                <a:extLst>
                  <a:ext uri="{0D108BD9-81ED-4DB2-BD59-A6C34878D82A}">
                    <a16:rowId xmlns:a16="http://schemas.microsoft.com/office/drawing/2014/main" val="3084291785"/>
                  </a:ext>
                </a:extLst>
              </a:tr>
            </a:tbl>
          </a:graphicData>
        </a:graphic>
      </p:graphicFrame>
      <p:sp>
        <p:nvSpPr>
          <p:cNvPr id="9" name="TextBox 8">
            <a:extLst>
              <a:ext uri="{FF2B5EF4-FFF2-40B4-BE49-F238E27FC236}">
                <a16:creationId xmlns:a16="http://schemas.microsoft.com/office/drawing/2014/main" id="{F8F07C04-967C-BE1B-E291-D1FCF7533421}"/>
              </a:ext>
            </a:extLst>
          </p:cNvPr>
          <p:cNvSpPr txBox="1"/>
          <p:nvPr/>
        </p:nvSpPr>
        <p:spPr>
          <a:xfrm>
            <a:off x="679539" y="5510508"/>
            <a:ext cx="929163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Here I have drew a table giving a example of medical administration which shows some records for patients.</a:t>
            </a:r>
          </a:p>
        </p:txBody>
      </p:sp>
    </p:spTree>
    <p:extLst>
      <p:ext uri="{BB962C8B-B14F-4D97-AF65-F5344CB8AC3E}">
        <p14:creationId xmlns:p14="http://schemas.microsoft.com/office/powerpoint/2010/main" val="3708107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A58DC-8685-9899-A454-D3788554DCBB}"/>
              </a:ext>
            </a:extLst>
          </p:cNvPr>
          <p:cNvSpPr>
            <a:spLocks noGrp="1"/>
          </p:cNvSpPr>
          <p:nvPr>
            <p:ph type="title"/>
          </p:nvPr>
        </p:nvSpPr>
        <p:spPr>
          <a:xfrm>
            <a:off x="3267868" y="3070489"/>
            <a:ext cx="4863761" cy="1507067"/>
          </a:xfrm>
        </p:spPr>
        <p:txBody>
          <a:bodyPr/>
          <a:lstStyle/>
          <a:p>
            <a:r>
              <a:rPr lang="en-GB" b="1" dirty="0"/>
              <a:t>Limitations of Microsoft excel </a:t>
            </a:r>
          </a:p>
        </p:txBody>
      </p:sp>
      <p:sp>
        <p:nvSpPr>
          <p:cNvPr id="4" name="Rectangle: Rounded Corners 3">
            <a:extLst>
              <a:ext uri="{FF2B5EF4-FFF2-40B4-BE49-F238E27FC236}">
                <a16:creationId xmlns:a16="http://schemas.microsoft.com/office/drawing/2014/main" id="{12B80CE1-7A41-0BC1-5D0A-F8CD8DFFC611}"/>
              </a:ext>
            </a:extLst>
          </p:cNvPr>
          <p:cNvSpPr/>
          <p:nvPr/>
        </p:nvSpPr>
        <p:spPr>
          <a:xfrm>
            <a:off x="8213305" y="653794"/>
            <a:ext cx="3053282" cy="76493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Reduced set of functions </a:t>
            </a:r>
            <a:r>
              <a:rPr lang="en-GB"/>
              <a:t> </a:t>
            </a:r>
          </a:p>
        </p:txBody>
      </p:sp>
      <p:cxnSp>
        <p:nvCxnSpPr>
          <p:cNvPr id="6" name="Straight Arrow Connector 5">
            <a:extLst>
              <a:ext uri="{FF2B5EF4-FFF2-40B4-BE49-F238E27FC236}">
                <a16:creationId xmlns:a16="http://schemas.microsoft.com/office/drawing/2014/main" id="{C5B5EE3D-EE64-AC3B-5229-37F9E161FE95}"/>
              </a:ext>
            </a:extLst>
          </p:cNvPr>
          <p:cNvCxnSpPr/>
          <p:nvPr/>
        </p:nvCxnSpPr>
        <p:spPr>
          <a:xfrm flipH="1">
            <a:off x="7186078" y="2184233"/>
            <a:ext cx="2058243" cy="11454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Arrow: Down 6">
            <a:extLst>
              <a:ext uri="{FF2B5EF4-FFF2-40B4-BE49-F238E27FC236}">
                <a16:creationId xmlns:a16="http://schemas.microsoft.com/office/drawing/2014/main" id="{FA29CC74-FB6A-F4A7-A7BF-953A72F437FC}"/>
              </a:ext>
            </a:extLst>
          </p:cNvPr>
          <p:cNvSpPr/>
          <p:nvPr/>
        </p:nvSpPr>
        <p:spPr>
          <a:xfrm>
            <a:off x="9588384" y="1418259"/>
            <a:ext cx="307217" cy="104112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peech Bubble: Rectangle with Corners Rounded 7">
            <a:extLst>
              <a:ext uri="{FF2B5EF4-FFF2-40B4-BE49-F238E27FC236}">
                <a16:creationId xmlns:a16="http://schemas.microsoft.com/office/drawing/2014/main" id="{2F388462-C9C8-AE9B-FE21-4F2DAA63CD46}"/>
              </a:ext>
            </a:extLst>
          </p:cNvPr>
          <p:cNvSpPr/>
          <p:nvPr/>
        </p:nvSpPr>
        <p:spPr>
          <a:xfrm>
            <a:off x="8215465" y="2463787"/>
            <a:ext cx="3328010" cy="1381247"/>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There are several limitations including reduced set of functions available for analysis (perzina.2014)</a:t>
            </a:r>
          </a:p>
        </p:txBody>
      </p:sp>
      <p:sp>
        <p:nvSpPr>
          <p:cNvPr id="9" name="Rectangle: Rounded Corners 8">
            <a:extLst>
              <a:ext uri="{FF2B5EF4-FFF2-40B4-BE49-F238E27FC236}">
                <a16:creationId xmlns:a16="http://schemas.microsoft.com/office/drawing/2014/main" id="{0D71D1A4-54AF-08D0-AACD-666BD5154F28}"/>
              </a:ext>
            </a:extLst>
          </p:cNvPr>
          <p:cNvSpPr/>
          <p:nvPr/>
        </p:nvSpPr>
        <p:spPr>
          <a:xfrm>
            <a:off x="425107" y="1044354"/>
            <a:ext cx="2218795" cy="93872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Restrictions </a:t>
            </a:r>
          </a:p>
        </p:txBody>
      </p:sp>
      <p:sp>
        <p:nvSpPr>
          <p:cNvPr id="10" name="Arrow: Down 9">
            <a:extLst>
              <a:ext uri="{FF2B5EF4-FFF2-40B4-BE49-F238E27FC236}">
                <a16:creationId xmlns:a16="http://schemas.microsoft.com/office/drawing/2014/main" id="{06D5D54D-D202-12D9-5B1D-1F2B5EF5D169}"/>
              </a:ext>
            </a:extLst>
          </p:cNvPr>
          <p:cNvSpPr/>
          <p:nvPr/>
        </p:nvSpPr>
        <p:spPr>
          <a:xfrm>
            <a:off x="1178017" y="2000494"/>
            <a:ext cx="327102" cy="107684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Speech Bubble: Rectangle with Corners Rounded 10">
            <a:extLst>
              <a:ext uri="{FF2B5EF4-FFF2-40B4-BE49-F238E27FC236}">
                <a16:creationId xmlns:a16="http://schemas.microsoft.com/office/drawing/2014/main" id="{73FEE9DD-4E07-BF30-5E59-D193141EE2D0}"/>
              </a:ext>
            </a:extLst>
          </p:cNvPr>
          <p:cNvSpPr/>
          <p:nvPr/>
        </p:nvSpPr>
        <p:spPr>
          <a:xfrm>
            <a:off x="148097" y="3068661"/>
            <a:ext cx="2480320" cy="1087168"/>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Restriction of cells that can be </a:t>
            </a:r>
            <a:r>
              <a:rPr lang="en-GB" dirty="0" err="1"/>
              <a:t>analyzed</a:t>
            </a:r>
            <a:r>
              <a:rPr lang="en-GB" dirty="0"/>
              <a:t>,(</a:t>
            </a:r>
            <a:r>
              <a:rPr lang="en-GB" dirty="0" err="1"/>
              <a:t>Perzina</a:t>
            </a:r>
            <a:r>
              <a:rPr lang="en-GB" dirty="0"/>
              <a:t> 2014)</a:t>
            </a:r>
          </a:p>
        </p:txBody>
      </p:sp>
      <p:sp>
        <p:nvSpPr>
          <p:cNvPr id="12" name="Rectangle: Rounded Corners 11">
            <a:extLst>
              <a:ext uri="{FF2B5EF4-FFF2-40B4-BE49-F238E27FC236}">
                <a16:creationId xmlns:a16="http://schemas.microsoft.com/office/drawing/2014/main" id="{742623BF-4CCA-3464-6E35-5236A6BB3402}"/>
              </a:ext>
            </a:extLst>
          </p:cNvPr>
          <p:cNvSpPr/>
          <p:nvPr/>
        </p:nvSpPr>
        <p:spPr>
          <a:xfrm>
            <a:off x="4402984" y="377910"/>
            <a:ext cx="2167592" cy="78511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Requirements</a:t>
            </a:r>
            <a:r>
              <a:rPr lang="en-GB"/>
              <a:t> </a:t>
            </a:r>
          </a:p>
        </p:txBody>
      </p:sp>
      <p:sp>
        <p:nvSpPr>
          <p:cNvPr id="13" name="Arrow: Down 12">
            <a:extLst>
              <a:ext uri="{FF2B5EF4-FFF2-40B4-BE49-F238E27FC236}">
                <a16:creationId xmlns:a16="http://schemas.microsoft.com/office/drawing/2014/main" id="{A958FDA5-7CF3-8790-9C10-863BFF735756}"/>
              </a:ext>
            </a:extLst>
          </p:cNvPr>
          <p:cNvSpPr/>
          <p:nvPr/>
        </p:nvSpPr>
        <p:spPr>
          <a:xfrm>
            <a:off x="5401442" y="1101899"/>
            <a:ext cx="170676" cy="75097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Speech Bubble: Rectangle with Corners Rounded 13">
            <a:extLst>
              <a:ext uri="{FF2B5EF4-FFF2-40B4-BE49-F238E27FC236}">
                <a16:creationId xmlns:a16="http://schemas.microsoft.com/office/drawing/2014/main" id="{DD682308-A7DC-9A10-FE33-46750DE661D5}"/>
              </a:ext>
            </a:extLst>
          </p:cNvPr>
          <p:cNvSpPr/>
          <p:nvPr/>
        </p:nvSpPr>
        <p:spPr>
          <a:xfrm>
            <a:off x="3268311" y="1790186"/>
            <a:ext cx="4450426" cy="887518"/>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Cells should not contain no blanks and manually selected for analysis in </a:t>
            </a:r>
            <a:r>
              <a:rPr lang="en-GB" dirty="0" err="1"/>
              <a:t>microsoft</a:t>
            </a:r>
            <a:r>
              <a:rPr lang="en-GB" dirty="0"/>
              <a:t> excel.(Perzina.2014)</a:t>
            </a:r>
          </a:p>
        </p:txBody>
      </p:sp>
    </p:spTree>
    <p:extLst>
      <p:ext uri="{BB962C8B-B14F-4D97-AF65-F5344CB8AC3E}">
        <p14:creationId xmlns:p14="http://schemas.microsoft.com/office/powerpoint/2010/main" val="1016142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500"/>
                                        <p:tgtEl>
                                          <p:spTgt spid="11"/>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P spid="11" grpId="0" animBg="1"/>
      <p:bldP spid="1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B6C7D-2D9F-F6E1-672B-5BC98708348F}"/>
              </a:ext>
            </a:extLst>
          </p:cNvPr>
          <p:cNvSpPr>
            <a:spLocks noGrp="1"/>
          </p:cNvSpPr>
          <p:nvPr>
            <p:ph type="title"/>
          </p:nvPr>
        </p:nvSpPr>
        <p:spPr>
          <a:xfrm>
            <a:off x="243681" y="141551"/>
            <a:ext cx="8534400" cy="1507067"/>
          </a:xfrm>
        </p:spPr>
        <p:txBody>
          <a:bodyPr>
            <a:normAutofit/>
          </a:bodyPr>
          <a:lstStyle/>
          <a:p>
            <a:r>
              <a:rPr lang="en-GB" sz="6600" b="1"/>
              <a:t>Microsoft teams:</a:t>
            </a:r>
          </a:p>
        </p:txBody>
      </p:sp>
      <p:sp>
        <p:nvSpPr>
          <p:cNvPr id="3" name="Content Placeholder 2">
            <a:extLst>
              <a:ext uri="{FF2B5EF4-FFF2-40B4-BE49-F238E27FC236}">
                <a16:creationId xmlns:a16="http://schemas.microsoft.com/office/drawing/2014/main" id="{9D72C19C-5CFB-66A5-17AC-1843562D1FCC}"/>
              </a:ext>
            </a:extLst>
          </p:cNvPr>
          <p:cNvSpPr>
            <a:spLocks noGrp="1"/>
          </p:cNvSpPr>
          <p:nvPr>
            <p:ph idx="1"/>
          </p:nvPr>
        </p:nvSpPr>
        <p:spPr>
          <a:xfrm>
            <a:off x="243680" y="1971675"/>
            <a:ext cx="11584709" cy="4423647"/>
          </a:xfrm>
        </p:spPr>
        <p:txBody>
          <a:bodyPr vert="horz" lIns="91440" tIns="45720" rIns="91440" bIns="45720" rtlCol="0" anchor="ctr">
            <a:noAutofit/>
          </a:bodyPr>
          <a:lstStyle/>
          <a:p>
            <a:pPr marL="0" indent="0">
              <a:buNone/>
            </a:pPr>
            <a:r>
              <a:rPr lang="en-GB" sz="2400" dirty="0">
                <a:solidFill>
                  <a:schemeClr val="tx1"/>
                </a:solidFill>
                <a:latin typeface="Century Gothic"/>
                <a:cs typeface="Arial"/>
              </a:rPr>
              <a:t>Firstly Microsoft teams can help enhance communication within the Greenfield care home setting between all staff of different roles as meeting can be scheduled online beforehand , this enables more remote working , working from different locations of the care home and can reduce allot of time from being </a:t>
            </a:r>
            <a:r>
              <a:rPr lang="en-GB" sz="2400" dirty="0">
                <a:solidFill>
                  <a:schemeClr val="tx1"/>
                </a:solidFill>
                <a:latin typeface="Century Gothic"/>
                <a:cs typeface="Arial"/>
                <a:hlinkClick r:id="rId2">
                  <a:extLst>
                    <a:ext uri="{A12FA001-AC4F-418D-AE19-62706E023703}">
                      <ahyp:hlinkClr xmlns:ahyp="http://schemas.microsoft.com/office/drawing/2018/hyperlinkcolor" val="tx"/>
                    </a:ext>
                  </a:extLst>
                </a:hlinkClick>
              </a:rPr>
              <a:t>wasted</a:t>
            </a:r>
            <a:r>
              <a:rPr lang="en-GB" sz="2400" dirty="0">
                <a:solidFill>
                  <a:schemeClr val="tx1"/>
                </a:solidFill>
                <a:latin typeface="Century Gothic"/>
                <a:cs typeface="Arial"/>
              </a:rPr>
              <a:t>. (NHS,2025)</a:t>
            </a:r>
            <a:endParaRPr lang="en-GB" sz="2400" dirty="0">
              <a:solidFill>
                <a:schemeClr val="tx1"/>
              </a:solidFill>
              <a:cs typeface="Arial"/>
            </a:endParaRPr>
          </a:p>
          <a:p>
            <a:pPr marL="0" indent="0">
              <a:buNone/>
            </a:pPr>
            <a:endParaRPr lang="en-GB" sz="2400" dirty="0">
              <a:solidFill>
                <a:schemeClr val="tx1"/>
              </a:solidFill>
              <a:cs typeface="Arial"/>
            </a:endParaRPr>
          </a:p>
          <a:p>
            <a:pPr marL="0" indent="0">
              <a:buNone/>
            </a:pPr>
            <a:endParaRPr lang="en-GB" sz="2400" dirty="0">
              <a:solidFill>
                <a:schemeClr val="tx1"/>
              </a:solidFill>
              <a:cs typeface="Arial"/>
            </a:endParaRPr>
          </a:p>
        </p:txBody>
      </p:sp>
      <p:pic>
        <p:nvPicPr>
          <p:cNvPr id="4" name="Picture 3" descr="A logo of a company&#10;&#10;AI-generated content may be incorrect.">
            <a:extLst>
              <a:ext uri="{FF2B5EF4-FFF2-40B4-BE49-F238E27FC236}">
                <a16:creationId xmlns:a16="http://schemas.microsoft.com/office/drawing/2014/main" id="{FF183838-BB33-423F-38BF-6A6B2B5C659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776331" y="135964"/>
            <a:ext cx="3254013" cy="1840722"/>
          </a:xfrm>
          <a:prstGeom prst="rect">
            <a:avLst/>
          </a:prstGeom>
        </p:spPr>
      </p:pic>
      <p:sp>
        <p:nvSpPr>
          <p:cNvPr id="5" name="TextBox 4">
            <a:extLst>
              <a:ext uri="{FF2B5EF4-FFF2-40B4-BE49-F238E27FC236}">
                <a16:creationId xmlns:a16="http://schemas.microsoft.com/office/drawing/2014/main" id="{DAD5D34B-95EB-D69B-F3C5-6338DC46C8B9}"/>
              </a:ext>
            </a:extLst>
          </p:cNvPr>
          <p:cNvSpPr txBox="1"/>
          <p:nvPr/>
        </p:nvSpPr>
        <p:spPr>
          <a:xfrm>
            <a:off x="8763000" y="1971675"/>
            <a:ext cx="2893219" cy="103188"/>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7351920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id="{C228CC20-CBEC-87ED-91E2-AD40906FB396}"/>
              </a:ext>
            </a:extLst>
          </p:cNvPr>
          <p:cNvSpPr/>
          <p:nvPr/>
        </p:nvSpPr>
        <p:spPr>
          <a:xfrm>
            <a:off x="2274986" y="1982691"/>
            <a:ext cx="6686901" cy="205349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r>
              <a:rPr lang="en-GB" sz="6000" b="1" dirty="0"/>
              <a:t>Advantages </a:t>
            </a:r>
          </a:p>
        </p:txBody>
      </p:sp>
      <p:sp>
        <p:nvSpPr>
          <p:cNvPr id="16" name="Cloud 15">
            <a:extLst>
              <a:ext uri="{FF2B5EF4-FFF2-40B4-BE49-F238E27FC236}">
                <a16:creationId xmlns:a16="http://schemas.microsoft.com/office/drawing/2014/main" id="{9E51F246-6336-1140-9F4D-C2BA60CAD054}"/>
              </a:ext>
            </a:extLst>
          </p:cNvPr>
          <p:cNvSpPr/>
          <p:nvPr/>
        </p:nvSpPr>
        <p:spPr>
          <a:xfrm>
            <a:off x="-658" y="3511"/>
            <a:ext cx="2015719"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t>Quick</a:t>
            </a:r>
          </a:p>
        </p:txBody>
      </p:sp>
      <p:sp>
        <p:nvSpPr>
          <p:cNvPr id="18" name="Cloud 17">
            <a:extLst>
              <a:ext uri="{FF2B5EF4-FFF2-40B4-BE49-F238E27FC236}">
                <a16:creationId xmlns:a16="http://schemas.microsoft.com/office/drawing/2014/main" id="{D5FF0121-D6E4-4718-3741-797E882B54C8}"/>
              </a:ext>
            </a:extLst>
          </p:cNvPr>
          <p:cNvSpPr/>
          <p:nvPr/>
        </p:nvSpPr>
        <p:spPr>
          <a:xfrm>
            <a:off x="4287013" y="3510"/>
            <a:ext cx="3039300" cy="1725794"/>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dirty="0"/>
              <a:t>Remote working </a:t>
            </a:r>
            <a:r>
              <a:rPr lang="en-GB" sz="2400" dirty="0" err="1"/>
              <a:t>i.e</a:t>
            </a:r>
            <a:r>
              <a:rPr lang="en-GB" sz="2400" dirty="0"/>
              <a:t> live broadcast</a:t>
            </a:r>
          </a:p>
        </p:txBody>
      </p:sp>
      <p:sp>
        <p:nvSpPr>
          <p:cNvPr id="19" name="Cloud 18">
            <a:extLst>
              <a:ext uri="{FF2B5EF4-FFF2-40B4-BE49-F238E27FC236}">
                <a16:creationId xmlns:a16="http://schemas.microsoft.com/office/drawing/2014/main" id="{18983A1A-2F49-F01B-70EA-756F56805AD8}"/>
              </a:ext>
            </a:extLst>
          </p:cNvPr>
          <p:cNvSpPr/>
          <p:nvPr/>
        </p:nvSpPr>
        <p:spPr>
          <a:xfrm>
            <a:off x="2069252" y="356078"/>
            <a:ext cx="2015719"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Travel time</a:t>
            </a:r>
          </a:p>
        </p:txBody>
      </p:sp>
      <p:sp>
        <p:nvSpPr>
          <p:cNvPr id="20" name="Cloud 19">
            <a:extLst>
              <a:ext uri="{FF2B5EF4-FFF2-40B4-BE49-F238E27FC236}">
                <a16:creationId xmlns:a16="http://schemas.microsoft.com/office/drawing/2014/main" id="{C487AC1B-844A-DBCD-0E3A-FDA01A1F5B9D}"/>
              </a:ext>
            </a:extLst>
          </p:cNvPr>
          <p:cNvSpPr/>
          <p:nvPr/>
        </p:nvSpPr>
        <p:spPr>
          <a:xfrm rot="-360000">
            <a:off x="67580" y="3722526"/>
            <a:ext cx="2936942" cy="1464213"/>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Part of Microsoft office</a:t>
            </a:r>
          </a:p>
        </p:txBody>
      </p:sp>
      <p:sp>
        <p:nvSpPr>
          <p:cNvPr id="21" name="Cloud 20">
            <a:extLst>
              <a:ext uri="{FF2B5EF4-FFF2-40B4-BE49-F238E27FC236}">
                <a16:creationId xmlns:a16="http://schemas.microsoft.com/office/drawing/2014/main" id="{7E0CCFA9-C5B8-2820-CEE2-BE54D6231E05}"/>
              </a:ext>
            </a:extLst>
          </p:cNvPr>
          <p:cNvSpPr/>
          <p:nvPr/>
        </p:nvSpPr>
        <p:spPr>
          <a:xfrm>
            <a:off x="260924" y="1732228"/>
            <a:ext cx="2015719"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Easy to share info</a:t>
            </a:r>
          </a:p>
        </p:txBody>
      </p:sp>
      <p:sp>
        <p:nvSpPr>
          <p:cNvPr id="22" name="Cloud 21">
            <a:extLst>
              <a:ext uri="{FF2B5EF4-FFF2-40B4-BE49-F238E27FC236}">
                <a16:creationId xmlns:a16="http://schemas.microsoft.com/office/drawing/2014/main" id="{AEEA5AB4-2273-9916-9CFB-00BE0B99A539}"/>
              </a:ext>
            </a:extLst>
          </p:cNvPr>
          <p:cNvSpPr/>
          <p:nvPr/>
        </p:nvSpPr>
        <p:spPr>
          <a:xfrm>
            <a:off x="7471489" y="356077"/>
            <a:ext cx="2027092"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dirty="0"/>
              <a:t>Easy access</a:t>
            </a:r>
          </a:p>
        </p:txBody>
      </p:sp>
      <p:sp>
        <p:nvSpPr>
          <p:cNvPr id="24" name="Cloud 23">
            <a:extLst>
              <a:ext uri="{FF2B5EF4-FFF2-40B4-BE49-F238E27FC236}">
                <a16:creationId xmlns:a16="http://schemas.microsoft.com/office/drawing/2014/main" id="{13595465-D968-A19E-E678-F9962407518A}"/>
              </a:ext>
            </a:extLst>
          </p:cNvPr>
          <p:cNvSpPr/>
          <p:nvPr/>
        </p:nvSpPr>
        <p:spPr>
          <a:xfrm rot="-300000">
            <a:off x="9032435" y="1819661"/>
            <a:ext cx="2470644" cy="1646182"/>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Safe if used correctly</a:t>
            </a:r>
          </a:p>
        </p:txBody>
      </p:sp>
      <p:sp>
        <p:nvSpPr>
          <p:cNvPr id="25" name="Cloud 24">
            <a:extLst>
              <a:ext uri="{FF2B5EF4-FFF2-40B4-BE49-F238E27FC236}">
                <a16:creationId xmlns:a16="http://schemas.microsoft.com/office/drawing/2014/main" id="{B7AAA5E1-32CA-5251-DFAA-B2A592B199E1}"/>
              </a:ext>
            </a:extLst>
          </p:cNvPr>
          <p:cNvSpPr/>
          <p:nvPr/>
        </p:nvSpPr>
        <p:spPr>
          <a:xfrm>
            <a:off x="9552773" y="3511"/>
            <a:ext cx="2015719"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one app</a:t>
            </a:r>
          </a:p>
        </p:txBody>
      </p:sp>
      <p:sp>
        <p:nvSpPr>
          <p:cNvPr id="26" name="Cloud 25">
            <a:extLst>
              <a:ext uri="{FF2B5EF4-FFF2-40B4-BE49-F238E27FC236}">
                <a16:creationId xmlns:a16="http://schemas.microsoft.com/office/drawing/2014/main" id="{B6BF3BCB-E7D5-F019-C436-78226E2BEAC9}"/>
              </a:ext>
            </a:extLst>
          </p:cNvPr>
          <p:cNvSpPr/>
          <p:nvPr/>
        </p:nvSpPr>
        <p:spPr>
          <a:xfrm>
            <a:off x="2535550" y="4768854"/>
            <a:ext cx="2538883"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catered to specific groups</a:t>
            </a:r>
          </a:p>
        </p:txBody>
      </p:sp>
      <p:sp>
        <p:nvSpPr>
          <p:cNvPr id="27" name="Cloud 26">
            <a:extLst>
              <a:ext uri="{FF2B5EF4-FFF2-40B4-BE49-F238E27FC236}">
                <a16:creationId xmlns:a16="http://schemas.microsoft.com/office/drawing/2014/main" id="{363F3676-EB47-E979-A13F-A3E53D6CBF29}"/>
              </a:ext>
            </a:extLst>
          </p:cNvPr>
          <p:cNvSpPr/>
          <p:nvPr/>
        </p:nvSpPr>
        <p:spPr>
          <a:xfrm>
            <a:off x="8654296" y="3642913"/>
            <a:ext cx="2914196" cy="2248958"/>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dirty="0"/>
              <a:t>Low chances of losing information</a:t>
            </a:r>
          </a:p>
        </p:txBody>
      </p:sp>
      <p:sp>
        <p:nvSpPr>
          <p:cNvPr id="28" name="Cloud 27">
            <a:extLst>
              <a:ext uri="{FF2B5EF4-FFF2-40B4-BE49-F238E27FC236}">
                <a16:creationId xmlns:a16="http://schemas.microsoft.com/office/drawing/2014/main" id="{5CBA4427-8D51-C326-4A8E-51927923D49F}"/>
              </a:ext>
            </a:extLst>
          </p:cNvPr>
          <p:cNvSpPr/>
          <p:nvPr/>
        </p:nvSpPr>
        <p:spPr>
          <a:xfrm>
            <a:off x="5208238" y="4268437"/>
            <a:ext cx="3448733" cy="1976003"/>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dirty="0"/>
              <a:t>adapt and grow with digital needs evolving</a:t>
            </a:r>
          </a:p>
        </p:txBody>
      </p:sp>
      <p:sp>
        <p:nvSpPr>
          <p:cNvPr id="29" name="TextBox 28">
            <a:extLst>
              <a:ext uri="{FF2B5EF4-FFF2-40B4-BE49-F238E27FC236}">
                <a16:creationId xmlns:a16="http://schemas.microsoft.com/office/drawing/2014/main" id="{FC6BC5AD-D9D2-EAE1-4250-68ACB0DBA148}"/>
              </a:ext>
            </a:extLst>
          </p:cNvPr>
          <p:cNvSpPr txBox="1"/>
          <p:nvPr/>
        </p:nvSpPr>
        <p:spPr>
          <a:xfrm>
            <a:off x="9367864" y="6019861"/>
            <a:ext cx="266585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(Ashfaq,2025)</a:t>
            </a:r>
          </a:p>
        </p:txBody>
      </p:sp>
    </p:spTree>
    <p:extLst>
      <p:ext uri="{BB962C8B-B14F-4D97-AF65-F5344CB8AC3E}">
        <p14:creationId xmlns:p14="http://schemas.microsoft.com/office/powerpoint/2010/main" val="2593277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grpId="0" nodeType="clickEffect">
                                  <p:stCondLst>
                                    <p:cond delay="0"/>
                                  </p:stCondLst>
                                  <p:childTnLst>
                                    <p:animEffect transition="out" filter="fade">
                                      <p:cBhvr>
                                        <p:cTn id="11" dur="500" tmFilter="0, 0; .2, .5; .8, .5; 1, 0"/>
                                        <p:tgtEl>
                                          <p:spTgt spid="16"/>
                                        </p:tgtEl>
                                      </p:cBhvr>
                                    </p:animEffect>
                                    <p:animScale>
                                      <p:cBhvr>
                                        <p:cTn id="12" dur="250" autoRev="1" fill="hold"/>
                                        <p:tgtEl>
                                          <p:spTgt spid="16"/>
                                        </p:tgtEl>
                                      </p:cBhvr>
                                      <p:by x="105000" y="105000"/>
                                    </p:animScale>
                                  </p:childTnLst>
                                </p:cTn>
                              </p:par>
                            </p:childTnLst>
                          </p:cTn>
                        </p:par>
                      </p:childTnLst>
                    </p:cTn>
                  </p:par>
                  <p:par>
                    <p:cTn id="13" fill="hold">
                      <p:stCondLst>
                        <p:cond delay="indefinite"/>
                      </p:stCondLst>
                      <p:childTnLst>
                        <p:par>
                          <p:cTn id="14" fill="hold">
                            <p:stCondLst>
                              <p:cond delay="0"/>
                            </p:stCondLst>
                            <p:childTnLst>
                              <p:par>
                                <p:cTn id="15" presetID="26" presetClass="emph" presetSubtype="0" fill="hold" grpId="0" nodeType="clickEffect">
                                  <p:stCondLst>
                                    <p:cond delay="0"/>
                                  </p:stCondLst>
                                  <p:childTnLst>
                                    <p:animEffect transition="out" filter="fade">
                                      <p:cBhvr>
                                        <p:cTn id="16" dur="500" tmFilter="0, 0; .2, .5; .8, .5; 1, 0"/>
                                        <p:tgtEl>
                                          <p:spTgt spid="19"/>
                                        </p:tgtEl>
                                      </p:cBhvr>
                                    </p:animEffect>
                                    <p:animScale>
                                      <p:cBhvr>
                                        <p:cTn id="17" dur="250" autoRev="1" fill="hold"/>
                                        <p:tgtEl>
                                          <p:spTgt spid="19"/>
                                        </p:tgtEl>
                                      </p:cBhvr>
                                      <p:by x="105000" y="105000"/>
                                    </p:animScale>
                                  </p:childTnLst>
                                </p:cTn>
                              </p:par>
                            </p:childTnLst>
                          </p:cTn>
                        </p:par>
                      </p:childTnLst>
                    </p:cTn>
                  </p:par>
                  <p:par>
                    <p:cTn id="18" fill="hold">
                      <p:stCondLst>
                        <p:cond delay="indefinite"/>
                      </p:stCondLst>
                      <p:childTnLst>
                        <p:par>
                          <p:cTn id="19" fill="hold">
                            <p:stCondLst>
                              <p:cond delay="0"/>
                            </p:stCondLst>
                            <p:childTnLst>
                              <p:par>
                                <p:cTn id="20" presetID="26" presetClass="emph" presetSubtype="0" fill="hold" grpId="0" nodeType="clickEffect">
                                  <p:stCondLst>
                                    <p:cond delay="0"/>
                                  </p:stCondLst>
                                  <p:childTnLst>
                                    <p:animEffect transition="out" filter="fade">
                                      <p:cBhvr>
                                        <p:cTn id="21" dur="500" tmFilter="0, 0; .2, .5; .8, .5; 1, 0"/>
                                        <p:tgtEl>
                                          <p:spTgt spid="18"/>
                                        </p:tgtEl>
                                      </p:cBhvr>
                                    </p:animEffect>
                                    <p:animScale>
                                      <p:cBhvr>
                                        <p:cTn id="22" dur="250" autoRev="1" fill="hold"/>
                                        <p:tgtEl>
                                          <p:spTgt spid="18"/>
                                        </p:tgtEl>
                                      </p:cBhvr>
                                      <p:by x="105000" y="105000"/>
                                    </p:animScale>
                                  </p:childTnLst>
                                </p:cTn>
                              </p:par>
                            </p:childTnLst>
                          </p:cTn>
                        </p:par>
                      </p:childTnLst>
                    </p:cTn>
                  </p:par>
                  <p:par>
                    <p:cTn id="23" fill="hold">
                      <p:stCondLst>
                        <p:cond delay="indefinite"/>
                      </p:stCondLst>
                      <p:childTnLst>
                        <p:par>
                          <p:cTn id="24" fill="hold">
                            <p:stCondLst>
                              <p:cond delay="0"/>
                            </p:stCondLst>
                            <p:childTnLst>
                              <p:par>
                                <p:cTn id="25" presetID="26" presetClass="emph" presetSubtype="0" fill="hold" grpId="0" nodeType="clickEffect">
                                  <p:stCondLst>
                                    <p:cond delay="0"/>
                                  </p:stCondLst>
                                  <p:childTnLst>
                                    <p:animEffect transition="out" filter="fade">
                                      <p:cBhvr>
                                        <p:cTn id="26" dur="500" tmFilter="0, 0; .2, .5; .8, .5; 1, 0"/>
                                        <p:tgtEl>
                                          <p:spTgt spid="22"/>
                                        </p:tgtEl>
                                      </p:cBhvr>
                                    </p:animEffect>
                                    <p:animScale>
                                      <p:cBhvr>
                                        <p:cTn id="27" dur="250" autoRev="1" fill="hold"/>
                                        <p:tgtEl>
                                          <p:spTgt spid="22"/>
                                        </p:tgtEl>
                                      </p:cBhvr>
                                      <p:by x="105000" y="105000"/>
                                    </p:animScale>
                                  </p:childTnLst>
                                </p:cTn>
                              </p:par>
                            </p:childTnLst>
                          </p:cTn>
                        </p:par>
                      </p:childTnLst>
                    </p:cTn>
                  </p:par>
                  <p:par>
                    <p:cTn id="28" fill="hold">
                      <p:stCondLst>
                        <p:cond delay="indefinite"/>
                      </p:stCondLst>
                      <p:childTnLst>
                        <p:par>
                          <p:cTn id="29" fill="hold">
                            <p:stCondLst>
                              <p:cond delay="0"/>
                            </p:stCondLst>
                            <p:childTnLst>
                              <p:par>
                                <p:cTn id="30" presetID="26" presetClass="emph" presetSubtype="0" fill="hold" grpId="0" nodeType="clickEffect">
                                  <p:stCondLst>
                                    <p:cond delay="0"/>
                                  </p:stCondLst>
                                  <p:childTnLst>
                                    <p:animEffect transition="out" filter="fade">
                                      <p:cBhvr>
                                        <p:cTn id="31" dur="500" tmFilter="0, 0; .2, .5; .8, .5; 1, 0"/>
                                        <p:tgtEl>
                                          <p:spTgt spid="25"/>
                                        </p:tgtEl>
                                      </p:cBhvr>
                                    </p:animEffect>
                                    <p:animScale>
                                      <p:cBhvr>
                                        <p:cTn id="32" dur="250" autoRev="1" fill="hold"/>
                                        <p:tgtEl>
                                          <p:spTgt spid="25"/>
                                        </p:tgtEl>
                                      </p:cBhvr>
                                      <p:by x="105000" y="105000"/>
                                    </p:animScale>
                                  </p:childTnLst>
                                </p:cTn>
                              </p:par>
                            </p:childTnLst>
                          </p:cTn>
                        </p:par>
                      </p:childTnLst>
                    </p:cTn>
                  </p:par>
                  <p:par>
                    <p:cTn id="33" fill="hold">
                      <p:stCondLst>
                        <p:cond delay="indefinite"/>
                      </p:stCondLst>
                      <p:childTnLst>
                        <p:par>
                          <p:cTn id="34" fill="hold">
                            <p:stCondLst>
                              <p:cond delay="0"/>
                            </p:stCondLst>
                            <p:childTnLst>
                              <p:par>
                                <p:cTn id="35" presetID="26" presetClass="emph" presetSubtype="0" fill="hold" grpId="0" nodeType="clickEffect">
                                  <p:stCondLst>
                                    <p:cond delay="0"/>
                                  </p:stCondLst>
                                  <p:childTnLst>
                                    <p:animEffect transition="out" filter="fade">
                                      <p:cBhvr>
                                        <p:cTn id="36" dur="500" tmFilter="0, 0; .2, .5; .8, .5; 1, 0"/>
                                        <p:tgtEl>
                                          <p:spTgt spid="21"/>
                                        </p:tgtEl>
                                      </p:cBhvr>
                                    </p:animEffect>
                                    <p:animScale>
                                      <p:cBhvr>
                                        <p:cTn id="37" dur="250" autoRev="1" fill="hold"/>
                                        <p:tgtEl>
                                          <p:spTgt spid="21"/>
                                        </p:tgtEl>
                                      </p:cBhvr>
                                      <p:by x="105000" y="105000"/>
                                    </p:animScale>
                                  </p:childTnLst>
                                </p:cTn>
                              </p:par>
                            </p:childTnLst>
                          </p:cTn>
                        </p:par>
                      </p:childTnLst>
                    </p:cTn>
                  </p:par>
                  <p:par>
                    <p:cTn id="38" fill="hold">
                      <p:stCondLst>
                        <p:cond delay="indefinite"/>
                      </p:stCondLst>
                      <p:childTnLst>
                        <p:par>
                          <p:cTn id="39" fill="hold">
                            <p:stCondLst>
                              <p:cond delay="0"/>
                            </p:stCondLst>
                            <p:childTnLst>
                              <p:par>
                                <p:cTn id="40" presetID="26" presetClass="emph" presetSubtype="0" fill="hold" grpId="0" nodeType="clickEffect">
                                  <p:stCondLst>
                                    <p:cond delay="0"/>
                                  </p:stCondLst>
                                  <p:childTnLst>
                                    <p:animEffect transition="out" filter="fade">
                                      <p:cBhvr>
                                        <p:cTn id="41" dur="500" tmFilter="0, 0; .2, .5; .8, .5; 1, 0"/>
                                        <p:tgtEl>
                                          <p:spTgt spid="24"/>
                                        </p:tgtEl>
                                      </p:cBhvr>
                                    </p:animEffect>
                                    <p:animScale>
                                      <p:cBhvr>
                                        <p:cTn id="42" dur="250" autoRev="1" fill="hold"/>
                                        <p:tgtEl>
                                          <p:spTgt spid="24"/>
                                        </p:tgtEl>
                                      </p:cBhvr>
                                      <p:by x="105000" y="105000"/>
                                    </p:animScale>
                                  </p:childTnLst>
                                </p:cTn>
                              </p:par>
                            </p:childTnLst>
                          </p:cTn>
                        </p:par>
                      </p:childTnLst>
                    </p:cTn>
                  </p:par>
                  <p:par>
                    <p:cTn id="43" fill="hold">
                      <p:stCondLst>
                        <p:cond delay="indefinite"/>
                      </p:stCondLst>
                      <p:childTnLst>
                        <p:par>
                          <p:cTn id="44" fill="hold">
                            <p:stCondLst>
                              <p:cond delay="0"/>
                            </p:stCondLst>
                            <p:childTnLst>
                              <p:par>
                                <p:cTn id="45" presetID="26" presetClass="emph" presetSubtype="0" fill="hold" grpId="0" nodeType="clickEffect">
                                  <p:stCondLst>
                                    <p:cond delay="0"/>
                                  </p:stCondLst>
                                  <p:childTnLst>
                                    <p:animEffect transition="out" filter="fade">
                                      <p:cBhvr>
                                        <p:cTn id="46" dur="500" tmFilter="0, 0; .2, .5; .8, .5; 1, 0"/>
                                        <p:tgtEl>
                                          <p:spTgt spid="20"/>
                                        </p:tgtEl>
                                      </p:cBhvr>
                                    </p:animEffect>
                                    <p:animScale>
                                      <p:cBhvr>
                                        <p:cTn id="47" dur="250" autoRev="1" fill="hold"/>
                                        <p:tgtEl>
                                          <p:spTgt spid="20"/>
                                        </p:tgtEl>
                                      </p:cBhvr>
                                      <p:by x="105000" y="105000"/>
                                    </p:animScale>
                                  </p:childTnLst>
                                </p:cTn>
                              </p:par>
                            </p:childTnLst>
                          </p:cTn>
                        </p:par>
                      </p:childTnLst>
                    </p:cTn>
                  </p:par>
                  <p:par>
                    <p:cTn id="48" fill="hold">
                      <p:stCondLst>
                        <p:cond delay="indefinite"/>
                      </p:stCondLst>
                      <p:childTnLst>
                        <p:par>
                          <p:cTn id="49" fill="hold">
                            <p:stCondLst>
                              <p:cond delay="0"/>
                            </p:stCondLst>
                            <p:childTnLst>
                              <p:par>
                                <p:cTn id="50" presetID="26" presetClass="emph" presetSubtype="0" fill="hold" grpId="0" nodeType="clickEffect">
                                  <p:stCondLst>
                                    <p:cond delay="0"/>
                                  </p:stCondLst>
                                  <p:childTnLst>
                                    <p:animEffect transition="out" filter="fade">
                                      <p:cBhvr>
                                        <p:cTn id="51" dur="500" tmFilter="0, 0; .2, .5; .8, .5; 1, 0"/>
                                        <p:tgtEl>
                                          <p:spTgt spid="26"/>
                                        </p:tgtEl>
                                      </p:cBhvr>
                                    </p:animEffect>
                                    <p:animScale>
                                      <p:cBhvr>
                                        <p:cTn id="52" dur="250" autoRev="1" fill="hold"/>
                                        <p:tgtEl>
                                          <p:spTgt spid="26"/>
                                        </p:tgtEl>
                                      </p:cBhvr>
                                      <p:by x="105000" y="105000"/>
                                    </p:animScale>
                                  </p:childTnLst>
                                </p:cTn>
                              </p:par>
                            </p:childTnLst>
                          </p:cTn>
                        </p:par>
                      </p:childTnLst>
                    </p:cTn>
                  </p:par>
                  <p:par>
                    <p:cTn id="53" fill="hold">
                      <p:stCondLst>
                        <p:cond delay="indefinite"/>
                      </p:stCondLst>
                      <p:childTnLst>
                        <p:par>
                          <p:cTn id="54" fill="hold">
                            <p:stCondLst>
                              <p:cond delay="0"/>
                            </p:stCondLst>
                            <p:childTnLst>
                              <p:par>
                                <p:cTn id="55" presetID="26" presetClass="emph" presetSubtype="0" fill="hold" grpId="0" nodeType="clickEffect">
                                  <p:stCondLst>
                                    <p:cond delay="0"/>
                                  </p:stCondLst>
                                  <p:childTnLst>
                                    <p:animEffect transition="out" filter="fade">
                                      <p:cBhvr>
                                        <p:cTn id="56" dur="500" tmFilter="0, 0; .2, .5; .8, .5; 1, 0"/>
                                        <p:tgtEl>
                                          <p:spTgt spid="28"/>
                                        </p:tgtEl>
                                      </p:cBhvr>
                                    </p:animEffect>
                                    <p:animScale>
                                      <p:cBhvr>
                                        <p:cTn id="57" dur="250" autoRev="1" fill="hold"/>
                                        <p:tgtEl>
                                          <p:spTgt spid="28"/>
                                        </p:tgtEl>
                                      </p:cBhvr>
                                      <p:by x="105000" y="105000"/>
                                    </p:animScale>
                                  </p:childTnLst>
                                </p:cTn>
                              </p:par>
                            </p:childTnLst>
                          </p:cTn>
                        </p:par>
                      </p:childTnLst>
                    </p:cTn>
                  </p:par>
                  <p:par>
                    <p:cTn id="58" fill="hold">
                      <p:stCondLst>
                        <p:cond delay="indefinite"/>
                      </p:stCondLst>
                      <p:childTnLst>
                        <p:par>
                          <p:cTn id="59" fill="hold">
                            <p:stCondLst>
                              <p:cond delay="0"/>
                            </p:stCondLst>
                            <p:childTnLst>
                              <p:par>
                                <p:cTn id="60" presetID="26" presetClass="emph" presetSubtype="0" fill="hold" grpId="0" nodeType="clickEffect">
                                  <p:stCondLst>
                                    <p:cond delay="0"/>
                                  </p:stCondLst>
                                  <p:childTnLst>
                                    <p:animEffect transition="out" filter="fade">
                                      <p:cBhvr>
                                        <p:cTn id="61" dur="500" tmFilter="0, 0; .2, .5; .8, .5; 1, 0"/>
                                        <p:tgtEl>
                                          <p:spTgt spid="27"/>
                                        </p:tgtEl>
                                      </p:cBhvr>
                                    </p:animEffect>
                                    <p:animScale>
                                      <p:cBhvr>
                                        <p:cTn id="62" dur="250" autoRev="1" fill="hold"/>
                                        <p:tgtEl>
                                          <p:spTgt spid="27"/>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6" grpId="0" animBg="1"/>
      <p:bldP spid="18" grpId="0" animBg="1"/>
      <p:bldP spid="19" grpId="0" animBg="1"/>
      <p:bldP spid="20" grpId="0" animBg="1"/>
      <p:bldP spid="21" grpId="0" animBg="1"/>
      <p:bldP spid="22" grpId="0" animBg="1"/>
      <p:bldP spid="24" grpId="0" animBg="1"/>
      <p:bldP spid="25" grpId="0" animBg="1"/>
      <p:bldP spid="26" grpId="0" animBg="1"/>
      <p:bldP spid="27" grpId="0" animBg="1"/>
      <p:bldP spid="2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12057E-6125-0077-D50F-37CAE66B7E10}"/>
              </a:ext>
            </a:extLst>
          </p:cNvPr>
          <p:cNvSpPr>
            <a:spLocks noGrp="1"/>
          </p:cNvSpPr>
          <p:nvPr>
            <p:ph idx="1"/>
          </p:nvPr>
        </p:nvSpPr>
        <p:spPr>
          <a:xfrm>
            <a:off x="231775" y="1697830"/>
            <a:ext cx="5403056" cy="5032112"/>
          </a:xfrm>
        </p:spPr>
        <p:txBody>
          <a:bodyPr>
            <a:normAutofit/>
          </a:bodyPr>
          <a:lstStyle/>
          <a:p>
            <a:pPr marL="0" indent="0">
              <a:buNone/>
            </a:pPr>
            <a:r>
              <a:rPr lang="en-GB" sz="2400">
                <a:solidFill>
                  <a:schemeClr val="tx1"/>
                </a:solidFill>
              </a:rPr>
              <a:t>Further to this on Microsoft teams you also have many different options to communicate again results in improving communication efficiency within the setting, these factors are a very positive advantage for quick updates , adjustments or clarity on matters which need to be reviewed as soon as possible sometimes with staff being in different locations of the setting. (Microsoft office,2026)</a:t>
            </a:r>
          </a:p>
        </p:txBody>
      </p:sp>
      <p:sp>
        <p:nvSpPr>
          <p:cNvPr id="4" name="Explosion: 8 Points 3">
            <a:extLst>
              <a:ext uri="{FF2B5EF4-FFF2-40B4-BE49-F238E27FC236}">
                <a16:creationId xmlns:a16="http://schemas.microsoft.com/office/drawing/2014/main" id="{FD3A38D2-086D-1505-5C2C-0BEDC77F69F1}"/>
              </a:ext>
            </a:extLst>
          </p:cNvPr>
          <p:cNvSpPr/>
          <p:nvPr/>
        </p:nvSpPr>
        <p:spPr>
          <a:xfrm>
            <a:off x="8369804" y="3277172"/>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Share</a:t>
            </a:r>
            <a:endParaRPr lang="en-US"/>
          </a:p>
          <a:p>
            <a:pPr algn="ctr"/>
            <a:r>
              <a:rPr lang="en-GB"/>
              <a:t>files</a:t>
            </a:r>
          </a:p>
        </p:txBody>
      </p:sp>
      <p:sp>
        <p:nvSpPr>
          <p:cNvPr id="5" name="Explosion: 8 Points 4">
            <a:extLst>
              <a:ext uri="{FF2B5EF4-FFF2-40B4-BE49-F238E27FC236}">
                <a16:creationId xmlns:a16="http://schemas.microsoft.com/office/drawing/2014/main" id="{94EA94D1-E392-A34E-1C35-84EF03B6CFA7}"/>
              </a:ext>
            </a:extLst>
          </p:cNvPr>
          <p:cNvSpPr/>
          <p:nvPr/>
        </p:nvSpPr>
        <p:spPr>
          <a:xfrm>
            <a:off x="9643772" y="1717453"/>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Voice notes</a:t>
            </a:r>
          </a:p>
        </p:txBody>
      </p:sp>
      <p:sp>
        <p:nvSpPr>
          <p:cNvPr id="6" name="Explosion: 8 Points 5">
            <a:extLst>
              <a:ext uri="{FF2B5EF4-FFF2-40B4-BE49-F238E27FC236}">
                <a16:creationId xmlns:a16="http://schemas.microsoft.com/office/drawing/2014/main" id="{146CB667-D020-F9A8-8FCD-66F486F20143}"/>
              </a:ext>
            </a:extLst>
          </p:cNvPr>
          <p:cNvSpPr/>
          <p:nvPr/>
        </p:nvSpPr>
        <p:spPr>
          <a:xfrm>
            <a:off x="8226928" y="74390"/>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Instant </a:t>
            </a:r>
          </a:p>
          <a:p>
            <a:pPr algn="ctr"/>
            <a:r>
              <a:rPr lang="en-GB" dirty="0"/>
              <a:t>messaging</a:t>
            </a:r>
          </a:p>
        </p:txBody>
      </p:sp>
      <p:sp>
        <p:nvSpPr>
          <p:cNvPr id="7" name="Explosion: 8 Points 6">
            <a:extLst>
              <a:ext uri="{FF2B5EF4-FFF2-40B4-BE49-F238E27FC236}">
                <a16:creationId xmlns:a16="http://schemas.microsoft.com/office/drawing/2014/main" id="{66F5BFE1-3F43-41B0-DF3E-0DB00E430E1C}"/>
              </a:ext>
            </a:extLst>
          </p:cNvPr>
          <p:cNvSpPr/>
          <p:nvPr/>
        </p:nvSpPr>
        <p:spPr>
          <a:xfrm>
            <a:off x="6952959" y="1717453"/>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Record</a:t>
            </a:r>
          </a:p>
          <a:p>
            <a:pPr algn="ctr"/>
            <a:r>
              <a:rPr lang="en-GB" dirty="0"/>
              <a:t>meetings</a:t>
            </a:r>
          </a:p>
        </p:txBody>
      </p:sp>
      <p:sp>
        <p:nvSpPr>
          <p:cNvPr id="8" name="Explosion: 8 Points 7">
            <a:extLst>
              <a:ext uri="{FF2B5EF4-FFF2-40B4-BE49-F238E27FC236}">
                <a16:creationId xmlns:a16="http://schemas.microsoft.com/office/drawing/2014/main" id="{76B574CA-0D68-CF65-2753-B3EC4C8BCCF9}"/>
              </a:ext>
            </a:extLst>
          </p:cNvPr>
          <p:cNvSpPr/>
          <p:nvPr/>
        </p:nvSpPr>
        <p:spPr>
          <a:xfrm>
            <a:off x="6476709" y="4408265"/>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Staff meetings</a:t>
            </a:r>
            <a:endParaRPr lang="en-US"/>
          </a:p>
        </p:txBody>
      </p:sp>
      <p:sp>
        <p:nvSpPr>
          <p:cNvPr id="9" name="Explosion: 8 Points 8">
            <a:extLst>
              <a:ext uri="{FF2B5EF4-FFF2-40B4-BE49-F238E27FC236}">
                <a16:creationId xmlns:a16="http://schemas.microsoft.com/office/drawing/2014/main" id="{A9CB2FE4-1FA8-F201-303D-7A6CFCD5E9B1}"/>
              </a:ext>
            </a:extLst>
          </p:cNvPr>
          <p:cNvSpPr/>
          <p:nvPr/>
        </p:nvSpPr>
        <p:spPr>
          <a:xfrm>
            <a:off x="9643771" y="4860703"/>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Memorandum</a:t>
            </a:r>
            <a:endParaRPr lang="en-US" dirty="0"/>
          </a:p>
        </p:txBody>
      </p:sp>
      <p:sp>
        <p:nvSpPr>
          <p:cNvPr id="10" name="TextBox 9">
            <a:extLst>
              <a:ext uri="{FF2B5EF4-FFF2-40B4-BE49-F238E27FC236}">
                <a16:creationId xmlns:a16="http://schemas.microsoft.com/office/drawing/2014/main" id="{22FC1902-15EB-39F5-8516-13D376CF63D9}"/>
              </a:ext>
            </a:extLst>
          </p:cNvPr>
          <p:cNvSpPr txBox="1"/>
          <p:nvPr/>
        </p:nvSpPr>
        <p:spPr>
          <a:xfrm>
            <a:off x="225928" y="610858"/>
            <a:ext cx="6966506"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600" b="1"/>
              <a:t>Different options:</a:t>
            </a:r>
          </a:p>
        </p:txBody>
      </p:sp>
    </p:spTree>
    <p:extLst>
      <p:ext uri="{BB962C8B-B14F-4D97-AF65-F5344CB8AC3E}">
        <p14:creationId xmlns:p14="http://schemas.microsoft.com/office/powerpoint/2010/main" val="2527084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1000"/>
                                        <p:tgtEl>
                                          <p:spTgt spid="4"/>
                                        </p:tgtEl>
                                      </p:cBhvr>
                                    </p:animEffect>
                                    <p:anim calcmode="lin" valueType="num">
                                      <p:cBhvr>
                                        <p:cTn id="29" dur="1000" fill="hold"/>
                                        <p:tgtEl>
                                          <p:spTgt spid="4"/>
                                        </p:tgtEl>
                                        <p:attrNameLst>
                                          <p:attrName>ppt_x</p:attrName>
                                        </p:attrNameLst>
                                      </p:cBhvr>
                                      <p:tavLst>
                                        <p:tav tm="0">
                                          <p:val>
                                            <p:strVal val="#ppt_x"/>
                                          </p:val>
                                        </p:tav>
                                        <p:tav tm="100000">
                                          <p:val>
                                            <p:strVal val="#ppt_x"/>
                                          </p:val>
                                        </p:tav>
                                      </p:tavLst>
                                    </p:anim>
                                    <p:anim calcmode="lin" valueType="num">
                                      <p:cBhvr>
                                        <p:cTn id="3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1000"/>
                                        <p:tgtEl>
                                          <p:spTgt spid="8"/>
                                        </p:tgtEl>
                                      </p:cBhvr>
                                    </p:animEffect>
                                    <p:anim calcmode="lin" valueType="num">
                                      <p:cBhvr>
                                        <p:cTn id="36" dur="1000" fill="hold"/>
                                        <p:tgtEl>
                                          <p:spTgt spid="8"/>
                                        </p:tgtEl>
                                        <p:attrNameLst>
                                          <p:attrName>ppt_x</p:attrName>
                                        </p:attrNameLst>
                                      </p:cBhvr>
                                      <p:tavLst>
                                        <p:tav tm="0">
                                          <p:val>
                                            <p:strVal val="#ppt_x"/>
                                          </p:val>
                                        </p:tav>
                                        <p:tav tm="100000">
                                          <p:val>
                                            <p:strVal val="#ppt_x"/>
                                          </p:val>
                                        </p:tav>
                                      </p:tavLst>
                                    </p:anim>
                                    <p:anim calcmode="lin" valueType="num">
                                      <p:cBhvr>
                                        <p:cTn id="3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1000"/>
                                        <p:tgtEl>
                                          <p:spTgt spid="9"/>
                                        </p:tgtEl>
                                      </p:cBhvr>
                                    </p:animEffect>
                                    <p:anim calcmode="lin" valueType="num">
                                      <p:cBhvr>
                                        <p:cTn id="43" dur="1000" fill="hold"/>
                                        <p:tgtEl>
                                          <p:spTgt spid="9"/>
                                        </p:tgtEl>
                                        <p:attrNameLst>
                                          <p:attrName>ppt_x</p:attrName>
                                        </p:attrNameLst>
                                      </p:cBhvr>
                                      <p:tavLst>
                                        <p:tav tm="0">
                                          <p:val>
                                            <p:strVal val="#ppt_x"/>
                                          </p:val>
                                        </p:tav>
                                        <p:tav tm="100000">
                                          <p:val>
                                            <p:strVal val="#ppt_x"/>
                                          </p:val>
                                        </p:tav>
                                      </p:tavLst>
                                    </p:anim>
                                    <p:anim calcmode="lin" valueType="num">
                                      <p:cBhvr>
                                        <p:cTn id="4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A6460F-A5BC-59DB-49E7-9C1E499114DF}"/>
              </a:ext>
            </a:extLst>
          </p:cNvPr>
          <p:cNvSpPr>
            <a:spLocks noGrp="1"/>
          </p:cNvSpPr>
          <p:nvPr>
            <p:ph idx="1"/>
          </p:nvPr>
        </p:nvSpPr>
        <p:spPr>
          <a:xfrm>
            <a:off x="303213" y="400051"/>
            <a:ext cx="10927554" cy="6020328"/>
          </a:xfrm>
        </p:spPr>
        <p:txBody>
          <a:bodyPr>
            <a:normAutofit/>
          </a:bodyPr>
          <a:lstStyle/>
          <a:p>
            <a:pPr marL="0" indent="0">
              <a:buNone/>
            </a:pPr>
            <a:r>
              <a:rPr lang="en-GB" sz="2400" dirty="0">
                <a:solidFill>
                  <a:schemeClr val="tx1"/>
                </a:solidFill>
              </a:rPr>
              <a:t>I will now review the limitations that come with using Microsoft teams with the main one being you cant function without a device i.e. laptop/mobile, this can be expensive. Also adequate training has to be provided to all staff members ,as many lack knowledge on how to use digital devices. Along with this a major issue can be the quality of internet connectivity, if internet is slow or not the best quality it can cause disruption in the efficiency of communication within the setting. (Raymond,2025).</a:t>
            </a:r>
            <a:endParaRPr lang="en-US" sz="2400" dirty="0">
              <a:solidFill>
                <a:schemeClr val="tx1"/>
              </a:solidFill>
            </a:endParaRPr>
          </a:p>
          <a:p>
            <a:pPr marL="0" indent="0">
              <a:buNone/>
            </a:pPr>
            <a:endParaRPr lang="en-US" dirty="0"/>
          </a:p>
        </p:txBody>
      </p:sp>
      <p:sp>
        <p:nvSpPr>
          <p:cNvPr id="2" name="TextBox 1">
            <a:extLst>
              <a:ext uri="{FF2B5EF4-FFF2-40B4-BE49-F238E27FC236}">
                <a16:creationId xmlns:a16="http://schemas.microsoft.com/office/drawing/2014/main" id="{C910BBB2-BE30-4533-CA52-3DF681B968CD}"/>
              </a:ext>
            </a:extLst>
          </p:cNvPr>
          <p:cNvSpPr txBox="1"/>
          <p:nvPr/>
        </p:nvSpPr>
        <p:spPr>
          <a:xfrm>
            <a:off x="299772" y="268743"/>
            <a:ext cx="5732905"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6600" b="1"/>
              <a:t>Limitations:</a:t>
            </a:r>
          </a:p>
        </p:txBody>
      </p:sp>
    </p:spTree>
    <p:extLst>
      <p:ext uri="{BB962C8B-B14F-4D97-AF65-F5344CB8AC3E}">
        <p14:creationId xmlns:p14="http://schemas.microsoft.com/office/powerpoint/2010/main" val="37114919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24477A-7E0D-B342-C7B4-EB8FE760EF3E}"/>
              </a:ext>
            </a:extLst>
          </p:cNvPr>
          <p:cNvSpPr>
            <a:spLocks noGrp="1"/>
          </p:cNvSpPr>
          <p:nvPr>
            <p:ph idx="1"/>
          </p:nvPr>
        </p:nvSpPr>
        <p:spPr>
          <a:xfrm>
            <a:off x="405392" y="2062482"/>
            <a:ext cx="8534400" cy="3615267"/>
          </a:xfrm>
        </p:spPr>
        <p:txBody>
          <a:bodyPr>
            <a:normAutofit/>
          </a:bodyPr>
          <a:lstStyle/>
          <a:p>
            <a:pPr marL="0" indent="0">
              <a:buNone/>
            </a:pPr>
            <a:r>
              <a:rPr lang="en-GB" sz="2400" dirty="0">
                <a:solidFill>
                  <a:schemeClr val="tx1"/>
                </a:solidFill>
              </a:rPr>
              <a:t>If not used correctly issues such as breach of confidentiality , data exposure or lack of privacy. A example would be a personal experience I had few weeks ago in my digital skills and research methods lecture where I had to schedule a meeting with two of my team members which I did, however due to a lack of privacy setting other members of our class could include themselves as part of it this resulted in unauthorized access.</a:t>
            </a:r>
          </a:p>
        </p:txBody>
      </p:sp>
      <p:sp>
        <p:nvSpPr>
          <p:cNvPr id="4" name="TextBox 3">
            <a:extLst>
              <a:ext uri="{FF2B5EF4-FFF2-40B4-BE49-F238E27FC236}">
                <a16:creationId xmlns:a16="http://schemas.microsoft.com/office/drawing/2014/main" id="{3017A1E5-9AAA-C4B6-021E-AD9276A7CA9A}"/>
              </a:ext>
            </a:extLst>
          </p:cNvPr>
          <p:cNvSpPr txBox="1"/>
          <p:nvPr/>
        </p:nvSpPr>
        <p:spPr>
          <a:xfrm>
            <a:off x="402528" y="730681"/>
            <a:ext cx="10682038"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600" b="1"/>
              <a:t>Personal Experience:</a:t>
            </a:r>
          </a:p>
        </p:txBody>
      </p:sp>
    </p:spTree>
    <p:extLst>
      <p:ext uri="{BB962C8B-B14F-4D97-AF65-F5344CB8AC3E}">
        <p14:creationId xmlns:p14="http://schemas.microsoft.com/office/powerpoint/2010/main" val="456363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CFE9C20-16D0-413D-3AF3-CE13FF1FCFAA}"/>
              </a:ext>
            </a:extLst>
          </p:cNvPr>
          <p:cNvSpPr>
            <a:spLocks noGrp="1"/>
          </p:cNvSpPr>
          <p:nvPr>
            <p:ph type="dt" sz="half" idx="10"/>
          </p:nvPr>
        </p:nvSpPr>
        <p:spPr/>
        <p:txBody>
          <a:bodyPr/>
          <a:lstStyle/>
          <a:p>
            <a:fld id="{2DDA9A88-61BA-4E20-B1FE-E6565F51048A}" type="datetime1">
              <a:rPr lang="en-US"/>
              <a:t>2/13/2026</a:t>
            </a:fld>
            <a:endParaRPr lang="en-US"/>
          </a:p>
        </p:txBody>
      </p:sp>
      <p:sp>
        <p:nvSpPr>
          <p:cNvPr id="5" name="Footer Placeholder 4">
            <a:extLst>
              <a:ext uri="{FF2B5EF4-FFF2-40B4-BE49-F238E27FC236}">
                <a16:creationId xmlns:a16="http://schemas.microsoft.com/office/drawing/2014/main" id="{1652897A-7A75-699E-4E4A-9431530AFFE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1F95B13-AF22-2E16-37BB-2AE30CE48078}"/>
              </a:ext>
            </a:extLst>
          </p:cNvPr>
          <p:cNvSpPr>
            <a:spLocks noGrp="1"/>
          </p:cNvSpPr>
          <p:nvPr>
            <p:ph type="sldNum" sz="quarter" idx="12"/>
          </p:nvPr>
        </p:nvSpPr>
        <p:spPr/>
        <p:txBody>
          <a:bodyPr/>
          <a:lstStyle/>
          <a:p>
            <a:fld id="{E30AF5A0-43BB-4336-8627-9123B9144D80}" type="slidenum">
              <a:rPr lang="en-US" dirty="0"/>
              <a:t>11</a:t>
            </a:fld>
            <a:endParaRPr lang="en-US"/>
          </a:p>
        </p:txBody>
      </p:sp>
      <p:graphicFrame>
        <p:nvGraphicFramePr>
          <p:cNvPr id="7" name="Table 6">
            <a:extLst>
              <a:ext uri="{FF2B5EF4-FFF2-40B4-BE49-F238E27FC236}">
                <a16:creationId xmlns:a16="http://schemas.microsoft.com/office/drawing/2014/main" id="{DAB224CC-E671-0CA7-6FB7-8A534590A36F}"/>
              </a:ext>
            </a:extLst>
          </p:cNvPr>
          <p:cNvGraphicFramePr>
            <a:graphicFrameLocks noGrp="1"/>
          </p:cNvGraphicFramePr>
          <p:nvPr>
            <p:extLst>
              <p:ext uri="{D42A27DB-BD31-4B8C-83A1-F6EECF244321}">
                <p14:modId xmlns:p14="http://schemas.microsoft.com/office/powerpoint/2010/main" val="2419641620"/>
              </p:ext>
            </p:extLst>
          </p:nvPr>
        </p:nvGraphicFramePr>
        <p:xfrm>
          <a:off x="-11373" y="1023582"/>
          <a:ext cx="12248863" cy="5852160"/>
        </p:xfrm>
        <a:graphic>
          <a:graphicData uri="http://schemas.openxmlformats.org/drawingml/2006/table">
            <a:tbl>
              <a:tblPr firstRow="1" bandRow="1">
                <a:tableStyleId>{5C22544A-7EE6-4342-B048-85BDC9FD1C3A}</a:tableStyleId>
              </a:tblPr>
              <a:tblGrid>
                <a:gridCol w="6107372">
                  <a:extLst>
                    <a:ext uri="{9D8B030D-6E8A-4147-A177-3AD203B41FA5}">
                      <a16:colId xmlns:a16="http://schemas.microsoft.com/office/drawing/2014/main" val="12364290"/>
                    </a:ext>
                  </a:extLst>
                </a:gridCol>
                <a:gridCol w="6141491">
                  <a:extLst>
                    <a:ext uri="{9D8B030D-6E8A-4147-A177-3AD203B41FA5}">
                      <a16:colId xmlns:a16="http://schemas.microsoft.com/office/drawing/2014/main" val="3772556567"/>
                    </a:ext>
                  </a:extLst>
                </a:gridCol>
              </a:tblGrid>
              <a:tr h="332038">
                <a:tc>
                  <a:txBody>
                    <a:bodyPr/>
                    <a:lstStyle/>
                    <a:p>
                      <a:pPr lvl="0">
                        <a:buNone/>
                      </a:pPr>
                      <a:r>
                        <a:rPr lang="en-GB"/>
                        <a:t>SECURE ACCESS </a:t>
                      </a:r>
                    </a:p>
                  </a:txBody>
                  <a:tcPr/>
                </a:tc>
                <a:tc>
                  <a:txBody>
                    <a:bodyPr/>
                    <a:lstStyle/>
                    <a:p>
                      <a:endParaRPr lang="en-GB"/>
                    </a:p>
                  </a:txBody>
                  <a:tcPr/>
                </a:tc>
                <a:extLst>
                  <a:ext uri="{0D108BD9-81ED-4DB2-BD59-A6C34878D82A}">
                    <a16:rowId xmlns:a16="http://schemas.microsoft.com/office/drawing/2014/main" val="785332"/>
                  </a:ext>
                </a:extLst>
              </a:tr>
              <a:tr h="3873780">
                <a:tc>
                  <a:txBody>
                    <a:bodyPr/>
                    <a:lstStyle/>
                    <a:p>
                      <a:r>
                        <a:rPr lang="en-GB">
                          <a:solidFill>
                            <a:schemeClr val="tx1"/>
                          </a:solidFill>
                        </a:rPr>
                        <a:t>EMAIL AWARENESS </a:t>
                      </a:r>
                    </a:p>
                  </a:txBody>
                  <a:tcPr>
                    <a:solidFill>
                      <a:schemeClr val="accent1">
                        <a:lumMod val="90000"/>
                        <a:lumOff val="10000"/>
                      </a:schemeClr>
                    </a:solidFill>
                  </a:tcPr>
                </a:tc>
                <a:tc>
                  <a:txBody>
                    <a:bodyPr/>
                    <a:lstStyle/>
                    <a:p>
                      <a:r>
                        <a:rPr lang="en-GB">
                          <a:solidFill>
                            <a:schemeClr val="tx1"/>
                          </a:solidFill>
                        </a:rPr>
                        <a:t>Green field care home can </a:t>
                      </a:r>
                      <a:r>
                        <a:rPr lang="en-GB" err="1">
                          <a:solidFill>
                            <a:schemeClr val="tx1"/>
                          </a:solidFill>
                        </a:rPr>
                        <a:t>impliment</a:t>
                      </a:r>
                      <a:r>
                        <a:rPr lang="en-GB">
                          <a:solidFill>
                            <a:schemeClr val="tx1"/>
                          </a:solidFill>
                        </a:rPr>
                        <a:t> </a:t>
                      </a:r>
                      <a:endParaRPr lang="en-US">
                        <a:solidFill>
                          <a:schemeClr val="tx1"/>
                        </a:solidFill>
                      </a:endParaRPr>
                    </a:p>
                    <a:p>
                      <a:pPr lvl="0">
                        <a:buNone/>
                      </a:pPr>
                      <a:r>
                        <a:rPr lang="en-GB">
                          <a:solidFill>
                            <a:schemeClr val="tx1"/>
                          </a:solidFill>
                        </a:rPr>
                        <a:t>EMAIL TRAINING PROGAMS (KRUGER, DREVIN, STEYN.2007).</a:t>
                      </a:r>
                    </a:p>
                    <a:p>
                      <a:pPr lvl="0">
                        <a:buNone/>
                      </a:pPr>
                      <a:r>
                        <a:rPr lang="en-GB">
                          <a:solidFill>
                            <a:schemeClr val="tx1"/>
                          </a:solidFill>
                        </a:rPr>
                        <a:t>Personal emails </a:t>
                      </a:r>
                    </a:p>
                    <a:p>
                      <a:pPr marL="0" lvl="0" indent="0">
                        <a:buNone/>
                      </a:pPr>
                      <a:r>
                        <a:rPr lang="en-GB">
                          <a:solidFill>
                            <a:schemeClr val="tx1"/>
                          </a:solidFill>
                        </a:rPr>
                        <a:t>Security advances have advanced to include encryption and cryptographic service to </a:t>
                      </a:r>
                      <a:r>
                        <a:rPr lang="en-GB" err="1">
                          <a:solidFill>
                            <a:schemeClr val="tx1"/>
                          </a:solidFill>
                        </a:rPr>
                        <a:t>achive</a:t>
                      </a:r>
                      <a:r>
                        <a:rPr lang="en-GB">
                          <a:solidFill>
                            <a:schemeClr val="tx1"/>
                          </a:solidFill>
                        </a:rPr>
                        <a:t> better results:</a:t>
                      </a:r>
                    </a:p>
                    <a:p>
                      <a:pPr marL="285750" lvl="0" indent="-285750">
                        <a:buFont typeface="Arial"/>
                        <a:buChar char="•"/>
                      </a:pPr>
                      <a:r>
                        <a:rPr lang="en-GB">
                          <a:solidFill>
                            <a:schemeClr val="tx1"/>
                          </a:solidFill>
                        </a:rPr>
                        <a:t>Data integrity</a:t>
                      </a:r>
                    </a:p>
                    <a:p>
                      <a:pPr marL="285750" lvl="0" indent="-285750">
                        <a:buFont typeface="Arial"/>
                        <a:buChar char="•"/>
                      </a:pPr>
                      <a:r>
                        <a:rPr lang="en-GB">
                          <a:solidFill>
                            <a:schemeClr val="tx1"/>
                          </a:solidFill>
                        </a:rPr>
                        <a:t>Authentication of the senders </a:t>
                      </a:r>
                      <a:r>
                        <a:rPr lang="en-GB" err="1">
                          <a:solidFill>
                            <a:schemeClr val="tx1"/>
                          </a:solidFill>
                        </a:rPr>
                        <a:t>identiy</a:t>
                      </a:r>
                      <a:r>
                        <a:rPr lang="en-GB">
                          <a:solidFill>
                            <a:schemeClr val="tx1"/>
                          </a:solidFill>
                        </a:rPr>
                        <a:t>.(</a:t>
                      </a:r>
                      <a:r>
                        <a:rPr lang="en-GB" err="1">
                          <a:solidFill>
                            <a:schemeClr val="tx1"/>
                          </a:solidFill>
                        </a:rPr>
                        <a:t>ALAdraj</a:t>
                      </a:r>
                      <a:r>
                        <a:rPr lang="en-GB">
                          <a:solidFill>
                            <a:schemeClr val="tx1"/>
                          </a:solidFill>
                        </a:rPr>
                        <a:t>. 2024)</a:t>
                      </a:r>
                    </a:p>
                    <a:p>
                      <a:pPr lvl="0">
                        <a:buNone/>
                      </a:pPr>
                      <a:r>
                        <a:rPr lang="en-GB">
                          <a:solidFill>
                            <a:schemeClr val="tx1"/>
                          </a:solidFill>
                        </a:rPr>
                        <a:t>Despite  the ease of using one email account, maintaining separate work and personal emails is recommend, since personal emails generally require less </a:t>
                      </a:r>
                      <a:r>
                        <a:rPr lang="en-GB" err="1">
                          <a:solidFill>
                            <a:schemeClr val="tx1"/>
                          </a:solidFill>
                        </a:rPr>
                        <a:t>immedient</a:t>
                      </a:r>
                      <a:r>
                        <a:rPr lang="en-GB">
                          <a:solidFill>
                            <a:schemeClr val="tx1"/>
                          </a:solidFill>
                        </a:rPr>
                        <a:t> attention.</a:t>
                      </a:r>
                    </a:p>
                    <a:p>
                      <a:pPr lvl="0">
                        <a:buNone/>
                      </a:pPr>
                      <a:r>
                        <a:rPr lang="en-GB">
                          <a:solidFill>
                            <a:schemeClr val="tx1"/>
                          </a:solidFill>
                        </a:rPr>
                        <a:t>(</a:t>
                      </a:r>
                      <a:r>
                        <a:rPr lang="en-GB" err="1">
                          <a:solidFill>
                            <a:schemeClr val="tx1"/>
                          </a:solidFill>
                        </a:rPr>
                        <a:t>Smith,Rogers.Underwood</a:t>
                      </a:r>
                      <a:r>
                        <a:rPr lang="en-GB">
                          <a:solidFill>
                            <a:schemeClr val="tx1"/>
                          </a:solidFill>
                        </a:rPr>
                        <a:t> 2003)</a:t>
                      </a:r>
                    </a:p>
                  </a:txBody>
                  <a:tcPr>
                    <a:solidFill>
                      <a:schemeClr val="accent1">
                        <a:lumMod val="90000"/>
                        <a:lumOff val="10000"/>
                      </a:schemeClr>
                    </a:solidFill>
                  </a:tcPr>
                </a:tc>
                <a:extLst>
                  <a:ext uri="{0D108BD9-81ED-4DB2-BD59-A6C34878D82A}">
                    <a16:rowId xmlns:a16="http://schemas.microsoft.com/office/drawing/2014/main" val="2248328660"/>
                  </a:ext>
                </a:extLst>
              </a:tr>
              <a:tr h="853810">
                <a:tc>
                  <a:txBody>
                    <a:bodyPr/>
                    <a:lstStyle/>
                    <a:p>
                      <a:r>
                        <a:rPr lang="en-GB">
                          <a:solidFill>
                            <a:schemeClr val="tx1"/>
                          </a:solidFill>
                        </a:rPr>
                        <a:t>DATA MANAGEMENT</a:t>
                      </a:r>
                    </a:p>
                  </a:txBody>
                  <a:tcPr>
                    <a:solidFill>
                      <a:schemeClr val="accent1">
                        <a:lumMod val="90000"/>
                        <a:lumOff val="10000"/>
                      </a:schemeClr>
                    </a:solidFill>
                  </a:tcPr>
                </a:tc>
                <a:tc>
                  <a:txBody>
                    <a:bodyPr/>
                    <a:lstStyle/>
                    <a:p>
                      <a:r>
                        <a:rPr lang="en-GB">
                          <a:solidFill>
                            <a:schemeClr val="tx1"/>
                          </a:solidFill>
                        </a:rPr>
                        <a:t>Law </a:t>
                      </a:r>
                      <a:r>
                        <a:rPr lang="en-GB" err="1">
                          <a:solidFill>
                            <a:schemeClr val="tx1"/>
                          </a:solidFill>
                        </a:rPr>
                        <a:t>legistaltions</a:t>
                      </a:r>
                      <a:r>
                        <a:rPr lang="en-GB">
                          <a:solidFill>
                            <a:schemeClr val="tx1"/>
                          </a:solidFill>
                        </a:rPr>
                        <a:t> in place to protect data protection. (</a:t>
                      </a:r>
                      <a:r>
                        <a:rPr lang="en-GB" sz="1200">
                          <a:solidFill>
                            <a:schemeClr val="tx1"/>
                          </a:solidFill>
                        </a:rPr>
                        <a:t>General Data </a:t>
                      </a:r>
                      <a:r>
                        <a:rPr lang="en-GB" sz="1200" err="1">
                          <a:solidFill>
                            <a:schemeClr val="tx1"/>
                          </a:solidFill>
                        </a:rPr>
                        <a:t>PRotection</a:t>
                      </a:r>
                      <a:r>
                        <a:rPr lang="en-GB" sz="1200">
                          <a:solidFill>
                            <a:schemeClr val="tx1"/>
                          </a:solidFill>
                        </a:rPr>
                        <a:t> Ac</a:t>
                      </a:r>
                      <a:r>
                        <a:rPr lang="en-GB">
                          <a:solidFill>
                            <a:schemeClr val="tx1"/>
                          </a:solidFill>
                        </a:rPr>
                        <a:t>t) this secures and protects the personal data of all personal.(gov.uk.2025) </a:t>
                      </a:r>
                      <a:endParaRPr lang="en-US">
                        <a:solidFill>
                          <a:schemeClr val="tx1"/>
                        </a:solidFill>
                      </a:endParaRPr>
                    </a:p>
                  </a:txBody>
                  <a:tcPr>
                    <a:solidFill>
                      <a:schemeClr val="accent1">
                        <a:lumMod val="90000"/>
                        <a:lumOff val="10000"/>
                      </a:schemeClr>
                    </a:solidFill>
                  </a:tcPr>
                </a:tc>
                <a:extLst>
                  <a:ext uri="{0D108BD9-81ED-4DB2-BD59-A6C34878D82A}">
                    <a16:rowId xmlns:a16="http://schemas.microsoft.com/office/drawing/2014/main" val="2903691024"/>
                  </a:ext>
                </a:extLst>
              </a:tr>
              <a:tr h="332038">
                <a:tc>
                  <a:txBody>
                    <a:bodyPr/>
                    <a:lstStyle/>
                    <a:p>
                      <a:endParaRPr lang="en-GB"/>
                    </a:p>
                  </a:txBody>
                  <a:tcPr/>
                </a:tc>
                <a:tc>
                  <a:txBody>
                    <a:bodyPr/>
                    <a:lstStyle/>
                    <a:p>
                      <a:endParaRPr lang="en-GB"/>
                    </a:p>
                  </a:txBody>
                  <a:tcPr/>
                </a:tc>
                <a:extLst>
                  <a:ext uri="{0D108BD9-81ED-4DB2-BD59-A6C34878D82A}">
                    <a16:rowId xmlns:a16="http://schemas.microsoft.com/office/drawing/2014/main" val="2869185194"/>
                  </a:ext>
                </a:extLst>
              </a:tr>
            </a:tbl>
          </a:graphicData>
        </a:graphic>
      </p:graphicFrame>
      <p:sp>
        <p:nvSpPr>
          <p:cNvPr id="8" name="TextBox 7">
            <a:extLst>
              <a:ext uri="{FF2B5EF4-FFF2-40B4-BE49-F238E27FC236}">
                <a16:creationId xmlns:a16="http://schemas.microsoft.com/office/drawing/2014/main" id="{6FAC9E26-6EC7-C2EA-4412-3E8263320E54}"/>
              </a:ext>
            </a:extLst>
          </p:cNvPr>
          <p:cNvSpPr txBox="1"/>
          <p:nvPr/>
        </p:nvSpPr>
        <p:spPr>
          <a:xfrm>
            <a:off x="2134873" y="139270"/>
            <a:ext cx="731519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entury Gothic"/>
              </a:rPr>
              <a:t>  DIGITAL SEQURITY AND DATA PROTECTION</a:t>
            </a:r>
            <a:endParaRPr lang="en-US" b="1">
              <a:latin typeface="Century Gothic"/>
            </a:endParaRPr>
          </a:p>
        </p:txBody>
      </p:sp>
      <p:graphicFrame>
        <p:nvGraphicFramePr>
          <p:cNvPr id="9" name="Table 8">
            <a:extLst>
              <a:ext uri="{FF2B5EF4-FFF2-40B4-BE49-F238E27FC236}">
                <a16:creationId xmlns:a16="http://schemas.microsoft.com/office/drawing/2014/main" id="{4DAA2EE8-EE56-E114-057C-94B6E3EDE0E4}"/>
              </a:ext>
            </a:extLst>
          </p:cNvPr>
          <p:cNvGraphicFramePr>
            <a:graphicFrameLocks noGrp="1"/>
          </p:cNvGraphicFramePr>
          <p:nvPr>
            <p:extLst>
              <p:ext uri="{D42A27DB-BD31-4B8C-83A1-F6EECF244321}">
                <p14:modId xmlns:p14="http://schemas.microsoft.com/office/powerpoint/2010/main" val="2327409890"/>
              </p:ext>
            </p:extLst>
          </p:nvPr>
        </p:nvGraphicFramePr>
        <p:xfrm>
          <a:off x="-45492" y="716507"/>
          <a:ext cx="12265974" cy="665328"/>
        </p:xfrm>
        <a:graphic>
          <a:graphicData uri="http://schemas.openxmlformats.org/drawingml/2006/table">
            <a:tbl>
              <a:tblPr firstRow="1" bandRow="1">
                <a:tableStyleId>{5C22544A-7EE6-4342-B048-85BDC9FD1C3A}</a:tableStyleId>
              </a:tblPr>
              <a:tblGrid>
                <a:gridCol w="6149882">
                  <a:extLst>
                    <a:ext uri="{9D8B030D-6E8A-4147-A177-3AD203B41FA5}">
                      <a16:colId xmlns:a16="http://schemas.microsoft.com/office/drawing/2014/main" val="2376216925"/>
                    </a:ext>
                  </a:extLst>
                </a:gridCol>
                <a:gridCol w="6116092">
                  <a:extLst>
                    <a:ext uri="{9D8B030D-6E8A-4147-A177-3AD203B41FA5}">
                      <a16:colId xmlns:a16="http://schemas.microsoft.com/office/drawing/2014/main" val="3811764698"/>
                    </a:ext>
                  </a:extLst>
                </a:gridCol>
              </a:tblGrid>
              <a:tr h="665328">
                <a:tc>
                  <a:txBody>
                    <a:bodyPr/>
                    <a:lstStyle/>
                    <a:p>
                      <a:r>
                        <a:rPr lang="en-GB"/>
                        <a:t>FACTORS </a:t>
                      </a:r>
                    </a:p>
                  </a:txBody>
                  <a:tcPr>
                    <a:solidFill>
                      <a:schemeClr val="bg2">
                        <a:lumMod val="75000"/>
                      </a:schemeClr>
                    </a:solidFill>
                  </a:tcPr>
                </a:tc>
                <a:tc>
                  <a:txBody>
                    <a:bodyPr/>
                    <a:lstStyle/>
                    <a:p>
                      <a:r>
                        <a:rPr lang="en-GB"/>
                        <a:t>STEPS TO IMPROVE DATA PROTECT AND SAFETY IN GREENFIELD CARE HOME</a:t>
                      </a:r>
                    </a:p>
                  </a:txBody>
                  <a:tcPr>
                    <a:solidFill>
                      <a:schemeClr val="accent1">
                        <a:lumMod val="90000"/>
                        <a:lumOff val="10000"/>
                      </a:schemeClr>
                    </a:solidFill>
                  </a:tcPr>
                </a:tc>
                <a:extLst>
                  <a:ext uri="{0D108BD9-81ED-4DB2-BD59-A6C34878D82A}">
                    <a16:rowId xmlns:a16="http://schemas.microsoft.com/office/drawing/2014/main" val="1335613688"/>
                  </a:ext>
                </a:extLst>
              </a:tr>
            </a:tbl>
          </a:graphicData>
        </a:graphic>
      </p:graphicFrame>
    </p:spTree>
    <p:extLst>
      <p:ext uri="{BB962C8B-B14F-4D97-AF65-F5344CB8AC3E}">
        <p14:creationId xmlns:p14="http://schemas.microsoft.com/office/powerpoint/2010/main" val="4804307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8" name="Table 17">
            <a:extLst>
              <a:ext uri="{FF2B5EF4-FFF2-40B4-BE49-F238E27FC236}">
                <a16:creationId xmlns:a16="http://schemas.microsoft.com/office/drawing/2014/main" id="{EDB189E6-80B1-A811-B9F3-C19C0C8C27D1}"/>
              </a:ext>
            </a:extLst>
          </p:cNvPr>
          <p:cNvGraphicFramePr>
            <a:graphicFrameLocks noGrp="1"/>
          </p:cNvGraphicFramePr>
          <p:nvPr>
            <p:extLst>
              <p:ext uri="{D42A27DB-BD31-4B8C-83A1-F6EECF244321}">
                <p14:modId xmlns:p14="http://schemas.microsoft.com/office/powerpoint/2010/main" val="2659381892"/>
              </p:ext>
            </p:extLst>
          </p:nvPr>
        </p:nvGraphicFramePr>
        <p:xfrm>
          <a:off x="976312" y="1928812"/>
          <a:ext cx="9903038" cy="3572983"/>
        </p:xfrm>
        <a:graphic>
          <a:graphicData uri="http://schemas.openxmlformats.org/drawingml/2006/table">
            <a:tbl>
              <a:tblPr firstRow="1" bandRow="1">
                <a:tableStyleId>{5C22544A-7EE6-4342-B048-85BDC9FD1C3A}</a:tableStyleId>
              </a:tblPr>
              <a:tblGrid>
                <a:gridCol w="4951519">
                  <a:extLst>
                    <a:ext uri="{9D8B030D-6E8A-4147-A177-3AD203B41FA5}">
                      <a16:colId xmlns:a16="http://schemas.microsoft.com/office/drawing/2014/main" val="3768510810"/>
                    </a:ext>
                  </a:extLst>
                </a:gridCol>
                <a:gridCol w="4951519">
                  <a:extLst>
                    <a:ext uri="{9D8B030D-6E8A-4147-A177-3AD203B41FA5}">
                      <a16:colId xmlns:a16="http://schemas.microsoft.com/office/drawing/2014/main" val="2513295137"/>
                    </a:ext>
                  </a:extLst>
                </a:gridCol>
              </a:tblGrid>
              <a:tr h="921223">
                <a:tc>
                  <a:txBody>
                    <a:bodyPr/>
                    <a:lstStyle/>
                    <a:p>
                      <a:r>
                        <a:rPr lang="en-GB"/>
                        <a:t>FACTORS </a:t>
                      </a:r>
                    </a:p>
                  </a:txBody>
                  <a:tcPr>
                    <a:lnL w="0">
                      <a:noFill/>
                    </a:lnL>
                    <a:lnR w="0">
                      <a:noFill/>
                    </a:lnR>
                    <a:lnT w="0">
                      <a:noFill/>
                    </a:lnT>
                    <a:lnB w="0">
                      <a:noFill/>
                    </a:lnB>
                  </a:tcPr>
                </a:tc>
                <a:tc>
                  <a:txBody>
                    <a:bodyPr/>
                    <a:lstStyle/>
                    <a:p>
                      <a:pPr lvl="0">
                        <a:buNone/>
                      </a:pPr>
                      <a:r>
                        <a:rPr lang="en-GB" sz="1800" b="1" i="0" u="none" strike="noStrike" noProof="0">
                          <a:solidFill>
                            <a:srgbClr val="FFFFFF"/>
                          </a:solidFill>
                          <a:latin typeface="Century Gothic"/>
                        </a:rPr>
                        <a:t>STEPS TO IMPROVE DATA PROTECT AND SAFETY IN GREENFIELD CARE HOME</a:t>
                      </a:r>
                      <a:endParaRPr lang="en-US"/>
                    </a:p>
                  </a:txBody>
                  <a:tcPr>
                    <a:lnL w="0">
                      <a:noFill/>
                    </a:lnL>
                  </a:tcPr>
                </a:tc>
                <a:extLst>
                  <a:ext uri="{0D108BD9-81ED-4DB2-BD59-A6C34878D82A}">
                    <a16:rowId xmlns:a16="http://schemas.microsoft.com/office/drawing/2014/main" val="2214948729"/>
                  </a:ext>
                </a:extLst>
              </a:tr>
              <a:tr h="370840">
                <a:tc>
                  <a:txBody>
                    <a:bodyPr/>
                    <a:lstStyle/>
                    <a:p>
                      <a:pPr lvl="0">
                        <a:buNone/>
                      </a:pPr>
                      <a:r>
                        <a:rPr lang="en-GB" sz="1800" b="0" i="0" u="none" strike="noStrike" baseline="0" noProof="0">
                          <a:solidFill>
                            <a:srgbClr val="000000"/>
                          </a:solidFill>
                          <a:latin typeface="Century Gothic"/>
                        </a:rPr>
                        <a:t>CONFIDENTIALITY AND COMPLIANACE </a:t>
                      </a:r>
                      <a:endParaRPr lang="en-US"/>
                    </a:p>
                  </a:txBody>
                  <a:tcPr>
                    <a:lnT w="0">
                      <a:noFill/>
                    </a:lnT>
                    <a:lnB w="12700" cmpd="sng">
                      <a:noFill/>
                    </a:lnB>
                    <a:solidFill>
                      <a:schemeClr val="accent1">
                        <a:lumMod val="90000"/>
                        <a:lumOff val="10000"/>
                      </a:schemeClr>
                    </a:solidFill>
                  </a:tcPr>
                </a:tc>
                <a:tc>
                  <a:txBody>
                    <a:bodyPr/>
                    <a:lstStyle/>
                    <a:p>
                      <a:r>
                        <a:rPr lang="en-GB"/>
                        <a:t>Security is essential for </a:t>
                      </a:r>
                      <a:r>
                        <a:rPr lang="en-GB" err="1"/>
                        <a:t>maintaing</a:t>
                      </a:r>
                      <a:r>
                        <a:rPr lang="en-GB"/>
                        <a:t> privacy and safeguarding user data by employing </a:t>
                      </a:r>
                      <a:r>
                        <a:rPr lang="en-GB" err="1"/>
                        <a:t>crytographic</a:t>
                      </a:r>
                      <a:r>
                        <a:rPr lang="en-GB"/>
                        <a:t> tools and other </a:t>
                      </a:r>
                      <a:r>
                        <a:rPr lang="en-GB" err="1"/>
                        <a:t>techiniques</a:t>
                      </a:r>
                      <a:r>
                        <a:rPr lang="en-GB"/>
                        <a:t>. (G.H Trinity,Sharma.2023)</a:t>
                      </a:r>
                    </a:p>
                    <a:p>
                      <a:pPr lvl="0">
                        <a:buNone/>
                      </a:pPr>
                      <a:endParaRPr lang="en-GB"/>
                    </a:p>
                  </a:txBody>
                  <a:tcPr/>
                </a:tc>
                <a:extLst>
                  <a:ext uri="{0D108BD9-81ED-4DB2-BD59-A6C34878D82A}">
                    <a16:rowId xmlns:a16="http://schemas.microsoft.com/office/drawing/2014/main" val="3934275928"/>
                  </a:ext>
                </a:extLst>
              </a:tr>
              <a:tr h="370840">
                <a:tc>
                  <a:txBody>
                    <a:bodyPr/>
                    <a:lstStyle/>
                    <a:p>
                      <a:pPr lvl="0">
                        <a:buNone/>
                      </a:pPr>
                      <a:r>
                        <a:rPr lang="en-US"/>
                        <a:t>Secure access</a:t>
                      </a:r>
                    </a:p>
                  </a:txBody>
                  <a:tcPr>
                    <a:lnT w="0">
                      <a:noFill/>
                    </a:lnT>
                  </a:tcPr>
                </a:tc>
                <a:tc>
                  <a:txBody>
                    <a:bodyPr/>
                    <a:lstStyle/>
                    <a:p>
                      <a:pPr lvl="0">
                        <a:buNone/>
                      </a:pPr>
                      <a:r>
                        <a:rPr lang="en-GB" sz="1800" b="0" i="0" u="none" strike="noStrike" noProof="0">
                          <a:solidFill>
                            <a:srgbClr val="000000"/>
                          </a:solidFill>
                          <a:latin typeface="Century Gothic"/>
                        </a:rPr>
                        <a:t>Users can choose  who they want to share information with such as individuals or with a team. </a:t>
                      </a:r>
                    </a:p>
                    <a:p>
                      <a:pPr lvl="0">
                        <a:buNone/>
                      </a:pPr>
                      <a:r>
                        <a:rPr lang="en-GB" sz="1800" b="0" i="0" u="none" strike="noStrike" noProof="0">
                          <a:solidFill>
                            <a:srgbClr val="000000"/>
                          </a:solidFill>
                          <a:latin typeface="Century Gothic"/>
                        </a:rPr>
                        <a:t>(RISING 2023)</a:t>
                      </a:r>
                    </a:p>
                  </a:txBody>
                  <a:tcPr/>
                </a:tc>
                <a:extLst>
                  <a:ext uri="{0D108BD9-81ED-4DB2-BD59-A6C34878D82A}">
                    <a16:rowId xmlns:a16="http://schemas.microsoft.com/office/drawing/2014/main" val="2945995714"/>
                  </a:ext>
                </a:extLst>
              </a:tr>
            </a:tbl>
          </a:graphicData>
        </a:graphic>
      </p:graphicFrame>
    </p:spTree>
    <p:extLst>
      <p:ext uri="{BB962C8B-B14F-4D97-AF65-F5344CB8AC3E}">
        <p14:creationId xmlns:p14="http://schemas.microsoft.com/office/powerpoint/2010/main" val="23709870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9456A-CADD-22A1-B1BB-3B5A964AA60A}"/>
              </a:ext>
            </a:extLst>
          </p:cNvPr>
          <p:cNvSpPr>
            <a:spLocks noGrp="1"/>
          </p:cNvSpPr>
          <p:nvPr>
            <p:ph type="title"/>
          </p:nvPr>
        </p:nvSpPr>
        <p:spPr>
          <a:xfrm>
            <a:off x="684213" y="498738"/>
            <a:ext cx="10808492" cy="1507067"/>
          </a:xfrm>
        </p:spPr>
        <p:txBody>
          <a:bodyPr>
            <a:noAutofit/>
          </a:bodyPr>
          <a:lstStyle/>
          <a:p>
            <a:r>
              <a:rPr lang="en-US" sz="6600" b="1"/>
              <a:t>PERSONAL EXPERIENCE</a:t>
            </a:r>
            <a:r>
              <a:rPr lang="en-US" sz="6600"/>
              <a:t> </a:t>
            </a:r>
          </a:p>
        </p:txBody>
      </p:sp>
      <p:sp>
        <p:nvSpPr>
          <p:cNvPr id="3" name="Content Placeholder 2">
            <a:extLst>
              <a:ext uri="{FF2B5EF4-FFF2-40B4-BE49-F238E27FC236}">
                <a16:creationId xmlns:a16="http://schemas.microsoft.com/office/drawing/2014/main" id="{065F63A6-BC9B-5166-7C8F-FBB24E8BD285}"/>
              </a:ext>
            </a:extLst>
          </p:cNvPr>
          <p:cNvSpPr>
            <a:spLocks noGrp="1"/>
          </p:cNvSpPr>
          <p:nvPr>
            <p:ph idx="1"/>
          </p:nvPr>
        </p:nvSpPr>
        <p:spPr>
          <a:xfrm>
            <a:off x="684212" y="2757487"/>
            <a:ext cx="10653712" cy="1353080"/>
          </a:xfrm>
        </p:spPr>
        <p:txBody>
          <a:bodyPr vert="horz" lIns="91440" tIns="45720" rIns="91440" bIns="45720" rtlCol="0" anchor="ctr">
            <a:noAutofit/>
          </a:bodyPr>
          <a:lstStyle/>
          <a:p>
            <a:pPr marL="0" indent="0">
              <a:buNone/>
            </a:pPr>
            <a:r>
              <a:rPr lang="en-US" sz="2400" dirty="0"/>
              <a:t>A recent experience of my own was during the group presentation while was sharing the link to my group members I </a:t>
            </a:r>
            <a:r>
              <a:rPr lang="en-US" sz="2400" dirty="0" err="1"/>
              <a:t>realised</a:t>
            </a:r>
            <a:r>
              <a:rPr lang="en-US" sz="2400" dirty="0"/>
              <a:t> I had two unexpected guest viewing my presentation alongside with my group. This resulted in our presentation being compromised as we didn’t know if our work has been copied. This breached my confidentiality as its could of resulted to someone copying our work.</a:t>
            </a:r>
          </a:p>
        </p:txBody>
      </p:sp>
    </p:spTree>
    <p:extLst>
      <p:ext uri="{BB962C8B-B14F-4D97-AF65-F5344CB8AC3E}">
        <p14:creationId xmlns:p14="http://schemas.microsoft.com/office/powerpoint/2010/main" val="14301492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F86B3-F0DB-362A-1EA2-1A008319A0B5}"/>
              </a:ext>
            </a:extLst>
          </p:cNvPr>
          <p:cNvSpPr>
            <a:spLocks noGrp="1"/>
          </p:cNvSpPr>
          <p:nvPr>
            <p:ph type="title"/>
          </p:nvPr>
        </p:nvSpPr>
        <p:spPr>
          <a:xfrm>
            <a:off x="422274" y="391582"/>
            <a:ext cx="8534400" cy="1507067"/>
          </a:xfrm>
        </p:spPr>
        <p:txBody>
          <a:bodyPr>
            <a:normAutofit/>
          </a:bodyPr>
          <a:lstStyle/>
          <a:p>
            <a:r>
              <a:rPr lang="en-GB" sz="6600" b="1"/>
              <a:t>           Conclusion</a:t>
            </a:r>
          </a:p>
        </p:txBody>
      </p:sp>
      <p:sp>
        <p:nvSpPr>
          <p:cNvPr id="4" name="TextBox 3">
            <a:extLst>
              <a:ext uri="{FF2B5EF4-FFF2-40B4-BE49-F238E27FC236}">
                <a16:creationId xmlns:a16="http://schemas.microsoft.com/office/drawing/2014/main" id="{365EDC59-6E67-71AA-59D9-372866B3D29D}"/>
              </a:ext>
            </a:extLst>
          </p:cNvPr>
          <p:cNvSpPr txBox="1"/>
          <p:nvPr/>
        </p:nvSpPr>
        <p:spPr>
          <a:xfrm>
            <a:off x="1211803" y="2218795"/>
            <a:ext cx="2743199"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5A19A722-AB7A-802F-D642-938AD56D9CDC}"/>
              </a:ext>
            </a:extLst>
          </p:cNvPr>
          <p:cNvSpPr txBox="1"/>
          <p:nvPr/>
        </p:nvSpPr>
        <p:spPr>
          <a:xfrm>
            <a:off x="421423" y="1886365"/>
            <a:ext cx="10922791"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To conclude Greenfield may find it challenging to adjust to digital technology at first, however when staff become familiar with the concept, it will help save them a significant amount of time and improve efficiency within the setting. </a:t>
            </a:r>
            <a:endParaRPr lang="en-US" sz="2400" dirty="0"/>
          </a:p>
          <a:p>
            <a:r>
              <a:rPr lang="en-GB" sz="2400" dirty="0"/>
              <a:t>Also Digital security and data protection offer many advantages with strong safety measures implemented. Therefore as long as Greenfield care home follows the correct security procedures and complies with the data protection act, there should be no issues making this transition as its more secure and safer than traditional methods.</a:t>
            </a:r>
          </a:p>
          <a:p>
            <a:r>
              <a:rPr lang="en-GB" sz="2400" dirty="0"/>
              <a:t>Thank you for your attention during our presentation, if you require any clarification please don’t hesitate to ask any questions.</a:t>
            </a:r>
          </a:p>
        </p:txBody>
      </p:sp>
    </p:spTree>
    <p:extLst>
      <p:ext uri="{BB962C8B-B14F-4D97-AF65-F5344CB8AC3E}">
        <p14:creationId xmlns:p14="http://schemas.microsoft.com/office/powerpoint/2010/main" val="17024516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7F1D5-555D-8571-7AAF-1B7E70460CEF}"/>
              </a:ext>
            </a:extLst>
          </p:cNvPr>
          <p:cNvSpPr>
            <a:spLocks noGrp="1"/>
          </p:cNvSpPr>
          <p:nvPr>
            <p:ph type="title"/>
          </p:nvPr>
        </p:nvSpPr>
        <p:spPr>
          <a:xfrm>
            <a:off x="338931" y="-130160"/>
            <a:ext cx="8534400" cy="1507067"/>
          </a:xfrm>
        </p:spPr>
        <p:txBody>
          <a:bodyPr>
            <a:normAutofit/>
          </a:bodyPr>
          <a:lstStyle/>
          <a:p>
            <a:r>
              <a:rPr lang="en-GB" sz="6600" b="1"/>
              <a:t>references</a:t>
            </a:r>
          </a:p>
        </p:txBody>
      </p:sp>
      <p:sp>
        <p:nvSpPr>
          <p:cNvPr id="3" name="Content Placeholder 2">
            <a:extLst>
              <a:ext uri="{FF2B5EF4-FFF2-40B4-BE49-F238E27FC236}">
                <a16:creationId xmlns:a16="http://schemas.microsoft.com/office/drawing/2014/main" id="{91DB3E3E-8C06-35C0-284E-53512D32A929}"/>
              </a:ext>
            </a:extLst>
          </p:cNvPr>
          <p:cNvSpPr>
            <a:spLocks noGrp="1"/>
          </p:cNvSpPr>
          <p:nvPr>
            <p:ph idx="1"/>
          </p:nvPr>
        </p:nvSpPr>
        <p:spPr>
          <a:xfrm>
            <a:off x="209207" y="1194039"/>
            <a:ext cx="11997873" cy="6647448"/>
          </a:xfrm>
        </p:spPr>
        <p:txBody>
          <a:bodyPr vert="horz" lIns="91440" tIns="45720" rIns="91440" bIns="45720" rtlCol="0" anchor="t">
            <a:noAutofit/>
          </a:bodyPr>
          <a:lstStyle/>
          <a:p>
            <a:pPr>
              <a:buNone/>
            </a:pPr>
            <a:r>
              <a:rPr lang="en-GB" sz="1200">
                <a:solidFill>
                  <a:schemeClr val="bg1"/>
                </a:solidFill>
              </a:rPr>
              <a:t> </a:t>
            </a:r>
            <a:endParaRPr lang="en-US" sz="1200">
              <a:solidFill>
                <a:schemeClr val="bg1"/>
              </a:solidFill>
            </a:endParaRPr>
          </a:p>
          <a:p>
            <a:pPr>
              <a:buFont typeface="Wingdings" panose="05040102010807070707" pitchFamily="18" charset="2"/>
              <a:buChar char="Ø"/>
            </a:pPr>
            <a:r>
              <a:rPr lang="en-US" sz="1400" err="1">
                <a:solidFill>
                  <a:schemeClr val="bg1"/>
                </a:solidFill>
                <a:highlight>
                  <a:srgbClr val="F5F5F5"/>
                </a:highlight>
                <a:latin typeface="Century Gothic"/>
              </a:rPr>
              <a:t>Ashfaq,A</a:t>
            </a:r>
            <a:r>
              <a:rPr lang="en-US" sz="1400">
                <a:solidFill>
                  <a:schemeClr val="bg1"/>
                </a:solidFill>
                <a:highlight>
                  <a:srgbClr val="F5F5F5"/>
                </a:highlight>
                <a:latin typeface="Century Gothic"/>
              </a:rPr>
              <a:t> (2025) </a:t>
            </a:r>
            <a:r>
              <a:rPr lang="en-US" sz="1400" i="1">
                <a:solidFill>
                  <a:schemeClr val="bg1"/>
                </a:solidFill>
                <a:highlight>
                  <a:srgbClr val="F5F5F5"/>
                </a:highlight>
                <a:latin typeface="Century Gothic"/>
              </a:rPr>
              <a:t>Benefits of Microsoft teams in healthcare. </a:t>
            </a:r>
            <a:r>
              <a:rPr lang="en-US" sz="1400">
                <a:solidFill>
                  <a:schemeClr val="bg1"/>
                </a:solidFill>
                <a:highlight>
                  <a:srgbClr val="F5F5F5"/>
                </a:highlight>
                <a:latin typeface="Century Gothic"/>
              </a:rPr>
              <a:t>Available at: </a:t>
            </a:r>
            <a:r>
              <a:rPr lang="en-US" sz="1400" u="sng">
                <a:solidFill>
                  <a:schemeClr val="bg1"/>
                </a:solidFill>
                <a:highlight>
                  <a:srgbClr val="F5F5F5"/>
                </a:highlight>
                <a:latin typeface="Century Gothic"/>
                <a:hlinkClick r:id="rId2">
                  <a:extLst>
                    <a:ext uri="{A12FA001-AC4F-418D-AE19-62706E023703}">
                      <ahyp:hlinkClr xmlns:ahyp="http://schemas.microsoft.com/office/drawing/2018/hyperlinkcolor" val="tx"/>
                    </a:ext>
                  </a:extLst>
                </a:hlinkClick>
              </a:rPr>
              <a:t>https://goziro.com/benefits-of-microsoft-teams-in-healthcare-transforming-patient-care-through-digital-collaboration/</a:t>
            </a:r>
            <a:r>
              <a:rPr lang="en-US" sz="1400">
                <a:solidFill>
                  <a:schemeClr val="bg1"/>
                </a:solidFill>
                <a:highlight>
                  <a:srgbClr val="F5F5F5"/>
                </a:highlight>
                <a:latin typeface="Century Gothic"/>
              </a:rPr>
              <a:t> (Accessed 6</a:t>
            </a:r>
            <a:r>
              <a:rPr lang="en-US" sz="1400" baseline="30000">
                <a:solidFill>
                  <a:schemeClr val="bg1"/>
                </a:solidFill>
                <a:highlight>
                  <a:srgbClr val="F5F5F5"/>
                </a:highlight>
                <a:latin typeface="Century Gothic"/>
              </a:rPr>
              <a:t>th</a:t>
            </a:r>
            <a:r>
              <a:rPr lang="en-US" sz="1400">
                <a:solidFill>
                  <a:schemeClr val="bg1"/>
                </a:solidFill>
                <a:highlight>
                  <a:srgbClr val="F5F5F5"/>
                </a:highlight>
                <a:latin typeface="Century Gothic"/>
              </a:rPr>
              <a:t> February 2026) </a:t>
            </a:r>
            <a:r>
              <a:rPr lang="en-GB" sz="1400">
                <a:solidFill>
                  <a:schemeClr val="bg1"/>
                </a:solidFill>
                <a:highlight>
                  <a:srgbClr val="F5F5F5"/>
                </a:highlight>
                <a:latin typeface="Century Gothic"/>
              </a:rPr>
              <a:t> </a:t>
            </a:r>
          </a:p>
          <a:p>
            <a:pPr>
              <a:buClr>
                <a:srgbClr val="FFFFFF"/>
              </a:buClr>
              <a:buFont typeface="Wingdings" panose="05040102010807070707" pitchFamily="18" charset="2"/>
              <a:buChar char="Ø"/>
            </a:pPr>
            <a:r>
              <a:rPr lang="en-GB" sz="1400">
                <a:solidFill>
                  <a:schemeClr val="bg1"/>
                </a:solidFill>
                <a:highlight>
                  <a:srgbClr val="F5F5F5"/>
                </a:highlight>
                <a:latin typeface="Century Gothic"/>
              </a:rPr>
              <a:t>AlAdraj,A,R.(2024)"EvaluationofSecureEmailAwareness-casestudy".available at: </a:t>
            </a:r>
            <a:r>
              <a:rPr lang="en-GB" sz="1400">
                <a:solidFill>
                  <a:schemeClr val="bg1"/>
                </a:solidFill>
                <a:highlight>
                  <a:srgbClr val="F5F5F5"/>
                </a:highlight>
                <a:latin typeface="Century Gothic"/>
                <a:hlinkClick r:id="rId3">
                  <a:extLst>
                    <a:ext uri="{A12FA001-AC4F-418D-AE19-62706E023703}">
                      <ahyp:hlinkClr xmlns:ahyp="http://schemas.microsoft.com/office/drawing/2018/hyperlinkcolor" val="tx"/>
                    </a:ext>
                  </a:extLst>
                </a:hlinkClick>
              </a:rPr>
              <a:t>https://ieeexplore.ieee.org/stamp/stamp.jsp?tp=&amp;arnumber=11005031</a:t>
            </a:r>
            <a:r>
              <a:rPr lang="en-GB" sz="1400">
                <a:solidFill>
                  <a:schemeClr val="bg1"/>
                </a:solidFill>
                <a:highlight>
                  <a:srgbClr val="F5F5F5"/>
                </a:highlight>
                <a:latin typeface="Century Gothic"/>
              </a:rPr>
              <a:t> (assessed 5th </a:t>
            </a:r>
            <a:r>
              <a:rPr lang="en-GB" sz="1400" err="1">
                <a:solidFill>
                  <a:schemeClr val="bg1"/>
                </a:solidFill>
                <a:highlight>
                  <a:srgbClr val="F5F5F5"/>
                </a:highlight>
                <a:latin typeface="Century Gothic"/>
              </a:rPr>
              <a:t>febuary</a:t>
            </a:r>
            <a:r>
              <a:rPr lang="en-GB" sz="1400">
                <a:solidFill>
                  <a:schemeClr val="bg1"/>
                </a:solidFill>
                <a:highlight>
                  <a:srgbClr val="F5F5F5"/>
                </a:highlight>
                <a:latin typeface="Century Gothic"/>
              </a:rPr>
              <a:t> 2026)</a:t>
            </a:r>
          </a:p>
          <a:p>
            <a:pPr>
              <a:buFont typeface="Wingdings" panose="05040102010807070707" pitchFamily="18" charset="2"/>
              <a:buChar char="Ø"/>
            </a:pPr>
            <a:r>
              <a:rPr lang="en-GB" sz="1400">
                <a:solidFill>
                  <a:schemeClr val="bg1"/>
                </a:solidFill>
                <a:highlight>
                  <a:srgbClr val="F5F5F5"/>
                </a:highlight>
                <a:latin typeface="Century Gothic"/>
              </a:rPr>
              <a:t>Care England (2024)</a:t>
            </a:r>
            <a:r>
              <a:rPr lang="en-GB" sz="1400" i="1">
                <a:solidFill>
                  <a:schemeClr val="bg1"/>
                </a:solidFill>
                <a:highlight>
                  <a:srgbClr val="F5F5F5"/>
                </a:highlight>
                <a:latin typeface="Century Gothic"/>
              </a:rPr>
              <a:t> The impact of poor internet and phone systems within care homes</a:t>
            </a:r>
            <a:r>
              <a:rPr lang="en-GB" sz="1400">
                <a:solidFill>
                  <a:schemeClr val="bg1"/>
                </a:solidFill>
                <a:highlight>
                  <a:srgbClr val="F5F5F5"/>
                </a:highlight>
                <a:latin typeface="Century Gothic"/>
              </a:rPr>
              <a:t>. Available at: </a:t>
            </a:r>
            <a:r>
              <a:rPr lang="en-GB" sz="1400" u="sng">
                <a:solidFill>
                  <a:schemeClr val="bg1"/>
                </a:solidFill>
                <a:highlight>
                  <a:srgbClr val="F5F5F5"/>
                </a:highlight>
                <a:latin typeface="Century Gothic"/>
                <a:hlinkClick r:id="rId4">
                  <a:extLst>
                    <a:ext uri="{A12FA001-AC4F-418D-AE19-62706E023703}">
                      <ahyp:hlinkClr xmlns:ahyp="http://schemas.microsoft.com/office/drawing/2018/hyperlinkcolor" val="tx"/>
                    </a:ext>
                  </a:extLst>
                </a:hlinkClick>
              </a:rPr>
              <a:t>https://www.careengland.org.uk/the-impact-of-poor-internet-and-phone-systems-within-care-homes/</a:t>
            </a:r>
            <a:r>
              <a:rPr lang="en-GB" sz="1400">
                <a:solidFill>
                  <a:schemeClr val="bg1"/>
                </a:solidFill>
                <a:highlight>
                  <a:srgbClr val="F5F5F5"/>
                </a:highlight>
                <a:latin typeface="Century Gothic"/>
              </a:rPr>
              <a:t> (Accessed 5</a:t>
            </a:r>
            <a:r>
              <a:rPr lang="en-GB" sz="1400" baseline="30000">
                <a:solidFill>
                  <a:schemeClr val="bg1"/>
                </a:solidFill>
                <a:highlight>
                  <a:srgbClr val="F5F5F5"/>
                </a:highlight>
                <a:latin typeface="Century Gothic"/>
              </a:rPr>
              <a:t>th</a:t>
            </a:r>
            <a:r>
              <a:rPr lang="en-GB" sz="1400">
                <a:solidFill>
                  <a:schemeClr val="bg1"/>
                </a:solidFill>
                <a:highlight>
                  <a:srgbClr val="F5F5F5"/>
                </a:highlight>
                <a:latin typeface="Century Gothic"/>
              </a:rPr>
              <a:t> February 2026).</a:t>
            </a:r>
            <a:endParaRPr lang="en-US" sz="1400">
              <a:solidFill>
                <a:schemeClr val="bg1"/>
              </a:solidFill>
              <a:highlight>
                <a:srgbClr val="F5F5F5"/>
              </a:highlight>
              <a:latin typeface="Century Gothic"/>
            </a:endParaRPr>
          </a:p>
          <a:p>
            <a:pPr>
              <a:buFont typeface="Wingdings" panose="05040102010807070707" pitchFamily="18" charset="2"/>
              <a:buChar char="Ø"/>
            </a:pPr>
            <a:r>
              <a:rPr lang="en-GB" sz="1400">
                <a:solidFill>
                  <a:schemeClr val="bg1"/>
                </a:solidFill>
                <a:highlight>
                  <a:srgbClr val="F5F5F5"/>
                </a:highlight>
              </a:rPr>
              <a:t>Gov.uk (2025)"data </a:t>
            </a:r>
            <a:r>
              <a:rPr lang="en-GB" sz="1400" err="1">
                <a:solidFill>
                  <a:schemeClr val="bg1"/>
                </a:solidFill>
                <a:highlight>
                  <a:srgbClr val="F5F5F5"/>
                </a:highlight>
              </a:rPr>
              <a:t>protection".available</a:t>
            </a:r>
            <a:r>
              <a:rPr lang="en-GB" sz="1400">
                <a:solidFill>
                  <a:schemeClr val="bg1"/>
                </a:solidFill>
                <a:highlight>
                  <a:srgbClr val="F5F5F5"/>
                </a:highlight>
              </a:rPr>
              <a:t> at: </a:t>
            </a:r>
            <a:r>
              <a:rPr lang="en-GB" sz="1400" u="sng">
                <a:solidFill>
                  <a:schemeClr val="bg1"/>
                </a:solidFill>
                <a:highlight>
                  <a:srgbClr val="F5F5F5"/>
                </a:highlight>
                <a:hlinkClick r:id="rId5">
                  <a:extLst>
                    <a:ext uri="{A12FA001-AC4F-418D-AE19-62706E023703}">
                      <ahyp:hlinkClr xmlns:ahyp="http://schemas.microsoft.com/office/drawing/2018/hyperlinkcolor" val="tx"/>
                    </a:ext>
                  </a:extLst>
                </a:hlinkClick>
              </a:rPr>
              <a:t>https://www.gov.uk/government/publications/data-protection-caseworker-guidance/data</a:t>
            </a:r>
            <a:r>
              <a:rPr lang="en-GB" sz="1400">
                <a:solidFill>
                  <a:schemeClr val="bg1"/>
                </a:solidFill>
                <a:highlight>
                  <a:srgbClr val="F5F5F5"/>
                </a:highlight>
              </a:rPr>
              <a:t> protection-caseworker-guidance assessed 5 </a:t>
            </a:r>
            <a:r>
              <a:rPr lang="en-GB" sz="1400" err="1">
                <a:solidFill>
                  <a:schemeClr val="bg1"/>
                </a:solidFill>
                <a:highlight>
                  <a:srgbClr val="F5F5F5"/>
                </a:highlight>
              </a:rPr>
              <a:t>febuary</a:t>
            </a:r>
            <a:r>
              <a:rPr lang="en-GB" sz="1400">
                <a:solidFill>
                  <a:schemeClr val="bg1"/>
                </a:solidFill>
                <a:highlight>
                  <a:srgbClr val="F5F5F5"/>
                </a:highlight>
              </a:rPr>
              <a:t> 2026).</a:t>
            </a:r>
            <a:endParaRPr lang="en-US" sz="1400">
              <a:solidFill>
                <a:schemeClr val="bg1"/>
              </a:solidFill>
              <a:highlight>
                <a:srgbClr val="F5F5F5"/>
              </a:highlight>
            </a:endParaRPr>
          </a:p>
          <a:p>
            <a:pPr>
              <a:buFont typeface="Wingdings" panose="05040102010807070707" pitchFamily="18" charset="2"/>
              <a:buChar char="Ø"/>
            </a:pPr>
            <a:r>
              <a:rPr lang="en-US" sz="1400">
                <a:solidFill>
                  <a:schemeClr val="bg1"/>
                </a:solidFill>
                <a:highlight>
                  <a:srgbClr val="F5F5F5"/>
                </a:highlight>
              </a:rPr>
              <a:t>gov.uk .(2025) "</a:t>
            </a:r>
            <a:r>
              <a:rPr lang="en-US" sz="1400" err="1">
                <a:solidFill>
                  <a:schemeClr val="bg1"/>
                </a:solidFill>
                <a:highlight>
                  <a:srgbClr val="F5F5F5"/>
                </a:highlight>
              </a:rPr>
              <a:t>importantce</a:t>
            </a:r>
            <a:r>
              <a:rPr lang="en-US" sz="1400">
                <a:solidFill>
                  <a:schemeClr val="bg1"/>
                </a:solidFill>
                <a:highlight>
                  <a:srgbClr val="F5F5F5"/>
                </a:highlight>
              </a:rPr>
              <a:t> of </a:t>
            </a:r>
            <a:r>
              <a:rPr lang="en-US" sz="1400" err="1">
                <a:solidFill>
                  <a:schemeClr val="bg1"/>
                </a:solidFill>
                <a:highlight>
                  <a:srgbClr val="F5F5F5"/>
                </a:highlight>
              </a:rPr>
              <a:t>microsoft</a:t>
            </a:r>
            <a:r>
              <a:rPr lang="en-US" sz="1400">
                <a:solidFill>
                  <a:schemeClr val="bg1"/>
                </a:solidFill>
                <a:highlight>
                  <a:srgbClr val="F5F5F5"/>
                </a:highlight>
              </a:rPr>
              <a:t> </a:t>
            </a:r>
            <a:r>
              <a:rPr lang="en-US" sz="1400" err="1">
                <a:solidFill>
                  <a:schemeClr val="bg1"/>
                </a:solidFill>
                <a:highlight>
                  <a:srgbClr val="F5F5F5"/>
                </a:highlight>
              </a:rPr>
              <a:t>excell</a:t>
            </a:r>
            <a:r>
              <a:rPr lang="en-US" sz="1400">
                <a:solidFill>
                  <a:schemeClr val="bg1"/>
                </a:solidFill>
                <a:highlight>
                  <a:srgbClr val="F5F5F5"/>
                </a:highlight>
              </a:rPr>
              <a:t>". Available at: </a:t>
            </a:r>
            <a:r>
              <a:rPr lang="en-US" sz="1400" u="sng">
                <a:solidFill>
                  <a:schemeClr val="bg1"/>
                </a:solidFill>
                <a:highlight>
                  <a:srgbClr val="F5F5F5"/>
                </a:highlight>
                <a:hlinkClick r:id="rId6">
                  <a:extLst>
                    <a:ext uri="{A12FA001-AC4F-418D-AE19-62706E023703}">
                      <ahyp:hlinkClr xmlns:ahyp="http://schemas.microsoft.com/office/drawing/2018/hyperlinkcolor" val="tx"/>
                    </a:ext>
                  </a:extLst>
                </a:hlinkClick>
              </a:rPr>
              <a:t>https://schoolofcodinguk.com/blog/importance-of-microsoft-excel-in-business/#:~:text=Excel%20enables%20businesses%20to%20convert,data%20analysis%20improves%20decision%2Dmaking</a:t>
            </a:r>
            <a:r>
              <a:rPr lang="en-US" sz="1400">
                <a:solidFill>
                  <a:schemeClr val="bg1"/>
                </a:solidFill>
                <a:highlight>
                  <a:srgbClr val="F5F5F5"/>
                </a:highlight>
              </a:rPr>
              <a:t>. (assessed 5 </a:t>
            </a:r>
            <a:r>
              <a:rPr lang="en-US" sz="1400" err="1">
                <a:solidFill>
                  <a:schemeClr val="bg1"/>
                </a:solidFill>
                <a:highlight>
                  <a:srgbClr val="F5F5F5"/>
                </a:highlight>
              </a:rPr>
              <a:t>febuary</a:t>
            </a:r>
            <a:r>
              <a:rPr lang="en-US" sz="1400">
                <a:solidFill>
                  <a:schemeClr val="bg1"/>
                </a:solidFill>
                <a:highlight>
                  <a:srgbClr val="F5F5F5"/>
                </a:highlight>
              </a:rPr>
              <a:t> 2026)</a:t>
            </a:r>
            <a:endParaRPr lang="en-GB" sz="1400">
              <a:solidFill>
                <a:schemeClr val="bg1"/>
              </a:solidFill>
              <a:highlight>
                <a:srgbClr val="F5F5F5"/>
              </a:highlight>
            </a:endParaRPr>
          </a:p>
          <a:p>
            <a:pPr>
              <a:buFont typeface="Wingdings" panose="05040102010807070707" pitchFamily="18" charset="2"/>
              <a:buChar char="Ø"/>
            </a:pPr>
            <a:r>
              <a:rPr lang="en-GB" sz="1400" err="1">
                <a:solidFill>
                  <a:schemeClr val="bg1"/>
                </a:solidFill>
                <a:highlight>
                  <a:srgbClr val="F5F5F5"/>
                </a:highlight>
              </a:rPr>
              <a:t>Kruger,H.Drevin</a:t>
            </a:r>
            <a:r>
              <a:rPr lang="en-GB" sz="1400">
                <a:solidFill>
                  <a:schemeClr val="bg1"/>
                </a:solidFill>
                <a:highlight>
                  <a:srgbClr val="F5F5F5"/>
                </a:highlight>
              </a:rPr>
              <a:t>, </a:t>
            </a:r>
            <a:r>
              <a:rPr lang="en-GB" sz="1400" err="1">
                <a:solidFill>
                  <a:schemeClr val="bg1"/>
                </a:solidFill>
                <a:highlight>
                  <a:srgbClr val="F5F5F5"/>
                </a:highlight>
              </a:rPr>
              <a:t>l.Steyn,T</a:t>
            </a:r>
            <a:r>
              <a:rPr lang="en-GB" sz="1400">
                <a:solidFill>
                  <a:schemeClr val="bg1"/>
                </a:solidFill>
                <a:highlight>
                  <a:srgbClr val="F5F5F5"/>
                </a:highlight>
              </a:rPr>
              <a:t>. (2007) "Email security awareness- a </a:t>
            </a:r>
            <a:r>
              <a:rPr lang="en-GB" sz="1400" err="1">
                <a:solidFill>
                  <a:schemeClr val="bg1"/>
                </a:solidFill>
                <a:highlight>
                  <a:srgbClr val="F5F5F5"/>
                </a:highlight>
              </a:rPr>
              <a:t>practicle</a:t>
            </a:r>
            <a:r>
              <a:rPr lang="en-GB" sz="1400">
                <a:solidFill>
                  <a:schemeClr val="bg1"/>
                </a:solidFill>
                <a:highlight>
                  <a:srgbClr val="F5F5F5"/>
                </a:highlight>
              </a:rPr>
              <a:t> assessment of employee behaviour". Available at: </a:t>
            </a:r>
            <a:r>
              <a:rPr lang="en-GB" sz="1400" u="sng">
                <a:solidFill>
                  <a:schemeClr val="bg1"/>
                </a:solidFill>
                <a:highlight>
                  <a:srgbClr val="F5F5F5"/>
                </a:highlight>
                <a:hlinkClick r:id="rId7">
                  <a:extLst>
                    <a:ext uri="{A12FA001-AC4F-418D-AE19-62706E023703}">
                      <ahyp:hlinkClr xmlns:ahyp="http://schemas.microsoft.com/office/drawing/2018/hyperlinkcolor" val="tx"/>
                    </a:ext>
                  </a:extLst>
                </a:hlinkClick>
              </a:rPr>
              <a:t>https://link.springer.com/chapter/10.1007/978-0-387-73269-5_5</a:t>
            </a:r>
            <a:r>
              <a:rPr lang="en-GB" sz="1400">
                <a:solidFill>
                  <a:schemeClr val="bg1"/>
                </a:solidFill>
                <a:highlight>
                  <a:srgbClr val="F5F5F5"/>
                </a:highlight>
              </a:rPr>
              <a:t> (accessed 5 febuary 2026).</a:t>
            </a:r>
            <a:endParaRPr lang="en-US" sz="1400">
              <a:solidFill>
                <a:schemeClr val="bg1"/>
              </a:solidFill>
              <a:highlight>
                <a:srgbClr val="F5F5F5"/>
              </a:highlight>
            </a:endParaRPr>
          </a:p>
          <a:p>
            <a:pPr>
              <a:buFont typeface="Wingdings" panose="05040102010807070707" pitchFamily="18" charset="2"/>
              <a:buChar char="Ø"/>
            </a:pPr>
            <a:r>
              <a:rPr lang="en-GB" sz="1400">
                <a:solidFill>
                  <a:schemeClr val="bg1"/>
                </a:solidFill>
                <a:highlight>
                  <a:srgbClr val="F5F5F5"/>
                </a:highlight>
                <a:ea typeface="+mn-lt"/>
                <a:cs typeface="+mn-lt"/>
              </a:rPr>
              <a:t>  </a:t>
            </a:r>
            <a:r>
              <a:rPr lang="en-GB" sz="1400" u="sng" err="1">
                <a:solidFill>
                  <a:schemeClr val="bg1"/>
                </a:solidFill>
                <a:highlight>
                  <a:srgbClr val="F5F5F5"/>
                </a:highlight>
                <a:ea typeface="+mn-lt"/>
                <a:cs typeface="+mn-lt"/>
              </a:rPr>
              <a:t>Mcfedries,P</a:t>
            </a:r>
            <a:r>
              <a:rPr lang="en-GB" sz="1400" u="sng">
                <a:solidFill>
                  <a:schemeClr val="bg1"/>
                </a:solidFill>
                <a:highlight>
                  <a:srgbClr val="F5F5F5"/>
                </a:highlight>
                <a:ea typeface="+mn-lt"/>
                <a:cs typeface="+mn-lt"/>
              </a:rPr>
              <a:t>.(2022)  "teach yourself visual Microsoft 365. Available at:</a:t>
            </a:r>
            <a:r>
              <a:rPr lang="en-GB" sz="1400" u="sng">
                <a:solidFill>
                  <a:schemeClr val="bg1"/>
                </a:solidFill>
                <a:highlight>
                  <a:srgbClr val="F5F5F5"/>
                </a:highlight>
                <a:ea typeface="+mn-lt"/>
                <a:cs typeface="+mn-lt"/>
                <a:hlinkClick r:id="rId8">
                  <a:extLst>
                    <a:ext uri="{A12FA001-AC4F-418D-AE19-62706E023703}">
                      <ahyp:hlinkClr xmlns:ahyp="http://schemas.microsoft.com/office/drawing/2018/hyperlinkcolor" val="tx"/>
                    </a:ext>
                  </a:extLst>
                </a:hlinkClick>
              </a:rPr>
              <a:t>Teach Yourself VISUALLY Microsoft 365 - Paul McFedries - Google Books</a:t>
            </a:r>
            <a:r>
              <a:rPr lang="en-GB" sz="1400">
                <a:solidFill>
                  <a:schemeClr val="bg1"/>
                </a:solidFill>
                <a:highlight>
                  <a:srgbClr val="F5F5F5"/>
                </a:highlight>
                <a:ea typeface="+mn-lt"/>
                <a:cs typeface="+mn-lt"/>
              </a:rPr>
              <a:t>. (Accessed 5</a:t>
            </a:r>
            <a:r>
              <a:rPr lang="en-GB" sz="1400" baseline="30000">
                <a:solidFill>
                  <a:schemeClr val="bg1"/>
                </a:solidFill>
                <a:highlight>
                  <a:srgbClr val="F5F5F5"/>
                </a:highlight>
                <a:ea typeface="+mn-lt"/>
                <a:cs typeface="+mn-lt"/>
              </a:rPr>
              <a:t>th</a:t>
            </a:r>
            <a:r>
              <a:rPr lang="en-GB" sz="1400">
                <a:solidFill>
                  <a:schemeClr val="bg1"/>
                </a:solidFill>
                <a:highlight>
                  <a:srgbClr val="F5F5F5"/>
                </a:highlight>
                <a:ea typeface="+mn-lt"/>
                <a:cs typeface="+mn-lt"/>
              </a:rPr>
              <a:t> February 2026)</a:t>
            </a:r>
          </a:p>
          <a:p>
            <a:pPr>
              <a:buFont typeface="Wingdings" panose="05040102010807070707" pitchFamily="18" charset="2"/>
              <a:buChar char="Ø"/>
            </a:pPr>
            <a:r>
              <a:rPr lang="en-GB" sz="1400">
                <a:solidFill>
                  <a:schemeClr val="bg1"/>
                </a:solidFill>
                <a:highlight>
                  <a:srgbClr val="F5F5F5"/>
                </a:highlight>
                <a:latin typeface="Century Gothic"/>
                <a:ea typeface="+mn-lt"/>
                <a:cs typeface="+mn-lt"/>
              </a:rPr>
              <a:t>Microsoft office (2026) </a:t>
            </a:r>
            <a:r>
              <a:rPr lang="en-GB" sz="1400" i="1">
                <a:solidFill>
                  <a:schemeClr val="bg1"/>
                </a:solidFill>
                <a:highlight>
                  <a:srgbClr val="F5F5F5"/>
                </a:highlight>
                <a:latin typeface="Century Gothic"/>
                <a:ea typeface="+mn-lt"/>
                <a:cs typeface="+mn-lt"/>
              </a:rPr>
              <a:t>Record a video or audio clip in Microsoft teams</a:t>
            </a:r>
            <a:r>
              <a:rPr lang="en-GB" sz="1400">
                <a:solidFill>
                  <a:schemeClr val="bg1"/>
                </a:solidFill>
                <a:highlight>
                  <a:srgbClr val="F5F5F5"/>
                </a:highlight>
                <a:latin typeface="Century Gothic"/>
                <a:ea typeface="+mn-lt"/>
                <a:cs typeface="+mn-lt"/>
              </a:rPr>
              <a:t>. Available at: </a:t>
            </a:r>
            <a:r>
              <a:rPr lang="en-GB" sz="1400" u="sng">
                <a:solidFill>
                  <a:schemeClr val="bg1"/>
                </a:solidFill>
                <a:highlight>
                  <a:srgbClr val="F5F5F5"/>
                </a:highlight>
                <a:latin typeface="Century Gothic"/>
                <a:ea typeface="+mn-lt"/>
                <a:cs typeface="+mn-lt"/>
                <a:hlinkClick r:id="rId9">
                  <a:extLst>
                    <a:ext uri="{A12FA001-AC4F-418D-AE19-62706E023703}">
                      <ahyp:hlinkClr xmlns:ahyp="http://schemas.microsoft.com/office/drawing/2018/hyperlinkcolor" val="tx"/>
                    </a:ext>
                  </a:extLst>
                </a:hlinkClick>
              </a:rPr>
              <a:t>https://support.microsoft.com/en-gb/office/record-a-video-or-audio-clip-in-microsoft-teams-0c57dae5-2974-4214-9c46-7a2136386f1c</a:t>
            </a:r>
            <a:r>
              <a:rPr lang="en-GB" sz="1400">
                <a:solidFill>
                  <a:schemeClr val="bg1"/>
                </a:solidFill>
                <a:highlight>
                  <a:srgbClr val="F5F5F5"/>
                </a:highlight>
                <a:latin typeface="Century Gothic"/>
                <a:ea typeface="+mn-lt"/>
                <a:cs typeface="+mn-lt"/>
              </a:rPr>
              <a:t> (Accessed 5</a:t>
            </a:r>
            <a:r>
              <a:rPr lang="en-GB" sz="1400" baseline="30000">
                <a:solidFill>
                  <a:schemeClr val="bg1"/>
                </a:solidFill>
                <a:highlight>
                  <a:srgbClr val="F5F5F5"/>
                </a:highlight>
                <a:latin typeface="Century Gothic"/>
                <a:ea typeface="+mn-lt"/>
                <a:cs typeface="+mn-lt"/>
              </a:rPr>
              <a:t>th</a:t>
            </a:r>
            <a:r>
              <a:rPr lang="en-GB" sz="1400">
                <a:solidFill>
                  <a:schemeClr val="bg1"/>
                </a:solidFill>
                <a:highlight>
                  <a:srgbClr val="F5F5F5"/>
                </a:highlight>
                <a:latin typeface="Century Gothic"/>
                <a:ea typeface="+mn-lt"/>
                <a:cs typeface="+mn-lt"/>
              </a:rPr>
              <a:t> February 2026).</a:t>
            </a:r>
            <a:endParaRPr lang="en-US" sz="1400">
              <a:solidFill>
                <a:schemeClr val="bg1"/>
              </a:solidFill>
              <a:highlight>
                <a:srgbClr val="F5F5F5"/>
              </a:highlight>
              <a:latin typeface="Century Gothic"/>
              <a:ea typeface="+mn-lt"/>
              <a:cs typeface="+mn-lt"/>
            </a:endParaRPr>
          </a:p>
          <a:p>
            <a:pPr>
              <a:buNone/>
            </a:pPr>
            <a:endParaRPr lang="en-GB" sz="1200">
              <a:solidFill>
                <a:schemeClr val="bg1"/>
              </a:solidFill>
              <a:highlight>
                <a:srgbClr val="FFFFFF"/>
              </a:highlight>
              <a:ea typeface="+mn-lt"/>
              <a:cs typeface="+mn-lt"/>
            </a:endParaRPr>
          </a:p>
          <a:p>
            <a:pPr>
              <a:buNone/>
            </a:pPr>
            <a:endParaRPr lang="en-GB" sz="1200">
              <a:solidFill>
                <a:srgbClr val="000000"/>
              </a:solidFill>
            </a:endParaRPr>
          </a:p>
          <a:p>
            <a:pPr marL="0" indent="0">
              <a:buNone/>
            </a:pPr>
            <a:endParaRPr lang="en-US" sz="1200">
              <a:highlight>
                <a:srgbClr val="FFFFFF"/>
              </a:highlight>
            </a:endParaRPr>
          </a:p>
          <a:p>
            <a:pPr marL="0" indent="0">
              <a:buNone/>
            </a:pPr>
            <a:endParaRPr lang="en-GB"/>
          </a:p>
        </p:txBody>
      </p:sp>
      <p:sp>
        <p:nvSpPr>
          <p:cNvPr id="4" name="Date Placeholder 3">
            <a:extLst>
              <a:ext uri="{FF2B5EF4-FFF2-40B4-BE49-F238E27FC236}">
                <a16:creationId xmlns:a16="http://schemas.microsoft.com/office/drawing/2014/main" id="{7E865856-73F0-2F69-717F-ADAEC666D534}"/>
              </a:ext>
            </a:extLst>
          </p:cNvPr>
          <p:cNvSpPr>
            <a:spLocks noGrp="1"/>
          </p:cNvSpPr>
          <p:nvPr>
            <p:ph type="dt" sz="half" idx="10"/>
          </p:nvPr>
        </p:nvSpPr>
        <p:spPr/>
        <p:txBody>
          <a:bodyPr/>
          <a:lstStyle/>
          <a:p>
            <a:fld id="{CE130992-3E95-485F-992E-A7376A94423B}" type="datetime1">
              <a:rPr lang="en-US"/>
              <a:t>2/13/2026</a:t>
            </a:fld>
            <a:endParaRPr lang="en-US"/>
          </a:p>
        </p:txBody>
      </p:sp>
      <p:sp>
        <p:nvSpPr>
          <p:cNvPr id="5" name="Footer Placeholder 4">
            <a:extLst>
              <a:ext uri="{FF2B5EF4-FFF2-40B4-BE49-F238E27FC236}">
                <a16:creationId xmlns:a16="http://schemas.microsoft.com/office/drawing/2014/main" id="{9B5BB190-173C-F069-68DD-FFCAFCB2138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9611FBC-E1E5-F1A9-E1AA-D250885ED57F}"/>
              </a:ext>
            </a:extLst>
          </p:cNvPr>
          <p:cNvSpPr>
            <a:spLocks noGrp="1"/>
          </p:cNvSpPr>
          <p:nvPr>
            <p:ph type="sldNum" sz="quarter" idx="12"/>
          </p:nvPr>
        </p:nvSpPr>
        <p:spPr/>
        <p:txBody>
          <a:bodyPr/>
          <a:lstStyle/>
          <a:p>
            <a:fld id="{E30AF5A0-43BB-4336-8627-9123B9144D80}" type="slidenum">
              <a:rPr lang="en-US" dirty="0"/>
              <a:t>15</a:t>
            </a:fld>
            <a:endParaRPr lang="en-US"/>
          </a:p>
        </p:txBody>
      </p:sp>
    </p:spTree>
    <p:extLst>
      <p:ext uri="{BB962C8B-B14F-4D97-AF65-F5344CB8AC3E}">
        <p14:creationId xmlns:p14="http://schemas.microsoft.com/office/powerpoint/2010/main" val="34862204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B4EB89-D366-8A88-12D4-D37974DA4A57}"/>
              </a:ext>
            </a:extLst>
          </p:cNvPr>
          <p:cNvSpPr>
            <a:spLocks noGrp="1"/>
          </p:cNvSpPr>
          <p:nvPr>
            <p:ph idx="1"/>
          </p:nvPr>
        </p:nvSpPr>
        <p:spPr>
          <a:xfrm>
            <a:off x="684212" y="138113"/>
            <a:ext cx="11010899" cy="6532297"/>
          </a:xfrm>
        </p:spPr>
        <p:txBody>
          <a:bodyPr vert="horz" lIns="91440" tIns="45720" rIns="91440" bIns="45720" rtlCol="0" anchor="ctr">
            <a:noAutofit/>
          </a:bodyPr>
          <a:lstStyle/>
          <a:p>
            <a:endParaRPr lang="en-GB" sz="1400">
              <a:solidFill>
                <a:srgbClr val="000000"/>
              </a:solidFill>
              <a:highlight>
                <a:srgbClr val="F5F5F5"/>
              </a:highlight>
            </a:endParaRPr>
          </a:p>
          <a:p>
            <a:pPr>
              <a:buClr>
                <a:srgbClr val="FFFFFF"/>
              </a:buClr>
            </a:pPr>
            <a:r>
              <a:rPr lang="en-GB" sz="1400">
                <a:solidFill>
                  <a:schemeClr val="bg1"/>
                </a:solidFill>
                <a:highlight>
                  <a:srgbClr val="F5F5F5"/>
                </a:highlight>
              </a:rPr>
              <a:t>National health service (2025) </a:t>
            </a:r>
            <a:r>
              <a:rPr lang="en-GB" sz="1400" i="1">
                <a:solidFill>
                  <a:schemeClr val="bg1"/>
                </a:solidFill>
                <a:highlight>
                  <a:srgbClr val="F5F5F5"/>
                </a:highlight>
              </a:rPr>
              <a:t>Microsoft teams and remote working</a:t>
            </a:r>
            <a:r>
              <a:rPr lang="en-GB" sz="1400">
                <a:solidFill>
                  <a:schemeClr val="bg1"/>
                </a:solidFill>
                <a:highlight>
                  <a:srgbClr val="F5F5F5"/>
                </a:highlight>
              </a:rPr>
              <a:t>. Available at: </a:t>
            </a:r>
            <a:r>
              <a:rPr lang="en-GB" sz="1400">
                <a:solidFill>
                  <a:srgbClr val="000000"/>
                </a:solidFill>
                <a:highlight>
                  <a:srgbClr val="F5F5F5"/>
                </a:highlight>
                <a:hlinkClick r:id="rId2">
                  <a:extLst>
                    <a:ext uri="{A12FA001-AC4F-418D-AE19-62706E023703}">
                      <ahyp:hlinkClr xmlns:ahyp="http://schemas.microsoft.com/office/drawing/2018/hyperlinkcolor" val="tx"/>
                    </a:ext>
                  </a:extLst>
                </a:hlinkClick>
              </a:rPr>
              <a:t>https://www.england.nhs.uk/long-read/microsoft-teams-and-remote-working/#good-uses-of-ms-teams-in-primary-care</a:t>
            </a:r>
            <a:r>
              <a:rPr lang="en-GB" sz="1400">
                <a:solidFill>
                  <a:schemeClr val="bg1"/>
                </a:solidFill>
                <a:highlight>
                  <a:srgbClr val="F5F5F5"/>
                </a:highlight>
              </a:rPr>
              <a:t> (Accessed 5</a:t>
            </a:r>
            <a:r>
              <a:rPr lang="en-GB" sz="1400" baseline="30000">
                <a:solidFill>
                  <a:schemeClr val="bg1"/>
                </a:solidFill>
                <a:highlight>
                  <a:srgbClr val="F5F5F5"/>
                </a:highlight>
              </a:rPr>
              <a:t>th</a:t>
            </a:r>
            <a:r>
              <a:rPr lang="en-GB" sz="1400">
                <a:solidFill>
                  <a:schemeClr val="bg1"/>
                </a:solidFill>
                <a:highlight>
                  <a:srgbClr val="F5F5F5"/>
                </a:highlight>
              </a:rPr>
              <a:t> February 2026).</a:t>
            </a:r>
            <a:endParaRPr lang="en-US" sz="1400">
              <a:solidFill>
                <a:schemeClr val="bg1"/>
              </a:solidFill>
              <a:highlight>
                <a:srgbClr val="F5F5F5"/>
              </a:highlight>
              <a:ea typeface="+mn-lt"/>
              <a:cs typeface="+mn-lt"/>
            </a:endParaRPr>
          </a:p>
          <a:p>
            <a:pPr>
              <a:buClr>
                <a:srgbClr val="FFFFFF"/>
              </a:buClr>
            </a:pPr>
            <a:r>
              <a:rPr lang="en-GB" sz="1400" err="1">
                <a:solidFill>
                  <a:schemeClr val="bg1"/>
                </a:solidFill>
                <a:highlight>
                  <a:srgbClr val="F5F5F5"/>
                </a:highlight>
                <a:ea typeface="+mn-lt"/>
                <a:cs typeface="+mn-lt"/>
              </a:rPr>
              <a:t>Perzina,R</a:t>
            </a:r>
            <a:r>
              <a:rPr lang="en-GB" sz="1400">
                <a:solidFill>
                  <a:schemeClr val="bg1"/>
                </a:solidFill>
                <a:highlight>
                  <a:srgbClr val="F5F5F5"/>
                </a:highlight>
                <a:ea typeface="+mn-lt"/>
                <a:cs typeface="+mn-lt"/>
              </a:rPr>
              <a:t>. </a:t>
            </a:r>
            <a:r>
              <a:rPr lang="en-GB" sz="1400" err="1">
                <a:solidFill>
                  <a:schemeClr val="bg1"/>
                </a:solidFill>
                <a:highlight>
                  <a:srgbClr val="F5F5F5"/>
                </a:highlight>
                <a:ea typeface="+mn-lt"/>
                <a:cs typeface="+mn-lt"/>
              </a:rPr>
              <a:t>Ramik,J</a:t>
            </a:r>
            <a:r>
              <a:rPr lang="en-GB" sz="1400">
                <a:solidFill>
                  <a:schemeClr val="bg1"/>
                </a:solidFill>
                <a:highlight>
                  <a:srgbClr val="F5F5F5"/>
                </a:highlight>
                <a:ea typeface="+mn-lt"/>
                <a:cs typeface="+mn-lt"/>
              </a:rPr>
              <a:t>.(2014)” “Procedia Computer Science” Microsoft Excel as a tool for solving multicriteria decision </a:t>
            </a:r>
            <a:r>
              <a:rPr lang="en-GB" sz="1400" err="1">
                <a:solidFill>
                  <a:schemeClr val="bg1"/>
                </a:solidFill>
                <a:highlight>
                  <a:srgbClr val="F5F5F5"/>
                </a:highlight>
                <a:ea typeface="+mn-lt"/>
                <a:cs typeface="+mn-lt"/>
              </a:rPr>
              <a:t>problems,available</a:t>
            </a:r>
            <a:r>
              <a:rPr lang="en-GB" sz="1400">
                <a:solidFill>
                  <a:schemeClr val="bg1"/>
                </a:solidFill>
                <a:highlight>
                  <a:srgbClr val="F5F5F5"/>
                </a:highlight>
                <a:ea typeface="+mn-lt"/>
                <a:cs typeface="+mn-lt"/>
              </a:rPr>
              <a:t> at:</a:t>
            </a:r>
            <a:r>
              <a:rPr lang="en-GB" sz="1400">
                <a:solidFill>
                  <a:schemeClr val="bg1"/>
                </a:solidFill>
                <a:highlight>
                  <a:srgbClr val="F5F5F5"/>
                </a:highlight>
                <a:ea typeface="+mn-lt"/>
                <a:cs typeface="+mn-lt"/>
                <a:hlinkClick r:id="rId3">
                  <a:extLst>
                    <a:ext uri="{A12FA001-AC4F-418D-AE19-62706E023703}">
                      <ahyp:hlinkClr xmlns:ahyp="http://schemas.microsoft.com/office/drawing/2018/hyperlinkcolor" val="tx"/>
                    </a:ext>
                  </a:extLst>
                </a:hlinkClick>
              </a:rPr>
              <a:t>https://www.sciencedirect.com/science/article/pii/S1877050914011715?ref=pdf_download&amp;fr=RR-2&amp;rr=9c9d31496cc4d315</a:t>
            </a:r>
            <a:r>
              <a:rPr lang="en-GB" sz="1400">
                <a:solidFill>
                  <a:schemeClr val="bg1"/>
                </a:solidFill>
                <a:highlight>
                  <a:srgbClr val="F5F5F5"/>
                </a:highlight>
                <a:ea typeface="+mn-lt"/>
                <a:cs typeface="+mn-lt"/>
              </a:rPr>
              <a:t> (accessed 6</a:t>
            </a:r>
            <a:r>
              <a:rPr lang="en-GB" sz="1400" baseline="30000">
                <a:solidFill>
                  <a:schemeClr val="bg1"/>
                </a:solidFill>
                <a:highlight>
                  <a:srgbClr val="F5F5F5"/>
                </a:highlight>
                <a:ea typeface="+mn-lt"/>
                <a:cs typeface="+mn-lt"/>
              </a:rPr>
              <a:t>th</a:t>
            </a:r>
            <a:r>
              <a:rPr lang="en-GB" sz="1400">
                <a:solidFill>
                  <a:schemeClr val="bg1"/>
                </a:solidFill>
                <a:highlight>
                  <a:srgbClr val="F5F5F5"/>
                </a:highlight>
                <a:ea typeface="+mn-lt"/>
                <a:cs typeface="+mn-lt"/>
              </a:rPr>
              <a:t> February 2026).</a:t>
            </a:r>
            <a:endParaRPr lang="en-US" sz="1400">
              <a:solidFill>
                <a:schemeClr val="bg1"/>
              </a:solidFill>
              <a:highlight>
                <a:srgbClr val="F5F5F5"/>
              </a:highlight>
            </a:endParaRPr>
          </a:p>
          <a:p>
            <a:pPr>
              <a:buClr>
                <a:srgbClr val="FFFFFF"/>
              </a:buClr>
              <a:buFont typeface="Wingdings,Sans-Serif" panose="05040102010807070707" pitchFamily="18" charset="2"/>
              <a:buChar char="Ø"/>
            </a:pPr>
            <a:r>
              <a:rPr lang="en-GB" sz="1400" err="1">
                <a:solidFill>
                  <a:schemeClr val="bg1"/>
                </a:solidFill>
                <a:highlight>
                  <a:srgbClr val="F5F5F5"/>
                </a:highlight>
              </a:rPr>
              <a:t>Raymond,D</a:t>
            </a:r>
            <a:r>
              <a:rPr lang="en-GB" sz="1400">
                <a:solidFill>
                  <a:schemeClr val="bg1"/>
                </a:solidFill>
                <a:highlight>
                  <a:srgbClr val="F5F5F5"/>
                </a:highlight>
              </a:rPr>
              <a:t> (2025) </a:t>
            </a:r>
            <a:r>
              <a:rPr lang="en-GB" sz="1400" i="1">
                <a:solidFill>
                  <a:schemeClr val="bg1"/>
                </a:solidFill>
                <a:highlight>
                  <a:srgbClr val="F5F5F5"/>
                </a:highlight>
              </a:rPr>
              <a:t>Top ten cons or disadvantages of Microsoft teams. </a:t>
            </a:r>
            <a:r>
              <a:rPr lang="en-GB" sz="1400">
                <a:solidFill>
                  <a:schemeClr val="bg1"/>
                </a:solidFill>
                <a:highlight>
                  <a:srgbClr val="F5F5F5"/>
                </a:highlight>
              </a:rPr>
              <a:t>Available at:</a:t>
            </a:r>
            <a:r>
              <a:rPr lang="en-GB" sz="1400" i="1">
                <a:solidFill>
                  <a:schemeClr val="bg1"/>
                </a:solidFill>
                <a:highlight>
                  <a:srgbClr val="F5F5F5"/>
                </a:highlight>
              </a:rPr>
              <a:t> </a:t>
            </a:r>
            <a:r>
              <a:rPr lang="en-GB" sz="1400">
                <a:solidFill>
                  <a:srgbClr val="000000"/>
                </a:solidFill>
                <a:highlight>
                  <a:srgbClr val="F5F5F5"/>
                </a:highlight>
                <a:hlinkClick r:id="rId4">
                  <a:extLst>
                    <a:ext uri="{A12FA001-AC4F-418D-AE19-62706E023703}">
                      <ahyp:hlinkClr xmlns:ahyp="http://schemas.microsoft.com/office/drawing/2018/hyperlinkcolor" val="tx"/>
                    </a:ext>
                  </a:extLst>
                </a:hlinkClick>
              </a:rPr>
              <a:t>https://projectmanagers.net/top-10-cons-or-disadvantages-of-microsoft-teams/</a:t>
            </a:r>
            <a:r>
              <a:rPr lang="en-GB" sz="1400">
                <a:solidFill>
                  <a:schemeClr val="bg1"/>
                </a:solidFill>
                <a:highlight>
                  <a:srgbClr val="F5F5F5"/>
                </a:highlight>
              </a:rPr>
              <a:t> (Accessed 5</a:t>
            </a:r>
            <a:r>
              <a:rPr lang="en-GB" sz="1400" baseline="30000">
                <a:solidFill>
                  <a:schemeClr val="bg1"/>
                </a:solidFill>
                <a:highlight>
                  <a:srgbClr val="F5F5F5"/>
                </a:highlight>
              </a:rPr>
              <a:t>th</a:t>
            </a:r>
            <a:r>
              <a:rPr lang="en-GB" sz="1400">
                <a:solidFill>
                  <a:schemeClr val="bg1"/>
                </a:solidFill>
                <a:highlight>
                  <a:srgbClr val="F5F5F5"/>
                </a:highlight>
              </a:rPr>
              <a:t> February 2026).</a:t>
            </a:r>
            <a:endParaRPr lang="en-US" sz="1400">
              <a:solidFill>
                <a:schemeClr val="bg1"/>
              </a:solidFill>
              <a:highlight>
                <a:srgbClr val="F5F5F5"/>
              </a:highlight>
            </a:endParaRPr>
          </a:p>
          <a:p>
            <a:pPr>
              <a:buClr>
                <a:srgbClr val="FFFFFF"/>
              </a:buClr>
            </a:pPr>
            <a:r>
              <a:rPr lang="en-GB" sz="1400" err="1">
                <a:solidFill>
                  <a:srgbClr val="000000"/>
                </a:solidFill>
                <a:highlight>
                  <a:srgbClr val="F5F5F5"/>
                </a:highlight>
              </a:rPr>
              <a:t>Rising,P</a:t>
            </a:r>
            <a:r>
              <a:rPr lang="en-GB" sz="1400">
                <a:solidFill>
                  <a:srgbClr val="000000"/>
                </a:solidFill>
                <a:highlight>
                  <a:srgbClr val="F5F5F5"/>
                </a:highlight>
              </a:rPr>
              <a:t>.(N.D). Microsoft 365 Security, Compliance, and Identity Administration: Plan and identify Administration 2023 plan and implement security and compliance strategies for Microsoft 365 and hybrid environment. Available at: </a:t>
            </a:r>
            <a:r>
              <a:rPr lang="en-GB" sz="1400" u="sng">
                <a:highlight>
                  <a:srgbClr val="F5F5F5"/>
                </a:highlight>
                <a:hlinkClick r:id="rId5"/>
              </a:rPr>
              <a:t>https://books.google.co.uk/books?hl=en&amp;lr=&amp;id=-8POEAAAQBAJ&amp;oi=fnd&amp;pg=PP1&amp;dq=how+to+manage+data+for+microsoft+365&amp;ots=aTkIC0Rvmf&amp;sig=TzvzClYBw-t1ClrdCgDMscA2LqE&amp;redir_esc=y#v=onepage&amp;q=how%20to%20manage%20data%20for%20microsoft%20365&amp;f=false</a:t>
            </a:r>
            <a:r>
              <a:rPr lang="en-GB" sz="1400">
                <a:solidFill>
                  <a:srgbClr val="000000"/>
                </a:solidFill>
                <a:highlight>
                  <a:srgbClr val="F5F5F5"/>
                </a:highlight>
              </a:rPr>
              <a:t>  (Accessed 5th </a:t>
            </a:r>
            <a:r>
              <a:rPr lang="en-GB" sz="1400" err="1">
                <a:solidFill>
                  <a:srgbClr val="000000"/>
                </a:solidFill>
                <a:highlight>
                  <a:srgbClr val="F5F5F5"/>
                </a:highlight>
              </a:rPr>
              <a:t>febuary</a:t>
            </a:r>
            <a:r>
              <a:rPr lang="en-GB" sz="1400">
                <a:solidFill>
                  <a:srgbClr val="000000"/>
                </a:solidFill>
                <a:highlight>
                  <a:srgbClr val="F5F5F5"/>
                </a:highlight>
              </a:rPr>
              <a:t> 2026</a:t>
            </a:r>
            <a:endParaRPr lang="en-US" sz="1400">
              <a:solidFill>
                <a:srgbClr val="000000"/>
              </a:solidFill>
              <a:highlight>
                <a:srgbClr val="F5F5F5"/>
              </a:highlight>
            </a:endParaRPr>
          </a:p>
          <a:p>
            <a:pPr>
              <a:buClr>
                <a:srgbClr val="FFFFFF"/>
              </a:buClr>
            </a:pPr>
            <a:r>
              <a:rPr lang="en-GB" sz="1400" err="1">
                <a:solidFill>
                  <a:srgbClr val="000000"/>
                </a:solidFill>
                <a:highlight>
                  <a:srgbClr val="F5F5F5"/>
                </a:highlight>
              </a:rPr>
              <a:t>Smith,H.Rogers,Y</a:t>
            </a:r>
            <a:r>
              <a:rPr lang="en-GB" sz="1400">
                <a:solidFill>
                  <a:srgbClr val="000000"/>
                </a:solidFill>
                <a:highlight>
                  <a:srgbClr val="F5F5F5"/>
                </a:highlight>
              </a:rPr>
              <a:t>. and </a:t>
            </a:r>
            <a:r>
              <a:rPr lang="en-GB" sz="1400" err="1">
                <a:solidFill>
                  <a:srgbClr val="000000"/>
                </a:solidFill>
                <a:highlight>
                  <a:srgbClr val="F5F5F5"/>
                </a:highlight>
              </a:rPr>
              <a:t>Underwood,M</a:t>
            </a:r>
            <a:r>
              <a:rPr lang="en-GB" sz="1400">
                <a:solidFill>
                  <a:srgbClr val="000000"/>
                </a:solidFill>
                <a:highlight>
                  <a:srgbClr val="F5F5F5"/>
                </a:highlight>
              </a:rPr>
              <a:t>.(2023) "Managing personal and work email in the same box 2003 overcoming the tensions through new metaphors"  Available at: </a:t>
            </a:r>
            <a:r>
              <a:rPr lang="en-GB" sz="1400" u="sng">
                <a:highlight>
                  <a:srgbClr val="F5F5F5"/>
                </a:highlight>
                <a:hlinkClick r:id="rId6"/>
              </a:rPr>
              <a:t>https://www.researchgate.net/profile/Hilary-Smith-14/publication/228955450_Managing_personal_and_work_email_in_the_same_box_overcoming_the_tensions_through_new_metaphors/links/00b4951e023e66a0a2000000/Managing-personal-and-work-email-in-the-same-box-overcoming-the-tensions-through-new-metaphors.pdf</a:t>
            </a:r>
            <a:r>
              <a:rPr lang="en-GB" sz="1400">
                <a:solidFill>
                  <a:srgbClr val="000000"/>
                </a:solidFill>
                <a:highlight>
                  <a:srgbClr val="F5F5F5"/>
                </a:highlight>
              </a:rPr>
              <a:t>. (accessed 5 </a:t>
            </a:r>
            <a:r>
              <a:rPr lang="en-GB" sz="1400" err="1">
                <a:solidFill>
                  <a:srgbClr val="000000"/>
                </a:solidFill>
                <a:highlight>
                  <a:srgbClr val="F5F5F5"/>
                </a:highlight>
              </a:rPr>
              <a:t>febuary</a:t>
            </a:r>
            <a:r>
              <a:rPr lang="en-GB" sz="1400">
                <a:solidFill>
                  <a:srgbClr val="000000"/>
                </a:solidFill>
                <a:highlight>
                  <a:srgbClr val="F5F5F5"/>
                </a:highlight>
              </a:rPr>
              <a:t> 2025).</a:t>
            </a:r>
            <a:endParaRPr lang="en-US" sz="1400">
              <a:solidFill>
                <a:srgbClr val="000000"/>
              </a:solidFill>
              <a:highlight>
                <a:srgbClr val="F5F5F5"/>
              </a:highlight>
            </a:endParaRPr>
          </a:p>
          <a:p>
            <a:pPr>
              <a:buClr>
                <a:srgbClr val="FFFFFF"/>
              </a:buClr>
            </a:pPr>
            <a:r>
              <a:rPr lang="en-GB" sz="1400">
                <a:solidFill>
                  <a:srgbClr val="000000"/>
                </a:solidFill>
                <a:highlight>
                  <a:srgbClr val="F5F5F5"/>
                </a:highlight>
              </a:rPr>
              <a:t>  </a:t>
            </a:r>
            <a:r>
              <a:rPr lang="en-GB" sz="1400" err="1">
                <a:solidFill>
                  <a:srgbClr val="000000"/>
                </a:solidFill>
                <a:highlight>
                  <a:srgbClr val="F5F5F5"/>
                </a:highlight>
              </a:rPr>
              <a:t>Trinity,H,G</a:t>
            </a:r>
            <a:r>
              <a:rPr lang="en-GB" sz="1400">
                <a:solidFill>
                  <a:srgbClr val="000000"/>
                </a:solidFill>
                <a:highlight>
                  <a:srgbClr val="F5F5F5"/>
                </a:highlight>
              </a:rPr>
              <a:t>. </a:t>
            </a:r>
            <a:r>
              <a:rPr lang="en-GB" sz="1400" err="1">
                <a:solidFill>
                  <a:srgbClr val="000000"/>
                </a:solidFill>
                <a:highlight>
                  <a:srgbClr val="F5F5F5"/>
                </a:highlight>
              </a:rPr>
              <a:t>Sharma,H</a:t>
            </a:r>
            <a:r>
              <a:rPr lang="en-GB" sz="1400">
                <a:solidFill>
                  <a:srgbClr val="000000"/>
                </a:solidFill>
                <a:highlight>
                  <a:srgbClr val="F5F5F5"/>
                </a:highlight>
              </a:rPr>
              <a:t>. (2024) Cybersecurity Regulations and Compliance: Balancing Privacy and Protection in the Digital Age 2023 available at: </a:t>
            </a:r>
            <a:r>
              <a:rPr lang="en-GB" sz="1400" u="sng">
                <a:highlight>
                  <a:srgbClr val="F5F5F5"/>
                </a:highlight>
                <a:hlinkClick r:id="rId7"/>
              </a:rPr>
              <a:t>https://ieeexplore.ieee.org/abstract/document/10537636</a:t>
            </a:r>
            <a:r>
              <a:rPr lang="en-GB" sz="1400">
                <a:solidFill>
                  <a:srgbClr val="000000"/>
                </a:solidFill>
                <a:highlight>
                  <a:srgbClr val="F5F5F5"/>
                </a:highlight>
              </a:rPr>
              <a:t>. (assessed 6</a:t>
            </a:r>
            <a:r>
              <a:rPr lang="en-GB" sz="1400" baseline="30000">
                <a:solidFill>
                  <a:srgbClr val="000000"/>
                </a:solidFill>
                <a:highlight>
                  <a:srgbClr val="F5F5F5"/>
                </a:highlight>
              </a:rPr>
              <a:t>th</a:t>
            </a:r>
            <a:r>
              <a:rPr lang="en-GB" sz="1400">
                <a:solidFill>
                  <a:srgbClr val="000000"/>
                </a:solidFill>
                <a:highlight>
                  <a:srgbClr val="F5F5F5"/>
                </a:highlight>
              </a:rPr>
              <a:t> February 2026)</a:t>
            </a:r>
            <a:endParaRPr lang="en-US" sz="1400">
              <a:solidFill>
                <a:srgbClr val="000000"/>
              </a:solidFill>
              <a:highlight>
                <a:srgbClr val="F5F5F5"/>
              </a:highlight>
            </a:endParaRPr>
          </a:p>
          <a:p>
            <a:pPr>
              <a:buClr>
                <a:srgbClr val="FFFFFF"/>
              </a:buClr>
            </a:pPr>
            <a:r>
              <a:rPr lang="en-GB" sz="1400">
                <a:solidFill>
                  <a:srgbClr val="000000"/>
                </a:solidFill>
                <a:highlight>
                  <a:srgbClr val="F5F5F5"/>
                </a:highlight>
              </a:rPr>
              <a:t>What do nurses use </a:t>
            </a:r>
            <a:r>
              <a:rPr lang="en-GB" sz="1400" err="1">
                <a:solidFill>
                  <a:srgbClr val="000000"/>
                </a:solidFill>
                <a:highlight>
                  <a:srgbClr val="F5F5F5"/>
                </a:highlight>
              </a:rPr>
              <a:t>microsoft</a:t>
            </a:r>
            <a:r>
              <a:rPr lang="en-GB" sz="1400">
                <a:solidFill>
                  <a:srgbClr val="000000"/>
                </a:solidFill>
                <a:highlight>
                  <a:srgbClr val="F5F5F5"/>
                </a:highlight>
              </a:rPr>
              <a:t> excel for (2013) available at:</a:t>
            </a:r>
            <a:r>
              <a:rPr lang="en-GB" sz="1400" u="sng">
                <a:highlight>
                  <a:srgbClr val="F5F5F5"/>
                </a:highlight>
                <a:hlinkClick r:id="rId8"/>
              </a:rPr>
              <a:t>https://softwareg.com.au/blogs/microsoft-office/what-do-nurses-use-microsoft-excel-for?_pos=3&amp;_sid=64b94e44e&amp;_ss=r</a:t>
            </a:r>
            <a:r>
              <a:rPr lang="en-GB" sz="1400">
                <a:solidFill>
                  <a:srgbClr val="000000"/>
                </a:solidFill>
                <a:highlight>
                  <a:srgbClr val="F5F5F5"/>
                </a:highlight>
              </a:rPr>
              <a:t> (assessed 6 </a:t>
            </a:r>
            <a:r>
              <a:rPr lang="en-GB" sz="1400" err="1">
                <a:solidFill>
                  <a:srgbClr val="000000"/>
                </a:solidFill>
                <a:highlight>
                  <a:srgbClr val="F5F5F5"/>
                </a:highlight>
              </a:rPr>
              <a:t>febuary</a:t>
            </a:r>
            <a:r>
              <a:rPr lang="en-GB" sz="1400">
                <a:solidFill>
                  <a:srgbClr val="000000"/>
                </a:solidFill>
                <a:highlight>
                  <a:srgbClr val="F5F5F5"/>
                </a:highlight>
              </a:rPr>
              <a:t> 2026)</a:t>
            </a:r>
          </a:p>
          <a:p>
            <a:pPr>
              <a:buClr>
                <a:srgbClr val="FFFFFF"/>
              </a:buClr>
            </a:pPr>
            <a:endParaRPr lang="en-GB"/>
          </a:p>
        </p:txBody>
      </p:sp>
    </p:spTree>
    <p:extLst>
      <p:ext uri="{BB962C8B-B14F-4D97-AF65-F5344CB8AC3E}">
        <p14:creationId xmlns:p14="http://schemas.microsoft.com/office/powerpoint/2010/main" val="2053578217"/>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office theme</Template>
  <TotalTime>20</TotalTime>
  <Words>2040</Words>
  <Application>Microsoft Office PowerPoint</Application>
  <PresentationFormat>Widescreen</PresentationFormat>
  <Paragraphs>151</Paragraphs>
  <Slides>16</Slides>
  <Notes>0</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Angsana New</vt:lpstr>
      <vt:lpstr>Arial</vt:lpstr>
      <vt:lpstr>Century Gothic</vt:lpstr>
      <vt:lpstr>Wingdings</vt:lpstr>
      <vt:lpstr>Wingdings 3</vt:lpstr>
      <vt:lpstr>Wingdings,Sans-Serif</vt:lpstr>
      <vt:lpstr>Slice</vt:lpstr>
      <vt:lpstr>module title- digital skills and research methods  module code-lchs 4007 lecturer name –markus klingelfuss Students: samera tabassum (2521725), mariam Huma gulzar (2521109) rukhsar tabassum (2230738)  assignment title – evaluating uses microsoft 365 applications and how they are efficient within greenfield care home.     </vt:lpstr>
      <vt:lpstr>Introduction: </vt:lpstr>
      <vt:lpstr>                   Microsoft excel </vt:lpstr>
      <vt:lpstr>PowerPoint Presentation</vt:lpstr>
      <vt:lpstr>Limitations of Microsoft excel </vt:lpstr>
      <vt:lpstr>Microsoft teams:</vt:lpstr>
      <vt:lpstr>PowerPoint Presentation</vt:lpstr>
      <vt:lpstr>PowerPoint Presentation</vt:lpstr>
      <vt:lpstr>PowerPoint Presentation</vt:lpstr>
      <vt:lpstr>PowerPoint Presentation</vt:lpstr>
      <vt:lpstr>PowerPoint Presentation</vt:lpstr>
      <vt:lpstr>PowerPoint Presentation</vt:lpstr>
      <vt:lpstr>PERSONAL EXPERIENCE </vt:lpstr>
      <vt:lpstr>           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Mariam Gulzar</dc:creator>
  <cp:lastModifiedBy>Mariam Gulzar</cp:lastModifiedBy>
  <cp:revision>19</cp:revision>
  <dcterms:created xsi:type="dcterms:W3CDTF">2026-01-24T17:06:35Z</dcterms:created>
  <dcterms:modified xsi:type="dcterms:W3CDTF">2026-02-13T09:31:02Z</dcterms:modified>
</cp:coreProperties>
</file>