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4" d="100"/>
          <a:sy n="64" d="100"/>
        </p:scale>
        <p:origin x="748" y="-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AE8B4AE-4D97-43C1-3C04-E7DD3091D4C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D917B4-3369-776F-8F62-B6FBD4E0718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F68A12-2815-469B-BD60-72721522E10F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B2C92B-688F-B312-ABD4-8B9E1764F5B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C5F7D7-E24B-497D-74BD-2055B1EE965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D1B74-993F-4AF2-B871-F81AF9CC41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15977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DECE3-D099-4A7B-91DA-930DB4FCB8A7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A5E5A-2522-4E7B-BF22-09F258C73B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21385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ECEY4005							2413994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4830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ECEY4005 							2413994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996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486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852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326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3068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8114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0807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5835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770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8889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35992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006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8602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4642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38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740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865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9820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617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685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ECEY4005 							2413994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5A5E5A-2522-4E7B-BF22-09F258C73BF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17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161A2-5124-4BD3-8AB7-2167C8909BA2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71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A00F7-A3A2-481A-AA74-BFC929C4F714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4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DA320-7F49-4F78-9AEE-7B970BE3309C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828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8026BF-A5CF-45E7-A732-97E66CD396F7}" type="datetime1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221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07F6D-F620-41EE-8749-92C2ED8B5775}" type="datetime1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486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7F7F-B61C-4BB8-BEFF-68070BFC94E3}" type="datetime1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227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B27015-5E7B-420A-8CB9-733AD4C0FBD6}" type="datetime1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964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B8B6E-E1A2-46F6-87B2-4E9B5CD0804D}" type="datetime1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14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66F44-0359-4A6F-A719-EAEC17E359B4}" type="datetime1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929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436C7-050F-49D9-AD4D-BA4D9011E677}" type="datetime1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33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E3EEC-6F60-41FE-AA79-7DC95396D28B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41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369C-DC5B-4D8F-8932-9B1E760AE394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421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F327-18B0-40FB-ADB0-7EDE5B453408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5767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50D-6AA5-4281-ACD8-11941CD6F9FB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485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AB53C-BDA6-4508-8468-34ED5D45667C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177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CE6B2-2E79-4889-A948-0063EA7A9D4A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8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576B2-C8AE-4099-8320-2A29BCB42527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897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CB651-2DC5-4299-B3FB-04875EF1E327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850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26B3CD1-63DD-4A1F-82A4-1FD60454578A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3D33729-DE64-4A9B-AB7C-B89F200B74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053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learning.org.uk/qualifications/level-3-diploma-eyp/unit-21-intro/1-4-describe-the-role-of-the-early-years-practitioner-in-relation-to-current-frameworks/" TargetMode="External"/><Relationship Id="rId3" Type="http://schemas.openxmlformats.org/officeDocument/2006/relationships/hyperlink" Target="https://thousanddays.org/why-1000-days/building-a-fair-start/" TargetMode="External"/><Relationship Id="rId7" Type="http://schemas.openxmlformats.org/officeDocument/2006/relationships/hyperlink" Target="https://www.camdenkids.com.au/assets/Uploads/_resampled/ScaleWidthWyIxNj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bc.co.uk/tiny-happy-people/articles/z6whxbk" TargetMode="External"/><Relationship Id="rId5" Type="http://schemas.openxmlformats.org/officeDocument/2006/relationships/hyperlink" Target="https://www.pregnancybirthbaby.org.au/the-first-1000-days#what-is" TargetMode="External"/><Relationship Id="rId4" Type="http://schemas.openxmlformats.org/officeDocument/2006/relationships/hyperlink" Target="https://thousanddays.org/wp-content/uploads/1_000Days-Nutrition-Lifelong-Health-FINAL.pdf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ccch.org.au/our-work/project/the-first-1000-days/" TargetMode="External"/><Relationship Id="rId7" Type="http://schemas.openxmlformats.org/officeDocument/2006/relationships/hyperlink" Target="https://www.iriss.org.uk/resources/tools/leading-outcomes-integrated-working-part-one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daynurseries.co.uk/advice/what-your-child-do-at-nursery" TargetMode="External"/><Relationship Id="rId5" Type="http://schemas.openxmlformats.org/officeDocument/2006/relationships/hyperlink" Target="https://www.communitychildrens.org/the-safe-and-secure-conference/" TargetMode="External"/><Relationship Id="rId4" Type="http://schemas.openxmlformats.org/officeDocument/2006/relationships/hyperlink" Target="https://www.cela.org.au/publications/amplify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rnutrition.co.uk/2020/12/the-importance-of-nutrition-during-the-first-1000-days-of-life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what-we-do/un-convention-child-rights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oriole-fife-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dsmed.com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5226C-2543-EF0B-9C21-CEEDC7B93C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660" y="131131"/>
            <a:ext cx="8574622" cy="2616199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1">
                    <a:lumMod val="50000"/>
                  </a:schemeClr>
                </a:solidFill>
              </a:rPr>
              <a:t>Y 1000 </a:t>
            </a:r>
            <a:r>
              <a:rPr lang="en-GB" sz="6000" dirty="0" err="1">
                <a:solidFill>
                  <a:schemeClr val="accent1">
                    <a:lumMod val="50000"/>
                  </a:schemeClr>
                </a:solidFill>
              </a:rPr>
              <a:t>Diwrnod</a:t>
            </a:r>
            <a:br>
              <a:rPr lang="en-GB" sz="60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6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6000" dirty="0" err="1">
                <a:solidFill>
                  <a:schemeClr val="accent1">
                    <a:lumMod val="50000"/>
                  </a:schemeClr>
                </a:solidFill>
              </a:rPr>
              <a:t>Cyntaf</a:t>
            </a:r>
            <a:endParaRPr lang="en-GB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96653928-A874-5969-E68C-B4E0CB9023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91883" y="6293511"/>
            <a:ext cx="4574443" cy="338458"/>
          </a:xfrm>
        </p:spPr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(www.idsmed.com, n.d.)</a:t>
            </a:r>
            <a:endParaRPr lang="en-GB" dirty="0"/>
          </a:p>
        </p:txBody>
      </p:sp>
      <p:pic>
        <p:nvPicPr>
          <p:cNvPr id="5" name="Picture 2" descr="What is the first 1,000 days of life?">
            <a:extLst>
              <a:ext uri="{FF2B5EF4-FFF2-40B4-BE49-F238E27FC236}">
                <a16:creationId xmlns:a16="http://schemas.microsoft.com/office/drawing/2014/main" id="{E2BB4C9F-D8C3-EB80-6AAB-3DE972AA27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498" y="3088386"/>
            <a:ext cx="7151378" cy="225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56B57-F0CC-0A50-7349-F913BD626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27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B859BF9-04FE-7E18-D428-1E0C34AA521C}"/>
              </a:ext>
            </a:extLst>
          </p:cNvPr>
          <p:cNvSpPr txBox="1"/>
          <p:nvPr/>
        </p:nvSpPr>
        <p:spPr>
          <a:xfrm>
            <a:off x="3166946" y="457200"/>
            <a:ext cx="59101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Beth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yw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1000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Diwrnod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Cyntaf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Pam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mae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bwysig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Bywyd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Plentyn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81C90A-96F6-E07D-65D3-B4C51F2DE788}"/>
              </a:ext>
            </a:extLst>
          </p:cNvPr>
          <p:cNvSpPr txBox="1"/>
          <p:nvPr/>
        </p:nvSpPr>
        <p:spPr>
          <a:xfrm>
            <a:off x="6211229" y="4081347"/>
            <a:ext cx="5151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D2A79E7E-7DF1-F753-B893-0AE6914569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4477" y="1425562"/>
            <a:ext cx="4609171" cy="4185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 </a:t>
            </a:r>
            <a:r>
              <a:rPr lang="en-US" altLang="en-US" sz="1400" dirty="0" err="1">
                <a:latin typeface="Arial" panose="020B0604020202020204" pitchFamily="34" charset="0"/>
              </a:rPr>
              <a:t>ôl</a:t>
            </a:r>
            <a:r>
              <a:rPr lang="en-US" altLang="en-US" sz="1400" dirty="0">
                <a:latin typeface="Arial" panose="020B0604020202020204" pitchFamily="34" charset="0"/>
              </a:rPr>
              <a:t> Pembrokeshire Coast National Park (2023)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Mae 1,000 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ddiwrnodau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cyntaf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bywyd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o’i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genhedlu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ddwy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oed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gyfnod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hollbwysig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ddatblygiad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thwf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yr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ymennydd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all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gael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effaith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barhaol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iechyd 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dyfodol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Yn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ystod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cyfnod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hwn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ymennydd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datblygu'n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gyflym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wneud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tua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miliwn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gysylltiadau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newydd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yr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eiliad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Gall y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gofal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dderbyn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ystod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blynyddoedd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gael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mwy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ddylanwad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ddyfodol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nag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unrhyw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adeg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arall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fywyd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Mae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rhai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ffyrdd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gefnogi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datblygiad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ystod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 1,000 o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ddiwrnodau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cyntaf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cynnwys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Maeth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Darparu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maetholion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allweddol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fel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protein,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sinc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haearn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colin,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ffolad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ïodin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fitaminau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A, D, B6, a B12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Cartrefi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di-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fwg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Annog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cartrefi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di-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fwg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Atgyfeiriadau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Gwneud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atgyfeiriadau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priodol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wasanaethau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eraill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chymorth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Darparu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chymorth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oedolion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bwysigrwydd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misoedd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cyntaf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blynyddoedd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cynnar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y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plentyn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00B47CFA-6958-D563-E4AB-0500A63E72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2273" y="5226602"/>
            <a:ext cx="460917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(Pembrokeshire Coast National Park, 2023)</a:t>
            </a:r>
          </a:p>
        </p:txBody>
      </p:sp>
      <p:pic>
        <p:nvPicPr>
          <p:cNvPr id="2054" name="Picture 6" descr="The Safe and Secure Conference - Community Children's">
            <a:extLst>
              <a:ext uri="{FF2B5EF4-FFF2-40B4-BE49-F238E27FC236}">
                <a16:creationId xmlns:a16="http://schemas.microsoft.com/office/drawing/2014/main" id="{EB07AAC2-88C5-F770-EC6E-C37286380B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386360"/>
            <a:ext cx="5307982" cy="265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E86137-2176-542E-98FE-893243925580}"/>
              </a:ext>
            </a:extLst>
          </p:cNvPr>
          <p:cNvSpPr txBox="1"/>
          <p:nvPr/>
        </p:nvSpPr>
        <p:spPr>
          <a:xfrm>
            <a:off x="2241395" y="5397190"/>
            <a:ext cx="1709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(Condra, 2018)</a:t>
            </a:r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6351276-4671-A0B7-7F9B-338E58667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22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A7455-D3B4-70A0-E2BD-E4D051343FD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37425" y="795454"/>
            <a:ext cx="5430645" cy="424117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Australia (2023)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gall iechyd y fam,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lefelau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pherthynas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les.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1,000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gariadus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—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groth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1FAE13-1677-E7BC-88DB-4E0CC92FEA71}"/>
              </a:ext>
            </a:extLst>
          </p:cNvPr>
          <p:cNvSpPr txBox="1"/>
          <p:nvPr/>
        </p:nvSpPr>
        <p:spPr>
          <a:xfrm>
            <a:off x="992459" y="4863608"/>
            <a:ext cx="1877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(Australia, 2023)</a:t>
            </a:r>
            <a:endParaRPr lang="en-GB" dirty="0"/>
          </a:p>
        </p:txBody>
      </p:sp>
      <p:pic>
        <p:nvPicPr>
          <p:cNvPr id="4098" name="Picture 2" descr="Why Nutrition During the First 1,000 Days Matters for Mothers and Their ...">
            <a:extLst>
              <a:ext uri="{FF2B5EF4-FFF2-40B4-BE49-F238E27FC236}">
                <a16:creationId xmlns:a16="http://schemas.microsoft.com/office/drawing/2014/main" id="{053D28D2-4AD0-B0CF-BA31-135EAB5848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278" y="658619"/>
            <a:ext cx="4514850" cy="451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E21FF3-02C3-C4D3-7E3A-B74CB378BDA0}"/>
              </a:ext>
            </a:extLst>
          </p:cNvPr>
          <p:cNvSpPr txBox="1"/>
          <p:nvPr/>
        </p:nvSpPr>
        <p:spPr>
          <a:xfrm>
            <a:off x="9500839" y="5534720"/>
            <a:ext cx="220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(News Direct, 2024)</a:t>
            </a:r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65A553-86D7-FFFA-3C0A-DFE076001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770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3AA2A-4C0F-4890-2B26-E7AD5FFF22D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82486" y="2734504"/>
            <a:ext cx="10363826" cy="34241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Bydd y diet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phlentyndod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emosiynau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ddatblygu'n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Gall bod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newynog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gamdriniaeth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anniogel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afiach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1,000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ddiweddarach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(Ccch.org.au, 2016)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Bydd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 yn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groth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thrwy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fyddwch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feichiog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a'ch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ddylanwadu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metaboledd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system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imiwnedd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babi'n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gwael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gyda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gordewdra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clefyd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galon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strôc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rhoi'r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bwytewch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ddeiet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feichiog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fwydo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fron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yw'n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bosibl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Unwaith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babi'n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solidau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bwyta'n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076" name="Picture 4" descr="Centre for Community Child Health : Strong Foundations: Getting it ...">
            <a:extLst>
              <a:ext uri="{FF2B5EF4-FFF2-40B4-BE49-F238E27FC236}">
                <a16:creationId xmlns:a16="http://schemas.microsoft.com/office/drawing/2014/main" id="{1EE36E0D-58BD-9D43-75DC-84128F55A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059" y="148384"/>
            <a:ext cx="5370009" cy="281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7796C4-912E-CC74-0727-D29DAB372BC6}"/>
              </a:ext>
            </a:extLst>
          </p:cNvPr>
          <p:cNvSpPr txBox="1"/>
          <p:nvPr/>
        </p:nvSpPr>
        <p:spPr>
          <a:xfrm>
            <a:off x="1482486" y="6077785"/>
            <a:ext cx="219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(Ccch.org.au, 2016)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C1A71-AA58-BAB6-1BC5-5A7B10956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91004" y="6094013"/>
            <a:ext cx="551167" cy="365125"/>
          </a:xfrm>
        </p:spPr>
        <p:txBody>
          <a:bodyPr/>
          <a:lstStyle/>
          <a:p>
            <a:fld id="{C3D33729-DE64-4A9B-AB7C-B89F200B7457}" type="slidenum">
              <a:rPr lang="en-GB" smtClean="0"/>
              <a:t>4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3D6077-2D4E-1BBB-E251-3E3F6D0BC5D4}"/>
              </a:ext>
            </a:extLst>
          </p:cNvPr>
          <p:cNvSpPr txBox="1"/>
          <p:nvPr/>
        </p:nvSpPr>
        <p:spPr>
          <a:xfrm>
            <a:off x="8418443" y="1997765"/>
            <a:ext cx="219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(Ccch.org.au,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771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7C8C0-BF67-1BA6-375A-2483E6FE2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1A046B-492D-AB40-D57C-6695A118E600}"/>
              </a:ext>
            </a:extLst>
          </p:cNvPr>
          <p:cNvSpPr txBox="1"/>
          <p:nvPr/>
        </p:nvSpPr>
        <p:spPr>
          <a:xfrm>
            <a:off x="2118732" y="6104866"/>
            <a:ext cx="2872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(Public Health Wales, n.d.)</a:t>
            </a:r>
            <a:endParaRPr lang="en-GB" dirty="0"/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7E1E9D12-C3B1-C10E-04A7-27B84BA35E9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1484311" y="2590393"/>
            <a:ext cx="3424237" cy="3424237"/>
          </a:xfr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34D28B74-2AA2-D9B3-2FCA-77234BAD4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1752600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adroddiad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cymunedau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gymdeithas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ganolog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bywydau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gamau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potensial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dorri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cylchoedd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anfantais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cenedlaethau'r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cenedlaethau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llesiant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cenedlaethau'r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(Public Health Wales, n.d.)</a:t>
            </a:r>
          </a:p>
        </p:txBody>
      </p:sp>
      <p:pic>
        <p:nvPicPr>
          <p:cNvPr id="5122" name="Picture 2" descr="Time well spent: Doctors collaborate with community partners in First ...">
            <a:extLst>
              <a:ext uri="{FF2B5EF4-FFF2-40B4-BE49-F238E27FC236}">
                <a16:creationId xmlns:a16="http://schemas.microsoft.com/office/drawing/2014/main" id="{931007FE-0018-4CD8-3AF0-C2C3F0A1BC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229" y="2272145"/>
            <a:ext cx="3905747" cy="314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ABF4846-3FFF-5379-3A6E-045CD5D3651A}"/>
              </a:ext>
            </a:extLst>
          </p:cNvPr>
          <p:cNvSpPr txBox="1"/>
          <p:nvPr/>
        </p:nvSpPr>
        <p:spPr>
          <a:xfrm>
            <a:off x="8672945" y="5698836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(Tbf.org,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522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64EA-522B-6A38-4E6D-C6C40F5B2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Beth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yw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Eithriadol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 pam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maen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bwysig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7D401-E6BE-8E0E-1167-0B31971EE0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55563" y="2321292"/>
            <a:ext cx="5569219" cy="2852180"/>
          </a:xfrm>
        </p:spPr>
        <p:txBody>
          <a:bodyPr>
            <a:normAutofit fontScale="92500"/>
          </a:bodyPr>
          <a:lstStyle/>
          <a:p>
            <a:pPr marL="0" indent="0" algn="l" fontAlgn="base">
              <a:buNone/>
            </a:pPr>
            <a:r>
              <a:rPr lang="en-GB" sz="1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sz="1400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!,000 Days (no date) , Fe </a:t>
            </a:r>
            <a:r>
              <a:rPr lang="en-GB" sz="1400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1,000 o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ddiwrnodau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broblemau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gordewdra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.</a:t>
            </a:r>
          </a:p>
          <a:p>
            <a:pPr marL="0" indent="0" algn="l" fontAlgn="base">
              <a:buNone/>
            </a:pP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afiechyd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trais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gwenwynig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0" indent="0" algn="l" fontAlgn="base">
              <a:buNone/>
            </a:pP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afael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effeithiau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tai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gwael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0" indent="0" algn="l" fontAlgn="base">
              <a:buNone/>
            </a:pP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Iechyd y fam: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y fam yn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bwysau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gordewdra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gymhlethdodau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difrifol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genedigaeth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l" fontAlgn="base">
              <a:buNone/>
            </a:pPr>
            <a:r>
              <a:rPr lang="en-GB" sz="1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(1,000 Days, n.d.)</a:t>
            </a:r>
            <a:endParaRPr lang="en-GB" sz="1400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75AA0-7D5D-B612-BA19-BBA197EAB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6</a:t>
            </a:fld>
            <a:endParaRPr lang="en-GB"/>
          </a:p>
        </p:txBody>
      </p:sp>
      <p:pic>
        <p:nvPicPr>
          <p:cNvPr id="1028" name="Picture 4" descr="Why Become A Caregiver? - Valley VNA Senior Services">
            <a:extLst>
              <a:ext uri="{FF2B5EF4-FFF2-40B4-BE49-F238E27FC236}">
                <a16:creationId xmlns:a16="http://schemas.microsoft.com/office/drawing/2014/main" id="{23CEB672-9A7A-D26F-8C49-8E2C1630A3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270" y="2526104"/>
            <a:ext cx="3403539" cy="3177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767036-3867-6BA7-6509-5B12BE636956}"/>
              </a:ext>
            </a:extLst>
          </p:cNvPr>
          <p:cNvSpPr txBox="1"/>
          <p:nvPr/>
        </p:nvSpPr>
        <p:spPr>
          <a:xfrm>
            <a:off x="8054939" y="6072027"/>
            <a:ext cx="1414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(Dull, 2023)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BB3FBD-1647-71A7-85AA-75E032DAE1D1}"/>
              </a:ext>
            </a:extLst>
          </p:cNvPr>
          <p:cNvSpPr txBox="1"/>
          <p:nvPr/>
        </p:nvSpPr>
        <p:spPr>
          <a:xfrm>
            <a:off x="1787704" y="5056364"/>
            <a:ext cx="495214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Addysgodd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Pikler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chynllunio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pharchus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ryngweithio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wahodd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-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broses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wirioneddol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rhyngbersonol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meddylgar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dylanwad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dwfn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hunaniaeth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ymdeimlad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hunan-werth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(Witty, 2019)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571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DED00-6315-015D-0EB4-147523F85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0921" y="216206"/>
            <a:ext cx="2516280" cy="1123009"/>
          </a:xfrm>
        </p:spPr>
        <p:txBody>
          <a:bodyPr>
            <a:normAutofit/>
          </a:bodyPr>
          <a:lstStyle/>
          <a:p>
            <a:pPr algn="l"/>
            <a:r>
              <a:rPr lang="en-GB" sz="2800" u="sng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2800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Digonol</a:t>
            </a:r>
            <a:endParaRPr lang="en-GB" sz="2800" u="sng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F230A-3669-4C65-C138-38C3A6CCC1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24861" y="3161872"/>
            <a:ext cx="6732121" cy="534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digonol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SR Nutrition, (2020)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pwysicaf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dwf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trydydd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tymor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flynedd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datblygu'n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plastigrwydd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uchaf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ailweirio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faetholion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cyfrannu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haearn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1,000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bod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haearn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babanod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Maetholion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bwys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1,000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protein,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sinc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ïodin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ffolad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diet mam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siopau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cyn-beichiogrwydd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ffetws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bwysigrwydd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bwyta'n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llwyfan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fabandod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swyddogaethau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cydbwysedd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cydsymud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ystum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digonol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fron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unigryw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faetholion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hormonau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63113-A8C5-112E-F7B3-5E8C795A2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7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98C6F0-D441-5324-62F5-F00A0DE96B5D}"/>
              </a:ext>
            </a:extLst>
          </p:cNvPr>
          <p:cNvSpPr txBox="1"/>
          <p:nvPr/>
        </p:nvSpPr>
        <p:spPr>
          <a:xfrm>
            <a:off x="1149773" y="4855370"/>
            <a:ext cx="219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(SR Nutrition, 2020)</a:t>
            </a:r>
            <a:endParaRPr lang="en-GB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9EE92D81-AD50-B686-858E-9347FDCA8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982" y="2000250"/>
            <a:ext cx="4174056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24F8AC-4B6E-9226-0AA0-47421ACB6A1B}"/>
              </a:ext>
            </a:extLst>
          </p:cNvPr>
          <p:cNvSpPr txBox="1"/>
          <p:nvPr/>
        </p:nvSpPr>
        <p:spPr>
          <a:xfrm>
            <a:off x="8845792" y="4855370"/>
            <a:ext cx="219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(SR Nutrition,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60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F970-4653-66CE-E2B6-3C968C9F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156" y="1374743"/>
            <a:ext cx="9118618" cy="1800546"/>
          </a:xfrm>
        </p:spPr>
        <p:txBody>
          <a:bodyPr>
            <a:normAutofit fontScale="90000"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arbenigwyr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credu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bwyta'n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ffynnu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swm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pwysau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fwyta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fwydydd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protein,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ffrwythau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llysiau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grawn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felysu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chynnyrch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ofalwyr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gyfyngu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symiau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frasterau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dirlawn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siwgrau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sodiwm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ysu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effeithiau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gwael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potensial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rhaeadru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genedlaethau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anffodus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ansicrwydd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gwael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gordewdra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—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rhywfaint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..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bod yn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bwydydd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 Foundation for Brain Development and Learning 1, n.d.)</a:t>
            </a:r>
            <a:br>
              <a:rPr lang="en-GB" sz="800" dirty="0"/>
            </a:b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E103B9-4E70-603A-DC07-C8E08882D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8</a:t>
            </a:fld>
            <a:endParaRPr lang="en-GB"/>
          </a:p>
        </p:txBody>
      </p:sp>
      <p:pic>
        <p:nvPicPr>
          <p:cNvPr id="2050" name="Picture 2" descr="Nutrition During First 1000 Days - Nutrition Pics">
            <a:extLst>
              <a:ext uri="{FF2B5EF4-FFF2-40B4-BE49-F238E27FC236}">
                <a16:creationId xmlns:a16="http://schemas.microsoft.com/office/drawing/2014/main" id="{0F048539-021F-53A7-F75E-0C5E635D61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473" y="3175289"/>
            <a:ext cx="3035549" cy="3430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FC29B1-AAF7-C182-81D9-35031C8F7C31}"/>
              </a:ext>
            </a:extLst>
          </p:cNvPr>
          <p:cNvSpPr txBox="1"/>
          <p:nvPr/>
        </p:nvSpPr>
        <p:spPr>
          <a:xfrm>
            <a:off x="7346022" y="5301465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(Anonymous,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3018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AB82F-B609-3263-BFC4-2A711166AC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17594" y="-2020678"/>
            <a:ext cx="8574622" cy="2616199"/>
          </a:xfrm>
        </p:spPr>
        <p:txBody>
          <a:bodyPr>
            <a:normAutofit/>
          </a:bodyPr>
          <a:lstStyle/>
          <a:p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45C595-53B5-6246-4134-0EC988C41B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6420" y="965391"/>
            <a:ext cx="6987645" cy="1388534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education hub. Org.nz (2025)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cynnwys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cyrraedd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cerrig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milltir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hoedran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amrywio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p'un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yr Alban,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Ogledd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mathemateg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Byddant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cymdeithasu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hannog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31E3E8-6B57-A131-3ACC-31DA88EFB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9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D1EC56-56A2-5BBB-A55B-AE1056F16682}"/>
              </a:ext>
            </a:extLst>
          </p:cNvPr>
          <p:cNvSpPr txBox="1"/>
          <p:nvPr/>
        </p:nvSpPr>
        <p:spPr>
          <a:xfrm>
            <a:off x="2989780" y="2876764"/>
            <a:ext cx="68014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Byddant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amseroedd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prydau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amseroedd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byrbrydau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dan do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plant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hannog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sipio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cot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gwisgo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hesgidiau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meithrinfeydd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ddulliau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Montessori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rhyddid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cyflymder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bod yr holl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gyfarwyddo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goedwig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ddull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caniateir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074" name="Picture 2" descr="The Montessori approach - THE EDUCATION HUB">
            <a:extLst>
              <a:ext uri="{FF2B5EF4-FFF2-40B4-BE49-F238E27FC236}">
                <a16:creationId xmlns:a16="http://schemas.microsoft.com/office/drawing/2014/main" id="{6F547633-82D2-68A6-05C0-413D535982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0552" y="4872094"/>
            <a:ext cx="2530439" cy="168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7C00C19-D6C4-3575-96EA-40A02B930A20}"/>
              </a:ext>
            </a:extLst>
          </p:cNvPr>
          <p:cNvSpPr txBox="1"/>
          <p:nvPr/>
        </p:nvSpPr>
        <p:spPr>
          <a:xfrm>
            <a:off x="8120991" y="5702157"/>
            <a:ext cx="3453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(Theeducationhub.org.nz,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745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D5202-5A3E-85A1-FA6F-73E59261E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0262" y="952928"/>
            <a:ext cx="10018713" cy="1752599"/>
          </a:xfrm>
        </p:spPr>
        <p:txBody>
          <a:bodyPr>
            <a:normAutofit fontScale="90000"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Bydd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p'un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dywedodd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Friedrich Froebel,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sylfaenydd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kindergarten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Almaeneg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arloeswr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"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mynegiant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uchaf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mynegiant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".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chreadigrwydd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ac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chymdeithasol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hiaith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helpu'ch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cyfuniad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tywod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straeon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blociau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toes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jig-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phosau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caneuon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meithrinfeydd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penagored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tywod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dŵr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cymaint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ag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hynny'n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sbarduno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creadigrwydd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teganau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deinosoriaid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cyfarwyddo'r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ddrama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ben.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(Daynurseries.co.uk, 2022)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18C9C-D9CE-6CF5-A038-23D3689C2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7420" y="2807338"/>
            <a:ext cx="4731555" cy="2362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Bydd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staff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lleferydd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rhoddwyr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esiampl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rydyn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modelu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croesawu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offer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hwyl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EBF918-607D-139C-2CB3-66D730EA0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F6FBA1-0AF7-EFB3-47C8-3C8E31E1A2C0}"/>
              </a:ext>
            </a:extLst>
          </p:cNvPr>
          <p:cNvSpPr txBox="1"/>
          <p:nvPr/>
        </p:nvSpPr>
        <p:spPr>
          <a:xfrm>
            <a:off x="513710" y="3044696"/>
            <a:ext cx="37418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chrefydd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deulu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p'un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peidio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ymlacio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artistig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UNICEF, 1989)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Early is great, but it's never too late. - Burnie Works">
            <a:extLst>
              <a:ext uri="{FF2B5EF4-FFF2-40B4-BE49-F238E27FC236}">
                <a16:creationId xmlns:a16="http://schemas.microsoft.com/office/drawing/2014/main" id="{A15CE896-347F-428E-F87B-5E7413634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736" y="3657404"/>
            <a:ext cx="2846429" cy="283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51FB14-C302-3E3F-5357-6A3EA56459B6}"/>
              </a:ext>
            </a:extLst>
          </p:cNvPr>
          <p:cNvSpPr txBox="1"/>
          <p:nvPr/>
        </p:nvSpPr>
        <p:spPr>
          <a:xfrm>
            <a:off x="5311582" y="6494638"/>
            <a:ext cx="3071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(Camdenkids.com.au,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5284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49DAF-DADE-352C-A018-9D30E706D3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875" y="-2041226"/>
            <a:ext cx="8574622" cy="2616199"/>
          </a:xfrm>
        </p:spPr>
        <p:txBody>
          <a:bodyPr>
            <a:normAutofit/>
          </a:bodyPr>
          <a:lstStyle/>
          <a:p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Darparu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2EB00C-BB33-3687-F98B-47003DD85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1E4334-031A-5B84-C8F2-791EB4760976}"/>
              </a:ext>
            </a:extLst>
          </p:cNvPr>
          <p:cNvSpPr txBox="1"/>
          <p:nvPr/>
        </p:nvSpPr>
        <p:spPr>
          <a:xfrm>
            <a:off x="2165278" y="729087"/>
            <a:ext cx="844792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Nursery (2025)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da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hwyneb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cyfraddau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trosiant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amharu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barhad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chynyddu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costau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disgwyl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cyfraddau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trosiant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cymhelliant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boddhad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goresgyn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proses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recriwtio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gadarn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Creu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disgrifiadau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sianeli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swyddi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hysbysebu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proses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gyfweld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drylwyr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ymgeiswyr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Unwaith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iawndal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cystadleuol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gyfraddau'r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farchnad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cyflogau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teg.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yswiriant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iechyd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ostyngiadau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Gall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yn foddhaol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aros.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gwerthfawrogi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aros.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buddsoddi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strategaeth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hyfforddi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staff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cymwysterau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mentora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gennych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(Nursery,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Nursery School Stock Illustrations – 18,682 Nursery School Stock ...">
            <a:extLst>
              <a:ext uri="{FF2B5EF4-FFF2-40B4-BE49-F238E27FC236}">
                <a16:creationId xmlns:a16="http://schemas.microsoft.com/office/drawing/2014/main" id="{C7BBE6E3-6E22-0EC8-FFB0-926630B9A2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727" y="4787750"/>
            <a:ext cx="2536413" cy="192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692517-94C2-7D25-7294-32A420AE7A4A}"/>
              </a:ext>
            </a:extLst>
          </p:cNvPr>
          <p:cNvSpPr txBox="1"/>
          <p:nvPr/>
        </p:nvSpPr>
        <p:spPr>
          <a:xfrm>
            <a:off x="9684497" y="5783283"/>
            <a:ext cx="1669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(School,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670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F060BE-C863-ABA3-70D6-880E18B01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12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B0996D-0DA4-0FC4-3EDE-4D0F17CA064A}"/>
              </a:ext>
            </a:extLst>
          </p:cNvPr>
          <p:cNvSpPr txBox="1"/>
          <p:nvPr/>
        </p:nvSpPr>
        <p:spPr>
          <a:xfrm>
            <a:off x="1610474" y="384042"/>
            <a:ext cx="8525564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galli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cydbwyso'r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realiti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costau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her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ariannol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cyffredin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cynnwys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ffioedd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llif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arian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goresgyn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cyllideb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gynhwysfawr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Cynnwys yr holl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incwm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threuliau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diweddaru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cyllideb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rhagolygon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ariannol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Cyllideb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gadarn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sylfaen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ariannol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ffioedd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gyfraddau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marchnad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prisiau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haenog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wasanaethau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ddarperir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gweithdrefnau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chasglu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systemau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awtomataidd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anfonebu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thaliadau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hynny'n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bosibl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Cael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polisïau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clir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daliadau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atynt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cynlluniwch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threuliau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annisgwyl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cronfa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argyfwng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Creu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ariannol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hirdymor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senarios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gostyngiad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ymrestriad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chynlluniwch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 bod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ariannol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wynebu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annisgwyl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(Nursery,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1520F-B0CE-4DF8-9AE6-1510C268F427}"/>
              </a:ext>
            </a:extLst>
          </p:cNvPr>
          <p:cNvSpPr txBox="1"/>
          <p:nvPr/>
        </p:nvSpPr>
        <p:spPr>
          <a:xfrm>
            <a:off x="866901" y="3515096"/>
            <a:ext cx="662643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Darparu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wnawn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Ymhlith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cydbwyso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chadw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goresgyn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cynhwysfawr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Seilio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fframweithiau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cydnabyddedig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cwmpasu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diweddaru'ch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gadw'n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ffres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(Nursery,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Grants July 2020 | The Ian Potter Foundation">
            <a:extLst>
              <a:ext uri="{FF2B5EF4-FFF2-40B4-BE49-F238E27FC236}">
                <a16:creationId xmlns:a16="http://schemas.microsoft.com/office/drawing/2014/main" id="{AE277C4F-BF4B-4142-5242-087C7EF4B8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542" y="2933267"/>
            <a:ext cx="3288001" cy="244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55419F6-AD98-7249-46FA-14B0B55764C6}"/>
              </a:ext>
            </a:extLst>
          </p:cNvPr>
          <p:cNvSpPr txBox="1"/>
          <p:nvPr/>
        </p:nvSpPr>
        <p:spPr>
          <a:xfrm>
            <a:off x="8321278" y="5426257"/>
            <a:ext cx="3629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(The Ian Potter Foundation,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898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FB08B3-1A2C-1138-69AD-E149A5C73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862CB0-9A7C-BAE9-66E4-670E59E990A4}"/>
              </a:ext>
            </a:extLst>
          </p:cNvPr>
          <p:cNvSpPr txBox="1"/>
          <p:nvPr/>
        </p:nvSpPr>
        <p:spPr>
          <a:xfrm>
            <a:off x="1226625" y="1900067"/>
            <a:ext cx="691984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Rôl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arweiniad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chymorth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goresgyn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rwystrau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ganddynt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 fontAlgn="base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Polisi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staff.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caniatáu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ymweld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adeg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chodi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pryderon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 fontAlgn="base"/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rhieni'n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teimlo'n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gyfforddus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galw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heibio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staff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dymunant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l" fontAlgn="base"/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gyfathrebu'n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pherson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chodi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pryderon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l" fontAlgn="base"/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polisi’n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partneriaethau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cryf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pharchus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staff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theuluoedd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l" fontAlgn="base"/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derbyn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(Department for Education, 2021)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170" name="Picture 2" descr="IB Primary Years Program - Mrs. Griffin's 3rd Grade Class">
            <a:extLst>
              <a:ext uri="{FF2B5EF4-FFF2-40B4-BE49-F238E27FC236}">
                <a16:creationId xmlns:a16="http://schemas.microsoft.com/office/drawing/2014/main" id="{346A1ED2-A57B-4980-44FD-E3BA8B9F2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577" y="1860369"/>
            <a:ext cx="3127169" cy="302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83EA86-6644-080B-AB1A-DB7C02C20162}"/>
              </a:ext>
            </a:extLst>
          </p:cNvPr>
          <p:cNvSpPr txBox="1"/>
          <p:nvPr/>
        </p:nvSpPr>
        <p:spPr>
          <a:xfrm>
            <a:off x="9393381" y="4885500"/>
            <a:ext cx="2223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(Weebly.com, 2025)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3B4FFE-EE9B-3CF5-3721-EAF9BE5FDA16}"/>
              </a:ext>
            </a:extLst>
          </p:cNvPr>
          <p:cNvSpPr txBox="1"/>
          <p:nvPr/>
        </p:nvSpPr>
        <p:spPr>
          <a:xfrm>
            <a:off x="1752600" y="190500"/>
            <a:ext cx="89050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yn y</a:t>
            </a:r>
          </a:p>
          <a:p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36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42424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E806BC-00FC-57CC-7DF9-5F38D836A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14</a:t>
            </a:fld>
            <a:endParaRPr lang="en-GB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E53D2047-2E62-59F3-3EDC-B102A199E7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192" y="1484416"/>
            <a:ext cx="5029831" cy="369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091A23-2886-82D9-27BD-8F4C0E56C6F0}"/>
              </a:ext>
            </a:extLst>
          </p:cNvPr>
          <p:cNvSpPr txBox="1"/>
          <p:nvPr/>
        </p:nvSpPr>
        <p:spPr>
          <a:xfrm>
            <a:off x="1565232" y="782122"/>
            <a:ext cx="438199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genedigaeth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bump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chymorth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fframweithiau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9C17F7-5AA3-FEF6-1D29-6E08D99F446D}"/>
              </a:ext>
            </a:extLst>
          </p:cNvPr>
          <p:cNvSpPr txBox="1"/>
          <p:nvPr/>
        </p:nvSpPr>
        <p:spPr>
          <a:xfrm>
            <a:off x="866477" y="2105560"/>
            <a:ext cx="553390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holl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cynnwys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mannau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glan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di-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berygl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sylgwar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ddiogelwchemosiynol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chflwynio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EYFS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rhagoriaeth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ganolbwyntio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cyfannol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Bydd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wylio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nodi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asesucynnydd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plenty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nodi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cymorthychwanegol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Fe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cynhysiant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addasu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ddiwallu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o’u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gwahaniaethau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(Care Learning,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1D1ABA-F23D-E7CC-D2E7-48360AB3C215}"/>
              </a:ext>
            </a:extLst>
          </p:cNvPr>
          <p:cNvSpPr txBox="1"/>
          <p:nvPr/>
        </p:nvSpPr>
        <p:spPr>
          <a:xfrm>
            <a:off x="8712485" y="5548045"/>
            <a:ext cx="2247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(Arnita Prado,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738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FA7FC1-2951-B50F-8120-850EB2137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D72401-42EF-46E7-FC28-ECFDA7A53ADA}"/>
              </a:ext>
            </a:extLst>
          </p:cNvPr>
          <p:cNvSpPr txBox="1"/>
          <p:nvPr/>
        </p:nvSpPr>
        <p:spPr>
          <a:xfrm>
            <a:off x="1202077" y="602122"/>
            <a:ext cx="873303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gwirionedd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ofyniad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cyfreithiol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alluogi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partneriaethau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cipolwg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partneriaethau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broceru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trosoledd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ddylanwadu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camau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angenrheidiol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ddiogelwch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gwyddom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weithwyr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gyfleoedd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eirioli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cydweithio'n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bwysicach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chweil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harbenigedd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cryfderau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 fontAlgn="base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gallant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gyffredin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gartref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barhau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l" fontAlgn="base"/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dorri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ffiniau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l" fontAlgn="base"/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deimlo'n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cysylltiedig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tawelwch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gânt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hysbysu</a:t>
            </a:r>
            <a:r>
              <a:rPr lang="en-GB" sz="1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endParaRPr lang="en-GB" sz="1400" b="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Dyddiaduron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Cylchlythyrau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Diweddariadau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dyddiol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Hysbysfyrddau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Fforymau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Diwrnodau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4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(Buckler, 2023)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35AC76-2B48-3558-DC89-ED9248CF95E7}"/>
              </a:ext>
            </a:extLst>
          </p:cNvPr>
          <p:cNvSpPr txBox="1"/>
          <p:nvPr/>
        </p:nvSpPr>
        <p:spPr>
          <a:xfrm>
            <a:off x="1589070" y="78902"/>
            <a:ext cx="7055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Gwaith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26" name="Picture 2" descr="Leading for outcomes: integrated working, Part one | Iriss">
            <a:extLst>
              <a:ext uri="{FF2B5EF4-FFF2-40B4-BE49-F238E27FC236}">
                <a16:creationId xmlns:a16="http://schemas.microsoft.com/office/drawing/2014/main" id="{5C91C7D2-6812-4F92-A7A0-47AB2A97D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9618" y="2391309"/>
            <a:ext cx="3065124" cy="246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746021-0CE7-F058-E3A9-CBCECF9712DA}"/>
              </a:ext>
            </a:extLst>
          </p:cNvPr>
          <p:cNvSpPr txBox="1"/>
          <p:nvPr/>
        </p:nvSpPr>
        <p:spPr>
          <a:xfrm>
            <a:off x="10659438" y="5228616"/>
            <a:ext cx="1508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(IRISS, 2013)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9A083B-4BD7-4D1C-2B63-A4A7332D416E}"/>
              </a:ext>
            </a:extLst>
          </p:cNvPr>
          <p:cNvSpPr txBox="1"/>
          <p:nvPr/>
        </p:nvSpPr>
        <p:spPr>
          <a:xfrm>
            <a:off x="1589070" y="5413282"/>
            <a:ext cx="893166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Rôl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cyfathrebu'n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setlo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ddarganfod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gefnogi'r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ymgartrefu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gas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gysurwr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drws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adeg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10608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68E25-ECBB-1282-CE13-CF24FA957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610" y="100173"/>
            <a:ext cx="10018713" cy="814227"/>
          </a:xfrm>
        </p:spPr>
        <p:txBody>
          <a:bodyPr>
            <a:normAutofit/>
          </a:bodyPr>
          <a:lstStyle/>
          <a:p>
            <a:pPr algn="l"/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Chwarae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Chanu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0C9C2-05CF-A83B-15B8-D16FC3C5BC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2898" y="914400"/>
            <a:ext cx="4032028" cy="473638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Chwarae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.-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cynnwys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ysgogi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leiaf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un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Gallai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glyw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cyffwrdd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arogli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flasu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cynnwys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cynnwys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gydbwysedd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toes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pasta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blwch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gall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symlach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gyda'ch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bysedd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tasgu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y bath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neidio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pentyrrau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ddail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taith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parc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Gyda babi, gall chwarae synhwyraidd fod mor syml â chwythu mafon ar eu bol, eu ticlo'n ysgafn neu'n eu tylino, neu sgwrsio am y byd pan fyddwch allan am dro. Wrth i fabis fynd yn hŷn, fe welwch fod y gweithgareddau hyn yn datblygu'n naturiol.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(BBC Tiny Happy People, n.d.)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AA19F-FD15-ED5E-A3AE-82BE4A3684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7" y="1469204"/>
            <a:ext cx="4895056" cy="43219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ennyn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thwf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fynd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afael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system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hanwybyddu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systemau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perchnogol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vestibular.</a:t>
            </a:r>
          </a:p>
          <a:p>
            <a:pPr marL="0" indent="0">
              <a:buNone/>
            </a:pP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proprioception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un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rhannau'r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gymharol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â'i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wrthym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faint o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gwthio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gwrthrychau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gydbwysedd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gynnal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cydbwysedd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natblygiad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blentyndod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adeiladu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nerfol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llwybrau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hymennydd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 all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helpu'ch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gwblhau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cymhleth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rai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hamgylchedd.Helpu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Mae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datblygu'n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5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(Cleveland Clinic, 2022)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CFFC48-D118-E2CA-72F1-31F3B9F1A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16</a:t>
            </a:fld>
            <a:endParaRPr lang="en-GB"/>
          </a:p>
        </p:txBody>
      </p:sp>
      <p:pic>
        <p:nvPicPr>
          <p:cNvPr id="1026" name="Picture 2" descr="Sensory Activities For Toddlers – How To Learn Through Play">
            <a:extLst>
              <a:ext uri="{FF2B5EF4-FFF2-40B4-BE49-F238E27FC236}">
                <a16:creationId xmlns:a16="http://schemas.microsoft.com/office/drawing/2014/main" id="{8E38E37F-917A-2698-3B44-7FA705BB59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253" y="5228404"/>
            <a:ext cx="2294134" cy="152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807791-4FD4-9744-75AB-B477CE17FD54}"/>
              </a:ext>
            </a:extLst>
          </p:cNvPr>
          <p:cNvSpPr txBox="1"/>
          <p:nvPr/>
        </p:nvSpPr>
        <p:spPr>
          <a:xfrm>
            <a:off x="4900773" y="6472719"/>
            <a:ext cx="2699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(Istockphoto.com,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1447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2AE842-AEC3-7C79-D907-AC6E9127A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23EF69-F623-20C5-3FA5-1BEA29E4592B}"/>
              </a:ext>
            </a:extLst>
          </p:cNvPr>
          <p:cNvSpPr txBox="1"/>
          <p:nvPr/>
        </p:nvSpPr>
        <p:spPr>
          <a:xfrm>
            <a:off x="1937075" y="133564"/>
            <a:ext cx="929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Chwarae </a:t>
            </a:r>
            <a:r>
              <a:rPr lang="en-GB" sz="18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Chanu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4C0262-9176-B398-C7F5-1B5996C9960B}"/>
              </a:ext>
            </a:extLst>
          </p:cNvPr>
          <p:cNvSpPr txBox="1"/>
          <p:nvPr/>
        </p:nvSpPr>
        <p:spPr>
          <a:xfrm>
            <a:off x="1639125" y="502896"/>
            <a:ext cx="706308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Canu -Gall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iaithMae'r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ganiataol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fuddiol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enwedig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cyhyrau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lleisiol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gynhyrchu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sain.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cyhyrau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hangen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Yn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ymdeimlad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da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rythm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gofio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glywed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cân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gall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gofio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phleserus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ymadroddion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cerddorol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cryfach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cerddoriaeth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gydweithrediad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cerddorol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gwerthfawrogi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cyfraniadau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tuag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nod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cyffredin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cyrff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fynegi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hemosiynau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well. Gall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deimlo'n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fondio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(CELA,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Gee Ceffyl Bach Poster Print | Driftwood Designs">
            <a:extLst>
              <a:ext uri="{FF2B5EF4-FFF2-40B4-BE49-F238E27FC236}">
                <a16:creationId xmlns:a16="http://schemas.microsoft.com/office/drawing/2014/main" id="{41E8ED84-AE8A-3A42-8417-274B2F69A2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4772" y="979062"/>
            <a:ext cx="2922303" cy="3685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1D62BC1-6DF0-7598-5030-3B6AE988423C}"/>
              </a:ext>
            </a:extLst>
          </p:cNvPr>
          <p:cNvSpPr txBox="1"/>
          <p:nvPr/>
        </p:nvSpPr>
        <p:spPr>
          <a:xfrm>
            <a:off x="8866008" y="4665005"/>
            <a:ext cx="3393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(Driftwooddesigns.co.uk,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2050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C33CAF-98EC-A5B7-3FF5-47C641E25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30693F-A7FA-E261-87AB-2A0E89C5C4B6}"/>
              </a:ext>
            </a:extLst>
          </p:cNvPr>
          <p:cNvSpPr txBox="1"/>
          <p:nvPr/>
        </p:nvSpPr>
        <p:spPr>
          <a:xfrm>
            <a:off x="5948736" y="228123"/>
            <a:ext cx="6041205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dull Reggio Emilia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athroniaeth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cyn-ysgol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chynradd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seicolegydd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Loris Malaguzzi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pentrefi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gwmpas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Reggio Emilia,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Eidal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Ail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Ryfel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Sylfaen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statudol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bump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Welsh Government (2022)</a:t>
            </a:r>
          </a:p>
          <a:p>
            <a:r>
              <a:rPr lang="en-GB" sz="14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Tebygrwydd</a:t>
            </a:r>
            <a:endParaRPr lang="en-GB" sz="1400" u="sng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Dull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Mae dull Reggio Emilia a Cwricwlwm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pwysleisio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mhotensial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bod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galluog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Chwarae: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ddull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gwerthfawrogi'r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bleserus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ddiddorol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ddull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trydydd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'.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credu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4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Gwahaniaethau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Mae dull Reggio Emilia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pwyslais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sylweddol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ddogfennu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arddangos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ganiatáu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pharhad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Mae  Hefyd Cwricwlwm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gwerthfawrogi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dogfennaeth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fe'i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ddibenion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Yn null Reggio Emilia,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ystyrir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athrawon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ymchwilwyr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ochr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athrawon Cwricwlwm I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hwyluswyr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Cwricwlwm: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dull Reggio Emilia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sefydlog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brosiect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phrosiectau'n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ddiddordebau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Mae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EYFS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(</a:t>
            </a:r>
            <a:r>
              <a:rPr lang="en-GB" sz="1400" b="0" i="0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Studocu</a:t>
            </a:r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2023)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87012B-B505-1760-3E53-A3DC439FD1A6}"/>
              </a:ext>
            </a:extLst>
          </p:cNvPr>
          <p:cNvSpPr txBox="1"/>
          <p:nvPr/>
        </p:nvSpPr>
        <p:spPr>
          <a:xfrm>
            <a:off x="1847310" y="228123"/>
            <a:ext cx="38445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Reggio Emilia a EYFS</a:t>
            </a:r>
          </a:p>
        </p:txBody>
      </p:sp>
      <p:pic>
        <p:nvPicPr>
          <p:cNvPr id="3074" name="Picture 2" descr="The Reggio Emilia Approach to Early Childhood Education - YouTube">
            <a:extLst>
              <a:ext uri="{FF2B5EF4-FFF2-40B4-BE49-F238E27FC236}">
                <a16:creationId xmlns:a16="http://schemas.microsoft.com/office/drawing/2014/main" id="{5EADB3EF-4F28-EEF2-294E-373EBC50F7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560" y="3760191"/>
            <a:ext cx="3416687" cy="1965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C93546-2CF1-AF31-1333-D21C178060F6}"/>
              </a:ext>
            </a:extLst>
          </p:cNvPr>
          <p:cNvSpPr txBox="1"/>
          <p:nvPr/>
        </p:nvSpPr>
        <p:spPr>
          <a:xfrm>
            <a:off x="2125948" y="5696505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(Swarna Jayalath, 2018)</a:t>
            </a:r>
            <a:endParaRPr lang="en-GB" dirty="0"/>
          </a:p>
        </p:txBody>
      </p:sp>
      <p:pic>
        <p:nvPicPr>
          <p:cNvPr id="1026" name="Picture 2" descr="EYFS | Court Farm Primary School">
            <a:extLst>
              <a:ext uri="{FF2B5EF4-FFF2-40B4-BE49-F238E27FC236}">
                <a16:creationId xmlns:a16="http://schemas.microsoft.com/office/drawing/2014/main" id="{826E2D9D-06BE-D511-8F3A-511DF09BCC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353" y="1027416"/>
            <a:ext cx="3309421" cy="184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6A6A5F-90AF-600B-C9FE-E341DD3EE010}"/>
              </a:ext>
            </a:extLst>
          </p:cNvPr>
          <p:cNvSpPr txBox="1"/>
          <p:nvPr/>
        </p:nvSpPr>
        <p:spPr>
          <a:xfrm>
            <a:off x="1090533" y="2963730"/>
            <a:ext cx="373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(Court Farm Primary School,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8958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F369F-77DA-F673-B738-561A0BD1A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E3A02B-5921-39BB-59C4-5ECAA2772B39}"/>
              </a:ext>
            </a:extLst>
          </p:cNvPr>
          <p:cNvSpPr txBox="1"/>
          <p:nvPr/>
        </p:nvSpPr>
        <p:spPr>
          <a:xfrm>
            <a:off x="4913555" y="-117959"/>
            <a:ext cx="2211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u="sng" dirty="0">
                <a:solidFill>
                  <a:schemeClr val="accent1">
                    <a:lumMod val="75000"/>
                  </a:schemeClr>
                </a:solidFill>
              </a:rPr>
              <a:t>Cyfeiriadau.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632A97-B12A-4FA6-7549-D1999CD468D0}"/>
              </a:ext>
            </a:extLst>
          </p:cNvPr>
          <p:cNvSpPr txBox="1"/>
          <p:nvPr/>
        </p:nvSpPr>
        <p:spPr>
          <a:xfrm>
            <a:off x="1201838" y="510861"/>
            <a:ext cx="10990162" cy="5836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1,000 Days. (n.d.). Building a Fair Start.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https://thousanddays.org/why-1000-days/building-a-fair-start/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Foundation for Brain Development and Learning 1. (n.d.).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https://thousanddays.org/wp-content/uploads/1_000Days-Nutrition-Lifelong-Health-FINAL.pdf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07/12/2024)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Anonymous (2020).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Nutrition During First 1000 Days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 Nutrition Pics. Available at: https://nutritionpics.blogspot.com/2020/02/nutrition-during-first-1000-days.html [Accessed 9 Jan. 2025]. (</a:t>
            </a:r>
            <a:r>
              <a:rPr lang="en-GB" sz="14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12/12/2024)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Arnita Prado. (2022).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early head start 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georgia</a:t>
            </a:r>
            <a:r>
              <a:rPr lang="en-GB" sz="14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.Available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at: https://zulu-article1.blogspot.com/2022/07/early-head-start-georgia.html [Accessed 9 Jan. 2025]. (</a:t>
            </a:r>
            <a:r>
              <a:rPr lang="en-GB" sz="14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13/12/2024)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Australia, H. (2023).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first 2 years of a baby’s life can impact their health and wellbeing later on. Here’s what you can do to give your child the best possible start.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 www.pregnancybirthbaby.org.au.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https://www.pregnancybirthbaby.org.au/the-first-1000-days#what-is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16/12/2024)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BBC Tiny Happy People. (n.d.).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sensory play? And why is it great for your child’s development?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Available at: 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6"/>
              </a:rPr>
              <a:t>https://www.bbc.co.uk/tiny-happy-people/articles/z6whxbk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</a:t>
            </a:r>
            <a:r>
              <a:rPr lang="en-GB" sz="14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16/12/2024)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Buckler, R. (2023).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Safeguarding Part 4: Why partnership working is key to effective safeguarding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Nursery World. Available at: https://www.nurseryworld.co.uk/content/features/safeguarding-part-4-why-partnership-working-is-key-to-effective-safeguarding.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Camdenkids.com.au. (2025).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7"/>
              </a:rPr>
              <a:t>https://www.camdenkids.com.au/assets/Uploads/_resampled/ScaleWidthWyIxNj</a:t>
            </a:r>
            <a:r>
              <a:rPr lang="en-GB" sz="14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en-GB" sz="1400" u="sng" dirty="0" err="1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12/12/2024)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AwIl0/the-first-1000-days-of-life.PNG [Accessed 9 Jan. 2025].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Care Learning. (2024).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1.4 Describe The Role Of The Early Years Practitioner In Relation To Current Frameworks - Care Learning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 Available at: 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8"/>
              </a:rPr>
              <a:t>https://carelearning.org.uk/qualifications/level-3-diploma-eyp/unit-21-intro/1-4-describe-the-role-of-the-early-years-practitioner-in-relation-to-current-frameworks/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</a:t>
            </a:r>
            <a:r>
              <a:rPr lang="en-GB" sz="14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17/12/2024)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70160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171345-F9CF-9780-1AE2-457615534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D31A0E-F3A8-FF50-90D7-37676DBACC40}"/>
              </a:ext>
            </a:extLst>
          </p:cNvPr>
          <p:cNvSpPr txBox="1"/>
          <p:nvPr/>
        </p:nvSpPr>
        <p:spPr>
          <a:xfrm>
            <a:off x="4783934" y="0"/>
            <a:ext cx="2105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Cyfeiriadau.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FEB8E1-043F-6368-7BEC-0C363F4F7368}"/>
              </a:ext>
            </a:extLst>
          </p:cNvPr>
          <p:cNvSpPr txBox="1"/>
          <p:nvPr/>
        </p:nvSpPr>
        <p:spPr>
          <a:xfrm>
            <a:off x="1017142" y="609600"/>
            <a:ext cx="11174858" cy="5847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Ccch.org.au. (2016).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first 1000 days - Centre for Community Child Health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Available at: </a:t>
            </a:r>
            <a:r>
              <a:rPr lang="en-GB" sz="105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https://ccch.org.au/our-work/project/the-first-1000-days/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</a:t>
            </a:r>
            <a:r>
              <a:rPr lang="en-GB" sz="105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14/12/2024)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CELA (2024). </a:t>
            </a:r>
            <a:r>
              <a:rPr lang="fr-FR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Page </a:t>
            </a:r>
            <a:r>
              <a:rPr lang="fr-FR" sz="105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Restricted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Cela.org.au. 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Available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at: 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https://www.cela.org.au/publications/amplify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Cleveland Clinic (2022).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What is sensory play? The benefits for your child and sensory play ideas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Cleveland Clinic Health Essentials. Available at: https://health.clevelandclinic.org/benefits-of-sensory-play-ideas.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Condra, M. (2018).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Safe and Secure Conference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Community Children’s. Available at: </a:t>
            </a:r>
            <a:r>
              <a:rPr lang="en-GB" sz="105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https://www.communitychildrens.org/the-safe-and-secure-conference/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Daynurseries.co.uk. (2022). Available at: </a:t>
            </a:r>
            <a:r>
              <a:rPr lang="en-GB" sz="105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https://www.daynurseries.co.uk/advice/what-your-child-do-at-nursery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27/12/2024)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Department for Education (2021).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Help for early years providers : Working in partnership with parents and carers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help-for-early-years-providers.education.gov.uk. Available at: https://help-for-early-years-providers.education.gov.uk/support-for-practitioners/working-in-partnership-with-parents-and-carers.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Driftwooddesigns.co.uk. (2025).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Gee </a:t>
            </a:r>
            <a:r>
              <a:rPr lang="en-GB" sz="105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Ceffyl</a:t>
            </a:r>
            <a:r>
              <a:rPr lang="en-GB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Bach Poster Print | Driftwood Designs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https://driftwooddesigns.co.uk/shop/products/gee-ceffyl-bach/ [Accessed 12 Jan. 2025].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01/01/2024)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Dull, B. (2023).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There are many seasons of life we live and our ability to weather the storm during those seasons requires us to change and adapt. The season of life as a ‘Caregiver’ can require one to address situations which we may have never been trained or educated to perform.</a:t>
            </a:r>
            <a:r>
              <a:rPr lang="en-GB" sz="105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Linkedin.com. Available at: https://www.linkedin.com/pulse/caregiverseason-life-barry-dull-mba [Accessed 15 Dec. 2024].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IRISS (2013). </a:t>
            </a:r>
            <a:r>
              <a:rPr lang="en-GB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Leading for outcomes: integrated working, Part one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GB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Iriss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7"/>
              </a:rPr>
              <a:t>https://www.iriss.org.uk/resources/tools/leading-outcomes-integrated-working-part-one</a:t>
            </a:r>
            <a:r>
              <a:rPr lang="en-GB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</a:t>
            </a:r>
            <a:r>
              <a:rPr lang="fr-FR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20/12/2024)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1389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F3007C-0D76-08DC-FC5D-48A9AFFCA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4502B1-B642-6010-9EC6-28319892FC6A}"/>
              </a:ext>
            </a:extLst>
          </p:cNvPr>
          <p:cNvSpPr txBox="1"/>
          <p:nvPr/>
        </p:nvSpPr>
        <p:spPr>
          <a:xfrm>
            <a:off x="5116531" y="0"/>
            <a:ext cx="2105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Cyfeiriadau.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76B3D1-ED45-E8D6-E81A-C459BD18631D}"/>
              </a:ext>
            </a:extLst>
          </p:cNvPr>
          <p:cNvSpPr txBox="1"/>
          <p:nvPr/>
        </p:nvSpPr>
        <p:spPr>
          <a:xfrm>
            <a:off x="1929328" y="619539"/>
            <a:ext cx="9298111" cy="57640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Istockphoto.com. (2025). Available at: https://www.istockphoto.com/photos/tactile-perception [Accessed 12 Jan. 2025].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20/12/2024)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News Direct. (2024).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NewsDirect.com - Leading Newswire for Press release distribution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https://newsdirect.com/news/why-nutrition-during-the-first-1-000-days-matters-for-mothers-and-their-children-campaign-nutrition-for-zero-hunger-552233774 [Accessed 15 Dec. 2024].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12/01/2025)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Nursery, O.A. (2025).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5 Common Challenges in Running a Nursery and How to Overcome Them – Open a Nursery in the UK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 Openanursery.co.uk. Available at: https://www.openanursery.co.uk/5-common-challenges-in-running-a-nursery-and-how-to-overcome-them/ [Accessed 9 Jan. 2025].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12/01/2025)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Pembrokeshire Coast National Park. (2023). 1st 1,000 days project - Pembrokeshire Coast National Park. Available at: https://www.pembrokeshirecoast.wales/get-involved/1st-1000-days-project/ [Accessed 5 Dec. 2024].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12/01/2025)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Wales. (n.d.).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First 1000 Days programme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https://phw.nhs.wales/topics/the-first-1000-days-programme/.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12/01/2025)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School, N. (2025).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Nursery School Stock Illustrations – 21,977 Nursery School Stock Illustrations, Vectors &amp; Clipart -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Dreamstime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 </a:t>
            </a:r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Dreamstime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https://www.dreamstime.com/illustration/nursery-school.html [Accessed 9 Jan. 2025].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fr-FR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fr-FR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09/01/2025)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SR Nutrition. (2020).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Importance of Nutrition During the First 1000 Days of Life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https://www.srnutrition.co.uk/2020/12/the-importance-of-nutrition-during-the-first-1000-days-of-life/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Studocu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(2023).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[Solved] similarities and differences between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reggio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emelia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principles and - childcare level 3 -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Studocu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https://www.studocu.com/en-gb/messages/question/3189521/similarities-and-differences-between-reggio-emelia-principles-and-uk [Accessed 12 Jan.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53966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6847CCB-EA8D-1C38-6B37-30A6DDB30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087653-F1D3-7F3C-DD23-FE7F163CAF25}"/>
              </a:ext>
            </a:extLst>
          </p:cNvPr>
          <p:cNvSpPr txBox="1"/>
          <p:nvPr/>
        </p:nvSpPr>
        <p:spPr>
          <a:xfrm>
            <a:off x="5054886" y="164386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Cyfeiriadau.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B7DE5A-1F43-B5ED-4D64-517E6948ACE8}"/>
              </a:ext>
            </a:extLst>
          </p:cNvPr>
          <p:cNvSpPr txBox="1"/>
          <p:nvPr/>
        </p:nvSpPr>
        <p:spPr>
          <a:xfrm>
            <a:off x="1813874" y="362304"/>
            <a:ext cx="9313568" cy="6537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Swarna </a:t>
            </a:r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Jayalath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(2018).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Reggio Emilia Approach to Early Childhood Education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YouTube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https://www.youtube.com/watch?v=w-x4BCIZUa8 [Accessed 24 Sep. 2020].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Tbf.org. (2021).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Time well spent: Doctors collaborate with community partners in First Thousand Days - TBF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https://www.tbf.org/blog/2021/november/first-1000-days-highlights-pauley-20211104 [Accessed 15 Dec. 2024].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FILIPINO SCRIBE. (2016).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Nutrition Month Theme 2016: ‘First 1000 days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ni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baby,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pahalagahan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para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sa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malusog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na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kinabukasan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’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 Available at: https://www.filipinoscribe.com/2016/05/24/2016-nutrition-month-theme-philippines/ [Accessed 9 Jan.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Ian Potter Foundation. (2020).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Grants July 2020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https://www.ianpotter.org.au/knowledge-centre/news/grants-july-2020/ [Accessed 9 Jan.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Theeducationhub.org.nz. (2025). Available at: https://theeducationhub.org.nz/wp-content/uploads/2020/06/The-Montessori-approach-scaled.jpg [Accessed 9 Jan.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UNICEF (1989).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 Convention on the Rights of the Child (UNCRC)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UNICEF.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https://www.unicef.org.uk/what-we-do/un-convention-child-rights/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13/01/2025)</a:t>
            </a: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‌</a:t>
            </a: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Welsh Government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Curriculum for funding non maintained nursery setting. 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Cardiff: crown copy right (</a:t>
            </a:r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13/01/2025)</a:t>
            </a:r>
          </a:p>
          <a:p>
            <a:pPr>
              <a:lnSpc>
                <a:spcPts val="1800"/>
              </a:lnSpc>
            </a:pPr>
            <a:endParaRPr lang="en-GB" sz="12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Weebly.com. (2025).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Blocked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Available at: https://mrsgriffins3rdgrade.weebly.com/ib-primary-years-program.html [Accessed 9 Jan. 2025].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(2023).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Nourished </a:t>
            </a:r>
            <a:r>
              <a:rPr lang="en-GB" sz="12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Nest</a:t>
            </a:r>
            <a:r>
              <a:rPr lang="en-GB" sz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.Nourished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Nest 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https://oriole-fife-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(darllenwyd 13/01/2025)</a:t>
            </a:r>
          </a:p>
          <a:p>
            <a:pPr>
              <a:lnSpc>
                <a:spcPts val="1800"/>
              </a:lnSpc>
            </a:pP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xyz8.squarespace.com/blog/pfdfo2157u85yb0rgxclz54wi7r62p [Accessed 16 Dec. 2024].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94383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D0FD72-ED83-2E3A-549F-7630021EF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33729-DE64-4A9B-AB7C-B89F200B7457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67E2C0-EFA9-04CC-856B-C58D98651974}"/>
              </a:ext>
            </a:extLst>
          </p:cNvPr>
          <p:cNvSpPr txBox="1"/>
          <p:nvPr/>
        </p:nvSpPr>
        <p:spPr>
          <a:xfrm>
            <a:off x="4982967" y="154112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8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Cyfeiriadau.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75C36F-D966-DD1E-DE87-16785D077407}"/>
              </a:ext>
            </a:extLst>
          </p:cNvPr>
          <p:cNvSpPr txBox="1"/>
          <p:nvPr/>
        </p:nvSpPr>
        <p:spPr>
          <a:xfrm>
            <a:off x="1715783" y="1387011"/>
            <a:ext cx="9787239" cy="2248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8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Witty, D. (2019).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Applying the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Pikler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approach in early years education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campaign.playnlearn.co.nz. Available at: https://campaign.playnlearn.co.nz/blog/the-pikler-approach. (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13/01/2025)</a:t>
            </a:r>
          </a:p>
          <a:p>
            <a:pPr>
              <a:lnSpc>
                <a:spcPts val="18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2C3E5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2C3E5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www.idsmed.com. (n.d.). </a:t>
            </a:r>
            <a:r>
              <a:rPr lang="en-GB" sz="1800" i="1" kern="100" dirty="0" err="1">
                <a:solidFill>
                  <a:srgbClr val="2C3E5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idsMED</a:t>
            </a:r>
            <a:r>
              <a:rPr lang="en-GB" sz="1800" i="1" kern="100" dirty="0">
                <a:solidFill>
                  <a:srgbClr val="2C3E5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| Asia’s Leading Medical Supply Chain Solutions Company</a:t>
            </a:r>
            <a:r>
              <a:rPr lang="en-GB" sz="1800" kern="100" dirty="0">
                <a:solidFill>
                  <a:srgbClr val="2C3E5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https://www.idsmed.com/</a:t>
            </a:r>
            <a:r>
              <a:rPr lang="en-GB" sz="1800" kern="100" dirty="0">
                <a:solidFill>
                  <a:srgbClr val="2C3E5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darllenwyd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13/01/2025)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3378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6273</Words>
  <Application>Microsoft Office PowerPoint</Application>
  <PresentationFormat>Widescreen</PresentationFormat>
  <Paragraphs>268</Paragraphs>
  <Slides>23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Aptos</vt:lpstr>
      <vt:lpstr>Arial</vt:lpstr>
      <vt:lpstr>Calibri</vt:lpstr>
      <vt:lpstr>Corbel</vt:lpstr>
      <vt:lpstr>Roboto</vt:lpstr>
      <vt:lpstr>Segoe UI</vt:lpstr>
      <vt:lpstr>Times New Roman</vt:lpstr>
      <vt:lpstr>Parallax</vt:lpstr>
      <vt:lpstr>Y 1000 Diwrnod  Cyntaf</vt:lpstr>
      <vt:lpstr>PowerPoint Presentation</vt:lpstr>
      <vt:lpstr>PowerPoint Presentation</vt:lpstr>
      <vt:lpstr>PowerPoint Presentation</vt:lpstr>
      <vt:lpstr>Mae  adroddiad yn disgrifio sut y gall rhieni, cymunedau a'r gymdeithas ehangach gydweithio i roi'r dechrau gorau mewn bywyd i blant yng Nghymru.  Bydd tynnu sylw at rôl ganolog rhieni wrth lunio bywydau eu plant yn ystod y 1000 diwrnod cyntaf a sut mae gan gamau i gefnogi rhieni i ffynnu yn eu rôl magu plant y potensial i dorri cylchoedd anfantais rhwng cenedlaethau'r cenedlaethau a chefnogi llesiant cenedlaethau'r dyfodol. (Public Health Wales, n.d.)</vt:lpstr>
      <vt:lpstr>Beth yw Gofal Eithriadol  a pam maen bwysig.</vt:lpstr>
      <vt:lpstr>Maeth Digonol</vt:lpstr>
      <vt:lpstr>Mae llawer o arbenigwyr yn credu mai plentyndod cynnar yw’r amser gorau i sefydlu arferion bwyta'n iach. Ar gyfer plentyn bach i tyfu i ffynnu ac i ennill swm priodol o pwysau mae angen iddynt fwyta amrywiaeth o fwydydd llawn protein, ffrwythau a llysiau, grawn cyflawn, llaeth heb ei felysu a chynnyrch llaeth eraill. Rhaid i ofalwyr hefyd gyfyngu ar y symiau o frasterau dirlawn, siwgrau a phlant bach sodiwm ysu. Mae gan effeithiau maeth gwael mewn bywyd cynnar y potensial i rhaeadru i lawr trwy genedlaethau o blant a teuluoedd. Yn anffodus, mae tlodi ac ansicrwydd bwyd yn gysylltiedig â maeth gwael a gordewdra—rhoi rhywfaint .. Mae'n bwysig eu bod yn cael cyfleoedd i ddysgu hoffi bwydydd iach. (A Foundation for Brain Development and Learning 1, n.d.) </vt:lpstr>
      <vt:lpstr>Cyfleoedd Dysgu </vt:lpstr>
      <vt:lpstr>Bydd plant ifanc yn dysgu am y byd trwy chwarae, a dylai chwarae p'un a yw'n chwarae strwythuredig neu'n rhydd, fod y prif weithgaredd mewn amgylchedd meithrin. Fel y dywedodd Friedrich Froebel, sylfaenydd y kindergarten Almaeneg ac arloeswr addysg plentyndod cynnar, "chwarae yw'r mynegiant uchaf o ddatblygiad dynol yn ystod plentyndod am ei fod yn unig yw'r mynegiant rhydd o'r hyn sydd yn enaid y plentyn". Mae chwarae'n meithrin dychymyg a chreadigrwydd plant ac yn eu helpu i ddatblygu eu sgiliau corfforol, emosiynol a chymdeithasol yn ogystal â gwella eu hiaith a'u cyfathrebu. Mae ymarferwyr blynyddoedd cynnar wedi'u hyfforddi i helpu'ch plentyn i ddysgu drwy chwarae. Mae rhai staff blynyddoedd cynnar yn hoffi cynnig cyfuniad o chwarae strwythuredig i blant gyda chwarae rhydd. Gall gweithgareddau gynnwys chwarae yn y pwll tywod, gwrando ar straeon, paentio, darlunio, adeiladu gyda blociau adeiladu a gwneud pethau gyda toes chwarae, gwneud jig-sos a phosau yn ogystal â chanu caneuon.  Mae rhai meithrinfeydd yn cynnig adnoddau naturiol penagored i blant chwarae gyda nhw fel tywod, dŵr a baw, y gellir eu defnyddio mewn cymaint o ffyrdd ag y mae hynny'n sbarduno creadigrwydd. Bydd teganau fel ceir a deinosoriaid yn cyfarwyddo'r ddrama yn fwy gan nad ydyn nhw mor agored i ben. (Daynurseries.co.uk, 2022).  </vt:lpstr>
      <vt:lpstr>Heriau wrth Darparu Gofal Eithriadol.</vt:lpstr>
      <vt:lpstr>PowerPoint Presentation</vt:lpstr>
      <vt:lpstr>PowerPoint Presentation</vt:lpstr>
      <vt:lpstr>PowerPoint Presentation</vt:lpstr>
      <vt:lpstr>PowerPoint Presentation</vt:lpstr>
      <vt:lpstr>Y Manteision a'r gweithgareddau dysgu ystyrlon ar gyfer Chwarae Synhwyraidd a Chanu.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ceinwen jones</dc:creator>
  <cp:lastModifiedBy>ceinwen jones</cp:lastModifiedBy>
  <cp:revision>33</cp:revision>
  <dcterms:created xsi:type="dcterms:W3CDTF">2024-12-15T10:59:46Z</dcterms:created>
  <dcterms:modified xsi:type="dcterms:W3CDTF">2025-01-13T19:40:59Z</dcterms:modified>
</cp:coreProperties>
</file>