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7"/>
  </p:notesMasterIdLst>
  <p:sldIdLst>
    <p:sldId id="258" r:id="rId3"/>
    <p:sldId id="267" r:id="rId4"/>
    <p:sldId id="271" r:id="rId5"/>
    <p:sldId id="272" r:id="rId6"/>
    <p:sldId id="273" r:id="rId7"/>
    <p:sldId id="274" r:id="rId8"/>
    <p:sldId id="277" r:id="rId9"/>
    <p:sldId id="275" r:id="rId10"/>
    <p:sldId id="276" r:id="rId11"/>
    <p:sldId id="278" r:id="rId12"/>
    <p:sldId id="279" r:id="rId13"/>
    <p:sldId id="280" r:id="rId14"/>
    <p:sldId id="28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F7F7F7"/>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4532" autoAdjust="0"/>
  </p:normalViewPr>
  <p:slideViewPr>
    <p:cSldViewPr snapToGrid="0">
      <p:cViewPr>
        <p:scale>
          <a:sx n="81" d="100"/>
          <a:sy n="81" d="100"/>
        </p:scale>
        <p:origin x="157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BE93A0AD-95D8-4E06-9740-8D49136316D9}"/>
    <pc:docChg chg="modSld">
      <pc:chgData name="Christian Felices" userId="8e38ee09-c2ff-4103-943a-2518637016e9" providerId="ADAL" clId="{BE93A0AD-95D8-4E06-9740-8D49136316D9}" dt="2025-02-10T14:34:11.173" v="15" actId="207"/>
      <pc:docMkLst>
        <pc:docMk/>
      </pc:docMkLst>
      <pc:sldChg chg="modSp mod">
        <pc:chgData name="Christian Felices" userId="8e38ee09-c2ff-4103-943a-2518637016e9" providerId="ADAL" clId="{BE93A0AD-95D8-4E06-9740-8D49136316D9}" dt="2025-02-10T14:34:11.173" v="15" actId="207"/>
        <pc:sldMkLst>
          <pc:docMk/>
          <pc:sldMk cId="2223960017" sldId="276"/>
        </pc:sldMkLst>
        <pc:spChg chg="mod">
          <ac:chgData name="Christian Felices" userId="8e38ee09-c2ff-4103-943a-2518637016e9" providerId="ADAL" clId="{BE93A0AD-95D8-4E06-9740-8D49136316D9}" dt="2025-02-10T14:34:11.173" v="15" actId="207"/>
          <ac:spMkLst>
            <pc:docMk/>
            <pc:sldMk cId="2223960017" sldId="276"/>
            <ac:spMk id="3" creationId="{0D850ED3-70D6-3B4B-0F2D-DE1B8F68C9E3}"/>
          </ac:spMkLst>
        </pc:spChg>
      </pc:sldChg>
      <pc:sldChg chg="modSp mod">
        <pc:chgData name="Christian Felices" userId="8e38ee09-c2ff-4103-943a-2518637016e9" providerId="ADAL" clId="{BE93A0AD-95D8-4E06-9740-8D49136316D9}" dt="2025-02-10T14:34:04.733" v="14" actId="207"/>
        <pc:sldMkLst>
          <pc:docMk/>
          <pc:sldMk cId="4143316412" sldId="278"/>
        </pc:sldMkLst>
        <pc:spChg chg="mod">
          <ac:chgData name="Christian Felices" userId="8e38ee09-c2ff-4103-943a-2518637016e9" providerId="ADAL" clId="{BE93A0AD-95D8-4E06-9740-8D49136316D9}" dt="2025-02-10T14:34:04.733" v="14" actId="207"/>
          <ac:spMkLst>
            <pc:docMk/>
            <pc:sldMk cId="4143316412" sldId="278"/>
            <ac:spMk id="3" creationId="{BB460F54-F9FE-AECA-C5A1-1E75B195B4DA}"/>
          </ac:spMkLst>
        </pc:spChg>
      </pc:sldChg>
      <pc:sldChg chg="modSp mod">
        <pc:chgData name="Christian Felices" userId="8e38ee09-c2ff-4103-943a-2518637016e9" providerId="ADAL" clId="{BE93A0AD-95D8-4E06-9740-8D49136316D9}" dt="2025-02-10T14:33:59.714" v="13" actId="207"/>
        <pc:sldMkLst>
          <pc:docMk/>
          <pc:sldMk cId="4219986246" sldId="279"/>
        </pc:sldMkLst>
        <pc:spChg chg="mod">
          <ac:chgData name="Christian Felices" userId="8e38ee09-c2ff-4103-943a-2518637016e9" providerId="ADAL" clId="{BE93A0AD-95D8-4E06-9740-8D49136316D9}" dt="2025-02-10T14:33:59.714" v="13" actId="207"/>
          <ac:spMkLst>
            <pc:docMk/>
            <pc:sldMk cId="4219986246" sldId="279"/>
            <ac:spMk id="7" creationId="{A3A9777B-15DF-55FA-585C-A9E8415A3BBB}"/>
          </ac:spMkLst>
        </pc:spChg>
      </pc:sldChg>
      <pc:sldChg chg="modSp mod">
        <pc:chgData name="Christian Felices" userId="8e38ee09-c2ff-4103-943a-2518637016e9" providerId="ADAL" clId="{BE93A0AD-95D8-4E06-9740-8D49136316D9}" dt="2025-02-10T14:33:42.059" v="11" actId="207"/>
        <pc:sldMkLst>
          <pc:docMk/>
          <pc:sldMk cId="4185030290" sldId="280"/>
        </pc:sldMkLst>
        <pc:spChg chg="mod">
          <ac:chgData name="Christian Felices" userId="8e38ee09-c2ff-4103-943a-2518637016e9" providerId="ADAL" clId="{BE93A0AD-95D8-4E06-9740-8D49136316D9}" dt="2025-02-10T14:33:42.059" v="11" actId="207"/>
          <ac:spMkLst>
            <pc:docMk/>
            <pc:sldMk cId="4185030290" sldId="280"/>
            <ac:spMk id="3" creationId="{5A13FF70-0882-1150-A807-DC438674551C}"/>
          </ac:spMkLst>
        </pc:spChg>
      </pc:sldChg>
      <pc:sldChg chg="modSp mod">
        <pc:chgData name="Christian Felices" userId="8e38ee09-c2ff-4103-943a-2518637016e9" providerId="ADAL" clId="{BE93A0AD-95D8-4E06-9740-8D49136316D9}" dt="2025-02-10T14:33:36.116" v="10" actId="207"/>
        <pc:sldMkLst>
          <pc:docMk/>
          <pc:sldMk cId="1904479025" sldId="281"/>
        </pc:sldMkLst>
        <pc:spChg chg="mod">
          <ac:chgData name="Christian Felices" userId="8e38ee09-c2ff-4103-943a-2518637016e9" providerId="ADAL" clId="{BE93A0AD-95D8-4E06-9740-8D49136316D9}" dt="2025-02-10T14:33:36.116" v="10" actId="207"/>
          <ac:spMkLst>
            <pc:docMk/>
            <pc:sldMk cId="1904479025" sldId="281"/>
            <ac:spMk id="3" creationId="{BEDDA225-D446-7DC9-63E7-2A2B3BBE2C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Management consists of three key areas that must work together to create a positive knowledge culture…</a:t>
            </a:r>
          </a:p>
        </p:txBody>
      </p:sp>
      <p:sp>
        <p:nvSpPr>
          <p:cNvPr id="4" name="Slide Number Placeholder 3"/>
          <p:cNvSpPr>
            <a:spLocks noGrp="1"/>
          </p:cNvSpPr>
          <p:nvPr>
            <p:ph type="sldNum" sz="quarter" idx="5"/>
          </p:nvPr>
        </p:nvSpPr>
        <p:spPr/>
        <p:txBody>
          <a:bodyPr/>
          <a:lstStyle/>
          <a:p>
            <a:fld id="{8A7EFB5D-60EE-4A6D-B7FF-16B258969A01}" type="slidenum">
              <a:rPr lang="en-GB" smtClean="0"/>
              <a:t>4</a:t>
            </a:fld>
            <a:endParaRPr lang="en-GB"/>
          </a:p>
        </p:txBody>
      </p:sp>
    </p:spTree>
    <p:extLst>
      <p:ext uri="{BB962C8B-B14F-4D97-AF65-F5344CB8AC3E}">
        <p14:creationId xmlns:p14="http://schemas.microsoft.com/office/powerpoint/2010/main" val="389382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Tech provides the information management systems within the workplace, and if this deployed, and utilised in the correct manner, can help the organisation in a number of ways.</a:t>
            </a:r>
          </a:p>
        </p:txBody>
      </p:sp>
      <p:sp>
        <p:nvSpPr>
          <p:cNvPr id="4" name="Slide Number Placeholder 3"/>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2733878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Various types of IS – We are going to focus on these four….</a:t>
            </a:r>
          </a:p>
        </p:txBody>
      </p:sp>
      <p:sp>
        <p:nvSpPr>
          <p:cNvPr id="4" name="Slide Number Placeholder 3"/>
          <p:cNvSpPr>
            <a:spLocks noGrp="1"/>
          </p:cNvSpPr>
          <p:nvPr>
            <p:ph type="sldNum" sz="quarter" idx="5"/>
          </p:nvPr>
        </p:nvSpPr>
        <p:spPr/>
        <p:txBody>
          <a:bodyPr/>
          <a:lstStyle/>
          <a:p>
            <a:fld id="{8A7EFB5D-60EE-4A6D-B7FF-16B258969A01}" type="slidenum">
              <a:rPr lang="en-GB" smtClean="0"/>
              <a:t>8</a:t>
            </a:fld>
            <a:endParaRPr lang="en-GB"/>
          </a:p>
        </p:txBody>
      </p:sp>
    </p:spTree>
    <p:extLst>
      <p:ext uri="{BB962C8B-B14F-4D97-AF65-F5344CB8AC3E}">
        <p14:creationId xmlns:p14="http://schemas.microsoft.com/office/powerpoint/2010/main" val="1159985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 systems – Point Of Sales</a:t>
            </a:r>
          </a:p>
          <a:p>
            <a:r>
              <a:rPr lang="en-GB" dirty="0"/>
              <a:t>OLTP systems – Online Transaction Processing (OLTP) Systems</a:t>
            </a:r>
          </a:p>
          <a:p>
            <a:endParaRPr lang="en-GB" dirty="0"/>
          </a:p>
          <a:p>
            <a:r>
              <a:rPr lang="en-GB" dirty="0"/>
              <a:t>Examples such as Toast, Shopify, Square…</a:t>
            </a:r>
          </a:p>
        </p:txBody>
      </p:sp>
      <p:sp>
        <p:nvSpPr>
          <p:cNvPr id="4" name="Slide Number Placeholder 3"/>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3248091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3548"/>
                </a:solidFill>
                <a:effectLst/>
                <a:latin typeface="72 Brand Variable"/>
              </a:rPr>
              <a:t>An easy way to understand ERP is to picture a company as a human body. Like a body, it has core processes that are vital to its health and functionality—instead of sleeping and digestion, think supply chain and sales. </a:t>
            </a:r>
            <a:r>
              <a:rPr lang="en-GB" i="0" dirty="0">
                <a:solidFill>
                  <a:srgbClr val="223548"/>
                </a:solidFill>
                <a:effectLst/>
                <a:latin typeface="var(--sapFontFamily)"/>
              </a:rPr>
              <a:t>While many of these processes take place independently, they’re still linked by how they impact the body—or the business—as a whole. This also means that issues with one process can and often do affect the rest.</a:t>
            </a:r>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2884648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a:t>
            </a:r>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22820472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ibm.com/think/topics/transaction-processing-system" TargetMode="External"/><Relationship Id="rId2" Type="http://schemas.openxmlformats.org/officeDocument/2006/relationships/hyperlink" Target="https://www.hubspot.com/knowledge-management-systems#:~:text=A%20knowledge%20management%20system%20is,for%20your%20users%20or%20customers." TargetMode="External"/><Relationship Id="rId1" Type="http://schemas.openxmlformats.org/officeDocument/2006/relationships/slideLayout" Target="../slideLayouts/slideLayout1.xml"/><Relationship Id="rId5" Type="http://schemas.openxmlformats.org/officeDocument/2006/relationships/hyperlink" Target="https://ischoolonline.berkeley.edu/blog/what-is-information-systems/" TargetMode="External"/><Relationship Id="rId4" Type="http://schemas.openxmlformats.org/officeDocument/2006/relationships/hyperlink" Target="https://www.salesforce.com/uk/crm/what-is-c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 4</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6" name="Content Placeholder 2">
            <a:extLst>
              <a:ext uri="{FF2B5EF4-FFF2-40B4-BE49-F238E27FC236}">
                <a16:creationId xmlns:a16="http://schemas.microsoft.com/office/drawing/2014/main" id="{B7F9F88E-7521-99CE-4420-0AC7B61C8B24}"/>
              </a:ext>
            </a:extLst>
          </p:cNvPr>
          <p:cNvSpPr txBox="1">
            <a:spLocks/>
          </p:cNvSpPr>
          <p:nvPr/>
        </p:nvSpPr>
        <p:spPr>
          <a:xfrm>
            <a:off x="597031" y="2746489"/>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2">
                    <a:lumMod val="50000"/>
                  </a:schemeClr>
                </a:solidFill>
              </a:rPr>
              <a:t>What is Information systems (IS)</a:t>
            </a:r>
          </a:p>
          <a:p>
            <a:r>
              <a:rPr lang="en-GB" dirty="0">
                <a:solidFill>
                  <a:schemeClr val="tx2">
                    <a:lumMod val="50000"/>
                  </a:schemeClr>
                </a:solidFill>
              </a:rPr>
              <a:t>The role and importance of IS</a:t>
            </a:r>
          </a:p>
          <a:p>
            <a:r>
              <a:rPr lang="en-GB" dirty="0">
                <a:solidFill>
                  <a:schemeClr val="tx2">
                    <a:lumMod val="50000"/>
                  </a:schemeClr>
                </a:solidFill>
              </a:rPr>
              <a:t>Different types of IS</a:t>
            </a:r>
          </a:p>
          <a:p>
            <a:endParaRPr lang="en-GB" dirty="0">
              <a:solidFill>
                <a:schemeClr val="tx2">
                  <a:lumMod val="50000"/>
                </a:schemeClr>
              </a:solidFill>
            </a:endParaRP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27AEA-090A-024D-4228-3BEB188087E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1D6DB94-F3C8-950D-51FF-8DAE02233B8F}"/>
              </a:ext>
            </a:extLst>
          </p:cNvPr>
          <p:cNvSpPr>
            <a:spLocks noGrp="1"/>
          </p:cNvSpPr>
          <p:nvPr>
            <p:ph idx="1"/>
          </p:nvPr>
        </p:nvSpPr>
        <p:spPr/>
        <p:txBody>
          <a:bodyPr>
            <a:normAutofit lnSpcReduction="10000"/>
          </a:bodyPr>
          <a:lstStyle/>
          <a:p>
            <a:r>
              <a:rPr lang="en-GB" dirty="0"/>
              <a:t>“</a:t>
            </a:r>
            <a:r>
              <a:rPr lang="en-GB" b="0" i="0" dirty="0">
                <a:solidFill>
                  <a:srgbClr val="282828"/>
                </a:solidFill>
                <a:effectLst/>
                <a:latin typeface="Inter"/>
              </a:rPr>
              <a:t>An information system is a solution that helps gather, </a:t>
            </a:r>
            <a:r>
              <a:rPr lang="en-GB" b="0" i="0" dirty="0" err="1">
                <a:solidFill>
                  <a:srgbClr val="282828"/>
                </a:solidFill>
                <a:effectLst/>
                <a:latin typeface="Inter"/>
              </a:rPr>
              <a:t>analyze</a:t>
            </a:r>
            <a:r>
              <a:rPr lang="en-GB" b="0" i="0" dirty="0">
                <a:solidFill>
                  <a:srgbClr val="282828"/>
                </a:solidFill>
                <a:effectLst/>
                <a:latin typeface="Inter"/>
              </a:rPr>
              <a:t>, maintain, and distribute data. It consists of hardware, software, and various networks that are often used by people and organizations to streamline workflows and achieve business goals.”</a:t>
            </a:r>
          </a:p>
          <a:p>
            <a:endParaRPr lang="en-GB" dirty="0">
              <a:solidFill>
                <a:srgbClr val="282828"/>
              </a:solidFill>
              <a:latin typeface="Inter"/>
            </a:endParaRPr>
          </a:p>
          <a:p>
            <a:endParaRPr lang="en-GB" dirty="0">
              <a:solidFill>
                <a:srgbClr val="282828"/>
              </a:solidFill>
              <a:latin typeface="Inter"/>
            </a:endParaRPr>
          </a:p>
          <a:p>
            <a:pPr marL="0" indent="0">
              <a:buNone/>
            </a:pPr>
            <a:endParaRPr lang="en-GB" dirty="0">
              <a:solidFill>
                <a:srgbClr val="282828"/>
              </a:solidFill>
              <a:latin typeface="Inter"/>
            </a:endParaRPr>
          </a:p>
          <a:p>
            <a:pPr marL="0" indent="0" algn="r">
              <a:buNone/>
            </a:pPr>
            <a:r>
              <a:rPr lang="en-GB" dirty="0">
                <a:solidFill>
                  <a:srgbClr val="282828"/>
                </a:solidFill>
                <a:latin typeface="Inter"/>
              </a:rPr>
              <a:t>(UC Berkeley, 2022)</a:t>
            </a:r>
          </a:p>
        </p:txBody>
      </p:sp>
    </p:spTree>
    <p:extLst>
      <p:ext uri="{BB962C8B-B14F-4D97-AF65-F5344CB8AC3E}">
        <p14:creationId xmlns:p14="http://schemas.microsoft.com/office/powerpoint/2010/main" val="1598252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E132257F-736E-FAA5-393B-A80B086DD02D}"/>
              </a:ext>
            </a:extLst>
          </p:cNvPr>
          <p:cNvSpPr/>
          <p:nvPr/>
        </p:nvSpPr>
        <p:spPr>
          <a:xfrm>
            <a:off x="4257209" y="1814742"/>
            <a:ext cx="2224422" cy="1944216"/>
          </a:xfrm>
          <a:prstGeom prst="ellipse">
            <a:avLst/>
          </a:prstGeom>
          <a:noFill/>
          <a:ln w="76200">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sz="2400" b="1" dirty="0">
              <a:solidFill>
                <a:schemeClr val="tx1"/>
              </a:solidFill>
            </a:endParaRPr>
          </a:p>
        </p:txBody>
      </p:sp>
      <p:sp>
        <p:nvSpPr>
          <p:cNvPr id="5" name="TextBox 22">
            <a:extLst>
              <a:ext uri="{FF2B5EF4-FFF2-40B4-BE49-F238E27FC236}">
                <a16:creationId xmlns:a16="http://schemas.microsoft.com/office/drawing/2014/main" id="{682729D3-13D0-6F8A-4290-7F3D2B4AB3AE}"/>
              </a:ext>
            </a:extLst>
          </p:cNvPr>
          <p:cNvSpPr txBox="1"/>
          <p:nvPr/>
        </p:nvSpPr>
        <p:spPr>
          <a:xfrm>
            <a:off x="4119062" y="2378620"/>
            <a:ext cx="1716453" cy="46166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algn="ctr"/>
            <a:r>
              <a:rPr lang="en-GB" sz="2400" b="1" dirty="0">
                <a:latin typeface="Arial" panose="020B0604020202020204" pitchFamily="34" charset="0"/>
                <a:cs typeface="Arial" panose="020B0604020202020204" pitchFamily="34" charset="0"/>
              </a:rPr>
              <a:t>People</a:t>
            </a:r>
          </a:p>
        </p:txBody>
      </p:sp>
      <p:sp>
        <p:nvSpPr>
          <p:cNvPr id="6" name="Oval 5">
            <a:extLst>
              <a:ext uri="{FF2B5EF4-FFF2-40B4-BE49-F238E27FC236}">
                <a16:creationId xmlns:a16="http://schemas.microsoft.com/office/drawing/2014/main" id="{886BEF1A-A559-0E0A-6879-779AE3790152}"/>
              </a:ext>
            </a:extLst>
          </p:cNvPr>
          <p:cNvSpPr/>
          <p:nvPr/>
        </p:nvSpPr>
        <p:spPr>
          <a:xfrm>
            <a:off x="4977289" y="2817247"/>
            <a:ext cx="2224422" cy="1944216"/>
          </a:xfrm>
          <a:prstGeom prst="ellipse">
            <a:avLst/>
          </a:prstGeom>
          <a:noFill/>
          <a:ln w="76200">
            <a:solidFill>
              <a:srgbClr val="0070C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sz="2400" b="1" dirty="0">
              <a:solidFill>
                <a:schemeClr val="tx1"/>
              </a:solidFill>
            </a:endParaRPr>
          </a:p>
        </p:txBody>
      </p:sp>
      <p:sp>
        <p:nvSpPr>
          <p:cNvPr id="7" name="Oval 6">
            <a:extLst>
              <a:ext uri="{FF2B5EF4-FFF2-40B4-BE49-F238E27FC236}">
                <a16:creationId xmlns:a16="http://schemas.microsoft.com/office/drawing/2014/main" id="{0C41B7E5-1D61-E25B-46E9-E39A5DB32CA1}"/>
              </a:ext>
            </a:extLst>
          </p:cNvPr>
          <p:cNvSpPr/>
          <p:nvPr/>
        </p:nvSpPr>
        <p:spPr>
          <a:xfrm>
            <a:off x="5633001" y="1814742"/>
            <a:ext cx="2224422" cy="1944216"/>
          </a:xfrm>
          <a:prstGeom prst="ellipse">
            <a:avLst/>
          </a:prstGeom>
          <a:noFill/>
          <a:ln w="76200">
            <a:solidFill>
              <a:srgbClr val="00B05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US"/>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sz="2400" b="1" dirty="0">
              <a:solidFill>
                <a:schemeClr val="tx1"/>
              </a:solidFill>
            </a:endParaRPr>
          </a:p>
        </p:txBody>
      </p:sp>
      <p:sp>
        <p:nvSpPr>
          <p:cNvPr id="8" name="TextBox 25">
            <a:extLst>
              <a:ext uri="{FF2B5EF4-FFF2-40B4-BE49-F238E27FC236}">
                <a16:creationId xmlns:a16="http://schemas.microsoft.com/office/drawing/2014/main" id="{D8F8AD9A-3CF6-5737-A009-5A3C3D4F7441}"/>
              </a:ext>
            </a:extLst>
          </p:cNvPr>
          <p:cNvSpPr txBox="1"/>
          <p:nvPr/>
        </p:nvSpPr>
        <p:spPr>
          <a:xfrm>
            <a:off x="5263829" y="3789355"/>
            <a:ext cx="1716453" cy="46166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algn="ctr"/>
            <a:r>
              <a:rPr lang="en-GB" sz="2400" b="1" dirty="0">
                <a:latin typeface="Arial" panose="020B0604020202020204" pitchFamily="34" charset="0"/>
                <a:cs typeface="Arial" panose="020B0604020202020204" pitchFamily="34" charset="0"/>
              </a:rPr>
              <a:t>Processes</a:t>
            </a:r>
          </a:p>
        </p:txBody>
      </p:sp>
      <p:sp>
        <p:nvSpPr>
          <p:cNvPr id="9" name="TextBox 26">
            <a:extLst>
              <a:ext uri="{FF2B5EF4-FFF2-40B4-BE49-F238E27FC236}">
                <a16:creationId xmlns:a16="http://schemas.microsoft.com/office/drawing/2014/main" id="{BCAE7CE0-C4D4-5674-7B3E-1D7865BE3D40}"/>
              </a:ext>
            </a:extLst>
          </p:cNvPr>
          <p:cNvSpPr txBox="1"/>
          <p:nvPr/>
        </p:nvSpPr>
        <p:spPr>
          <a:xfrm>
            <a:off x="5821311" y="2384455"/>
            <a:ext cx="2036112" cy="46166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algn="ctr"/>
            <a:r>
              <a:rPr lang="en-GB" sz="2400" b="1" dirty="0">
                <a:latin typeface="Arial" panose="020B0604020202020204" pitchFamily="34" charset="0"/>
                <a:cs typeface="Arial" panose="020B0604020202020204" pitchFamily="34" charset="0"/>
              </a:rPr>
              <a:t>Technology</a:t>
            </a:r>
          </a:p>
        </p:txBody>
      </p:sp>
      <p:sp>
        <p:nvSpPr>
          <p:cNvPr id="10" name="TextBox 1">
            <a:extLst>
              <a:ext uri="{FF2B5EF4-FFF2-40B4-BE49-F238E27FC236}">
                <a16:creationId xmlns:a16="http://schemas.microsoft.com/office/drawing/2014/main" id="{D2DDEA17-E566-A550-0A4B-4771BD8ECE4D}"/>
              </a:ext>
            </a:extLst>
          </p:cNvPr>
          <p:cNvSpPr txBox="1"/>
          <p:nvPr/>
        </p:nvSpPr>
        <p:spPr>
          <a:xfrm>
            <a:off x="996360" y="1499175"/>
            <a:ext cx="3191776" cy="347787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Attitudes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Sharing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Innovation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Team work</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Motivation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Organisation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Vision/Objectives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Communities Standards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11" name="TextBox 2">
            <a:extLst>
              <a:ext uri="{FF2B5EF4-FFF2-40B4-BE49-F238E27FC236}">
                <a16:creationId xmlns:a16="http://schemas.microsoft.com/office/drawing/2014/main" id="{08024A1E-3A61-566E-BE78-D628F3DC786E}"/>
              </a:ext>
            </a:extLst>
          </p:cNvPr>
          <p:cNvSpPr txBox="1"/>
          <p:nvPr/>
        </p:nvSpPr>
        <p:spPr>
          <a:xfrm>
            <a:off x="5633001" y="2817247"/>
            <a:ext cx="848630" cy="584775"/>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algn="ctr"/>
            <a:r>
              <a:rPr lang="en-GB" sz="3200" b="1" dirty="0">
                <a:solidFill>
                  <a:srgbClr val="FF0000"/>
                </a:solidFill>
              </a:rPr>
              <a:t>KM</a:t>
            </a:r>
          </a:p>
        </p:txBody>
      </p:sp>
      <p:sp>
        <p:nvSpPr>
          <p:cNvPr id="12" name="TextBox 12">
            <a:extLst>
              <a:ext uri="{FF2B5EF4-FFF2-40B4-BE49-F238E27FC236}">
                <a16:creationId xmlns:a16="http://schemas.microsoft.com/office/drawing/2014/main" id="{B0D7419A-A1BA-F05F-B561-771D8FE8F0EC}"/>
              </a:ext>
            </a:extLst>
          </p:cNvPr>
          <p:cNvSpPr txBox="1"/>
          <p:nvPr/>
        </p:nvSpPr>
        <p:spPr>
          <a:xfrm>
            <a:off x="8511539" y="1587280"/>
            <a:ext cx="2825664" cy="3947234"/>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Data Store &amp; Formats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Networks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Internet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Data Mining            &amp; Analysis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Decision Tools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Automation Standards</a:t>
            </a:r>
          </a:p>
          <a:p>
            <a:endParaRPr lang="en-GB" sz="24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13" name="TextBox 11">
            <a:extLst>
              <a:ext uri="{FF2B5EF4-FFF2-40B4-BE49-F238E27FC236}">
                <a16:creationId xmlns:a16="http://schemas.microsoft.com/office/drawing/2014/main" id="{9F400E9E-A00B-B85C-19D9-C101D1DF2855}"/>
              </a:ext>
            </a:extLst>
          </p:cNvPr>
          <p:cNvSpPr txBox="1"/>
          <p:nvPr/>
        </p:nvSpPr>
        <p:spPr>
          <a:xfrm>
            <a:off x="4376847" y="4895128"/>
            <a:ext cx="5649728" cy="1938992"/>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KM Maps/Workflows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Integration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Best Practice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Business Intelligence Standards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14" name="TextBox 4">
            <a:extLst>
              <a:ext uri="{FF2B5EF4-FFF2-40B4-BE49-F238E27FC236}">
                <a16:creationId xmlns:a16="http://schemas.microsoft.com/office/drawing/2014/main" id="{0A018871-97BD-2529-48C7-3859700D99AD}"/>
              </a:ext>
            </a:extLst>
          </p:cNvPr>
          <p:cNvSpPr txBox="1"/>
          <p:nvPr/>
        </p:nvSpPr>
        <p:spPr>
          <a:xfrm>
            <a:off x="10026575" y="6202172"/>
            <a:ext cx="2218695" cy="4001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a:lstStyle>
          <a:p>
            <a:r>
              <a:rPr lang="en-GB" sz="2000" dirty="0">
                <a:solidFill>
                  <a:srgbClr val="002060"/>
                </a:solidFill>
              </a:rPr>
              <a:t> (Bhatt, 2000)</a:t>
            </a:r>
          </a:p>
        </p:txBody>
      </p:sp>
    </p:spTree>
    <p:extLst>
      <p:ext uri="{BB962C8B-B14F-4D97-AF65-F5344CB8AC3E}">
        <p14:creationId xmlns:p14="http://schemas.microsoft.com/office/powerpoint/2010/main" val="30209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863F66-0F3F-EA5F-01C1-EE6F17DA51CA}"/>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7134" y="1152379"/>
            <a:ext cx="10137732" cy="5705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6276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8AD65-130D-65A8-3C28-727596680809}"/>
              </a:ext>
            </a:extLst>
          </p:cNvPr>
          <p:cNvSpPr>
            <a:spLocks noGrp="1"/>
          </p:cNvSpPr>
          <p:nvPr>
            <p:ph type="title"/>
          </p:nvPr>
        </p:nvSpPr>
        <p:spPr>
          <a:xfrm>
            <a:off x="298515" y="1175852"/>
            <a:ext cx="11594969" cy="1325563"/>
          </a:xfrm>
        </p:spPr>
        <p:txBody>
          <a:bodyPr/>
          <a:lstStyle/>
          <a:p>
            <a:r>
              <a:rPr lang="en-GB" dirty="0"/>
              <a:t>Why is Information Systems important?</a:t>
            </a:r>
          </a:p>
        </p:txBody>
      </p:sp>
      <p:sp>
        <p:nvSpPr>
          <p:cNvPr id="3" name="Content Placeholder 2">
            <a:extLst>
              <a:ext uri="{FF2B5EF4-FFF2-40B4-BE49-F238E27FC236}">
                <a16:creationId xmlns:a16="http://schemas.microsoft.com/office/drawing/2014/main" id="{75D9F0C5-B786-D18E-98F9-5C511B3E8912}"/>
              </a:ext>
            </a:extLst>
          </p:cNvPr>
          <p:cNvSpPr>
            <a:spLocks noGrp="1"/>
          </p:cNvSpPr>
          <p:nvPr>
            <p:ph idx="1"/>
          </p:nvPr>
        </p:nvSpPr>
        <p:spPr>
          <a:xfrm>
            <a:off x="1334810" y="2368299"/>
            <a:ext cx="6847289" cy="3976574"/>
          </a:xfrm>
        </p:spPr>
        <p:txBody>
          <a:bodyPr numCol="1"/>
          <a:lstStyle/>
          <a:p>
            <a:r>
              <a:rPr lang="en-GB" dirty="0"/>
              <a:t>Compliance</a:t>
            </a:r>
          </a:p>
          <a:p>
            <a:r>
              <a:rPr lang="en-GB" dirty="0"/>
              <a:t>Allows Businesses to make better decisions</a:t>
            </a:r>
          </a:p>
          <a:p>
            <a:r>
              <a:rPr lang="en-GB" dirty="0"/>
              <a:t>Identify advantages over competitors</a:t>
            </a:r>
          </a:p>
          <a:p>
            <a:r>
              <a:rPr lang="en-GB" dirty="0"/>
              <a:t>Improve efficiency</a:t>
            </a:r>
          </a:p>
          <a:p>
            <a:r>
              <a:rPr lang="en-GB" dirty="0"/>
              <a:t>Reduces risk</a:t>
            </a:r>
          </a:p>
          <a:p>
            <a:r>
              <a:rPr lang="en-GB" dirty="0"/>
              <a:t>Opens new opportunities</a:t>
            </a:r>
          </a:p>
          <a:p>
            <a:r>
              <a:rPr lang="en-GB" dirty="0"/>
              <a:t>Better communication</a:t>
            </a:r>
          </a:p>
          <a:p>
            <a:endParaRPr lang="en-GB" dirty="0"/>
          </a:p>
          <a:p>
            <a:endParaRPr lang="en-GB" dirty="0"/>
          </a:p>
        </p:txBody>
      </p:sp>
    </p:spTree>
    <p:extLst>
      <p:ext uri="{BB962C8B-B14F-4D97-AF65-F5344CB8AC3E}">
        <p14:creationId xmlns:p14="http://schemas.microsoft.com/office/powerpoint/2010/main" val="259010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DE0F-EF40-0F93-FD09-6172895ED40D}"/>
              </a:ext>
            </a:extLst>
          </p:cNvPr>
          <p:cNvSpPr>
            <a:spLocks noGrp="1"/>
          </p:cNvSpPr>
          <p:nvPr>
            <p:ph type="title"/>
          </p:nvPr>
        </p:nvSpPr>
        <p:spPr/>
        <p:txBody>
          <a:bodyPr/>
          <a:lstStyle/>
          <a:p>
            <a:r>
              <a:rPr lang="en-GB" dirty="0"/>
              <a:t>What information systems are in your workplace?</a:t>
            </a:r>
          </a:p>
        </p:txBody>
      </p:sp>
      <p:sp>
        <p:nvSpPr>
          <p:cNvPr id="3" name="Content Placeholder 2">
            <a:extLst>
              <a:ext uri="{FF2B5EF4-FFF2-40B4-BE49-F238E27FC236}">
                <a16:creationId xmlns:a16="http://schemas.microsoft.com/office/drawing/2014/main" id="{48251085-2860-56A3-E0F6-F0BDFD65346C}"/>
              </a:ext>
            </a:extLst>
          </p:cNvPr>
          <p:cNvSpPr>
            <a:spLocks noGrp="1"/>
          </p:cNvSpPr>
          <p:nvPr>
            <p:ph idx="1"/>
          </p:nvPr>
        </p:nvSpPr>
        <p:spPr/>
        <p:txBody>
          <a:bodyPr/>
          <a:lstStyle/>
          <a:p>
            <a:r>
              <a:rPr lang="en-GB" dirty="0"/>
              <a:t>Think about your day-to-day role, and document all the different reasons why, and ways your workplace collects, stores, and uses information.</a:t>
            </a:r>
          </a:p>
          <a:p>
            <a:endParaRPr lang="en-GB" dirty="0"/>
          </a:p>
          <a:p>
            <a:pPr marL="0" indent="0">
              <a:buNone/>
            </a:pPr>
            <a:r>
              <a:rPr lang="en-GB" dirty="0"/>
              <a:t>In pairs or small groups, discuss the ways your workplace[s] utilise information.</a:t>
            </a:r>
          </a:p>
        </p:txBody>
      </p:sp>
    </p:spTree>
    <p:extLst>
      <p:ext uri="{BB962C8B-B14F-4D97-AF65-F5344CB8AC3E}">
        <p14:creationId xmlns:p14="http://schemas.microsoft.com/office/powerpoint/2010/main" val="322162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9BF4-E0A0-9DBC-0FB4-91BC58B4779E}"/>
              </a:ext>
            </a:extLst>
          </p:cNvPr>
          <p:cNvSpPr>
            <a:spLocks noGrp="1"/>
          </p:cNvSpPr>
          <p:nvPr>
            <p:ph type="title"/>
          </p:nvPr>
        </p:nvSpPr>
        <p:spPr/>
        <p:txBody>
          <a:bodyPr/>
          <a:lstStyle/>
          <a:p>
            <a:r>
              <a:rPr lang="en-GB" dirty="0"/>
              <a:t>Types of IS</a:t>
            </a:r>
          </a:p>
        </p:txBody>
      </p:sp>
      <p:sp>
        <p:nvSpPr>
          <p:cNvPr id="3" name="Content Placeholder 2">
            <a:extLst>
              <a:ext uri="{FF2B5EF4-FFF2-40B4-BE49-F238E27FC236}">
                <a16:creationId xmlns:a16="http://schemas.microsoft.com/office/drawing/2014/main" id="{7BC89B7D-6F8D-CDF3-57C9-3C62CF8EAC04}"/>
              </a:ext>
            </a:extLst>
          </p:cNvPr>
          <p:cNvSpPr>
            <a:spLocks noGrp="1"/>
          </p:cNvSpPr>
          <p:nvPr>
            <p:ph idx="1"/>
          </p:nvPr>
        </p:nvSpPr>
        <p:spPr>
          <a:xfrm>
            <a:off x="1501065" y="2655795"/>
            <a:ext cx="5849761" cy="3651349"/>
          </a:xfrm>
        </p:spPr>
        <p:txBody>
          <a:bodyPr>
            <a:normAutofit fontScale="77500" lnSpcReduction="20000"/>
          </a:bodyPr>
          <a:lstStyle/>
          <a:p>
            <a:r>
              <a:rPr lang="en-GB" b="1" dirty="0">
                <a:solidFill>
                  <a:srgbClr val="FF0000"/>
                </a:solidFill>
              </a:rPr>
              <a:t>TPS – Transaction Processing System</a:t>
            </a:r>
          </a:p>
          <a:p>
            <a:r>
              <a:rPr lang="en-GB" b="1" dirty="0"/>
              <a:t>MIS</a:t>
            </a:r>
            <a:r>
              <a:rPr lang="en-GB" dirty="0"/>
              <a:t> – Management Information Systems</a:t>
            </a:r>
          </a:p>
          <a:p>
            <a:r>
              <a:rPr lang="en-GB" b="1" dirty="0"/>
              <a:t>DSS</a:t>
            </a:r>
            <a:r>
              <a:rPr lang="en-GB" dirty="0"/>
              <a:t> – Decision Support Systems</a:t>
            </a:r>
          </a:p>
          <a:p>
            <a:r>
              <a:rPr lang="en-GB" b="1" dirty="0"/>
              <a:t>EIS</a:t>
            </a:r>
            <a:r>
              <a:rPr lang="en-GB" dirty="0"/>
              <a:t> – Executive Information Systems</a:t>
            </a:r>
          </a:p>
          <a:p>
            <a:r>
              <a:rPr lang="en-GB" b="1" dirty="0"/>
              <a:t>ES</a:t>
            </a:r>
            <a:r>
              <a:rPr lang="en-GB" dirty="0"/>
              <a:t> – Expert Systems</a:t>
            </a:r>
          </a:p>
          <a:p>
            <a:r>
              <a:rPr lang="en-GB" b="1" dirty="0">
                <a:solidFill>
                  <a:srgbClr val="FF0000"/>
                </a:solidFill>
              </a:rPr>
              <a:t>ERP – Enterprise Resource Planning</a:t>
            </a:r>
          </a:p>
          <a:p>
            <a:r>
              <a:rPr lang="en-GB" b="1" dirty="0">
                <a:solidFill>
                  <a:srgbClr val="FF0000"/>
                </a:solidFill>
              </a:rPr>
              <a:t>CRM – Customer Relationship Management</a:t>
            </a:r>
          </a:p>
          <a:p>
            <a:r>
              <a:rPr lang="en-GB" b="1" dirty="0"/>
              <a:t>SCM</a:t>
            </a:r>
            <a:r>
              <a:rPr lang="en-GB" dirty="0"/>
              <a:t> – Supply Chain Management</a:t>
            </a:r>
          </a:p>
          <a:p>
            <a:r>
              <a:rPr lang="en-GB" b="1" dirty="0">
                <a:solidFill>
                  <a:srgbClr val="FF0000"/>
                </a:solidFill>
              </a:rPr>
              <a:t>KMS – Knowledge Management Systems</a:t>
            </a:r>
          </a:p>
        </p:txBody>
      </p:sp>
    </p:spTree>
    <p:extLst>
      <p:ext uri="{BB962C8B-B14F-4D97-AF65-F5344CB8AC3E}">
        <p14:creationId xmlns:p14="http://schemas.microsoft.com/office/powerpoint/2010/main" val="630576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960C9-5A0C-24D9-12DE-24B1A7DB34A4}"/>
              </a:ext>
            </a:extLst>
          </p:cNvPr>
          <p:cNvSpPr>
            <a:spLocks noGrp="1"/>
          </p:cNvSpPr>
          <p:nvPr>
            <p:ph type="title"/>
          </p:nvPr>
        </p:nvSpPr>
        <p:spPr/>
        <p:txBody>
          <a:bodyPr/>
          <a:lstStyle/>
          <a:p>
            <a:r>
              <a:rPr lang="en-GB" dirty="0"/>
              <a:t>Transaction Processing Systems:</a:t>
            </a:r>
          </a:p>
        </p:txBody>
      </p:sp>
      <p:sp>
        <p:nvSpPr>
          <p:cNvPr id="3" name="Content Placeholder 2">
            <a:extLst>
              <a:ext uri="{FF2B5EF4-FFF2-40B4-BE49-F238E27FC236}">
                <a16:creationId xmlns:a16="http://schemas.microsoft.com/office/drawing/2014/main" id="{0D850ED3-70D6-3B4B-0F2D-DE1B8F68C9E3}"/>
              </a:ext>
            </a:extLst>
          </p:cNvPr>
          <p:cNvSpPr>
            <a:spLocks noGrp="1"/>
          </p:cNvSpPr>
          <p:nvPr>
            <p:ph idx="1"/>
          </p:nvPr>
        </p:nvSpPr>
        <p:spPr>
          <a:xfrm>
            <a:off x="301657" y="2881427"/>
            <a:ext cx="11594969" cy="1904330"/>
          </a:xfrm>
        </p:spPr>
        <p:txBody>
          <a:bodyPr>
            <a:normAutofit/>
          </a:bodyPr>
          <a:lstStyle/>
          <a:p>
            <a:pPr marL="0" indent="0">
              <a:buNone/>
            </a:pPr>
            <a:r>
              <a:rPr lang="en-GB" dirty="0">
                <a:solidFill>
                  <a:schemeClr val="accent1">
                    <a:lumMod val="50000"/>
                  </a:schemeClr>
                </a:solidFill>
              </a:rPr>
              <a:t>“A TPS is a type of data management information-processing software used during a business transaction to manage the collection and retrieval of both customer and business data.”</a:t>
            </a:r>
          </a:p>
          <a:p>
            <a:pPr marL="0" indent="0" algn="r">
              <a:buNone/>
            </a:pPr>
            <a:r>
              <a:rPr lang="en-GB" dirty="0">
                <a:solidFill>
                  <a:schemeClr val="accent1">
                    <a:lumMod val="50000"/>
                  </a:schemeClr>
                </a:solidFill>
              </a:rPr>
              <a:t>(IBM, 2024)</a:t>
            </a:r>
          </a:p>
          <a:p>
            <a:pPr marL="0" indent="0" algn="r">
              <a:buNone/>
            </a:pPr>
            <a:endParaRPr lang="en-GB" dirty="0">
              <a:solidFill>
                <a:schemeClr val="accent1">
                  <a:lumMod val="50000"/>
                </a:schemeClr>
              </a:solidFill>
            </a:endParaRPr>
          </a:p>
        </p:txBody>
      </p:sp>
      <p:pic>
        <p:nvPicPr>
          <p:cNvPr id="5122" name="Picture 2">
            <a:extLst>
              <a:ext uri="{FF2B5EF4-FFF2-40B4-BE49-F238E27FC236}">
                <a16:creationId xmlns:a16="http://schemas.microsoft.com/office/drawing/2014/main" id="{DED179AB-5251-2671-1A83-B0A0329382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1638" y="5047011"/>
            <a:ext cx="5569362" cy="147588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green bag on a black background&#10;&#10;Description automatically generated">
            <a:extLst>
              <a:ext uri="{FF2B5EF4-FFF2-40B4-BE49-F238E27FC236}">
                <a16:creationId xmlns:a16="http://schemas.microsoft.com/office/drawing/2014/main" id="{BAB812A1-C3E1-D891-BA74-9A2B2B74B4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1000" y="3915854"/>
            <a:ext cx="5569362" cy="3809444"/>
          </a:xfrm>
          <a:prstGeom prst="rect">
            <a:avLst/>
          </a:prstGeom>
        </p:spPr>
      </p:pic>
    </p:spTree>
    <p:extLst>
      <p:ext uri="{BB962C8B-B14F-4D97-AF65-F5344CB8AC3E}">
        <p14:creationId xmlns:p14="http://schemas.microsoft.com/office/powerpoint/2010/main" val="2223960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9F028-9CE0-3EE2-493B-BECACE8F23FB}"/>
              </a:ext>
            </a:extLst>
          </p:cNvPr>
          <p:cNvSpPr>
            <a:spLocks noGrp="1"/>
          </p:cNvSpPr>
          <p:nvPr>
            <p:ph type="title"/>
          </p:nvPr>
        </p:nvSpPr>
        <p:spPr/>
        <p:txBody>
          <a:bodyPr/>
          <a:lstStyle/>
          <a:p>
            <a:r>
              <a:rPr lang="en-GB" dirty="0"/>
              <a:t>Enterprise Resource Planning:</a:t>
            </a:r>
          </a:p>
        </p:txBody>
      </p:sp>
      <p:sp>
        <p:nvSpPr>
          <p:cNvPr id="3" name="Content Placeholder 2">
            <a:extLst>
              <a:ext uri="{FF2B5EF4-FFF2-40B4-BE49-F238E27FC236}">
                <a16:creationId xmlns:a16="http://schemas.microsoft.com/office/drawing/2014/main" id="{BB460F54-F9FE-AECA-C5A1-1E75B195B4DA}"/>
              </a:ext>
            </a:extLst>
          </p:cNvPr>
          <p:cNvSpPr>
            <a:spLocks noGrp="1"/>
          </p:cNvSpPr>
          <p:nvPr>
            <p:ph idx="1"/>
          </p:nvPr>
        </p:nvSpPr>
        <p:spPr/>
        <p:txBody>
          <a:bodyPr/>
          <a:lstStyle/>
          <a:p>
            <a:pPr marL="0" indent="0">
              <a:buNone/>
            </a:pPr>
            <a:r>
              <a:rPr lang="en-GB" dirty="0">
                <a:solidFill>
                  <a:schemeClr val="accent1">
                    <a:lumMod val="50000"/>
                  </a:schemeClr>
                </a:solidFill>
              </a:rPr>
              <a:t>“</a:t>
            </a:r>
            <a:r>
              <a:rPr lang="en-GB" b="0" i="0" dirty="0">
                <a:solidFill>
                  <a:schemeClr val="accent1">
                    <a:lumMod val="50000"/>
                  </a:schemeClr>
                </a:solidFill>
                <a:effectLst/>
              </a:rPr>
              <a:t>Enterprise resource planning (ERP) is a software system that helps organizations streamline their core business processes—including finance, HR, </a:t>
            </a:r>
            <a:r>
              <a:rPr lang="en-GB" b="1" i="0" dirty="0">
                <a:solidFill>
                  <a:schemeClr val="accent1">
                    <a:lumMod val="50000"/>
                  </a:schemeClr>
                </a:solidFill>
                <a:effectLst/>
              </a:rPr>
              <a:t>manufacturing</a:t>
            </a:r>
            <a:r>
              <a:rPr lang="en-GB" b="0" i="0" dirty="0">
                <a:solidFill>
                  <a:schemeClr val="accent1">
                    <a:lumMod val="50000"/>
                  </a:schemeClr>
                </a:solidFill>
                <a:effectLst/>
              </a:rPr>
              <a:t>, </a:t>
            </a:r>
            <a:r>
              <a:rPr lang="en-GB" b="1" i="0" dirty="0">
                <a:solidFill>
                  <a:schemeClr val="accent1">
                    <a:lumMod val="50000"/>
                  </a:schemeClr>
                </a:solidFill>
                <a:effectLst/>
              </a:rPr>
              <a:t>supply chain</a:t>
            </a:r>
            <a:r>
              <a:rPr lang="en-GB" b="0" i="0" dirty="0">
                <a:solidFill>
                  <a:schemeClr val="accent1">
                    <a:lumMod val="50000"/>
                  </a:schemeClr>
                </a:solidFill>
                <a:effectLst/>
              </a:rPr>
              <a:t>, sales, and </a:t>
            </a:r>
            <a:r>
              <a:rPr lang="en-GB" b="1" i="0" dirty="0">
                <a:solidFill>
                  <a:schemeClr val="accent1">
                    <a:lumMod val="50000"/>
                  </a:schemeClr>
                </a:solidFill>
                <a:effectLst/>
              </a:rPr>
              <a:t>procurement</a:t>
            </a:r>
            <a:r>
              <a:rPr lang="en-GB" b="0" i="0" dirty="0">
                <a:solidFill>
                  <a:schemeClr val="accent1">
                    <a:lumMod val="50000"/>
                  </a:schemeClr>
                </a:solidFill>
                <a:effectLst/>
              </a:rPr>
              <a:t>—with a unified view of activity and provides a single source of truth.”</a:t>
            </a:r>
          </a:p>
          <a:p>
            <a:pPr marL="0" indent="0" algn="r">
              <a:buNone/>
            </a:pPr>
            <a:r>
              <a:rPr lang="en-GB" dirty="0">
                <a:solidFill>
                  <a:schemeClr val="accent1">
                    <a:lumMod val="50000"/>
                  </a:schemeClr>
                </a:solidFill>
                <a:latin typeface="72 Brand Variable"/>
              </a:rPr>
              <a:t>(SAP, 2025)</a:t>
            </a:r>
            <a:endParaRPr lang="en-GB" dirty="0">
              <a:solidFill>
                <a:schemeClr val="accent1">
                  <a:lumMod val="50000"/>
                </a:schemeClr>
              </a:solidFill>
            </a:endParaRPr>
          </a:p>
        </p:txBody>
      </p:sp>
      <p:pic>
        <p:nvPicPr>
          <p:cNvPr id="5" name="Picture 4" descr="A blue and white logo&#10;&#10;Description automatically generated">
            <a:extLst>
              <a:ext uri="{FF2B5EF4-FFF2-40B4-BE49-F238E27FC236}">
                <a16:creationId xmlns:a16="http://schemas.microsoft.com/office/drawing/2014/main" id="{969AA5F5-9B76-DBE4-B77C-ADF99174B5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604218"/>
            <a:ext cx="2626823" cy="2626823"/>
          </a:xfrm>
          <a:prstGeom prst="rect">
            <a:avLst/>
          </a:prstGeom>
        </p:spPr>
      </p:pic>
      <p:pic>
        <p:nvPicPr>
          <p:cNvPr id="7" name="Picture 6" descr="A red letters on a black background&#10;&#10;Description automatically generated">
            <a:extLst>
              <a:ext uri="{FF2B5EF4-FFF2-40B4-BE49-F238E27FC236}">
                <a16:creationId xmlns:a16="http://schemas.microsoft.com/office/drawing/2014/main" id="{8DFD3EB9-BEE0-1020-106F-B22E967F25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9122" y="5039036"/>
            <a:ext cx="7833756" cy="1842872"/>
          </a:xfrm>
          <a:prstGeom prst="rect">
            <a:avLst/>
          </a:prstGeom>
        </p:spPr>
      </p:pic>
    </p:spTree>
    <p:extLst>
      <p:ext uri="{BB962C8B-B14F-4D97-AF65-F5344CB8AC3E}">
        <p14:creationId xmlns:p14="http://schemas.microsoft.com/office/powerpoint/2010/main" val="4143316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11946-82E8-8A99-A14A-D7A98635ABED}"/>
              </a:ext>
            </a:extLst>
          </p:cNvPr>
          <p:cNvSpPr>
            <a:spLocks noGrp="1"/>
          </p:cNvSpPr>
          <p:nvPr>
            <p:ph type="title"/>
          </p:nvPr>
        </p:nvSpPr>
        <p:spPr/>
        <p:txBody>
          <a:bodyPr/>
          <a:lstStyle/>
          <a:p>
            <a:r>
              <a:rPr lang="en-GB" dirty="0"/>
              <a:t>Customer Relationship Management:</a:t>
            </a:r>
          </a:p>
        </p:txBody>
      </p:sp>
      <p:pic>
        <p:nvPicPr>
          <p:cNvPr id="5" name="Content Placeholder 4" descr="A close up of a logo&#10;&#10;Description automatically generated">
            <a:extLst>
              <a:ext uri="{FF2B5EF4-FFF2-40B4-BE49-F238E27FC236}">
                <a16:creationId xmlns:a16="http://schemas.microsoft.com/office/drawing/2014/main" id="{1C763E1A-5A0C-2FD6-B265-9462C4D931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10795" y="5155532"/>
            <a:ext cx="5258418" cy="1524337"/>
          </a:xfrm>
        </p:spPr>
      </p:pic>
      <p:sp>
        <p:nvSpPr>
          <p:cNvPr id="7" name="TextBox 6">
            <a:extLst>
              <a:ext uri="{FF2B5EF4-FFF2-40B4-BE49-F238E27FC236}">
                <a16:creationId xmlns:a16="http://schemas.microsoft.com/office/drawing/2014/main" id="{A3A9777B-15DF-55FA-585C-A9E8415A3BBB}"/>
              </a:ext>
            </a:extLst>
          </p:cNvPr>
          <p:cNvSpPr txBox="1"/>
          <p:nvPr/>
        </p:nvSpPr>
        <p:spPr>
          <a:xfrm>
            <a:off x="313212" y="2967335"/>
            <a:ext cx="11583414" cy="2246769"/>
          </a:xfrm>
          <a:prstGeom prst="rect">
            <a:avLst/>
          </a:prstGeom>
          <a:noFill/>
        </p:spPr>
        <p:txBody>
          <a:bodyPr wrap="square">
            <a:spAutoFit/>
          </a:bodyPr>
          <a:lstStyle/>
          <a:p>
            <a:r>
              <a:rPr lang="en-GB" sz="2800" b="0" i="0" dirty="0">
                <a:solidFill>
                  <a:schemeClr val="accent1">
                    <a:lumMod val="50000"/>
                  </a:schemeClr>
                </a:solidFill>
                <a:effectLst/>
              </a:rPr>
              <a:t>“[CRM] is a system for managing all of your company’s interactions with current and potential customers… …When people talk about CRM, they’re usually referring to a CRM system: software that helps track each interaction you have with a prospect or customer.”</a:t>
            </a:r>
          </a:p>
          <a:p>
            <a:pPr algn="r"/>
            <a:r>
              <a:rPr lang="en-GB" sz="2800" dirty="0">
                <a:solidFill>
                  <a:schemeClr val="accent1">
                    <a:lumMod val="50000"/>
                  </a:schemeClr>
                </a:solidFill>
              </a:rPr>
              <a:t>(</a:t>
            </a:r>
            <a:r>
              <a:rPr lang="en-GB" sz="2800" dirty="0" err="1">
                <a:solidFill>
                  <a:schemeClr val="accent1">
                    <a:lumMod val="50000"/>
                  </a:schemeClr>
                </a:solidFill>
              </a:rPr>
              <a:t>SalesForce</a:t>
            </a:r>
            <a:r>
              <a:rPr lang="en-GB" sz="2800" dirty="0">
                <a:solidFill>
                  <a:schemeClr val="accent1">
                    <a:lumMod val="50000"/>
                  </a:schemeClr>
                </a:solidFill>
              </a:rPr>
              <a:t>, 2025)</a:t>
            </a:r>
          </a:p>
        </p:txBody>
      </p:sp>
      <p:pic>
        <p:nvPicPr>
          <p:cNvPr id="9" name="Picture 8" descr="A blue cloud with white text&#10;&#10;Description automatically generated">
            <a:extLst>
              <a:ext uri="{FF2B5EF4-FFF2-40B4-BE49-F238E27FC236}">
                <a16:creationId xmlns:a16="http://schemas.microsoft.com/office/drawing/2014/main" id="{FC55893D-6CCA-920C-05B1-0364784DF0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5703" y="5353127"/>
            <a:ext cx="1605503" cy="1129145"/>
          </a:xfrm>
          <a:prstGeom prst="rect">
            <a:avLst/>
          </a:prstGeom>
        </p:spPr>
      </p:pic>
    </p:spTree>
    <p:extLst>
      <p:ext uri="{BB962C8B-B14F-4D97-AF65-F5344CB8AC3E}">
        <p14:creationId xmlns:p14="http://schemas.microsoft.com/office/powerpoint/2010/main" val="4219986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E79B-0A31-A98E-37AE-40CFFE8B5119}"/>
              </a:ext>
            </a:extLst>
          </p:cNvPr>
          <p:cNvSpPr>
            <a:spLocks noGrp="1"/>
          </p:cNvSpPr>
          <p:nvPr>
            <p:ph type="title"/>
          </p:nvPr>
        </p:nvSpPr>
        <p:spPr/>
        <p:txBody>
          <a:bodyPr/>
          <a:lstStyle/>
          <a:p>
            <a:r>
              <a:rPr lang="en-GB" dirty="0"/>
              <a:t>Knowledge Management Systems:</a:t>
            </a:r>
          </a:p>
        </p:txBody>
      </p:sp>
      <p:sp>
        <p:nvSpPr>
          <p:cNvPr id="3" name="Content Placeholder 2">
            <a:extLst>
              <a:ext uri="{FF2B5EF4-FFF2-40B4-BE49-F238E27FC236}">
                <a16:creationId xmlns:a16="http://schemas.microsoft.com/office/drawing/2014/main" id="{5A13FF70-0882-1150-A807-DC438674551C}"/>
              </a:ext>
            </a:extLst>
          </p:cNvPr>
          <p:cNvSpPr>
            <a:spLocks noGrp="1"/>
          </p:cNvSpPr>
          <p:nvPr>
            <p:ph idx="1"/>
          </p:nvPr>
        </p:nvSpPr>
        <p:spPr/>
        <p:txBody>
          <a:bodyPr/>
          <a:lstStyle/>
          <a:p>
            <a:pPr marL="0" indent="0">
              <a:buNone/>
            </a:pPr>
            <a:r>
              <a:rPr lang="en-GB" dirty="0">
                <a:solidFill>
                  <a:schemeClr val="accent1">
                    <a:lumMod val="50000"/>
                  </a:schemeClr>
                </a:solidFill>
              </a:rPr>
              <a:t>“</a:t>
            </a:r>
            <a:r>
              <a:rPr lang="en-GB" b="0" i="0" dirty="0">
                <a:solidFill>
                  <a:schemeClr val="accent1">
                    <a:lumMod val="50000"/>
                  </a:schemeClr>
                </a:solidFill>
                <a:effectLst/>
                <a:latin typeface="Google Sans"/>
              </a:rPr>
              <a:t>any kind of IT system that stores and retrieves knowledge to improve understanding, collaboration, and process alignment. Knowledge management systems can exist within organizations or teams, but they can also be used to </a:t>
            </a:r>
            <a:r>
              <a:rPr lang="en-GB" b="0" i="0" dirty="0" err="1">
                <a:solidFill>
                  <a:schemeClr val="accent1">
                    <a:lumMod val="50000"/>
                  </a:schemeClr>
                </a:solidFill>
                <a:effectLst/>
                <a:latin typeface="Google Sans"/>
              </a:rPr>
              <a:t>center</a:t>
            </a:r>
            <a:r>
              <a:rPr lang="en-GB" b="0" i="0" dirty="0">
                <a:solidFill>
                  <a:schemeClr val="accent1">
                    <a:lumMod val="50000"/>
                  </a:schemeClr>
                </a:solidFill>
                <a:effectLst/>
                <a:latin typeface="Google Sans"/>
              </a:rPr>
              <a:t> your knowledge base for your users or customers.”</a:t>
            </a:r>
          </a:p>
          <a:p>
            <a:pPr marL="0" indent="0" algn="r">
              <a:buNone/>
            </a:pPr>
            <a:r>
              <a:rPr lang="en-GB" dirty="0">
                <a:solidFill>
                  <a:schemeClr val="accent1">
                    <a:lumMod val="50000"/>
                  </a:schemeClr>
                </a:solidFill>
                <a:latin typeface="Google Sans"/>
              </a:rPr>
              <a:t>(</a:t>
            </a:r>
            <a:r>
              <a:rPr lang="en-GB" dirty="0" err="1">
                <a:solidFill>
                  <a:schemeClr val="accent1">
                    <a:lumMod val="50000"/>
                  </a:schemeClr>
                </a:solidFill>
                <a:latin typeface="Google Sans"/>
              </a:rPr>
              <a:t>Hubspot</a:t>
            </a:r>
            <a:r>
              <a:rPr lang="en-GB" dirty="0">
                <a:solidFill>
                  <a:schemeClr val="accent1">
                    <a:lumMod val="50000"/>
                  </a:schemeClr>
                </a:solidFill>
                <a:latin typeface="Google Sans"/>
              </a:rPr>
              <a:t>, 2025)</a:t>
            </a:r>
            <a:endParaRPr lang="en-GB" dirty="0">
              <a:solidFill>
                <a:schemeClr val="accent1">
                  <a:lumMod val="50000"/>
                </a:schemeClr>
              </a:solidFill>
            </a:endParaRPr>
          </a:p>
        </p:txBody>
      </p:sp>
      <p:pic>
        <p:nvPicPr>
          <p:cNvPr id="5" name="Picture 4" descr="A blue and black logo&#10;&#10;Description automatically generated">
            <a:extLst>
              <a:ext uri="{FF2B5EF4-FFF2-40B4-BE49-F238E27FC236}">
                <a16:creationId xmlns:a16="http://schemas.microsoft.com/office/drawing/2014/main" id="{E822EF07-E50E-CE45-87E5-55CD30C425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374" y="5096829"/>
            <a:ext cx="2547295" cy="1570883"/>
          </a:xfrm>
          <a:prstGeom prst="rect">
            <a:avLst/>
          </a:prstGeom>
        </p:spPr>
      </p:pic>
      <p:pic>
        <p:nvPicPr>
          <p:cNvPr id="7" name="Picture 6" descr="A blue logo with black background&#10;&#10;Description automatically generated">
            <a:extLst>
              <a:ext uri="{FF2B5EF4-FFF2-40B4-BE49-F238E27FC236}">
                <a16:creationId xmlns:a16="http://schemas.microsoft.com/office/drawing/2014/main" id="{1F17B48F-1E06-FE8D-9549-3FD28407AA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3362" y="5058234"/>
            <a:ext cx="1676403" cy="1676403"/>
          </a:xfrm>
          <a:prstGeom prst="rect">
            <a:avLst/>
          </a:prstGeom>
        </p:spPr>
      </p:pic>
    </p:spTree>
    <p:extLst>
      <p:ext uri="{BB962C8B-B14F-4D97-AF65-F5344CB8AC3E}">
        <p14:creationId xmlns:p14="http://schemas.microsoft.com/office/powerpoint/2010/main" val="4185030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0337F-6F5C-B380-A16A-FBA9A4EDAC31}"/>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BEDDA225-D446-7DC9-63E7-2A2B3BBE2CF9}"/>
              </a:ext>
            </a:extLst>
          </p:cNvPr>
          <p:cNvSpPr>
            <a:spLocks noGrp="1"/>
          </p:cNvSpPr>
          <p:nvPr>
            <p:ph idx="1"/>
          </p:nvPr>
        </p:nvSpPr>
        <p:spPr>
          <a:xfrm>
            <a:off x="298515" y="2548916"/>
            <a:ext cx="11594969" cy="3651349"/>
          </a:xfrm>
        </p:spPr>
        <p:txBody>
          <a:bodyPr>
            <a:normAutofit lnSpcReduction="10000"/>
          </a:bodyPr>
          <a:lstStyle/>
          <a:p>
            <a:pPr marL="0" indent="0">
              <a:buNone/>
            </a:pPr>
            <a:r>
              <a:rPr lang="en-GB" b="0" i="0" dirty="0">
                <a:solidFill>
                  <a:schemeClr val="accent1">
                    <a:lumMod val="50000"/>
                  </a:schemeClr>
                </a:solidFill>
                <a:effectLst/>
              </a:rPr>
              <a:t>Your organization (your choosing) is committed to becoming more environmentally sustainable, and wants to track various aspects of its operations to reduce its environmental impact. </a:t>
            </a:r>
          </a:p>
          <a:p>
            <a:pPr marL="0" indent="0">
              <a:buNone/>
            </a:pPr>
            <a:endParaRPr lang="en-GB" dirty="0">
              <a:solidFill>
                <a:schemeClr val="accent1">
                  <a:lumMod val="50000"/>
                </a:schemeClr>
              </a:solidFill>
            </a:endParaRPr>
          </a:p>
          <a:p>
            <a:pPr marL="0" indent="0">
              <a:buNone/>
            </a:pPr>
            <a:r>
              <a:rPr lang="en-GB" b="0" i="0" dirty="0">
                <a:solidFill>
                  <a:schemeClr val="accent1">
                    <a:lumMod val="50000"/>
                  </a:schemeClr>
                </a:solidFill>
                <a:effectLst/>
              </a:rPr>
              <a:t>You are tasked with identifying what can be tracked using different information systems (TPS, ERP, CRM, KMS) and creating KPIs to measure progress.</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P</a:t>
            </a:r>
            <a:r>
              <a:rPr lang="en-GB" b="0" i="0" dirty="0">
                <a:solidFill>
                  <a:schemeClr val="accent1">
                    <a:lumMod val="50000"/>
                  </a:schemeClr>
                </a:solidFill>
                <a:effectLst/>
              </a:rPr>
              <a:t>repare to present/discuss your KPIs</a:t>
            </a:r>
          </a:p>
          <a:p>
            <a:pPr marL="0" indent="0">
              <a:buNone/>
            </a:pPr>
            <a:endParaRPr lang="en-GB" dirty="0"/>
          </a:p>
        </p:txBody>
      </p:sp>
    </p:spTree>
    <p:extLst>
      <p:ext uri="{BB962C8B-B14F-4D97-AF65-F5344CB8AC3E}">
        <p14:creationId xmlns:p14="http://schemas.microsoft.com/office/powerpoint/2010/main" val="1904479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85F6-2641-5101-CE22-7EF013746F3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A11AA7-47E0-8985-0EEE-FE14DE849486}"/>
              </a:ext>
            </a:extLst>
          </p:cNvPr>
          <p:cNvSpPr>
            <a:spLocks noGrp="1"/>
          </p:cNvSpPr>
          <p:nvPr>
            <p:ph idx="1"/>
          </p:nvPr>
        </p:nvSpPr>
        <p:spPr/>
        <p:txBody>
          <a:bodyPr>
            <a:normAutofit fontScale="92500" lnSpcReduction="10000"/>
          </a:bodyPr>
          <a:lstStyle/>
          <a:p>
            <a:r>
              <a:rPr lang="en-GB" dirty="0" err="1"/>
              <a:t>Hubspot</a:t>
            </a:r>
            <a:r>
              <a:rPr lang="en-GB" dirty="0"/>
              <a:t>, (2025) Knowledge Management Systems: The Ultimate Guide, [Online] Accessed: 10/02/2025. Available at: </a:t>
            </a:r>
            <a:r>
              <a:rPr lang="en-GB" dirty="0">
                <a:hlinkClick r:id="rId2"/>
              </a:rPr>
              <a:t>Knowledge Management Systems: The Ultimate Guide</a:t>
            </a:r>
            <a:endParaRPr lang="en-GB" dirty="0"/>
          </a:p>
          <a:p>
            <a:r>
              <a:rPr lang="en-GB" dirty="0"/>
              <a:t>IBM, (2024) What is a transaction processing system (TPS)?, [Online] Accessed: 10/02/2025. Available at: </a:t>
            </a:r>
            <a:r>
              <a:rPr lang="en-GB" dirty="0">
                <a:hlinkClick r:id="rId3"/>
              </a:rPr>
              <a:t>What is a transaction processing system (TPS)? | IBM</a:t>
            </a:r>
            <a:endParaRPr lang="en-GB" dirty="0"/>
          </a:p>
          <a:p>
            <a:r>
              <a:rPr lang="en-GB" dirty="0"/>
              <a:t>Salesforce, (2025) What is CRM (Customer Relationship Management)?, [Online] Accessed: 10/02/2025. Available at: </a:t>
            </a:r>
            <a:r>
              <a:rPr lang="en-GB" dirty="0">
                <a:hlinkClick r:id="rId4"/>
              </a:rPr>
              <a:t>What Is CRM (Customer Relationship Management)? | Salesforce UK</a:t>
            </a:r>
            <a:endParaRPr lang="en-GB" dirty="0"/>
          </a:p>
          <a:p>
            <a:r>
              <a:rPr lang="en-GB" dirty="0">
                <a:solidFill>
                  <a:srgbClr val="222222"/>
                </a:solidFill>
              </a:rPr>
              <a:t>UC Berkeley, (2022) What is an Information System?, [Online] Accessed: 10/02/2025. Available at: </a:t>
            </a:r>
            <a:r>
              <a:rPr lang="en-GB" dirty="0">
                <a:hlinkClick r:id="rId5"/>
              </a:rPr>
              <a:t>What Is an Information System? - I School Online</a:t>
            </a:r>
            <a:endParaRPr lang="en-GB" dirty="0"/>
          </a:p>
        </p:txBody>
      </p:sp>
    </p:spTree>
    <p:extLst>
      <p:ext uri="{BB962C8B-B14F-4D97-AF65-F5344CB8AC3E}">
        <p14:creationId xmlns:p14="http://schemas.microsoft.com/office/powerpoint/2010/main" val="83854151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855</Words>
  <Application>Microsoft Office PowerPoint</Application>
  <PresentationFormat>Widescreen</PresentationFormat>
  <Paragraphs>96</Paragraphs>
  <Slides>14</Slides>
  <Notes>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14</vt:i4>
      </vt:variant>
    </vt:vector>
  </HeadingPairs>
  <TitlesOfParts>
    <vt:vector size="24" baseType="lpstr">
      <vt:lpstr>72 Brand Variable</vt:lpstr>
      <vt:lpstr>Google Sans</vt:lpstr>
      <vt:lpstr>Inter</vt:lpstr>
      <vt:lpstr>var(--sapFontFamily)</vt:lpstr>
      <vt:lpstr>Aptos</vt:lpstr>
      <vt:lpstr>Arial</vt:lpstr>
      <vt:lpstr>Calibri</vt:lpstr>
      <vt:lpstr>Calibri Light</vt:lpstr>
      <vt:lpstr>UWTSD Text 2</vt:lpstr>
      <vt:lpstr>3_Title Slide 1</vt:lpstr>
      <vt:lpstr>   BMSK5013 Knowledge &amp; information Management  Session: 4  </vt:lpstr>
      <vt:lpstr>Agenda:</vt:lpstr>
      <vt:lpstr>PowerPoint Presentation</vt:lpstr>
      <vt:lpstr>PowerPoint Presentation</vt:lpstr>
      <vt:lpstr>PowerPoint Presentation</vt:lpstr>
      <vt:lpstr>Why is Information Systems important?</vt:lpstr>
      <vt:lpstr>What information systems are in your workplace?</vt:lpstr>
      <vt:lpstr>Types of IS</vt:lpstr>
      <vt:lpstr>Transaction Processing Systems:</vt:lpstr>
      <vt:lpstr>Enterprise Resource Planning:</vt:lpstr>
      <vt:lpstr>Customer Relationship Management:</vt:lpstr>
      <vt:lpstr>Knowledge Management Systems:</vt:lpstr>
      <vt:lpstr>Group Activity: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166</cp:revision>
  <dcterms:created xsi:type="dcterms:W3CDTF">2024-11-04T09:28:33Z</dcterms:created>
  <dcterms:modified xsi:type="dcterms:W3CDTF">2025-02-10T14:34:22Z</dcterms:modified>
</cp:coreProperties>
</file>