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1"/>
  </p:sldMasterIdLst>
  <p:notesMasterIdLst>
    <p:notesMasterId r:id="rId22"/>
  </p:notesMasterIdLst>
  <p:handoutMasterIdLst>
    <p:handoutMasterId r:id="rId23"/>
  </p:handoutMasterIdLst>
  <p:sldIdLst>
    <p:sldId id="347" r:id="rId2"/>
    <p:sldId id="328" r:id="rId3"/>
    <p:sldId id="331" r:id="rId4"/>
    <p:sldId id="330" r:id="rId5"/>
    <p:sldId id="332" r:id="rId6"/>
    <p:sldId id="333" r:id="rId7"/>
    <p:sldId id="334" r:id="rId8"/>
    <p:sldId id="335" r:id="rId9"/>
    <p:sldId id="336" r:id="rId10"/>
    <p:sldId id="337" r:id="rId11"/>
    <p:sldId id="338" r:id="rId12"/>
    <p:sldId id="339" r:id="rId13"/>
    <p:sldId id="340" r:id="rId14"/>
    <p:sldId id="341" r:id="rId15"/>
    <p:sldId id="342" r:id="rId16"/>
    <p:sldId id="343" r:id="rId17"/>
    <p:sldId id="344" r:id="rId18"/>
    <p:sldId id="345" r:id="rId19"/>
    <p:sldId id="346" r:id="rId20"/>
    <p:sldId id="267" r:id="rId21"/>
  </p:sldIdLst>
  <p:sldSz cx="9144000" cy="6858000" type="screen4x3"/>
  <p:notesSz cx="6858000" cy="9144000"/>
  <p:custDataLst>
    <p:tags r:id="rId2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20" d="100"/>
          <a:sy n="120" d="100"/>
        </p:scale>
        <p:origin x="13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3" d="100"/>
          <a:sy n="83" d="100"/>
        </p:scale>
        <p:origin x="-19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11/3/2022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Slide Number Placeholder 6"/>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1pPr>
            <a:lvl2pPr marL="742950" indent="-28575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2pPr>
            <a:lvl3pPr marL="11430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3pPr>
            <a:lvl4pPr marL="16002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4pPr>
            <a:lvl5pPr marL="2057400" indent="-228600">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ea typeface="ＭＳ Ｐゴシック" panose="020B0600070205080204" pitchFamily="34" charset="-128"/>
              </a:defRPr>
            </a:lvl9pPr>
          </a:lstStyle>
          <a:p>
            <a:pPr marL="0" marR="0" lvl="0" indent="0" algn="r" defTabSz="457200"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Lst>
              <a:defRPr/>
            </a:pPr>
            <a:fld id="{A91600EB-E968-4EA2-B16A-3BD04B7DE1BA}"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457200"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Lst>
                <a:defRPr/>
              </a:pPr>
              <a:t>1</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7171" name="Text Box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12290" name="Text Box 2"/>
          <p:cNvSpPr>
            <a:spLocks noGrp="1" noChangeArrowheads="1"/>
          </p:cNvSpPr>
          <p:nvPr>
            <p:ph type="body" idx="1"/>
          </p:nvPr>
        </p:nvSpPr>
        <p:spPr>
          <a:xfrm>
            <a:off x="755650" y="5078413"/>
            <a:ext cx="6048375" cy="4811712"/>
          </a:xfrm>
        </p:spPr>
        <p:txBody>
          <a:bodyPr wrap="none" anchor="ctr"/>
          <a:lstStyle/>
          <a:p>
            <a:pPr>
              <a:buFont typeface="Times New Roman" charset="0"/>
              <a:buNone/>
              <a:defRPr/>
            </a:pPr>
            <a:endParaRPr lang="en-US">
              <a:cs typeface="+mn-cs"/>
            </a:endParaRPr>
          </a:p>
        </p:txBody>
      </p:sp>
    </p:spTree>
    <p:extLst>
      <p:ext uri="{BB962C8B-B14F-4D97-AF65-F5344CB8AC3E}">
        <p14:creationId xmlns:p14="http://schemas.microsoft.com/office/powerpoint/2010/main" val="2793878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E98AEF-EE3C-4FAE-8258-EE3ABBC95B95}"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B4412A-BF0A-44B0-AC7F-DACC33607623}" type="slidenum">
              <a:rPr lang="en-GB" altLang="en-US" smtClean="0"/>
              <a:pPr/>
              <a:t>‹#›</a:t>
            </a:fld>
            <a:endParaRPr lang="en-GB" altLang="en-US"/>
          </a:p>
        </p:txBody>
      </p:sp>
    </p:spTree>
    <p:extLst>
      <p:ext uri="{BB962C8B-B14F-4D97-AF65-F5344CB8AC3E}">
        <p14:creationId xmlns:p14="http://schemas.microsoft.com/office/powerpoint/2010/main" val="3519073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C903096-7BB4-4835-929A-18379B0F7B9D}"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C698735-26AA-4B78-82ED-9EA9F833A808}" type="slidenum">
              <a:rPr lang="en-GB" altLang="en-US" smtClean="0"/>
              <a:pPr/>
              <a:t>‹#›</a:t>
            </a:fld>
            <a:endParaRPr lang="en-GB" altLang="en-US"/>
          </a:p>
        </p:txBody>
      </p:sp>
    </p:spTree>
    <p:extLst>
      <p:ext uri="{BB962C8B-B14F-4D97-AF65-F5344CB8AC3E}">
        <p14:creationId xmlns:p14="http://schemas.microsoft.com/office/powerpoint/2010/main" val="2714540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343EE1-041B-419A-9789-FDA26D79BE0A}"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59BD8B16-1FF9-4DB8-9CEB-5162640AD0BD}" type="slidenum">
              <a:rPr lang="en-GB" altLang="en-US" smtClean="0"/>
              <a:pPr/>
              <a:t>‹#›</a:t>
            </a:fld>
            <a:endParaRPr lang="en-GB" altLang="en-US"/>
          </a:p>
        </p:txBody>
      </p:sp>
    </p:spTree>
    <p:extLst>
      <p:ext uri="{BB962C8B-B14F-4D97-AF65-F5344CB8AC3E}">
        <p14:creationId xmlns:p14="http://schemas.microsoft.com/office/powerpoint/2010/main" val="324934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630315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8CB8D877-4271-4269-B9A8-599A5297D318}" type="datetimeFigureOut">
              <a:rPr lang="en-GB" smtClean="0"/>
              <a:pPr>
                <a:defRPr/>
              </a:pPr>
              <a:t>03/11/2022</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EAD415DB-584E-49E3-A278-2F3C244E0084}" type="slidenum">
              <a:rPr lang="en-GB" altLang="en-US" smtClean="0"/>
              <a:pPr/>
              <a:t>‹#›</a:t>
            </a:fld>
            <a:endParaRPr lang="en-GB" altLang="en-US"/>
          </a:p>
        </p:txBody>
      </p:sp>
    </p:spTree>
    <p:extLst>
      <p:ext uri="{BB962C8B-B14F-4D97-AF65-F5344CB8AC3E}">
        <p14:creationId xmlns:p14="http://schemas.microsoft.com/office/powerpoint/2010/main" val="2142871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FEAD7AC-3B58-454A-B4C2-3DBA1A206442}" type="datetimeFigureOut">
              <a:rPr lang="en-GB" smtClean="0"/>
              <a:pPr>
                <a:defRPr/>
              </a:pPr>
              <a:t>03/11/2022</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988E4DF2-5D7D-4C40-9B50-8E329D0D03E8}" type="slidenum">
              <a:rPr lang="en-GB" altLang="en-US" smtClean="0"/>
              <a:pPr/>
              <a:t>‹#›</a:t>
            </a:fld>
            <a:endParaRPr lang="en-GB" altLang="en-US"/>
          </a:p>
        </p:txBody>
      </p:sp>
    </p:spTree>
    <p:extLst>
      <p:ext uri="{BB962C8B-B14F-4D97-AF65-F5344CB8AC3E}">
        <p14:creationId xmlns:p14="http://schemas.microsoft.com/office/powerpoint/2010/main" val="369090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AECBDF7-EB2F-44AD-B87C-7DB108192156}" type="datetimeFigureOut">
              <a:rPr lang="en-GB" smtClean="0"/>
              <a:pPr>
                <a:defRPr/>
              </a:pPr>
              <a:t>03/11/2022</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D48021-97CA-4373-BB39-FAEE6A25A852}" type="slidenum">
              <a:rPr lang="en-GB" altLang="en-US" smtClean="0"/>
              <a:pPr/>
              <a:t>‹#›</a:t>
            </a:fld>
            <a:endParaRPr lang="en-GB" altLang="en-US"/>
          </a:p>
        </p:txBody>
      </p:sp>
    </p:spTree>
    <p:extLst>
      <p:ext uri="{BB962C8B-B14F-4D97-AF65-F5344CB8AC3E}">
        <p14:creationId xmlns:p14="http://schemas.microsoft.com/office/powerpoint/2010/main" val="1906440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EE30D70-96D0-45D5-9C4A-5B3A0C46D3C9}" type="datetimeFigureOut">
              <a:rPr lang="en-GB" smtClean="0"/>
              <a:pPr>
                <a:defRPr/>
              </a:pPr>
              <a:t>03/11/2022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6C64B0B1-D598-464E-B42D-F72DF6AFAE7F}" type="slidenum">
              <a:rPr lang="en-GB" altLang="en-US" smtClean="0"/>
              <a:pPr/>
              <a:t>‹#›</a:t>
            </a:fld>
            <a:endParaRPr lang="en-GB" altLang="en-US"/>
          </a:p>
        </p:txBody>
      </p:sp>
    </p:spTree>
    <p:extLst>
      <p:ext uri="{BB962C8B-B14F-4D97-AF65-F5344CB8AC3E}">
        <p14:creationId xmlns:p14="http://schemas.microsoft.com/office/powerpoint/2010/main" val="91214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6" name="Footer Placeholder 5"/>
          <p:cNvSpPr>
            <a:spLocks noGrp="1"/>
          </p:cNvSpPr>
          <p:nvPr>
            <p:ph type="ftr" sz="quarter" idx="11"/>
          </p:nvPr>
        </p:nvSpPr>
        <p:spPr>
          <a:xfrm>
            <a:off x="533400" y="6172200"/>
            <a:ext cx="5811724" cy="365125"/>
          </a:xfrm>
        </p:spPr>
        <p:txBody>
          <a:bodyPr/>
          <a:lstStyle/>
          <a:p>
            <a:pPr>
              <a:defRPr/>
            </a:pPr>
            <a:endParaRPr lang="en-GB"/>
          </a:p>
        </p:txBody>
      </p:sp>
      <p:sp>
        <p:nvSpPr>
          <p:cNvPr id="7" name="Slide Number Placeholder 6"/>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080838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3502045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2005174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79094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812834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998674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0853BE9-0C3C-419E-999B-0E021C09F5CC}"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802434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673C632-1E0A-4D07-BC44-6E3CE93144DC}"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544D79E-9E1A-47B8-8C0A-F137E12567DB}" type="slidenum">
              <a:rPr lang="en-GB" altLang="en-US" smtClean="0"/>
              <a:pPr/>
              <a:t>‹#›</a:t>
            </a:fld>
            <a:endParaRPr lang="en-GB" altLang="en-US"/>
          </a:p>
        </p:txBody>
      </p:sp>
    </p:spTree>
    <p:extLst>
      <p:ext uri="{BB962C8B-B14F-4D97-AF65-F5344CB8AC3E}">
        <p14:creationId xmlns:p14="http://schemas.microsoft.com/office/powerpoint/2010/main" val="23953680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6A86179-CEA1-4DA0-A605-DDA8B8B11461}" type="datetimeFigureOut">
              <a:rPr lang="en-GB" smtClean="0"/>
              <a:pPr>
                <a:defRPr/>
              </a:pPr>
              <a:t>03/11/2022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EC1A5A7-3629-4B12-8565-7CDBA22BB015}" type="slidenum">
              <a:rPr lang="en-GB" altLang="en-US" smtClean="0"/>
              <a:pPr/>
              <a:t>‹#›</a:t>
            </a:fld>
            <a:endParaRPr lang="en-GB" altLang="en-US"/>
          </a:p>
        </p:txBody>
      </p:sp>
    </p:spTree>
    <p:extLst>
      <p:ext uri="{BB962C8B-B14F-4D97-AF65-F5344CB8AC3E}">
        <p14:creationId xmlns:p14="http://schemas.microsoft.com/office/powerpoint/2010/main" val="22879890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460314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915220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260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90558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845321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773339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864588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49488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3670746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172327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0278152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568213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6138889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163568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25126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353545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2664803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0939002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765625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fld id="{E0853BE9-0C3C-419E-999B-0E021C09F5CC}" type="datetimeFigureOut">
              <a:rPr lang="en-GB" smtClean="0"/>
              <a:pPr>
                <a:defRPr/>
              </a:pPr>
              <a:t>03/11/2022</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171F6FD9-0AAA-47C9-A6F3-522DCF952083}" type="slidenum">
              <a:rPr lang="en-GB" altLang="en-US" smtClean="0"/>
              <a:pPr/>
              <a:t>‹#›</a:t>
            </a:fld>
            <a:endParaRPr lang="en-GB" altLang="en-US"/>
          </a:p>
        </p:txBody>
      </p:sp>
    </p:spTree>
    <p:extLst>
      <p:ext uri="{BB962C8B-B14F-4D97-AF65-F5344CB8AC3E}">
        <p14:creationId xmlns:p14="http://schemas.microsoft.com/office/powerpoint/2010/main" val="1358367405"/>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 id="2147483740" r:id="rId18"/>
    <p:sldLayoutId id="2147483672" r:id="rId19"/>
    <p:sldLayoutId id="2147483673" r:id="rId20"/>
    <p:sldLayoutId id="2147483674" r:id="rId21"/>
    <p:sldLayoutId id="2147483675" r:id="rId22"/>
    <p:sldLayoutId id="2147483676" r:id="rId23"/>
    <p:sldLayoutId id="2147483677" r:id="rId24"/>
    <p:sldLayoutId id="2147483678" r:id="rId25"/>
    <p:sldLayoutId id="2147483679" r:id="rId26"/>
    <p:sldLayoutId id="2147483680" r:id="rId27"/>
    <p:sldLayoutId id="2147483681" r:id="rId28"/>
    <p:sldLayoutId id="2147483682" r:id="rId29"/>
    <p:sldLayoutId id="2147483683" r:id="rId30"/>
    <p:sldLayoutId id="2147483684" r:id="rId31"/>
    <p:sldLayoutId id="2147483685" r:id="rId32"/>
    <p:sldLayoutId id="2147483686" r:id="rId33"/>
    <p:sldLayoutId id="2147483687" r:id="rId34"/>
    <p:sldLayoutId id="2147483688" r:id="rId35"/>
    <p:sldLayoutId id="2147483689" r:id="rId36"/>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541338" y="1700213"/>
            <a:ext cx="8077200" cy="1295400"/>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kumimoji="0" lang="en-GB" alt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Modern &amp; Traditional Construction 5000</a:t>
            </a:r>
          </a:p>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kumimoji="0" lang="en-GB" altLang="en-US" sz="18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rPr>
              <a:t>Structures of low-rise domestic and commercial buildings</a:t>
            </a: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endParaRPr>
          </a:p>
        </p:txBody>
      </p:sp>
      <p:sp>
        <p:nvSpPr>
          <p:cNvPr id="6147" name="Rectangle 3"/>
          <p:cNvSpPr>
            <a:spLocks noChangeArrowheads="1"/>
          </p:cNvSpPr>
          <p:nvPr/>
        </p:nvSpPr>
        <p:spPr bwMode="auto">
          <a:xfrm>
            <a:off x="533400" y="3352800"/>
            <a:ext cx="8077200" cy="228600"/>
          </a:xfrm>
          <a:prstGeom prst="rect">
            <a:avLst/>
          </a:prstGeom>
          <a:solidFill>
            <a:srgbClr val="D9D9D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p:txBody>
      </p:sp>
      <p:sp>
        <p:nvSpPr>
          <p:cNvPr id="6148" name="Text Box 4"/>
          <p:cNvSpPr txBox="1">
            <a:spLocks noChangeArrowheads="1"/>
          </p:cNvSpPr>
          <p:nvPr/>
        </p:nvSpPr>
        <p:spPr bwMode="auto">
          <a:xfrm>
            <a:off x="655638" y="3581400"/>
            <a:ext cx="784860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5000" rIns="90000" bIns="45000"/>
          <a:lstStyle>
            <a:lvl1pPr>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1pPr>
            <a:lvl2pPr marL="742950" indent="-28575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2pPr>
            <a:lvl3pPr marL="1143000" indent="-22860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3pPr>
            <a:lvl4pPr marL="1600200" indent="-22860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4pPr>
            <a:lvl5pPr marL="2057400" indent="-22860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Century Gothic" panose="020B0502020202020204" pitchFamily="34" charset="0"/>
              </a:defRPr>
            </a:lvl9pPr>
          </a:lstStyle>
          <a:p>
            <a:pPr marL="0" marR="0" lvl="0" indent="0" algn="l" defTabSz="457200" rtl="0" eaLnBrk="1" fontAlgn="base" latinLnBrk="0" hangingPunct="1">
              <a:lnSpc>
                <a:spcPct val="100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Lst>
              <a:defRPr/>
            </a:pPr>
            <a:r>
              <a:rPr kumimoji="0" lang="en-GB" altLang="en-US" sz="2400" b="1" i="0" u="none" strike="noStrike" kern="1200" cap="none" spc="0" normalizeH="0" baseline="0" noProof="0" dirty="0">
                <a:ln>
                  <a:noFill/>
                </a:ln>
                <a:solidFill>
                  <a:prstClr val="white"/>
                </a:solidFill>
                <a:effectLst/>
                <a:uLnTx/>
                <a:uFillTx/>
                <a:latin typeface="Arial" panose="020B0604020202020204" pitchFamily="34" charset="0"/>
                <a:ea typeface="ＭＳ Ｐゴシック" panose="020B0600070205080204" pitchFamily="34" charset="-128"/>
                <a:cs typeface="+mn-cs"/>
              </a:rPr>
              <a:t>Types of Foundations</a:t>
            </a:r>
          </a:p>
        </p:txBody>
      </p:sp>
    </p:spTree>
    <p:extLst>
      <p:ext uri="{BB962C8B-B14F-4D97-AF65-F5344CB8AC3E}">
        <p14:creationId xmlns:p14="http://schemas.microsoft.com/office/powerpoint/2010/main" val="23851566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755576" y="116632"/>
            <a:ext cx="6554867" cy="1524000"/>
          </a:xfrm>
        </p:spPr>
        <p:txBody>
          <a:bodyPr/>
          <a:lstStyle/>
          <a:p>
            <a:r>
              <a:rPr lang="en-US" dirty="0"/>
              <a:t>Aims and objectives</a:t>
            </a:r>
            <a:endParaRPr lang="en-US" dirty="0">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p:txBody>
          <a:bodyPr/>
          <a:lstStyle/>
          <a:p>
            <a:pPr eaLnBrk="1" hangingPunct="1">
              <a:defRPr/>
            </a:pPr>
            <a:r>
              <a:rPr lang="en-GB" dirty="0">
                <a:solidFill>
                  <a:schemeClr val="bg1"/>
                </a:solidFill>
              </a:rPr>
              <a:t>Aim:</a:t>
            </a:r>
          </a:p>
          <a:p>
            <a:pPr lvl="1"/>
            <a:r>
              <a:rPr lang="en-GB" dirty="0">
                <a:solidFill>
                  <a:schemeClr val="bg1"/>
                </a:solidFill>
              </a:rPr>
              <a:t>Introduce learners to selecting foundations. </a:t>
            </a:r>
          </a:p>
          <a:p>
            <a:pPr eaLnBrk="1" hangingPunct="1">
              <a:defRPr/>
            </a:pPr>
            <a:endParaRPr lang="en-GB" dirty="0">
              <a:solidFill>
                <a:schemeClr val="bg1"/>
              </a:solidFill>
            </a:endParaRPr>
          </a:p>
          <a:p>
            <a:pPr eaLnBrk="1" hangingPunct="1">
              <a:defRPr/>
            </a:pPr>
            <a:r>
              <a:rPr lang="en-GB" dirty="0">
                <a:solidFill>
                  <a:schemeClr val="bg1"/>
                </a:solidFill>
              </a:rPr>
              <a:t>Objectives:</a:t>
            </a:r>
          </a:p>
          <a:p>
            <a:pPr lvl="1"/>
            <a:r>
              <a:rPr lang="en-GB" dirty="0">
                <a:solidFill>
                  <a:schemeClr val="bg1"/>
                </a:solidFill>
              </a:rPr>
              <a:t>List the different types of foundations used on houses.</a:t>
            </a:r>
          </a:p>
          <a:p>
            <a:pPr lvl="1"/>
            <a:r>
              <a:rPr lang="en-GB" dirty="0">
                <a:solidFill>
                  <a:schemeClr val="bg1"/>
                </a:solidFill>
              </a:rPr>
              <a:t>List the foundations used on commercial buildings.</a:t>
            </a:r>
          </a:p>
          <a:p>
            <a:pPr lvl="1"/>
            <a:r>
              <a:rPr lang="en-GB" dirty="0">
                <a:solidFill>
                  <a:schemeClr val="bg1"/>
                </a:solidFill>
              </a:rPr>
              <a:t>Describe factors to be considered when selecting foundations.</a:t>
            </a:r>
          </a:p>
          <a:p>
            <a:pPr lvl="1"/>
            <a:r>
              <a:rPr lang="en-GB" dirty="0">
                <a:solidFill>
                  <a:schemeClr val="bg1"/>
                </a:solidFill>
              </a:rPr>
              <a:t>Explain how foundations are laid/installed.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7350"/>
            <a:ext cx="6554867" cy="1524000"/>
          </a:xfrm>
        </p:spPr>
        <p:txBody>
          <a:bodyPr/>
          <a:lstStyle/>
          <a:p>
            <a:r>
              <a:rPr lang="en-US" dirty="0"/>
              <a:t>Foundation types</a:t>
            </a:r>
          </a:p>
        </p:txBody>
      </p:sp>
      <p:sp>
        <p:nvSpPr>
          <p:cNvPr id="3" name="Content Placeholder 2"/>
          <p:cNvSpPr>
            <a:spLocks noGrp="1"/>
          </p:cNvSpPr>
          <p:nvPr>
            <p:ph sz="quarter" idx="10"/>
          </p:nvPr>
        </p:nvSpPr>
        <p:spPr/>
        <p:txBody>
          <a:bodyPr/>
          <a:lstStyle/>
          <a:p>
            <a:pPr eaLnBrk="1" hangingPunct="1">
              <a:defRPr/>
            </a:pPr>
            <a:r>
              <a:rPr lang="en-GB" dirty="0">
                <a:solidFill>
                  <a:schemeClr val="bg1"/>
                </a:solidFill>
              </a:rPr>
              <a:t>There are three main types of foundations used within construction:</a:t>
            </a:r>
          </a:p>
          <a:p>
            <a:pPr marL="342900" indent="-342900" eaLnBrk="1" hangingPunct="1">
              <a:buClr>
                <a:srgbClr val="E30613"/>
              </a:buClr>
              <a:buFont typeface="Arial" pitchFamily="34" charset="0"/>
              <a:buChar char="•"/>
              <a:defRPr/>
            </a:pPr>
            <a:r>
              <a:rPr lang="en-GB" dirty="0">
                <a:solidFill>
                  <a:schemeClr val="bg1"/>
                </a:solidFill>
              </a:rPr>
              <a:t>strip and wide strip </a:t>
            </a:r>
          </a:p>
          <a:p>
            <a:pPr marL="342900" indent="-342900" eaLnBrk="1" hangingPunct="1">
              <a:buClr>
                <a:srgbClr val="E30613"/>
              </a:buClr>
              <a:buFont typeface="Arial" pitchFamily="34" charset="0"/>
              <a:buChar char="•"/>
              <a:defRPr/>
            </a:pPr>
            <a:r>
              <a:rPr lang="en-GB" dirty="0">
                <a:solidFill>
                  <a:schemeClr val="bg1"/>
                </a:solidFill>
              </a:rPr>
              <a:t>raft </a:t>
            </a:r>
          </a:p>
          <a:p>
            <a:pPr marL="342900" indent="-342900" eaLnBrk="1" hangingPunct="1">
              <a:buClr>
                <a:srgbClr val="E30613"/>
              </a:buClr>
              <a:buFont typeface="Arial" pitchFamily="34" charset="0"/>
              <a:buChar char="•"/>
              <a:defRPr/>
            </a:pPr>
            <a:r>
              <a:rPr lang="en-GB" dirty="0">
                <a:solidFill>
                  <a:schemeClr val="bg1"/>
                </a:solidFill>
              </a:rPr>
              <a:t>piled. </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37339" y="-140745"/>
            <a:ext cx="6554867" cy="1524000"/>
          </a:xfrm>
        </p:spPr>
        <p:txBody>
          <a:bodyPr/>
          <a:lstStyle/>
          <a:p>
            <a:r>
              <a:rPr lang="en-US" dirty="0"/>
              <a:t>Strip foundations</a:t>
            </a:r>
            <a:endParaRPr lang="en-US" dirty="0">
              <a:ea typeface="ＭＳ Ｐゴシック" pitchFamily="-105" charset="-128"/>
              <a:cs typeface="ＭＳ Ｐゴシック" pitchFamily="-105" charset="-128"/>
            </a:endParaRPr>
          </a:p>
        </p:txBody>
      </p:sp>
      <p:sp>
        <p:nvSpPr>
          <p:cNvPr id="5123" name="Content Placeholder 2"/>
          <p:cNvSpPr>
            <a:spLocks noGrp="1"/>
          </p:cNvSpPr>
          <p:nvPr>
            <p:ph sz="quarter" idx="10"/>
          </p:nvPr>
        </p:nvSpPr>
        <p:spPr>
          <a:xfrm>
            <a:off x="65578" y="980728"/>
            <a:ext cx="6049961" cy="4793704"/>
          </a:xfrm>
        </p:spPr>
        <p:txBody>
          <a:bodyPr/>
          <a:lstStyle/>
          <a:p>
            <a:pPr lvl="1"/>
            <a:r>
              <a:rPr lang="en-GB" dirty="0">
                <a:solidFill>
                  <a:schemeClr val="bg1"/>
                </a:solidFill>
              </a:rPr>
              <a:t>Strip foundations are arguably the cheapest form of foundation available to designers and constructors.</a:t>
            </a:r>
          </a:p>
          <a:p>
            <a:pPr lvl="1"/>
            <a:r>
              <a:rPr lang="en-GB" dirty="0">
                <a:solidFill>
                  <a:schemeClr val="bg1"/>
                </a:solidFill>
              </a:rPr>
              <a:t>Strip foundations involve the removal of a strip of land to a set depth and width. Concrete is then poured into the strip/trench and tamped level. </a:t>
            </a:r>
          </a:p>
          <a:p>
            <a:pPr lvl="1"/>
            <a:r>
              <a:rPr lang="en-GB" dirty="0">
                <a:solidFill>
                  <a:schemeClr val="bg1"/>
                </a:solidFill>
              </a:rPr>
              <a:t>Strip foundations can only be used on firm, good bearing strata, and to a depth of no more than 1.5-2m to be economical. </a:t>
            </a:r>
          </a:p>
          <a:p>
            <a:pPr marL="0" lvl="3" indent="0">
              <a:buNone/>
              <a:defRPr/>
            </a:pPr>
            <a:endParaRPr lang="en-US" dirty="0"/>
          </a:p>
        </p:txBody>
      </p:sp>
      <p:grpSp>
        <p:nvGrpSpPr>
          <p:cNvPr id="4" name="Group 1"/>
          <p:cNvGrpSpPr>
            <a:grpSpLocks/>
          </p:cNvGrpSpPr>
          <p:nvPr/>
        </p:nvGrpSpPr>
        <p:grpSpPr bwMode="auto">
          <a:xfrm>
            <a:off x="6578598" y="3284984"/>
            <a:ext cx="2089150" cy="2160587"/>
            <a:chOff x="6659563" y="3500438"/>
            <a:chExt cx="2089150" cy="2160587"/>
          </a:xfrm>
        </p:grpSpPr>
        <p:sp>
          <p:nvSpPr>
            <p:cNvPr id="5" name="Rectangle 8"/>
            <p:cNvSpPr>
              <a:spLocks noChangeArrowheads="1"/>
            </p:cNvSpPr>
            <p:nvPr/>
          </p:nvSpPr>
          <p:spPr bwMode="auto">
            <a:xfrm>
              <a:off x="6659563" y="3860800"/>
              <a:ext cx="2089150" cy="73025"/>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6" name="Rectangle 9"/>
            <p:cNvSpPr>
              <a:spLocks noChangeArrowheads="1"/>
            </p:cNvSpPr>
            <p:nvPr/>
          </p:nvSpPr>
          <p:spPr bwMode="auto">
            <a:xfrm>
              <a:off x="6659563" y="3933825"/>
              <a:ext cx="2089150" cy="358775"/>
            </a:xfrm>
            <a:prstGeom prst="rect">
              <a:avLst/>
            </a:prstGeom>
            <a:solidFill>
              <a:srgbClr val="996633"/>
            </a:solidFill>
            <a:ln w="9525">
              <a:solidFill>
                <a:schemeClr val="tx1"/>
              </a:solidFill>
              <a:miter lim="800000"/>
              <a:headEnd/>
              <a:tailEnd/>
            </a:ln>
          </p:spPr>
          <p:txBody>
            <a:bodyPr wrap="none" anchor="ctr"/>
            <a:lstStyle/>
            <a:p>
              <a:endParaRPr lang="en-US"/>
            </a:p>
          </p:txBody>
        </p:sp>
        <p:sp>
          <p:nvSpPr>
            <p:cNvPr id="7" name="Rectangle 10"/>
            <p:cNvSpPr>
              <a:spLocks noChangeArrowheads="1"/>
            </p:cNvSpPr>
            <p:nvPr/>
          </p:nvSpPr>
          <p:spPr bwMode="auto">
            <a:xfrm>
              <a:off x="6659563" y="4292600"/>
              <a:ext cx="2089150" cy="1368425"/>
            </a:xfrm>
            <a:prstGeom prst="rect">
              <a:avLst/>
            </a:prstGeom>
            <a:solidFill>
              <a:srgbClr val="CC9900"/>
            </a:solidFill>
            <a:ln w="9525">
              <a:solidFill>
                <a:schemeClr val="tx1"/>
              </a:solidFill>
              <a:miter lim="800000"/>
              <a:headEnd/>
              <a:tailEnd/>
            </a:ln>
          </p:spPr>
          <p:txBody>
            <a:bodyPr wrap="none" anchor="ctr"/>
            <a:lstStyle/>
            <a:p>
              <a:endParaRPr lang="en-US"/>
            </a:p>
          </p:txBody>
        </p:sp>
        <p:sp>
          <p:nvSpPr>
            <p:cNvPr id="8" name="Rectangle 11"/>
            <p:cNvSpPr>
              <a:spLocks noChangeArrowheads="1"/>
            </p:cNvSpPr>
            <p:nvPr/>
          </p:nvSpPr>
          <p:spPr bwMode="auto">
            <a:xfrm>
              <a:off x="7164388" y="3860800"/>
              <a:ext cx="1152525" cy="15843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9" name="Rectangle 12"/>
            <p:cNvSpPr>
              <a:spLocks noChangeArrowheads="1"/>
            </p:cNvSpPr>
            <p:nvPr/>
          </p:nvSpPr>
          <p:spPr bwMode="auto">
            <a:xfrm>
              <a:off x="7164388" y="5157788"/>
              <a:ext cx="1152525" cy="287337"/>
            </a:xfrm>
            <a:prstGeom prst="rect">
              <a:avLst/>
            </a:prstGeom>
            <a:solidFill>
              <a:srgbClr val="C0C0C0"/>
            </a:solidFill>
            <a:ln w="9525">
              <a:solidFill>
                <a:schemeClr val="tx1"/>
              </a:solidFill>
              <a:miter lim="800000"/>
              <a:headEnd/>
              <a:tailEnd/>
            </a:ln>
          </p:spPr>
          <p:txBody>
            <a:bodyPr wrap="none" anchor="ctr"/>
            <a:lstStyle/>
            <a:p>
              <a:endParaRPr lang="en-US"/>
            </a:p>
          </p:txBody>
        </p:sp>
        <p:sp>
          <p:nvSpPr>
            <p:cNvPr id="10" name="Rectangle 13" descr="Wide upward diagonal"/>
            <p:cNvSpPr>
              <a:spLocks noChangeArrowheads="1"/>
            </p:cNvSpPr>
            <p:nvPr/>
          </p:nvSpPr>
          <p:spPr bwMode="auto">
            <a:xfrm>
              <a:off x="7451725" y="3500438"/>
              <a:ext cx="215900" cy="1657350"/>
            </a:xfrm>
            <a:prstGeom prst="rect">
              <a:avLst/>
            </a:prstGeom>
            <a:pattFill prst="wdUpDiag">
              <a:fgClr>
                <a:srgbClr val="FF3300"/>
              </a:fgClr>
              <a:bgClr>
                <a:schemeClr val="bg1"/>
              </a:bgClr>
            </a:pattFill>
            <a:ln w="9525">
              <a:solidFill>
                <a:schemeClr val="tx1"/>
              </a:solidFill>
              <a:miter lim="800000"/>
              <a:headEnd/>
              <a:tailEnd/>
            </a:ln>
          </p:spPr>
          <p:txBody>
            <a:bodyPr wrap="none" anchor="ctr"/>
            <a:lstStyle/>
            <a:p>
              <a:endParaRPr lang="en-US"/>
            </a:p>
          </p:txBody>
        </p:sp>
        <p:sp>
          <p:nvSpPr>
            <p:cNvPr id="11" name="Rectangle 20"/>
            <p:cNvSpPr>
              <a:spLocks noChangeArrowheads="1"/>
            </p:cNvSpPr>
            <p:nvPr/>
          </p:nvSpPr>
          <p:spPr bwMode="auto">
            <a:xfrm>
              <a:off x="7164388" y="3860800"/>
              <a:ext cx="287337" cy="73025"/>
            </a:xfrm>
            <a:prstGeom prst="rect">
              <a:avLst/>
            </a:prstGeom>
            <a:solidFill>
              <a:srgbClr val="339966"/>
            </a:solidFill>
            <a:ln w="9525">
              <a:solidFill>
                <a:schemeClr val="tx1"/>
              </a:solidFill>
              <a:miter lim="800000"/>
              <a:headEnd/>
              <a:tailEnd/>
            </a:ln>
          </p:spPr>
          <p:txBody>
            <a:bodyPr wrap="none" anchor="ctr"/>
            <a:lstStyle/>
            <a:p>
              <a:endParaRPr lang="en-US"/>
            </a:p>
          </p:txBody>
        </p:sp>
        <p:sp>
          <p:nvSpPr>
            <p:cNvPr id="12" name="Rectangle 21"/>
            <p:cNvSpPr>
              <a:spLocks noChangeArrowheads="1"/>
            </p:cNvSpPr>
            <p:nvPr/>
          </p:nvSpPr>
          <p:spPr bwMode="auto">
            <a:xfrm>
              <a:off x="7164388" y="3933825"/>
              <a:ext cx="287337" cy="358775"/>
            </a:xfrm>
            <a:prstGeom prst="rect">
              <a:avLst/>
            </a:prstGeom>
            <a:solidFill>
              <a:srgbClr val="996633"/>
            </a:solidFill>
            <a:ln w="9525">
              <a:solidFill>
                <a:schemeClr val="tx1"/>
              </a:solidFill>
              <a:miter lim="800000"/>
              <a:headEnd/>
              <a:tailEnd/>
            </a:ln>
          </p:spPr>
          <p:txBody>
            <a:bodyPr wrap="none" anchor="ctr"/>
            <a:lstStyle/>
            <a:p>
              <a:endParaRPr lang="en-US"/>
            </a:p>
          </p:txBody>
        </p:sp>
        <p:sp>
          <p:nvSpPr>
            <p:cNvPr id="13" name="Rectangle 22"/>
            <p:cNvSpPr>
              <a:spLocks noChangeArrowheads="1"/>
            </p:cNvSpPr>
            <p:nvPr/>
          </p:nvSpPr>
          <p:spPr bwMode="auto">
            <a:xfrm>
              <a:off x="7164388" y="4292600"/>
              <a:ext cx="287337" cy="865188"/>
            </a:xfrm>
            <a:prstGeom prst="rect">
              <a:avLst/>
            </a:prstGeom>
            <a:solidFill>
              <a:srgbClr val="CC9900"/>
            </a:solidFill>
            <a:ln w="9525">
              <a:solidFill>
                <a:schemeClr val="tx1"/>
              </a:solidFill>
              <a:miter lim="800000"/>
              <a:headEnd/>
              <a:tailEnd/>
            </a:ln>
          </p:spPr>
          <p:txBody>
            <a:bodyPr wrap="none" anchor="ctr"/>
            <a:lstStyle/>
            <a:p>
              <a:endParaRPr lang="en-US"/>
            </a:p>
          </p:txBody>
        </p:sp>
        <p:sp>
          <p:nvSpPr>
            <p:cNvPr id="14" name="Rectangle 23"/>
            <p:cNvSpPr>
              <a:spLocks noChangeArrowheads="1"/>
            </p:cNvSpPr>
            <p:nvPr/>
          </p:nvSpPr>
          <p:spPr bwMode="auto">
            <a:xfrm>
              <a:off x="8027988" y="3860800"/>
              <a:ext cx="720725" cy="4318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5" name="Rectangle 14" descr="Wide upward diagonal"/>
            <p:cNvSpPr>
              <a:spLocks noChangeArrowheads="1"/>
            </p:cNvSpPr>
            <p:nvPr/>
          </p:nvSpPr>
          <p:spPr bwMode="auto">
            <a:xfrm>
              <a:off x="7812088" y="3500438"/>
              <a:ext cx="215900" cy="1657350"/>
            </a:xfrm>
            <a:prstGeom prst="rect">
              <a:avLst/>
            </a:prstGeom>
            <a:pattFill prst="wdUpDiag">
              <a:fgClr>
                <a:srgbClr val="FF3300"/>
              </a:fgClr>
              <a:bgClr>
                <a:schemeClr val="bg1"/>
              </a:bgClr>
            </a:pattFill>
            <a:ln w="9525">
              <a:solidFill>
                <a:schemeClr val="tx1"/>
              </a:solidFill>
              <a:miter lim="800000"/>
              <a:headEnd/>
              <a:tailEnd/>
            </a:ln>
          </p:spPr>
          <p:txBody>
            <a:bodyPr wrap="none" anchor="ctr"/>
            <a:lstStyle/>
            <a:p>
              <a:endParaRPr lang="en-US"/>
            </a:p>
          </p:txBody>
        </p:sp>
      </p:grpSp>
      <p:sp>
        <p:nvSpPr>
          <p:cNvPr id="16" name="TextBox 1"/>
          <p:cNvSpPr txBox="1">
            <a:spLocks noChangeArrowheads="1"/>
          </p:cNvSpPr>
          <p:nvPr/>
        </p:nvSpPr>
        <p:spPr bwMode="auto">
          <a:xfrm>
            <a:off x="6562722" y="5517232"/>
            <a:ext cx="2447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eaLnBrk="1" hangingPunct="1"/>
            <a:r>
              <a:rPr lang="en-GB" dirty="0"/>
              <a:t>Section through a strip foundation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028" y="-376502"/>
            <a:ext cx="6554867" cy="1524000"/>
          </a:xfrm>
        </p:spPr>
        <p:txBody>
          <a:bodyPr/>
          <a:lstStyle/>
          <a:p>
            <a:r>
              <a:rPr lang="en-US" dirty="0"/>
              <a:t>Strip foundations continued</a:t>
            </a:r>
            <a:endParaRPr lang="en-US" b="0" dirty="0"/>
          </a:p>
        </p:txBody>
      </p:sp>
      <p:sp>
        <p:nvSpPr>
          <p:cNvPr id="3" name="Content Placeholder 2"/>
          <p:cNvSpPr>
            <a:spLocks noGrp="1"/>
          </p:cNvSpPr>
          <p:nvPr>
            <p:ph sz="quarter" idx="10"/>
          </p:nvPr>
        </p:nvSpPr>
        <p:spPr>
          <a:xfrm>
            <a:off x="5287318" y="1124744"/>
            <a:ext cx="3677170" cy="3785592"/>
          </a:xfrm>
        </p:spPr>
        <p:txBody>
          <a:bodyPr/>
          <a:lstStyle/>
          <a:p>
            <a:pPr eaLnBrk="1" hangingPunct="1">
              <a:spcBef>
                <a:spcPct val="50000"/>
              </a:spcBef>
            </a:pPr>
            <a:r>
              <a:rPr lang="en-GB" sz="1800" b="1" dirty="0">
                <a:solidFill>
                  <a:schemeClr val="bg1"/>
                </a:solidFill>
              </a:rPr>
              <a:t>Step 1.</a:t>
            </a:r>
            <a:r>
              <a:rPr lang="en-GB" sz="1800" dirty="0">
                <a:solidFill>
                  <a:schemeClr val="bg1"/>
                </a:solidFill>
              </a:rPr>
              <a:t> Excavate trench/strip.</a:t>
            </a:r>
          </a:p>
          <a:p>
            <a:pPr eaLnBrk="1" hangingPunct="1">
              <a:spcBef>
                <a:spcPct val="50000"/>
              </a:spcBef>
            </a:pPr>
            <a:r>
              <a:rPr lang="en-GB" sz="1800" b="1" dirty="0">
                <a:solidFill>
                  <a:schemeClr val="bg1"/>
                </a:solidFill>
              </a:rPr>
              <a:t>Step 2.</a:t>
            </a:r>
            <a:r>
              <a:rPr lang="en-GB" sz="1800" dirty="0">
                <a:solidFill>
                  <a:schemeClr val="bg1"/>
                </a:solidFill>
              </a:rPr>
              <a:t> Pour concrete.</a:t>
            </a:r>
          </a:p>
          <a:p>
            <a:pPr eaLnBrk="1" hangingPunct="1">
              <a:spcBef>
                <a:spcPct val="50000"/>
              </a:spcBef>
            </a:pPr>
            <a:r>
              <a:rPr lang="en-GB" sz="1800" b="1" dirty="0">
                <a:solidFill>
                  <a:schemeClr val="bg1"/>
                </a:solidFill>
              </a:rPr>
              <a:t>Step 3.</a:t>
            </a:r>
            <a:r>
              <a:rPr lang="en-GB" sz="1800" dirty="0">
                <a:solidFill>
                  <a:schemeClr val="bg1"/>
                </a:solidFill>
              </a:rPr>
              <a:t> Construct walls to DPC.</a:t>
            </a:r>
          </a:p>
          <a:p>
            <a:pPr eaLnBrk="1" hangingPunct="1">
              <a:spcBef>
                <a:spcPct val="50000"/>
              </a:spcBef>
            </a:pPr>
            <a:r>
              <a:rPr lang="en-GB" sz="1800" b="1" dirty="0">
                <a:solidFill>
                  <a:schemeClr val="bg1"/>
                </a:solidFill>
              </a:rPr>
              <a:t>Step 4</a:t>
            </a:r>
            <a:r>
              <a:rPr lang="en-GB" sz="1800" dirty="0">
                <a:solidFill>
                  <a:schemeClr val="bg1"/>
                </a:solidFill>
              </a:rPr>
              <a:t>. Backfill as required.</a:t>
            </a:r>
          </a:p>
          <a:p>
            <a:pPr lvl="2">
              <a:defRPr/>
            </a:pPr>
            <a:endParaRPr lang="en-US" dirty="0"/>
          </a:p>
          <a:p>
            <a:pPr lvl="2">
              <a:defRPr/>
            </a:pPr>
            <a:endParaRPr lang="en-US" dirty="0"/>
          </a:p>
          <a:p>
            <a:pPr marL="0" lvl="8" indent="0" eaLnBrk="0" hangingPunct="0">
              <a:lnSpc>
                <a:spcPts val="1200"/>
              </a:lnSpc>
              <a:spcBef>
                <a:spcPts val="0"/>
              </a:spcBef>
              <a:spcAft>
                <a:spcPts val="0"/>
              </a:spcAft>
              <a:buNone/>
            </a:pPr>
            <a:endParaRPr lang="en-US" dirty="0"/>
          </a:p>
          <a:p>
            <a:pPr marL="0" indent="0">
              <a:lnSpc>
                <a:spcPts val="1200"/>
              </a:lnSpc>
              <a:spcBef>
                <a:spcPts val="0"/>
              </a:spcBef>
              <a:spcAft>
                <a:spcPts val="0"/>
              </a:spcAft>
            </a:pPr>
            <a:endParaRPr lang="en-US" dirty="0"/>
          </a:p>
          <a:p>
            <a:pPr lvl="2">
              <a:defRPr/>
            </a:pPr>
            <a:endParaRPr lang="en-US" dirty="0"/>
          </a:p>
          <a:p>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24" y="1412776"/>
            <a:ext cx="4968875" cy="4260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0881" y="3356992"/>
            <a:ext cx="2103438" cy="217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8"/>
          <p:cNvSpPr txBox="1">
            <a:spLocks noChangeArrowheads="1"/>
          </p:cNvSpPr>
          <p:nvPr/>
        </p:nvSpPr>
        <p:spPr>
          <a:xfrm>
            <a:off x="174624" y="5719564"/>
            <a:ext cx="1593850" cy="503238"/>
          </a:xfrm>
          <a:prstGeom prst="rect">
            <a:avLst/>
          </a:prstGeom>
        </p:spPr>
        <p:txBody>
          <a:bodyPr/>
          <a:lst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a:lstStyle>
          <a:p>
            <a:pPr eaLnBrk="1" hangingPunct="1"/>
            <a:r>
              <a:rPr lang="en-GB" sz="2400" dirty="0"/>
              <a:t>Plan</a:t>
            </a:r>
          </a:p>
        </p:txBody>
      </p:sp>
      <p:sp>
        <p:nvSpPr>
          <p:cNvPr id="8" name="Rectangle 8"/>
          <p:cNvSpPr txBox="1">
            <a:spLocks noChangeArrowheads="1"/>
          </p:cNvSpPr>
          <p:nvPr/>
        </p:nvSpPr>
        <p:spPr bwMode="auto">
          <a:xfrm>
            <a:off x="5580112" y="5551266"/>
            <a:ext cx="1595438"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FontTx/>
              <a:buNone/>
              <a:defRPr/>
            </a:pPr>
            <a:r>
              <a:rPr lang="en-GB" sz="2400" kern="0" dirty="0"/>
              <a:t>Section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53008"/>
            <a:ext cx="6554867" cy="1524000"/>
          </a:xfrm>
        </p:spPr>
        <p:txBody>
          <a:bodyPr/>
          <a:lstStyle/>
          <a:p>
            <a:r>
              <a:rPr lang="en-US" dirty="0"/>
              <a:t>Strip foundations continued</a:t>
            </a:r>
          </a:p>
        </p:txBody>
      </p:sp>
      <p:sp>
        <p:nvSpPr>
          <p:cNvPr id="6" name="Content Placeholder 2"/>
          <p:cNvSpPr>
            <a:spLocks noGrp="1"/>
          </p:cNvSpPr>
          <p:nvPr>
            <p:ph sz="quarter" idx="10"/>
          </p:nvPr>
        </p:nvSpPr>
        <p:spPr>
          <a:xfrm>
            <a:off x="179512" y="944930"/>
            <a:ext cx="8229600" cy="1114024"/>
          </a:xfrm>
        </p:spPr>
        <p:txBody>
          <a:bodyPr/>
          <a:lstStyle/>
          <a:p>
            <a:pPr eaLnBrk="1" hangingPunct="1"/>
            <a:r>
              <a:rPr lang="en-GB" b="1" dirty="0">
                <a:solidFill>
                  <a:schemeClr val="bg1"/>
                </a:solidFill>
              </a:rPr>
              <a:t>Strip foundation – with reinforcement</a:t>
            </a:r>
          </a:p>
          <a:p>
            <a:pPr marL="0" lvl="1" indent="0">
              <a:buNone/>
            </a:pPr>
            <a:endParaRPr lang="en-GB" dirty="0"/>
          </a:p>
          <a:p>
            <a:pPr lvl="1"/>
            <a:endParaRPr lang="en-GB" dirty="0"/>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44824"/>
            <a:ext cx="7632848" cy="4393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 name="Straight Arrow Connector 7"/>
          <p:cNvCxnSpPr/>
          <p:nvPr/>
        </p:nvCxnSpPr>
        <p:spPr>
          <a:xfrm>
            <a:off x="2950841" y="1772816"/>
            <a:ext cx="1" cy="2123515"/>
          </a:xfrm>
          <a:prstGeom prst="straightConnector1">
            <a:avLst/>
          </a:prstGeom>
          <a:ln w="31750">
            <a:solidFill>
              <a:schemeClr val="bg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16632"/>
            <a:ext cx="6554867" cy="1524000"/>
          </a:xfrm>
        </p:spPr>
        <p:txBody>
          <a:bodyPr/>
          <a:lstStyle/>
          <a:p>
            <a:r>
              <a:rPr lang="en-US" dirty="0"/>
              <a:t>Raft foundations</a:t>
            </a:r>
          </a:p>
        </p:txBody>
      </p:sp>
      <p:sp>
        <p:nvSpPr>
          <p:cNvPr id="3" name="Content Placeholder 2"/>
          <p:cNvSpPr>
            <a:spLocks noGrp="1"/>
          </p:cNvSpPr>
          <p:nvPr>
            <p:ph sz="quarter" idx="10"/>
          </p:nvPr>
        </p:nvSpPr>
        <p:spPr>
          <a:xfrm>
            <a:off x="457200" y="1371600"/>
            <a:ext cx="8229600" cy="4937720"/>
          </a:xfrm>
        </p:spPr>
        <p:txBody>
          <a:bodyPr/>
          <a:lstStyle/>
          <a:p>
            <a:pPr marL="342900" indent="-342900" eaLnBrk="1" hangingPunct="1">
              <a:buClr>
                <a:srgbClr val="E30613"/>
              </a:buClr>
              <a:buFont typeface="Arial"/>
              <a:buChar char="•"/>
              <a:defRPr/>
            </a:pPr>
            <a:r>
              <a:rPr lang="en-GB" dirty="0">
                <a:solidFill>
                  <a:schemeClr val="bg1"/>
                </a:solidFill>
              </a:rPr>
              <a:t>Raft foundations are often used where the ground has poor load-bearing capacity. </a:t>
            </a:r>
          </a:p>
          <a:p>
            <a:pPr marL="342900" indent="-342900" eaLnBrk="1" hangingPunct="1">
              <a:buClr>
                <a:srgbClr val="E30613"/>
              </a:buClr>
              <a:buFont typeface="Arial"/>
              <a:buChar char="•"/>
              <a:defRPr/>
            </a:pPr>
            <a:r>
              <a:rPr lang="en-GB" dirty="0">
                <a:solidFill>
                  <a:schemeClr val="bg1"/>
                </a:solidFill>
              </a:rPr>
              <a:t>For example, if you were to poke your fingers into sand they would sink to a certain depth. However if you were to hold your hand flat across the same sand, the sand would offer more resistance because the load is applied across a greater area. This is the principal of a raft foundation.</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45050"/>
            <a:ext cx="6554867" cy="1524000"/>
          </a:xfrm>
        </p:spPr>
        <p:txBody>
          <a:bodyPr/>
          <a:lstStyle/>
          <a:p>
            <a:r>
              <a:rPr lang="en-US" dirty="0"/>
              <a:t>Raft foundations continued</a:t>
            </a:r>
          </a:p>
        </p:txBody>
      </p:sp>
      <p:sp>
        <p:nvSpPr>
          <p:cNvPr id="3" name="Content Placeholder 2"/>
          <p:cNvSpPr>
            <a:spLocks noGrp="1"/>
          </p:cNvSpPr>
          <p:nvPr>
            <p:ph sz="quarter" idx="10"/>
          </p:nvPr>
        </p:nvSpPr>
        <p:spPr>
          <a:xfrm>
            <a:off x="395536" y="-603448"/>
            <a:ext cx="8229600" cy="4755600"/>
          </a:xfrm>
        </p:spPr>
        <p:txBody>
          <a:bodyPr/>
          <a:lstStyle/>
          <a:p>
            <a:pPr eaLnBrk="1" hangingPunct="1"/>
            <a:r>
              <a:rPr lang="en-GB" b="1" dirty="0">
                <a:solidFill>
                  <a:schemeClr val="bg1"/>
                </a:solidFill>
              </a:rPr>
              <a:t>Step 1: </a:t>
            </a:r>
            <a:r>
              <a:rPr lang="en-GB" dirty="0">
                <a:solidFill>
                  <a:schemeClr val="bg1"/>
                </a:solidFill>
              </a:rPr>
              <a:t>Excavate soil.</a:t>
            </a:r>
            <a:br>
              <a:rPr lang="en-GB" dirty="0">
                <a:solidFill>
                  <a:schemeClr val="bg1"/>
                </a:solidFill>
              </a:rPr>
            </a:br>
            <a:r>
              <a:rPr lang="en-GB" b="1" dirty="0">
                <a:solidFill>
                  <a:schemeClr val="bg1"/>
                </a:solidFill>
              </a:rPr>
              <a:t>Step 2: </a:t>
            </a:r>
            <a:r>
              <a:rPr lang="en-GB" dirty="0">
                <a:solidFill>
                  <a:schemeClr val="bg1"/>
                </a:solidFill>
              </a:rPr>
              <a:t>Stabilise soil (using </a:t>
            </a:r>
            <a:r>
              <a:rPr lang="en-GB" dirty="0" err="1">
                <a:solidFill>
                  <a:schemeClr val="bg1"/>
                </a:solidFill>
              </a:rPr>
              <a:t>hardcore</a:t>
            </a:r>
            <a:r>
              <a:rPr lang="en-GB" dirty="0">
                <a:solidFill>
                  <a:schemeClr val="bg1"/>
                </a:solidFill>
              </a:rPr>
              <a:t>).</a:t>
            </a:r>
            <a:br>
              <a:rPr lang="en-GB" dirty="0">
                <a:solidFill>
                  <a:schemeClr val="bg1"/>
                </a:solidFill>
              </a:rPr>
            </a:br>
            <a:r>
              <a:rPr lang="en-GB" b="1" dirty="0">
                <a:solidFill>
                  <a:schemeClr val="bg1"/>
                </a:solidFill>
              </a:rPr>
              <a:t>Step 3: </a:t>
            </a:r>
            <a:r>
              <a:rPr lang="en-GB" dirty="0">
                <a:solidFill>
                  <a:schemeClr val="bg1"/>
                </a:solidFill>
              </a:rPr>
              <a:t>Pour concrete raft.</a:t>
            </a:r>
            <a:br>
              <a:rPr lang="en-GB" dirty="0">
                <a:solidFill>
                  <a:schemeClr val="bg1"/>
                </a:solidFill>
              </a:rPr>
            </a:br>
            <a:r>
              <a:rPr lang="en-GB" b="1" dirty="0">
                <a:solidFill>
                  <a:schemeClr val="bg1"/>
                </a:solidFill>
              </a:rPr>
              <a:t>Step 4: </a:t>
            </a:r>
            <a:r>
              <a:rPr lang="en-GB" dirty="0">
                <a:solidFill>
                  <a:schemeClr val="bg1"/>
                </a:solidFill>
              </a:rPr>
              <a:t>Construct walls.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636912"/>
            <a:ext cx="6552728" cy="3614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235" y="44188"/>
            <a:ext cx="6554867" cy="1524000"/>
          </a:xfrm>
        </p:spPr>
        <p:txBody>
          <a:bodyPr/>
          <a:lstStyle/>
          <a:p>
            <a:r>
              <a:rPr lang="en-US" dirty="0"/>
              <a:t>Piled foundations</a:t>
            </a:r>
          </a:p>
        </p:txBody>
      </p:sp>
      <p:sp>
        <p:nvSpPr>
          <p:cNvPr id="3" name="Content Placeholder 2"/>
          <p:cNvSpPr>
            <a:spLocks noGrp="1"/>
          </p:cNvSpPr>
          <p:nvPr>
            <p:ph sz="quarter" idx="10"/>
          </p:nvPr>
        </p:nvSpPr>
        <p:spPr>
          <a:xfrm>
            <a:off x="457200" y="1371600"/>
            <a:ext cx="5194920" cy="4721696"/>
          </a:xfrm>
        </p:spPr>
        <p:txBody>
          <a:bodyPr/>
          <a:lstStyle/>
          <a:p>
            <a:pPr marL="285750" indent="-285750" eaLnBrk="1" hangingPunct="1">
              <a:buClr>
                <a:srgbClr val="E30613"/>
              </a:buClr>
              <a:buFont typeface="Arial"/>
              <a:buChar char="•"/>
            </a:pPr>
            <a:r>
              <a:rPr lang="en-GB" sz="1800" dirty="0">
                <a:solidFill>
                  <a:schemeClr val="bg1"/>
                </a:solidFill>
              </a:rPr>
              <a:t>Piled foundations are frequently used on large, heavy buildings, or where the ground has poor load-bearing capabilities.</a:t>
            </a:r>
          </a:p>
          <a:p>
            <a:pPr marL="285750" indent="-285750" eaLnBrk="1" hangingPunct="1">
              <a:buClr>
                <a:srgbClr val="E30613"/>
              </a:buClr>
              <a:buFont typeface="Arial"/>
              <a:buChar char="•"/>
            </a:pPr>
            <a:r>
              <a:rPr lang="en-GB" sz="1800" dirty="0">
                <a:solidFill>
                  <a:schemeClr val="bg1"/>
                </a:solidFill>
              </a:rPr>
              <a:t>However, piled foundations are more expensive than both strip and raft foundations.</a:t>
            </a:r>
          </a:p>
          <a:p>
            <a:endParaRPr lang="en-US" sz="1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52120" y="1507544"/>
            <a:ext cx="2857500" cy="4287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977" y="116632"/>
            <a:ext cx="6554867" cy="1524000"/>
          </a:xfrm>
        </p:spPr>
        <p:txBody>
          <a:bodyPr/>
          <a:lstStyle/>
          <a:p>
            <a:r>
              <a:rPr lang="en-US" dirty="0"/>
              <a:t>Piled foundations continued</a:t>
            </a:r>
          </a:p>
        </p:txBody>
      </p:sp>
      <p:sp>
        <p:nvSpPr>
          <p:cNvPr id="6" name="Content Placeholder 5"/>
          <p:cNvSpPr>
            <a:spLocks noGrp="1"/>
          </p:cNvSpPr>
          <p:nvPr>
            <p:ph sz="quarter" idx="10"/>
          </p:nvPr>
        </p:nvSpPr>
        <p:spPr>
          <a:xfrm>
            <a:off x="323528" y="878632"/>
            <a:ext cx="8229600" cy="1614632"/>
          </a:xfrm>
        </p:spPr>
        <p:txBody>
          <a:bodyPr/>
          <a:lstStyle/>
          <a:p>
            <a:r>
              <a:rPr lang="en-GB" dirty="0">
                <a:solidFill>
                  <a:schemeClr val="bg1"/>
                </a:solidFill>
              </a:rPr>
              <a:t>Basic principle of pile foundations:</a:t>
            </a:r>
          </a:p>
        </p:txBody>
      </p:sp>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111" t="37968" r="33270" b="33012"/>
          <a:stretch/>
        </p:blipFill>
        <p:spPr bwMode="auto">
          <a:xfrm>
            <a:off x="1763688" y="2402632"/>
            <a:ext cx="6024711" cy="332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2125"/>
            <a:ext cx="6554867" cy="1524000"/>
          </a:xfrm>
        </p:spPr>
        <p:txBody>
          <a:bodyPr/>
          <a:lstStyle/>
          <a:p>
            <a:r>
              <a:rPr lang="en-US" dirty="0"/>
              <a:t>Piled foundations continued</a:t>
            </a:r>
          </a:p>
        </p:txBody>
      </p:sp>
      <p:sp>
        <p:nvSpPr>
          <p:cNvPr id="3" name="Content Placeholder 2"/>
          <p:cNvSpPr>
            <a:spLocks noGrp="1"/>
          </p:cNvSpPr>
          <p:nvPr>
            <p:ph sz="quarter" idx="10"/>
          </p:nvPr>
        </p:nvSpPr>
        <p:spPr>
          <a:xfrm>
            <a:off x="179512" y="1484784"/>
            <a:ext cx="8229600" cy="1409328"/>
          </a:xfrm>
        </p:spPr>
        <p:txBody>
          <a:bodyPr/>
          <a:lstStyle/>
          <a:p>
            <a:pPr eaLnBrk="1" hangingPunct="1">
              <a:defRPr/>
            </a:pPr>
            <a:r>
              <a:rPr lang="en-GB" dirty="0">
                <a:solidFill>
                  <a:schemeClr val="bg1"/>
                </a:solidFill>
              </a:rPr>
              <a:t>Installation of piled foundations:</a:t>
            </a:r>
          </a:p>
          <a:p>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08232" y="2893223"/>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6554867" cy="1524000"/>
          </a:xfrm>
        </p:spPr>
        <p:txBody>
          <a:bodyPr/>
          <a:lstStyle/>
          <a:p>
            <a:r>
              <a:rPr lang="en-US" dirty="0"/>
              <a:t>Foundations – factors to consider</a:t>
            </a:r>
          </a:p>
        </p:txBody>
      </p:sp>
      <p:sp>
        <p:nvSpPr>
          <p:cNvPr id="3" name="Content Placeholder 2"/>
          <p:cNvSpPr>
            <a:spLocks noGrp="1"/>
          </p:cNvSpPr>
          <p:nvPr>
            <p:ph sz="quarter" idx="10"/>
          </p:nvPr>
        </p:nvSpPr>
        <p:spPr>
          <a:xfrm>
            <a:off x="467544" y="1776191"/>
            <a:ext cx="8229600" cy="4354384"/>
          </a:xfrm>
        </p:spPr>
        <p:txBody>
          <a:bodyPr/>
          <a:lstStyle/>
          <a:p>
            <a:pPr eaLnBrk="1" hangingPunct="1">
              <a:defRPr/>
            </a:pPr>
            <a:r>
              <a:rPr lang="en-GB" dirty="0">
                <a:solidFill>
                  <a:schemeClr val="bg1"/>
                </a:solidFill>
              </a:rPr>
              <a:t>Before foundation types are decided on, a number of factors regarding the structure and the site it is to be constructed on will have to be considered, including:</a:t>
            </a:r>
          </a:p>
          <a:p>
            <a:pPr eaLnBrk="1" hangingPunct="1">
              <a:defRPr/>
            </a:pPr>
            <a:endParaRPr lang="en-GB" dirty="0">
              <a:solidFill>
                <a:schemeClr val="bg1"/>
              </a:solidFill>
            </a:endParaRPr>
          </a:p>
          <a:p>
            <a:pPr marL="342900" indent="-342900" eaLnBrk="1" hangingPunct="1">
              <a:buClr>
                <a:srgbClr val="E30613"/>
              </a:buClr>
              <a:buFont typeface="Arial" pitchFamily="34" charset="0"/>
              <a:buChar char="•"/>
              <a:defRPr/>
            </a:pPr>
            <a:r>
              <a:rPr lang="en-GB" dirty="0">
                <a:solidFill>
                  <a:schemeClr val="bg1"/>
                </a:solidFill>
              </a:rPr>
              <a:t>the weight of the proposed structure</a:t>
            </a:r>
          </a:p>
          <a:p>
            <a:pPr marL="342900" indent="-342900" eaLnBrk="1" hangingPunct="1">
              <a:buClr>
                <a:srgbClr val="E30613"/>
              </a:buClr>
              <a:buFont typeface="Arial" pitchFamily="34" charset="0"/>
              <a:buChar char="•"/>
              <a:defRPr/>
            </a:pPr>
            <a:r>
              <a:rPr lang="en-GB" dirty="0">
                <a:solidFill>
                  <a:schemeClr val="bg1"/>
                </a:solidFill>
              </a:rPr>
              <a:t>the purpose of the proposed structure</a:t>
            </a:r>
          </a:p>
          <a:p>
            <a:pPr marL="342900" indent="-342900" eaLnBrk="1" hangingPunct="1">
              <a:buClr>
                <a:srgbClr val="E30613"/>
              </a:buClr>
              <a:buFont typeface="Arial" pitchFamily="34" charset="0"/>
              <a:buChar char="•"/>
              <a:defRPr/>
            </a:pPr>
            <a:r>
              <a:rPr lang="en-GB" dirty="0">
                <a:solidFill>
                  <a:schemeClr val="bg1"/>
                </a:solidFill>
              </a:rPr>
              <a:t>the soil of the proposed site (soil mechanics)</a:t>
            </a:r>
          </a:p>
          <a:p>
            <a:pPr marL="342900" indent="-342900" eaLnBrk="1" hangingPunct="1">
              <a:buClr>
                <a:srgbClr val="E30613"/>
              </a:buClr>
              <a:buFont typeface="Arial" pitchFamily="34" charset="0"/>
              <a:buChar char="•"/>
              <a:defRPr/>
            </a:pPr>
            <a:r>
              <a:rPr lang="en-GB" dirty="0">
                <a:solidFill>
                  <a:schemeClr val="bg1"/>
                </a:solidFill>
              </a:rPr>
              <a:t>the history of the proposed site</a:t>
            </a:r>
          </a:p>
          <a:p>
            <a:pPr marL="342900" indent="-342900" eaLnBrk="1" hangingPunct="1">
              <a:buClr>
                <a:srgbClr val="E30613"/>
              </a:buClr>
              <a:buFont typeface="Arial" pitchFamily="34" charset="0"/>
              <a:buChar char="•"/>
              <a:defRPr/>
            </a:pPr>
            <a:r>
              <a:rPr lang="en-GB" dirty="0">
                <a:solidFill>
                  <a:schemeClr val="bg1"/>
                </a:solidFill>
              </a:rPr>
              <a:t>the cost feasibility.</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272808" cy="1524000"/>
          </a:xfrm>
        </p:spPr>
        <p:txBody>
          <a:bodyPr/>
          <a:lstStyle/>
          <a:p>
            <a:r>
              <a:rPr lang="en-US" dirty="0"/>
              <a:t>Weight of proposed structure</a:t>
            </a:r>
          </a:p>
        </p:txBody>
      </p:sp>
      <p:sp>
        <p:nvSpPr>
          <p:cNvPr id="3" name="Content Placeholder 2"/>
          <p:cNvSpPr>
            <a:spLocks noGrp="1"/>
          </p:cNvSpPr>
          <p:nvPr>
            <p:ph sz="quarter" idx="10"/>
          </p:nvPr>
        </p:nvSpPr>
        <p:spPr>
          <a:xfrm>
            <a:off x="323528" y="1293900"/>
            <a:ext cx="8229600" cy="2565251"/>
          </a:xfrm>
        </p:spPr>
        <p:txBody>
          <a:bodyPr/>
          <a:lstStyle/>
          <a:p>
            <a:pPr eaLnBrk="1" hangingPunct="1"/>
            <a:r>
              <a:rPr lang="en-GB" dirty="0">
                <a:solidFill>
                  <a:schemeClr val="bg1"/>
                </a:solidFill>
              </a:rPr>
              <a:t>The weight and distribution of loads of the proposed structure will </a:t>
            </a:r>
            <a:br>
              <a:rPr lang="en-GB" dirty="0">
                <a:solidFill>
                  <a:schemeClr val="bg1"/>
                </a:solidFill>
              </a:rPr>
            </a:br>
            <a:r>
              <a:rPr lang="en-GB" dirty="0">
                <a:solidFill>
                  <a:schemeClr val="bg1"/>
                </a:solidFill>
              </a:rPr>
              <a:t>have a direct impact on the loads undertaken by the substrata. For example, a six-storey building will apply a greater pressure than a </a:t>
            </a:r>
            <a:br>
              <a:rPr lang="en-GB" dirty="0">
                <a:solidFill>
                  <a:schemeClr val="bg1"/>
                </a:solidFill>
              </a:rPr>
            </a:br>
            <a:r>
              <a:rPr lang="en-GB" dirty="0">
                <a:solidFill>
                  <a:schemeClr val="bg1"/>
                </a:solidFill>
              </a:rPr>
              <a:t>two-storey building.</a:t>
            </a:r>
          </a:p>
          <a:p>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28875" y="3512418"/>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79760"/>
            <a:ext cx="8208912" cy="1524000"/>
          </a:xfrm>
        </p:spPr>
        <p:txBody>
          <a:bodyPr/>
          <a:lstStyle/>
          <a:p>
            <a:r>
              <a:rPr lang="en-US" dirty="0"/>
              <a:t>Purpose of proposed structure</a:t>
            </a:r>
            <a:endParaRPr lang="en-GB" dirty="0"/>
          </a:p>
        </p:txBody>
      </p:sp>
      <p:sp>
        <p:nvSpPr>
          <p:cNvPr id="3" name="Content Placeholder 2"/>
          <p:cNvSpPr>
            <a:spLocks noGrp="1"/>
          </p:cNvSpPr>
          <p:nvPr>
            <p:ph sz="quarter" idx="10"/>
          </p:nvPr>
        </p:nvSpPr>
        <p:spPr>
          <a:xfrm>
            <a:off x="457200" y="1371600"/>
            <a:ext cx="8229600" cy="2849488"/>
          </a:xfrm>
        </p:spPr>
        <p:txBody>
          <a:bodyPr/>
          <a:lstStyle/>
          <a:p>
            <a:pPr eaLnBrk="1" hangingPunct="1">
              <a:defRPr/>
            </a:pPr>
            <a:r>
              <a:rPr lang="en-GB" dirty="0">
                <a:solidFill>
                  <a:schemeClr val="bg1"/>
                </a:solidFill>
              </a:rPr>
              <a:t>The applied weights of the structure will also be affected by the proposed use. For example, the foundations at Wembley Stadium would be under more load than that of a typical office building. Many buildings have mixed-use requirements, such as an office block attached to a factory which may house heavy machinery.</a:t>
            </a:r>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29942" y="3541001"/>
            <a:ext cx="4101529" cy="272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329942" y="6265151"/>
            <a:ext cx="4572000" cy="246221"/>
          </a:xfrm>
          <a:prstGeom prst="rect">
            <a:avLst/>
          </a:prstGeom>
        </p:spPr>
        <p:txBody>
          <a:bodyPr>
            <a:spAutoFit/>
          </a:bodyPr>
          <a:lstStyle/>
          <a:p>
            <a:r>
              <a:rPr lang="en-GB" sz="1000" dirty="0"/>
              <a:t>Richard </a:t>
            </a:r>
            <a:r>
              <a:rPr lang="en-GB" sz="1000" dirty="0" err="1"/>
              <a:t>Cavalleri</a:t>
            </a:r>
            <a:r>
              <a:rPr lang="en-GB" sz="1000" dirty="0"/>
              <a:t> / Shutterstock.com</a:t>
            </a:r>
          </a:p>
        </p:txBody>
      </p:sp>
    </p:spTree>
    <p:extLst>
      <p:ext uri="{BB962C8B-B14F-4D97-AF65-F5344CB8AC3E}">
        <p14:creationId xmlns:p14="http://schemas.microsoft.com/office/powerpoint/2010/main" val="3653161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6554867" cy="1524000"/>
          </a:xfrm>
        </p:spPr>
        <p:txBody>
          <a:bodyPr/>
          <a:lstStyle/>
          <a:p>
            <a:r>
              <a:rPr lang="en-GB" dirty="0"/>
              <a:t>Soil of proposed site</a:t>
            </a:r>
          </a:p>
        </p:txBody>
      </p:sp>
      <p:sp>
        <p:nvSpPr>
          <p:cNvPr id="3" name="Content Placeholder 2"/>
          <p:cNvSpPr>
            <a:spLocks noGrp="1"/>
          </p:cNvSpPr>
          <p:nvPr>
            <p:ph sz="quarter" idx="10"/>
          </p:nvPr>
        </p:nvSpPr>
        <p:spPr/>
        <p:txBody>
          <a:bodyPr/>
          <a:lstStyle/>
          <a:p>
            <a:pPr eaLnBrk="1" hangingPunct="1">
              <a:defRPr/>
            </a:pPr>
            <a:r>
              <a:rPr lang="en-GB" dirty="0">
                <a:solidFill>
                  <a:schemeClr val="bg1"/>
                </a:solidFill>
              </a:rPr>
              <a:t>Greenfield and brownfield sites: </a:t>
            </a:r>
          </a:p>
          <a:p>
            <a:pPr eaLnBrk="1" hangingPunct="1">
              <a:defRPr/>
            </a:pPr>
            <a:r>
              <a:rPr lang="en-GB" dirty="0">
                <a:solidFill>
                  <a:schemeClr val="bg1"/>
                </a:solidFill>
              </a:rPr>
              <a:t>What is the difference?</a:t>
            </a:r>
          </a:p>
          <a:p>
            <a:pPr eaLnBrk="1" hangingPunct="1">
              <a:defRPr/>
            </a:pPr>
            <a:endParaRPr lang="en-US" dirty="0"/>
          </a:p>
          <a:p>
            <a:endParaRPr lang="en-GB" dirty="0"/>
          </a:p>
        </p:txBody>
      </p:sp>
    </p:spTree>
    <p:extLst>
      <p:ext uri="{BB962C8B-B14F-4D97-AF65-F5344CB8AC3E}">
        <p14:creationId xmlns:p14="http://schemas.microsoft.com/office/powerpoint/2010/main" val="3155200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06344"/>
            <a:ext cx="6554867" cy="1524000"/>
          </a:xfrm>
        </p:spPr>
        <p:txBody>
          <a:bodyPr/>
          <a:lstStyle/>
          <a:p>
            <a:r>
              <a:rPr lang="en-US" dirty="0"/>
              <a:t>Greenfield sites</a:t>
            </a:r>
            <a:endParaRPr lang="en-GB" dirty="0"/>
          </a:p>
        </p:txBody>
      </p:sp>
      <p:sp>
        <p:nvSpPr>
          <p:cNvPr id="3" name="Content Placeholder 2"/>
          <p:cNvSpPr>
            <a:spLocks noGrp="1"/>
          </p:cNvSpPr>
          <p:nvPr>
            <p:ph sz="quarter" idx="10"/>
          </p:nvPr>
        </p:nvSpPr>
        <p:spPr>
          <a:xfrm>
            <a:off x="457200" y="1371600"/>
            <a:ext cx="8229600" cy="2561456"/>
          </a:xfrm>
        </p:spPr>
        <p:txBody>
          <a:bodyPr/>
          <a:lstStyle/>
          <a:p>
            <a:pPr eaLnBrk="1" hangingPunct="1">
              <a:defRPr/>
            </a:pPr>
            <a:r>
              <a:rPr lang="en-GB" dirty="0">
                <a:solidFill>
                  <a:schemeClr val="bg1"/>
                </a:solidFill>
              </a:rPr>
              <a:t>Greenfield sites are areas which have never been developed (built on). They are highly sought after by developers as they are often easier and cheaper to construct on than brownfield sites.</a:t>
            </a:r>
          </a:p>
          <a:p>
            <a:r>
              <a:rPr lang="en-GB" dirty="0">
                <a:solidFill>
                  <a:schemeClr val="bg1"/>
                </a:solidFill>
              </a:rPr>
              <a:t>Planning constraints are often used to protect greenfield sites (greenbelt laws, for example).</a:t>
            </a: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67744" y="3501008"/>
            <a:ext cx="4286250" cy="2846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3941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4624"/>
            <a:ext cx="6554867" cy="1524000"/>
          </a:xfrm>
        </p:spPr>
        <p:txBody>
          <a:bodyPr/>
          <a:lstStyle/>
          <a:p>
            <a:r>
              <a:rPr lang="en-US" dirty="0"/>
              <a:t>Brownfield sites</a:t>
            </a:r>
            <a:endParaRPr lang="en-GB" dirty="0"/>
          </a:p>
        </p:txBody>
      </p:sp>
      <p:sp>
        <p:nvSpPr>
          <p:cNvPr id="3" name="Content Placeholder 2"/>
          <p:cNvSpPr>
            <a:spLocks noGrp="1"/>
          </p:cNvSpPr>
          <p:nvPr>
            <p:ph sz="quarter" idx="10"/>
          </p:nvPr>
        </p:nvSpPr>
        <p:spPr>
          <a:xfrm>
            <a:off x="436108" y="1373950"/>
            <a:ext cx="8229600" cy="4138360"/>
          </a:xfrm>
        </p:spPr>
        <p:txBody>
          <a:bodyPr/>
          <a:lstStyle/>
          <a:p>
            <a:pPr>
              <a:buClr>
                <a:srgbClr val="E30613"/>
              </a:buClr>
            </a:pPr>
            <a:r>
              <a:rPr lang="en-GB" sz="1800" dirty="0">
                <a:solidFill>
                  <a:schemeClr val="bg1"/>
                </a:solidFill>
              </a:rPr>
              <a:t>Brownfield sites involve land that has either been developed or is currently in use. The redevelopment of previously developed land often incurs higher build costs as a result of:</a:t>
            </a:r>
          </a:p>
          <a:p>
            <a:pPr marL="285750" indent="-285750">
              <a:buClr>
                <a:srgbClr val="E30613"/>
              </a:buClr>
              <a:buFont typeface="Arial" pitchFamily="34" charset="0"/>
              <a:buChar char="•"/>
            </a:pPr>
            <a:r>
              <a:rPr lang="en-GB" sz="1800" dirty="0">
                <a:solidFill>
                  <a:schemeClr val="bg1"/>
                </a:solidFill>
              </a:rPr>
              <a:t>demolition</a:t>
            </a:r>
          </a:p>
          <a:p>
            <a:pPr marL="285750" indent="-285750">
              <a:buClr>
                <a:srgbClr val="E30613"/>
              </a:buClr>
              <a:buFont typeface="Arial" pitchFamily="34" charset="0"/>
              <a:buChar char="•"/>
            </a:pPr>
            <a:r>
              <a:rPr lang="en-GB" sz="1800" dirty="0">
                <a:solidFill>
                  <a:schemeClr val="bg1"/>
                </a:solidFill>
              </a:rPr>
              <a:t>decontamination </a:t>
            </a:r>
          </a:p>
          <a:p>
            <a:pPr marL="285750" indent="-285750">
              <a:buClr>
                <a:srgbClr val="E30613"/>
              </a:buClr>
              <a:buFont typeface="Arial" pitchFamily="34" charset="0"/>
              <a:buChar char="•"/>
            </a:pPr>
            <a:r>
              <a:rPr lang="en-GB" sz="1800" dirty="0">
                <a:solidFill>
                  <a:schemeClr val="bg1"/>
                </a:solidFill>
              </a:rPr>
              <a:t>site clearance </a:t>
            </a:r>
          </a:p>
          <a:p>
            <a:pPr marL="285750" indent="-285750">
              <a:buClr>
                <a:srgbClr val="E30613"/>
              </a:buClr>
              <a:buFont typeface="Arial" pitchFamily="34" charset="0"/>
              <a:buChar char="•"/>
            </a:pPr>
            <a:r>
              <a:rPr lang="en-GB" sz="1800" dirty="0">
                <a:solidFill>
                  <a:schemeClr val="bg1"/>
                </a:solidFill>
              </a:rPr>
              <a:t>proximity of adjacent structures</a:t>
            </a:r>
          </a:p>
          <a:p>
            <a:pPr marL="285750" indent="-285750">
              <a:buClr>
                <a:srgbClr val="E30613"/>
              </a:buClr>
              <a:buFont typeface="Arial" pitchFamily="34" charset="0"/>
              <a:buChar char="•"/>
            </a:pPr>
            <a:r>
              <a:rPr lang="en-GB" sz="1800" dirty="0">
                <a:solidFill>
                  <a:schemeClr val="bg1"/>
                </a:solidFill>
              </a:rPr>
              <a:t>traffic problems.</a:t>
            </a:r>
          </a:p>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2629" y="2881926"/>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4700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4620"/>
            <a:ext cx="6554867" cy="1524000"/>
          </a:xfrm>
        </p:spPr>
        <p:txBody>
          <a:bodyPr/>
          <a:lstStyle/>
          <a:p>
            <a:r>
              <a:rPr lang="en-US" dirty="0"/>
              <a:t>History of proposed site</a:t>
            </a:r>
            <a:endParaRPr lang="en-GB" dirty="0"/>
          </a:p>
        </p:txBody>
      </p:sp>
      <p:sp>
        <p:nvSpPr>
          <p:cNvPr id="3" name="Content Placeholder 2"/>
          <p:cNvSpPr>
            <a:spLocks noGrp="1"/>
          </p:cNvSpPr>
          <p:nvPr>
            <p:ph sz="quarter" idx="10"/>
          </p:nvPr>
        </p:nvSpPr>
        <p:spPr>
          <a:xfrm>
            <a:off x="251520" y="1412776"/>
            <a:ext cx="5410944" cy="4793704"/>
          </a:xfrm>
        </p:spPr>
        <p:txBody>
          <a:bodyPr/>
          <a:lstStyle/>
          <a:p>
            <a:pPr eaLnBrk="1" hangingPunct="1"/>
            <a:r>
              <a:rPr lang="en-GB" dirty="0">
                <a:solidFill>
                  <a:schemeClr val="bg1"/>
                </a:solidFill>
              </a:rPr>
              <a:t>The recent history of any proposed site will have to be considered.</a:t>
            </a:r>
          </a:p>
          <a:p>
            <a:pPr eaLnBrk="1" hangingPunct="1"/>
            <a:r>
              <a:rPr lang="en-GB" dirty="0">
                <a:solidFill>
                  <a:schemeClr val="bg1"/>
                </a:solidFill>
              </a:rPr>
              <a:t>Many areas around the country are affected by previous mining operations, for example. </a:t>
            </a:r>
          </a:p>
          <a:p>
            <a:pPr eaLnBrk="1" hangingPunct="1"/>
            <a:r>
              <a:rPr lang="en-GB" dirty="0">
                <a:solidFill>
                  <a:schemeClr val="bg1"/>
                </a:solidFill>
              </a:rPr>
              <a:t>Previous structures on the sites may have included basements, and could also have been used for chemical processes, for example a petrol station. </a:t>
            </a:r>
          </a:p>
          <a:p>
            <a:pPr eaLnBrk="1" hangingPunct="1"/>
            <a:r>
              <a:rPr lang="en-US" dirty="0">
                <a:solidFill>
                  <a:schemeClr val="bg1"/>
                </a:solidFill>
              </a:rPr>
              <a:t>Think about the research that must have </a:t>
            </a:r>
            <a:br>
              <a:rPr lang="en-US" dirty="0">
                <a:solidFill>
                  <a:schemeClr val="bg1"/>
                </a:solidFill>
              </a:rPr>
            </a:br>
            <a:r>
              <a:rPr lang="en-US" dirty="0">
                <a:solidFill>
                  <a:schemeClr val="bg1"/>
                </a:solidFill>
              </a:rPr>
              <a:t>gone into the history of the site when the Shard was constructed.</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8144" y="1147986"/>
            <a:ext cx="2857500"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868144" y="5434236"/>
            <a:ext cx="1574470" cy="246221"/>
          </a:xfrm>
          <a:prstGeom prst="rect">
            <a:avLst/>
          </a:prstGeom>
        </p:spPr>
        <p:txBody>
          <a:bodyPr wrap="none">
            <a:spAutoFit/>
          </a:bodyPr>
          <a:lstStyle/>
          <a:p>
            <a:r>
              <a:rPr lang="en-GB" sz="1000" dirty="0" err="1"/>
              <a:t>olavs</a:t>
            </a:r>
            <a:r>
              <a:rPr lang="en-GB" sz="1000" dirty="0"/>
              <a:t> / Shutterstock.com</a:t>
            </a:r>
          </a:p>
        </p:txBody>
      </p:sp>
    </p:spTree>
    <p:extLst>
      <p:ext uri="{BB962C8B-B14F-4D97-AF65-F5344CB8AC3E}">
        <p14:creationId xmlns:p14="http://schemas.microsoft.com/office/powerpoint/2010/main" val="279162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9716"/>
            <a:ext cx="6554867" cy="1524000"/>
          </a:xfrm>
        </p:spPr>
        <p:txBody>
          <a:bodyPr/>
          <a:lstStyle/>
          <a:p>
            <a:r>
              <a:rPr lang="en-US" dirty="0"/>
              <a:t>Feasibility costs</a:t>
            </a:r>
            <a:endParaRPr lang="en-GB" dirty="0"/>
          </a:p>
        </p:txBody>
      </p:sp>
      <p:sp>
        <p:nvSpPr>
          <p:cNvPr id="3" name="Content Placeholder 2"/>
          <p:cNvSpPr>
            <a:spLocks noGrp="1"/>
          </p:cNvSpPr>
          <p:nvPr>
            <p:ph sz="quarter" idx="10"/>
          </p:nvPr>
        </p:nvSpPr>
        <p:spPr>
          <a:xfrm>
            <a:off x="251520" y="60730"/>
            <a:ext cx="8229600" cy="4755600"/>
          </a:xfrm>
        </p:spPr>
        <p:txBody>
          <a:bodyPr/>
          <a:lstStyle/>
          <a:p>
            <a:pPr eaLnBrk="1" hangingPunct="1"/>
            <a:r>
              <a:rPr lang="en-GB" dirty="0">
                <a:solidFill>
                  <a:schemeClr val="bg1"/>
                </a:solidFill>
              </a:rPr>
              <a:t>The cost of the foundations could consume a high proportion of the total cost of the building. </a:t>
            </a:r>
          </a:p>
          <a:p>
            <a:pPr eaLnBrk="1" hangingPunct="1"/>
            <a:r>
              <a:rPr lang="en-GB" dirty="0">
                <a:solidFill>
                  <a:schemeClr val="bg1"/>
                </a:solidFill>
              </a:rPr>
              <a:t>This might rule out the feasibility of constructing in some areas. Often the costs of the substructure can be a third of the total budget.</a:t>
            </a:r>
          </a:p>
          <a:p>
            <a:endParaRPr lang="en-GB" dirty="0"/>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3140968"/>
            <a:ext cx="3048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8350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sz="quarter" idx="10"/>
          </p:nvPr>
        </p:nvSpPr>
        <p:spPr>
          <a:xfrm>
            <a:off x="395536" y="-243408"/>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chemeClr val="tx1"/>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Slice</Template>
  <TotalTime>0</TotalTime>
  <Words>790</Words>
  <Application>Microsoft Office PowerPoint</Application>
  <PresentationFormat>On-screen Show (4:3)</PresentationFormat>
  <Paragraphs>87</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Times New Roman</vt:lpstr>
      <vt:lpstr>Wingdings 3</vt:lpstr>
      <vt:lpstr>Slice</vt:lpstr>
      <vt:lpstr>PowerPoint Presentation</vt:lpstr>
      <vt:lpstr>Aims and objectives</vt:lpstr>
      <vt:lpstr>Foundation types</vt:lpstr>
      <vt:lpstr>Strip foundations</vt:lpstr>
      <vt:lpstr>Strip foundations continued</vt:lpstr>
      <vt:lpstr>Strip foundations continued</vt:lpstr>
      <vt:lpstr>Raft foundations</vt:lpstr>
      <vt:lpstr>Raft foundations continued</vt:lpstr>
      <vt:lpstr>Piled foundations</vt:lpstr>
      <vt:lpstr>Piled foundations continued</vt:lpstr>
      <vt:lpstr>Piled foundations continued</vt:lpstr>
      <vt:lpstr>Foundations – factors to consider</vt:lpstr>
      <vt:lpstr>Weight of proposed structure</vt:lpstr>
      <vt:lpstr>Purpose of proposed structure</vt:lpstr>
      <vt:lpstr>Soil of proposed site</vt:lpstr>
      <vt:lpstr>Greenfield sites</vt:lpstr>
      <vt:lpstr>Brownfield sites</vt:lpstr>
      <vt:lpstr>History of proposed site</vt:lpstr>
      <vt:lpstr>Feasibility costs</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130</cp:revision>
  <dcterms:created xsi:type="dcterms:W3CDTF">2013-05-28T00:38:54Z</dcterms:created>
  <dcterms:modified xsi:type="dcterms:W3CDTF">2022-11-03T12:06:28Z</dcterms:modified>
</cp:coreProperties>
</file>