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4" r:id="rId5"/>
    <p:sldId id="260" r:id="rId6"/>
    <p:sldId id="261" r:id="rId7"/>
    <p:sldId id="263" r:id="rId8"/>
    <p:sldId id="262"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5/17/2020</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5/17/2020</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hyperlink" Target="http://www.businessnewsdaily.com/" TargetMode="External"/><Relationship Id="rId2" Type="http://schemas.openxmlformats.org/officeDocument/2006/relationships/hyperlink" Target="http://www.bbc.co.uk/" TargetMode="External"/><Relationship Id="rId1" Type="http://schemas.openxmlformats.org/officeDocument/2006/relationships/slideLayout" Target="../slideLayouts/slideLayout2.xml"/><Relationship Id="rId5" Type="http://schemas.openxmlformats.org/officeDocument/2006/relationships/hyperlink" Target="http://www.caa.co.uk/" TargetMode="External"/><Relationship Id="rId4" Type="http://schemas.openxmlformats.org/officeDocument/2006/relationships/hyperlink" Target="http://www.cardiff-airport.com/"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gov.uk/" TargetMode="External"/><Relationship Id="rId7" Type="http://schemas.openxmlformats.org/officeDocument/2006/relationships/hyperlink" Target="http://www.msn.com/" TargetMode="External"/><Relationship Id="rId2" Type="http://schemas.openxmlformats.org/officeDocument/2006/relationships/hyperlink" Target="http://www.cardiff-airport.com/" TargetMode="External"/><Relationship Id="rId1" Type="http://schemas.openxmlformats.org/officeDocument/2006/relationships/slideLayout" Target="../slideLayouts/slideLayout2.xml"/><Relationship Id="rId6" Type="http://schemas.openxmlformats.org/officeDocument/2006/relationships/hyperlink" Target="http://www.internationalairportreview.com/" TargetMode="External"/><Relationship Id="rId5" Type="http://schemas.openxmlformats.org/officeDocument/2006/relationships/hyperlink" Target="http://www.insidermedia.com/" TargetMode="External"/><Relationship Id="rId4" Type="http://schemas.openxmlformats.org/officeDocument/2006/relationships/hyperlink" Target="http://www.independan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C9CAA-C0E0-45C2-8A3F-FD0006A0B4D7}"/>
              </a:ext>
            </a:extLst>
          </p:cNvPr>
          <p:cNvSpPr>
            <a:spLocks noGrp="1"/>
          </p:cNvSpPr>
          <p:nvPr>
            <p:ph type="ctrTitle"/>
          </p:nvPr>
        </p:nvSpPr>
        <p:spPr/>
        <p:txBody>
          <a:bodyPr/>
          <a:lstStyle/>
          <a:p>
            <a:r>
              <a:rPr lang="en-GB" dirty="0"/>
              <a:t>Cardiff Airport </a:t>
            </a:r>
          </a:p>
        </p:txBody>
      </p:sp>
      <p:sp>
        <p:nvSpPr>
          <p:cNvPr id="3" name="Subtitle 2">
            <a:extLst>
              <a:ext uri="{FF2B5EF4-FFF2-40B4-BE49-F238E27FC236}">
                <a16:creationId xmlns:a16="http://schemas.microsoft.com/office/drawing/2014/main" id="{27BAB5AB-DDD5-44EE-AAF1-25275DB38952}"/>
              </a:ext>
            </a:extLst>
          </p:cNvPr>
          <p:cNvSpPr>
            <a:spLocks noGrp="1"/>
          </p:cNvSpPr>
          <p:nvPr>
            <p:ph type="subTitle" idx="1"/>
          </p:nvPr>
        </p:nvSpPr>
        <p:spPr/>
        <p:txBody>
          <a:bodyPr/>
          <a:lstStyle/>
          <a:p>
            <a:r>
              <a:rPr lang="en-GB" dirty="0"/>
              <a:t>Management in Practice (m5x02110)</a:t>
            </a:r>
          </a:p>
          <a:p>
            <a:r>
              <a:rPr lang="en-GB" dirty="0"/>
              <a:t>Joanne job 1810623</a:t>
            </a:r>
          </a:p>
        </p:txBody>
      </p:sp>
    </p:spTree>
    <p:extLst>
      <p:ext uri="{BB962C8B-B14F-4D97-AF65-F5344CB8AC3E}">
        <p14:creationId xmlns:p14="http://schemas.microsoft.com/office/powerpoint/2010/main" val="3521514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E65F8-9963-4ED6-841B-3EE76E9DF08A}"/>
              </a:ext>
            </a:extLst>
          </p:cNvPr>
          <p:cNvSpPr>
            <a:spLocks noGrp="1"/>
          </p:cNvSpPr>
          <p:nvPr>
            <p:ph type="title"/>
          </p:nvPr>
        </p:nvSpPr>
        <p:spPr>
          <a:xfrm>
            <a:off x="685801" y="609601"/>
            <a:ext cx="10131425" cy="799322"/>
          </a:xfrm>
        </p:spPr>
        <p:txBody>
          <a:bodyPr/>
          <a:lstStyle/>
          <a:p>
            <a:pPr algn="ctr"/>
            <a:r>
              <a:rPr lang="en-GB" b="1" i="1" dirty="0">
                <a:solidFill>
                  <a:schemeClr val="bg2">
                    <a:lumMod val="40000"/>
                    <a:lumOff val="60000"/>
                  </a:schemeClr>
                </a:solidFill>
              </a:rPr>
              <a:t>Introduction</a:t>
            </a:r>
          </a:p>
        </p:txBody>
      </p:sp>
      <p:sp>
        <p:nvSpPr>
          <p:cNvPr id="3" name="Content Placeholder 2">
            <a:extLst>
              <a:ext uri="{FF2B5EF4-FFF2-40B4-BE49-F238E27FC236}">
                <a16:creationId xmlns:a16="http://schemas.microsoft.com/office/drawing/2014/main" id="{535C255C-C1BE-4B98-8137-5BEDCCA79E68}"/>
              </a:ext>
            </a:extLst>
          </p:cNvPr>
          <p:cNvSpPr>
            <a:spLocks noGrp="1"/>
          </p:cNvSpPr>
          <p:nvPr>
            <p:ph idx="1"/>
          </p:nvPr>
        </p:nvSpPr>
        <p:spPr/>
        <p:txBody>
          <a:bodyPr>
            <a:normAutofit fontScale="92500" lnSpcReduction="20000"/>
          </a:bodyPr>
          <a:lstStyle/>
          <a:p>
            <a:r>
              <a:rPr lang="en-GB" dirty="0"/>
              <a:t>Cardiff Airports history date’s back to World War Two where the Air Ministry demanded the use of land about 12 miles outside Cardiff City, the Capital of Wales, in the village of </a:t>
            </a:r>
            <a:r>
              <a:rPr lang="en-GB" dirty="0" err="1"/>
              <a:t>Rhoose</a:t>
            </a:r>
            <a:r>
              <a:rPr lang="en-GB" dirty="0"/>
              <a:t>.  Work began in 1941 turning the land into a training base for No.53 Operational Training Unit, training pilots to fly Spitfire fighters before being sent to fight against the German Luftwaffe (BBC, 2019). </a:t>
            </a:r>
          </a:p>
          <a:p>
            <a:r>
              <a:rPr lang="en-GB" dirty="0"/>
              <a:t>In 1965 the Ministry of Defence passed control of the airport over to Glamorgan Country Council and the first transatlantic flight took place, and following further investment the current terminal building and control tower were built and the main runway extended to 7,000ft doubling its length which enabled the airport to accommodate wide bodied aircrafts (Cardiff Airport, 2019)</a:t>
            </a:r>
          </a:p>
          <a:p>
            <a:r>
              <a:rPr lang="en-GB" dirty="0"/>
              <a:t>In March 2013, the Airport was bought by the Welsh Government for £52 million, stating the Airport would not be managed by the Government but at arm’s length stating that it was vital for passenger numbers to increase. In 2012 just over one million passengers used the airport, down 20% on the previous year. Comparing those figures to nearby Bristol Airport who had passenger numbers of six million, this was following the withdrawal of budget airline BMI baby in 2011 but was hopeful that growth would be between 5% - 8% through 2013 (BBC Wales, 2013).</a:t>
            </a:r>
          </a:p>
          <a:p>
            <a:endParaRPr lang="en-GB" dirty="0"/>
          </a:p>
        </p:txBody>
      </p:sp>
      <p:pic>
        <p:nvPicPr>
          <p:cNvPr id="4" name="Audio 3">
            <a:hlinkClick r:id="" action="ppaction://media"/>
            <a:extLst>
              <a:ext uri="{FF2B5EF4-FFF2-40B4-BE49-F238E27FC236}">
                <a16:creationId xmlns:a16="http://schemas.microsoft.com/office/drawing/2014/main" id="{F74E1DAB-2958-4100-9A18-10487F26E6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27072387"/>
      </p:ext>
    </p:extLst>
  </p:cSld>
  <p:clrMapOvr>
    <a:masterClrMapping/>
  </p:clrMapOvr>
  <mc:AlternateContent xmlns:mc="http://schemas.openxmlformats.org/markup-compatibility/2006">
    <mc:Choice xmlns:p14="http://schemas.microsoft.com/office/powerpoint/2010/main" Requires="p14">
      <p:transition spd="slow" p14:dur="2000" advTm="84532"/>
    </mc:Choice>
    <mc:Fallback>
      <p:transition spd="slow" advTm="84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3BC55-ED52-4011-B83E-176F3ED59413}"/>
              </a:ext>
            </a:extLst>
          </p:cNvPr>
          <p:cNvSpPr>
            <a:spLocks noGrp="1"/>
          </p:cNvSpPr>
          <p:nvPr>
            <p:ph type="title"/>
          </p:nvPr>
        </p:nvSpPr>
        <p:spPr>
          <a:xfrm>
            <a:off x="685801" y="609600"/>
            <a:ext cx="10131425" cy="808653"/>
          </a:xfrm>
        </p:spPr>
        <p:txBody>
          <a:bodyPr/>
          <a:lstStyle/>
          <a:p>
            <a:pPr algn="ctr"/>
            <a:r>
              <a:rPr lang="en-GB" b="1" i="1" dirty="0">
                <a:solidFill>
                  <a:schemeClr val="bg2">
                    <a:lumMod val="40000"/>
                    <a:lumOff val="60000"/>
                  </a:schemeClr>
                </a:solidFill>
              </a:rPr>
              <a:t>Main findings </a:t>
            </a:r>
          </a:p>
        </p:txBody>
      </p:sp>
      <p:sp>
        <p:nvSpPr>
          <p:cNvPr id="3" name="Content Placeholder 2">
            <a:extLst>
              <a:ext uri="{FF2B5EF4-FFF2-40B4-BE49-F238E27FC236}">
                <a16:creationId xmlns:a16="http://schemas.microsoft.com/office/drawing/2014/main" id="{C87E7D16-4FFA-4021-9321-B302BDA5CB36}"/>
              </a:ext>
            </a:extLst>
          </p:cNvPr>
          <p:cNvSpPr>
            <a:spLocks noGrp="1"/>
          </p:cNvSpPr>
          <p:nvPr>
            <p:ph idx="1"/>
          </p:nvPr>
        </p:nvSpPr>
        <p:spPr>
          <a:xfrm>
            <a:off x="685801" y="1511559"/>
            <a:ext cx="10131425" cy="4279641"/>
          </a:xfrm>
        </p:spPr>
        <p:txBody>
          <a:bodyPr>
            <a:normAutofit fontScale="55000" lnSpcReduction="20000"/>
          </a:bodyPr>
          <a:lstStyle/>
          <a:p>
            <a:endParaRPr lang="en-GB" dirty="0"/>
          </a:p>
          <a:p>
            <a:r>
              <a:rPr lang="en-GB" sz="2600" dirty="0"/>
              <a:t>Cardiff Airport being a gateway to Wales for business and pleasure and it was vital that they attracted and developed high quality sustainable services. Cardiff Airport (2019) announced it had increased the number of low-cost leisure routes and business routes by 2018 increasing passenger numbers up to 1.58 million and reported its first profit of £7,000 in eight years, increasing on the loss of £800,000 the previous year.  That same year along came Qatar Airways connecting Cardiff with the rest of the world, with the Welsh Government paying the airline £1 million to market Wales as a destination (Cardiff Airport, 2019).</a:t>
            </a:r>
          </a:p>
          <a:p>
            <a:r>
              <a:rPr lang="en-GB" sz="2600" dirty="0"/>
              <a:t>Passenger numbers for year up to 31</a:t>
            </a:r>
            <a:r>
              <a:rPr lang="en-GB" sz="2600" baseline="30000" dirty="0"/>
              <a:t>st</a:t>
            </a:r>
            <a:r>
              <a:rPr lang="en-GB" sz="2600" dirty="0"/>
              <a:t> March 2019 were 1.59m, according to Cardiff Airport media centre (2019),  this was an increase of 7% over the previous years, the main reasons for this were Qatar’s first year of operation at the airport with the Doha to Cardiff route, operating daily during the summer season and 5 times a week over the winter. The UEFA Champions League final in June 2017 resulted in an additional 22,000 passengers using the airport during that time and Flybe, </a:t>
            </a:r>
            <a:r>
              <a:rPr lang="en-GB" sz="2600" dirty="0" err="1"/>
              <a:t>Vueling</a:t>
            </a:r>
            <a:r>
              <a:rPr lang="en-GB" sz="2600" dirty="0"/>
              <a:t> and Ryanair all grew their operations at Cardiff airport during this period.</a:t>
            </a:r>
          </a:p>
          <a:p>
            <a:r>
              <a:rPr lang="en-GB" sz="2600" dirty="0"/>
              <a:t>During the earlier part of the financial year ending March 31</a:t>
            </a:r>
            <a:r>
              <a:rPr lang="en-GB" sz="2600" baseline="30000" dirty="0"/>
              <a:t>st</a:t>
            </a:r>
            <a:r>
              <a:rPr lang="en-GB" sz="2600" dirty="0"/>
              <a:t> 2018 the airport heavily invested in their commercial operations, increasing the area of the departure lounge and increasing the food, beverage and retail offerings available within the airport. With the main focus of improving customer experience, Cardiff Airport 2019, also confirmed they have invested in a car park meet and greet and improved car hire facilities. </a:t>
            </a:r>
          </a:p>
          <a:p>
            <a:r>
              <a:rPr lang="en-GB" sz="2600" dirty="0"/>
              <a:t>Over the financial year, according to BBC (2019) there were signs of major global economic factors with the ongoing uncertainty of BREXIT and the continued sterling weakness and rising fuel prices. However, the Airport’s turnover had risen by nearly £3m to £20.8m and reported 15 months of continuous growth. </a:t>
            </a:r>
          </a:p>
          <a:p>
            <a:endParaRPr lang="en-GB" dirty="0"/>
          </a:p>
          <a:p>
            <a:endParaRPr lang="en-GB" dirty="0"/>
          </a:p>
        </p:txBody>
      </p:sp>
      <p:pic>
        <p:nvPicPr>
          <p:cNvPr id="5" name="Audio 4">
            <a:hlinkClick r:id="" action="ppaction://media"/>
            <a:extLst>
              <a:ext uri="{FF2B5EF4-FFF2-40B4-BE49-F238E27FC236}">
                <a16:creationId xmlns:a16="http://schemas.microsoft.com/office/drawing/2014/main" id="{FC493F36-5790-449A-95EE-E55F96AFAB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375773445"/>
      </p:ext>
    </p:extLst>
  </p:cSld>
  <p:clrMapOvr>
    <a:masterClrMapping/>
  </p:clrMapOvr>
  <mc:AlternateContent xmlns:mc="http://schemas.openxmlformats.org/markup-compatibility/2006">
    <mc:Choice xmlns:p14="http://schemas.microsoft.com/office/powerpoint/2010/main" Requires="p14">
      <p:transition spd="slow" p14:dur="2000" advTm="118878"/>
    </mc:Choice>
    <mc:Fallback>
      <p:transition spd="slow" advTm="118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E1D08-F549-42DC-9E1C-621986E78CC9}"/>
              </a:ext>
            </a:extLst>
          </p:cNvPr>
          <p:cNvSpPr>
            <a:spLocks noGrp="1"/>
          </p:cNvSpPr>
          <p:nvPr>
            <p:ph type="title"/>
          </p:nvPr>
        </p:nvSpPr>
        <p:spPr>
          <a:xfrm>
            <a:off x="685801" y="609600"/>
            <a:ext cx="10131425" cy="752669"/>
          </a:xfrm>
        </p:spPr>
        <p:txBody>
          <a:bodyPr/>
          <a:lstStyle/>
          <a:p>
            <a:pPr algn="ctr"/>
            <a:r>
              <a:rPr lang="en-GB" b="1" i="1" dirty="0">
                <a:solidFill>
                  <a:schemeClr val="bg2">
                    <a:lumMod val="40000"/>
                    <a:lumOff val="60000"/>
                  </a:schemeClr>
                </a:solidFill>
              </a:rPr>
              <a:t>Economic Analysis</a:t>
            </a:r>
          </a:p>
        </p:txBody>
      </p:sp>
      <p:sp>
        <p:nvSpPr>
          <p:cNvPr id="3" name="Content Placeholder 2">
            <a:extLst>
              <a:ext uri="{FF2B5EF4-FFF2-40B4-BE49-F238E27FC236}">
                <a16:creationId xmlns:a16="http://schemas.microsoft.com/office/drawing/2014/main" id="{B208CACE-3964-4E03-AD95-D79A4F41A275}"/>
              </a:ext>
            </a:extLst>
          </p:cNvPr>
          <p:cNvSpPr>
            <a:spLocks noGrp="1"/>
          </p:cNvSpPr>
          <p:nvPr>
            <p:ph idx="1"/>
          </p:nvPr>
        </p:nvSpPr>
        <p:spPr>
          <a:xfrm>
            <a:off x="685801" y="1427585"/>
            <a:ext cx="10131425" cy="4363616"/>
          </a:xfrm>
        </p:spPr>
        <p:txBody>
          <a:bodyPr>
            <a:normAutofit fontScale="77500" lnSpcReduction="20000"/>
          </a:bodyPr>
          <a:lstStyle/>
          <a:p>
            <a:pPr>
              <a:lnSpc>
                <a:spcPct val="107000"/>
              </a:lnSpc>
              <a:spcAft>
                <a:spcPts val="800"/>
              </a:spcAft>
              <a:buFont typeface="Arial" panose="020B0604020202020204" pitchFamily="34" charset="0"/>
              <a:buChar char="•"/>
            </a:pPr>
            <a:endParaRPr lang="en-GB" sz="1500" dirty="0"/>
          </a:p>
          <a:p>
            <a:pPr>
              <a:lnSpc>
                <a:spcPct val="107000"/>
              </a:lnSpc>
              <a:spcAft>
                <a:spcPts val="800"/>
              </a:spcAft>
              <a:buFont typeface="Arial" panose="020B0604020202020204" pitchFamily="34" charset="0"/>
              <a:buChar char="•"/>
            </a:pPr>
            <a:endParaRPr lang="en-GB" sz="1500" dirty="0"/>
          </a:p>
          <a:p>
            <a:pPr>
              <a:lnSpc>
                <a:spcPct val="107000"/>
              </a:lnSpc>
              <a:spcAft>
                <a:spcPts val="800"/>
              </a:spcAft>
              <a:buFont typeface="Arial" panose="020B0604020202020204" pitchFamily="34" charset="0"/>
              <a:buChar char="•"/>
            </a:pPr>
            <a:r>
              <a:rPr lang="en-GB" sz="1600" dirty="0"/>
              <a:t>Financial ratios and Key performance indicators help a company measure how the airport is performing compared to their goals and objectives, they can be used to gauge a company’s financial situation and help to make important business decisions</a:t>
            </a:r>
          </a:p>
          <a:p>
            <a:pPr>
              <a:lnSpc>
                <a:spcPct val="107000"/>
              </a:lnSpc>
              <a:spcAft>
                <a:spcPts val="800"/>
              </a:spcAft>
              <a:buFont typeface="Arial" panose="020B0604020202020204" pitchFamily="34" charset="0"/>
              <a:buChar char="•"/>
            </a:pPr>
            <a:r>
              <a:rPr lang="en-GB" sz="1600" dirty="0"/>
              <a:t>Gross profit margin shows what portion of sales resulted in profit with profit margins expected to reach a 40% benchmark. Net profit ratio is a key indicator how well Cardiff airport is run with a 10% profit margin considered average and 20% high.  When looking at 2018 and 2019 the Airport made a loss over both years, the Airports expenses are excessive, especially their administration costs which alone was greater than their income. With Sales of £17,000 and the administration costs alone are £21,000 without taking into consideration all other expenses, this would suggest the company losses are too high to make it a viable business</a:t>
            </a:r>
          </a:p>
          <a:p>
            <a:pPr>
              <a:lnSpc>
                <a:spcPct val="107000"/>
              </a:lnSpc>
              <a:spcAft>
                <a:spcPts val="800"/>
              </a:spcAft>
            </a:pPr>
            <a:r>
              <a:rPr lang="en-GB" sz="1600" dirty="0"/>
              <a:t>ROCE shows how well Cardiff airport is using capital employed to generate returns, a higher ROCE indicates a more efficient use of capital, whether the company is generating profit for its shareholders. A benchmark figure of 20% or better is acceptable. With an increase of over 50% in 2019 over 2018 this could show investment within the airport, with profits being put back into the organisation. There were huge developments within the airport during this period which could be why the ROCE is so high. </a:t>
            </a:r>
          </a:p>
          <a:p>
            <a:r>
              <a:rPr lang="en-GB" sz="1600" dirty="0"/>
              <a:t>Gearing refers to the amount of finance provided by long term debt that a company will use to fund it’s operations. A high gearing will show a high debt to equity ratio which could lead to a business failing financially is some industries. </a:t>
            </a:r>
          </a:p>
          <a:p>
            <a:r>
              <a:rPr lang="en-GB" sz="1600" dirty="0"/>
              <a:t>At Cardiff Airport the interest cover ratio is below 1 which would suggest the company is not generating sufficient earnings to cover its interest expenses. The Airport would need to use its cash reserves or borrow more. Even though borrowing creates more debt it can have a positive effect through development and growth. International Airport Review, 2019 stated that Cardiff Airport received a further £21.2 million commercial loan from the Welsh Government in 2019, this was originally to be used to support plans for the future with regards to increasing passenger numbers. </a:t>
            </a:r>
          </a:p>
          <a:p>
            <a:endParaRPr lang="en-GB" sz="1500" dirty="0"/>
          </a:p>
          <a:p>
            <a:endParaRPr lang="en-GB" dirty="0"/>
          </a:p>
        </p:txBody>
      </p:sp>
      <p:sp>
        <p:nvSpPr>
          <p:cNvPr id="4" name="Rectangle 3">
            <a:extLst>
              <a:ext uri="{FF2B5EF4-FFF2-40B4-BE49-F238E27FC236}">
                <a16:creationId xmlns:a16="http://schemas.microsoft.com/office/drawing/2014/main" id="{0C701FF2-9067-4E47-A99C-5A9911A147E8}"/>
              </a:ext>
            </a:extLst>
          </p:cNvPr>
          <p:cNvSpPr/>
          <p:nvPr/>
        </p:nvSpPr>
        <p:spPr>
          <a:xfrm>
            <a:off x="449491" y="2500316"/>
            <a:ext cx="10728582" cy="710131"/>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8" name="Audio 7">
            <a:hlinkClick r:id="" action="ppaction://media"/>
            <a:extLst>
              <a:ext uri="{FF2B5EF4-FFF2-40B4-BE49-F238E27FC236}">
                <a16:creationId xmlns:a16="http://schemas.microsoft.com/office/drawing/2014/main" id="{EBD7AED3-C6FF-46E7-BFB3-835AB8CFD7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921772463"/>
      </p:ext>
    </p:extLst>
  </p:cSld>
  <p:clrMapOvr>
    <a:masterClrMapping/>
  </p:clrMapOvr>
  <mc:AlternateContent xmlns:mc="http://schemas.openxmlformats.org/markup-compatibility/2006">
    <mc:Choice xmlns:p14="http://schemas.microsoft.com/office/powerpoint/2010/main" Requires="p14">
      <p:transition spd="slow" p14:dur="2000" advTm="207904"/>
    </mc:Choice>
    <mc:Fallback>
      <p:transition spd="slow" advTm="207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D8E8A3-2A0B-4668-9759-5EB51C49CCF3}"/>
              </a:ext>
            </a:extLst>
          </p:cNvPr>
          <p:cNvSpPr>
            <a:spLocks noGrp="1"/>
          </p:cNvSpPr>
          <p:nvPr>
            <p:ph idx="1"/>
          </p:nvPr>
        </p:nvSpPr>
        <p:spPr>
          <a:xfrm>
            <a:off x="452536" y="615820"/>
            <a:ext cx="10131425" cy="5299788"/>
          </a:xfrm>
        </p:spPr>
        <p:txBody>
          <a:bodyPr>
            <a:normAutofit fontScale="85000" lnSpcReduction="20000"/>
          </a:bodyPr>
          <a:lstStyle/>
          <a:p>
            <a:endParaRPr lang="en-GB" sz="1500" dirty="0"/>
          </a:p>
          <a:p>
            <a:endParaRPr lang="en-GB" sz="1500" dirty="0"/>
          </a:p>
          <a:p>
            <a:r>
              <a:rPr lang="en-GB" dirty="0"/>
              <a:t>In 2018 Cardiff Airport trialled a super sensitive passenger scanner that can reveal hidden security threats. A walk-through scanner which can distinguish between threats and non-threats by using space technology to image human body heat and can quickly detect the difference between items that can be taken onto an aircraft and items that are banned.  Cardiff Airport (2019), stated that with passenger numbers expecting to double over the following 20 years and putting aircraft security under extreme pressure, it is hopeful it will cut queues at the terminals as it screens passengers on the move without having to stop and remove articles of clothing and resulting in a huge improvement in passengers experience with air travel.</a:t>
            </a:r>
          </a:p>
          <a:p>
            <a:r>
              <a:rPr lang="en-GB" dirty="0"/>
              <a:t>Unfortunately on Monday 23</a:t>
            </a:r>
            <a:r>
              <a:rPr lang="en-GB" baseline="30000" dirty="0"/>
              <a:t>rd</a:t>
            </a:r>
            <a:r>
              <a:rPr lang="en-GB" dirty="0"/>
              <a:t> September 2019 Thomas Cook, after 178 years has ceased trading, leaving thousands of holiday makers stranded and hitting small regional airports hard.  One in nine flights from Cardiff Airport was operated by Thomas Cook, and ran throughout the summer season to 10 destinations across the world. This came after the airport pre-tax losses nearly trebled in a year. According to the chairman at that time, Mr Roger Lewis, the ceasing of Thomas Cook will impact the financial year 2020-21 with the loss of approximately 150,000 passengers (msn.com, 2019).</a:t>
            </a:r>
          </a:p>
          <a:p>
            <a:r>
              <a:rPr lang="en-GB" dirty="0"/>
              <a:t>In 2019 Cardiff Airport announced a timeline of goals with the focus that the milestones will fall in line with the Airports vision to become a Carbon neutral Airport. Environmental responsibility is priority for the Airport and with the support of the Welsh Government is key in Cardiff’s development over the next two decades. </a:t>
            </a:r>
          </a:p>
          <a:p>
            <a:r>
              <a:rPr lang="en-GB" dirty="0"/>
              <a:t>As of April 2020 the UK and the rest of the world finds itself in an unprecedented situation with the COVID -19 pandemic, this is having a large impact on Cardiff Airport and the Airport could suffer a financial hit. ITV, (2020) announced Flybe is running out of cash following a downturn in bookings due to the virus. Business Live (2020) have confirmed there are currently no commercial flights out of the airport, but it does remain open for freight and emergency situations. On-site staff has been reduced to only essential numbers, with 150 of its staff being furloughed with the airport topping up the Government payment of 80% so that all staff will get 100% pay. </a:t>
            </a:r>
          </a:p>
          <a:p>
            <a:pPr marL="0" indent="0">
              <a:buNone/>
            </a:pPr>
            <a:endParaRPr lang="en-GB" sz="1400" dirty="0"/>
          </a:p>
        </p:txBody>
      </p:sp>
      <p:pic>
        <p:nvPicPr>
          <p:cNvPr id="5" name="Audio 4">
            <a:hlinkClick r:id="" action="ppaction://media"/>
            <a:extLst>
              <a:ext uri="{FF2B5EF4-FFF2-40B4-BE49-F238E27FC236}">
                <a16:creationId xmlns:a16="http://schemas.microsoft.com/office/drawing/2014/main" id="{0C3BA151-4BA5-4CEF-B999-A0FEE4CAC4A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55722998"/>
      </p:ext>
    </p:extLst>
  </p:cSld>
  <p:clrMapOvr>
    <a:masterClrMapping/>
  </p:clrMapOvr>
  <mc:AlternateContent xmlns:mc="http://schemas.openxmlformats.org/markup-compatibility/2006">
    <mc:Choice xmlns:p14="http://schemas.microsoft.com/office/powerpoint/2010/main" Requires="p14">
      <p:transition spd="slow" p14:dur="2000" advTm="213562"/>
    </mc:Choice>
    <mc:Fallback>
      <p:transition spd="slow" advTm="213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10">
            <a:extLst>
              <a:ext uri="{FF2B5EF4-FFF2-40B4-BE49-F238E27FC236}">
                <a16:creationId xmlns:a16="http://schemas.microsoft.com/office/drawing/2014/main" id="{F5A4EE86-2100-40F8-995D-01D5151E67FE}"/>
              </a:ext>
            </a:extLst>
          </p:cNvPr>
          <p:cNvGraphicFramePr>
            <a:graphicFrameLocks noGrp="1"/>
          </p:cNvGraphicFramePr>
          <p:nvPr>
            <p:ph idx="1"/>
            <p:extLst>
              <p:ext uri="{D42A27DB-BD31-4B8C-83A1-F6EECF244321}">
                <p14:modId xmlns:p14="http://schemas.microsoft.com/office/powerpoint/2010/main" val="943907803"/>
              </p:ext>
            </p:extLst>
          </p:nvPr>
        </p:nvGraphicFramePr>
        <p:xfrm>
          <a:off x="877077" y="885894"/>
          <a:ext cx="5523722" cy="5262980"/>
        </p:xfrm>
        <a:graphic>
          <a:graphicData uri="http://schemas.openxmlformats.org/drawingml/2006/table">
            <a:tbl>
              <a:tblPr firstRow="1" firstCol="1" bandRow="1">
                <a:tableStyleId>{5C22544A-7EE6-4342-B048-85BDC9FD1C3A}</a:tableStyleId>
              </a:tblPr>
              <a:tblGrid>
                <a:gridCol w="2775952">
                  <a:extLst>
                    <a:ext uri="{9D8B030D-6E8A-4147-A177-3AD203B41FA5}">
                      <a16:colId xmlns:a16="http://schemas.microsoft.com/office/drawing/2014/main" val="433606027"/>
                    </a:ext>
                  </a:extLst>
                </a:gridCol>
                <a:gridCol w="2747770">
                  <a:extLst>
                    <a:ext uri="{9D8B030D-6E8A-4147-A177-3AD203B41FA5}">
                      <a16:colId xmlns:a16="http://schemas.microsoft.com/office/drawing/2014/main" val="1943317270"/>
                    </a:ext>
                  </a:extLst>
                </a:gridCol>
              </a:tblGrid>
              <a:tr h="777833">
                <a:tc>
                  <a:txBody>
                    <a:bodyPr/>
                    <a:lstStyle/>
                    <a:p>
                      <a:pPr>
                        <a:lnSpc>
                          <a:spcPct val="107000"/>
                        </a:lnSpc>
                        <a:spcAft>
                          <a:spcPts val="0"/>
                        </a:spcAft>
                      </a:pPr>
                      <a:endParaRPr lang="en-GB" sz="800">
                        <a:effectLst/>
                      </a:endParaRPr>
                    </a:p>
                    <a:p>
                      <a:pPr algn="ctr">
                        <a:lnSpc>
                          <a:spcPct val="107000"/>
                        </a:lnSpc>
                        <a:spcAft>
                          <a:spcPts val="800"/>
                        </a:spcAft>
                      </a:pPr>
                      <a:r>
                        <a:rPr lang="en-GB" sz="1500">
                          <a:effectLst/>
                        </a:rPr>
                        <a:t>STRENGTHS</a:t>
                      </a:r>
                      <a:endParaRPr lang="en-GB" sz="800">
                        <a:effectLst/>
                      </a:endParaRPr>
                    </a:p>
                    <a:p>
                      <a:pPr>
                        <a:lnSpc>
                          <a:spcPct val="107000"/>
                        </a:lnSpc>
                        <a:spcAft>
                          <a:spcPts val="800"/>
                        </a:spcAft>
                      </a:pPr>
                      <a:r>
                        <a:rPr lang="en-GB" sz="8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381" marR="52381" marT="0" marB="0"/>
                </a:tc>
                <a:tc>
                  <a:txBody>
                    <a:bodyPr/>
                    <a:lstStyle/>
                    <a:p>
                      <a:pPr>
                        <a:lnSpc>
                          <a:spcPct val="107000"/>
                        </a:lnSpc>
                        <a:spcAft>
                          <a:spcPts val="0"/>
                        </a:spcAft>
                      </a:pPr>
                      <a:endParaRPr lang="en-GB" sz="800">
                        <a:effectLst/>
                      </a:endParaRPr>
                    </a:p>
                    <a:p>
                      <a:pPr algn="ctr">
                        <a:lnSpc>
                          <a:spcPct val="107000"/>
                        </a:lnSpc>
                        <a:spcAft>
                          <a:spcPts val="800"/>
                        </a:spcAft>
                      </a:pPr>
                      <a:r>
                        <a:rPr lang="en-GB" sz="1400">
                          <a:effectLst/>
                        </a:rPr>
                        <a:t>WEAKNESSES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381" marR="52381" marT="0" marB="0"/>
                </a:tc>
                <a:extLst>
                  <a:ext uri="{0D108BD9-81ED-4DB2-BD59-A6C34878D82A}">
                    <a16:rowId xmlns:a16="http://schemas.microsoft.com/office/drawing/2014/main" val="3410345395"/>
                  </a:ext>
                </a:extLst>
              </a:tr>
              <a:tr h="1679691">
                <a:tc>
                  <a:txBody>
                    <a:bodyPr/>
                    <a:lstStyle/>
                    <a:p>
                      <a:pPr>
                        <a:lnSpc>
                          <a:spcPct val="107000"/>
                        </a:lnSpc>
                        <a:spcAft>
                          <a:spcPts val="0"/>
                        </a:spcAft>
                      </a:pPr>
                      <a:r>
                        <a:rPr lang="en-GB" sz="800" dirty="0">
                          <a:effectLst/>
                        </a:rPr>
                        <a:t> </a:t>
                      </a:r>
                    </a:p>
                    <a:p>
                      <a:pPr marL="342900" lvl="0" indent="-342900">
                        <a:lnSpc>
                          <a:spcPct val="107000"/>
                        </a:lnSpc>
                        <a:spcAft>
                          <a:spcPts val="0"/>
                        </a:spcAft>
                        <a:buFont typeface="Symbol" panose="05050102010706020507" pitchFamily="18" charset="2"/>
                        <a:buChar char=""/>
                      </a:pPr>
                      <a:r>
                        <a:rPr lang="en-GB" sz="1000" dirty="0">
                          <a:effectLst/>
                        </a:rPr>
                        <a:t>Transport networks, roads and railways</a:t>
                      </a:r>
                    </a:p>
                    <a:p>
                      <a:pPr marL="342900" lvl="0" indent="-342900">
                        <a:lnSpc>
                          <a:spcPct val="107000"/>
                        </a:lnSpc>
                        <a:spcAft>
                          <a:spcPts val="0"/>
                        </a:spcAft>
                        <a:buFont typeface="Symbol" panose="05050102010706020507" pitchFamily="18" charset="2"/>
                        <a:buChar char=""/>
                      </a:pPr>
                      <a:r>
                        <a:rPr lang="en-GB" sz="1000" dirty="0">
                          <a:effectLst/>
                        </a:rPr>
                        <a:t>Welsh language/Cultural heritage</a:t>
                      </a:r>
                    </a:p>
                    <a:p>
                      <a:pPr marL="342900" lvl="0" indent="-342900">
                        <a:lnSpc>
                          <a:spcPct val="107000"/>
                        </a:lnSpc>
                        <a:spcAft>
                          <a:spcPts val="0"/>
                        </a:spcAft>
                        <a:buFont typeface="Symbol" panose="05050102010706020507" pitchFamily="18" charset="2"/>
                        <a:buChar char=""/>
                      </a:pPr>
                      <a:r>
                        <a:rPr lang="en-GB" sz="1000" dirty="0">
                          <a:effectLst/>
                        </a:rPr>
                        <a:t>Qatar Airways and links to rest of the world</a:t>
                      </a:r>
                    </a:p>
                    <a:p>
                      <a:pPr marL="342900" lvl="0" indent="-342900">
                        <a:lnSpc>
                          <a:spcPct val="107000"/>
                        </a:lnSpc>
                        <a:spcAft>
                          <a:spcPts val="0"/>
                        </a:spcAft>
                        <a:buFont typeface="Symbol" panose="05050102010706020507" pitchFamily="18" charset="2"/>
                        <a:buChar char=""/>
                      </a:pPr>
                      <a:r>
                        <a:rPr lang="en-GB" sz="1000" dirty="0">
                          <a:effectLst/>
                        </a:rPr>
                        <a:t>British Airways Maintenance Dept.</a:t>
                      </a:r>
                    </a:p>
                    <a:p>
                      <a:pPr marL="342900" lvl="0" indent="-342900">
                        <a:lnSpc>
                          <a:spcPct val="107000"/>
                        </a:lnSpc>
                        <a:spcAft>
                          <a:spcPts val="0"/>
                        </a:spcAft>
                        <a:buFont typeface="Symbol" panose="05050102010706020507" pitchFamily="18" charset="2"/>
                        <a:buChar char=""/>
                      </a:pPr>
                      <a:r>
                        <a:rPr lang="en-GB" sz="1000" dirty="0">
                          <a:effectLst/>
                        </a:rPr>
                        <a:t>Airport Technology </a:t>
                      </a:r>
                    </a:p>
                    <a:p>
                      <a:pPr marL="342900" lvl="0" indent="-342900">
                        <a:lnSpc>
                          <a:spcPct val="107000"/>
                        </a:lnSpc>
                        <a:spcAft>
                          <a:spcPts val="0"/>
                        </a:spcAft>
                        <a:buFont typeface="Symbol" panose="05050102010706020507" pitchFamily="18" charset="2"/>
                        <a:buChar char=""/>
                      </a:pPr>
                      <a:r>
                        <a:rPr lang="en-GB" sz="1000" dirty="0">
                          <a:effectLst/>
                        </a:rPr>
                        <a:t>Education Facility </a:t>
                      </a:r>
                    </a:p>
                    <a:p>
                      <a:pPr marL="342900" lvl="0" indent="-342900">
                        <a:lnSpc>
                          <a:spcPct val="107000"/>
                        </a:lnSpc>
                        <a:spcAft>
                          <a:spcPts val="0"/>
                        </a:spcAft>
                        <a:buFont typeface="Symbol" panose="05050102010706020507" pitchFamily="18" charset="2"/>
                        <a:buChar char=""/>
                      </a:pPr>
                      <a:r>
                        <a:rPr lang="en-GB" sz="1000" dirty="0">
                          <a:effectLst/>
                        </a:rPr>
                        <a:t>Ability to accommodate larger Aircrafts</a:t>
                      </a:r>
                    </a:p>
                    <a:p>
                      <a:pPr marL="457200">
                        <a:lnSpc>
                          <a:spcPct val="107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2381" marR="52381" marT="0" marB="0"/>
                </a:tc>
                <a:tc>
                  <a:txBody>
                    <a:bodyPr/>
                    <a:lstStyle/>
                    <a:p>
                      <a:pPr>
                        <a:lnSpc>
                          <a:spcPct val="107000"/>
                        </a:lnSpc>
                        <a:spcAft>
                          <a:spcPts val="0"/>
                        </a:spcAft>
                      </a:pPr>
                      <a:r>
                        <a:rPr lang="en-GB" sz="800" dirty="0">
                          <a:effectLst/>
                        </a:rPr>
                        <a:t> </a:t>
                      </a:r>
                    </a:p>
                    <a:p>
                      <a:pPr marL="342900" lvl="0" indent="-342900">
                        <a:lnSpc>
                          <a:spcPct val="107000"/>
                        </a:lnSpc>
                        <a:spcAft>
                          <a:spcPts val="0"/>
                        </a:spcAft>
                        <a:buFont typeface="Symbol" panose="05050102010706020507" pitchFamily="18" charset="2"/>
                        <a:buChar char=""/>
                      </a:pPr>
                      <a:r>
                        <a:rPr lang="en-GB" sz="1000" dirty="0">
                          <a:effectLst/>
                        </a:rPr>
                        <a:t>Air Passenger Duty</a:t>
                      </a:r>
                    </a:p>
                    <a:p>
                      <a:pPr marL="342900" lvl="0" indent="-342900">
                        <a:lnSpc>
                          <a:spcPct val="107000"/>
                        </a:lnSpc>
                        <a:spcAft>
                          <a:spcPts val="0"/>
                        </a:spcAft>
                        <a:buFont typeface="Symbol" panose="05050102010706020507" pitchFamily="18" charset="2"/>
                        <a:buChar char=""/>
                      </a:pPr>
                      <a:r>
                        <a:rPr lang="en-GB" sz="1000" dirty="0">
                          <a:effectLst/>
                        </a:rPr>
                        <a:t>Lack of landside and airside facilities</a:t>
                      </a:r>
                    </a:p>
                    <a:p>
                      <a:pPr marL="342900" lvl="0" indent="-342900">
                        <a:lnSpc>
                          <a:spcPct val="107000"/>
                        </a:lnSpc>
                        <a:spcAft>
                          <a:spcPts val="0"/>
                        </a:spcAft>
                        <a:buFont typeface="Symbol" panose="05050102010706020507" pitchFamily="18" charset="2"/>
                        <a:buChar char=""/>
                      </a:pPr>
                      <a:r>
                        <a:rPr lang="en-GB" sz="1000" dirty="0">
                          <a:effectLst/>
                        </a:rPr>
                        <a:t>Lack of international Routes</a:t>
                      </a:r>
                    </a:p>
                    <a:p>
                      <a:pPr marL="342900" lvl="0" indent="-342900">
                        <a:lnSpc>
                          <a:spcPct val="107000"/>
                        </a:lnSpc>
                        <a:spcAft>
                          <a:spcPts val="0"/>
                        </a:spcAft>
                        <a:buFont typeface="Symbol" panose="05050102010706020507" pitchFamily="18" charset="2"/>
                        <a:buChar char=""/>
                      </a:pPr>
                      <a:r>
                        <a:rPr lang="en-GB" sz="1000" dirty="0">
                          <a:effectLst/>
                        </a:rPr>
                        <a:t>Limited catchment area</a:t>
                      </a:r>
                    </a:p>
                    <a:p>
                      <a:pPr marL="342900" lvl="0" indent="-342900">
                        <a:lnSpc>
                          <a:spcPct val="107000"/>
                        </a:lnSpc>
                        <a:spcAft>
                          <a:spcPts val="0"/>
                        </a:spcAft>
                        <a:buFont typeface="Symbol" panose="05050102010706020507" pitchFamily="18" charset="2"/>
                        <a:buChar char=""/>
                      </a:pPr>
                      <a:r>
                        <a:rPr lang="en-GB" sz="1000" dirty="0">
                          <a:effectLst/>
                        </a:rPr>
                        <a:t>Seasonal only on some routes </a:t>
                      </a:r>
                    </a:p>
                    <a:p>
                      <a:pPr marL="457200">
                        <a:lnSpc>
                          <a:spcPct val="107000"/>
                        </a:lnSpc>
                        <a:spcAft>
                          <a:spcPts val="0"/>
                        </a:spcAft>
                      </a:pPr>
                      <a:r>
                        <a:rPr lang="en-GB" sz="1000" dirty="0">
                          <a:effectLst/>
                        </a:rPr>
                        <a:t> </a:t>
                      </a:r>
                    </a:p>
                    <a:p>
                      <a:pPr>
                        <a:lnSpc>
                          <a:spcPct val="107000"/>
                        </a:lnSpc>
                        <a:spcAft>
                          <a:spcPts val="0"/>
                        </a:spcAft>
                      </a:pPr>
                      <a:r>
                        <a:rPr lang="en-GB" sz="800" dirty="0">
                          <a:effectLst/>
                        </a:rPr>
                        <a:t> </a:t>
                      </a:r>
                    </a:p>
                  </a:txBody>
                  <a:tcPr marL="52381" marR="52381" marT="0" marB="0"/>
                </a:tc>
                <a:extLst>
                  <a:ext uri="{0D108BD9-81ED-4DB2-BD59-A6C34878D82A}">
                    <a16:rowId xmlns:a16="http://schemas.microsoft.com/office/drawing/2014/main" val="1691474256"/>
                  </a:ext>
                </a:extLst>
              </a:tr>
              <a:tr h="2354526">
                <a:tc>
                  <a:txBody>
                    <a:bodyPr/>
                    <a:lstStyle/>
                    <a:p>
                      <a:pPr marL="457200">
                        <a:lnSpc>
                          <a:spcPct val="107000"/>
                        </a:lnSpc>
                        <a:spcAft>
                          <a:spcPts val="0"/>
                        </a:spcAft>
                      </a:pPr>
                      <a:r>
                        <a:rPr lang="en-GB" sz="800" dirty="0">
                          <a:effectLst/>
                        </a:rPr>
                        <a:t> </a:t>
                      </a:r>
                    </a:p>
                    <a:p>
                      <a:pPr>
                        <a:lnSpc>
                          <a:spcPct val="107000"/>
                        </a:lnSpc>
                        <a:spcAft>
                          <a:spcPts val="0"/>
                        </a:spcAft>
                      </a:pPr>
                      <a:r>
                        <a:rPr lang="en-GB" sz="800" dirty="0">
                          <a:effectLst/>
                        </a:rPr>
                        <a:t> </a:t>
                      </a:r>
                    </a:p>
                    <a:p>
                      <a:pPr marL="342900" lvl="0" indent="-342900">
                        <a:lnSpc>
                          <a:spcPct val="107000"/>
                        </a:lnSpc>
                        <a:spcAft>
                          <a:spcPts val="0"/>
                        </a:spcAft>
                        <a:buFont typeface="Symbol" panose="05050102010706020507" pitchFamily="18" charset="2"/>
                        <a:buChar char=""/>
                      </a:pPr>
                      <a:r>
                        <a:rPr lang="en-GB" sz="1000" dirty="0">
                          <a:effectLst/>
                        </a:rPr>
                        <a:t>Planned expansion of Cargo facilities.</a:t>
                      </a:r>
                    </a:p>
                    <a:p>
                      <a:pPr marL="342900" lvl="0" indent="-342900">
                        <a:lnSpc>
                          <a:spcPct val="107000"/>
                        </a:lnSpc>
                        <a:spcAft>
                          <a:spcPts val="0"/>
                        </a:spcAft>
                        <a:buFont typeface="Symbol" panose="05050102010706020507" pitchFamily="18" charset="2"/>
                        <a:buChar char=""/>
                      </a:pPr>
                      <a:r>
                        <a:rPr lang="en-GB" sz="1000" dirty="0">
                          <a:effectLst/>
                        </a:rPr>
                        <a:t>New Business and education campus.</a:t>
                      </a:r>
                    </a:p>
                    <a:p>
                      <a:pPr marL="342900" lvl="0" indent="-342900">
                        <a:lnSpc>
                          <a:spcPct val="107000"/>
                        </a:lnSpc>
                        <a:spcAft>
                          <a:spcPts val="0"/>
                        </a:spcAft>
                        <a:buFont typeface="Symbol" panose="05050102010706020507" pitchFamily="18" charset="2"/>
                        <a:buChar char=""/>
                      </a:pPr>
                      <a:r>
                        <a:rPr lang="en-GB" sz="1000" dirty="0">
                          <a:effectLst/>
                        </a:rPr>
                        <a:t>Electric bus infrastructure and electric Vehicle charging points.</a:t>
                      </a:r>
                    </a:p>
                    <a:p>
                      <a:pPr marL="342900" lvl="0" indent="-342900">
                        <a:lnSpc>
                          <a:spcPct val="107000"/>
                        </a:lnSpc>
                        <a:spcAft>
                          <a:spcPts val="0"/>
                        </a:spcAft>
                        <a:buFont typeface="Symbol" panose="05050102010706020507" pitchFamily="18" charset="2"/>
                        <a:buChar char=""/>
                      </a:pPr>
                      <a:r>
                        <a:rPr lang="en-GB" sz="1000" dirty="0">
                          <a:effectLst/>
                        </a:rPr>
                        <a:t>More routes with Qatar Airways.</a:t>
                      </a:r>
                    </a:p>
                    <a:p>
                      <a:pPr marL="342900" lvl="0" indent="-342900">
                        <a:lnSpc>
                          <a:spcPct val="107000"/>
                        </a:lnSpc>
                        <a:spcAft>
                          <a:spcPts val="0"/>
                        </a:spcAft>
                        <a:buFont typeface="Symbol" panose="05050102010706020507" pitchFamily="18" charset="2"/>
                        <a:buChar char=""/>
                      </a:pPr>
                      <a:r>
                        <a:rPr lang="en-GB" sz="1000" dirty="0">
                          <a:effectLst/>
                        </a:rPr>
                        <a:t>Improving links with M4 and attracting passengers from England.</a:t>
                      </a:r>
                    </a:p>
                    <a:p>
                      <a:pPr marL="342900" lvl="0" indent="-342900">
                        <a:lnSpc>
                          <a:spcPct val="107000"/>
                        </a:lnSpc>
                        <a:spcAft>
                          <a:spcPts val="0"/>
                        </a:spcAft>
                        <a:buFont typeface="Symbol" panose="05050102010706020507" pitchFamily="18" charset="2"/>
                        <a:buChar char=""/>
                      </a:pPr>
                      <a:r>
                        <a:rPr lang="en-GB" sz="1000" dirty="0">
                          <a:effectLst/>
                        </a:rPr>
                        <a:t>Devolve APD to make the airport more appealing. </a:t>
                      </a:r>
                    </a:p>
                    <a:p>
                      <a:pPr>
                        <a:lnSpc>
                          <a:spcPct val="107000"/>
                        </a:lnSpc>
                        <a:spcAft>
                          <a:spcPts val="0"/>
                        </a:spcAft>
                      </a:pPr>
                      <a:r>
                        <a:rPr lang="en-GB" sz="1000" dirty="0">
                          <a:effectLst/>
                        </a:rPr>
                        <a:t> </a:t>
                      </a:r>
                    </a:p>
                    <a:p>
                      <a:pPr marL="457200">
                        <a:lnSpc>
                          <a:spcPct val="107000"/>
                        </a:lnSpc>
                        <a:spcAft>
                          <a:spcPts val="0"/>
                        </a:spcAft>
                      </a:pPr>
                      <a:r>
                        <a:rPr lang="en-GB" sz="800" dirty="0">
                          <a:effectLst/>
                        </a:rPr>
                        <a:t> </a:t>
                      </a:r>
                    </a:p>
                    <a:p>
                      <a:pPr marL="457200">
                        <a:lnSpc>
                          <a:spcPct val="107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2381" marR="52381" marT="0" marB="0"/>
                </a:tc>
                <a:tc>
                  <a:txBody>
                    <a:bodyPr/>
                    <a:lstStyle/>
                    <a:p>
                      <a:pPr>
                        <a:lnSpc>
                          <a:spcPct val="107000"/>
                        </a:lnSpc>
                        <a:spcAft>
                          <a:spcPts val="0"/>
                        </a:spcAft>
                      </a:pPr>
                      <a:r>
                        <a:rPr lang="en-GB" sz="800" dirty="0">
                          <a:effectLst/>
                        </a:rPr>
                        <a:t> </a:t>
                      </a:r>
                    </a:p>
                    <a:p>
                      <a:pPr>
                        <a:lnSpc>
                          <a:spcPct val="107000"/>
                        </a:lnSpc>
                        <a:spcAft>
                          <a:spcPts val="0"/>
                        </a:spcAft>
                      </a:pPr>
                      <a:r>
                        <a:rPr lang="en-GB" sz="800" dirty="0">
                          <a:effectLst/>
                        </a:rPr>
                        <a:t> </a:t>
                      </a:r>
                    </a:p>
                    <a:p>
                      <a:pPr>
                        <a:lnSpc>
                          <a:spcPct val="107000"/>
                        </a:lnSpc>
                        <a:spcAft>
                          <a:spcPts val="0"/>
                        </a:spcAft>
                      </a:pPr>
                      <a:r>
                        <a:rPr lang="en-GB" sz="800" dirty="0">
                          <a:effectLst/>
                        </a:rPr>
                        <a:t> </a:t>
                      </a:r>
                    </a:p>
                    <a:p>
                      <a:pPr>
                        <a:lnSpc>
                          <a:spcPct val="107000"/>
                        </a:lnSpc>
                        <a:spcAft>
                          <a:spcPts val="0"/>
                        </a:spcAft>
                      </a:pPr>
                      <a:r>
                        <a:rPr lang="en-GB" sz="800" dirty="0">
                          <a:effectLst/>
                        </a:rPr>
                        <a:t> </a:t>
                      </a:r>
                    </a:p>
                    <a:p>
                      <a:pPr marL="342900" lvl="0" indent="-342900">
                        <a:lnSpc>
                          <a:spcPct val="107000"/>
                        </a:lnSpc>
                        <a:spcAft>
                          <a:spcPts val="0"/>
                        </a:spcAft>
                        <a:buFont typeface="Symbol" panose="05050102010706020507" pitchFamily="18" charset="2"/>
                        <a:buChar char=""/>
                      </a:pPr>
                      <a:r>
                        <a:rPr lang="en-GB" sz="1000" dirty="0">
                          <a:effectLst/>
                        </a:rPr>
                        <a:t>Covid-19 Fallout </a:t>
                      </a:r>
                    </a:p>
                    <a:p>
                      <a:pPr marL="342900" lvl="0" indent="-342900">
                        <a:lnSpc>
                          <a:spcPct val="107000"/>
                        </a:lnSpc>
                        <a:spcAft>
                          <a:spcPts val="0"/>
                        </a:spcAft>
                        <a:buFont typeface="Symbol" panose="05050102010706020507" pitchFamily="18" charset="2"/>
                        <a:buChar char=""/>
                      </a:pPr>
                      <a:r>
                        <a:rPr lang="en-GB" sz="1000" dirty="0">
                          <a:effectLst/>
                        </a:rPr>
                        <a:t>Brexit</a:t>
                      </a:r>
                    </a:p>
                    <a:p>
                      <a:pPr marL="342900" lvl="0" indent="-342900">
                        <a:lnSpc>
                          <a:spcPct val="107000"/>
                        </a:lnSpc>
                        <a:spcAft>
                          <a:spcPts val="0"/>
                        </a:spcAft>
                        <a:buFont typeface="Symbol" panose="05050102010706020507" pitchFamily="18" charset="2"/>
                        <a:buChar char=""/>
                      </a:pPr>
                      <a:r>
                        <a:rPr lang="en-GB" sz="1000" dirty="0">
                          <a:effectLst/>
                        </a:rPr>
                        <a:t>Exchange rate </a:t>
                      </a:r>
                    </a:p>
                    <a:p>
                      <a:pPr marL="342900" lvl="0" indent="-342900">
                        <a:lnSpc>
                          <a:spcPct val="107000"/>
                        </a:lnSpc>
                        <a:spcAft>
                          <a:spcPts val="0"/>
                        </a:spcAft>
                        <a:buFont typeface="Symbol" panose="05050102010706020507" pitchFamily="18" charset="2"/>
                        <a:buChar char=""/>
                      </a:pPr>
                      <a:r>
                        <a:rPr lang="en-GB" sz="1000" dirty="0">
                          <a:effectLst/>
                        </a:rPr>
                        <a:t>Weather</a:t>
                      </a:r>
                    </a:p>
                    <a:p>
                      <a:pPr marL="342900" lvl="0" indent="-342900">
                        <a:lnSpc>
                          <a:spcPct val="107000"/>
                        </a:lnSpc>
                        <a:spcAft>
                          <a:spcPts val="0"/>
                        </a:spcAft>
                        <a:buFont typeface="Symbol" panose="05050102010706020507" pitchFamily="18" charset="2"/>
                        <a:buChar char=""/>
                      </a:pPr>
                      <a:r>
                        <a:rPr lang="en-GB" sz="1000" dirty="0">
                          <a:effectLst/>
                        </a:rPr>
                        <a:t>Terrorism</a:t>
                      </a:r>
                    </a:p>
                    <a:p>
                      <a:pPr marL="342900" lvl="0" indent="-342900">
                        <a:lnSpc>
                          <a:spcPct val="107000"/>
                        </a:lnSpc>
                        <a:spcAft>
                          <a:spcPts val="0"/>
                        </a:spcAft>
                        <a:buFont typeface="Symbol" panose="05050102010706020507" pitchFamily="18" charset="2"/>
                        <a:buChar char=""/>
                      </a:pPr>
                      <a:r>
                        <a:rPr lang="en-GB" sz="1000" dirty="0">
                          <a:effectLst/>
                        </a:rPr>
                        <a:t>Interest rates</a:t>
                      </a:r>
                      <a:endParaRPr lang="en-GB" sz="1000" dirty="0">
                        <a:effectLst/>
                        <a:latin typeface="Calibri" panose="020F0502020204030204" pitchFamily="34" charset="0"/>
                        <a:ea typeface="Calibri" panose="020F0502020204030204" pitchFamily="34" charset="0"/>
                        <a:cs typeface="Symbol" panose="05050102010706020507" pitchFamily="18" charset="2"/>
                      </a:endParaRPr>
                    </a:p>
                  </a:txBody>
                  <a:tcPr marL="52381" marR="52381" marT="0" marB="0"/>
                </a:tc>
                <a:extLst>
                  <a:ext uri="{0D108BD9-81ED-4DB2-BD59-A6C34878D82A}">
                    <a16:rowId xmlns:a16="http://schemas.microsoft.com/office/drawing/2014/main" val="2335888151"/>
                  </a:ext>
                </a:extLst>
              </a:tr>
              <a:tr h="450930">
                <a:tc>
                  <a:txBody>
                    <a:bodyPr/>
                    <a:lstStyle/>
                    <a:p>
                      <a:pPr>
                        <a:lnSpc>
                          <a:spcPct val="107000"/>
                        </a:lnSpc>
                        <a:spcAft>
                          <a:spcPts val="0"/>
                        </a:spcAft>
                      </a:pPr>
                      <a:endParaRPr lang="en-GB" sz="800">
                        <a:effectLst/>
                      </a:endParaRPr>
                    </a:p>
                    <a:p>
                      <a:pPr algn="ctr">
                        <a:lnSpc>
                          <a:spcPct val="107000"/>
                        </a:lnSpc>
                        <a:spcAft>
                          <a:spcPts val="800"/>
                        </a:spcAft>
                      </a:pPr>
                      <a:r>
                        <a:rPr lang="en-GB" sz="1400">
                          <a:effectLst/>
                        </a:rPr>
                        <a:t>OPPORTUNITIES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2381" marR="52381" marT="0" marB="0"/>
                </a:tc>
                <a:tc>
                  <a:txBody>
                    <a:bodyPr/>
                    <a:lstStyle/>
                    <a:p>
                      <a:pPr>
                        <a:lnSpc>
                          <a:spcPct val="107000"/>
                        </a:lnSpc>
                        <a:spcAft>
                          <a:spcPts val="0"/>
                        </a:spcAft>
                      </a:pPr>
                      <a:endParaRPr lang="en-GB" sz="800" dirty="0">
                        <a:effectLst/>
                      </a:endParaRPr>
                    </a:p>
                    <a:p>
                      <a:pPr algn="ctr">
                        <a:lnSpc>
                          <a:spcPct val="107000"/>
                        </a:lnSpc>
                        <a:spcAft>
                          <a:spcPts val="800"/>
                        </a:spcAft>
                      </a:pPr>
                      <a:r>
                        <a:rPr lang="en-GB" sz="1400" dirty="0">
                          <a:effectLst/>
                        </a:rPr>
                        <a:t>THREATS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2381" marR="52381" marT="0" marB="0"/>
                </a:tc>
                <a:extLst>
                  <a:ext uri="{0D108BD9-81ED-4DB2-BD59-A6C34878D82A}">
                    <a16:rowId xmlns:a16="http://schemas.microsoft.com/office/drawing/2014/main" val="254208684"/>
                  </a:ext>
                </a:extLst>
              </a:tr>
            </a:tbl>
          </a:graphicData>
        </a:graphic>
      </p:graphicFrame>
      <p:sp>
        <p:nvSpPr>
          <p:cNvPr id="15" name="Text Box 2">
            <a:extLst>
              <a:ext uri="{FF2B5EF4-FFF2-40B4-BE49-F238E27FC236}">
                <a16:creationId xmlns:a16="http://schemas.microsoft.com/office/drawing/2014/main" id="{BC04DC0D-1355-4490-ADC7-AD04D0EC12CA}"/>
              </a:ext>
            </a:extLst>
          </p:cNvPr>
          <p:cNvSpPr txBox="1">
            <a:spLocks noChangeArrowheads="1"/>
          </p:cNvSpPr>
          <p:nvPr/>
        </p:nvSpPr>
        <p:spPr bwMode="auto">
          <a:xfrm>
            <a:off x="2246009" y="10000643"/>
            <a:ext cx="2378075" cy="286150"/>
          </a:xfrm>
          <a:prstGeom prst="rect">
            <a:avLst/>
          </a:prstGeom>
          <a:solidFill>
            <a:schemeClr val="accent4">
              <a:lumMod val="40000"/>
              <a:lumOff val="60000"/>
            </a:schemeClr>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800" b="1">
                <a:effectLst/>
                <a:latin typeface="Calibri" panose="020F0502020204030204" pitchFamily="34" charset="0"/>
                <a:ea typeface="Calibri" panose="020F0502020204030204" pitchFamily="34" charset="0"/>
                <a:cs typeface="Times New Roman" panose="02020603050405020304" pitchFamily="18" charset="0"/>
              </a:rPr>
              <a:t>OPPORTUNITIES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Text Box 2">
            <a:extLst>
              <a:ext uri="{FF2B5EF4-FFF2-40B4-BE49-F238E27FC236}">
                <a16:creationId xmlns:a16="http://schemas.microsoft.com/office/drawing/2014/main" id="{68000753-B4B0-4A86-A7F1-F5BCDEEC86F3}"/>
              </a:ext>
            </a:extLst>
          </p:cNvPr>
          <p:cNvSpPr txBox="1">
            <a:spLocks noChangeArrowheads="1"/>
          </p:cNvSpPr>
          <p:nvPr/>
        </p:nvSpPr>
        <p:spPr bwMode="auto">
          <a:xfrm>
            <a:off x="5108272" y="10000642"/>
            <a:ext cx="2378075" cy="303197"/>
          </a:xfrm>
          <a:prstGeom prst="rect">
            <a:avLst/>
          </a:prstGeom>
          <a:solidFill>
            <a:schemeClr val="accent2">
              <a:lumMod val="60000"/>
              <a:lumOff val="40000"/>
            </a:schemeClr>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800" b="1">
                <a:effectLst/>
                <a:latin typeface="Calibri" panose="020F0502020204030204" pitchFamily="34" charset="0"/>
                <a:ea typeface="Calibri" panose="020F0502020204030204" pitchFamily="34" charset="0"/>
                <a:cs typeface="Times New Roman" panose="02020603050405020304" pitchFamily="18" charset="0"/>
              </a:rPr>
              <a:t>THREATS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7" name="Rectangle 22">
            <a:extLst>
              <a:ext uri="{FF2B5EF4-FFF2-40B4-BE49-F238E27FC236}">
                <a16:creationId xmlns:a16="http://schemas.microsoft.com/office/drawing/2014/main" id="{5AE89CB5-4686-4B95-86A1-A2A91F517A27}"/>
              </a:ext>
            </a:extLst>
          </p:cNvPr>
          <p:cNvSpPr>
            <a:spLocks noChangeArrowheads="1"/>
          </p:cNvSpPr>
          <p:nvPr/>
        </p:nvSpPr>
        <p:spPr bwMode="auto">
          <a:xfrm>
            <a:off x="6746033" y="1054359"/>
            <a:ext cx="4879909" cy="43667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5" name="Rectangle 4">
            <a:extLst>
              <a:ext uri="{FF2B5EF4-FFF2-40B4-BE49-F238E27FC236}">
                <a16:creationId xmlns:a16="http://schemas.microsoft.com/office/drawing/2014/main" id="{C4EEDFCF-E2B8-498A-99A5-56C1B0DDCC39}"/>
              </a:ext>
            </a:extLst>
          </p:cNvPr>
          <p:cNvSpPr/>
          <p:nvPr/>
        </p:nvSpPr>
        <p:spPr>
          <a:xfrm>
            <a:off x="6839338" y="1054359"/>
            <a:ext cx="4991878" cy="5478423"/>
          </a:xfrm>
          <a:prstGeom prst="rect">
            <a:avLst/>
          </a:prstGeom>
        </p:spPr>
        <p:txBody>
          <a:bodyPr wrap="square">
            <a:spAutoFit/>
          </a:bodyPr>
          <a:lstStyle/>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Times New Roman" panose="02020603050405020304" pitchFamily="18" charset="0"/>
              </a:rPr>
              <a:t>When considering strengths for Cardiff Airport, the airport being a gateway to Wales for business and pleasure, working collaboratively with Visit Wales to promote Wales and its cultural assets, using the strength of the Welsh Culture and surrounding area to make it  a more attractive place to visit (Cardiff Airport, 2019). </a:t>
            </a:r>
          </a:p>
          <a:p>
            <a:pPr marL="285750" indent="-285750">
              <a:buFont typeface="Arial" panose="020B0604020202020204" pitchFamily="34" charset="0"/>
              <a:buChar char="•"/>
            </a:pPr>
            <a:r>
              <a:rPr lang="en-GB" sz="1400" dirty="0"/>
              <a:t>When considering weaknesses at the Airport, something that could affect the airport attracting more customers is the situation with the airport calling for the devolution of Air Passenger Duty, the devolution of the tax would benefit the customer with increasing choices and reducing costs, stimulating inbound tourism and economic growth for the Airport.</a:t>
            </a:r>
          </a:p>
          <a:p>
            <a:pPr marL="285750" indent="-285750">
              <a:buFont typeface="Arial" panose="020B0604020202020204" pitchFamily="34" charset="0"/>
              <a:buChar char="•"/>
            </a:pPr>
            <a:r>
              <a:rPr lang="en-GB" sz="1400" dirty="0"/>
              <a:t> With Brexit looming, Cardiff Airport (2019) reported their CEO stated that the devolution of APD would be an opportunity to create value for the airport and region, stimulating investment and connectivity and to option to be more competitive resulting in more passengers and business growth. </a:t>
            </a:r>
          </a:p>
          <a:p>
            <a:pPr marL="285750" indent="-285750">
              <a:buFont typeface="Arial" panose="020B0604020202020204" pitchFamily="34" charset="0"/>
              <a:buChar char="•"/>
            </a:pPr>
            <a:r>
              <a:rPr lang="en-GB" sz="1400" dirty="0"/>
              <a:t>The devolution of this tax would stimulate business and passenger growth.  Customers would see increasing route choices and reducing costs, this leading to increasing passenger numbers for the airport and improving airport profitability. The area would benefit from economic growth, adding trade links and improving inbound tourism.</a:t>
            </a:r>
          </a:p>
          <a:p>
            <a:endParaRPr lang="en-GB" sz="1400" dirty="0"/>
          </a:p>
        </p:txBody>
      </p:sp>
      <p:pic>
        <p:nvPicPr>
          <p:cNvPr id="2" name="Audio 1">
            <a:hlinkClick r:id="" action="ppaction://media"/>
            <a:extLst>
              <a:ext uri="{FF2B5EF4-FFF2-40B4-BE49-F238E27FC236}">
                <a16:creationId xmlns:a16="http://schemas.microsoft.com/office/drawing/2014/main" id="{882DAC73-F0E3-48A8-A65D-15D1B43EA1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878838917"/>
      </p:ext>
    </p:extLst>
  </p:cSld>
  <p:clrMapOvr>
    <a:masterClrMapping/>
  </p:clrMapOvr>
  <mc:AlternateContent xmlns:mc="http://schemas.openxmlformats.org/markup-compatibility/2006">
    <mc:Choice xmlns:p14="http://schemas.microsoft.com/office/powerpoint/2010/main" Requires="p14">
      <p:transition spd="slow" p14:dur="2000" advTm="139712"/>
    </mc:Choice>
    <mc:Fallback>
      <p:transition spd="slow" advTm="139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B537A-05BD-4CC1-8823-4717DBBEAE20}"/>
              </a:ext>
            </a:extLst>
          </p:cNvPr>
          <p:cNvSpPr>
            <a:spLocks noGrp="1"/>
          </p:cNvSpPr>
          <p:nvPr>
            <p:ph type="title"/>
          </p:nvPr>
        </p:nvSpPr>
        <p:spPr>
          <a:xfrm>
            <a:off x="685801" y="609600"/>
            <a:ext cx="10131425" cy="457199"/>
          </a:xfrm>
        </p:spPr>
        <p:txBody>
          <a:bodyPr>
            <a:normAutofit fontScale="90000"/>
          </a:bodyPr>
          <a:lstStyle/>
          <a:p>
            <a:pPr algn="ctr"/>
            <a:r>
              <a:rPr lang="en-GB" b="1" i="1" dirty="0">
                <a:solidFill>
                  <a:schemeClr val="bg2">
                    <a:lumMod val="40000"/>
                    <a:lumOff val="60000"/>
                  </a:schemeClr>
                </a:solidFill>
              </a:rPr>
              <a:t>conclusion</a:t>
            </a:r>
          </a:p>
        </p:txBody>
      </p:sp>
      <p:sp>
        <p:nvSpPr>
          <p:cNvPr id="3" name="Content Placeholder 2">
            <a:extLst>
              <a:ext uri="{FF2B5EF4-FFF2-40B4-BE49-F238E27FC236}">
                <a16:creationId xmlns:a16="http://schemas.microsoft.com/office/drawing/2014/main" id="{D6051E3E-645A-4E52-B168-AC85321026A7}"/>
              </a:ext>
            </a:extLst>
          </p:cNvPr>
          <p:cNvSpPr>
            <a:spLocks noGrp="1"/>
          </p:cNvSpPr>
          <p:nvPr>
            <p:ph idx="1"/>
          </p:nvPr>
        </p:nvSpPr>
        <p:spPr>
          <a:xfrm>
            <a:off x="685801" y="1156997"/>
            <a:ext cx="10131425" cy="4634204"/>
          </a:xfrm>
        </p:spPr>
        <p:txBody>
          <a:bodyPr>
            <a:normAutofit fontScale="47500" lnSpcReduction="20000"/>
          </a:bodyPr>
          <a:lstStyle/>
          <a:p>
            <a:r>
              <a:rPr lang="en-GB" sz="2900" dirty="0"/>
              <a:t>Cardiff Airport (2020), confirmed their vision for the airport is to be a pioneering Airport, making Wales proud, creating travel opportunities for leisure and business. Their purpose is to continue to transform the business through excellent operations, with the team and customer experience being the heart of all they do. Objectives for the Airport over the next twenty years would be to attract new airlines, securing new routes and more choice while increasing passengers, with the plan to hit three million passengers by 2040. The Airport needs to offer an improved integrated transport facility and improve transport links internally and externally and offer more choice in local accommodation for customers. </a:t>
            </a:r>
          </a:p>
          <a:p>
            <a:r>
              <a:rPr lang="en-GB" sz="2900" dirty="0"/>
              <a:t>To increase passenger numbers is vital for Cardiff Airport, In 2012 the Airport saw just over a million passengers, which was a 50% reduction than previous years. Since the Welsh Government purchased the airport the numbers have steadily increased every year. But growth in passengers is vital for the airport. Following the loss of Thomas Cook the airport stated they were actively speaking to numerous airlines outlining what the opportunities are in Wales focusing on filling the routes that were lost with the collapse of the airline (Cardiff Airport, 2019).</a:t>
            </a:r>
          </a:p>
          <a:p>
            <a:r>
              <a:rPr lang="en-GB" sz="2900" dirty="0"/>
              <a:t>Cardiff Airport (2020), confirmed their vision for the airport is to be a pioneering Airport, making Wales proud, creating travel opportunities for leisure and business. Their purpose is to continue to transform the business through excellent operations, with the team and customer experience being the heart of all they do. Objectives for the Airport over the next twenty years would be to attract new airlines, securing new routes and more choice while increasing passengers, with the plan to hit three million passengers by 2040. The Airport needs to offer an improved integrated transport facility and improve transport links internally and externally and offer more choice in local accommodation for customers.</a:t>
            </a:r>
          </a:p>
          <a:p>
            <a:r>
              <a:rPr lang="en-GB" sz="2900" dirty="0"/>
              <a:t>Cardiff Airport aspires to be an outstanding city airport connecting Wales to the rest of the world. And to achieve this they have in place their Masterplan for the next twenty years. With an important role both as a gateway and as a major driver within the Welsh economy (Cardiff Airport, 2020). </a:t>
            </a:r>
          </a:p>
          <a:p>
            <a:endParaRPr lang="en-GB" sz="2900" dirty="0"/>
          </a:p>
          <a:p>
            <a:pPr marL="0" indent="0">
              <a:buNone/>
            </a:pPr>
            <a:r>
              <a:rPr lang="en-GB" dirty="0"/>
              <a:t> </a:t>
            </a:r>
          </a:p>
          <a:p>
            <a:endParaRPr lang="en-GB" dirty="0"/>
          </a:p>
        </p:txBody>
      </p:sp>
      <p:pic>
        <p:nvPicPr>
          <p:cNvPr id="4" name="Audio 3">
            <a:hlinkClick r:id="" action="ppaction://media"/>
            <a:extLst>
              <a:ext uri="{FF2B5EF4-FFF2-40B4-BE49-F238E27FC236}">
                <a16:creationId xmlns:a16="http://schemas.microsoft.com/office/drawing/2014/main" id="{C0CFB957-4FFC-4DBB-85AC-BEB0E204B32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96051002"/>
      </p:ext>
    </p:extLst>
  </p:cSld>
  <p:clrMapOvr>
    <a:masterClrMapping/>
  </p:clrMapOvr>
  <mc:AlternateContent xmlns:mc="http://schemas.openxmlformats.org/markup-compatibility/2006">
    <mc:Choice xmlns:p14="http://schemas.microsoft.com/office/powerpoint/2010/main" Requires="p14">
      <p:transition spd="slow" p14:dur="2000" advTm="188529"/>
    </mc:Choice>
    <mc:Fallback>
      <p:transition spd="slow" advTm="188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BD73D-EE0D-43F6-B19F-DFA81C1255B1}"/>
              </a:ext>
            </a:extLst>
          </p:cNvPr>
          <p:cNvSpPr>
            <a:spLocks noGrp="1"/>
          </p:cNvSpPr>
          <p:nvPr>
            <p:ph type="title"/>
          </p:nvPr>
        </p:nvSpPr>
        <p:spPr>
          <a:xfrm>
            <a:off x="685801" y="609600"/>
            <a:ext cx="10131425" cy="836645"/>
          </a:xfrm>
        </p:spPr>
        <p:txBody>
          <a:bodyPr/>
          <a:lstStyle/>
          <a:p>
            <a:pPr algn="ctr"/>
            <a:r>
              <a:rPr lang="en-GB" i="1" dirty="0">
                <a:solidFill>
                  <a:schemeClr val="bg2">
                    <a:lumMod val="40000"/>
                    <a:lumOff val="60000"/>
                  </a:schemeClr>
                </a:solidFill>
              </a:rPr>
              <a:t>references</a:t>
            </a:r>
          </a:p>
        </p:txBody>
      </p:sp>
      <p:sp>
        <p:nvSpPr>
          <p:cNvPr id="3" name="Content Placeholder 2">
            <a:extLst>
              <a:ext uri="{FF2B5EF4-FFF2-40B4-BE49-F238E27FC236}">
                <a16:creationId xmlns:a16="http://schemas.microsoft.com/office/drawing/2014/main" id="{20DDD578-F2DF-4833-8144-E226D72170E1}"/>
              </a:ext>
            </a:extLst>
          </p:cNvPr>
          <p:cNvSpPr>
            <a:spLocks noGrp="1"/>
          </p:cNvSpPr>
          <p:nvPr>
            <p:ph idx="1"/>
          </p:nvPr>
        </p:nvSpPr>
        <p:spPr>
          <a:xfrm>
            <a:off x="685801" y="1371601"/>
            <a:ext cx="10131425" cy="4419600"/>
          </a:xfrm>
        </p:spPr>
        <p:txBody>
          <a:bodyPr>
            <a:normAutofit/>
          </a:bodyPr>
          <a:lstStyle/>
          <a:p>
            <a:r>
              <a:rPr lang="en-GB" sz="1200" dirty="0"/>
              <a:t>BBC (2010) ‘Collapse of Thomas Cook’ [Online] Available: </a:t>
            </a:r>
            <a:r>
              <a:rPr lang="en-GB" sz="1200" u="sng" dirty="0">
                <a:hlinkClick r:id="rId2"/>
              </a:rPr>
              <a:t>www.bbc.co.uk</a:t>
            </a:r>
            <a:r>
              <a:rPr lang="en-GB" sz="1200" dirty="0"/>
              <a:t>, Accessed 2020, April, 21</a:t>
            </a:r>
            <a:r>
              <a:rPr lang="en-GB" sz="1200" baseline="30000" dirty="0"/>
              <a:t>st</a:t>
            </a:r>
            <a:r>
              <a:rPr lang="en-GB" sz="1200" dirty="0"/>
              <a:t> </a:t>
            </a:r>
          </a:p>
          <a:p>
            <a:r>
              <a:rPr lang="en-GB" sz="1200" dirty="0"/>
              <a:t>BBC (2019) ‘History of Cardiff Airport’ [Online] Available: </a:t>
            </a:r>
            <a:r>
              <a:rPr lang="en-GB" sz="1200" u="sng" dirty="0">
                <a:hlinkClick r:id="rId2"/>
              </a:rPr>
              <a:t>www.bbc.co.uk</a:t>
            </a:r>
            <a:r>
              <a:rPr lang="en-GB" sz="1200" u="sng" dirty="0"/>
              <a:t>, Accessed 2020, April, 12</a:t>
            </a:r>
            <a:r>
              <a:rPr lang="en-GB" sz="1200" u="sng" baseline="30000" dirty="0"/>
              <a:t>th</a:t>
            </a:r>
            <a:r>
              <a:rPr lang="en-GB" sz="1200" u="sng" dirty="0"/>
              <a:t>  </a:t>
            </a:r>
            <a:endParaRPr lang="en-GB" sz="1200" dirty="0"/>
          </a:p>
          <a:p>
            <a:r>
              <a:rPr lang="en-GB" sz="1200" dirty="0"/>
              <a:t>BBC News (2020)  ‘How is Cardiff Airport operating during Coronavirus’ [Online] Available: </a:t>
            </a:r>
            <a:r>
              <a:rPr lang="en-GB" sz="1200" u="sng" dirty="0">
                <a:hlinkClick r:id="rId2"/>
              </a:rPr>
              <a:t>www.bbc.co.uk</a:t>
            </a:r>
            <a:r>
              <a:rPr lang="en-GB" sz="1200" dirty="0"/>
              <a:t>, Accessed 2020, April, 15th</a:t>
            </a:r>
          </a:p>
          <a:p>
            <a:r>
              <a:rPr lang="en-GB" sz="1200" dirty="0"/>
              <a:t>BBC news (2020) ‘How the collapse of Flybe will affect Cardiff Airport’ [Online] Available: </a:t>
            </a:r>
            <a:r>
              <a:rPr lang="en-GB" sz="1200" u="sng" dirty="0">
                <a:hlinkClick r:id="rId2"/>
              </a:rPr>
              <a:t>www.bbc.co.uk</a:t>
            </a:r>
            <a:r>
              <a:rPr lang="en-GB" sz="1200" dirty="0"/>
              <a:t>, Accessed 2020, April, 14th</a:t>
            </a:r>
          </a:p>
          <a:p>
            <a:r>
              <a:rPr lang="en-GB" sz="1200" dirty="0"/>
              <a:t>BBC Wales (2013) Welsh Government investment Cardiff Airport’ [Online] Available: </a:t>
            </a:r>
            <a:r>
              <a:rPr lang="en-GB" sz="1200" u="sng" dirty="0">
                <a:hlinkClick r:id="rId2"/>
              </a:rPr>
              <a:t>www.bbc.co.uk</a:t>
            </a:r>
            <a:r>
              <a:rPr lang="en-GB" sz="1200" dirty="0"/>
              <a:t>, Accessed 2020, April, 12th </a:t>
            </a:r>
          </a:p>
          <a:p>
            <a:r>
              <a:rPr lang="en-GB" sz="1200" dirty="0"/>
              <a:t>Business News Daily (2019) ‘SWOT Analysis’ [Online] Available: </a:t>
            </a:r>
            <a:r>
              <a:rPr lang="en-GB" sz="1200" u="sng" dirty="0">
                <a:hlinkClick r:id="rId3"/>
              </a:rPr>
              <a:t>www.businessnewsdaily.com</a:t>
            </a:r>
            <a:r>
              <a:rPr lang="en-GB" sz="1200" dirty="0"/>
              <a:t>, Accessed 2020, April, 20th</a:t>
            </a:r>
          </a:p>
          <a:p>
            <a:r>
              <a:rPr lang="en-GB" sz="1200" dirty="0"/>
              <a:t>Cardiff Airport (2019) ‘History of Cardiff Airport’ [Online] Available </a:t>
            </a:r>
            <a:r>
              <a:rPr lang="en-GB" sz="1200" u="sng" dirty="0">
                <a:hlinkClick r:id="rId4"/>
              </a:rPr>
              <a:t>www.cardiff-airport.com</a:t>
            </a:r>
            <a:r>
              <a:rPr lang="en-GB" sz="1200" u="sng" dirty="0"/>
              <a:t>, Accessed 2020, April, 12</a:t>
            </a:r>
            <a:r>
              <a:rPr lang="en-GB" sz="1200" u="sng" baseline="30000" dirty="0"/>
              <a:t>th</a:t>
            </a:r>
            <a:r>
              <a:rPr lang="en-GB" sz="1200" u="sng" dirty="0"/>
              <a:t> </a:t>
            </a:r>
            <a:endParaRPr lang="en-GB" sz="1200" dirty="0"/>
          </a:p>
          <a:p>
            <a:r>
              <a:rPr lang="en-GB" sz="1200" dirty="0"/>
              <a:t>Cardiff Airport (2019) ‘Passenger Numbers at Cardiff Airport’ [Online] Available: </a:t>
            </a:r>
            <a:r>
              <a:rPr lang="en-GB" sz="1200" u="sng" dirty="0">
                <a:hlinkClick r:id="rId4"/>
              </a:rPr>
              <a:t>www.cardiff-airport.com</a:t>
            </a:r>
            <a:r>
              <a:rPr lang="en-GB" sz="1200" dirty="0"/>
              <a:t>, Accessed 2020, April, 14</a:t>
            </a:r>
            <a:r>
              <a:rPr lang="en-GB" sz="1200" baseline="30000" dirty="0"/>
              <a:t>th</a:t>
            </a:r>
            <a:r>
              <a:rPr lang="en-GB" sz="1200" dirty="0"/>
              <a:t> </a:t>
            </a:r>
          </a:p>
          <a:p>
            <a:r>
              <a:rPr lang="en-GB" sz="1200" dirty="0"/>
              <a:t>Cardiff Airport (2019) ‘Security scanners at Cardiff Airport’ [Online] Available: </a:t>
            </a:r>
            <a:r>
              <a:rPr lang="en-GB" sz="1200" u="sng" dirty="0">
                <a:hlinkClick r:id="rId4"/>
              </a:rPr>
              <a:t>www.cardiff-airport.com</a:t>
            </a:r>
            <a:r>
              <a:rPr lang="en-GB" sz="1200" dirty="0"/>
              <a:t>, Accessed 2020, April, 19</a:t>
            </a:r>
            <a:r>
              <a:rPr lang="en-GB" sz="1200" baseline="30000" dirty="0"/>
              <a:t>th</a:t>
            </a:r>
            <a:r>
              <a:rPr lang="en-GB" sz="1200" dirty="0"/>
              <a:t>Cardiff Airport (2020) ‘Cardiff Airport Masterplan’ [Online] Available: </a:t>
            </a:r>
            <a:r>
              <a:rPr lang="en-GB" sz="1200" u="sng" dirty="0">
                <a:hlinkClick r:id="rId4"/>
              </a:rPr>
              <a:t>www.cardiff-airport.com</a:t>
            </a:r>
            <a:r>
              <a:rPr lang="en-GB" sz="1200" dirty="0"/>
              <a:t>, Accessed 2020, April, 13</a:t>
            </a:r>
            <a:r>
              <a:rPr lang="en-GB" sz="1200" baseline="30000" dirty="0"/>
              <a:t>th</a:t>
            </a:r>
            <a:r>
              <a:rPr lang="en-GB" sz="1200" dirty="0"/>
              <a:t>  </a:t>
            </a:r>
          </a:p>
          <a:p>
            <a:r>
              <a:rPr lang="en-GB" sz="1200" dirty="0"/>
              <a:t>Cardiff Airport (2020) ‘Environmental Responsibility at Cardiff Airport’ [Online] Available: </a:t>
            </a:r>
            <a:r>
              <a:rPr lang="en-GB" sz="1200" u="sng" dirty="0">
                <a:hlinkClick r:id="rId4"/>
              </a:rPr>
              <a:t>www.cardiff-airport.com</a:t>
            </a:r>
            <a:r>
              <a:rPr lang="en-GB" sz="1200" dirty="0"/>
              <a:t>, Accessed 2020, April, 19th</a:t>
            </a:r>
          </a:p>
          <a:p>
            <a:r>
              <a:rPr lang="en-GB" sz="1200" dirty="0"/>
              <a:t>CAA.org (2020) ‘Noise restrictions at UK airports’ [Online] Available: </a:t>
            </a:r>
            <a:r>
              <a:rPr lang="en-GB" sz="1200" u="sng" dirty="0">
                <a:hlinkClick r:id="rId5"/>
              </a:rPr>
              <a:t>www.caa.co.uk</a:t>
            </a:r>
            <a:r>
              <a:rPr lang="en-GB" sz="1200" dirty="0"/>
              <a:t>, Accessed 2020, April, 19</a:t>
            </a:r>
            <a:r>
              <a:rPr lang="en-GB" sz="1200" baseline="30000" dirty="0"/>
              <a:t>th</a:t>
            </a:r>
            <a:endParaRPr lang="en-GB" sz="1200" dirty="0"/>
          </a:p>
          <a:p>
            <a:endParaRPr lang="en-GB" sz="1300" dirty="0"/>
          </a:p>
          <a:p>
            <a:endParaRPr lang="en-GB" sz="1300" dirty="0"/>
          </a:p>
        </p:txBody>
      </p:sp>
    </p:spTree>
    <p:extLst>
      <p:ext uri="{BB962C8B-B14F-4D97-AF65-F5344CB8AC3E}">
        <p14:creationId xmlns:p14="http://schemas.microsoft.com/office/powerpoint/2010/main" val="3368618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BD73D-EE0D-43F6-B19F-DFA81C1255B1}"/>
              </a:ext>
            </a:extLst>
          </p:cNvPr>
          <p:cNvSpPr>
            <a:spLocks noGrp="1"/>
          </p:cNvSpPr>
          <p:nvPr>
            <p:ph type="title"/>
          </p:nvPr>
        </p:nvSpPr>
        <p:spPr>
          <a:xfrm>
            <a:off x="685801" y="609600"/>
            <a:ext cx="10131425" cy="836645"/>
          </a:xfrm>
        </p:spPr>
        <p:txBody>
          <a:bodyPr/>
          <a:lstStyle/>
          <a:p>
            <a:pPr algn="ctr"/>
            <a:r>
              <a:rPr lang="en-GB" i="1" dirty="0">
                <a:solidFill>
                  <a:schemeClr val="bg2">
                    <a:lumMod val="40000"/>
                    <a:lumOff val="60000"/>
                  </a:schemeClr>
                </a:solidFill>
              </a:rPr>
              <a:t>references</a:t>
            </a:r>
          </a:p>
        </p:txBody>
      </p:sp>
      <p:sp>
        <p:nvSpPr>
          <p:cNvPr id="3" name="Content Placeholder 2">
            <a:extLst>
              <a:ext uri="{FF2B5EF4-FFF2-40B4-BE49-F238E27FC236}">
                <a16:creationId xmlns:a16="http://schemas.microsoft.com/office/drawing/2014/main" id="{20DDD578-F2DF-4833-8144-E226D72170E1}"/>
              </a:ext>
            </a:extLst>
          </p:cNvPr>
          <p:cNvSpPr>
            <a:spLocks noGrp="1"/>
          </p:cNvSpPr>
          <p:nvPr>
            <p:ph idx="1"/>
          </p:nvPr>
        </p:nvSpPr>
        <p:spPr>
          <a:xfrm>
            <a:off x="685801" y="1371601"/>
            <a:ext cx="10131425" cy="4419600"/>
          </a:xfrm>
        </p:spPr>
        <p:txBody>
          <a:bodyPr>
            <a:normAutofit/>
          </a:bodyPr>
          <a:lstStyle/>
          <a:p>
            <a:r>
              <a:rPr lang="en-GB" sz="1200" dirty="0"/>
              <a:t>Cardiff Airport (2020) ‘key Performer </a:t>
            </a:r>
            <a:r>
              <a:rPr lang="en-GB" sz="1200" dirty="0" err="1"/>
              <a:t>Indicatiors</a:t>
            </a:r>
            <a:r>
              <a:rPr lang="en-GB" sz="1200" dirty="0"/>
              <a:t>’ [Online] Available: </a:t>
            </a:r>
            <a:r>
              <a:rPr lang="en-GB" sz="1200" u="sng" dirty="0">
                <a:hlinkClick r:id="rId2"/>
              </a:rPr>
              <a:t>www.cardiff-airport.com</a:t>
            </a:r>
            <a:r>
              <a:rPr lang="en-GB" sz="1200" dirty="0"/>
              <a:t>, Accessed 2020, April, 20th</a:t>
            </a:r>
          </a:p>
          <a:p>
            <a:r>
              <a:rPr lang="en-GB" sz="1200" dirty="0"/>
              <a:t>Cardiff Airport (2020) ‘Key Performer Indicators at Cardiff Airport’ [Online] Available: </a:t>
            </a:r>
            <a:r>
              <a:rPr lang="en-GB" sz="1200" u="sng" dirty="0">
                <a:hlinkClick r:id="rId2"/>
              </a:rPr>
              <a:t>www.cardiff-airport.com</a:t>
            </a:r>
            <a:r>
              <a:rPr lang="en-GB" sz="1200" dirty="0"/>
              <a:t>, Accessed 2020, April, 13</a:t>
            </a:r>
            <a:r>
              <a:rPr lang="en-GB" sz="1200" baseline="30000" dirty="0"/>
              <a:t>th</a:t>
            </a:r>
            <a:r>
              <a:rPr lang="en-GB" sz="1200" dirty="0"/>
              <a:t> </a:t>
            </a:r>
          </a:p>
          <a:p>
            <a:r>
              <a:rPr lang="en-GB" sz="1200" dirty="0" err="1"/>
              <a:t>Gov.Wales</a:t>
            </a:r>
            <a:r>
              <a:rPr lang="en-GB" sz="1200" dirty="0"/>
              <a:t> (2018) ‘ APD at Cardiff Airport [Online] Available: </a:t>
            </a:r>
            <a:r>
              <a:rPr lang="en-GB" sz="1200" u="sng" dirty="0">
                <a:hlinkClick r:id="rId3"/>
              </a:rPr>
              <a:t>www.gov.uk</a:t>
            </a:r>
            <a:r>
              <a:rPr lang="en-GB" sz="1200" dirty="0"/>
              <a:t>, Accessed 2020, April, 18th</a:t>
            </a:r>
          </a:p>
          <a:p>
            <a:r>
              <a:rPr lang="en-GB" sz="1200" dirty="0"/>
              <a:t>Independent (2020) ‘How Coronavirus will affect the Airline Industry’ [Online] Available: </a:t>
            </a:r>
            <a:r>
              <a:rPr lang="en-GB" sz="1200" u="sng" dirty="0">
                <a:hlinkClick r:id="rId4"/>
              </a:rPr>
              <a:t>www.independant.com</a:t>
            </a:r>
            <a:r>
              <a:rPr lang="en-GB" sz="1200" dirty="0"/>
              <a:t>, Accessed 2020, May, 12</a:t>
            </a:r>
            <a:r>
              <a:rPr lang="en-GB" sz="1200" baseline="30000" dirty="0"/>
              <a:t>th</a:t>
            </a:r>
            <a:r>
              <a:rPr lang="en-GB" sz="1200" dirty="0"/>
              <a:t> </a:t>
            </a:r>
          </a:p>
          <a:p>
            <a:r>
              <a:rPr lang="en-GB" sz="1200" dirty="0"/>
              <a:t>Inside media (2020) ‘How is the Coronavirus affecting staffing at Cardiff Airport’ [Online] Available: </a:t>
            </a:r>
            <a:r>
              <a:rPr lang="en-GB" sz="1200" u="sng" dirty="0">
                <a:hlinkClick r:id="rId5"/>
              </a:rPr>
              <a:t>www.insidermedia.com</a:t>
            </a:r>
            <a:r>
              <a:rPr lang="en-GB" sz="1200" dirty="0"/>
              <a:t>, Accessed 2020, April, 15</a:t>
            </a:r>
            <a:r>
              <a:rPr lang="en-GB" sz="1200" baseline="30000" dirty="0"/>
              <a:t>th</a:t>
            </a:r>
            <a:r>
              <a:rPr lang="en-GB" sz="1200" dirty="0"/>
              <a:t> </a:t>
            </a:r>
            <a:r>
              <a:rPr lang="en-GB" sz="1200" u="sng" dirty="0"/>
              <a:t> </a:t>
            </a:r>
            <a:endParaRPr lang="en-GB" sz="1200" dirty="0"/>
          </a:p>
          <a:p>
            <a:r>
              <a:rPr lang="en-GB" sz="1200" dirty="0"/>
              <a:t>International Airport Review (2019) ‘Welsh Government loan for Cardiff Airport’ [Online] Available: </a:t>
            </a:r>
            <a:r>
              <a:rPr lang="en-GB" sz="1200" u="sng" dirty="0">
                <a:hlinkClick r:id="rId6"/>
              </a:rPr>
              <a:t>www.internationalairportreview.com</a:t>
            </a:r>
            <a:r>
              <a:rPr lang="en-GB" sz="1200" dirty="0"/>
              <a:t>, Accessed 2020, May, 14th</a:t>
            </a:r>
          </a:p>
          <a:p>
            <a:r>
              <a:rPr lang="en-GB" sz="1200" dirty="0"/>
              <a:t>International Airport Review (2020) ‘How Coronavirus will affect the Airline Industry’ [Online] Available: </a:t>
            </a:r>
            <a:r>
              <a:rPr lang="en-GB" sz="1200" u="sng" dirty="0">
                <a:hlinkClick r:id="rId6"/>
              </a:rPr>
              <a:t>www.internationalairportreview.com</a:t>
            </a:r>
            <a:r>
              <a:rPr lang="en-GB" sz="1200" dirty="0"/>
              <a:t>, Accessed 2020, May, 12th</a:t>
            </a:r>
          </a:p>
          <a:p>
            <a:r>
              <a:rPr lang="en-GB" sz="1200" dirty="0"/>
              <a:t>Msn.com (2019) ‘The collapse of Thomas Cook and what effect it had on Cardiff Airport [Online] Available: </a:t>
            </a:r>
            <a:r>
              <a:rPr lang="en-GB" sz="1200" u="sng" dirty="0">
                <a:hlinkClick r:id="rId7"/>
              </a:rPr>
              <a:t>www.msn.com</a:t>
            </a:r>
            <a:r>
              <a:rPr lang="en-GB" sz="1200" dirty="0"/>
              <a:t> Accessed 2020, April, 18th</a:t>
            </a:r>
          </a:p>
          <a:p>
            <a:endParaRPr lang="en-GB" sz="1100" dirty="0"/>
          </a:p>
          <a:p>
            <a:endParaRPr lang="en-GB" dirty="0"/>
          </a:p>
        </p:txBody>
      </p:sp>
    </p:spTree>
    <p:extLst>
      <p:ext uri="{BB962C8B-B14F-4D97-AF65-F5344CB8AC3E}">
        <p14:creationId xmlns:p14="http://schemas.microsoft.com/office/powerpoint/2010/main" val="30280047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{72E526E7-5B71-4508-AB2E-4804E4DE178D}tf03457452</Template>
  <TotalTime>268</TotalTime>
  <Words>2772</Words>
  <Application>Microsoft Office PowerPoint</Application>
  <PresentationFormat>Widescreen</PresentationFormat>
  <Paragraphs>108</Paragraphs>
  <Slides>9</Slides>
  <Notes>0</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Symbol</vt:lpstr>
      <vt:lpstr>Celestial</vt:lpstr>
      <vt:lpstr>Cardiff Airport </vt:lpstr>
      <vt:lpstr>Introduction</vt:lpstr>
      <vt:lpstr>Main findings </vt:lpstr>
      <vt:lpstr>Economic Analysis</vt:lpstr>
      <vt:lpstr>PowerPoint Presentation</vt:lpstr>
      <vt:lpstr>PowerPoint Presentation</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Airport</dc:title>
  <dc:creator>JOB K. (985334)</dc:creator>
  <cp:lastModifiedBy>JOB K. (985334)</cp:lastModifiedBy>
  <cp:revision>17</cp:revision>
  <dcterms:created xsi:type="dcterms:W3CDTF">2020-05-16T10:12:40Z</dcterms:created>
  <dcterms:modified xsi:type="dcterms:W3CDTF">2020-05-17T15:39:39Z</dcterms:modified>
</cp:coreProperties>
</file>