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793" r:id="rId2"/>
  </p:sldMasterIdLst>
  <p:notesMasterIdLst>
    <p:notesMasterId r:id="rId39"/>
  </p:notesMasterIdLst>
  <p:sldIdLst>
    <p:sldId id="272" r:id="rId3"/>
    <p:sldId id="519" r:id="rId4"/>
    <p:sldId id="256" r:id="rId5"/>
    <p:sldId id="279" r:id="rId6"/>
    <p:sldId id="257" r:id="rId7"/>
    <p:sldId id="326" r:id="rId8"/>
    <p:sldId id="292" r:id="rId9"/>
    <p:sldId id="325" r:id="rId10"/>
    <p:sldId id="496" r:id="rId11"/>
    <p:sldId id="299" r:id="rId12"/>
    <p:sldId id="300" r:id="rId13"/>
    <p:sldId id="515" r:id="rId14"/>
    <p:sldId id="428" r:id="rId15"/>
    <p:sldId id="448" r:id="rId16"/>
    <p:sldId id="455" r:id="rId17"/>
    <p:sldId id="410" r:id="rId18"/>
    <p:sldId id="357" r:id="rId19"/>
    <p:sldId id="516" r:id="rId20"/>
    <p:sldId id="359" r:id="rId21"/>
    <p:sldId id="363" r:id="rId22"/>
    <p:sldId id="264" r:id="rId23"/>
    <p:sldId id="327" r:id="rId24"/>
    <p:sldId id="267" r:id="rId25"/>
    <p:sldId id="328" r:id="rId26"/>
    <p:sldId id="329" r:id="rId27"/>
    <p:sldId id="508" r:id="rId28"/>
    <p:sldId id="520" r:id="rId29"/>
    <p:sldId id="260" r:id="rId30"/>
    <p:sldId id="261" r:id="rId31"/>
    <p:sldId id="263" r:id="rId32"/>
    <p:sldId id="265" r:id="rId33"/>
    <p:sldId id="275" r:id="rId34"/>
    <p:sldId id="283" r:id="rId35"/>
    <p:sldId id="517" r:id="rId36"/>
    <p:sldId id="271" r:id="rId37"/>
    <p:sldId id="518"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78" d="100"/>
          <a:sy n="78" d="100"/>
        </p:scale>
        <p:origin x="41" y="202"/>
      </p:cViewPr>
      <p:guideLst/>
    </p:cSldViewPr>
  </p:slideViewPr>
  <p:notesTextViewPr>
    <p:cViewPr>
      <p:scale>
        <a:sx n="1" d="1"/>
        <a:sy n="1" d="1"/>
      </p:scale>
      <p:origin x="0" y="0"/>
    </p:cViewPr>
  </p:notesTextViewPr>
  <p:sorterViewPr>
    <p:cViewPr>
      <p:scale>
        <a:sx n="100" d="100"/>
        <a:sy n="100" d="100"/>
      </p:scale>
      <p:origin x="0" y="-139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A Griffiths" userId="970ac652-efaf-451a-9e9c-3191bf6940a9" providerId="ADAL" clId="{57453BE9-8C7C-4EC7-80E4-6505CBD5EEA5}"/>
    <pc:docChg chg="custSel delSld modSld">
      <pc:chgData name="Helen A Griffiths" userId="970ac652-efaf-451a-9e9c-3191bf6940a9" providerId="ADAL" clId="{57453BE9-8C7C-4EC7-80E4-6505CBD5EEA5}" dt="2023-03-01T19:25:53.452" v="10" actId="2696"/>
      <pc:docMkLst>
        <pc:docMk/>
      </pc:docMkLst>
      <pc:sldChg chg="del">
        <pc:chgData name="Helen A Griffiths" userId="970ac652-efaf-451a-9e9c-3191bf6940a9" providerId="ADAL" clId="{57453BE9-8C7C-4EC7-80E4-6505CBD5EEA5}" dt="2023-03-01T19:25:53.452" v="10" actId="2696"/>
        <pc:sldMkLst>
          <pc:docMk/>
          <pc:sldMk cId="2425547538" sldId="295"/>
        </pc:sldMkLst>
      </pc:sldChg>
      <pc:sldChg chg="del">
        <pc:chgData name="Helen A Griffiths" userId="970ac652-efaf-451a-9e9c-3191bf6940a9" providerId="ADAL" clId="{57453BE9-8C7C-4EC7-80E4-6505CBD5EEA5}" dt="2023-03-01T19:24:03.937" v="1" actId="2696"/>
        <pc:sldMkLst>
          <pc:docMk/>
          <pc:sldMk cId="0" sldId="504"/>
        </pc:sldMkLst>
      </pc:sldChg>
      <pc:sldChg chg="del">
        <pc:chgData name="Helen A Griffiths" userId="970ac652-efaf-451a-9e9c-3191bf6940a9" providerId="ADAL" clId="{57453BE9-8C7C-4EC7-80E4-6505CBD5EEA5}" dt="2023-03-01T19:23:56.747" v="0" actId="2696"/>
        <pc:sldMkLst>
          <pc:docMk/>
          <pc:sldMk cId="0" sldId="514"/>
        </pc:sldMkLst>
      </pc:sldChg>
      <pc:sldChg chg="modSp mod">
        <pc:chgData name="Helen A Griffiths" userId="970ac652-efaf-451a-9e9c-3191bf6940a9" providerId="ADAL" clId="{57453BE9-8C7C-4EC7-80E4-6505CBD5EEA5}" dt="2023-03-01T19:25:18.599" v="9" actId="313"/>
        <pc:sldMkLst>
          <pc:docMk/>
          <pc:sldMk cId="433496489" sldId="520"/>
        </pc:sldMkLst>
        <pc:spChg chg="mod">
          <ac:chgData name="Helen A Griffiths" userId="970ac652-efaf-451a-9e9c-3191bf6940a9" providerId="ADAL" clId="{57453BE9-8C7C-4EC7-80E4-6505CBD5EEA5}" dt="2023-03-01T19:25:13.486" v="5" actId="313"/>
          <ac:spMkLst>
            <pc:docMk/>
            <pc:sldMk cId="433496489" sldId="520"/>
            <ac:spMk id="3" creationId="{5C07FE7D-1332-B28A-E3C9-F65AAC370259}"/>
          </ac:spMkLst>
        </pc:spChg>
        <pc:spChg chg="mod">
          <ac:chgData name="Helen A Griffiths" userId="970ac652-efaf-451a-9e9c-3191bf6940a9" providerId="ADAL" clId="{57453BE9-8C7C-4EC7-80E4-6505CBD5EEA5}" dt="2023-03-01T19:25:18.599" v="9" actId="313"/>
          <ac:spMkLst>
            <pc:docMk/>
            <pc:sldMk cId="433496489" sldId="520"/>
            <ac:spMk id="4" creationId="{17580E29-8392-C796-45B4-E7BA189203B4}"/>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78CD4D-1663-47BA-A6B7-A030B70AB153}" type="doc">
      <dgm:prSet loTypeId="urn:microsoft.com/office/officeart/2005/8/layout/matrix3" loCatId="matrix" qsTypeId="urn:microsoft.com/office/officeart/2005/8/quickstyle/simple1" qsCatId="simple" csTypeId="urn:microsoft.com/office/officeart/2005/8/colors/accent1_2" csCatId="accent1"/>
      <dgm:spPr/>
      <dgm:t>
        <a:bodyPr/>
        <a:lstStyle/>
        <a:p>
          <a:endParaRPr lang="en-GB"/>
        </a:p>
      </dgm:t>
    </dgm:pt>
    <dgm:pt modelId="{21D5694B-9139-41B7-B37C-C9D9728C8A64}">
      <dgm:prSet/>
      <dgm:spPr/>
      <dgm:t>
        <a:bodyPr/>
        <a:lstStyle/>
        <a:p>
          <a:r>
            <a:rPr lang="en-US" b="1"/>
            <a:t>Ambitious, capable learners </a:t>
          </a:r>
          <a:r>
            <a:rPr lang="en-US"/>
            <a:t>who are ready to learn throughout their lives.</a:t>
          </a:r>
          <a:endParaRPr lang="en-GB"/>
        </a:p>
      </dgm:t>
    </dgm:pt>
    <dgm:pt modelId="{6B55EA85-8A99-4D04-B8BB-C308A8A2EFDB}" type="parTrans" cxnId="{9004668C-F7F4-4823-9995-DA70D522A921}">
      <dgm:prSet/>
      <dgm:spPr/>
      <dgm:t>
        <a:bodyPr/>
        <a:lstStyle/>
        <a:p>
          <a:endParaRPr lang="en-GB"/>
        </a:p>
      </dgm:t>
    </dgm:pt>
    <dgm:pt modelId="{66129FBD-0CB3-44A8-9FFF-A07F7F319D14}" type="sibTrans" cxnId="{9004668C-F7F4-4823-9995-DA70D522A921}">
      <dgm:prSet/>
      <dgm:spPr/>
      <dgm:t>
        <a:bodyPr/>
        <a:lstStyle/>
        <a:p>
          <a:endParaRPr lang="en-GB"/>
        </a:p>
      </dgm:t>
    </dgm:pt>
    <dgm:pt modelId="{FDE77A46-7D35-4E77-BFA8-CD87BA434288}">
      <dgm:prSet/>
      <dgm:spPr/>
      <dgm:t>
        <a:bodyPr/>
        <a:lstStyle/>
        <a:p>
          <a:r>
            <a:rPr lang="en-US" b="1"/>
            <a:t>Enterprising, creative contributors </a:t>
          </a:r>
          <a:r>
            <a:rPr lang="en-US"/>
            <a:t>who are ready to play a full part in life and work.</a:t>
          </a:r>
          <a:endParaRPr lang="en-GB"/>
        </a:p>
      </dgm:t>
    </dgm:pt>
    <dgm:pt modelId="{4D443A83-919A-4B86-9743-28EEFFA05094}" type="parTrans" cxnId="{09FB0343-7A88-47BE-AA7C-C911405C5FDC}">
      <dgm:prSet/>
      <dgm:spPr/>
      <dgm:t>
        <a:bodyPr/>
        <a:lstStyle/>
        <a:p>
          <a:endParaRPr lang="en-GB"/>
        </a:p>
      </dgm:t>
    </dgm:pt>
    <dgm:pt modelId="{8E37A2C4-DED2-4840-86DE-4B85E1F4AD4A}" type="sibTrans" cxnId="{09FB0343-7A88-47BE-AA7C-C911405C5FDC}">
      <dgm:prSet/>
      <dgm:spPr/>
      <dgm:t>
        <a:bodyPr/>
        <a:lstStyle/>
        <a:p>
          <a:endParaRPr lang="en-GB"/>
        </a:p>
      </dgm:t>
    </dgm:pt>
    <dgm:pt modelId="{A0B5AEFD-8648-4EA8-BF0F-845BF73F53F1}">
      <dgm:prSet/>
      <dgm:spPr/>
      <dgm:t>
        <a:bodyPr/>
        <a:lstStyle/>
        <a:p>
          <a:r>
            <a:rPr lang="en-US" b="1"/>
            <a:t>Ethical, informed citizens </a:t>
          </a:r>
          <a:r>
            <a:rPr lang="en-US"/>
            <a:t>who are ready to be citizens of Wales and the world.</a:t>
          </a:r>
          <a:endParaRPr lang="en-GB"/>
        </a:p>
      </dgm:t>
    </dgm:pt>
    <dgm:pt modelId="{1B371827-EB09-4DE4-AFB4-ADBA54C04595}" type="parTrans" cxnId="{4164DE98-86D9-4F44-83AE-017DD0D0F722}">
      <dgm:prSet/>
      <dgm:spPr/>
      <dgm:t>
        <a:bodyPr/>
        <a:lstStyle/>
        <a:p>
          <a:endParaRPr lang="en-GB"/>
        </a:p>
      </dgm:t>
    </dgm:pt>
    <dgm:pt modelId="{41A133C8-29F6-4FA7-91B4-A567289AF1AC}" type="sibTrans" cxnId="{4164DE98-86D9-4F44-83AE-017DD0D0F722}">
      <dgm:prSet/>
      <dgm:spPr/>
      <dgm:t>
        <a:bodyPr/>
        <a:lstStyle/>
        <a:p>
          <a:endParaRPr lang="en-GB"/>
        </a:p>
      </dgm:t>
    </dgm:pt>
    <dgm:pt modelId="{E320EEC7-A0B1-4427-A71C-67AC06C96FCE}">
      <dgm:prSet/>
      <dgm:spPr/>
      <dgm:t>
        <a:bodyPr/>
        <a:lstStyle/>
        <a:p>
          <a:r>
            <a:rPr lang="en-US" b="1"/>
            <a:t>Healthy, confident individuals </a:t>
          </a:r>
          <a:r>
            <a:rPr lang="en-US"/>
            <a:t>who are ready to lead fulfilling lives as valued members of society.</a:t>
          </a:r>
          <a:endParaRPr lang="en-GB"/>
        </a:p>
      </dgm:t>
    </dgm:pt>
    <dgm:pt modelId="{32646C68-8DA0-4667-B00C-AC3D555217F2}" type="parTrans" cxnId="{A7009ABA-1B91-4C19-ABEE-D677D990DDF0}">
      <dgm:prSet/>
      <dgm:spPr/>
      <dgm:t>
        <a:bodyPr/>
        <a:lstStyle/>
        <a:p>
          <a:endParaRPr lang="en-GB"/>
        </a:p>
      </dgm:t>
    </dgm:pt>
    <dgm:pt modelId="{7C3FCD3D-5F48-42B6-96ED-DB10547010F7}" type="sibTrans" cxnId="{A7009ABA-1B91-4C19-ABEE-D677D990DDF0}">
      <dgm:prSet/>
      <dgm:spPr/>
      <dgm:t>
        <a:bodyPr/>
        <a:lstStyle/>
        <a:p>
          <a:endParaRPr lang="en-GB"/>
        </a:p>
      </dgm:t>
    </dgm:pt>
    <dgm:pt modelId="{4E9E2C92-2E1A-4D58-938D-AEE1A932168F}" type="pres">
      <dgm:prSet presAssocID="{D578CD4D-1663-47BA-A6B7-A030B70AB153}" presName="matrix" presStyleCnt="0">
        <dgm:presLayoutVars>
          <dgm:chMax val="1"/>
          <dgm:dir/>
          <dgm:resizeHandles val="exact"/>
        </dgm:presLayoutVars>
      </dgm:prSet>
      <dgm:spPr/>
    </dgm:pt>
    <dgm:pt modelId="{B459E332-583F-4DCC-9AC0-C08BF3E79F25}" type="pres">
      <dgm:prSet presAssocID="{D578CD4D-1663-47BA-A6B7-A030B70AB153}" presName="diamond" presStyleLbl="bgShp" presStyleIdx="0" presStyleCnt="1"/>
      <dgm:spPr/>
    </dgm:pt>
    <dgm:pt modelId="{424D40C2-B8CC-4E71-ADFE-DE4491606560}" type="pres">
      <dgm:prSet presAssocID="{D578CD4D-1663-47BA-A6B7-A030B70AB153}" presName="quad1" presStyleLbl="node1" presStyleIdx="0" presStyleCnt="4">
        <dgm:presLayoutVars>
          <dgm:chMax val="0"/>
          <dgm:chPref val="0"/>
          <dgm:bulletEnabled val="1"/>
        </dgm:presLayoutVars>
      </dgm:prSet>
      <dgm:spPr/>
    </dgm:pt>
    <dgm:pt modelId="{34021C8D-C0C0-4E09-B056-5DABEB5B1A88}" type="pres">
      <dgm:prSet presAssocID="{D578CD4D-1663-47BA-A6B7-A030B70AB153}" presName="quad2" presStyleLbl="node1" presStyleIdx="1" presStyleCnt="4">
        <dgm:presLayoutVars>
          <dgm:chMax val="0"/>
          <dgm:chPref val="0"/>
          <dgm:bulletEnabled val="1"/>
        </dgm:presLayoutVars>
      </dgm:prSet>
      <dgm:spPr/>
    </dgm:pt>
    <dgm:pt modelId="{FBA37B71-F72C-4F96-A034-FE993CD925B9}" type="pres">
      <dgm:prSet presAssocID="{D578CD4D-1663-47BA-A6B7-A030B70AB153}" presName="quad3" presStyleLbl="node1" presStyleIdx="2" presStyleCnt="4">
        <dgm:presLayoutVars>
          <dgm:chMax val="0"/>
          <dgm:chPref val="0"/>
          <dgm:bulletEnabled val="1"/>
        </dgm:presLayoutVars>
      </dgm:prSet>
      <dgm:spPr/>
    </dgm:pt>
    <dgm:pt modelId="{1917B6B9-9137-4EF7-8549-5E416490C664}" type="pres">
      <dgm:prSet presAssocID="{D578CD4D-1663-47BA-A6B7-A030B70AB153}" presName="quad4" presStyleLbl="node1" presStyleIdx="3" presStyleCnt="4">
        <dgm:presLayoutVars>
          <dgm:chMax val="0"/>
          <dgm:chPref val="0"/>
          <dgm:bulletEnabled val="1"/>
        </dgm:presLayoutVars>
      </dgm:prSet>
      <dgm:spPr/>
    </dgm:pt>
  </dgm:ptLst>
  <dgm:cxnLst>
    <dgm:cxn modelId="{09FB0343-7A88-47BE-AA7C-C911405C5FDC}" srcId="{D578CD4D-1663-47BA-A6B7-A030B70AB153}" destId="{FDE77A46-7D35-4E77-BFA8-CD87BA434288}" srcOrd="1" destOrd="0" parTransId="{4D443A83-919A-4B86-9743-28EEFFA05094}" sibTransId="{8E37A2C4-DED2-4840-86DE-4B85E1F4AD4A}"/>
    <dgm:cxn modelId="{1FF91968-EC77-4EE6-8B22-4221DF7B6FFA}" type="presOf" srcId="{A0B5AEFD-8648-4EA8-BF0F-845BF73F53F1}" destId="{FBA37B71-F72C-4F96-A034-FE993CD925B9}" srcOrd="0" destOrd="0" presId="urn:microsoft.com/office/officeart/2005/8/layout/matrix3"/>
    <dgm:cxn modelId="{28CDBC58-43AC-420B-889B-ED1252651993}" type="presOf" srcId="{FDE77A46-7D35-4E77-BFA8-CD87BA434288}" destId="{34021C8D-C0C0-4E09-B056-5DABEB5B1A88}" srcOrd="0" destOrd="0" presId="urn:microsoft.com/office/officeart/2005/8/layout/matrix3"/>
    <dgm:cxn modelId="{1FBE598B-0D01-43ED-8A32-161FF17E6149}" type="presOf" srcId="{E320EEC7-A0B1-4427-A71C-67AC06C96FCE}" destId="{1917B6B9-9137-4EF7-8549-5E416490C664}" srcOrd="0" destOrd="0" presId="urn:microsoft.com/office/officeart/2005/8/layout/matrix3"/>
    <dgm:cxn modelId="{9004668C-F7F4-4823-9995-DA70D522A921}" srcId="{D578CD4D-1663-47BA-A6B7-A030B70AB153}" destId="{21D5694B-9139-41B7-B37C-C9D9728C8A64}" srcOrd="0" destOrd="0" parTransId="{6B55EA85-8A99-4D04-B8BB-C308A8A2EFDB}" sibTransId="{66129FBD-0CB3-44A8-9FFF-A07F7F319D14}"/>
    <dgm:cxn modelId="{E45C2096-2D79-400C-865E-C9FFC3F5D3BC}" type="presOf" srcId="{D578CD4D-1663-47BA-A6B7-A030B70AB153}" destId="{4E9E2C92-2E1A-4D58-938D-AEE1A932168F}" srcOrd="0" destOrd="0" presId="urn:microsoft.com/office/officeart/2005/8/layout/matrix3"/>
    <dgm:cxn modelId="{D3327B97-2FA1-4D7E-8904-2CD3DBF4E4C0}" type="presOf" srcId="{21D5694B-9139-41B7-B37C-C9D9728C8A64}" destId="{424D40C2-B8CC-4E71-ADFE-DE4491606560}" srcOrd="0" destOrd="0" presId="urn:microsoft.com/office/officeart/2005/8/layout/matrix3"/>
    <dgm:cxn modelId="{4164DE98-86D9-4F44-83AE-017DD0D0F722}" srcId="{D578CD4D-1663-47BA-A6B7-A030B70AB153}" destId="{A0B5AEFD-8648-4EA8-BF0F-845BF73F53F1}" srcOrd="2" destOrd="0" parTransId="{1B371827-EB09-4DE4-AFB4-ADBA54C04595}" sibTransId="{41A133C8-29F6-4FA7-91B4-A567289AF1AC}"/>
    <dgm:cxn modelId="{A7009ABA-1B91-4C19-ABEE-D677D990DDF0}" srcId="{D578CD4D-1663-47BA-A6B7-A030B70AB153}" destId="{E320EEC7-A0B1-4427-A71C-67AC06C96FCE}" srcOrd="3" destOrd="0" parTransId="{32646C68-8DA0-4667-B00C-AC3D555217F2}" sibTransId="{7C3FCD3D-5F48-42B6-96ED-DB10547010F7}"/>
    <dgm:cxn modelId="{F3878A3D-82A1-427C-9A54-D66631A0BF03}" type="presParOf" srcId="{4E9E2C92-2E1A-4D58-938D-AEE1A932168F}" destId="{B459E332-583F-4DCC-9AC0-C08BF3E79F25}" srcOrd="0" destOrd="0" presId="urn:microsoft.com/office/officeart/2005/8/layout/matrix3"/>
    <dgm:cxn modelId="{A5166151-C77D-4D4A-9C1D-E581F3A3AE8B}" type="presParOf" srcId="{4E9E2C92-2E1A-4D58-938D-AEE1A932168F}" destId="{424D40C2-B8CC-4E71-ADFE-DE4491606560}" srcOrd="1" destOrd="0" presId="urn:microsoft.com/office/officeart/2005/8/layout/matrix3"/>
    <dgm:cxn modelId="{C1B946AD-998E-4647-AB9F-8300799CE016}" type="presParOf" srcId="{4E9E2C92-2E1A-4D58-938D-AEE1A932168F}" destId="{34021C8D-C0C0-4E09-B056-5DABEB5B1A88}" srcOrd="2" destOrd="0" presId="urn:microsoft.com/office/officeart/2005/8/layout/matrix3"/>
    <dgm:cxn modelId="{439765D9-956F-47A6-B30D-B748FC989471}" type="presParOf" srcId="{4E9E2C92-2E1A-4D58-938D-AEE1A932168F}" destId="{FBA37B71-F72C-4F96-A034-FE993CD925B9}" srcOrd="3" destOrd="0" presId="urn:microsoft.com/office/officeart/2005/8/layout/matrix3"/>
    <dgm:cxn modelId="{453AF936-E840-439C-8085-BDC61CDE1DCD}" type="presParOf" srcId="{4E9E2C92-2E1A-4D58-938D-AEE1A932168F}" destId="{1917B6B9-9137-4EF7-8549-5E416490C664}"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0F2970-1C18-4037-B89B-1F130303BEAA}" type="doc">
      <dgm:prSet loTypeId="urn:microsoft.com/office/officeart/2005/8/layout/matrix3" loCatId="matrix" qsTypeId="urn:microsoft.com/office/officeart/2005/8/quickstyle/simple1" qsCatId="simple" csTypeId="urn:microsoft.com/office/officeart/2005/8/colors/accent1_2" csCatId="accent1"/>
      <dgm:spPr/>
      <dgm:t>
        <a:bodyPr/>
        <a:lstStyle/>
        <a:p>
          <a:endParaRPr lang="en-GB"/>
        </a:p>
      </dgm:t>
    </dgm:pt>
    <dgm:pt modelId="{6A5C2247-A867-4F22-8FC8-3668C7C2A879}">
      <dgm:prSet/>
      <dgm:spPr/>
      <dgm:t>
        <a:bodyPr/>
        <a:lstStyle/>
        <a:p>
          <a:r>
            <a:rPr lang="en-US" b="1"/>
            <a:t>Dysgwyr, uchelgeisiol, galluog,</a:t>
          </a:r>
          <a:r>
            <a:rPr lang="en-US"/>
            <a:t> sy’n barod i ddysgu drwy gydol eu hoes. </a:t>
          </a:r>
          <a:endParaRPr lang="en-GB"/>
        </a:p>
      </dgm:t>
    </dgm:pt>
    <dgm:pt modelId="{4B34397E-C4F9-4AB8-895D-E404A7536B7F}" type="parTrans" cxnId="{C34A5FCA-7203-48AA-8E8E-5ADA8C97938E}">
      <dgm:prSet/>
      <dgm:spPr/>
      <dgm:t>
        <a:bodyPr/>
        <a:lstStyle/>
        <a:p>
          <a:endParaRPr lang="en-GB"/>
        </a:p>
      </dgm:t>
    </dgm:pt>
    <dgm:pt modelId="{1EA7740B-A759-4843-BAFD-CB94681426D9}" type="sibTrans" cxnId="{C34A5FCA-7203-48AA-8E8E-5ADA8C97938E}">
      <dgm:prSet/>
      <dgm:spPr/>
      <dgm:t>
        <a:bodyPr/>
        <a:lstStyle/>
        <a:p>
          <a:endParaRPr lang="en-GB"/>
        </a:p>
      </dgm:t>
    </dgm:pt>
    <dgm:pt modelId="{2C1D6EE7-AC89-4308-943A-E1C154E4A887}">
      <dgm:prSet/>
      <dgm:spPr/>
      <dgm:t>
        <a:bodyPr/>
        <a:lstStyle/>
        <a:p>
          <a:r>
            <a:rPr lang="en-US" b="1" dirty="0" err="1"/>
            <a:t>Cyfranwyr</a:t>
          </a:r>
          <a:r>
            <a:rPr lang="en-US" b="1" dirty="0"/>
            <a:t> </a:t>
          </a:r>
          <a:r>
            <a:rPr lang="en-US" b="1" dirty="0" err="1"/>
            <a:t>mentrus</a:t>
          </a:r>
          <a:r>
            <a:rPr lang="en-US" b="1" dirty="0"/>
            <a:t>, </a:t>
          </a:r>
          <a:r>
            <a:rPr lang="en-US" b="1" dirty="0" err="1"/>
            <a:t>creadigol</a:t>
          </a:r>
          <a:r>
            <a:rPr lang="en-US" b="1" dirty="0"/>
            <a:t>, </a:t>
          </a:r>
          <a:r>
            <a:rPr lang="en-US" dirty="0" err="1"/>
            <a:t>sy’n</a:t>
          </a:r>
          <a:r>
            <a:rPr lang="en-US" dirty="0"/>
            <a:t> </a:t>
          </a:r>
          <a:r>
            <a:rPr lang="en-US" dirty="0" err="1"/>
            <a:t>barod</a:t>
          </a:r>
          <a:r>
            <a:rPr lang="en-US" dirty="0"/>
            <a:t> </a:t>
          </a:r>
          <a:r>
            <a:rPr lang="en-US" dirty="0" err="1"/>
            <a:t>i</a:t>
          </a:r>
          <a:r>
            <a:rPr lang="en-US" dirty="0"/>
            <a:t> </a:t>
          </a:r>
          <a:r>
            <a:rPr lang="en-US" dirty="0" err="1"/>
            <a:t>chwarae</a:t>
          </a:r>
          <a:r>
            <a:rPr lang="en-US" dirty="0"/>
            <a:t> </a:t>
          </a:r>
          <a:r>
            <a:rPr lang="en-US" dirty="0" err="1"/>
            <a:t>eu</a:t>
          </a:r>
          <a:r>
            <a:rPr lang="en-US" dirty="0"/>
            <a:t> </a:t>
          </a:r>
          <a:r>
            <a:rPr lang="en-US" dirty="0" err="1"/>
            <a:t>rhan</a:t>
          </a:r>
          <a:r>
            <a:rPr lang="en-US" dirty="0"/>
            <a:t> </a:t>
          </a:r>
          <a:r>
            <a:rPr lang="en-US" dirty="0" err="1"/>
            <a:t>yn</a:t>
          </a:r>
          <a:r>
            <a:rPr lang="en-US" dirty="0"/>
            <a:t> </a:t>
          </a:r>
          <a:r>
            <a:rPr lang="en-US" dirty="0" err="1"/>
            <a:t>llawn</a:t>
          </a:r>
          <a:r>
            <a:rPr lang="en-US" dirty="0"/>
            <a:t> </a:t>
          </a:r>
          <a:r>
            <a:rPr lang="en-US" dirty="0" err="1"/>
            <a:t>yn</a:t>
          </a:r>
          <a:r>
            <a:rPr lang="en-US" dirty="0"/>
            <a:t> </a:t>
          </a:r>
          <a:r>
            <a:rPr lang="en-US" dirty="0" err="1"/>
            <a:t>eu</a:t>
          </a:r>
          <a:r>
            <a:rPr lang="en-US" dirty="0"/>
            <a:t> </a:t>
          </a:r>
          <a:r>
            <a:rPr lang="en-US" dirty="0" err="1"/>
            <a:t>bywyd</a:t>
          </a:r>
          <a:r>
            <a:rPr lang="en-US" dirty="0"/>
            <a:t> </a:t>
          </a:r>
          <a:r>
            <a:rPr lang="en-US" dirty="0" err="1"/>
            <a:t>a’u</a:t>
          </a:r>
          <a:r>
            <a:rPr lang="en-US" dirty="0"/>
            <a:t> </a:t>
          </a:r>
          <a:r>
            <a:rPr lang="en-US" dirty="0" err="1"/>
            <a:t>gwaith</a:t>
          </a:r>
          <a:r>
            <a:rPr lang="en-US" dirty="0"/>
            <a:t>. </a:t>
          </a:r>
          <a:endParaRPr lang="en-GB" dirty="0"/>
        </a:p>
      </dgm:t>
    </dgm:pt>
    <dgm:pt modelId="{D80ECDAC-0BC2-4A35-A75D-51D4C15A4E41}" type="parTrans" cxnId="{2DA30D0E-15FA-455E-8673-C5D64F5EF2AD}">
      <dgm:prSet/>
      <dgm:spPr/>
      <dgm:t>
        <a:bodyPr/>
        <a:lstStyle/>
        <a:p>
          <a:endParaRPr lang="en-GB"/>
        </a:p>
      </dgm:t>
    </dgm:pt>
    <dgm:pt modelId="{974E4360-308E-4AEE-9B8D-C3F4859A16D2}" type="sibTrans" cxnId="{2DA30D0E-15FA-455E-8673-C5D64F5EF2AD}">
      <dgm:prSet/>
      <dgm:spPr/>
      <dgm:t>
        <a:bodyPr/>
        <a:lstStyle/>
        <a:p>
          <a:endParaRPr lang="en-GB"/>
        </a:p>
      </dgm:t>
    </dgm:pt>
    <dgm:pt modelId="{5BB6511D-4209-45A1-9F2B-11FF92DC18AD}">
      <dgm:prSet/>
      <dgm:spPr/>
      <dgm:t>
        <a:bodyPr/>
        <a:lstStyle/>
        <a:p>
          <a:r>
            <a:rPr lang="en-US" b="1"/>
            <a:t>Dinasyddion egwyddorol, gwybodus, </a:t>
          </a:r>
          <a:r>
            <a:rPr lang="en-US"/>
            <a:t>sy’n barod i fod yn ddinasyddion i Gymru a’r byd.</a:t>
          </a:r>
          <a:endParaRPr lang="en-GB"/>
        </a:p>
      </dgm:t>
    </dgm:pt>
    <dgm:pt modelId="{00FD1FAE-6215-4E30-A9F6-2D156DA4FCFC}" type="parTrans" cxnId="{6429177A-2046-42AF-88C7-705ED7F4B448}">
      <dgm:prSet/>
      <dgm:spPr/>
      <dgm:t>
        <a:bodyPr/>
        <a:lstStyle/>
        <a:p>
          <a:endParaRPr lang="en-GB"/>
        </a:p>
      </dgm:t>
    </dgm:pt>
    <dgm:pt modelId="{E1A1DCA8-8060-4B4A-A927-0322C7240A7D}" type="sibTrans" cxnId="{6429177A-2046-42AF-88C7-705ED7F4B448}">
      <dgm:prSet/>
      <dgm:spPr/>
      <dgm:t>
        <a:bodyPr/>
        <a:lstStyle/>
        <a:p>
          <a:endParaRPr lang="en-GB"/>
        </a:p>
      </dgm:t>
    </dgm:pt>
    <dgm:pt modelId="{3E51030D-2478-4B26-A5D6-C79760D7A00A}">
      <dgm:prSet/>
      <dgm:spPr/>
      <dgm:t>
        <a:bodyPr/>
        <a:lstStyle/>
        <a:p>
          <a:r>
            <a:rPr lang="en-US" b="1"/>
            <a:t>Unigolion iach, hyderus, </a:t>
          </a:r>
          <a:r>
            <a:rPr lang="en-US"/>
            <a:t>sy’n barod i fyw bywyd gan wireddu eu dyheadau fel aelodau gwerthfawr o gymdeithas.</a:t>
          </a:r>
          <a:endParaRPr lang="en-GB"/>
        </a:p>
      </dgm:t>
    </dgm:pt>
    <dgm:pt modelId="{065EE7D1-3FE3-4E66-B13D-B1AD12D3B233}" type="parTrans" cxnId="{5F1A29DA-58FD-4381-A53D-00AAC191EECC}">
      <dgm:prSet/>
      <dgm:spPr/>
      <dgm:t>
        <a:bodyPr/>
        <a:lstStyle/>
        <a:p>
          <a:endParaRPr lang="en-GB"/>
        </a:p>
      </dgm:t>
    </dgm:pt>
    <dgm:pt modelId="{A04B3340-DE7D-4D0B-ACE2-66A601E3A949}" type="sibTrans" cxnId="{5F1A29DA-58FD-4381-A53D-00AAC191EECC}">
      <dgm:prSet/>
      <dgm:spPr/>
      <dgm:t>
        <a:bodyPr/>
        <a:lstStyle/>
        <a:p>
          <a:endParaRPr lang="en-GB"/>
        </a:p>
      </dgm:t>
    </dgm:pt>
    <dgm:pt modelId="{6B1D5C9A-B2C9-4425-BD66-A5258CBAFA37}" type="pres">
      <dgm:prSet presAssocID="{070F2970-1C18-4037-B89B-1F130303BEAA}" presName="matrix" presStyleCnt="0">
        <dgm:presLayoutVars>
          <dgm:chMax val="1"/>
          <dgm:dir/>
          <dgm:resizeHandles val="exact"/>
        </dgm:presLayoutVars>
      </dgm:prSet>
      <dgm:spPr/>
    </dgm:pt>
    <dgm:pt modelId="{3434DA93-AF55-4A3B-B63A-1B8369421A10}" type="pres">
      <dgm:prSet presAssocID="{070F2970-1C18-4037-B89B-1F130303BEAA}" presName="diamond" presStyleLbl="bgShp" presStyleIdx="0" presStyleCnt="1"/>
      <dgm:spPr/>
    </dgm:pt>
    <dgm:pt modelId="{22D55A89-F233-4613-8EFA-7B9F096FEAA2}" type="pres">
      <dgm:prSet presAssocID="{070F2970-1C18-4037-B89B-1F130303BEAA}" presName="quad1" presStyleLbl="node1" presStyleIdx="0" presStyleCnt="4">
        <dgm:presLayoutVars>
          <dgm:chMax val="0"/>
          <dgm:chPref val="0"/>
          <dgm:bulletEnabled val="1"/>
        </dgm:presLayoutVars>
      </dgm:prSet>
      <dgm:spPr/>
    </dgm:pt>
    <dgm:pt modelId="{0E55DF52-8BF6-40D2-9AFB-149A0E1C2814}" type="pres">
      <dgm:prSet presAssocID="{070F2970-1C18-4037-B89B-1F130303BEAA}" presName="quad2" presStyleLbl="node1" presStyleIdx="1" presStyleCnt="4" custLinFactNeighborY="-771">
        <dgm:presLayoutVars>
          <dgm:chMax val="0"/>
          <dgm:chPref val="0"/>
          <dgm:bulletEnabled val="1"/>
        </dgm:presLayoutVars>
      </dgm:prSet>
      <dgm:spPr/>
    </dgm:pt>
    <dgm:pt modelId="{8EDF8AE4-5CD3-47AF-B536-26E3B3B05F80}" type="pres">
      <dgm:prSet presAssocID="{070F2970-1C18-4037-B89B-1F130303BEAA}" presName="quad3" presStyleLbl="node1" presStyleIdx="2" presStyleCnt="4">
        <dgm:presLayoutVars>
          <dgm:chMax val="0"/>
          <dgm:chPref val="0"/>
          <dgm:bulletEnabled val="1"/>
        </dgm:presLayoutVars>
      </dgm:prSet>
      <dgm:spPr/>
    </dgm:pt>
    <dgm:pt modelId="{63DCCAFC-B35E-4C92-99F3-98FDFA0C9F6D}" type="pres">
      <dgm:prSet presAssocID="{070F2970-1C18-4037-B89B-1F130303BEAA}" presName="quad4" presStyleLbl="node1" presStyleIdx="3" presStyleCnt="4">
        <dgm:presLayoutVars>
          <dgm:chMax val="0"/>
          <dgm:chPref val="0"/>
          <dgm:bulletEnabled val="1"/>
        </dgm:presLayoutVars>
      </dgm:prSet>
      <dgm:spPr/>
    </dgm:pt>
  </dgm:ptLst>
  <dgm:cxnLst>
    <dgm:cxn modelId="{B6F6B408-C964-463D-9202-32B0DD0FB7F2}" type="presOf" srcId="{2C1D6EE7-AC89-4308-943A-E1C154E4A887}" destId="{0E55DF52-8BF6-40D2-9AFB-149A0E1C2814}" srcOrd="0" destOrd="0" presId="urn:microsoft.com/office/officeart/2005/8/layout/matrix3"/>
    <dgm:cxn modelId="{2DA30D0E-15FA-455E-8673-C5D64F5EF2AD}" srcId="{070F2970-1C18-4037-B89B-1F130303BEAA}" destId="{2C1D6EE7-AC89-4308-943A-E1C154E4A887}" srcOrd="1" destOrd="0" parTransId="{D80ECDAC-0BC2-4A35-A75D-51D4C15A4E41}" sibTransId="{974E4360-308E-4AEE-9B8D-C3F4859A16D2}"/>
    <dgm:cxn modelId="{17847016-DB3C-4BE5-8A6E-D6EA9E35FFCC}" type="presOf" srcId="{3E51030D-2478-4B26-A5D6-C79760D7A00A}" destId="{63DCCAFC-B35E-4C92-99F3-98FDFA0C9F6D}" srcOrd="0" destOrd="0" presId="urn:microsoft.com/office/officeart/2005/8/layout/matrix3"/>
    <dgm:cxn modelId="{64D0C167-9B7D-47CA-942C-E7328C292FB4}" type="presOf" srcId="{6A5C2247-A867-4F22-8FC8-3668C7C2A879}" destId="{22D55A89-F233-4613-8EFA-7B9F096FEAA2}" srcOrd="0" destOrd="0" presId="urn:microsoft.com/office/officeart/2005/8/layout/matrix3"/>
    <dgm:cxn modelId="{6429177A-2046-42AF-88C7-705ED7F4B448}" srcId="{070F2970-1C18-4037-B89B-1F130303BEAA}" destId="{5BB6511D-4209-45A1-9F2B-11FF92DC18AD}" srcOrd="2" destOrd="0" parTransId="{00FD1FAE-6215-4E30-A9F6-2D156DA4FCFC}" sibTransId="{E1A1DCA8-8060-4B4A-A927-0322C7240A7D}"/>
    <dgm:cxn modelId="{92AAC5BC-4F66-4B18-B501-ED31E51A55D4}" type="presOf" srcId="{5BB6511D-4209-45A1-9F2B-11FF92DC18AD}" destId="{8EDF8AE4-5CD3-47AF-B536-26E3B3B05F80}" srcOrd="0" destOrd="0" presId="urn:microsoft.com/office/officeart/2005/8/layout/matrix3"/>
    <dgm:cxn modelId="{C34A5FCA-7203-48AA-8E8E-5ADA8C97938E}" srcId="{070F2970-1C18-4037-B89B-1F130303BEAA}" destId="{6A5C2247-A867-4F22-8FC8-3668C7C2A879}" srcOrd="0" destOrd="0" parTransId="{4B34397E-C4F9-4AB8-895D-E404A7536B7F}" sibTransId="{1EA7740B-A759-4843-BAFD-CB94681426D9}"/>
    <dgm:cxn modelId="{5F1A29DA-58FD-4381-A53D-00AAC191EECC}" srcId="{070F2970-1C18-4037-B89B-1F130303BEAA}" destId="{3E51030D-2478-4B26-A5D6-C79760D7A00A}" srcOrd="3" destOrd="0" parTransId="{065EE7D1-3FE3-4E66-B13D-B1AD12D3B233}" sibTransId="{A04B3340-DE7D-4D0B-ACE2-66A601E3A949}"/>
    <dgm:cxn modelId="{002593E1-58D1-4E4A-B33C-30CA994F8EB0}" type="presOf" srcId="{070F2970-1C18-4037-B89B-1F130303BEAA}" destId="{6B1D5C9A-B2C9-4425-BD66-A5258CBAFA37}" srcOrd="0" destOrd="0" presId="urn:microsoft.com/office/officeart/2005/8/layout/matrix3"/>
    <dgm:cxn modelId="{E374357A-9831-49EC-9D7B-D9C65555C89A}" type="presParOf" srcId="{6B1D5C9A-B2C9-4425-BD66-A5258CBAFA37}" destId="{3434DA93-AF55-4A3B-B63A-1B8369421A10}" srcOrd="0" destOrd="0" presId="urn:microsoft.com/office/officeart/2005/8/layout/matrix3"/>
    <dgm:cxn modelId="{FC0C3B87-B7D3-42BD-AA95-33EE61E79689}" type="presParOf" srcId="{6B1D5C9A-B2C9-4425-BD66-A5258CBAFA37}" destId="{22D55A89-F233-4613-8EFA-7B9F096FEAA2}" srcOrd="1" destOrd="0" presId="urn:microsoft.com/office/officeart/2005/8/layout/matrix3"/>
    <dgm:cxn modelId="{40822B78-3343-4537-84BE-DF3C483CC065}" type="presParOf" srcId="{6B1D5C9A-B2C9-4425-BD66-A5258CBAFA37}" destId="{0E55DF52-8BF6-40D2-9AFB-149A0E1C2814}" srcOrd="2" destOrd="0" presId="urn:microsoft.com/office/officeart/2005/8/layout/matrix3"/>
    <dgm:cxn modelId="{8448555E-9396-4BA4-94E8-802F056FF93F}" type="presParOf" srcId="{6B1D5C9A-B2C9-4425-BD66-A5258CBAFA37}" destId="{8EDF8AE4-5CD3-47AF-B536-26E3B3B05F80}" srcOrd="3" destOrd="0" presId="urn:microsoft.com/office/officeart/2005/8/layout/matrix3"/>
    <dgm:cxn modelId="{090DE064-6F74-4E0E-B5C8-1970F3BF7074}" type="presParOf" srcId="{6B1D5C9A-B2C9-4425-BD66-A5258CBAFA37}" destId="{63DCCAFC-B35E-4C92-99F3-98FDFA0C9F6D}" srcOrd="4" destOrd="0" presId="urn:microsoft.com/office/officeart/2005/8/layout/matrix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9E332-583F-4DCC-9AC0-C08BF3E79F25}">
      <dsp:nvSpPr>
        <dsp:cNvPr id="0" name=""/>
        <dsp:cNvSpPr/>
      </dsp:nvSpPr>
      <dsp:spPr>
        <a:xfrm>
          <a:off x="628858" y="0"/>
          <a:ext cx="4524315" cy="4524315"/>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4D40C2-B8CC-4E71-ADFE-DE4491606560}">
      <dsp:nvSpPr>
        <dsp:cNvPr id="0" name=""/>
        <dsp:cNvSpPr/>
      </dsp:nvSpPr>
      <dsp:spPr>
        <a:xfrm>
          <a:off x="1058668" y="429809"/>
          <a:ext cx="1764482" cy="1764482"/>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a:t>Ambitious, capable learners </a:t>
          </a:r>
          <a:r>
            <a:rPr lang="en-US" sz="1500" kern="1200"/>
            <a:t>who are ready to learn throughout their lives.</a:t>
          </a:r>
          <a:endParaRPr lang="en-GB" sz="1500" kern="1200"/>
        </a:p>
      </dsp:txBody>
      <dsp:txXfrm>
        <a:off x="1144803" y="515944"/>
        <a:ext cx="1592212" cy="1592212"/>
      </dsp:txXfrm>
    </dsp:sp>
    <dsp:sp modelId="{34021C8D-C0C0-4E09-B056-5DABEB5B1A88}">
      <dsp:nvSpPr>
        <dsp:cNvPr id="0" name=""/>
        <dsp:cNvSpPr/>
      </dsp:nvSpPr>
      <dsp:spPr>
        <a:xfrm>
          <a:off x="2958881" y="429809"/>
          <a:ext cx="1764482" cy="1764482"/>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a:t>Enterprising, creative contributors </a:t>
          </a:r>
          <a:r>
            <a:rPr lang="en-US" sz="1500" kern="1200"/>
            <a:t>who are ready to play a full part in life and work.</a:t>
          </a:r>
          <a:endParaRPr lang="en-GB" sz="1500" kern="1200"/>
        </a:p>
      </dsp:txBody>
      <dsp:txXfrm>
        <a:off x="3045016" y="515944"/>
        <a:ext cx="1592212" cy="1592212"/>
      </dsp:txXfrm>
    </dsp:sp>
    <dsp:sp modelId="{FBA37B71-F72C-4F96-A034-FE993CD925B9}">
      <dsp:nvSpPr>
        <dsp:cNvPr id="0" name=""/>
        <dsp:cNvSpPr/>
      </dsp:nvSpPr>
      <dsp:spPr>
        <a:xfrm>
          <a:off x="1058668" y="2330022"/>
          <a:ext cx="1764482" cy="1764482"/>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a:t>Ethical, informed citizens </a:t>
          </a:r>
          <a:r>
            <a:rPr lang="en-US" sz="1500" kern="1200"/>
            <a:t>who are ready to be citizens of Wales and the world.</a:t>
          </a:r>
          <a:endParaRPr lang="en-GB" sz="1500" kern="1200"/>
        </a:p>
      </dsp:txBody>
      <dsp:txXfrm>
        <a:off x="1144803" y="2416157"/>
        <a:ext cx="1592212" cy="1592212"/>
      </dsp:txXfrm>
    </dsp:sp>
    <dsp:sp modelId="{1917B6B9-9137-4EF7-8549-5E416490C664}">
      <dsp:nvSpPr>
        <dsp:cNvPr id="0" name=""/>
        <dsp:cNvSpPr/>
      </dsp:nvSpPr>
      <dsp:spPr>
        <a:xfrm>
          <a:off x="2958881" y="2330022"/>
          <a:ext cx="1764482" cy="1764482"/>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a:t>Healthy, confident individuals </a:t>
          </a:r>
          <a:r>
            <a:rPr lang="en-US" sz="1500" kern="1200"/>
            <a:t>who are ready to lead fulfilling lives as valued members of society.</a:t>
          </a:r>
          <a:endParaRPr lang="en-GB" sz="1500" kern="1200"/>
        </a:p>
      </dsp:txBody>
      <dsp:txXfrm>
        <a:off x="3045016" y="2416157"/>
        <a:ext cx="1592212" cy="15922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34DA93-AF55-4A3B-B63A-1B8369421A10}">
      <dsp:nvSpPr>
        <dsp:cNvPr id="0" name=""/>
        <dsp:cNvSpPr/>
      </dsp:nvSpPr>
      <dsp:spPr>
        <a:xfrm>
          <a:off x="495314" y="0"/>
          <a:ext cx="4643358" cy="4643358"/>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D55A89-F233-4613-8EFA-7B9F096FEAA2}">
      <dsp:nvSpPr>
        <dsp:cNvPr id="0" name=""/>
        <dsp:cNvSpPr/>
      </dsp:nvSpPr>
      <dsp:spPr>
        <a:xfrm>
          <a:off x="936433" y="441119"/>
          <a:ext cx="1810909" cy="18109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Dysgwyr, uchelgeisiol, galluog,</a:t>
          </a:r>
          <a:r>
            <a:rPr lang="en-US" sz="1400" kern="1200"/>
            <a:t> sy’n barod i ddysgu drwy gydol eu hoes. </a:t>
          </a:r>
          <a:endParaRPr lang="en-GB" sz="1400" kern="1200"/>
        </a:p>
      </dsp:txBody>
      <dsp:txXfrm>
        <a:off x="1024834" y="529520"/>
        <a:ext cx="1634107" cy="1634107"/>
      </dsp:txXfrm>
    </dsp:sp>
    <dsp:sp modelId="{0E55DF52-8BF6-40D2-9AFB-149A0E1C2814}">
      <dsp:nvSpPr>
        <dsp:cNvPr id="0" name=""/>
        <dsp:cNvSpPr/>
      </dsp:nvSpPr>
      <dsp:spPr>
        <a:xfrm>
          <a:off x="2886643" y="427156"/>
          <a:ext cx="1810909" cy="18109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err="1"/>
            <a:t>Cyfranwyr</a:t>
          </a:r>
          <a:r>
            <a:rPr lang="en-US" sz="1400" b="1" kern="1200" dirty="0"/>
            <a:t> </a:t>
          </a:r>
          <a:r>
            <a:rPr lang="en-US" sz="1400" b="1" kern="1200" dirty="0" err="1"/>
            <a:t>mentrus</a:t>
          </a:r>
          <a:r>
            <a:rPr lang="en-US" sz="1400" b="1" kern="1200" dirty="0"/>
            <a:t>, </a:t>
          </a:r>
          <a:r>
            <a:rPr lang="en-US" sz="1400" b="1" kern="1200" dirty="0" err="1"/>
            <a:t>creadigol</a:t>
          </a:r>
          <a:r>
            <a:rPr lang="en-US" sz="1400" b="1" kern="1200" dirty="0"/>
            <a:t>, </a:t>
          </a:r>
          <a:r>
            <a:rPr lang="en-US" sz="1400" kern="1200" dirty="0" err="1"/>
            <a:t>sy’n</a:t>
          </a:r>
          <a:r>
            <a:rPr lang="en-US" sz="1400" kern="1200" dirty="0"/>
            <a:t> </a:t>
          </a:r>
          <a:r>
            <a:rPr lang="en-US" sz="1400" kern="1200" dirty="0" err="1"/>
            <a:t>barod</a:t>
          </a:r>
          <a:r>
            <a:rPr lang="en-US" sz="1400" kern="1200" dirty="0"/>
            <a:t> </a:t>
          </a:r>
          <a:r>
            <a:rPr lang="en-US" sz="1400" kern="1200" dirty="0" err="1"/>
            <a:t>i</a:t>
          </a:r>
          <a:r>
            <a:rPr lang="en-US" sz="1400" kern="1200" dirty="0"/>
            <a:t> </a:t>
          </a:r>
          <a:r>
            <a:rPr lang="en-US" sz="1400" kern="1200" dirty="0" err="1"/>
            <a:t>chwarae</a:t>
          </a:r>
          <a:r>
            <a:rPr lang="en-US" sz="1400" kern="1200" dirty="0"/>
            <a:t> </a:t>
          </a:r>
          <a:r>
            <a:rPr lang="en-US" sz="1400" kern="1200" dirty="0" err="1"/>
            <a:t>eu</a:t>
          </a:r>
          <a:r>
            <a:rPr lang="en-US" sz="1400" kern="1200" dirty="0"/>
            <a:t> </a:t>
          </a:r>
          <a:r>
            <a:rPr lang="en-US" sz="1400" kern="1200" dirty="0" err="1"/>
            <a:t>rhan</a:t>
          </a:r>
          <a:r>
            <a:rPr lang="en-US" sz="1400" kern="1200" dirty="0"/>
            <a:t> </a:t>
          </a:r>
          <a:r>
            <a:rPr lang="en-US" sz="1400" kern="1200" dirty="0" err="1"/>
            <a:t>yn</a:t>
          </a:r>
          <a:r>
            <a:rPr lang="en-US" sz="1400" kern="1200" dirty="0"/>
            <a:t> </a:t>
          </a:r>
          <a:r>
            <a:rPr lang="en-US" sz="1400" kern="1200" dirty="0" err="1"/>
            <a:t>llawn</a:t>
          </a:r>
          <a:r>
            <a:rPr lang="en-US" sz="1400" kern="1200" dirty="0"/>
            <a:t> </a:t>
          </a:r>
          <a:r>
            <a:rPr lang="en-US" sz="1400" kern="1200" dirty="0" err="1"/>
            <a:t>yn</a:t>
          </a:r>
          <a:r>
            <a:rPr lang="en-US" sz="1400" kern="1200" dirty="0"/>
            <a:t> </a:t>
          </a:r>
          <a:r>
            <a:rPr lang="en-US" sz="1400" kern="1200" dirty="0" err="1"/>
            <a:t>eu</a:t>
          </a:r>
          <a:r>
            <a:rPr lang="en-US" sz="1400" kern="1200" dirty="0"/>
            <a:t> </a:t>
          </a:r>
          <a:r>
            <a:rPr lang="en-US" sz="1400" kern="1200" dirty="0" err="1"/>
            <a:t>bywyd</a:t>
          </a:r>
          <a:r>
            <a:rPr lang="en-US" sz="1400" kern="1200" dirty="0"/>
            <a:t> </a:t>
          </a:r>
          <a:r>
            <a:rPr lang="en-US" sz="1400" kern="1200" dirty="0" err="1"/>
            <a:t>a’u</a:t>
          </a:r>
          <a:r>
            <a:rPr lang="en-US" sz="1400" kern="1200" dirty="0"/>
            <a:t> </a:t>
          </a:r>
          <a:r>
            <a:rPr lang="en-US" sz="1400" kern="1200" dirty="0" err="1"/>
            <a:t>gwaith</a:t>
          </a:r>
          <a:r>
            <a:rPr lang="en-US" sz="1400" kern="1200" dirty="0"/>
            <a:t>. </a:t>
          </a:r>
          <a:endParaRPr lang="en-GB" sz="1400" kern="1200" dirty="0"/>
        </a:p>
      </dsp:txBody>
      <dsp:txXfrm>
        <a:off x="2975044" y="515557"/>
        <a:ext cx="1634107" cy="1634107"/>
      </dsp:txXfrm>
    </dsp:sp>
    <dsp:sp modelId="{8EDF8AE4-5CD3-47AF-B536-26E3B3B05F80}">
      <dsp:nvSpPr>
        <dsp:cNvPr id="0" name=""/>
        <dsp:cNvSpPr/>
      </dsp:nvSpPr>
      <dsp:spPr>
        <a:xfrm>
          <a:off x="936433" y="2391329"/>
          <a:ext cx="1810909" cy="18109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Dinasyddion egwyddorol, gwybodus, </a:t>
          </a:r>
          <a:r>
            <a:rPr lang="en-US" sz="1400" kern="1200"/>
            <a:t>sy’n barod i fod yn ddinasyddion i Gymru a’r byd.</a:t>
          </a:r>
          <a:endParaRPr lang="en-GB" sz="1400" kern="1200"/>
        </a:p>
      </dsp:txBody>
      <dsp:txXfrm>
        <a:off x="1024834" y="2479730"/>
        <a:ext cx="1634107" cy="1634107"/>
      </dsp:txXfrm>
    </dsp:sp>
    <dsp:sp modelId="{63DCCAFC-B35E-4C92-99F3-98FDFA0C9F6D}">
      <dsp:nvSpPr>
        <dsp:cNvPr id="0" name=""/>
        <dsp:cNvSpPr/>
      </dsp:nvSpPr>
      <dsp:spPr>
        <a:xfrm>
          <a:off x="2886643" y="2391329"/>
          <a:ext cx="1810909" cy="18109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Unigolion iach, hyderus, </a:t>
          </a:r>
          <a:r>
            <a:rPr lang="en-US" sz="1400" kern="1200"/>
            <a:t>sy’n barod i fyw bywyd gan wireddu eu dyheadau fel aelodau gwerthfawr o gymdeithas.</a:t>
          </a:r>
          <a:endParaRPr lang="en-GB" sz="1400" kern="1200"/>
        </a:p>
      </dsp:txBody>
      <dsp:txXfrm>
        <a:off x="2975044" y="2479730"/>
        <a:ext cx="1634107" cy="1634107"/>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395A3E-525B-44F1-AF39-6930CB041D6B}" type="datetimeFigureOut">
              <a:rPr lang="en-GB" smtClean="0"/>
              <a:t>01/03/2023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9C8F44-BBD1-4693-86A7-BF2D8A6C9B54}" type="slidenum">
              <a:rPr lang="en-GB" smtClean="0"/>
              <a:t>‹#›</a:t>
            </a:fld>
            <a:endParaRPr lang="en-GB"/>
          </a:p>
        </p:txBody>
      </p:sp>
    </p:spTree>
    <p:extLst>
      <p:ext uri="{BB962C8B-B14F-4D97-AF65-F5344CB8AC3E}">
        <p14:creationId xmlns:p14="http://schemas.microsoft.com/office/powerpoint/2010/main" val="575341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8EB99A-FD7C-4FF0-AA5F-613FFAF57D6C}"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28286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C971FF-EF28-4195-A575-329446EFAA55}"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522000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a:extLst>
              <a:ext uri="{FF2B5EF4-FFF2-40B4-BE49-F238E27FC236}">
                <a16:creationId xmlns:a16="http://schemas.microsoft.com/office/drawing/2014/main" id="{A31D63DE-333D-40F3-B14D-5989C00783A6}"/>
              </a:ext>
            </a:extLst>
          </p:cNvPr>
          <p:cNvSpPr>
            <a:spLocks noGrp="1" noRot="1" noChangeAspect="1" noChangeArrowheads="1" noTextEdit="1"/>
          </p:cNvSpPr>
          <p:nvPr>
            <p:ph type="sldImg"/>
          </p:nvPr>
        </p:nvSpPr>
        <p:spPr>
          <a:ln/>
        </p:spPr>
      </p:sp>
      <p:sp>
        <p:nvSpPr>
          <p:cNvPr id="32770" name="Notes Placeholder 2">
            <a:extLst>
              <a:ext uri="{FF2B5EF4-FFF2-40B4-BE49-F238E27FC236}">
                <a16:creationId xmlns:a16="http://schemas.microsoft.com/office/drawing/2014/main" id="{66758FF2-CB2B-4D78-B971-89A79E645C4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latin typeface="Arial" panose="020B0604020202020204" pitchFamily="34" charset="0"/>
                <a:ea typeface="ＭＳ Ｐゴシック" panose="020B0600070205080204" pitchFamily="34" charset="-128"/>
              </a:rPr>
              <a:t>Post-its</a:t>
            </a:r>
          </a:p>
        </p:txBody>
      </p:sp>
      <p:sp>
        <p:nvSpPr>
          <p:cNvPr id="32771" name="Slide Number Placeholder 3">
            <a:extLst>
              <a:ext uri="{FF2B5EF4-FFF2-40B4-BE49-F238E27FC236}">
                <a16:creationId xmlns:a16="http://schemas.microsoft.com/office/drawing/2014/main" id="{C2EAD3AA-06DF-472C-95DB-043BBB45ED65}"/>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37931725" indent="-37474525">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lgn="r" eaLnBrk="1" hangingPunct="1">
              <a:spcBef>
                <a:spcPct val="0"/>
              </a:spcBef>
            </a:pPr>
            <a:fld id="{27920240-F7E7-4B88-B737-0EF6A0A095DE}" type="slidenum">
              <a:rPr lang="en-GB" altLang="en-US">
                <a:latin typeface="Calibri" panose="020F0502020204030204" pitchFamily="34" charset="0"/>
              </a:rPr>
              <a:pPr algn="r" eaLnBrk="1" hangingPunct="1">
                <a:spcBef>
                  <a:spcPct val="0"/>
                </a:spcBef>
              </a:pPr>
              <a:t>13</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a:extLst>
              <a:ext uri="{FF2B5EF4-FFF2-40B4-BE49-F238E27FC236}">
                <a16:creationId xmlns:a16="http://schemas.microsoft.com/office/drawing/2014/main" id="{1A34930A-4EFC-455E-B6A9-13879947019F}"/>
              </a:ext>
            </a:extLst>
          </p:cNvPr>
          <p:cNvSpPr>
            <a:spLocks noGrp="1" noRot="1" noChangeAspect="1" noChangeArrowheads="1" noTextEdit="1"/>
          </p:cNvSpPr>
          <p:nvPr>
            <p:ph type="sldImg"/>
          </p:nvPr>
        </p:nvSpPr>
        <p:spPr>
          <a:ln/>
        </p:spPr>
      </p:sp>
      <p:sp>
        <p:nvSpPr>
          <p:cNvPr id="34818" name="Notes Placeholder 2">
            <a:extLst>
              <a:ext uri="{FF2B5EF4-FFF2-40B4-BE49-F238E27FC236}">
                <a16:creationId xmlns:a16="http://schemas.microsoft.com/office/drawing/2014/main" id="{A78F3A94-60CE-4F44-BA67-4E9D26095BE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
        <p:nvSpPr>
          <p:cNvPr id="34819" name="Slide Number Placeholder 3">
            <a:extLst>
              <a:ext uri="{FF2B5EF4-FFF2-40B4-BE49-F238E27FC236}">
                <a16:creationId xmlns:a16="http://schemas.microsoft.com/office/drawing/2014/main" id="{7E573A14-636C-4EB8-9808-AE7DA5B6482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37931725" indent="-37474525">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0903DDD6-9190-48CD-BE70-55870B4FF058}" type="slidenum">
              <a:rPr lang="en-GB" altLang="en-US"/>
              <a:pPr>
                <a:spcBef>
                  <a:spcPct val="0"/>
                </a:spcBef>
              </a:pPr>
              <a:t>14</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Watch</a:t>
            </a:r>
            <a:r>
              <a:rPr lang="en-GB" baseline="0" dirty="0"/>
              <a:t> the UNESCO video. Give students time to write their own definition of global citizenship and then demonstrate the Oxfam explanation. </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80D843-849B-43C6-A8B7-756F238440D6}"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72856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C971FF-EF28-4195-A575-329446EFAA55}" type="slidenum">
              <a:rPr kumimoji="0" lang="en-US"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6462903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you think of an example of some way children in schools can become aware of the impact of their choices on other people, the economy or the environment. Maybe getting them to think about choosing fair trade products, choosing to recycle, choosing to live in a green way – walking to school instead of bus/car, choosing to buy locally instead of in a supermarket – how will this affect the local town/business.</a:t>
            </a:r>
          </a:p>
          <a:p>
            <a:r>
              <a:rPr lang="en-GB" dirty="0"/>
              <a:t>It also aims to encourage schools to challenge learners to engage in culturally diverse experiences, critically evaluate their own values and attitudes, and develop skills that will enable them to challenge injustice, prejudice and discrimination.  </a:t>
            </a:r>
          </a:p>
          <a:p>
            <a:r>
              <a:rPr lang="en-GB" dirty="0"/>
              <a:t>Impact of their choices </a:t>
            </a:r>
            <a:r>
              <a:rPr lang="en-GB" dirty="0" err="1"/>
              <a:t>eg</a:t>
            </a:r>
            <a:r>
              <a:rPr lang="en-GB" dirty="0"/>
              <a:t>. If they know that electricity comes at the press of a switch and water at the touch of a tap, but if they are not taught to ask questions about the why and how of this, they will become yet another </a:t>
            </a:r>
            <a:r>
              <a:rPr lang="en-GB" dirty="0" err="1"/>
              <a:t>gereration</a:t>
            </a:r>
            <a:r>
              <a:rPr lang="en-GB" dirty="0"/>
              <a:t> committed to unsustainable practices. </a:t>
            </a:r>
          </a:p>
          <a:p>
            <a:r>
              <a:rPr lang="en-GB" dirty="0"/>
              <a:t>Impact of their choices – one school monitor electricity consumption this data viewed half hourly, daily weekly and </a:t>
            </a:r>
            <a:r>
              <a:rPr lang="en-GB" dirty="0" err="1"/>
              <a:t>monthy</a:t>
            </a:r>
            <a:r>
              <a:rPr lang="en-GB" dirty="0"/>
              <a:t> so that pupils can see the impact of their actions </a:t>
            </a:r>
            <a:r>
              <a:rPr lang="en-GB" dirty="0" err="1"/>
              <a:t>throught</a:t>
            </a:r>
            <a:r>
              <a:rPr lang="en-GB" dirty="0"/>
              <a:t> heir use of the system</a:t>
            </a:r>
          </a:p>
          <a:p>
            <a:r>
              <a:rPr lang="en-GB" dirty="0"/>
              <a:t> </a:t>
            </a:r>
          </a:p>
          <a:p>
            <a:r>
              <a:rPr lang="en-GB" dirty="0"/>
              <a:t>How can they contribute to the lives of others? Oxfam water week, operation </a:t>
            </a:r>
            <a:r>
              <a:rPr lang="en-GB" dirty="0" err="1"/>
              <a:t>xmas</a:t>
            </a:r>
            <a:r>
              <a:rPr lang="en-GB" dirty="0"/>
              <a:t> child, singing at local old peoples’ home. Helping out in a charity, scouts.</a:t>
            </a:r>
          </a:p>
          <a:p>
            <a:r>
              <a:rPr lang="en-GB" dirty="0"/>
              <a:t>Understanding the impact of their choices locally on national and international – </a:t>
            </a:r>
            <a:r>
              <a:rPr lang="en-GB" dirty="0" err="1"/>
              <a:t>eg</a:t>
            </a:r>
            <a:r>
              <a:rPr lang="en-GB" dirty="0"/>
              <a:t> shopping locally, less air miles</a:t>
            </a:r>
          </a:p>
          <a:p>
            <a:r>
              <a:rPr lang="en-GB" dirty="0"/>
              <a:t>Sustainable skills within community – the things that will affect the community in the future. Growing own food, buying locally, supporting local business, speaking welsh to sustain the language, looking after ourselves better – less strain on </a:t>
            </a:r>
            <a:r>
              <a:rPr lang="en-GB" dirty="0" err="1"/>
              <a:t>nhs</a:t>
            </a:r>
            <a:r>
              <a:rPr lang="en-GB" dirty="0"/>
              <a:t>.</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80D843-849B-43C6-A8B7-756F238440D6}"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0600495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might these things look? Passion and conviction, philosophical </a:t>
            </a:r>
            <a:r>
              <a:rPr lang="en-GB" dirty="0" err="1"/>
              <a:t>dimention</a:t>
            </a:r>
            <a:r>
              <a:rPr lang="en-GB" dirty="0"/>
              <a:t>. Sustainability at heart of the school and ethos which pervades all aspects of the school and its external relationships.</a:t>
            </a:r>
          </a:p>
          <a:p>
            <a:r>
              <a:rPr lang="en-GB" dirty="0"/>
              <a:t>Successful schools often inward looking, focussed on attainment and good management and the </a:t>
            </a:r>
            <a:r>
              <a:rPr lang="en-GB" dirty="0" err="1"/>
              <a:t>gloval</a:t>
            </a:r>
            <a:r>
              <a:rPr lang="en-GB" dirty="0"/>
              <a:t> dimension is low on priorities. But sustainable schools look </a:t>
            </a:r>
            <a:r>
              <a:rPr lang="en-GB" dirty="0" err="1"/>
              <a:t>owtward</a:t>
            </a:r>
            <a:r>
              <a:rPr lang="en-GB" dirty="0"/>
              <a:t> to engage their local communities and have a global perspective. This wider, more inclusive vision is also seen in the strong pupil voice and involvement of pupils in decision making.</a:t>
            </a:r>
          </a:p>
          <a:p>
            <a:r>
              <a:rPr lang="en-GB" dirty="0"/>
              <a:t>Can they think of examples?</a:t>
            </a:r>
          </a:p>
          <a:p>
            <a:r>
              <a:rPr lang="en-GB" dirty="0"/>
              <a:t>What do we mean ‘required to do as well as teach it’ – key </a:t>
            </a:r>
            <a:r>
              <a:rPr lang="en-GB" dirty="0" err="1"/>
              <a:t>qualiities</a:t>
            </a:r>
            <a:r>
              <a:rPr lang="en-GB" dirty="0"/>
              <a:t> are that school leaders are optimistic and </a:t>
            </a:r>
            <a:r>
              <a:rPr lang="en-GB" dirty="0" err="1"/>
              <a:t>owtward</a:t>
            </a:r>
            <a:r>
              <a:rPr lang="en-GB" dirty="0"/>
              <a:t> looking. </a:t>
            </a:r>
            <a:r>
              <a:rPr lang="en-GB" dirty="0" err="1"/>
              <a:t>Tlhey</a:t>
            </a:r>
            <a:r>
              <a:rPr lang="en-GB" dirty="0"/>
              <a:t> are conscious of the place of the school in the local and global community they have a </a:t>
            </a:r>
            <a:r>
              <a:rPr lang="en-GB" dirty="0" err="1"/>
              <a:t>sytemic</a:t>
            </a:r>
            <a:r>
              <a:rPr lang="en-GB" dirty="0"/>
              <a:t> understanding of the world and their place in it and can communicate this to others. They </a:t>
            </a:r>
            <a:r>
              <a:rPr lang="en-GB" dirty="0" err="1"/>
              <a:t>understan</a:t>
            </a:r>
            <a:r>
              <a:rPr lang="en-GB" dirty="0"/>
              <a:t> the interconnectedness of society, the environment and individuals within these contexts.</a:t>
            </a:r>
          </a:p>
          <a:p>
            <a:r>
              <a:rPr lang="en-GB" dirty="0"/>
              <a:t>Everyone in the school aware of </a:t>
            </a:r>
            <a:r>
              <a:rPr lang="en-GB" dirty="0" err="1"/>
              <a:t>sustainablility</a:t>
            </a:r>
            <a:r>
              <a:rPr lang="en-GB" dirty="0"/>
              <a:t>  - pupils responded well to tasks that involved </a:t>
            </a:r>
            <a:r>
              <a:rPr lang="en-GB" dirty="0" err="1"/>
              <a:t>practiacal</a:t>
            </a:r>
            <a:r>
              <a:rPr lang="en-GB" dirty="0"/>
              <a:t> </a:t>
            </a:r>
            <a:r>
              <a:rPr lang="en-GB" dirty="0" err="1"/>
              <a:t>activieies</a:t>
            </a:r>
            <a:r>
              <a:rPr lang="en-GB" dirty="0"/>
              <a:t> inside and outside the </a:t>
            </a:r>
            <a:r>
              <a:rPr lang="en-GB" dirty="0" err="1"/>
              <a:t>clas</a:t>
            </a:r>
            <a:r>
              <a:rPr lang="en-GB" dirty="0"/>
              <a:t> and enabled them to research, plan and implement projects that made a clear difference to the school and local </a:t>
            </a:r>
            <a:r>
              <a:rPr lang="en-GB" dirty="0" err="1"/>
              <a:t>communityl</a:t>
            </a:r>
            <a:endParaRPr lang="en-GB" dirty="0"/>
          </a:p>
          <a:p>
            <a:r>
              <a:rPr lang="en-GB" dirty="0"/>
              <a:t>Across national curriculum subjects  - high level of engagement of </a:t>
            </a:r>
            <a:r>
              <a:rPr lang="en-GB" dirty="0" err="1"/>
              <a:t>te</a:t>
            </a:r>
            <a:r>
              <a:rPr lang="en-GB" dirty="0"/>
              <a:t> pupils in work they perceived as relevant to their lives and future well – being.</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80D843-849B-43C6-A8B7-756F238440D6}"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2227355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Task – students to fit in their global problems into these categories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8EB99A-FD7C-4FF0-AA5F-613FFAF57D6C}"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7637915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8EB99A-FD7C-4FF0-AA5F-613FFAF57D6C}"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9170377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50756537"/>
      </p:ext>
    </p:extLst>
  </p:cSld>
  <p:clrMapOvr>
    <a:masterClrMapping/>
  </p:clrMapOvr>
  <p:transition spd="med">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84544897"/>
      </p:ext>
    </p:extLst>
  </p:cSld>
  <p:clrMapOvr>
    <a:masterClrMapping/>
  </p:clrMapOvr>
  <p:transition spd="med">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11103247"/>
      </p:ext>
    </p:extLst>
  </p:cSld>
  <p:clrMapOvr>
    <a:masterClrMapping/>
  </p:clrMapOvr>
  <p:transition spd="med">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25980397"/>
      </p:ext>
    </p:extLst>
  </p:cSld>
  <p:clrMapOvr>
    <a:masterClrMapping/>
  </p:clrMapOvr>
  <p:transition spd="med">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03775676"/>
      </p:ext>
    </p:extLst>
  </p:cSld>
  <p:clrMapOvr>
    <a:masterClrMapping/>
  </p:clrMapOvr>
  <p:transition spd="med">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13219425"/>
      </p:ext>
    </p:extLst>
  </p:cSld>
  <p:clrMapOvr>
    <a:masterClrMapping/>
  </p:clrMapOvr>
  <p:transition spd="med">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250465095"/>
      </p:ext>
    </p:extLst>
  </p:cSld>
  <p:clrMapOvr>
    <a:masterClrMapping/>
  </p:clrMapOvr>
  <p:transition spd="med">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6995409"/>
      </p:ext>
    </p:extLst>
  </p:cSld>
  <p:clrMapOvr>
    <a:masterClrMapping/>
  </p:clrMapOvr>
  <p:transition spd="med">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22942914"/>
      </p:ext>
    </p:extLst>
  </p:cSld>
  <p:clrMapOvr>
    <a:masterClrMapping/>
  </p:clrMapOvr>
  <p:transition spd="med">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135703649"/>
      </p:ext>
    </p:extLst>
  </p:cSld>
  <p:clrMapOvr>
    <a:masterClrMapping/>
  </p:clrMapOvr>
  <p:transition spd="med">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258045335"/>
      </p:ext>
    </p:extLst>
  </p:cSld>
  <p:clrMapOvr>
    <a:masterClrMapping/>
  </p:clrMapOvr>
  <p:transition spd="med">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DF33987-6305-4E2A-BF18-EF013ECE927B}" type="datetimeFigureOut">
              <a:rPr lang="en-US" smtClean="0"/>
              <a:pPr/>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698494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F33987-6305-4E2A-BF18-EF013ECE927B}"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043589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DF33987-6305-4E2A-BF18-EF013ECE927B}"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838488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DF33987-6305-4E2A-BF18-EF013ECE927B}"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273936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DF33987-6305-4E2A-BF18-EF013ECE927B}" type="datetimeFigureOut">
              <a:rPr lang="en-US" smtClean="0"/>
              <a:t>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781850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DF33987-6305-4E2A-BF18-EF013ECE927B}" type="datetimeFigureOut">
              <a:rPr lang="en-US" smtClean="0"/>
              <a:t>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648932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F33987-6305-4E2A-BF18-EF013ECE927B}" type="datetimeFigureOut">
              <a:rPr lang="en-US" smtClean="0"/>
              <a:t>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104908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DF33987-6305-4E2A-BF18-EF013ECE927B}"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744645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DF33987-6305-4E2A-BF18-EF013ECE927B}"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56247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DF33987-6305-4E2A-BF18-EF013ECE927B}" type="datetimeFigureOut">
              <a:rPr lang="en-US" smtClean="0"/>
              <a:pPr/>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7663046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DF33987-6305-4E2A-BF18-EF013ECE927B}" type="datetimeFigureOut">
              <a:rPr lang="en-US" smtClean="0"/>
              <a:pPr/>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105840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DF33987-6305-4E2A-BF18-EF013ECE927B}" type="datetimeFigureOut">
              <a:rPr lang="en-US" smtClean="0"/>
              <a:pPr/>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14860640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DF33987-6305-4E2A-BF18-EF013ECE927B}" type="datetimeFigureOut">
              <a:rPr lang="en-US" smtClean="0"/>
              <a:pPr/>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266890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DF33987-6305-4E2A-BF18-EF013ECE927B}" type="datetimeFigureOut">
              <a:rPr lang="en-US" smtClean="0"/>
              <a:pPr/>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42672422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F33987-6305-4E2A-BF18-EF013ECE927B}"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694974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F33987-6305-4E2A-BF18-EF013ECE927B}"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906710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60352" y="228600"/>
            <a:ext cx="10687049" cy="914400"/>
          </a:xfrm>
        </p:spPr>
        <p:txBody>
          <a:bodyPr/>
          <a:lstStyle/>
          <a:p>
            <a:r>
              <a:rPr lang="en-GB"/>
              <a:t>Click to edit Master title style</a:t>
            </a:r>
            <a:endParaRPr lang="en-US"/>
          </a:p>
        </p:txBody>
      </p:sp>
      <p:sp>
        <p:nvSpPr>
          <p:cNvPr id="3" name="Text Placeholder 2"/>
          <p:cNvSpPr>
            <a:spLocks noGrp="1"/>
          </p:cNvSpPr>
          <p:nvPr>
            <p:ph type="body" sz="half" idx="1"/>
          </p:nvPr>
        </p:nvSpPr>
        <p:spPr>
          <a:xfrm>
            <a:off x="812800" y="1600200"/>
            <a:ext cx="5181600" cy="44196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600200"/>
            <a:ext cx="5181600" cy="44196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Rectangle 8">
            <a:extLst>
              <a:ext uri="{FF2B5EF4-FFF2-40B4-BE49-F238E27FC236}">
                <a16:creationId xmlns:a16="http://schemas.microsoft.com/office/drawing/2014/main" id="{5DB080B0-B03E-4F4E-BE7F-86639FC4F5F5}"/>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8121939C-08D8-4F39-8004-67514357507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1D0238AD-DD04-451D-B5AC-A8345019073F}"/>
              </a:ext>
            </a:extLst>
          </p:cNvPr>
          <p:cNvSpPr>
            <a:spLocks noGrp="1" noChangeArrowheads="1"/>
          </p:cNvSpPr>
          <p:nvPr>
            <p:ph type="sldNum" sz="quarter" idx="12"/>
          </p:nvPr>
        </p:nvSpPr>
        <p:spPr>
          <a:ln/>
        </p:spPr>
        <p:txBody>
          <a:bodyPr/>
          <a:lstStyle>
            <a:lvl1pPr>
              <a:defRPr/>
            </a:lvl1pPr>
          </a:lstStyle>
          <a:p>
            <a:fld id="{507B3B01-ACC1-47F9-8E97-724F2BCE641B}" type="slidenum">
              <a:rPr lang="en-GB" altLang="en-US"/>
              <a:pPr/>
              <a:t>‹#›</a:t>
            </a:fld>
            <a:endParaRPr lang="en-GB" altLang="en-US"/>
          </a:p>
        </p:txBody>
      </p:sp>
    </p:spTree>
    <p:extLst>
      <p:ext uri="{BB962C8B-B14F-4D97-AF65-F5344CB8AC3E}">
        <p14:creationId xmlns:p14="http://schemas.microsoft.com/office/powerpoint/2010/main" val="3065291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91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427841705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alpha val="91000"/>
          </a:schemeClr>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764DE79-268F-4C1A-8933-263129D2AF90}" type="datetimeFigureOut">
              <a:rPr lang="en-US" smtClean="0"/>
              <a:t>3/1/2023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8F63A3B-78C7-47BE-AE5E-E10140E04643}" type="slidenum">
              <a:rPr lang="en-US" smtClean="0"/>
              <a:t>‹#›</a:t>
            </a:fld>
            <a:endParaRPr lang="en-US"/>
          </a:p>
        </p:txBody>
      </p:sp>
      <p:sp>
        <p:nvSpPr>
          <p:cNvPr id="18" name="Rectangle 17">
            <a:extLst>
              <a:ext uri="{FF2B5EF4-FFF2-40B4-BE49-F238E27FC236}">
                <a16:creationId xmlns:a16="http://schemas.microsoft.com/office/drawing/2014/main" id="{CDB462F5-E99A-478F-A4AB-43880B674811}"/>
              </a:ext>
            </a:extLst>
          </p:cNvPr>
          <p:cNvSpPr/>
          <p:nvPr userDrawn="1"/>
        </p:nvSpPr>
        <p:spPr bwMode="ltGray">
          <a:xfrm>
            <a:off x="1460" y="0"/>
            <a:ext cx="12192127" cy="6858000"/>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400"/>
          </a:p>
        </p:txBody>
      </p:sp>
    </p:spTree>
    <p:extLst>
      <p:ext uri="{BB962C8B-B14F-4D97-AF65-F5344CB8AC3E}">
        <p14:creationId xmlns:p14="http://schemas.microsoft.com/office/powerpoint/2010/main" val="2471719305"/>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 id="2147483805" r:id="rId12"/>
    <p:sldLayoutId id="2147483806" r:id="rId13"/>
    <p:sldLayoutId id="2147483807" r:id="rId14"/>
    <p:sldLayoutId id="2147483808" r:id="rId15"/>
    <p:sldLayoutId id="2147483809" r:id="rId16"/>
    <p:sldLayoutId id="2147483810"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hyperlink" Target="http://penyrheol-comp.net/rights-respecting-schools" TargetMode="External"/><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hyperlink" Target="http://disabilitythinking.blogspot.com/2013/06/quote-unquote.html"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hyperlink" Target="http://www.freestockphotos.biz/stockphoto/16032" TargetMode="External"/><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hyperlink" Target="https://openclipart.org/detail/174484/red-cross-by-witcombem-174484" TargetMode="External"/><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XVSgbU6WVSk" TargetMode="External"/><Relationship Id="rId2" Type="http://schemas.openxmlformats.org/officeDocument/2006/relationships/notesSlide" Target="../notesSlides/notesSlide5.xml"/><Relationship Id="rId1" Type="http://schemas.openxmlformats.org/officeDocument/2006/relationships/slideLayout" Target="../slideLayouts/slideLayout18.xml"/><Relationship Id="rId5" Type="http://schemas.openxmlformats.org/officeDocument/2006/relationships/hyperlink" Target="https://www.sat7uk.org/middle-east-attitudes-change/aqua-play-button/" TargetMode="Externa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hyperlink" Target="https://www.youtube.com/watch?v=XVSgbU6WVSk" TargetMode="Externa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hyperlink" Target="https://journals.sagepub.com/doi/full/10.1177/2043610618815484" TargetMode="External"/><Relationship Id="rId1" Type="http://schemas.openxmlformats.org/officeDocument/2006/relationships/slideLayout" Target="../slideLayouts/slideLayout13.xml"/><Relationship Id="rId4" Type="http://schemas.openxmlformats.org/officeDocument/2006/relationships/hyperlink" Target="https://l21c.trubox.ca/2016/753"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hyperlink" Target="https://journals.sagepub.com/doi/full/10.1177/2043610618815484" TargetMode="External"/><Relationship Id="rId1" Type="http://schemas.openxmlformats.org/officeDocument/2006/relationships/slideLayout" Target="../slideLayouts/slideLayout13.xml"/><Relationship Id="rId4" Type="http://schemas.openxmlformats.org/officeDocument/2006/relationships/hyperlink" Target="https://l21c.trubox.ca/2016/753" TargetMode="Externa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hyperlink" Target="https://accessprosthetics.com/faqs/question-marks/" TargetMode="Externa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16.jpe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ludis.com/2009/05/11/tras-la-pista-%E2%80%9Cla-mascota%E2%80%9D/detective/" TargetMode="External"/><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hyperlink" Target="https://pngimg.com/download/38196"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hyperlink" Target="https://pixabay.com/en/blackboard-boys-chalkboard-children-1299841/"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jpe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jpeg"/><Relationship Id="rId9" Type="http://schemas.openxmlformats.org/officeDocument/2006/relationships/image" Target="../media/image28.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8" Type="http://schemas.openxmlformats.org/officeDocument/2006/relationships/hyperlink" Target="http://www.leeds.ac.uk/educol/documents/150445.htm/" TargetMode="External"/><Relationship Id="rId3" Type="http://schemas.openxmlformats.org/officeDocument/2006/relationships/hyperlink" Target="http://www.teaching4abetterworld.co.uk/docs/download18.pdf" TargetMode="External"/><Relationship Id="rId7" Type="http://schemas.openxmlformats.org/officeDocument/2006/relationships/hyperlink" Target="http://www.globaleducation.edu.au/global-education/what-are-global-perspectives.html"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hyperlink" Target="https://www.estyn.gov.wales/sites/default/files/documents/ESDGC%3A%20Progress%20in%20education%20for%20sustainable%20development%20and%20global%20citizenship%20-%20June%202014.pdf" TargetMode="External"/><Relationship Id="rId5" Type="http://schemas.openxmlformats.org/officeDocument/2006/relationships/hyperlink" Target="https://www-dawsonera-com.ezproxy.uwtsd.ac.uk/readonline/9780203136621" TargetMode="External"/><Relationship Id="rId4" Type="http://schemas.openxmlformats.org/officeDocument/2006/relationships/hyperlink" Target="https://metro.co.uk/2019/03/06/what-is-a-white-saviour-complex-8793979/" TargetMode="External"/><Relationship Id="rId9" Type="http://schemas.openxmlformats.org/officeDocument/2006/relationships/hyperlink" Target="https://www.sustrans.org.uk/for-professionals/education/"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sustainabledevelopment.un.org/partnership/?p=2373/" TargetMode="External"/><Relationship Id="rId7" Type="http://schemas.openxmlformats.org/officeDocument/2006/relationships/hyperlink" Target="https://gemreportunesco.files.wordpress.com/2016/10/4-7.jpg?w=680&amp;h=694/" TargetMode="External"/><Relationship Id="rId2" Type="http://schemas.openxmlformats.org/officeDocument/2006/relationships/hyperlink" Target="http://www.unesco.org/education/tlsf/mods/theme_gs/mod0a.html" TargetMode="External"/><Relationship Id="rId1" Type="http://schemas.openxmlformats.org/officeDocument/2006/relationships/slideLayout" Target="../slideLayouts/slideLayout13.xml"/><Relationship Id="rId6" Type="http://schemas.openxmlformats.org/officeDocument/2006/relationships/hyperlink" Target="https://hwb.gov.wales/curriculum-for-wales/" TargetMode="External"/><Relationship Id="rId5" Type="http://schemas.openxmlformats.org/officeDocument/2006/relationships/hyperlink" Target="http://gov.wales/dcells/publications/publications/guidanceandinformation/outofclassroomlearning/outofclassroomlearninge.pdf?lang=en" TargetMode="External"/><Relationship Id="rId4" Type="http://schemas.openxmlformats.org/officeDocument/2006/relationships/hyperlink" Target="https://www.un.org/sustainabledevelopment/(Accessed"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33" name="Rectangle 9">
            <a:extLst>
              <a:ext uri="{FF2B5EF4-FFF2-40B4-BE49-F238E27FC236}">
                <a16:creationId xmlns:a16="http://schemas.microsoft.com/office/drawing/2014/main" id="{2783C067-F8BF-4755-B516-8A0CD74C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11">
            <a:extLst>
              <a:ext uri="{FF2B5EF4-FFF2-40B4-BE49-F238E27FC236}">
                <a16:creationId xmlns:a16="http://schemas.microsoft.com/office/drawing/2014/main" id="{2ED796EC-E7FF-46DB-B912-FB08BF12A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5" name="Isosceles Triangle 13">
            <a:extLst>
              <a:ext uri="{FF2B5EF4-FFF2-40B4-BE49-F238E27FC236}">
                <a16:creationId xmlns:a16="http://schemas.microsoft.com/office/drawing/2014/main" id="{549A2DAB-B431-487D-95AD-BB0FECB49E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8534" y="3818467"/>
            <a:ext cx="4450292" cy="3039533"/>
          </a:xfrm>
          <a:prstGeom prst="triangle">
            <a:avLst>
              <a:gd name="adj" fmla="val 100000"/>
            </a:avLst>
          </a:prstGeom>
          <a:solidFill>
            <a:schemeClr val="accent1">
              <a:alpha val="88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Rectangle 27">
            <a:extLst>
              <a:ext uri="{FF2B5EF4-FFF2-40B4-BE49-F238E27FC236}">
                <a16:creationId xmlns:a16="http://schemas.microsoft.com/office/drawing/2014/main" id="{0819F787-32B4-46A8-BC57-C6571BCEE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5641" y="0"/>
            <a:ext cx="1766359" cy="685800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cxnSp>
        <p:nvCxnSpPr>
          <p:cNvPr id="37" name="Straight Connector 17">
            <a:extLst>
              <a:ext uri="{FF2B5EF4-FFF2-40B4-BE49-F238E27FC236}">
                <a16:creationId xmlns:a16="http://schemas.microsoft.com/office/drawing/2014/main" id="{C5ECDEE1-7093-418F-9CF5-24EEB115C1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134600" y="0"/>
            <a:ext cx="1727200" cy="6858000"/>
          </a:xfrm>
          <a:prstGeom prst="line">
            <a:avLst/>
          </a:prstGeom>
          <a:ln w="15875" cap="sq">
            <a:solidFill>
              <a:schemeClr val="accent2"/>
            </a:solidFill>
            <a:bevel/>
          </a:ln>
        </p:spPr>
        <p:style>
          <a:lnRef idx="2">
            <a:schemeClr val="accent1"/>
          </a:lnRef>
          <a:fillRef idx="0">
            <a:schemeClr val="accent1"/>
          </a:fillRef>
          <a:effectRef idx="1">
            <a:schemeClr val="accent1"/>
          </a:effectRef>
          <a:fontRef idx="minor">
            <a:schemeClr val="tx1"/>
          </a:fontRef>
        </p:style>
      </p:cxnSp>
      <p:cxnSp>
        <p:nvCxnSpPr>
          <p:cNvPr id="38" name="Straight Connector 19">
            <a:extLst>
              <a:ext uri="{FF2B5EF4-FFF2-40B4-BE49-F238E27FC236}">
                <a16:creationId xmlns:a16="http://schemas.microsoft.com/office/drawing/2014/main" id="{045062AF-EB11-4651-BC4A-4DA21768D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15875">
            <a:solidFill>
              <a:schemeClr val="accent1"/>
            </a:solidFill>
          </a:ln>
        </p:spPr>
        <p:style>
          <a:lnRef idx="2">
            <a:schemeClr val="accent1"/>
          </a:lnRef>
          <a:fillRef idx="0">
            <a:schemeClr val="accent1"/>
          </a:fillRef>
          <a:effectRef idx="1">
            <a:schemeClr val="accent1"/>
          </a:effectRef>
          <a:fontRef idx="minor">
            <a:schemeClr val="tx1"/>
          </a:fontRef>
        </p:style>
      </p:cxnSp>
      <p:sp>
        <p:nvSpPr>
          <p:cNvPr id="5" name="Subtitle 4"/>
          <p:cNvSpPr>
            <a:spLocks noGrp="1"/>
          </p:cNvSpPr>
          <p:nvPr>
            <p:ph type="subTitle" idx="1"/>
          </p:nvPr>
        </p:nvSpPr>
        <p:spPr>
          <a:xfrm>
            <a:off x="1507067" y="4789783"/>
            <a:ext cx="7766936" cy="1096899"/>
          </a:xfrm>
        </p:spPr>
        <p:txBody>
          <a:bodyPr>
            <a:normAutofit/>
          </a:bodyPr>
          <a:lstStyle/>
          <a:p>
            <a:endParaRPr lang="en-US" dirty="0"/>
          </a:p>
        </p:txBody>
      </p:sp>
      <p:sp>
        <p:nvSpPr>
          <p:cNvPr id="4" name="Title 3"/>
          <p:cNvSpPr>
            <a:spLocks noGrp="1"/>
          </p:cNvSpPr>
          <p:nvPr>
            <p:ph type="ctrTitle"/>
          </p:nvPr>
        </p:nvSpPr>
        <p:spPr>
          <a:xfrm>
            <a:off x="1507067" y="1396999"/>
            <a:ext cx="7766936" cy="3070497"/>
          </a:xfrm>
        </p:spPr>
        <p:txBody>
          <a:bodyPr>
            <a:normAutofit/>
          </a:bodyPr>
          <a:lstStyle/>
          <a:p>
            <a:pPr>
              <a:lnSpc>
                <a:spcPct val="90000"/>
              </a:lnSpc>
            </a:pPr>
            <a:r>
              <a:rPr lang="en-US" sz="3000" dirty="0"/>
              <a:t>ECGE4006P/C</a:t>
            </a:r>
            <a:br>
              <a:rPr lang="en-US" sz="3000" dirty="0"/>
            </a:br>
            <a:br>
              <a:rPr lang="en-US" sz="3000" dirty="0"/>
            </a:br>
            <a:r>
              <a:rPr lang="en-US" sz="3000" dirty="0" err="1"/>
              <a:t>Addysg</a:t>
            </a:r>
            <a:r>
              <a:rPr lang="en-US" sz="3000" dirty="0"/>
              <a:t> </a:t>
            </a:r>
            <a:r>
              <a:rPr lang="en-US" sz="3000" dirty="0" err="1"/>
              <a:t>ar</a:t>
            </a:r>
            <a:r>
              <a:rPr lang="en-US" sz="3000" dirty="0"/>
              <a:t> </a:t>
            </a:r>
            <a:r>
              <a:rPr lang="en-US" sz="3000" dirty="0" err="1"/>
              <a:t>gyfer</a:t>
            </a:r>
            <a:r>
              <a:rPr lang="en-US" sz="3000" dirty="0"/>
              <a:t> </a:t>
            </a:r>
            <a:r>
              <a:rPr lang="en-US" sz="3000" dirty="0" err="1"/>
              <a:t>Datblygu</a:t>
            </a:r>
            <a:r>
              <a:rPr lang="en-US" sz="3000" dirty="0"/>
              <a:t> </a:t>
            </a:r>
            <a:r>
              <a:rPr lang="en-US" sz="3000" dirty="0" err="1"/>
              <a:t>Cynaliadwy</a:t>
            </a:r>
            <a:r>
              <a:rPr lang="en-US" sz="3000" dirty="0"/>
              <a:t> a </a:t>
            </a:r>
            <a:r>
              <a:rPr lang="en-US" sz="3000" dirty="0" err="1"/>
              <a:t>Dinasyddiaeth</a:t>
            </a:r>
            <a:r>
              <a:rPr lang="en-US" sz="3000" dirty="0"/>
              <a:t> </a:t>
            </a:r>
            <a:r>
              <a:rPr lang="en-US" sz="3000" dirty="0" err="1"/>
              <a:t>Fyd-eang</a:t>
            </a:r>
            <a:r>
              <a:rPr lang="en-US" sz="3000" dirty="0"/>
              <a:t>(ADCDF)</a:t>
            </a:r>
            <a:br>
              <a:rPr lang="en-US" sz="3000" dirty="0"/>
            </a:br>
            <a:br>
              <a:rPr lang="en-US" sz="3000" dirty="0"/>
            </a:br>
            <a:r>
              <a:rPr lang="en-US" sz="3000" dirty="0"/>
              <a:t>Education for Sustainable Development and Global Citizenship (ESDGC)</a:t>
            </a:r>
          </a:p>
        </p:txBody>
      </p:sp>
    </p:spTree>
    <p:extLst>
      <p:ext uri="{BB962C8B-B14F-4D97-AF65-F5344CB8AC3E}">
        <p14:creationId xmlns:p14="http://schemas.microsoft.com/office/powerpoint/2010/main" val="414334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1000"/>
                                  </p:stCondLst>
                                  <p:endCondLst>
                                    <p:cond evt="begin" delay="0">
                                      <p:tn val="5"/>
                                    </p:cond>
                                  </p:endCondLst>
                                  <p:iterate>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700"/>
                                        <p:tgtEl>
                                          <p:spTgt spid="5">
                                            <p:txEl>
                                              <p:pRg st="0" end="0"/>
                                            </p:txEl>
                                          </p:spTgt>
                                        </p:tgtEl>
                                      </p:cBhvr>
                                    </p:animEffect>
                                  </p:childTnLst>
                                </p:cTn>
                              </p:par>
                              <p:par>
                                <p:cTn id="8" presetID="10" presetClass="entr" presetSubtype="0" fill="hold" grpId="0" nodeType="withEffect">
                                  <p:stCondLst>
                                    <p:cond delay="500"/>
                                  </p:stCondLst>
                                  <p:iterate>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83" y="681037"/>
            <a:ext cx="10755086" cy="1450757"/>
          </a:xfrm>
        </p:spPr>
        <p:txBody>
          <a:bodyPr/>
          <a:lstStyle/>
          <a:p>
            <a:r>
              <a:rPr lang="en-GB" b="1" dirty="0" err="1"/>
              <a:t>Trosolwg</a:t>
            </a:r>
            <a:r>
              <a:rPr lang="en-GB" b="1" dirty="0"/>
              <a:t> </a:t>
            </a:r>
            <a:r>
              <a:rPr lang="en-GB" b="1" dirty="0" err="1"/>
              <a:t>o’r</a:t>
            </a:r>
            <a:r>
              <a:rPr lang="en-GB" b="1" dirty="0"/>
              <a:t> </a:t>
            </a:r>
            <a:r>
              <a:rPr lang="en-GB" b="1" dirty="0" err="1"/>
              <a:t>Modiwl</a:t>
            </a:r>
            <a:r>
              <a:rPr lang="en-GB" b="1" dirty="0"/>
              <a:t> / Module Overview</a:t>
            </a:r>
          </a:p>
        </p:txBody>
      </p:sp>
      <p:sp>
        <p:nvSpPr>
          <p:cNvPr id="3" name="Content Placeholder 2"/>
          <p:cNvSpPr>
            <a:spLocks noGrp="1"/>
          </p:cNvSpPr>
          <p:nvPr>
            <p:ph idx="1"/>
          </p:nvPr>
        </p:nvSpPr>
        <p:spPr>
          <a:xfrm>
            <a:off x="6673026" y="1825625"/>
            <a:ext cx="5092254" cy="4351338"/>
          </a:xfrm>
        </p:spPr>
        <p:txBody>
          <a:bodyPr>
            <a:normAutofit fontScale="92500" lnSpcReduction="20000"/>
          </a:bodyPr>
          <a:lstStyle/>
          <a:p>
            <a:r>
              <a:rPr lang="en-GB" sz="2400" dirty="0"/>
              <a:t>The primary aim of this module is to build a sense of belonging to a common humanity and help us to become and create ‘ethical informed citizens of Wales and the world’.  </a:t>
            </a:r>
          </a:p>
          <a:p>
            <a:r>
              <a:rPr lang="en-GB" sz="2400" dirty="0"/>
              <a:t>The project-based nature of the learning aims to empower you and any pupils/young people that you will work with to assume an active role to face and resolve global challenges and to become a proactive contributor to a more peaceful, tolerant, inclusive and secure world. </a:t>
            </a:r>
          </a:p>
        </p:txBody>
      </p:sp>
      <p:sp>
        <p:nvSpPr>
          <p:cNvPr id="5" name="TextBox 4">
            <a:extLst>
              <a:ext uri="{FF2B5EF4-FFF2-40B4-BE49-F238E27FC236}">
                <a16:creationId xmlns:a16="http://schemas.microsoft.com/office/drawing/2014/main" id="{C2C60AB4-7169-4C8E-ADD8-7C03BB0A2DE4}"/>
              </a:ext>
            </a:extLst>
          </p:cNvPr>
          <p:cNvSpPr txBox="1"/>
          <p:nvPr/>
        </p:nvSpPr>
        <p:spPr>
          <a:xfrm>
            <a:off x="359228" y="1874701"/>
            <a:ext cx="5695406" cy="4893647"/>
          </a:xfrm>
          <a:prstGeom prst="rect">
            <a:avLst/>
          </a:prstGeom>
          <a:noFill/>
        </p:spPr>
        <p:txBody>
          <a:bodyPr wrap="square">
            <a:spAutoFit/>
          </a:bodyPr>
          <a:lstStyle/>
          <a:p>
            <a:pPr marL="342900" indent="-342900">
              <a:buFont typeface="Arial" panose="020B0604020202020204" pitchFamily="34" charset="0"/>
              <a:buChar char="•"/>
            </a:pPr>
            <a:r>
              <a:rPr lang="en-GB" sz="2400" dirty="0" err="1"/>
              <a:t>Prif</a:t>
            </a:r>
            <a:r>
              <a:rPr lang="en-GB" sz="2400" dirty="0"/>
              <a:t> nod y </a:t>
            </a:r>
            <a:r>
              <a:rPr lang="en-GB" sz="2400" dirty="0" err="1"/>
              <a:t>modiwl</a:t>
            </a:r>
            <a:r>
              <a:rPr lang="en-GB" sz="2400" dirty="0"/>
              <a:t> </a:t>
            </a:r>
            <a:r>
              <a:rPr lang="en-GB" sz="2400" dirty="0" err="1"/>
              <a:t>hwn</a:t>
            </a:r>
            <a:r>
              <a:rPr lang="en-GB" sz="2400" dirty="0"/>
              <a:t> </a:t>
            </a:r>
            <a:r>
              <a:rPr lang="en-GB" sz="2400" dirty="0" err="1"/>
              <a:t>yw</a:t>
            </a:r>
            <a:r>
              <a:rPr lang="en-GB" sz="2400" dirty="0"/>
              <a:t> </a:t>
            </a:r>
            <a:r>
              <a:rPr lang="en-GB" sz="2400" dirty="0" err="1"/>
              <a:t>adeiladu</a:t>
            </a:r>
            <a:r>
              <a:rPr lang="en-GB" sz="2400" dirty="0"/>
              <a:t> </a:t>
            </a:r>
            <a:r>
              <a:rPr lang="en-GB" sz="2400" dirty="0" err="1"/>
              <a:t>ymdeimlad</a:t>
            </a:r>
            <a:r>
              <a:rPr lang="en-GB" sz="2400" dirty="0"/>
              <a:t> o </a:t>
            </a:r>
            <a:r>
              <a:rPr lang="en-GB" sz="2400" dirty="0" err="1"/>
              <a:t>berthyn</a:t>
            </a:r>
            <a:r>
              <a:rPr lang="en-GB" sz="2400" dirty="0"/>
              <a:t> </a:t>
            </a:r>
            <a:r>
              <a:rPr lang="en-GB" sz="2400" dirty="0" err="1"/>
              <a:t>i</a:t>
            </a:r>
            <a:r>
              <a:rPr lang="en-GB" sz="2400" dirty="0"/>
              <a:t> </a:t>
            </a:r>
            <a:r>
              <a:rPr lang="en-GB" sz="2400" dirty="0" err="1"/>
              <a:t>ddynoliaeth</a:t>
            </a:r>
            <a:r>
              <a:rPr lang="en-GB" sz="2400" dirty="0"/>
              <a:t> </a:t>
            </a:r>
            <a:r>
              <a:rPr lang="en-GB" sz="2400" dirty="0" err="1"/>
              <a:t>gyffredin</a:t>
            </a:r>
            <a:r>
              <a:rPr lang="en-GB" sz="2400" dirty="0"/>
              <a:t> </a:t>
            </a:r>
            <a:r>
              <a:rPr lang="en-GB" sz="2400" dirty="0" err="1"/>
              <a:t>a’n</a:t>
            </a:r>
            <a:r>
              <a:rPr lang="en-GB" sz="2400" dirty="0"/>
              <a:t> </a:t>
            </a:r>
            <a:r>
              <a:rPr lang="en-GB" sz="2400" dirty="0" err="1"/>
              <a:t>helpu</a:t>
            </a:r>
            <a:r>
              <a:rPr lang="en-GB" sz="2400" dirty="0"/>
              <a:t> </a:t>
            </a:r>
            <a:r>
              <a:rPr lang="en-GB" sz="2400" dirty="0" err="1"/>
              <a:t>i</a:t>
            </a:r>
            <a:r>
              <a:rPr lang="en-GB" sz="2400" dirty="0"/>
              <a:t> </a:t>
            </a:r>
            <a:r>
              <a:rPr lang="en-GB" sz="2400" dirty="0" err="1"/>
              <a:t>ddod</a:t>
            </a:r>
            <a:r>
              <a:rPr lang="en-GB" sz="2400" dirty="0"/>
              <a:t> ac i </a:t>
            </a:r>
            <a:r>
              <a:rPr lang="en-GB" sz="2400" dirty="0" err="1"/>
              <a:t>greu</a:t>
            </a:r>
            <a:r>
              <a:rPr lang="en-GB" sz="2400" dirty="0"/>
              <a:t> ‘</a:t>
            </a:r>
            <a:r>
              <a:rPr lang="en-GB" sz="2400" dirty="0" err="1"/>
              <a:t>dinasyddion</a:t>
            </a:r>
            <a:r>
              <a:rPr lang="en-GB" sz="2400" dirty="0"/>
              <a:t> </a:t>
            </a:r>
            <a:r>
              <a:rPr lang="en-GB" sz="2400" dirty="0" err="1"/>
              <a:t>egwyddorol</a:t>
            </a:r>
            <a:r>
              <a:rPr lang="en-GB" sz="2400" dirty="0"/>
              <a:t> </a:t>
            </a:r>
            <a:r>
              <a:rPr lang="en-GB" sz="2400" dirty="0" err="1"/>
              <a:t>gwybodus</a:t>
            </a:r>
            <a:r>
              <a:rPr lang="en-GB" sz="2400" dirty="0"/>
              <a:t> o </a:t>
            </a:r>
            <a:r>
              <a:rPr lang="en-GB" sz="2400" dirty="0" err="1"/>
              <a:t>Gymru</a:t>
            </a:r>
            <a:r>
              <a:rPr lang="en-GB" sz="2400" dirty="0"/>
              <a:t> </a:t>
            </a:r>
            <a:r>
              <a:rPr lang="en-GB" sz="2400" dirty="0" err="1"/>
              <a:t>a’r</a:t>
            </a:r>
            <a:r>
              <a:rPr lang="en-GB" sz="2400" dirty="0"/>
              <a:t> </a:t>
            </a:r>
            <a:r>
              <a:rPr lang="en-GB" sz="2400" dirty="0" err="1"/>
              <a:t>byd</a:t>
            </a:r>
            <a:r>
              <a:rPr lang="en-GB" sz="2400" dirty="0"/>
              <a:t>’. </a:t>
            </a:r>
          </a:p>
          <a:p>
            <a:pPr marL="342900" indent="-342900">
              <a:buFont typeface="Arial" panose="020B0604020202020204" pitchFamily="34" charset="0"/>
              <a:buChar char="•"/>
            </a:pPr>
            <a:r>
              <a:rPr lang="en-GB" sz="2400" dirty="0"/>
              <a:t>Nod </a:t>
            </a:r>
            <a:r>
              <a:rPr lang="en-GB" sz="2400" dirty="0" err="1"/>
              <a:t>natur</a:t>
            </a:r>
            <a:r>
              <a:rPr lang="en-GB" sz="2400" dirty="0"/>
              <a:t> y </a:t>
            </a:r>
            <a:r>
              <a:rPr lang="en-GB" sz="2400" dirty="0" err="1"/>
              <a:t>dysgu</a:t>
            </a:r>
            <a:r>
              <a:rPr lang="en-GB" sz="2400" dirty="0"/>
              <a:t> </a:t>
            </a:r>
            <a:r>
              <a:rPr lang="en-GB" sz="2400" dirty="0" err="1"/>
              <a:t>sy'n</a:t>
            </a:r>
            <a:r>
              <a:rPr lang="en-GB" sz="2400" dirty="0"/>
              <a:t> </a:t>
            </a:r>
            <a:r>
              <a:rPr lang="en-GB" sz="2400" dirty="0" err="1"/>
              <a:t>seiliedig</a:t>
            </a:r>
            <a:r>
              <a:rPr lang="en-GB" sz="2400" dirty="0"/>
              <a:t> </a:t>
            </a:r>
            <a:r>
              <a:rPr lang="en-GB" sz="2400" dirty="0" err="1"/>
              <a:t>ar</a:t>
            </a:r>
            <a:r>
              <a:rPr lang="en-GB" sz="2400" dirty="0"/>
              <a:t> </a:t>
            </a:r>
            <a:r>
              <a:rPr lang="en-GB" sz="2400" dirty="0" err="1"/>
              <a:t>brosiectau</a:t>
            </a:r>
            <a:r>
              <a:rPr lang="en-GB" sz="2400" dirty="0"/>
              <a:t> </a:t>
            </a:r>
            <a:r>
              <a:rPr lang="en-GB" sz="2400" dirty="0" err="1"/>
              <a:t>yw</a:t>
            </a:r>
            <a:r>
              <a:rPr lang="en-GB" sz="2400" dirty="0"/>
              <a:t> </a:t>
            </a:r>
            <a:r>
              <a:rPr lang="en-GB" sz="2400" dirty="0" err="1"/>
              <a:t>eich</a:t>
            </a:r>
            <a:r>
              <a:rPr lang="en-GB" sz="2400" dirty="0"/>
              <a:t> </a:t>
            </a:r>
            <a:r>
              <a:rPr lang="en-GB" sz="2400" dirty="0" err="1"/>
              <a:t>grymuso</a:t>
            </a:r>
            <a:r>
              <a:rPr lang="en-GB" sz="2400" dirty="0"/>
              <a:t> </a:t>
            </a:r>
            <a:r>
              <a:rPr lang="en-GB" sz="2400" dirty="0" err="1"/>
              <a:t>ni</a:t>
            </a:r>
            <a:r>
              <a:rPr lang="en-GB" sz="2400" dirty="0"/>
              <a:t>  ac </a:t>
            </a:r>
            <a:r>
              <a:rPr lang="en-GB" sz="2400" dirty="0" err="1"/>
              <a:t>unrhyw</a:t>
            </a:r>
            <a:r>
              <a:rPr lang="en-GB" sz="2400" dirty="0"/>
              <a:t> </a:t>
            </a:r>
            <a:r>
              <a:rPr lang="en-GB" sz="2400" dirty="0" err="1"/>
              <a:t>blant</a:t>
            </a:r>
            <a:r>
              <a:rPr lang="en-GB" sz="2400" dirty="0"/>
              <a:t>/</a:t>
            </a:r>
            <a:r>
              <a:rPr lang="en-GB" sz="2400" dirty="0" err="1"/>
              <a:t>pobl</a:t>
            </a:r>
            <a:r>
              <a:rPr lang="en-GB" sz="2400" dirty="0"/>
              <a:t> </a:t>
            </a:r>
            <a:r>
              <a:rPr lang="en-GB" sz="2400" dirty="0" err="1"/>
              <a:t>ifanc</a:t>
            </a:r>
            <a:r>
              <a:rPr lang="en-GB" sz="2400" dirty="0"/>
              <a:t> y </a:t>
            </a:r>
            <a:r>
              <a:rPr lang="en-GB" sz="2400" dirty="0" err="1"/>
              <a:t>byddwch</a:t>
            </a:r>
            <a:r>
              <a:rPr lang="en-GB" sz="2400" dirty="0"/>
              <a:t> </a:t>
            </a:r>
            <a:r>
              <a:rPr lang="en-GB" sz="2400" dirty="0" err="1"/>
              <a:t>yn</a:t>
            </a:r>
            <a:r>
              <a:rPr lang="en-GB" sz="2400" dirty="0"/>
              <a:t> </a:t>
            </a:r>
            <a:r>
              <a:rPr lang="en-GB" sz="2400" dirty="0" err="1"/>
              <a:t>gweithio</a:t>
            </a:r>
            <a:r>
              <a:rPr lang="en-GB" sz="2400" dirty="0"/>
              <a:t> gyda </a:t>
            </a:r>
            <a:r>
              <a:rPr lang="en-GB" sz="2400" dirty="0" err="1"/>
              <a:t>i</a:t>
            </a:r>
            <a:r>
              <a:rPr lang="en-GB" sz="2400" dirty="0"/>
              <a:t> </a:t>
            </a:r>
            <a:r>
              <a:rPr lang="en-GB" sz="2400" dirty="0" err="1"/>
              <a:t>gymryd</a:t>
            </a:r>
            <a:r>
              <a:rPr lang="en-GB" sz="2400" dirty="0"/>
              <a:t> </a:t>
            </a:r>
            <a:r>
              <a:rPr lang="en-GB" sz="2400" dirty="0" err="1"/>
              <a:t>rôl</a:t>
            </a:r>
            <a:r>
              <a:rPr lang="en-GB" sz="2400" dirty="0"/>
              <a:t> </a:t>
            </a:r>
            <a:r>
              <a:rPr lang="en-GB" sz="2400" dirty="0" err="1"/>
              <a:t>weithredol</a:t>
            </a:r>
            <a:r>
              <a:rPr lang="en-GB" sz="2400" dirty="0"/>
              <a:t> </a:t>
            </a:r>
            <a:r>
              <a:rPr lang="en-GB" sz="2400" dirty="0" err="1"/>
              <a:t>i</a:t>
            </a:r>
            <a:r>
              <a:rPr lang="en-GB" sz="2400" dirty="0"/>
              <a:t> </a:t>
            </a:r>
            <a:r>
              <a:rPr lang="en-GB" sz="2400" dirty="0" err="1"/>
              <a:t>wynebu</a:t>
            </a:r>
            <a:r>
              <a:rPr lang="en-GB" sz="2400" dirty="0"/>
              <a:t> a </a:t>
            </a:r>
            <a:r>
              <a:rPr lang="en-GB" sz="2400" dirty="0" err="1"/>
              <a:t>datrys</a:t>
            </a:r>
            <a:r>
              <a:rPr lang="en-GB" sz="2400" dirty="0"/>
              <a:t> </a:t>
            </a:r>
            <a:r>
              <a:rPr lang="en-GB" sz="2400" dirty="0" err="1"/>
              <a:t>heriau</a:t>
            </a:r>
            <a:r>
              <a:rPr lang="en-GB" sz="2400" dirty="0"/>
              <a:t> </a:t>
            </a:r>
            <a:r>
              <a:rPr lang="en-GB" sz="2400" dirty="0" err="1"/>
              <a:t>byd-eang</a:t>
            </a:r>
            <a:r>
              <a:rPr lang="en-GB" sz="2400" dirty="0"/>
              <a:t> a </a:t>
            </a:r>
            <a:r>
              <a:rPr lang="en-GB" sz="2400" dirty="0" err="1"/>
              <a:t>dod</a:t>
            </a:r>
            <a:r>
              <a:rPr lang="en-GB" sz="2400" dirty="0"/>
              <a:t> </a:t>
            </a:r>
            <a:r>
              <a:rPr lang="en-GB" sz="2400" dirty="0" err="1"/>
              <a:t>yn</a:t>
            </a:r>
            <a:r>
              <a:rPr lang="en-GB" sz="2400" dirty="0"/>
              <a:t> </a:t>
            </a:r>
            <a:r>
              <a:rPr lang="en-GB" sz="2400" dirty="0" err="1"/>
              <a:t>gyfrannwr</a:t>
            </a:r>
            <a:r>
              <a:rPr lang="en-GB" sz="2400" dirty="0"/>
              <a:t> </a:t>
            </a:r>
            <a:r>
              <a:rPr lang="en-GB" sz="2400" dirty="0" err="1"/>
              <a:t>rhagweithiol</a:t>
            </a:r>
            <a:r>
              <a:rPr lang="en-GB" sz="2400" dirty="0"/>
              <a:t> </a:t>
            </a:r>
            <a:r>
              <a:rPr lang="en-GB" sz="2400" dirty="0" err="1"/>
              <a:t>i</a:t>
            </a:r>
            <a:r>
              <a:rPr lang="en-GB" sz="2400" dirty="0"/>
              <a:t> </a:t>
            </a:r>
            <a:r>
              <a:rPr lang="en-GB" sz="2400" dirty="0" err="1"/>
              <a:t>fyd</a:t>
            </a:r>
            <a:r>
              <a:rPr lang="en-GB" sz="2400" dirty="0"/>
              <a:t> </a:t>
            </a:r>
            <a:r>
              <a:rPr lang="en-GB" sz="2400" dirty="0" err="1"/>
              <a:t>mwy</a:t>
            </a:r>
            <a:r>
              <a:rPr lang="en-GB" sz="2400" dirty="0"/>
              <a:t> </a:t>
            </a:r>
            <a:r>
              <a:rPr lang="en-GB" sz="2400" dirty="0" err="1"/>
              <a:t>heddychlon</a:t>
            </a:r>
            <a:r>
              <a:rPr lang="en-GB" sz="2400" dirty="0"/>
              <a:t>, </a:t>
            </a:r>
            <a:r>
              <a:rPr lang="en-GB" sz="2400" dirty="0" err="1"/>
              <a:t>goddefgar</a:t>
            </a:r>
            <a:r>
              <a:rPr lang="en-GB" sz="2400" dirty="0"/>
              <a:t>, </a:t>
            </a:r>
            <a:r>
              <a:rPr lang="en-GB" sz="2400" dirty="0" err="1"/>
              <a:t>cynhwysol</a:t>
            </a:r>
            <a:r>
              <a:rPr lang="en-GB" sz="2400" dirty="0"/>
              <a:t> a </a:t>
            </a:r>
            <a:r>
              <a:rPr lang="en-GB" sz="2400" dirty="0" err="1"/>
              <a:t>diogel</a:t>
            </a:r>
            <a:r>
              <a:rPr lang="en-GB" sz="2400" dirty="0"/>
              <a:t>. </a:t>
            </a:r>
          </a:p>
        </p:txBody>
      </p:sp>
    </p:spTree>
    <p:extLst>
      <p:ext uri="{BB962C8B-B14F-4D97-AF65-F5344CB8AC3E}">
        <p14:creationId xmlns:p14="http://schemas.microsoft.com/office/powerpoint/2010/main" val="3051763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21168" y="814252"/>
            <a:ext cx="11643360" cy="950277"/>
          </a:xfrm>
        </p:spPr>
        <p:txBody>
          <a:bodyPr>
            <a:noAutofit/>
          </a:bodyPr>
          <a:lstStyle/>
          <a:p>
            <a:r>
              <a:rPr lang="en-GB" sz="4000" b="1" dirty="0" err="1"/>
              <a:t>Amcanion</a:t>
            </a:r>
            <a:r>
              <a:rPr lang="en-GB" sz="4000" b="1" dirty="0"/>
              <a:t> y </a:t>
            </a:r>
            <a:r>
              <a:rPr lang="en-GB" sz="4000" b="1" dirty="0" err="1"/>
              <a:t>modiwl</a:t>
            </a:r>
            <a:r>
              <a:rPr lang="en-GB" sz="4000" b="1" dirty="0"/>
              <a:t> / Module aims</a:t>
            </a:r>
          </a:p>
        </p:txBody>
      </p:sp>
      <p:sp>
        <p:nvSpPr>
          <p:cNvPr id="3" name="Subtitle 2"/>
          <p:cNvSpPr>
            <a:spLocks noGrp="1"/>
          </p:cNvSpPr>
          <p:nvPr>
            <p:ph type="subTitle" idx="1"/>
          </p:nvPr>
        </p:nvSpPr>
        <p:spPr>
          <a:xfrm>
            <a:off x="5512525" y="2534194"/>
            <a:ext cx="5108207" cy="3614057"/>
          </a:xfrm>
        </p:spPr>
        <p:txBody>
          <a:bodyPr>
            <a:normAutofit/>
          </a:bodyPr>
          <a:lstStyle/>
          <a:p>
            <a:pPr lvl="0" algn="l"/>
            <a:r>
              <a:rPr lang="en-GB" cap="none" dirty="0"/>
              <a:t>To develop students’ awareness and appreciation of contemporary challenges relevant to the discipline facing individuals, organisations, communities and society, from a local, national and global perspective.</a:t>
            </a:r>
          </a:p>
          <a:p>
            <a:pPr algn="l"/>
            <a:r>
              <a:rPr lang="en-GB" cap="none" dirty="0"/>
              <a:t> </a:t>
            </a:r>
          </a:p>
          <a:p>
            <a:pPr lvl="0" algn="l"/>
            <a:r>
              <a:rPr lang="en-GB" cap="none" dirty="0"/>
              <a:t>To develop creative problem-solvers through the application of knowledge to real-world problems. </a:t>
            </a:r>
          </a:p>
          <a:p>
            <a:pPr algn="l"/>
            <a:endParaRPr lang="en-GB" dirty="0"/>
          </a:p>
        </p:txBody>
      </p:sp>
      <p:sp>
        <p:nvSpPr>
          <p:cNvPr id="4" name="Subtitle 2">
            <a:extLst>
              <a:ext uri="{FF2B5EF4-FFF2-40B4-BE49-F238E27FC236}">
                <a16:creationId xmlns:a16="http://schemas.microsoft.com/office/drawing/2014/main" id="{4332E150-0E47-4E1E-A595-C47484591760}"/>
              </a:ext>
            </a:extLst>
          </p:cNvPr>
          <p:cNvSpPr txBox="1">
            <a:spLocks/>
          </p:cNvSpPr>
          <p:nvPr/>
        </p:nvSpPr>
        <p:spPr>
          <a:xfrm>
            <a:off x="543656" y="2349601"/>
            <a:ext cx="5108207" cy="369414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2200" dirty="0" err="1"/>
              <a:t>Datblygu</a:t>
            </a:r>
            <a:r>
              <a:rPr lang="en-GB" sz="2200" dirty="0"/>
              <a:t> </a:t>
            </a:r>
            <a:r>
              <a:rPr lang="en-GB" sz="2200" dirty="0" err="1"/>
              <a:t>ymwybyddiaeth</a:t>
            </a:r>
            <a:r>
              <a:rPr lang="en-GB" sz="2200" dirty="0"/>
              <a:t> a </a:t>
            </a:r>
            <a:r>
              <a:rPr lang="en-GB" sz="2200" dirty="0" err="1"/>
              <a:t>gwerthfawrogiad</a:t>
            </a:r>
            <a:r>
              <a:rPr lang="en-GB" sz="2200" dirty="0"/>
              <a:t> </a:t>
            </a:r>
            <a:r>
              <a:rPr lang="en-GB" sz="2200" dirty="0" err="1"/>
              <a:t>myfyrwyr</a:t>
            </a:r>
            <a:r>
              <a:rPr lang="en-GB" sz="2200" dirty="0"/>
              <a:t> o </a:t>
            </a:r>
            <a:r>
              <a:rPr lang="en-GB" sz="2200" dirty="0" err="1"/>
              <a:t>heriau</a:t>
            </a:r>
            <a:r>
              <a:rPr lang="en-GB" sz="2200" dirty="0"/>
              <a:t> </a:t>
            </a:r>
            <a:r>
              <a:rPr lang="en-GB" sz="2200" dirty="0" err="1"/>
              <a:t>cyfoes</a:t>
            </a:r>
            <a:r>
              <a:rPr lang="en-GB" sz="2200" dirty="0"/>
              <a:t> </a:t>
            </a:r>
            <a:r>
              <a:rPr lang="en-GB" sz="2200" dirty="0" err="1"/>
              <a:t>sy'n</a:t>
            </a:r>
            <a:r>
              <a:rPr lang="en-GB" sz="2200" dirty="0"/>
              <a:t> </a:t>
            </a:r>
            <a:r>
              <a:rPr lang="en-GB" sz="2200" dirty="0" err="1"/>
              <a:t>berthnasol</a:t>
            </a:r>
            <a:r>
              <a:rPr lang="en-GB" sz="2200" dirty="0"/>
              <a:t> </a:t>
            </a:r>
            <a:r>
              <a:rPr lang="en-GB" sz="2200" dirty="0" err="1"/>
              <a:t>i'r</a:t>
            </a:r>
            <a:r>
              <a:rPr lang="en-GB" sz="2200" dirty="0"/>
              <a:t> </a:t>
            </a:r>
            <a:r>
              <a:rPr lang="en-GB" sz="2200" dirty="0" err="1"/>
              <a:t>ddisgyblaeth</a:t>
            </a:r>
            <a:r>
              <a:rPr lang="en-GB" sz="2200" dirty="0"/>
              <a:t> </a:t>
            </a:r>
            <a:r>
              <a:rPr lang="en-GB" sz="2200" dirty="0" err="1"/>
              <a:t>sy'n</a:t>
            </a:r>
            <a:r>
              <a:rPr lang="en-GB" sz="2200" dirty="0"/>
              <a:t> </a:t>
            </a:r>
            <a:r>
              <a:rPr lang="en-GB" sz="2200" dirty="0" err="1"/>
              <a:t>wynebu</a:t>
            </a:r>
            <a:r>
              <a:rPr lang="en-GB" sz="2200" dirty="0"/>
              <a:t> </a:t>
            </a:r>
            <a:r>
              <a:rPr lang="en-GB" sz="2200" dirty="0" err="1"/>
              <a:t>unigolion</a:t>
            </a:r>
            <a:r>
              <a:rPr lang="en-GB" sz="2200" dirty="0"/>
              <a:t>, </a:t>
            </a:r>
            <a:r>
              <a:rPr lang="en-GB" sz="2200" dirty="0" err="1"/>
              <a:t>sefydliadau</a:t>
            </a:r>
            <a:r>
              <a:rPr lang="en-GB" sz="2200" dirty="0"/>
              <a:t>, </a:t>
            </a:r>
            <a:r>
              <a:rPr lang="en-GB" sz="2200" dirty="0" err="1"/>
              <a:t>cymunedau</a:t>
            </a:r>
            <a:r>
              <a:rPr lang="en-GB" sz="2200" dirty="0"/>
              <a:t> a </a:t>
            </a:r>
            <a:r>
              <a:rPr lang="en-GB" sz="2200" dirty="0" err="1"/>
              <a:t>chymdeithas</a:t>
            </a:r>
            <a:r>
              <a:rPr lang="en-GB" sz="2200" dirty="0"/>
              <a:t>, o </a:t>
            </a:r>
            <a:r>
              <a:rPr lang="en-GB" sz="2200" dirty="0" err="1"/>
              <a:t>safbwynt</a:t>
            </a:r>
            <a:r>
              <a:rPr lang="en-GB" sz="2200" dirty="0"/>
              <a:t> </a:t>
            </a:r>
            <a:r>
              <a:rPr lang="en-GB" sz="2200" dirty="0" err="1"/>
              <a:t>lleol</a:t>
            </a:r>
            <a:r>
              <a:rPr lang="en-GB" sz="2200" dirty="0"/>
              <a:t>, </a:t>
            </a:r>
            <a:r>
              <a:rPr lang="en-GB" sz="2200" dirty="0" err="1"/>
              <a:t>cenedlaethol</a:t>
            </a:r>
            <a:r>
              <a:rPr lang="en-GB" sz="2200" dirty="0"/>
              <a:t> a </a:t>
            </a:r>
            <a:r>
              <a:rPr lang="en-GB" sz="2200" dirty="0" err="1"/>
              <a:t>byd-eang</a:t>
            </a:r>
            <a:r>
              <a:rPr lang="en-GB" sz="2200" dirty="0"/>
              <a:t>.</a:t>
            </a:r>
          </a:p>
          <a:p>
            <a:pPr algn="l"/>
            <a:r>
              <a:rPr lang="en-GB" sz="2200" dirty="0"/>
              <a:t> </a:t>
            </a:r>
          </a:p>
          <a:p>
            <a:pPr algn="l"/>
            <a:r>
              <a:rPr lang="en-GB" sz="2200" dirty="0" err="1"/>
              <a:t>Datblygu</a:t>
            </a:r>
            <a:r>
              <a:rPr lang="en-GB" sz="2200" dirty="0"/>
              <a:t> </a:t>
            </a:r>
            <a:r>
              <a:rPr lang="en-GB" sz="2200" dirty="0" err="1"/>
              <a:t>datryswyr</a:t>
            </a:r>
            <a:r>
              <a:rPr lang="en-GB" sz="2200" dirty="0"/>
              <a:t> </a:t>
            </a:r>
            <a:r>
              <a:rPr lang="en-GB" sz="2200" dirty="0" err="1"/>
              <a:t>problemau</a:t>
            </a:r>
            <a:r>
              <a:rPr lang="en-GB" sz="2200" dirty="0"/>
              <a:t> </a:t>
            </a:r>
            <a:r>
              <a:rPr lang="en-GB" sz="2200" dirty="0" err="1"/>
              <a:t>creadigol</a:t>
            </a:r>
            <a:r>
              <a:rPr lang="en-GB" sz="2200" dirty="0"/>
              <a:t> </a:t>
            </a:r>
            <a:r>
              <a:rPr lang="en-GB" sz="2200" dirty="0" err="1"/>
              <a:t>drwy</a:t>
            </a:r>
            <a:r>
              <a:rPr lang="en-GB" sz="2200" dirty="0"/>
              <a:t> </a:t>
            </a:r>
            <a:r>
              <a:rPr lang="en-GB" sz="2200" dirty="0" err="1"/>
              <a:t>gymhwyso</a:t>
            </a:r>
            <a:r>
              <a:rPr lang="en-GB" sz="2200" dirty="0"/>
              <a:t> </a:t>
            </a:r>
            <a:r>
              <a:rPr lang="en-GB" sz="2200" dirty="0" err="1"/>
              <a:t>gwybodaeth</a:t>
            </a:r>
            <a:r>
              <a:rPr lang="en-GB" sz="2200" dirty="0"/>
              <a:t> </a:t>
            </a:r>
            <a:r>
              <a:rPr lang="en-GB" sz="2200" dirty="0" err="1"/>
              <a:t>i</a:t>
            </a:r>
            <a:r>
              <a:rPr lang="en-GB" sz="2200" dirty="0"/>
              <a:t> </a:t>
            </a:r>
            <a:r>
              <a:rPr lang="en-GB" sz="2200" dirty="0" err="1"/>
              <a:t>broblemau</a:t>
            </a:r>
            <a:r>
              <a:rPr lang="en-GB" sz="2200" dirty="0"/>
              <a:t> </a:t>
            </a:r>
            <a:r>
              <a:rPr lang="en-GB" sz="2200" dirty="0" err="1"/>
              <a:t>byd</a:t>
            </a:r>
            <a:r>
              <a:rPr lang="en-GB" sz="2200" dirty="0"/>
              <a:t> go </a:t>
            </a:r>
            <a:r>
              <a:rPr lang="en-GB" sz="2200" dirty="0" err="1"/>
              <a:t>iawn</a:t>
            </a:r>
            <a:r>
              <a:rPr lang="en-GB" sz="2200" dirty="0"/>
              <a:t>. </a:t>
            </a:r>
          </a:p>
          <a:p>
            <a:pPr algn="l"/>
            <a:endParaRPr lang="en-GB" dirty="0"/>
          </a:p>
          <a:p>
            <a:pPr algn="l"/>
            <a:endParaRPr lang="en-GB" dirty="0"/>
          </a:p>
        </p:txBody>
      </p:sp>
    </p:spTree>
    <p:extLst>
      <p:ext uri="{BB962C8B-B14F-4D97-AF65-F5344CB8AC3E}">
        <p14:creationId xmlns:p14="http://schemas.microsoft.com/office/powerpoint/2010/main" val="1527764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9864" y="532490"/>
            <a:ext cx="10807337" cy="1450757"/>
          </a:xfrm>
        </p:spPr>
        <p:txBody>
          <a:bodyPr/>
          <a:lstStyle/>
          <a:p>
            <a:r>
              <a:rPr lang="en-GB" b="1" dirty="0" err="1"/>
              <a:t>Deilliannau</a:t>
            </a:r>
            <a:r>
              <a:rPr lang="en-GB" b="1" dirty="0"/>
              <a:t> </a:t>
            </a:r>
            <a:r>
              <a:rPr lang="en-GB" b="1" dirty="0" err="1"/>
              <a:t>Dysgu</a:t>
            </a:r>
            <a:r>
              <a:rPr lang="en-GB" b="1" dirty="0"/>
              <a:t> / Learning Outcomes</a:t>
            </a:r>
          </a:p>
        </p:txBody>
      </p:sp>
      <p:sp>
        <p:nvSpPr>
          <p:cNvPr id="3" name="Content Placeholder 2"/>
          <p:cNvSpPr>
            <a:spLocks noGrp="1"/>
          </p:cNvSpPr>
          <p:nvPr>
            <p:ph idx="1"/>
          </p:nvPr>
        </p:nvSpPr>
        <p:spPr>
          <a:xfrm>
            <a:off x="6096000" y="1867506"/>
            <a:ext cx="5713837" cy="4351338"/>
          </a:xfrm>
        </p:spPr>
        <p:txBody>
          <a:bodyPr>
            <a:normAutofit/>
          </a:bodyPr>
          <a:lstStyle/>
          <a:p>
            <a:pPr marL="0" indent="0">
              <a:buNone/>
            </a:pPr>
            <a:r>
              <a:rPr lang="en-GB" b="1" dirty="0"/>
              <a:t>Upon the successful completion of this module, the student should be able to:</a:t>
            </a:r>
            <a:endParaRPr lang="en-GB" dirty="0"/>
          </a:p>
          <a:p>
            <a:pPr lvl="0"/>
            <a:r>
              <a:rPr lang="en-GB" dirty="0"/>
              <a:t>Identify and evaluate historical and contemporary issues and their impact on today's global society.  </a:t>
            </a:r>
            <a:endParaRPr lang="en-GB" b="1" dirty="0"/>
          </a:p>
          <a:p>
            <a:pPr lvl="0"/>
            <a:r>
              <a:rPr lang="en-GB" dirty="0"/>
              <a:t>Apply appropriate collaborative working practices to manage conflict and support effective decision making.</a:t>
            </a:r>
            <a:endParaRPr lang="en-GB" b="1" dirty="0"/>
          </a:p>
          <a:p>
            <a:pPr lvl="0"/>
            <a:r>
              <a:rPr lang="en-GB" dirty="0"/>
              <a:t>Implement Design Thinking techniques to investigate problems in order to generate and evaluate solutions.</a:t>
            </a:r>
            <a:endParaRPr lang="en-GB" b="1" dirty="0"/>
          </a:p>
          <a:p>
            <a:endParaRPr lang="en-GB" dirty="0"/>
          </a:p>
        </p:txBody>
      </p:sp>
      <p:sp>
        <p:nvSpPr>
          <p:cNvPr id="4" name="Content Placeholder 2">
            <a:extLst>
              <a:ext uri="{FF2B5EF4-FFF2-40B4-BE49-F238E27FC236}">
                <a16:creationId xmlns:a16="http://schemas.microsoft.com/office/drawing/2014/main" id="{2019D886-EE20-4F28-8154-2394F7F047EA}"/>
              </a:ext>
            </a:extLst>
          </p:cNvPr>
          <p:cNvSpPr txBox="1">
            <a:spLocks/>
          </p:cNvSpPr>
          <p:nvPr/>
        </p:nvSpPr>
        <p:spPr>
          <a:xfrm>
            <a:off x="138439" y="1983247"/>
            <a:ext cx="571383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000" b="1" dirty="0" err="1"/>
              <a:t>Ar</a:t>
            </a:r>
            <a:r>
              <a:rPr lang="en-GB" sz="2000" b="1" dirty="0"/>
              <a:t> </a:t>
            </a:r>
            <a:r>
              <a:rPr lang="en-GB" sz="2000" b="1" dirty="0" err="1"/>
              <a:t>ôl</a:t>
            </a:r>
            <a:r>
              <a:rPr lang="en-GB" sz="2000" b="1" dirty="0"/>
              <a:t> </a:t>
            </a:r>
            <a:r>
              <a:rPr lang="en-GB" sz="2000" b="1" dirty="0" err="1"/>
              <a:t>cwblhau'r</a:t>
            </a:r>
            <a:r>
              <a:rPr lang="en-GB" sz="2000" b="1" dirty="0"/>
              <a:t> </a:t>
            </a:r>
            <a:r>
              <a:rPr lang="en-GB" sz="2000" b="1" dirty="0" err="1"/>
              <a:t>modiwl</a:t>
            </a:r>
            <a:r>
              <a:rPr lang="en-GB" sz="2000" b="1" dirty="0"/>
              <a:t> </a:t>
            </a:r>
            <a:r>
              <a:rPr lang="en-GB" sz="2000" b="1" dirty="0" err="1"/>
              <a:t>hwn</a:t>
            </a:r>
            <a:r>
              <a:rPr lang="en-GB" sz="2000" b="1" dirty="0"/>
              <a:t> </a:t>
            </a:r>
            <a:r>
              <a:rPr lang="en-GB" sz="2000" b="1" dirty="0" err="1"/>
              <a:t>yn</a:t>
            </a:r>
            <a:r>
              <a:rPr lang="en-GB" sz="2000" b="1" dirty="0"/>
              <a:t> </a:t>
            </a:r>
            <a:r>
              <a:rPr lang="en-GB" sz="2000" b="1" dirty="0" err="1"/>
              <a:t>llwyddiannus</a:t>
            </a:r>
            <a:r>
              <a:rPr lang="en-GB" sz="2000" b="1" dirty="0"/>
              <a:t>, </a:t>
            </a:r>
            <a:r>
              <a:rPr lang="en-GB" sz="2000" b="1" dirty="0" err="1"/>
              <a:t>dylai'r</a:t>
            </a:r>
            <a:r>
              <a:rPr lang="en-GB" sz="2000" b="1" dirty="0"/>
              <a:t> </a:t>
            </a:r>
            <a:r>
              <a:rPr lang="en-GB" sz="2000" b="1" dirty="0" err="1"/>
              <a:t>myfyriwr</a:t>
            </a:r>
            <a:r>
              <a:rPr lang="en-GB" sz="2000" b="1" dirty="0"/>
              <a:t> </a:t>
            </a:r>
            <a:r>
              <a:rPr lang="en-GB" sz="2000" b="1" dirty="0" err="1"/>
              <a:t>allu</a:t>
            </a:r>
            <a:r>
              <a:rPr lang="en-GB" sz="2000" b="1" dirty="0"/>
              <a:t>:</a:t>
            </a:r>
          </a:p>
          <a:p>
            <a:pPr marL="0" indent="0">
              <a:buFont typeface="Arial" panose="020B0604020202020204" pitchFamily="34" charset="0"/>
              <a:buNone/>
            </a:pPr>
            <a:r>
              <a:rPr lang="en-GB" sz="2000" dirty="0"/>
              <a:t>Nodi a </a:t>
            </a:r>
            <a:r>
              <a:rPr lang="en-GB" sz="2000" dirty="0" err="1"/>
              <a:t>gwerthuso</a:t>
            </a:r>
            <a:r>
              <a:rPr lang="en-GB" sz="2000" dirty="0"/>
              <a:t> </a:t>
            </a:r>
            <a:r>
              <a:rPr lang="en-GB" sz="2000" dirty="0" err="1"/>
              <a:t>materion</a:t>
            </a:r>
            <a:r>
              <a:rPr lang="en-GB" sz="2000" dirty="0"/>
              <a:t> </a:t>
            </a:r>
            <a:r>
              <a:rPr lang="en-GB" sz="2000" dirty="0" err="1"/>
              <a:t>hanesyddol</a:t>
            </a:r>
            <a:r>
              <a:rPr lang="en-GB" sz="2000" dirty="0"/>
              <a:t> a </a:t>
            </a:r>
            <a:r>
              <a:rPr lang="en-GB" sz="2000" dirty="0" err="1"/>
              <a:t>chyfoes</a:t>
            </a:r>
            <a:r>
              <a:rPr lang="en-GB" sz="2000" dirty="0"/>
              <a:t> </a:t>
            </a:r>
            <a:r>
              <a:rPr lang="en-GB" sz="2000" dirty="0" err="1"/>
              <a:t>a'u</a:t>
            </a:r>
            <a:r>
              <a:rPr lang="en-GB" sz="2000" dirty="0"/>
              <a:t> </a:t>
            </a:r>
            <a:r>
              <a:rPr lang="en-GB" sz="2000" dirty="0" err="1"/>
              <a:t>heffaith</a:t>
            </a:r>
            <a:r>
              <a:rPr lang="en-GB" sz="2000" dirty="0"/>
              <a:t> </a:t>
            </a:r>
            <a:r>
              <a:rPr lang="en-GB" sz="2000" dirty="0" err="1"/>
              <a:t>ar</a:t>
            </a:r>
            <a:r>
              <a:rPr lang="en-GB" sz="2000" dirty="0"/>
              <a:t> y </a:t>
            </a:r>
            <a:r>
              <a:rPr lang="en-GB" sz="2000" dirty="0" err="1"/>
              <a:t>gymdeithas</a:t>
            </a:r>
            <a:r>
              <a:rPr lang="en-GB" sz="2000" dirty="0"/>
              <a:t> </a:t>
            </a:r>
            <a:r>
              <a:rPr lang="en-GB" sz="2000" dirty="0" err="1"/>
              <a:t>fyd-eang</a:t>
            </a:r>
            <a:r>
              <a:rPr lang="en-GB" sz="2000" dirty="0"/>
              <a:t> </a:t>
            </a:r>
            <a:r>
              <a:rPr lang="en-GB" sz="2000" dirty="0" err="1"/>
              <a:t>heddiw</a:t>
            </a:r>
            <a:r>
              <a:rPr lang="en-GB" sz="2000" dirty="0"/>
              <a:t>.  </a:t>
            </a:r>
          </a:p>
          <a:p>
            <a:pPr marL="0" indent="0">
              <a:buFont typeface="Arial" panose="020B0604020202020204" pitchFamily="34" charset="0"/>
              <a:buNone/>
            </a:pPr>
            <a:r>
              <a:rPr lang="en-GB" sz="2000" dirty="0" err="1"/>
              <a:t>Defnyddio</a:t>
            </a:r>
            <a:r>
              <a:rPr lang="en-GB" sz="2000" dirty="0"/>
              <a:t> </a:t>
            </a:r>
            <a:r>
              <a:rPr lang="en-GB" sz="2000" dirty="0" err="1"/>
              <a:t>arferion</a:t>
            </a:r>
            <a:r>
              <a:rPr lang="en-GB" sz="2000" dirty="0"/>
              <a:t> </a:t>
            </a:r>
            <a:r>
              <a:rPr lang="en-GB" sz="2000" dirty="0" err="1"/>
              <a:t>cydweithio</a:t>
            </a:r>
            <a:r>
              <a:rPr lang="en-GB" sz="2000" dirty="0"/>
              <a:t> </a:t>
            </a:r>
            <a:r>
              <a:rPr lang="en-GB" sz="2000" dirty="0" err="1"/>
              <a:t>priodol</a:t>
            </a:r>
            <a:r>
              <a:rPr lang="en-GB" sz="2000" dirty="0"/>
              <a:t> </a:t>
            </a:r>
            <a:r>
              <a:rPr lang="en-GB" sz="2000" dirty="0" err="1"/>
              <a:t>i</a:t>
            </a:r>
            <a:r>
              <a:rPr lang="en-GB" sz="2000" dirty="0"/>
              <a:t> </a:t>
            </a:r>
            <a:r>
              <a:rPr lang="en-GB" sz="2000" dirty="0" err="1"/>
              <a:t>reoli</a:t>
            </a:r>
            <a:r>
              <a:rPr lang="en-GB" sz="2000" dirty="0"/>
              <a:t> </a:t>
            </a:r>
            <a:r>
              <a:rPr lang="en-GB" sz="2000" dirty="0" err="1"/>
              <a:t>gwrthdaro</a:t>
            </a:r>
            <a:r>
              <a:rPr lang="en-GB" sz="2000" dirty="0"/>
              <a:t> a </a:t>
            </a:r>
            <a:r>
              <a:rPr lang="en-GB" sz="2000" dirty="0" err="1"/>
              <a:t>chefnogi</a:t>
            </a:r>
            <a:r>
              <a:rPr lang="en-GB" sz="2000" dirty="0"/>
              <a:t> </a:t>
            </a:r>
            <a:r>
              <a:rPr lang="en-GB" sz="2000" dirty="0" err="1"/>
              <a:t>penderfyniadau</a:t>
            </a:r>
            <a:r>
              <a:rPr lang="en-GB" sz="2000" dirty="0"/>
              <a:t> </a:t>
            </a:r>
            <a:r>
              <a:rPr lang="en-GB" sz="2000" dirty="0" err="1"/>
              <a:t>effeithiol</a:t>
            </a:r>
            <a:r>
              <a:rPr lang="en-GB" sz="2000" dirty="0"/>
              <a:t>.</a:t>
            </a:r>
          </a:p>
          <a:p>
            <a:pPr marL="0" indent="0">
              <a:buFont typeface="Arial" panose="020B0604020202020204" pitchFamily="34" charset="0"/>
              <a:buNone/>
            </a:pPr>
            <a:r>
              <a:rPr lang="en-GB" sz="2000" dirty="0" err="1"/>
              <a:t>Gweithredu</a:t>
            </a:r>
            <a:r>
              <a:rPr lang="en-GB" sz="2000" dirty="0"/>
              <a:t> </a:t>
            </a:r>
            <a:r>
              <a:rPr lang="en-GB" sz="2000" dirty="0" err="1"/>
              <a:t>technegau</a:t>
            </a:r>
            <a:r>
              <a:rPr lang="en-GB" sz="2000" dirty="0"/>
              <a:t> </a:t>
            </a:r>
            <a:r>
              <a:rPr lang="en-GB" sz="2000" dirty="0" err="1"/>
              <a:t>Meddwl</a:t>
            </a:r>
            <a:r>
              <a:rPr lang="en-GB" sz="2000" dirty="0"/>
              <a:t> </a:t>
            </a:r>
            <a:r>
              <a:rPr lang="en-GB" sz="2000" dirty="0" err="1"/>
              <a:t>dylunio</a:t>
            </a:r>
            <a:r>
              <a:rPr lang="en-GB" sz="2000" dirty="0"/>
              <a:t> </a:t>
            </a:r>
            <a:r>
              <a:rPr lang="en-GB" sz="2000" dirty="0" err="1"/>
              <a:t>i</a:t>
            </a:r>
            <a:r>
              <a:rPr lang="en-GB" sz="2000" dirty="0"/>
              <a:t> </a:t>
            </a:r>
            <a:r>
              <a:rPr lang="en-GB" sz="2000" dirty="0" err="1"/>
              <a:t>ymchwilio</a:t>
            </a:r>
            <a:r>
              <a:rPr lang="en-GB" sz="2000" dirty="0"/>
              <a:t> </a:t>
            </a:r>
            <a:r>
              <a:rPr lang="en-GB" sz="2000" dirty="0" err="1"/>
              <a:t>i</a:t>
            </a:r>
            <a:r>
              <a:rPr lang="en-GB" sz="2000" dirty="0"/>
              <a:t> </a:t>
            </a:r>
            <a:r>
              <a:rPr lang="en-GB" sz="2000" dirty="0" err="1"/>
              <a:t>broblemau</a:t>
            </a:r>
            <a:r>
              <a:rPr lang="en-GB" sz="2000" dirty="0"/>
              <a:t> er </a:t>
            </a:r>
            <a:r>
              <a:rPr lang="en-GB" sz="2000" dirty="0" err="1"/>
              <a:t>mwyn</a:t>
            </a:r>
            <a:r>
              <a:rPr lang="en-GB" sz="2000" dirty="0"/>
              <a:t> </a:t>
            </a:r>
            <a:r>
              <a:rPr lang="en-GB" sz="2000" dirty="0" err="1"/>
              <a:t>cynhyrchu</a:t>
            </a:r>
            <a:r>
              <a:rPr lang="en-GB" sz="2000" dirty="0"/>
              <a:t> a </a:t>
            </a:r>
            <a:r>
              <a:rPr lang="en-GB" sz="2000" dirty="0" err="1"/>
              <a:t>gwerthuso</a:t>
            </a:r>
            <a:r>
              <a:rPr lang="en-GB" sz="2000" dirty="0"/>
              <a:t> </a:t>
            </a:r>
            <a:r>
              <a:rPr lang="en-GB" sz="2000" dirty="0" err="1"/>
              <a:t>atebion</a:t>
            </a:r>
            <a:r>
              <a:rPr lang="en-GB" sz="2000" dirty="0"/>
              <a:t>.</a:t>
            </a:r>
          </a:p>
          <a:p>
            <a:pPr marL="0" indent="0">
              <a:buFont typeface="Arial" panose="020B0604020202020204" pitchFamily="34" charset="0"/>
              <a:buNone/>
            </a:pPr>
            <a:endParaRPr lang="en-GB" b="1" dirty="0"/>
          </a:p>
          <a:p>
            <a:endParaRPr lang="en-GB" dirty="0"/>
          </a:p>
        </p:txBody>
      </p:sp>
    </p:spTree>
    <p:extLst>
      <p:ext uri="{BB962C8B-B14F-4D97-AF65-F5344CB8AC3E}">
        <p14:creationId xmlns:p14="http://schemas.microsoft.com/office/powerpoint/2010/main" val="2724642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338643" y="92076"/>
            <a:ext cx="12190943" cy="1325562"/>
          </a:xfrm>
        </p:spPr>
        <p:txBody>
          <a:bodyPr rtlCol="0">
            <a:normAutofit/>
          </a:bodyPr>
          <a:lstStyle/>
          <a:p>
            <a:pPr algn="ctr">
              <a:defRPr/>
            </a:pPr>
            <a:br>
              <a:rPr lang="en-GB" dirty="0"/>
            </a:br>
            <a:r>
              <a:rPr lang="en-GB" dirty="0"/>
              <a:t> </a:t>
            </a:r>
            <a:r>
              <a:rPr lang="en-GB" dirty="0" err="1"/>
              <a:t>Trosolwg</a:t>
            </a:r>
            <a:r>
              <a:rPr lang="en-GB" dirty="0"/>
              <a:t> </a:t>
            </a:r>
            <a:r>
              <a:rPr lang="en-GB" dirty="0" err="1"/>
              <a:t>o’r</a:t>
            </a:r>
            <a:r>
              <a:rPr lang="en-GB" dirty="0"/>
              <a:t> </a:t>
            </a:r>
            <a:r>
              <a:rPr lang="en-GB" dirty="0" err="1"/>
              <a:t>sesiwn</a:t>
            </a:r>
            <a:r>
              <a:rPr lang="en-GB" dirty="0"/>
              <a:t> / Session overview</a:t>
            </a:r>
            <a:endParaRPr lang="en-GB" i="1" dirty="0"/>
          </a:p>
        </p:txBody>
      </p:sp>
      <p:sp>
        <p:nvSpPr>
          <p:cNvPr id="5122" name="Rectangle 3"/>
          <p:cNvSpPr>
            <a:spLocks noGrp="1" noChangeArrowheads="1"/>
          </p:cNvSpPr>
          <p:nvPr>
            <p:ph idx="1"/>
          </p:nvPr>
        </p:nvSpPr>
        <p:spPr/>
        <p:txBody>
          <a:bodyPr>
            <a:normAutofit/>
          </a:bodyPr>
          <a:lstStyle/>
          <a:p>
            <a:pPr marL="109537" indent="0">
              <a:buNone/>
              <a:defRPr/>
            </a:pPr>
            <a:endParaRPr lang="en-US" altLang="en-US" sz="2800" dirty="0">
              <a:ea typeface="ＭＳ Ｐゴシック" pitchFamily="34" charset="-128"/>
            </a:endParaRPr>
          </a:p>
          <a:p>
            <a:pPr marL="365760" indent="-256032">
              <a:buFont typeface="Wingdings 3"/>
              <a:buChar char=""/>
              <a:defRPr/>
            </a:pPr>
            <a:endParaRPr lang="en-GB" altLang="en-US" sz="2800" dirty="0">
              <a:ea typeface="ＭＳ Ｐゴシック" pitchFamily="34" charset="-128"/>
            </a:endParaRPr>
          </a:p>
        </p:txBody>
      </p:sp>
      <p:sp>
        <p:nvSpPr>
          <p:cNvPr id="7171" name="Content Placeholder 6"/>
          <p:cNvSpPr>
            <a:spLocks noGrp="1"/>
          </p:cNvSpPr>
          <p:nvPr>
            <p:ph sz="half" idx="4294967295"/>
          </p:nvPr>
        </p:nvSpPr>
        <p:spPr>
          <a:xfrm>
            <a:off x="6604318" y="2332038"/>
            <a:ext cx="5160962" cy="4525962"/>
          </a:xfrm>
        </p:spPr>
        <p:txBody>
          <a:bodyPr>
            <a:normAutofit/>
          </a:bodyPr>
          <a:lstStyle/>
          <a:p>
            <a:pPr marL="365760" indent="-256032">
              <a:buFont typeface="Wingdings 3"/>
              <a:buChar char=""/>
              <a:defRPr/>
            </a:pPr>
            <a:r>
              <a:rPr lang="en-GB" sz="2800" i="1" dirty="0"/>
              <a:t>What is a global citizen?</a:t>
            </a:r>
          </a:p>
          <a:p>
            <a:pPr marL="365760" indent="-256032">
              <a:buFont typeface="Wingdings 3"/>
              <a:buChar char=""/>
              <a:defRPr/>
            </a:pPr>
            <a:r>
              <a:rPr lang="en-GB" sz="2800" i="1" dirty="0"/>
              <a:t>Global perspectives in education?</a:t>
            </a:r>
          </a:p>
          <a:p>
            <a:pPr marL="365760" indent="-256032">
              <a:buFont typeface="Wingdings 3"/>
              <a:buChar char=""/>
              <a:defRPr/>
            </a:pPr>
            <a:r>
              <a:rPr lang="en-GB" sz="2800" i="1" dirty="0"/>
              <a:t>How ESDGC and Curriculum for Wales 2022 can promote understanding of and solutions to ‘wicked problems’</a:t>
            </a:r>
          </a:p>
          <a:p>
            <a:pPr marL="365760" indent="-256032">
              <a:buFont typeface="Wingdings 3"/>
              <a:buChar char=""/>
              <a:defRPr/>
            </a:pPr>
            <a:endParaRPr lang="en-GB" sz="2800" i="1" dirty="0"/>
          </a:p>
          <a:p>
            <a:pPr marL="365760" indent="-256032">
              <a:buFont typeface="Wingdings 3"/>
              <a:buChar char=""/>
              <a:defRPr/>
            </a:pPr>
            <a:endParaRPr lang="en-GB" dirty="0"/>
          </a:p>
          <a:p>
            <a:pPr marL="109537" indent="0">
              <a:buNone/>
              <a:defRPr/>
            </a:pPr>
            <a:endParaRPr lang="en-US" i="1" dirty="0"/>
          </a:p>
          <a:p>
            <a:pPr marL="365760" indent="-256032">
              <a:buFont typeface="Wingdings 3"/>
              <a:buChar char=""/>
              <a:defRPr/>
            </a:pPr>
            <a:endParaRPr lang="en-US" altLang="en-US" dirty="0">
              <a:ea typeface="ＭＳ Ｐゴシック" pitchFamily="34" charset="-128"/>
            </a:endParaRPr>
          </a:p>
        </p:txBody>
      </p:sp>
      <p:sp>
        <p:nvSpPr>
          <p:cNvPr id="5" name="Content Placeholder 6">
            <a:extLst>
              <a:ext uri="{FF2B5EF4-FFF2-40B4-BE49-F238E27FC236}">
                <a16:creationId xmlns:a16="http://schemas.microsoft.com/office/drawing/2014/main" id="{7CDC01B1-969F-4EC0-A4BB-9836EEDB9A22}"/>
              </a:ext>
            </a:extLst>
          </p:cNvPr>
          <p:cNvSpPr txBox="1">
            <a:spLocks/>
          </p:cNvSpPr>
          <p:nvPr/>
        </p:nvSpPr>
        <p:spPr>
          <a:xfrm>
            <a:off x="885314" y="2332037"/>
            <a:ext cx="5160661" cy="4525963"/>
          </a:xfrm>
          <a:prstGeom prst="rect">
            <a:avLst/>
          </a:prstGeom>
        </p:spPr>
        <p:txBody>
          <a:bodyPr vert="horz" lIns="91440" tIns="45720" rIns="91440" bIns="45720" rtlCol="0">
            <a:normAutofit/>
          </a:bodyPr>
          <a:lstStyle>
            <a:lvl1pPr marL="274320" indent="-228600" algn="l" defTabSz="914400" rtl="0" eaLnBrk="1" latinLnBrk="0" hangingPunct="1">
              <a:lnSpc>
                <a:spcPct val="90000"/>
              </a:lnSpc>
              <a:spcBef>
                <a:spcPts val="1800"/>
              </a:spcBef>
              <a:buClr>
                <a:schemeClr val="accent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buClr>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Clr>
                <a:schemeClr val="accent1"/>
              </a:buClr>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Clr>
                <a:schemeClr val="accent1"/>
              </a:buClr>
              <a:buSzPct val="80000"/>
              <a:buFont typeface="Arial" pitchFamily="34" charset="0"/>
              <a:buChar char="•"/>
              <a:defRPr sz="1600" kern="1200" baseline="0">
                <a:solidFill>
                  <a:schemeClr val="tx1"/>
                </a:solidFill>
                <a:latin typeface="+mn-lt"/>
                <a:ea typeface="+mn-ea"/>
                <a:cs typeface="+mn-cs"/>
              </a:defRPr>
            </a:lvl9pPr>
          </a:lstStyle>
          <a:p>
            <a:pPr marL="365760" indent="-256032">
              <a:buFont typeface="Wingdings 3"/>
              <a:buChar char=""/>
              <a:defRPr/>
            </a:pPr>
            <a:r>
              <a:rPr lang="en-GB" sz="2800" i="1" dirty="0"/>
              <a:t>Beth </a:t>
            </a:r>
            <a:r>
              <a:rPr lang="en-GB" sz="2800" i="1" dirty="0" err="1"/>
              <a:t>yw</a:t>
            </a:r>
            <a:r>
              <a:rPr lang="en-GB" sz="2800" i="1" dirty="0"/>
              <a:t> </a:t>
            </a:r>
            <a:r>
              <a:rPr lang="en-GB" sz="2800" i="1" dirty="0" err="1"/>
              <a:t>dinesydd</a:t>
            </a:r>
            <a:r>
              <a:rPr lang="en-GB" sz="2800" i="1" dirty="0"/>
              <a:t> </a:t>
            </a:r>
            <a:r>
              <a:rPr lang="en-GB" sz="2800" i="1" dirty="0" err="1"/>
              <a:t>byd-eang</a:t>
            </a:r>
            <a:r>
              <a:rPr lang="en-GB" sz="2800" i="1" dirty="0"/>
              <a:t>?</a:t>
            </a:r>
          </a:p>
          <a:p>
            <a:pPr marL="365760" indent="-256032">
              <a:buFont typeface="Wingdings 3"/>
              <a:buChar char=""/>
              <a:defRPr/>
            </a:pPr>
            <a:r>
              <a:rPr lang="en-GB" sz="2800" i="1" dirty="0" err="1"/>
              <a:t>Safbwyntiau</a:t>
            </a:r>
            <a:r>
              <a:rPr lang="en-GB" sz="2800" i="1" dirty="0"/>
              <a:t> </a:t>
            </a:r>
            <a:r>
              <a:rPr lang="en-GB" sz="2800" i="1" dirty="0" err="1"/>
              <a:t>byd-eang</a:t>
            </a:r>
            <a:r>
              <a:rPr lang="en-GB" sz="2800" i="1" dirty="0"/>
              <a:t> </a:t>
            </a:r>
            <a:r>
              <a:rPr lang="en-GB" sz="2800" i="1" dirty="0" err="1"/>
              <a:t>mewn</a:t>
            </a:r>
            <a:r>
              <a:rPr lang="en-GB" sz="2800" i="1" dirty="0"/>
              <a:t> </a:t>
            </a:r>
            <a:r>
              <a:rPr lang="en-GB" sz="2800" i="1" dirty="0" err="1"/>
              <a:t>addysg</a:t>
            </a:r>
            <a:r>
              <a:rPr lang="en-GB" sz="2800" i="1" dirty="0"/>
              <a:t>?</a:t>
            </a:r>
          </a:p>
          <a:p>
            <a:pPr marL="365760" indent="-256032">
              <a:buFont typeface="Wingdings 3"/>
              <a:buChar char=""/>
              <a:defRPr/>
            </a:pPr>
            <a:r>
              <a:rPr lang="en-GB" sz="2800" i="1" dirty="0"/>
              <a:t>Sut all ADFDC a </a:t>
            </a:r>
            <a:r>
              <a:rPr lang="en-GB" sz="2800" i="1" dirty="0" err="1"/>
              <a:t>Chwricwlwm</a:t>
            </a:r>
            <a:r>
              <a:rPr lang="en-GB" sz="2800" i="1" dirty="0"/>
              <a:t> </a:t>
            </a:r>
            <a:r>
              <a:rPr lang="en-GB" sz="2800" i="1" dirty="0" err="1"/>
              <a:t>i</a:t>
            </a:r>
            <a:r>
              <a:rPr lang="en-GB" sz="2800" i="1" dirty="0"/>
              <a:t> </a:t>
            </a:r>
            <a:r>
              <a:rPr lang="en-GB" sz="2800" i="1" dirty="0" err="1"/>
              <a:t>Gymru</a:t>
            </a:r>
            <a:r>
              <a:rPr lang="en-GB" sz="2800" i="1" dirty="0"/>
              <a:t> 2022 </a:t>
            </a:r>
            <a:r>
              <a:rPr lang="en-GB" sz="2800" i="1" dirty="0" err="1"/>
              <a:t>hyrwyddo</a:t>
            </a:r>
            <a:r>
              <a:rPr lang="en-GB" sz="2800" i="1" dirty="0"/>
              <a:t> </a:t>
            </a:r>
            <a:r>
              <a:rPr lang="en-GB" sz="2800" i="1" dirty="0" err="1"/>
              <a:t>dealltwriaeth</a:t>
            </a:r>
            <a:r>
              <a:rPr lang="en-GB" sz="2800" i="1" dirty="0"/>
              <a:t> </a:t>
            </a:r>
            <a:r>
              <a:rPr lang="en-GB" sz="2800" i="1" dirty="0" err="1"/>
              <a:t>datrysiadau</a:t>
            </a:r>
            <a:r>
              <a:rPr lang="en-GB" sz="2800" i="1" dirty="0"/>
              <a:t> </a:t>
            </a:r>
            <a:r>
              <a:rPr lang="en-GB" sz="2800" i="1" dirty="0" err="1"/>
              <a:t>disgyblion</a:t>
            </a:r>
            <a:r>
              <a:rPr lang="en-GB" sz="2800" i="1" dirty="0"/>
              <a:t> </a:t>
            </a:r>
            <a:r>
              <a:rPr lang="en-GB" sz="2800" i="1" dirty="0" err="1"/>
              <a:t>i</a:t>
            </a:r>
            <a:r>
              <a:rPr lang="en-GB" sz="2800" i="1" dirty="0"/>
              <a:t> ‘</a:t>
            </a:r>
            <a:r>
              <a:rPr lang="en-GB" sz="2800" i="1" dirty="0" err="1"/>
              <a:t>broblemau</a:t>
            </a:r>
            <a:r>
              <a:rPr lang="en-GB" sz="2800" i="1" dirty="0"/>
              <a:t> </a:t>
            </a:r>
            <a:r>
              <a:rPr lang="en-GB" sz="2800" i="1" dirty="0" err="1"/>
              <a:t>dyrys</a:t>
            </a:r>
            <a:r>
              <a:rPr lang="en-GB" sz="2800" i="1" dirty="0"/>
              <a:t>’</a:t>
            </a:r>
          </a:p>
          <a:p>
            <a:pPr marL="365760" indent="-256032">
              <a:buFont typeface="Wingdings 3"/>
              <a:buChar char=""/>
              <a:defRPr/>
            </a:pPr>
            <a:endParaRPr lang="en-GB" sz="2800" i="1" dirty="0"/>
          </a:p>
          <a:p>
            <a:pPr marL="365760" indent="-256032">
              <a:buFont typeface="Wingdings 3"/>
              <a:buChar char=""/>
              <a:defRPr/>
            </a:pPr>
            <a:endParaRPr lang="en-GB" dirty="0"/>
          </a:p>
          <a:p>
            <a:pPr marL="109537" indent="0">
              <a:buFont typeface="Arial" pitchFamily="34" charset="0"/>
              <a:buNone/>
              <a:defRPr/>
            </a:pPr>
            <a:endParaRPr lang="en-US" i="1" dirty="0"/>
          </a:p>
          <a:p>
            <a:pPr marL="365760" indent="-256032">
              <a:buFont typeface="Wingdings 3"/>
              <a:buChar char=""/>
              <a:defRPr/>
            </a:pPr>
            <a:endParaRPr lang="en-US" altLang="en-US" dirty="0">
              <a:ea typeface="ＭＳ Ｐゴシック" pitchFamily="34" charset="-128"/>
            </a:endParaRPr>
          </a:p>
        </p:txBody>
      </p:sp>
    </p:spTree>
    <p:extLst>
      <p:ext uri="{BB962C8B-B14F-4D97-AF65-F5344CB8AC3E}">
        <p14:creationId xmlns:p14="http://schemas.microsoft.com/office/powerpoint/2010/main" val="80785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4390F-9F25-4374-8743-F0488F55CE93}"/>
              </a:ext>
            </a:extLst>
          </p:cNvPr>
          <p:cNvSpPr>
            <a:spLocks noGrp="1"/>
          </p:cNvSpPr>
          <p:nvPr>
            <p:ph type="title"/>
          </p:nvPr>
        </p:nvSpPr>
        <p:spPr>
          <a:xfrm>
            <a:off x="809897" y="791701"/>
            <a:ext cx="10920549" cy="1450757"/>
          </a:xfrm>
        </p:spPr>
        <p:txBody>
          <a:bodyPr>
            <a:normAutofit/>
          </a:bodyPr>
          <a:lstStyle/>
          <a:p>
            <a:r>
              <a:rPr lang="en-GB" sz="3600" b="1" dirty="0"/>
              <a:t>Beth </a:t>
            </a:r>
            <a:r>
              <a:rPr lang="en-GB" sz="3600" b="1" dirty="0" err="1"/>
              <a:t>yw</a:t>
            </a:r>
            <a:r>
              <a:rPr lang="en-GB" sz="3600" b="1" dirty="0"/>
              <a:t> </a:t>
            </a:r>
            <a:r>
              <a:rPr lang="en-GB" sz="3600" b="1" dirty="0" err="1"/>
              <a:t>safbwyntiau</a:t>
            </a:r>
            <a:r>
              <a:rPr lang="en-GB" sz="3600" b="1" dirty="0"/>
              <a:t> </a:t>
            </a:r>
            <a:r>
              <a:rPr lang="en-GB" sz="3600" b="1" dirty="0" err="1"/>
              <a:t>byd-eang</a:t>
            </a:r>
            <a:r>
              <a:rPr lang="en-GB" sz="3600" b="1" dirty="0"/>
              <a:t> </a:t>
            </a:r>
            <a:r>
              <a:rPr lang="en-GB" sz="3600" b="1" dirty="0" err="1"/>
              <a:t>mewn</a:t>
            </a:r>
            <a:r>
              <a:rPr lang="en-GB" sz="3600" b="1" dirty="0"/>
              <a:t> </a:t>
            </a:r>
            <a:r>
              <a:rPr lang="en-GB" sz="3600" b="1" dirty="0" err="1"/>
              <a:t>addysg</a:t>
            </a:r>
            <a:r>
              <a:rPr lang="en-GB" sz="3600" b="1" dirty="0"/>
              <a:t>?</a:t>
            </a:r>
          </a:p>
        </p:txBody>
      </p:sp>
      <p:sp>
        <p:nvSpPr>
          <p:cNvPr id="3" name="Content Placeholder 2">
            <a:extLst>
              <a:ext uri="{FF2B5EF4-FFF2-40B4-BE49-F238E27FC236}">
                <a16:creationId xmlns:a16="http://schemas.microsoft.com/office/drawing/2014/main" id="{7385E1B6-525E-4478-866C-61BEE9A219A4}"/>
              </a:ext>
            </a:extLst>
          </p:cNvPr>
          <p:cNvSpPr>
            <a:spLocks noGrp="1"/>
          </p:cNvSpPr>
          <p:nvPr>
            <p:ph idx="1"/>
          </p:nvPr>
        </p:nvSpPr>
        <p:spPr>
          <a:xfrm>
            <a:off x="461554" y="1976845"/>
            <a:ext cx="10711543" cy="4493623"/>
          </a:xfrm>
        </p:spPr>
        <p:txBody>
          <a:bodyPr>
            <a:normAutofit/>
          </a:bodyPr>
          <a:lstStyle/>
          <a:p>
            <a:r>
              <a:rPr lang="en-GB" sz="1700" b="1" dirty="0" err="1"/>
              <a:t>Cyd-ddibyniaeth</a:t>
            </a:r>
            <a:r>
              <a:rPr lang="en-GB" sz="1700" b="1" dirty="0"/>
              <a:t> a </a:t>
            </a:r>
            <a:r>
              <a:rPr lang="en-GB" sz="1700" b="1" dirty="0" err="1"/>
              <a:t>globaleiddio</a:t>
            </a:r>
            <a:r>
              <a:rPr lang="en-GB" sz="1700" b="1" dirty="0"/>
              <a:t> </a:t>
            </a:r>
            <a:r>
              <a:rPr lang="en-GB" sz="1700" dirty="0"/>
              <a:t>– </a:t>
            </a:r>
            <a:r>
              <a:rPr lang="en-GB" sz="1700" dirty="0" err="1"/>
              <a:t>dealltwriaeth</a:t>
            </a:r>
            <a:r>
              <a:rPr lang="en-GB" sz="1700" dirty="0"/>
              <a:t> </a:t>
            </a:r>
            <a:r>
              <a:rPr lang="en-GB" sz="1700" dirty="0" err="1"/>
              <a:t>o'r</a:t>
            </a:r>
            <a:r>
              <a:rPr lang="en-GB" sz="1700" dirty="0"/>
              <a:t> </a:t>
            </a:r>
            <a:r>
              <a:rPr lang="en-GB" sz="1700" dirty="0" err="1"/>
              <a:t>cysylltiadau</a:t>
            </a:r>
            <a:r>
              <a:rPr lang="en-GB" sz="1700" dirty="0"/>
              <a:t> </a:t>
            </a:r>
            <a:r>
              <a:rPr lang="en-GB" sz="1700" dirty="0" err="1"/>
              <a:t>cymdeithasol</a:t>
            </a:r>
            <a:r>
              <a:rPr lang="en-GB" sz="1700" dirty="0"/>
              <a:t>, </a:t>
            </a:r>
            <a:r>
              <a:rPr lang="en-GB" sz="1700" dirty="0" err="1"/>
              <a:t>economaidd</a:t>
            </a:r>
            <a:r>
              <a:rPr lang="en-GB" sz="1700" dirty="0"/>
              <a:t> a </a:t>
            </a:r>
            <a:r>
              <a:rPr lang="en-GB" sz="1700" dirty="0" err="1"/>
              <a:t>gwleidyddol</a:t>
            </a:r>
            <a:r>
              <a:rPr lang="en-GB" sz="1700" dirty="0"/>
              <a:t> </a:t>
            </a:r>
            <a:r>
              <a:rPr lang="en-GB" sz="1700" dirty="0" err="1"/>
              <a:t>cymhleth</a:t>
            </a:r>
            <a:r>
              <a:rPr lang="en-GB" sz="1700" dirty="0"/>
              <a:t> </a:t>
            </a:r>
            <a:r>
              <a:rPr lang="en-GB" sz="1700" dirty="0" err="1"/>
              <a:t>rhwng</a:t>
            </a:r>
            <a:r>
              <a:rPr lang="en-GB" sz="1700" dirty="0"/>
              <a:t> </a:t>
            </a:r>
            <a:r>
              <a:rPr lang="en-GB" sz="1700" dirty="0" err="1"/>
              <a:t>pobl</a:t>
            </a:r>
            <a:r>
              <a:rPr lang="en-GB" sz="1700" dirty="0"/>
              <a:t> </a:t>
            </a:r>
            <a:r>
              <a:rPr lang="en-GB" sz="1700" dirty="0" err="1"/>
              <a:t>a'r</a:t>
            </a:r>
            <a:r>
              <a:rPr lang="en-GB" sz="1700" dirty="0"/>
              <a:t> </a:t>
            </a:r>
            <a:r>
              <a:rPr lang="en-GB" sz="1700" dirty="0" err="1"/>
              <a:t>effaith</a:t>
            </a:r>
            <a:r>
              <a:rPr lang="en-GB" sz="1700" dirty="0"/>
              <a:t> y </a:t>
            </a:r>
            <a:r>
              <a:rPr lang="en-GB" sz="1700" dirty="0" err="1"/>
              <a:t>mae</a:t>
            </a:r>
            <a:r>
              <a:rPr lang="en-GB" sz="1700" dirty="0"/>
              <a:t> </a:t>
            </a:r>
            <a:r>
              <a:rPr lang="en-GB" sz="1700" dirty="0" err="1"/>
              <a:t>newidiadau'n</a:t>
            </a:r>
            <a:r>
              <a:rPr lang="en-GB" sz="1700" dirty="0"/>
              <a:t> </a:t>
            </a:r>
            <a:r>
              <a:rPr lang="en-GB" sz="1700" dirty="0" err="1"/>
              <a:t>ei</a:t>
            </a:r>
            <a:r>
              <a:rPr lang="en-GB" sz="1700" dirty="0"/>
              <a:t> </a:t>
            </a:r>
            <a:r>
              <a:rPr lang="en-GB" sz="1700" dirty="0" err="1"/>
              <a:t>chael</a:t>
            </a:r>
            <a:r>
              <a:rPr lang="en-GB" sz="1700" dirty="0"/>
              <a:t> </a:t>
            </a:r>
            <a:r>
              <a:rPr lang="en-GB" sz="1700" dirty="0" err="1"/>
              <a:t>ar</a:t>
            </a:r>
            <a:r>
              <a:rPr lang="en-GB" sz="1700" dirty="0"/>
              <a:t> </a:t>
            </a:r>
            <a:r>
              <a:rPr lang="en-GB" sz="1700" dirty="0" err="1"/>
              <a:t>ei</a:t>
            </a:r>
            <a:r>
              <a:rPr lang="en-GB" sz="1700" dirty="0"/>
              <a:t> </a:t>
            </a:r>
            <a:r>
              <a:rPr lang="en-GB" sz="1700" dirty="0" err="1"/>
              <a:t>gilydd</a:t>
            </a:r>
            <a:endParaRPr lang="en-GB" sz="1700" dirty="0"/>
          </a:p>
          <a:p>
            <a:r>
              <a:rPr lang="en-GB" sz="1700" b="1" dirty="0" err="1"/>
              <a:t>Hunaniaeth</a:t>
            </a:r>
            <a:r>
              <a:rPr lang="en-GB" sz="1700" b="1" dirty="0"/>
              <a:t> ac </a:t>
            </a:r>
            <a:r>
              <a:rPr lang="en-GB" sz="1700" b="1" dirty="0" err="1"/>
              <a:t>amrywiaeth</a:t>
            </a:r>
            <a:r>
              <a:rPr lang="en-GB" sz="1700" b="1" dirty="0"/>
              <a:t> </a:t>
            </a:r>
            <a:r>
              <a:rPr lang="en-GB" sz="1700" b="1" dirty="0" err="1"/>
              <a:t>ddiwylliannol</a:t>
            </a:r>
            <a:r>
              <a:rPr lang="en-GB" sz="1700" b="1" dirty="0"/>
              <a:t> </a:t>
            </a:r>
            <a:r>
              <a:rPr lang="en-GB" sz="1700" dirty="0"/>
              <a:t>– </a:t>
            </a:r>
            <a:r>
              <a:rPr lang="en-GB" sz="1700" dirty="0" err="1"/>
              <a:t>dealltwriaeth</a:t>
            </a:r>
            <a:r>
              <a:rPr lang="en-GB" sz="1700" dirty="0"/>
              <a:t> o </a:t>
            </a:r>
            <a:r>
              <a:rPr lang="en-GB" sz="1700" dirty="0" err="1"/>
              <a:t>ddiwylliant</a:t>
            </a:r>
            <a:r>
              <a:rPr lang="en-GB" sz="1700" dirty="0"/>
              <a:t> </a:t>
            </a:r>
            <a:r>
              <a:rPr lang="en-GB" sz="1700" dirty="0" err="1"/>
              <a:t>eich</a:t>
            </a:r>
            <a:r>
              <a:rPr lang="en-GB" sz="1700" dirty="0"/>
              <a:t> </a:t>
            </a:r>
            <a:r>
              <a:rPr lang="en-GB" sz="1700" dirty="0" err="1"/>
              <a:t>hun</a:t>
            </a:r>
            <a:r>
              <a:rPr lang="en-GB" sz="1700" dirty="0"/>
              <a:t>, a bod </a:t>
            </a:r>
            <a:r>
              <a:rPr lang="en-GB" sz="1700" dirty="0" err="1"/>
              <a:t>yn</a:t>
            </a:r>
            <a:r>
              <a:rPr lang="en-GB" sz="1700" dirty="0"/>
              <a:t> </a:t>
            </a:r>
            <a:r>
              <a:rPr lang="en-GB" sz="1700" dirty="0" err="1"/>
              <a:t>agored</a:t>
            </a:r>
            <a:r>
              <a:rPr lang="en-GB" sz="1700" dirty="0"/>
              <a:t> </a:t>
            </a:r>
            <a:r>
              <a:rPr lang="en-GB" sz="1700" dirty="0" err="1"/>
              <a:t>i</a:t>
            </a:r>
            <a:r>
              <a:rPr lang="en-GB" sz="1700" dirty="0"/>
              <a:t> </a:t>
            </a:r>
            <a:r>
              <a:rPr lang="en-GB" sz="1700" dirty="0" err="1"/>
              <a:t>ddiwylliant</a:t>
            </a:r>
            <a:r>
              <a:rPr lang="en-GB" sz="1700" dirty="0"/>
              <a:t> </a:t>
            </a:r>
            <a:r>
              <a:rPr lang="en-GB" sz="1700" dirty="0" err="1"/>
              <a:t>pobl</a:t>
            </a:r>
            <a:r>
              <a:rPr lang="en-GB" sz="1700" dirty="0"/>
              <a:t> </a:t>
            </a:r>
            <a:r>
              <a:rPr lang="en-GB" sz="1700" dirty="0" err="1"/>
              <a:t>eraill</a:t>
            </a:r>
            <a:endParaRPr lang="en-GB" sz="1700" dirty="0"/>
          </a:p>
          <a:p>
            <a:r>
              <a:rPr lang="en-GB" sz="1700" b="1" dirty="0" err="1"/>
              <a:t>Cyfiawnder</a:t>
            </a:r>
            <a:r>
              <a:rPr lang="en-GB" sz="1700" b="1" dirty="0"/>
              <a:t> </a:t>
            </a:r>
            <a:r>
              <a:rPr lang="en-GB" sz="1700" b="1" dirty="0" err="1"/>
              <a:t>cymdeithasol</a:t>
            </a:r>
            <a:r>
              <a:rPr lang="en-GB" sz="1700" b="1" dirty="0"/>
              <a:t> a </a:t>
            </a:r>
            <a:r>
              <a:rPr lang="en-GB" sz="1700" b="1" dirty="0" err="1"/>
              <a:t>hawliau</a:t>
            </a:r>
            <a:r>
              <a:rPr lang="en-GB" sz="1700" b="1" dirty="0"/>
              <a:t> </a:t>
            </a:r>
            <a:r>
              <a:rPr lang="en-GB" sz="1700" b="1" dirty="0" err="1"/>
              <a:t>dynol</a:t>
            </a:r>
            <a:r>
              <a:rPr lang="en-GB" sz="1700" b="1" dirty="0"/>
              <a:t> </a:t>
            </a:r>
            <a:r>
              <a:rPr lang="en-GB" sz="1700" dirty="0"/>
              <a:t>– </a:t>
            </a:r>
            <a:r>
              <a:rPr lang="en-GB" sz="1700" dirty="0" err="1"/>
              <a:t>dealltwriaeth</a:t>
            </a:r>
            <a:r>
              <a:rPr lang="en-GB" sz="1700" dirty="0"/>
              <a:t> o </a:t>
            </a:r>
            <a:r>
              <a:rPr lang="en-GB" sz="1700" dirty="0" err="1"/>
              <a:t>effaith</a:t>
            </a:r>
            <a:r>
              <a:rPr lang="en-GB" sz="1700" dirty="0"/>
              <a:t> </a:t>
            </a:r>
            <a:r>
              <a:rPr lang="en-GB" sz="1700" dirty="0" err="1"/>
              <a:t>anghydraddoldeb</a:t>
            </a:r>
            <a:r>
              <a:rPr lang="en-GB" sz="1700" dirty="0"/>
              <a:t> a </a:t>
            </a:r>
            <a:r>
              <a:rPr lang="en-GB" sz="1700" dirty="0" err="1"/>
              <a:t>gwahaniaethu</a:t>
            </a:r>
            <a:r>
              <a:rPr lang="en-GB" sz="1700" dirty="0"/>
              <a:t>, </a:t>
            </a:r>
            <a:r>
              <a:rPr lang="en-GB" sz="1700" dirty="0" err="1"/>
              <a:t>pwysigrwydd</a:t>
            </a:r>
            <a:r>
              <a:rPr lang="en-GB" sz="1700" dirty="0"/>
              <a:t> </a:t>
            </a:r>
            <a:r>
              <a:rPr lang="en-GB" sz="1700" dirty="0" err="1"/>
              <a:t>sefyll</a:t>
            </a:r>
            <a:r>
              <a:rPr lang="en-GB" sz="1700" dirty="0"/>
              <a:t> </a:t>
            </a:r>
            <a:r>
              <a:rPr lang="en-GB" sz="1700" dirty="0" err="1"/>
              <a:t>dros</a:t>
            </a:r>
            <a:r>
              <a:rPr lang="en-GB" sz="1700" dirty="0"/>
              <a:t> </a:t>
            </a:r>
            <a:r>
              <a:rPr lang="en-GB" sz="1700" dirty="0" err="1"/>
              <a:t>ein</a:t>
            </a:r>
            <a:r>
              <a:rPr lang="en-GB" sz="1700" dirty="0"/>
              <a:t> </a:t>
            </a:r>
            <a:r>
              <a:rPr lang="en-GB" sz="1700" dirty="0" err="1"/>
              <a:t>hawliau</a:t>
            </a:r>
            <a:r>
              <a:rPr lang="en-GB" sz="1700" dirty="0"/>
              <a:t> </a:t>
            </a:r>
            <a:r>
              <a:rPr lang="en-GB" sz="1700" dirty="0" err="1"/>
              <a:t>ein</a:t>
            </a:r>
            <a:r>
              <a:rPr lang="en-GB" sz="1700" dirty="0"/>
              <a:t> </a:t>
            </a:r>
            <a:r>
              <a:rPr lang="en-GB" sz="1700" dirty="0" err="1"/>
              <a:t>hunain</a:t>
            </a:r>
            <a:r>
              <a:rPr lang="en-GB" sz="1700" dirty="0"/>
              <a:t> </a:t>
            </a:r>
            <a:r>
              <a:rPr lang="en-GB" sz="1700" dirty="0" err="1"/>
              <a:t>a'n</a:t>
            </a:r>
            <a:r>
              <a:rPr lang="en-GB" sz="1700" dirty="0"/>
              <a:t> </a:t>
            </a:r>
            <a:r>
              <a:rPr lang="en-GB" sz="1700" dirty="0" err="1"/>
              <a:t>cyfrifoldeb</a:t>
            </a:r>
            <a:r>
              <a:rPr lang="en-GB" sz="1700" dirty="0"/>
              <a:t> </a:t>
            </a:r>
            <a:r>
              <a:rPr lang="en-GB" sz="1700" dirty="0" err="1"/>
              <a:t>i</a:t>
            </a:r>
            <a:r>
              <a:rPr lang="en-GB" sz="1700" dirty="0"/>
              <a:t> </a:t>
            </a:r>
            <a:r>
              <a:rPr lang="en-GB" sz="1700" dirty="0" err="1"/>
              <a:t>barchu</a:t>
            </a:r>
            <a:r>
              <a:rPr lang="en-GB" sz="1700" dirty="0"/>
              <a:t> </a:t>
            </a:r>
            <a:r>
              <a:rPr lang="en-GB" sz="1700" dirty="0" err="1"/>
              <a:t>hawliau</a:t>
            </a:r>
            <a:r>
              <a:rPr lang="en-GB" sz="1700" dirty="0"/>
              <a:t> </a:t>
            </a:r>
            <a:r>
              <a:rPr lang="en-GB" sz="1700" dirty="0" err="1"/>
              <a:t>pobl</a:t>
            </a:r>
            <a:r>
              <a:rPr lang="en-GB" sz="1700" dirty="0"/>
              <a:t> </a:t>
            </a:r>
            <a:r>
              <a:rPr lang="en-GB" sz="1700" dirty="0" err="1"/>
              <a:t>eraill</a:t>
            </a:r>
            <a:endParaRPr lang="en-GB" sz="1700" dirty="0"/>
          </a:p>
          <a:p>
            <a:r>
              <a:rPr lang="en-GB" sz="1700" b="1" dirty="0" err="1"/>
              <a:t>Adeiladu</a:t>
            </a:r>
            <a:r>
              <a:rPr lang="en-GB" sz="1700" b="1" dirty="0"/>
              <a:t> </a:t>
            </a:r>
            <a:r>
              <a:rPr lang="en-GB" sz="1700" b="1" dirty="0" err="1"/>
              <a:t>heddwch</a:t>
            </a:r>
            <a:r>
              <a:rPr lang="en-GB" sz="1700" b="1" dirty="0"/>
              <a:t> a </a:t>
            </a:r>
            <a:r>
              <a:rPr lang="en-GB" sz="1700" b="1" dirty="0" err="1"/>
              <a:t>datrys</a:t>
            </a:r>
            <a:r>
              <a:rPr lang="en-GB" sz="1700" b="1" dirty="0"/>
              <a:t> </a:t>
            </a:r>
            <a:r>
              <a:rPr lang="en-GB" sz="1700" b="1" dirty="0" err="1"/>
              <a:t>gwrthdaro</a:t>
            </a:r>
            <a:r>
              <a:rPr lang="en-GB" sz="1700" b="1" dirty="0"/>
              <a:t> </a:t>
            </a:r>
            <a:r>
              <a:rPr lang="en-GB" sz="1700" dirty="0"/>
              <a:t>– </a:t>
            </a:r>
            <a:r>
              <a:rPr lang="en-GB" sz="1700" dirty="0" err="1"/>
              <a:t>dealltwriaeth</a:t>
            </a:r>
            <a:r>
              <a:rPr lang="en-GB" sz="1700" dirty="0"/>
              <a:t> o </a:t>
            </a:r>
            <a:r>
              <a:rPr lang="en-GB" sz="1700" dirty="0" err="1"/>
              <a:t>bwysigrwydd</a:t>
            </a:r>
            <a:r>
              <a:rPr lang="en-GB" sz="1700" dirty="0"/>
              <a:t> </a:t>
            </a:r>
            <a:r>
              <a:rPr lang="en-GB" sz="1700" dirty="0" err="1"/>
              <a:t>adeiladu</a:t>
            </a:r>
            <a:r>
              <a:rPr lang="en-GB" sz="1700" dirty="0"/>
              <a:t> a </a:t>
            </a:r>
            <a:r>
              <a:rPr lang="en-GB" sz="1700" dirty="0" err="1"/>
              <a:t>chynnal</a:t>
            </a:r>
            <a:r>
              <a:rPr lang="en-GB" sz="1700" dirty="0"/>
              <a:t> </a:t>
            </a:r>
            <a:r>
              <a:rPr lang="en-GB" sz="1700" dirty="0" err="1"/>
              <a:t>perthnasoedd</a:t>
            </a:r>
            <a:r>
              <a:rPr lang="en-GB" sz="1700" dirty="0"/>
              <a:t> </a:t>
            </a:r>
            <a:r>
              <a:rPr lang="en-GB" sz="1700" dirty="0" err="1"/>
              <a:t>cadarnhaol</a:t>
            </a:r>
            <a:r>
              <a:rPr lang="en-GB" sz="1700" dirty="0"/>
              <a:t> ac </a:t>
            </a:r>
            <a:r>
              <a:rPr lang="en-GB" sz="1700" dirty="0" err="1"/>
              <a:t>ymddiriedus</a:t>
            </a:r>
            <a:r>
              <a:rPr lang="en-GB" sz="1700" dirty="0"/>
              <a:t> a </a:t>
            </a:r>
            <a:r>
              <a:rPr lang="en-GB" sz="1700" dirty="0" err="1"/>
              <a:t>ffyrdd</a:t>
            </a:r>
            <a:r>
              <a:rPr lang="en-GB" sz="1700" dirty="0"/>
              <a:t> o </a:t>
            </a:r>
            <a:r>
              <a:rPr lang="en-GB" sz="1700" dirty="0" err="1"/>
              <a:t>wrthdaro</a:t>
            </a:r>
            <a:endParaRPr lang="en-GB" sz="1700" dirty="0"/>
          </a:p>
          <a:p>
            <a:r>
              <a:rPr lang="en-GB" sz="1700" b="1" dirty="0" err="1"/>
              <a:t>Dyfodol</a:t>
            </a:r>
            <a:r>
              <a:rPr lang="en-GB" sz="1700" b="1" dirty="0"/>
              <a:t> </a:t>
            </a:r>
            <a:r>
              <a:rPr lang="en-GB" sz="1700" b="1" dirty="0" err="1"/>
              <a:t>cynaliadwy</a:t>
            </a:r>
            <a:r>
              <a:rPr lang="en-GB" sz="1700" b="1" dirty="0"/>
              <a:t> </a:t>
            </a:r>
            <a:r>
              <a:rPr lang="en-GB" sz="1700" dirty="0"/>
              <a:t>– </a:t>
            </a:r>
            <a:r>
              <a:rPr lang="en-GB" sz="1700" dirty="0" err="1"/>
              <a:t>dealltwriaeth</a:t>
            </a:r>
            <a:r>
              <a:rPr lang="en-GB" sz="1700" dirty="0"/>
              <a:t> </a:t>
            </a:r>
            <a:r>
              <a:rPr lang="en-GB" sz="1700" dirty="0" err="1"/>
              <a:t>o'r</a:t>
            </a:r>
            <a:r>
              <a:rPr lang="en-GB" sz="1700" dirty="0"/>
              <a:t> </a:t>
            </a:r>
            <a:r>
              <a:rPr lang="en-GB" sz="1700" dirty="0" err="1"/>
              <a:t>ffyrdd</a:t>
            </a:r>
            <a:r>
              <a:rPr lang="en-GB" sz="1700" dirty="0"/>
              <a:t> y </a:t>
            </a:r>
            <a:r>
              <a:rPr lang="en-GB" sz="1700" dirty="0" err="1"/>
              <a:t>gallwn</a:t>
            </a:r>
            <a:r>
              <a:rPr lang="en-GB" sz="1700" dirty="0"/>
              <a:t> </a:t>
            </a:r>
            <a:r>
              <a:rPr lang="en-GB" sz="1700" dirty="0" err="1"/>
              <a:t>ddiwallu</a:t>
            </a:r>
            <a:r>
              <a:rPr lang="en-GB" sz="1700" dirty="0"/>
              <a:t> </a:t>
            </a:r>
            <a:r>
              <a:rPr lang="en-GB" sz="1700" dirty="0" err="1"/>
              <a:t>ein</a:t>
            </a:r>
            <a:r>
              <a:rPr lang="en-GB" sz="1700" dirty="0"/>
              <a:t> </a:t>
            </a:r>
            <a:r>
              <a:rPr lang="en-GB" sz="1700" dirty="0" err="1"/>
              <a:t>hanghenion</a:t>
            </a:r>
            <a:r>
              <a:rPr lang="en-GB" sz="1700" dirty="0"/>
              <a:t> </a:t>
            </a:r>
            <a:r>
              <a:rPr lang="en-GB" sz="1700" dirty="0" err="1"/>
              <a:t>presennol</a:t>
            </a:r>
            <a:r>
              <a:rPr lang="en-GB" sz="1700" dirty="0"/>
              <a:t> </a:t>
            </a:r>
            <a:r>
              <a:rPr lang="en-GB" sz="1700" dirty="0" err="1"/>
              <a:t>heb</a:t>
            </a:r>
            <a:r>
              <a:rPr lang="en-GB" sz="1700" dirty="0"/>
              <a:t> </a:t>
            </a:r>
            <a:r>
              <a:rPr lang="en-GB" sz="1700" dirty="0" err="1"/>
              <a:t>leihau</a:t>
            </a:r>
            <a:r>
              <a:rPr lang="en-GB" sz="1700" dirty="0"/>
              <a:t> </a:t>
            </a:r>
            <a:r>
              <a:rPr lang="en-GB" sz="1700" dirty="0" err="1"/>
              <a:t>ansawdd</a:t>
            </a:r>
            <a:r>
              <a:rPr lang="en-GB" sz="1700" dirty="0"/>
              <a:t> </a:t>
            </a:r>
            <a:r>
              <a:rPr lang="en-GB" sz="1700" dirty="0" err="1"/>
              <a:t>yr</a:t>
            </a:r>
            <a:r>
              <a:rPr lang="en-GB" sz="1700" dirty="0"/>
              <a:t> </a:t>
            </a:r>
            <a:r>
              <a:rPr lang="en-GB" sz="1700" dirty="0" err="1"/>
              <a:t>amgylchedd</a:t>
            </a:r>
            <a:r>
              <a:rPr lang="en-GB" sz="1700" dirty="0"/>
              <a:t> </a:t>
            </a:r>
            <a:r>
              <a:rPr lang="en-GB" sz="1700" dirty="0" err="1"/>
              <a:t>na</a:t>
            </a:r>
            <a:r>
              <a:rPr lang="en-GB" sz="1700" dirty="0"/>
              <a:t> </a:t>
            </a:r>
            <a:r>
              <a:rPr lang="en-GB" sz="1700" dirty="0" err="1"/>
              <a:t>lleihau</a:t>
            </a:r>
            <a:r>
              <a:rPr lang="en-GB" sz="1700" dirty="0"/>
              <a:t> </a:t>
            </a:r>
            <a:r>
              <a:rPr lang="en-GB" sz="1700" dirty="0" err="1"/>
              <a:t>gallu</a:t>
            </a:r>
            <a:r>
              <a:rPr lang="en-GB" sz="1700" dirty="0"/>
              <a:t> </a:t>
            </a:r>
            <a:r>
              <a:rPr lang="en-GB" sz="1700" dirty="0" err="1"/>
              <a:t>cenedlaethau'r</a:t>
            </a:r>
            <a:r>
              <a:rPr lang="en-GB" sz="1700" dirty="0"/>
              <a:t> </a:t>
            </a:r>
            <a:r>
              <a:rPr lang="en-GB" sz="1700" dirty="0" err="1"/>
              <a:t>dyfodol</a:t>
            </a:r>
            <a:r>
              <a:rPr lang="en-GB" sz="1700" dirty="0"/>
              <a:t> </a:t>
            </a:r>
            <a:r>
              <a:rPr lang="en-GB" sz="1700" dirty="0" err="1"/>
              <a:t>i</a:t>
            </a:r>
            <a:r>
              <a:rPr lang="en-GB" sz="1700" dirty="0"/>
              <a:t> </a:t>
            </a:r>
            <a:r>
              <a:rPr lang="en-GB" sz="1700" dirty="0" err="1"/>
              <a:t>ddiwallu</a:t>
            </a:r>
            <a:r>
              <a:rPr lang="en-GB" sz="1700" dirty="0"/>
              <a:t> </a:t>
            </a:r>
            <a:r>
              <a:rPr lang="en-GB" sz="1700" dirty="0" err="1"/>
              <a:t>eu</a:t>
            </a:r>
            <a:r>
              <a:rPr lang="en-GB" sz="1700" dirty="0"/>
              <a:t> </a:t>
            </a:r>
            <a:r>
              <a:rPr lang="en-GB" sz="1700" dirty="0" err="1"/>
              <a:t>hanghenion</a:t>
            </a:r>
            <a:r>
              <a:rPr lang="en-GB" sz="1700" dirty="0"/>
              <a:t> </a:t>
            </a:r>
            <a:r>
              <a:rPr lang="en-GB" sz="1700" dirty="0" err="1"/>
              <a:t>eu</a:t>
            </a:r>
            <a:r>
              <a:rPr lang="en-GB" sz="1700" dirty="0"/>
              <a:t> </a:t>
            </a:r>
            <a:r>
              <a:rPr lang="en-GB" sz="1700" dirty="0" err="1"/>
              <a:t>hunain</a:t>
            </a:r>
            <a:r>
              <a:rPr lang="en-GB" sz="1700" dirty="0"/>
              <a:t>.</a:t>
            </a:r>
          </a:p>
          <a:p>
            <a:r>
              <a:rPr lang="en-GB" sz="1700" dirty="0" err="1"/>
              <a:t>Gallwn</a:t>
            </a:r>
            <a:r>
              <a:rPr lang="en-GB" sz="1700" dirty="0"/>
              <a:t> </a:t>
            </a:r>
            <a:r>
              <a:rPr lang="en-GB" sz="1700" dirty="0" err="1"/>
              <a:t>gysylltu</a:t>
            </a:r>
            <a:r>
              <a:rPr lang="en-GB" sz="1700" dirty="0"/>
              <a:t> </a:t>
            </a:r>
            <a:r>
              <a:rPr lang="en-GB" sz="1700" dirty="0" err="1"/>
              <a:t>hyn</a:t>
            </a:r>
            <a:r>
              <a:rPr lang="en-GB" sz="1700" dirty="0"/>
              <a:t> â </a:t>
            </a:r>
            <a:r>
              <a:rPr lang="en-GB" sz="1700" dirty="0" err="1"/>
              <a:t>Deddf</a:t>
            </a:r>
            <a:r>
              <a:rPr lang="en-GB" sz="1700" dirty="0"/>
              <a:t> </a:t>
            </a:r>
            <a:r>
              <a:rPr lang="en-GB" sz="1700" dirty="0" err="1"/>
              <a:t>Llesiant</a:t>
            </a:r>
            <a:r>
              <a:rPr lang="en-GB" sz="1700" dirty="0"/>
              <a:t> </a:t>
            </a:r>
            <a:r>
              <a:rPr lang="en-GB" sz="1700" dirty="0" err="1"/>
              <a:t>Cenedlaethau'r</a:t>
            </a:r>
            <a:r>
              <a:rPr lang="en-GB" sz="1700" dirty="0"/>
              <a:t> </a:t>
            </a:r>
            <a:r>
              <a:rPr lang="en-GB" sz="1700" dirty="0" err="1"/>
              <a:t>Dyfodol</a:t>
            </a:r>
            <a:r>
              <a:rPr lang="en-GB" sz="1700" dirty="0"/>
              <a:t> (Cymru), 2015</a:t>
            </a:r>
          </a:p>
          <a:p>
            <a:endParaRPr lang="en-GB" sz="1300" dirty="0"/>
          </a:p>
          <a:p>
            <a:endParaRPr lang="en-GB" sz="1300" dirty="0"/>
          </a:p>
          <a:p>
            <a:endParaRPr lang="en-GB" sz="1300" dirty="0"/>
          </a:p>
          <a:p>
            <a:endParaRPr lang="en-GB" dirty="0"/>
          </a:p>
          <a:p>
            <a:endParaRPr lang="en-GB" dirty="0"/>
          </a:p>
          <a:p>
            <a:endParaRPr lang="en-GB" dirty="0"/>
          </a:p>
        </p:txBody>
      </p:sp>
      <p:pic>
        <p:nvPicPr>
          <p:cNvPr id="4" name="Content Placeholder 3">
            <a:extLst>
              <a:ext uri="{FF2B5EF4-FFF2-40B4-BE49-F238E27FC236}">
                <a16:creationId xmlns:a16="http://schemas.microsoft.com/office/drawing/2014/main" id="{E1E27096-068A-48F7-ADDA-D3E490DF8567}"/>
              </a:ext>
            </a:extLst>
          </p:cNvPr>
          <p:cNvPicPr>
            <a:picLocks noChangeAspect="1"/>
          </p:cNvPicPr>
          <p:nvPr/>
        </p:nvPicPr>
        <p:blipFill>
          <a:blip r:embed="rId2"/>
          <a:stretch>
            <a:fillRect/>
          </a:stretch>
        </p:blipFill>
        <p:spPr>
          <a:xfrm>
            <a:off x="9277239" y="5209618"/>
            <a:ext cx="2453207" cy="1469856"/>
          </a:xfrm>
          <a:prstGeom prst="rect">
            <a:avLst/>
          </a:prstGeom>
        </p:spPr>
      </p:pic>
    </p:spTree>
    <p:extLst>
      <p:ext uri="{BB962C8B-B14F-4D97-AF65-F5344CB8AC3E}">
        <p14:creationId xmlns:p14="http://schemas.microsoft.com/office/powerpoint/2010/main" val="3924952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1575320" y="315240"/>
            <a:ext cx="12184467" cy="720080"/>
          </a:xfrm>
        </p:spPr>
        <p:txBody>
          <a:bodyPr>
            <a:normAutofit/>
          </a:bodyPr>
          <a:lstStyle/>
          <a:p>
            <a:r>
              <a:rPr lang="en-GB" sz="3600" dirty="0"/>
              <a:t>What are global perspectives in education?</a:t>
            </a:r>
          </a:p>
        </p:txBody>
      </p:sp>
      <p:sp>
        <p:nvSpPr>
          <p:cNvPr id="2" name="Content Placeholder 1"/>
          <p:cNvSpPr>
            <a:spLocks noGrp="1"/>
          </p:cNvSpPr>
          <p:nvPr>
            <p:ph idx="1"/>
          </p:nvPr>
        </p:nvSpPr>
        <p:spPr>
          <a:xfrm>
            <a:off x="551899" y="1142000"/>
            <a:ext cx="9753600" cy="5119464"/>
          </a:xfrm>
        </p:spPr>
        <p:txBody>
          <a:bodyPr>
            <a:normAutofit/>
          </a:bodyPr>
          <a:lstStyle/>
          <a:p>
            <a:r>
              <a:rPr lang="en-GB" b="1" dirty="0">
                <a:solidFill>
                  <a:srgbClr val="333333"/>
                </a:solidFill>
                <a:latin typeface="Verdana" panose="020B0604030504040204" pitchFamily="34" charset="0"/>
              </a:rPr>
              <a:t>Interdependence and globalisation</a:t>
            </a:r>
            <a:r>
              <a:rPr lang="en-GB" dirty="0">
                <a:solidFill>
                  <a:srgbClr val="333333"/>
                </a:solidFill>
                <a:latin typeface="Verdana" panose="020B0604030504040204" pitchFamily="34" charset="0"/>
              </a:rPr>
              <a:t> – an understanding of the complex social, economic and political links between people and the impact that changes have on each other</a:t>
            </a:r>
          </a:p>
          <a:p>
            <a:r>
              <a:rPr lang="en-GB" b="1" dirty="0">
                <a:solidFill>
                  <a:srgbClr val="333333"/>
                </a:solidFill>
                <a:latin typeface="Verdana" panose="020B0604030504040204" pitchFamily="34" charset="0"/>
              </a:rPr>
              <a:t>Identity and cultural diversity</a:t>
            </a:r>
            <a:r>
              <a:rPr lang="en-GB" dirty="0">
                <a:solidFill>
                  <a:srgbClr val="333333"/>
                </a:solidFill>
                <a:latin typeface="Verdana" panose="020B0604030504040204" pitchFamily="34" charset="0"/>
              </a:rPr>
              <a:t> – an understanding of self and one’s own culture, and being open to the culture of others</a:t>
            </a:r>
          </a:p>
          <a:p>
            <a:r>
              <a:rPr lang="en-GB" b="1" dirty="0">
                <a:solidFill>
                  <a:srgbClr val="333333"/>
                </a:solidFill>
                <a:latin typeface="Verdana" panose="020B0604030504040204" pitchFamily="34" charset="0"/>
              </a:rPr>
              <a:t>Social justice and human rights</a:t>
            </a:r>
            <a:r>
              <a:rPr lang="en-GB" dirty="0">
                <a:solidFill>
                  <a:srgbClr val="333333"/>
                </a:solidFill>
                <a:latin typeface="Verdana" panose="020B0604030504040204" pitchFamily="34" charset="0"/>
              </a:rPr>
              <a:t> – an understanding of the impact of inequality and discrimination, the importance of standing up for our own rights and our responsibility to respect the rights of others</a:t>
            </a:r>
          </a:p>
          <a:p>
            <a:r>
              <a:rPr lang="en-GB" b="1" dirty="0">
                <a:solidFill>
                  <a:srgbClr val="333333"/>
                </a:solidFill>
                <a:latin typeface="Verdana" panose="020B0604030504040204" pitchFamily="34" charset="0"/>
              </a:rPr>
              <a:t>Peace building and conflict resolution</a:t>
            </a:r>
            <a:r>
              <a:rPr lang="en-GB" dirty="0">
                <a:solidFill>
                  <a:srgbClr val="333333"/>
                </a:solidFill>
                <a:latin typeface="Verdana" panose="020B0604030504040204" pitchFamily="34" charset="0"/>
              </a:rPr>
              <a:t> – an understanding of the importance of building and maintaining positive and trusting relationships and ways conflict can be prevented or peacefully resolved</a:t>
            </a:r>
          </a:p>
          <a:p>
            <a:r>
              <a:rPr lang="en-GB" b="1" dirty="0">
                <a:solidFill>
                  <a:srgbClr val="333333"/>
                </a:solidFill>
                <a:latin typeface="Verdana" panose="020B0604030504040204" pitchFamily="34" charset="0"/>
              </a:rPr>
              <a:t>Sustainable futures</a:t>
            </a:r>
            <a:r>
              <a:rPr lang="en-GB" dirty="0">
                <a:solidFill>
                  <a:srgbClr val="333333"/>
                </a:solidFill>
                <a:latin typeface="Verdana" panose="020B0604030504040204" pitchFamily="34" charset="0"/>
              </a:rPr>
              <a:t> – an understanding of the ways in which we can meet our current needs without diminishing the quality of the environment or reducing the capacity of future generations to meet their own needs.</a:t>
            </a:r>
          </a:p>
          <a:p>
            <a:pPr marL="45720" indent="0">
              <a:buNone/>
            </a:pPr>
            <a:r>
              <a:rPr lang="en-GB" dirty="0">
                <a:solidFill>
                  <a:srgbClr val="333333"/>
                </a:solidFill>
                <a:latin typeface="Verdana" panose="020B0604030504040204" pitchFamily="34" charset="0"/>
              </a:rPr>
              <a:t>We can link this to the Wellbeing of Future Generations Act (Wales), 2015</a:t>
            </a:r>
          </a:p>
          <a:p>
            <a:endParaRPr lang="en-GB" dirty="0"/>
          </a:p>
        </p:txBody>
      </p:sp>
      <p:sp>
        <p:nvSpPr>
          <p:cNvPr id="4" name="Footer Placeholder 3"/>
          <p:cNvSpPr>
            <a:spLocks noGrp="1"/>
          </p:cNvSpPr>
          <p:nvPr>
            <p:ph type="ftr" sz="quarter" idx="11"/>
          </p:nvPr>
        </p:nvSpPr>
        <p:spPr/>
        <p:txBody>
          <a:bodyPr/>
          <a:lstStyle/>
          <a:p>
            <a:r>
              <a:rPr lang="en-US" dirty="0">
                <a:solidFill>
                  <a:prstClr val="black"/>
                </a:solidFill>
                <a:latin typeface="Century Gothic" panose="020B0502020202020204"/>
              </a:rPr>
              <a:t>(Global Education, 2014, Welsh Government, 2015) ) </a:t>
            </a:r>
          </a:p>
        </p:txBody>
      </p:sp>
      <p:sp>
        <p:nvSpPr>
          <p:cNvPr id="5" name="Slide Number Placeholder 4"/>
          <p:cNvSpPr>
            <a:spLocks noGrp="1"/>
          </p:cNvSpPr>
          <p:nvPr>
            <p:ph type="sldNum" sz="quarter" idx="12"/>
          </p:nvPr>
        </p:nvSpPr>
        <p:spPr/>
        <p:txBody>
          <a:bodyPr/>
          <a:lstStyle/>
          <a:p>
            <a:fld id="{F36C87F6-986D-49E6-AF40-1B3A1EE8064D}" type="slidenum">
              <a:rPr lang="en-US">
                <a:solidFill>
                  <a:prstClr val="black"/>
                </a:solidFill>
                <a:latin typeface="Century Gothic" panose="020B0502020202020204"/>
              </a:rPr>
              <a:pPr/>
              <a:t>7</a:t>
            </a:fld>
            <a:endParaRPr lang="en-US">
              <a:solidFill>
                <a:prstClr val="black"/>
              </a:solidFill>
              <a:latin typeface="Century Gothic" panose="020B0502020202020204"/>
            </a:endParaRPr>
          </a:p>
        </p:txBody>
      </p:sp>
      <p:pic>
        <p:nvPicPr>
          <p:cNvPr id="6" name="Content Placeholder 3">
            <a:extLst>
              <a:ext uri="{FF2B5EF4-FFF2-40B4-BE49-F238E27FC236}">
                <a16:creationId xmlns:a16="http://schemas.microsoft.com/office/drawing/2014/main" id="{EE46EFD5-ACDA-4FF9-A0BC-1B0370F05C22}"/>
              </a:ext>
            </a:extLst>
          </p:cNvPr>
          <p:cNvPicPr>
            <a:picLocks noChangeAspect="1"/>
          </p:cNvPicPr>
          <p:nvPr/>
        </p:nvPicPr>
        <p:blipFill>
          <a:blip r:embed="rId3"/>
          <a:stretch>
            <a:fillRect/>
          </a:stretch>
        </p:blipFill>
        <p:spPr>
          <a:xfrm>
            <a:off x="9669818" y="4838790"/>
            <a:ext cx="2374459" cy="1422674"/>
          </a:xfrm>
          <a:prstGeom prst="rect">
            <a:avLst/>
          </a:prstGeom>
        </p:spPr>
      </p:pic>
    </p:spTree>
    <p:extLst>
      <p:ext uri="{BB962C8B-B14F-4D97-AF65-F5344CB8AC3E}">
        <p14:creationId xmlns:p14="http://schemas.microsoft.com/office/powerpoint/2010/main" val="2229183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715466" y="278509"/>
            <a:ext cx="12082644" cy="1325562"/>
          </a:xfrm>
        </p:spPr>
        <p:txBody>
          <a:bodyPr>
            <a:noAutofit/>
          </a:bodyPr>
          <a:lstStyle/>
          <a:p>
            <a:r>
              <a:rPr lang="en-GB" sz="2800" b="1" dirty="0" err="1"/>
              <a:t>Perthnasol</a:t>
            </a:r>
            <a:r>
              <a:rPr lang="en-GB" sz="2800" b="1" dirty="0"/>
              <a:t> </a:t>
            </a:r>
            <a:r>
              <a:rPr lang="en-GB" sz="2800" b="1" dirty="0" err="1"/>
              <a:t>i’r</a:t>
            </a:r>
            <a:r>
              <a:rPr lang="en-GB" sz="2800" b="1" dirty="0"/>
              <a:t> </a:t>
            </a:r>
            <a:r>
              <a:rPr lang="en-GB" sz="2800" b="1" dirty="0" err="1"/>
              <a:t>problemau</a:t>
            </a:r>
            <a:r>
              <a:rPr lang="en-GB" sz="2800" b="1" dirty="0"/>
              <a:t> </a:t>
            </a:r>
            <a:r>
              <a:rPr lang="en-GB" sz="2800" b="1" dirty="0" err="1"/>
              <a:t>dyrys</a:t>
            </a:r>
            <a:r>
              <a:rPr lang="en-GB" sz="2800" b="1" dirty="0"/>
              <a:t> </a:t>
            </a:r>
            <a:r>
              <a:rPr lang="en-GB" sz="2800" b="1" dirty="0" err="1"/>
              <a:t>yn</a:t>
            </a:r>
            <a:r>
              <a:rPr lang="en-GB" sz="2800" b="1" dirty="0"/>
              <a:t> </a:t>
            </a:r>
            <a:r>
              <a:rPr lang="en-GB" sz="2800" b="1" dirty="0" err="1"/>
              <a:t>uned</a:t>
            </a:r>
            <a:r>
              <a:rPr lang="en-GB" sz="2800" b="1" dirty="0"/>
              <a:t> 1? – </a:t>
            </a:r>
            <a:r>
              <a:rPr lang="en-GB" sz="2800" b="1" dirty="0" err="1"/>
              <a:t>sut</a:t>
            </a:r>
            <a:r>
              <a:rPr lang="en-GB" sz="2800" b="1" dirty="0"/>
              <a:t>?</a:t>
            </a:r>
            <a:br>
              <a:rPr lang="en-GB" sz="2800" b="1" dirty="0"/>
            </a:br>
            <a:r>
              <a:rPr lang="en-GB" sz="2800" b="1" dirty="0"/>
              <a:t>Relevant to the wicked problems in unit 1? – how?</a:t>
            </a:r>
          </a:p>
        </p:txBody>
      </p:sp>
      <p:sp>
        <p:nvSpPr>
          <p:cNvPr id="2" name="Content Placeholder 1"/>
          <p:cNvSpPr>
            <a:spLocks noGrp="1"/>
          </p:cNvSpPr>
          <p:nvPr>
            <p:ph sz="half" idx="1"/>
          </p:nvPr>
        </p:nvSpPr>
        <p:spPr>
          <a:xfrm>
            <a:off x="6756788" y="1947463"/>
            <a:ext cx="5010561" cy="4343400"/>
          </a:xfrm>
        </p:spPr>
        <p:txBody>
          <a:bodyPr>
            <a:normAutofit/>
          </a:bodyPr>
          <a:lstStyle/>
          <a:p>
            <a:r>
              <a:rPr lang="en-GB" b="1" dirty="0"/>
              <a:t>Climate Change – Environmental Justice</a:t>
            </a:r>
          </a:p>
          <a:p>
            <a:r>
              <a:rPr lang="en-GB" b="1" dirty="0"/>
              <a:t>Discrimination (race, gender) – Social Justice</a:t>
            </a:r>
          </a:p>
          <a:p>
            <a:r>
              <a:rPr lang="en-GB" b="1" dirty="0"/>
              <a:t>Health, Wealth and Happiness – Wellbeing</a:t>
            </a:r>
          </a:p>
          <a:p>
            <a:r>
              <a:rPr lang="en-GB" b="1" dirty="0"/>
              <a:t>Automation – the rise of the machines </a:t>
            </a:r>
          </a:p>
          <a:p>
            <a:endParaRPr lang="en-GB" dirty="0"/>
          </a:p>
        </p:txBody>
      </p:sp>
      <p:sp>
        <p:nvSpPr>
          <p:cNvPr id="5" name="Content Placeholder 4"/>
          <p:cNvSpPr>
            <a:spLocks noGrp="1"/>
          </p:cNvSpPr>
          <p:nvPr>
            <p:ph sz="half" idx="2"/>
          </p:nvPr>
        </p:nvSpPr>
        <p:spPr>
          <a:xfrm>
            <a:off x="263497" y="1876790"/>
            <a:ext cx="5318697" cy="2391776"/>
          </a:xfrm>
        </p:spPr>
        <p:txBody>
          <a:bodyPr>
            <a:normAutofit/>
          </a:bodyPr>
          <a:lstStyle/>
          <a:p>
            <a:r>
              <a:rPr lang="en-GB" b="1" dirty="0" err="1"/>
              <a:t>Newid</a:t>
            </a:r>
            <a:r>
              <a:rPr lang="en-GB" b="1" dirty="0"/>
              <a:t> </a:t>
            </a:r>
            <a:r>
              <a:rPr lang="en-GB" b="1" dirty="0" err="1"/>
              <a:t>Hinsawdd</a:t>
            </a:r>
            <a:r>
              <a:rPr lang="en-GB" b="1" dirty="0"/>
              <a:t> – </a:t>
            </a:r>
            <a:r>
              <a:rPr lang="en-GB" b="1" dirty="0" err="1"/>
              <a:t>Cyfiawnder</a:t>
            </a:r>
            <a:r>
              <a:rPr lang="en-GB" b="1" dirty="0"/>
              <a:t> </a:t>
            </a:r>
            <a:r>
              <a:rPr lang="en-GB" b="1" dirty="0" err="1"/>
              <a:t>Amgylcheddol</a:t>
            </a:r>
            <a:endParaRPr lang="en-GB" b="1" dirty="0"/>
          </a:p>
          <a:p>
            <a:r>
              <a:rPr lang="en-GB" b="1" dirty="0" err="1"/>
              <a:t>Gwahaniaethau</a:t>
            </a:r>
            <a:r>
              <a:rPr lang="en-GB" b="1" dirty="0"/>
              <a:t> (</a:t>
            </a:r>
            <a:r>
              <a:rPr lang="en-GB" b="1" dirty="0" err="1"/>
              <a:t>cenedl</a:t>
            </a:r>
            <a:r>
              <a:rPr lang="en-GB" b="1" dirty="0"/>
              <a:t>, </a:t>
            </a:r>
            <a:r>
              <a:rPr lang="en-GB" b="1" dirty="0" err="1"/>
              <a:t>hil</a:t>
            </a:r>
            <a:r>
              <a:rPr lang="en-GB" b="1" dirty="0"/>
              <a:t>) – </a:t>
            </a:r>
            <a:r>
              <a:rPr lang="en-GB" b="1" dirty="0" err="1"/>
              <a:t>Cyfiawnder</a:t>
            </a:r>
            <a:r>
              <a:rPr lang="en-GB" b="1" dirty="0"/>
              <a:t> </a:t>
            </a:r>
            <a:r>
              <a:rPr lang="en-GB" b="1" dirty="0" err="1"/>
              <a:t>Cymdeithasol</a:t>
            </a:r>
            <a:endParaRPr lang="en-GB" b="1" dirty="0"/>
          </a:p>
          <a:p>
            <a:r>
              <a:rPr lang="en-GB" b="1" dirty="0"/>
              <a:t>Iechyd, </a:t>
            </a:r>
            <a:r>
              <a:rPr lang="en-GB" b="1" dirty="0" err="1"/>
              <a:t>Cyfoeth</a:t>
            </a:r>
            <a:r>
              <a:rPr lang="en-GB" b="1" dirty="0"/>
              <a:t> a </a:t>
            </a:r>
            <a:r>
              <a:rPr lang="en-GB" b="1" dirty="0" err="1"/>
              <a:t>Hapusrwydd</a:t>
            </a:r>
            <a:r>
              <a:rPr lang="en-GB" b="1" dirty="0"/>
              <a:t> – </a:t>
            </a:r>
            <a:r>
              <a:rPr lang="en-GB" b="1" dirty="0" err="1"/>
              <a:t>Lles</a:t>
            </a:r>
            <a:endParaRPr lang="en-GB" b="1" dirty="0"/>
          </a:p>
          <a:p>
            <a:r>
              <a:rPr lang="en-GB" b="1" dirty="0" err="1"/>
              <a:t>Automeiddio</a:t>
            </a:r>
            <a:r>
              <a:rPr lang="en-GB" b="1" dirty="0"/>
              <a:t> – </a:t>
            </a:r>
            <a:r>
              <a:rPr lang="en-GB" b="1" dirty="0" err="1"/>
              <a:t>Esblygiad</a:t>
            </a:r>
            <a:r>
              <a:rPr lang="en-GB" b="1" dirty="0"/>
              <a:t> </a:t>
            </a:r>
            <a:r>
              <a:rPr lang="en-GB" b="1" dirty="0" err="1"/>
              <a:t>Peiriannau</a:t>
            </a:r>
            <a:r>
              <a:rPr lang="en-GB" b="1" dirty="0"/>
              <a:t>  </a:t>
            </a:r>
          </a:p>
          <a:p>
            <a:endParaRPr lang="en-GB" dirty="0"/>
          </a:p>
        </p:txBody>
      </p:sp>
      <p:pic>
        <p:nvPicPr>
          <p:cNvPr id="4" name="Picture 3"/>
          <p:cNvPicPr>
            <a:picLocks noChangeAspect="1"/>
          </p:cNvPicPr>
          <p:nvPr/>
        </p:nvPicPr>
        <p:blipFill>
          <a:blip r:embed="rId2"/>
          <a:stretch>
            <a:fillRect/>
          </a:stretch>
        </p:blipFill>
        <p:spPr>
          <a:xfrm>
            <a:off x="2922845" y="3792244"/>
            <a:ext cx="4749406" cy="2957566"/>
          </a:xfrm>
          <a:prstGeom prst="rect">
            <a:avLst/>
          </a:prstGeom>
        </p:spPr>
      </p:pic>
    </p:spTree>
    <p:extLst>
      <p:ext uri="{BB962C8B-B14F-4D97-AF65-F5344CB8AC3E}">
        <p14:creationId xmlns:p14="http://schemas.microsoft.com/office/powerpoint/2010/main" val="5314077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49" name="Title 1">
            <a:extLst>
              <a:ext uri="{FF2B5EF4-FFF2-40B4-BE49-F238E27FC236}">
                <a16:creationId xmlns:a16="http://schemas.microsoft.com/office/drawing/2014/main" id="{5E08A40C-2F18-4A56-A382-DAEA8B241472}"/>
              </a:ext>
            </a:extLst>
          </p:cNvPr>
          <p:cNvSpPr>
            <a:spLocks noGrp="1" noChangeArrowheads="1"/>
          </p:cNvSpPr>
          <p:nvPr>
            <p:ph type="title"/>
          </p:nvPr>
        </p:nvSpPr>
        <p:spPr>
          <a:xfrm>
            <a:off x="677333" y="609600"/>
            <a:ext cx="10679375" cy="1320800"/>
          </a:xfrm>
        </p:spPr>
        <p:txBody>
          <a:bodyPr/>
          <a:lstStyle/>
          <a:p>
            <a:r>
              <a:rPr lang="en-GB" altLang="en-US" dirty="0">
                <a:ea typeface="ＭＳ Ｐゴシック" panose="020B0600070205080204" pitchFamily="34" charset="-128"/>
              </a:rPr>
              <a:t>Y </a:t>
            </a:r>
            <a:r>
              <a:rPr lang="en-GB" altLang="en-US" dirty="0" err="1">
                <a:ea typeface="ＭＳ Ｐゴシック" panose="020B0600070205080204" pitchFamily="34" charset="-128"/>
              </a:rPr>
              <a:t>Nodau</a:t>
            </a:r>
            <a:r>
              <a:rPr lang="en-GB" altLang="en-US" dirty="0">
                <a:ea typeface="ＭＳ Ｐゴシック" panose="020B0600070205080204" pitchFamily="34" charset="-128"/>
              </a:rPr>
              <a:t> </a:t>
            </a:r>
            <a:r>
              <a:rPr lang="en-GB" altLang="en-US" dirty="0" err="1">
                <a:ea typeface="ＭＳ Ｐゴシック" panose="020B0600070205080204" pitchFamily="34" charset="-128"/>
              </a:rPr>
              <a:t>Byd-eang</a:t>
            </a:r>
            <a:r>
              <a:rPr lang="en-GB" altLang="en-US" dirty="0">
                <a:ea typeface="ＭＳ Ｐゴシック" panose="020B0600070205080204" pitchFamily="34" charset="-128"/>
              </a:rPr>
              <a:t> 2025 / The Global Goals 2025</a:t>
            </a:r>
          </a:p>
        </p:txBody>
      </p:sp>
      <p:pic>
        <p:nvPicPr>
          <p:cNvPr id="27650" name="Picture 2">
            <a:extLst>
              <a:ext uri="{FF2B5EF4-FFF2-40B4-BE49-F238E27FC236}">
                <a16:creationId xmlns:a16="http://schemas.microsoft.com/office/drawing/2014/main" id="{2064BF51-9653-4B31-B8E7-F0F309A2DE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3490620" y="426578"/>
            <a:ext cx="4481512" cy="741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799880" y="548641"/>
            <a:ext cx="11078611" cy="1320800"/>
          </a:xfrm>
        </p:spPr>
        <p:txBody>
          <a:bodyPr>
            <a:normAutofit/>
          </a:bodyPr>
          <a:lstStyle/>
          <a:p>
            <a:r>
              <a:rPr lang="en-GB" dirty="0" err="1"/>
              <a:t>Polisi</a:t>
            </a:r>
            <a:r>
              <a:rPr lang="en-GB" dirty="0"/>
              <a:t> </a:t>
            </a:r>
            <a:r>
              <a:rPr lang="en-GB" dirty="0" err="1"/>
              <a:t>rhyngwladol</a:t>
            </a:r>
            <a:r>
              <a:rPr lang="en-GB" dirty="0"/>
              <a:t> / International policy  </a:t>
            </a:r>
          </a:p>
        </p:txBody>
      </p:sp>
      <p:pic>
        <p:nvPicPr>
          <p:cNvPr id="4" name="Content Placeholder 3"/>
          <p:cNvPicPr>
            <a:picLocks noGrp="1" noChangeAspect="1"/>
          </p:cNvPicPr>
          <p:nvPr>
            <p:ph idx="1"/>
          </p:nvPr>
        </p:nvPicPr>
        <p:blipFill>
          <a:blip r:embed="rId2"/>
          <a:stretch>
            <a:fillRect/>
          </a:stretch>
        </p:blipFill>
        <p:spPr>
          <a:xfrm>
            <a:off x="2823795" y="1429067"/>
            <a:ext cx="4125646" cy="5071239"/>
          </a:xfrm>
          <a:prstGeom prst="rect">
            <a:avLst/>
          </a:prstGeom>
        </p:spPr>
      </p:pic>
      <p:sp>
        <p:nvSpPr>
          <p:cNvPr id="5" name="Rectangle 4"/>
          <p:cNvSpPr/>
          <p:nvPr/>
        </p:nvSpPr>
        <p:spPr>
          <a:xfrm>
            <a:off x="8804366" y="6096000"/>
            <a:ext cx="2717074" cy="633184"/>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400" dirty="0"/>
              <a:t>(1989)</a:t>
            </a:r>
          </a:p>
        </p:txBody>
      </p:sp>
    </p:spTree>
    <p:extLst>
      <p:ext uri="{BB962C8B-B14F-4D97-AF65-F5344CB8AC3E}">
        <p14:creationId xmlns:p14="http://schemas.microsoft.com/office/powerpoint/2010/main" val="25783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2221002" y="302862"/>
            <a:ext cx="8596668" cy="1320800"/>
          </a:xfrm>
        </p:spPr>
        <p:txBody>
          <a:bodyPr/>
          <a:lstStyle/>
          <a:p>
            <a:r>
              <a:rPr lang="en-GB" dirty="0" err="1"/>
              <a:t>Polisi</a:t>
            </a:r>
            <a:r>
              <a:rPr lang="en-GB" dirty="0"/>
              <a:t> </a:t>
            </a:r>
            <a:r>
              <a:rPr lang="en-GB" dirty="0" err="1"/>
              <a:t>Cymreig</a:t>
            </a:r>
            <a:r>
              <a:rPr lang="en-GB" dirty="0"/>
              <a:t> / Welsh policy</a:t>
            </a:r>
          </a:p>
        </p:txBody>
      </p:sp>
      <p:pic>
        <p:nvPicPr>
          <p:cNvPr id="4" name="Content Placeholder 3"/>
          <p:cNvPicPr>
            <a:picLocks noGrp="1" noChangeAspect="1"/>
          </p:cNvPicPr>
          <p:nvPr>
            <p:ph idx="1"/>
          </p:nvPr>
        </p:nvPicPr>
        <p:blipFill>
          <a:blip r:embed="rId2"/>
          <a:stretch>
            <a:fillRect/>
          </a:stretch>
        </p:blipFill>
        <p:spPr>
          <a:xfrm>
            <a:off x="1374330" y="1475139"/>
            <a:ext cx="3371434" cy="3354577"/>
          </a:xfrm>
          <a:prstGeom prst="rect">
            <a:avLst/>
          </a:prstGeom>
        </p:spPr>
      </p:pic>
      <p:sp>
        <p:nvSpPr>
          <p:cNvPr id="5" name="Rectangle 4"/>
          <p:cNvSpPr/>
          <p:nvPr/>
        </p:nvSpPr>
        <p:spPr>
          <a:xfrm>
            <a:off x="105105" y="5066062"/>
            <a:ext cx="5909883" cy="1406264"/>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000" dirty="0" err="1"/>
              <a:t>Deddf</a:t>
            </a:r>
            <a:r>
              <a:rPr lang="en-GB" sz="2000" dirty="0"/>
              <a:t> </a:t>
            </a:r>
            <a:r>
              <a:rPr lang="en-GB" sz="2000" dirty="0" err="1"/>
              <a:t>Llesiant</a:t>
            </a:r>
            <a:r>
              <a:rPr lang="en-GB" sz="2000" dirty="0"/>
              <a:t> </a:t>
            </a:r>
            <a:r>
              <a:rPr lang="en-GB" sz="2000" dirty="0" err="1"/>
              <a:t>Cenedlaethau’r</a:t>
            </a:r>
            <a:r>
              <a:rPr lang="en-GB" sz="2000" dirty="0"/>
              <a:t> </a:t>
            </a:r>
            <a:r>
              <a:rPr lang="en-GB" sz="2000" dirty="0" err="1"/>
              <a:t>Dyfodol</a:t>
            </a:r>
            <a:r>
              <a:rPr lang="en-GB" sz="2000" dirty="0"/>
              <a:t> (Cymru) 2015</a:t>
            </a:r>
          </a:p>
          <a:p>
            <a:pPr algn="ctr"/>
            <a:r>
              <a:rPr lang="en-GB" sz="2000" dirty="0"/>
              <a:t>Wellbeing of Future Generations Act (2015)</a:t>
            </a:r>
          </a:p>
        </p:txBody>
      </p:sp>
      <p:pic>
        <p:nvPicPr>
          <p:cNvPr id="9" name="Picture 8"/>
          <p:cNvPicPr>
            <a:picLocks noChangeAspect="1"/>
          </p:cNvPicPr>
          <p:nvPr/>
        </p:nvPicPr>
        <p:blipFill>
          <a:blip r:embed="rId3"/>
          <a:stretch>
            <a:fillRect/>
          </a:stretch>
        </p:blipFill>
        <p:spPr>
          <a:xfrm>
            <a:off x="6792686" y="1424433"/>
            <a:ext cx="3439886" cy="3405283"/>
          </a:xfrm>
          <a:prstGeom prst="rect">
            <a:avLst/>
          </a:prstGeom>
        </p:spPr>
      </p:pic>
      <p:sp>
        <p:nvSpPr>
          <p:cNvPr id="10" name="Rectangle 9"/>
          <p:cNvSpPr/>
          <p:nvPr/>
        </p:nvSpPr>
        <p:spPr>
          <a:xfrm>
            <a:off x="6580296" y="5345365"/>
            <a:ext cx="5203931" cy="84765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400" dirty="0" err="1"/>
              <a:t>Cwricwlwm</a:t>
            </a:r>
            <a:r>
              <a:rPr lang="en-GB" sz="2400" dirty="0"/>
              <a:t> </a:t>
            </a:r>
            <a:r>
              <a:rPr lang="en-GB" sz="2400" dirty="0" err="1"/>
              <a:t>i</a:t>
            </a:r>
            <a:r>
              <a:rPr lang="en-GB" sz="2400" dirty="0"/>
              <a:t> </a:t>
            </a:r>
            <a:r>
              <a:rPr lang="en-GB" sz="2400" dirty="0" err="1"/>
              <a:t>Gymru</a:t>
            </a:r>
            <a:r>
              <a:rPr lang="en-GB" sz="2400" dirty="0"/>
              <a:t> 2022</a:t>
            </a:r>
          </a:p>
          <a:p>
            <a:pPr algn="ctr"/>
            <a:r>
              <a:rPr lang="en-GB" sz="2400" dirty="0"/>
              <a:t>Curriculum for Wales 2022</a:t>
            </a:r>
          </a:p>
        </p:txBody>
      </p:sp>
    </p:spTree>
    <p:extLst>
      <p:ext uri="{BB962C8B-B14F-4D97-AF65-F5344CB8AC3E}">
        <p14:creationId xmlns:p14="http://schemas.microsoft.com/office/powerpoint/2010/main" val="602737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2" name="Group 71">
            <a:extLst>
              <a:ext uri="{FF2B5EF4-FFF2-40B4-BE49-F238E27FC236}">
                <a16:creationId xmlns:a16="http://schemas.microsoft.com/office/drawing/2014/main" id="{387ADDF3-96F2-4CFC-A961-14113FC244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3" name="Straight Connector 72">
              <a:extLst>
                <a:ext uri="{FF2B5EF4-FFF2-40B4-BE49-F238E27FC236}">
                  <a16:creationId xmlns:a16="http://schemas.microsoft.com/office/drawing/2014/main" id="{B2195AFC-C4B1-4F21-9849-0E1B66F2BC7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4" name="Straight Connector 73">
              <a:extLst>
                <a:ext uri="{FF2B5EF4-FFF2-40B4-BE49-F238E27FC236}">
                  <a16:creationId xmlns:a16="http://schemas.microsoft.com/office/drawing/2014/main" id="{B21AB1A5-6C23-425A-ACBF-0D08C378E11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5" name="Rectangle 23">
              <a:extLst>
                <a:ext uri="{FF2B5EF4-FFF2-40B4-BE49-F238E27FC236}">
                  <a16:creationId xmlns:a16="http://schemas.microsoft.com/office/drawing/2014/main" id="{3259683F-7E6E-4F2B-B111-63DBFBD4F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25">
              <a:extLst>
                <a:ext uri="{FF2B5EF4-FFF2-40B4-BE49-F238E27FC236}">
                  <a16:creationId xmlns:a16="http://schemas.microsoft.com/office/drawing/2014/main" id="{54145D7C-848F-41FC-AF6F-961397D30F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Isosceles Triangle 76">
              <a:extLst>
                <a:ext uri="{FF2B5EF4-FFF2-40B4-BE49-F238E27FC236}">
                  <a16:creationId xmlns:a16="http://schemas.microsoft.com/office/drawing/2014/main" id="{49AA40C3-8FF8-4143-9FD4-40F05CB5C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27">
              <a:extLst>
                <a:ext uri="{FF2B5EF4-FFF2-40B4-BE49-F238E27FC236}">
                  <a16:creationId xmlns:a16="http://schemas.microsoft.com/office/drawing/2014/main" id="{F1EF6D83-6402-4744-921F-6A5D16D936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8">
              <a:extLst>
                <a:ext uri="{FF2B5EF4-FFF2-40B4-BE49-F238E27FC236}">
                  <a16:creationId xmlns:a16="http://schemas.microsoft.com/office/drawing/2014/main" id="{E2BF1FF8-D859-496E-960A-4B09EDCC23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29">
              <a:extLst>
                <a:ext uri="{FF2B5EF4-FFF2-40B4-BE49-F238E27FC236}">
                  <a16:creationId xmlns:a16="http://schemas.microsoft.com/office/drawing/2014/main" id="{4037913A-DA6D-4F85-9684-18087E270D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Isosceles Triangle 80">
              <a:extLst>
                <a:ext uri="{FF2B5EF4-FFF2-40B4-BE49-F238E27FC236}">
                  <a16:creationId xmlns:a16="http://schemas.microsoft.com/office/drawing/2014/main" id="{88B65EBE-E36D-4765-90B8-BB2A831487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Isosceles Triangle 81">
              <a:extLst>
                <a:ext uri="{FF2B5EF4-FFF2-40B4-BE49-F238E27FC236}">
                  <a16:creationId xmlns:a16="http://schemas.microsoft.com/office/drawing/2014/main" id="{48D8D2E7-9C8B-4675-A753-93F92FE536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84" name="Rectangle 83">
            <a:extLst>
              <a:ext uri="{FF2B5EF4-FFF2-40B4-BE49-F238E27FC236}">
                <a16:creationId xmlns:a16="http://schemas.microsoft.com/office/drawing/2014/main" id="{6F16BFB1-E133-4922-B734-D9234A5050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text&#10;&#10;Description automatically generated">
            <a:extLst>
              <a:ext uri="{FF2B5EF4-FFF2-40B4-BE49-F238E27FC236}">
                <a16:creationId xmlns:a16="http://schemas.microsoft.com/office/drawing/2014/main" id="{68A09CEB-6837-496F-AE1C-703D024CD767}"/>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99" r="3867" b="2"/>
          <a:stretch/>
        </p:blipFill>
        <p:spPr>
          <a:xfrm>
            <a:off x="643467" y="643467"/>
            <a:ext cx="5291666" cy="5571066"/>
          </a:xfrm>
          <a:prstGeom prst="rect">
            <a:avLst/>
          </a:prstGeom>
        </p:spPr>
      </p:pic>
      <p:pic>
        <p:nvPicPr>
          <p:cNvPr id="30723" name="Picture 3">
            <a:extLst>
              <a:ext uri="{FF2B5EF4-FFF2-40B4-BE49-F238E27FC236}">
                <a16:creationId xmlns:a16="http://schemas.microsoft.com/office/drawing/2014/main" id="{A53CFB6D-1954-444A-B6AE-E17A00733470}"/>
              </a:ext>
            </a:extLst>
          </p:cNvPr>
          <p:cNvPicPr>
            <a:picLocks noChangeAspect="1"/>
          </p:cNvPicPr>
          <p:nvPr/>
        </p:nvPicPr>
        <p:blipFill rotWithShape="1">
          <a:blip r:embed="rId4">
            <a:extLst>
              <a:ext uri="{28A0092B-C50C-407E-A947-70E740481C1C}">
                <a14:useLocalDpi xmlns:a14="http://schemas.microsoft.com/office/drawing/2010/main" val="0"/>
              </a:ext>
            </a:extLst>
          </a:blip>
          <a:srcRect l="12056" r="11958" b="2"/>
          <a:stretch/>
        </p:blipFill>
        <p:spPr bwMode="auto">
          <a:xfrm>
            <a:off x="6256867" y="643467"/>
            <a:ext cx="5291666" cy="55710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5" name="Content Placeholder 2">
            <a:extLst>
              <a:ext uri="{FF2B5EF4-FFF2-40B4-BE49-F238E27FC236}">
                <a16:creationId xmlns:a16="http://schemas.microsoft.com/office/drawing/2014/main" id="{4EF228BA-8FA2-4018-A338-E2A13D475640}"/>
              </a:ext>
            </a:extLst>
          </p:cNvPr>
          <p:cNvSpPr>
            <a:spLocks noGrp="1" noChangeArrowheads="1"/>
          </p:cNvSpPr>
          <p:nvPr>
            <p:ph idx="4294967295"/>
          </p:nvPr>
        </p:nvSpPr>
        <p:spPr>
          <a:xfrm>
            <a:off x="6435635" y="1715778"/>
            <a:ext cx="4990012" cy="4343400"/>
          </a:xfrm>
        </p:spPr>
        <p:txBody>
          <a:bodyPr>
            <a:normAutofit lnSpcReduction="10000"/>
          </a:bodyPr>
          <a:lstStyle/>
          <a:p>
            <a:pPr eaLnBrk="1" hangingPunct="1"/>
            <a:r>
              <a:rPr lang="en-GB" altLang="en-US" sz="3200" dirty="0">
                <a:ea typeface="ＭＳ Ｐゴシック" panose="020B0600070205080204" pitchFamily="34" charset="-128"/>
              </a:rPr>
              <a:t>What is Education for </a:t>
            </a:r>
            <a:r>
              <a:rPr lang="en-GB" altLang="en-US" sz="3200" b="1" dirty="0">
                <a:ea typeface="ＭＳ Ｐゴシック" panose="020B0600070205080204" pitchFamily="34" charset="-128"/>
              </a:rPr>
              <a:t>Sustainable Development </a:t>
            </a:r>
            <a:r>
              <a:rPr lang="en-GB" altLang="en-US" sz="3200" dirty="0">
                <a:ea typeface="ＭＳ Ｐゴシック" panose="020B0600070205080204" pitchFamily="34" charset="-128"/>
              </a:rPr>
              <a:t>and Global </a:t>
            </a:r>
            <a:r>
              <a:rPr lang="en-GB" altLang="en-US" sz="3200" b="1" dirty="0">
                <a:ea typeface="ＭＳ Ｐゴシック" panose="020B0600070205080204" pitchFamily="34" charset="-128"/>
              </a:rPr>
              <a:t>Citizenship</a:t>
            </a:r>
            <a:r>
              <a:rPr lang="en-GB" altLang="en-US" sz="3200" dirty="0">
                <a:ea typeface="ＭＳ Ｐゴシック" panose="020B0600070205080204" pitchFamily="34" charset="-128"/>
              </a:rPr>
              <a:t>?</a:t>
            </a:r>
          </a:p>
          <a:p>
            <a:pPr eaLnBrk="1" hangingPunct="1"/>
            <a:endParaRPr lang="en-GB" altLang="en-US" dirty="0">
              <a:solidFill>
                <a:schemeClr val="bg2"/>
              </a:solidFill>
              <a:ea typeface="ＭＳ Ｐゴシック" panose="020B0600070205080204" pitchFamily="34" charset="-128"/>
            </a:endParaRPr>
          </a:p>
          <a:p>
            <a:pPr eaLnBrk="1" hangingPunct="1">
              <a:buFont typeface="Wingdings" panose="05000000000000000000" pitchFamily="2" charset="2"/>
              <a:buChar char="Ø"/>
            </a:pPr>
            <a:r>
              <a:rPr lang="en-GB" altLang="en-US" sz="3200" dirty="0">
                <a:solidFill>
                  <a:schemeClr val="accent2"/>
                </a:solidFill>
                <a:ea typeface="ＭＳ Ｐゴシック" panose="020B0600070205080204" pitchFamily="34" charset="-128"/>
              </a:rPr>
              <a:t>Discuss and create a statement which reflects your initial beliefs about ESDGC.</a:t>
            </a:r>
            <a:endParaRPr lang="en-GB" altLang="en-US" sz="2800" dirty="0">
              <a:solidFill>
                <a:schemeClr val="accent2"/>
              </a:solidFill>
              <a:ea typeface="ＭＳ Ｐゴシック" panose="020B0600070205080204" pitchFamily="34" charset="-128"/>
            </a:endParaRPr>
          </a:p>
        </p:txBody>
      </p:sp>
      <p:sp>
        <p:nvSpPr>
          <p:cNvPr id="31746" name="Text Box 4">
            <a:extLst>
              <a:ext uri="{FF2B5EF4-FFF2-40B4-BE49-F238E27FC236}">
                <a16:creationId xmlns:a16="http://schemas.microsoft.com/office/drawing/2014/main" id="{A1514983-5A8D-41B0-8C91-2E30C065DCB2}"/>
              </a:ext>
            </a:extLst>
          </p:cNvPr>
          <p:cNvSpPr txBox="1">
            <a:spLocks noChangeArrowheads="1"/>
          </p:cNvSpPr>
          <p:nvPr/>
        </p:nvSpPr>
        <p:spPr bwMode="auto">
          <a:xfrm>
            <a:off x="3281246" y="613819"/>
            <a:ext cx="51117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Wingdings" panose="05000000000000000000" pitchFamily="2" charset="2"/>
              <a:buChar char="l"/>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lr>
                <a:schemeClr val="accent1"/>
              </a:buClr>
              <a:buSzPct val="70000"/>
              <a:buFont typeface="Wingdings" panose="05000000000000000000" pitchFamily="2" charset="2"/>
              <a:buChar char="l"/>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chemeClr val="bg2"/>
              </a:buClr>
              <a:buSzPct val="65000"/>
              <a:buFont typeface="Wingdings" panose="05000000000000000000" pitchFamily="2" charset="2"/>
              <a:buChar char="l"/>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lr>
                <a:schemeClr val="hlink"/>
              </a:buClr>
              <a:buSzPct val="6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lang="en-GB" altLang="en-US" sz="4400" dirty="0">
                <a:solidFill>
                  <a:schemeClr val="accent2"/>
                </a:solidFill>
              </a:rPr>
              <a:t>ADCDF / ESDGC</a:t>
            </a:r>
          </a:p>
        </p:txBody>
      </p:sp>
      <p:sp>
        <p:nvSpPr>
          <p:cNvPr id="5" name="TextBox 4">
            <a:extLst>
              <a:ext uri="{FF2B5EF4-FFF2-40B4-BE49-F238E27FC236}">
                <a16:creationId xmlns:a16="http://schemas.microsoft.com/office/drawing/2014/main" id="{B97E5A39-6463-43CA-AA1E-F51BB4E46ACC}"/>
              </a:ext>
            </a:extLst>
          </p:cNvPr>
          <p:cNvSpPr txBox="1"/>
          <p:nvPr/>
        </p:nvSpPr>
        <p:spPr>
          <a:xfrm>
            <a:off x="766354" y="2025430"/>
            <a:ext cx="4875425" cy="3724096"/>
          </a:xfrm>
          <a:prstGeom prst="rect">
            <a:avLst/>
          </a:prstGeom>
          <a:noFill/>
          <a:ln>
            <a:solidFill>
              <a:schemeClr val="bg2"/>
            </a:solidFill>
          </a:ln>
        </p:spPr>
        <p:txBody>
          <a:bodyPr wrap="square">
            <a:spAutoFit/>
          </a:bodyPr>
          <a:lstStyle/>
          <a:p>
            <a:pPr eaLnBrk="1" hangingPunct="1"/>
            <a:r>
              <a:rPr lang="en-GB" altLang="en-US" sz="3200" dirty="0">
                <a:ea typeface="ＭＳ Ｐゴシック" panose="020B0600070205080204" pitchFamily="34" charset="-128"/>
              </a:rPr>
              <a:t>Beth </a:t>
            </a:r>
            <a:r>
              <a:rPr lang="en-GB" altLang="en-US" sz="3200" dirty="0" err="1">
                <a:ea typeface="ＭＳ Ｐゴシック" panose="020B0600070205080204" pitchFamily="34" charset="-128"/>
              </a:rPr>
              <a:t>yw</a:t>
            </a:r>
            <a:r>
              <a:rPr lang="en-GB" altLang="en-US" sz="3200" dirty="0">
                <a:ea typeface="ＭＳ Ｐゴシック" panose="020B0600070205080204" pitchFamily="34" charset="-128"/>
              </a:rPr>
              <a:t> </a:t>
            </a:r>
            <a:r>
              <a:rPr lang="en-GB" altLang="en-US" sz="3200" dirty="0" err="1">
                <a:ea typeface="ＭＳ Ｐゴシック" panose="020B0600070205080204" pitchFamily="34" charset="-128"/>
              </a:rPr>
              <a:t>Addysg</a:t>
            </a:r>
            <a:r>
              <a:rPr lang="en-GB" altLang="en-US" sz="3200" dirty="0">
                <a:ea typeface="ＭＳ Ｐゴシック" panose="020B0600070205080204" pitchFamily="34" charset="-128"/>
              </a:rPr>
              <a:t> </a:t>
            </a:r>
            <a:r>
              <a:rPr lang="en-GB" altLang="en-US" sz="3200" dirty="0" err="1">
                <a:ea typeface="ＭＳ Ｐゴシック" panose="020B0600070205080204" pitchFamily="34" charset="-128"/>
              </a:rPr>
              <a:t>ar</a:t>
            </a:r>
            <a:r>
              <a:rPr lang="en-GB" altLang="en-US" sz="3200" dirty="0">
                <a:ea typeface="ＭＳ Ｐゴシック" panose="020B0600070205080204" pitchFamily="34" charset="-128"/>
              </a:rPr>
              <a:t> </a:t>
            </a:r>
            <a:r>
              <a:rPr lang="en-GB" altLang="en-US" sz="3200" dirty="0" err="1">
                <a:ea typeface="ＭＳ Ｐゴシック" panose="020B0600070205080204" pitchFamily="34" charset="-128"/>
              </a:rPr>
              <a:t>gyfer</a:t>
            </a:r>
            <a:r>
              <a:rPr lang="en-GB" altLang="en-US" sz="3200" dirty="0">
                <a:ea typeface="ＭＳ Ｐゴシック" panose="020B0600070205080204" pitchFamily="34" charset="-128"/>
              </a:rPr>
              <a:t> </a:t>
            </a:r>
            <a:r>
              <a:rPr lang="en-GB" altLang="en-US" sz="3200" b="1" dirty="0" err="1">
                <a:ea typeface="ＭＳ Ｐゴシック" panose="020B0600070205080204" pitchFamily="34" charset="-128"/>
              </a:rPr>
              <a:t>Datblygu</a:t>
            </a:r>
            <a:r>
              <a:rPr lang="en-GB" altLang="en-US" sz="3200" b="1" dirty="0">
                <a:ea typeface="ＭＳ Ｐゴシック" panose="020B0600070205080204" pitchFamily="34" charset="-128"/>
              </a:rPr>
              <a:t> </a:t>
            </a:r>
            <a:r>
              <a:rPr lang="en-GB" altLang="en-US" sz="3200" b="1" dirty="0" err="1">
                <a:ea typeface="ＭＳ Ｐゴシック" panose="020B0600070205080204" pitchFamily="34" charset="-128"/>
              </a:rPr>
              <a:t>Cynaliadwy</a:t>
            </a:r>
            <a:r>
              <a:rPr lang="en-GB" altLang="en-US" sz="3200" b="1" dirty="0">
                <a:ea typeface="ＭＳ Ｐゴシック" panose="020B0600070205080204" pitchFamily="34" charset="-128"/>
              </a:rPr>
              <a:t> </a:t>
            </a:r>
            <a:r>
              <a:rPr lang="en-GB" altLang="en-US" sz="3200" dirty="0">
                <a:ea typeface="ＭＳ Ｐゴシック" panose="020B0600070205080204" pitchFamily="34" charset="-128"/>
              </a:rPr>
              <a:t>a </a:t>
            </a:r>
            <a:r>
              <a:rPr lang="en-GB" altLang="en-US" sz="3200" b="1" dirty="0" err="1">
                <a:ea typeface="ＭＳ Ｐゴシック" panose="020B0600070205080204" pitchFamily="34" charset="-128"/>
              </a:rPr>
              <a:t>Dinasyddiaeth</a:t>
            </a:r>
            <a:r>
              <a:rPr lang="en-GB" altLang="en-US" sz="3200" b="1" dirty="0">
                <a:ea typeface="ＭＳ Ｐゴシック" panose="020B0600070205080204" pitchFamily="34" charset="-128"/>
              </a:rPr>
              <a:t> </a:t>
            </a:r>
            <a:r>
              <a:rPr lang="en-GB" altLang="en-US" sz="3200" b="1" dirty="0" err="1">
                <a:ea typeface="ＭＳ Ｐゴシック" panose="020B0600070205080204" pitchFamily="34" charset="-128"/>
              </a:rPr>
              <a:t>Fyd-Eang</a:t>
            </a:r>
            <a:r>
              <a:rPr lang="en-GB" altLang="en-US" sz="3200" dirty="0">
                <a:ea typeface="ＭＳ Ｐゴシック" panose="020B0600070205080204" pitchFamily="34" charset="-128"/>
              </a:rPr>
              <a:t>?</a:t>
            </a:r>
          </a:p>
          <a:p>
            <a:pPr eaLnBrk="1" hangingPunct="1">
              <a:buFont typeface="Wingdings" panose="05000000000000000000" pitchFamily="2" charset="2"/>
              <a:buNone/>
            </a:pPr>
            <a:r>
              <a:rPr lang="en-GB" altLang="en-US" sz="2800" dirty="0">
                <a:ea typeface="ＭＳ Ｐゴシック" panose="020B0600070205080204" pitchFamily="34" charset="-128"/>
              </a:rPr>
              <a:t> </a:t>
            </a:r>
          </a:p>
          <a:p>
            <a:pPr eaLnBrk="1" hangingPunct="1">
              <a:buFont typeface="Wingdings" panose="05000000000000000000" pitchFamily="2" charset="2"/>
              <a:buChar char="Ø"/>
            </a:pPr>
            <a:r>
              <a:rPr lang="en-GB" altLang="en-US" sz="2800" dirty="0">
                <a:solidFill>
                  <a:schemeClr val="accent2"/>
                </a:solidFill>
                <a:ea typeface="ＭＳ Ｐゴシック" panose="020B0600070205080204" pitchFamily="34" charset="-128"/>
              </a:rPr>
              <a:t> </a:t>
            </a:r>
            <a:r>
              <a:rPr lang="en-GB" altLang="en-US" sz="2800" dirty="0" err="1">
                <a:solidFill>
                  <a:schemeClr val="accent2"/>
                </a:solidFill>
                <a:ea typeface="ＭＳ Ｐゴシック" panose="020B0600070205080204" pitchFamily="34" charset="-128"/>
              </a:rPr>
              <a:t>Trafodwch</a:t>
            </a:r>
            <a:r>
              <a:rPr lang="en-GB" altLang="en-US" sz="2800" dirty="0">
                <a:solidFill>
                  <a:schemeClr val="accent2"/>
                </a:solidFill>
                <a:ea typeface="ＭＳ Ｐゴシック" panose="020B0600070205080204" pitchFamily="34" charset="-128"/>
              </a:rPr>
              <a:t> ac </a:t>
            </a:r>
            <a:r>
              <a:rPr lang="en-GB" altLang="en-US" sz="2800" dirty="0" err="1">
                <a:solidFill>
                  <a:schemeClr val="accent2"/>
                </a:solidFill>
                <a:ea typeface="ＭＳ Ｐゴシック" panose="020B0600070205080204" pitchFamily="34" charset="-128"/>
              </a:rPr>
              <a:t>ysgrifenwch</a:t>
            </a:r>
            <a:r>
              <a:rPr lang="en-GB" altLang="en-US" sz="2800" dirty="0">
                <a:solidFill>
                  <a:schemeClr val="accent2"/>
                </a:solidFill>
                <a:ea typeface="ＭＳ Ｐゴシック" panose="020B0600070205080204" pitchFamily="34" charset="-128"/>
              </a:rPr>
              <a:t> </a:t>
            </a:r>
            <a:r>
              <a:rPr lang="en-GB" altLang="en-US" sz="2800" dirty="0" err="1">
                <a:solidFill>
                  <a:schemeClr val="accent2"/>
                </a:solidFill>
                <a:ea typeface="ＭＳ Ｐゴシック" panose="020B0600070205080204" pitchFamily="34" charset="-128"/>
              </a:rPr>
              <a:t>ddatganiad</a:t>
            </a:r>
            <a:r>
              <a:rPr lang="en-GB" altLang="en-US" sz="2800" dirty="0">
                <a:solidFill>
                  <a:schemeClr val="accent2"/>
                </a:solidFill>
                <a:ea typeface="ＭＳ Ｐゴシック" panose="020B0600070205080204" pitchFamily="34" charset="-128"/>
              </a:rPr>
              <a:t> </a:t>
            </a:r>
            <a:r>
              <a:rPr lang="en-GB" altLang="en-US" sz="2800" dirty="0" err="1">
                <a:solidFill>
                  <a:schemeClr val="accent2"/>
                </a:solidFill>
                <a:ea typeface="ＭＳ Ｐゴシック" panose="020B0600070205080204" pitchFamily="34" charset="-128"/>
              </a:rPr>
              <a:t>sy’n</a:t>
            </a:r>
            <a:r>
              <a:rPr lang="en-GB" altLang="en-US" sz="2800" dirty="0">
                <a:solidFill>
                  <a:schemeClr val="accent2"/>
                </a:solidFill>
                <a:ea typeface="ＭＳ Ｐゴシック" panose="020B0600070205080204" pitchFamily="34" charset="-128"/>
              </a:rPr>
              <a:t> </a:t>
            </a:r>
            <a:r>
              <a:rPr lang="en-GB" altLang="en-US" sz="2800" dirty="0" err="1">
                <a:solidFill>
                  <a:schemeClr val="accent2"/>
                </a:solidFill>
                <a:ea typeface="ＭＳ Ｐゴシック" panose="020B0600070205080204" pitchFamily="34" charset="-128"/>
              </a:rPr>
              <a:t>adlewyrchu</a:t>
            </a:r>
            <a:r>
              <a:rPr lang="en-GB" altLang="en-US" sz="2800" dirty="0">
                <a:solidFill>
                  <a:schemeClr val="accent2"/>
                </a:solidFill>
                <a:ea typeface="ＭＳ Ｐゴシック" panose="020B0600070205080204" pitchFamily="34" charset="-128"/>
              </a:rPr>
              <a:t> </a:t>
            </a:r>
            <a:r>
              <a:rPr lang="en-GB" altLang="en-US" sz="2800" dirty="0" err="1">
                <a:solidFill>
                  <a:schemeClr val="accent2"/>
                </a:solidFill>
                <a:ea typeface="ＭＳ Ｐゴシック" panose="020B0600070205080204" pitchFamily="34" charset="-128"/>
              </a:rPr>
              <a:t>eich</a:t>
            </a:r>
            <a:r>
              <a:rPr lang="en-GB" altLang="en-US" sz="2800" dirty="0">
                <a:solidFill>
                  <a:schemeClr val="accent2"/>
                </a:solidFill>
                <a:ea typeface="ＭＳ Ｐゴシック" panose="020B0600070205080204" pitchFamily="34" charset="-128"/>
              </a:rPr>
              <a:t> </a:t>
            </a:r>
            <a:r>
              <a:rPr lang="en-GB" altLang="en-US" sz="2800" dirty="0" err="1">
                <a:solidFill>
                  <a:schemeClr val="accent2"/>
                </a:solidFill>
                <a:ea typeface="ＭＳ Ｐゴシック" panose="020B0600070205080204" pitchFamily="34" charset="-128"/>
              </a:rPr>
              <a:t>syniadau</a:t>
            </a:r>
            <a:r>
              <a:rPr lang="en-GB" altLang="en-US" sz="2800" dirty="0">
                <a:solidFill>
                  <a:schemeClr val="accent2"/>
                </a:solidFill>
                <a:ea typeface="ＭＳ Ｐゴシック" panose="020B0600070205080204" pitchFamily="34" charset="-128"/>
              </a:rPr>
              <a:t> </a:t>
            </a:r>
            <a:r>
              <a:rPr lang="en-GB" altLang="en-US" sz="2800" dirty="0" err="1">
                <a:solidFill>
                  <a:schemeClr val="accent2"/>
                </a:solidFill>
                <a:ea typeface="ＭＳ Ｐゴシック" panose="020B0600070205080204" pitchFamily="34" charset="-128"/>
              </a:rPr>
              <a:t>cyntaf</a:t>
            </a:r>
            <a:r>
              <a:rPr lang="en-GB" altLang="en-US" sz="2800" dirty="0">
                <a:solidFill>
                  <a:schemeClr val="accent2"/>
                </a:solidFill>
                <a:ea typeface="ＭＳ Ｐゴシック" panose="020B0600070205080204" pitchFamily="34" charset="-128"/>
              </a:rPr>
              <a:t> am ADCDF.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3" name="Text Box 2">
            <a:extLst>
              <a:ext uri="{FF2B5EF4-FFF2-40B4-BE49-F238E27FC236}">
                <a16:creationId xmlns:a16="http://schemas.microsoft.com/office/drawing/2014/main" id="{49B34C3C-92D8-4907-997B-A09998768460}"/>
              </a:ext>
            </a:extLst>
          </p:cNvPr>
          <p:cNvSpPr txBox="1">
            <a:spLocks noChangeArrowheads="1"/>
          </p:cNvSpPr>
          <p:nvPr/>
        </p:nvSpPr>
        <p:spPr bwMode="auto">
          <a:xfrm>
            <a:off x="975360" y="490353"/>
            <a:ext cx="86042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Wingdings" panose="05000000000000000000" pitchFamily="2" charset="2"/>
              <a:buChar char="l"/>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lr>
                <a:schemeClr val="accent1"/>
              </a:buClr>
              <a:buSzPct val="70000"/>
              <a:buFont typeface="Wingdings" panose="05000000000000000000" pitchFamily="2" charset="2"/>
              <a:buChar char="l"/>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chemeClr val="bg2"/>
              </a:buClr>
              <a:buSzPct val="65000"/>
              <a:buFont typeface="Wingdings" panose="05000000000000000000" pitchFamily="2" charset="2"/>
              <a:buChar char="l"/>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lr>
                <a:schemeClr val="hlink"/>
              </a:buClr>
              <a:buSzPct val="6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lang="en-US" altLang="en-US" sz="3600" dirty="0">
                <a:solidFill>
                  <a:schemeClr val="accent2"/>
                </a:solidFill>
                <a:cs typeface="Arial" panose="020B0604020202020204" pitchFamily="34" charset="0"/>
              </a:rPr>
              <a:t>       </a:t>
            </a:r>
            <a:r>
              <a:rPr lang="en-US" altLang="en-US" sz="3600" dirty="0" err="1">
                <a:solidFill>
                  <a:schemeClr val="accent2"/>
                </a:solidFill>
                <a:cs typeface="Arial" panose="020B0604020202020204" pitchFamily="34" charset="0"/>
              </a:rPr>
              <a:t>Diffiniad</a:t>
            </a:r>
            <a:r>
              <a:rPr lang="en-US" altLang="en-US" sz="3600" dirty="0">
                <a:solidFill>
                  <a:schemeClr val="accent2"/>
                </a:solidFill>
                <a:cs typeface="Arial" panose="020B0604020202020204" pitchFamily="34" charset="0"/>
              </a:rPr>
              <a:t> </a:t>
            </a:r>
            <a:r>
              <a:rPr lang="en-US" altLang="en-US" sz="3600" dirty="0" err="1">
                <a:solidFill>
                  <a:schemeClr val="accent2"/>
                </a:solidFill>
                <a:cs typeface="Arial" panose="020B0604020202020204" pitchFamily="34" charset="0"/>
              </a:rPr>
              <a:t>Allweddol</a:t>
            </a:r>
            <a:r>
              <a:rPr lang="en-US" altLang="en-US" sz="3600" dirty="0">
                <a:solidFill>
                  <a:schemeClr val="accent2"/>
                </a:solidFill>
                <a:cs typeface="Arial" panose="020B0604020202020204" pitchFamily="34" charset="0"/>
              </a:rPr>
              <a:t> / Key Definition</a:t>
            </a:r>
          </a:p>
        </p:txBody>
      </p:sp>
      <p:sp>
        <p:nvSpPr>
          <p:cNvPr id="33794" name="Text Box 3">
            <a:extLst>
              <a:ext uri="{FF2B5EF4-FFF2-40B4-BE49-F238E27FC236}">
                <a16:creationId xmlns:a16="http://schemas.microsoft.com/office/drawing/2014/main" id="{94E42644-927C-4D23-B25F-50121734BD99}"/>
              </a:ext>
            </a:extLst>
          </p:cNvPr>
          <p:cNvSpPr txBox="1">
            <a:spLocks noChangeArrowheads="1"/>
          </p:cNvSpPr>
          <p:nvPr/>
        </p:nvSpPr>
        <p:spPr bwMode="auto">
          <a:xfrm>
            <a:off x="6096000" y="1734633"/>
            <a:ext cx="5734051" cy="4278094"/>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SzPct val="80000"/>
              <a:buFont typeface="Wingdings" panose="05000000000000000000" pitchFamily="2" charset="2"/>
              <a:buChar char="l"/>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lr>
                <a:schemeClr val="accent1"/>
              </a:buClr>
              <a:buSzPct val="70000"/>
              <a:buFont typeface="Wingdings" panose="05000000000000000000" pitchFamily="2" charset="2"/>
              <a:buChar char="l"/>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chemeClr val="bg2"/>
              </a:buClr>
              <a:buSzPct val="65000"/>
              <a:buFont typeface="Wingdings" panose="05000000000000000000" pitchFamily="2" charset="2"/>
              <a:buChar char="l"/>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lr>
                <a:schemeClr val="hlink"/>
              </a:buClr>
              <a:buSzPct val="6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lang="en-GB" altLang="en-US" dirty="0">
                <a:cs typeface="Arial" panose="020B0604020202020204" pitchFamily="34" charset="0"/>
              </a:rPr>
              <a:t>“development which meets the needs of the present without compromising the ability of future generations to meet their own needs.” </a:t>
            </a:r>
            <a:r>
              <a:rPr lang="en-GB" altLang="en-US" sz="2800" dirty="0">
                <a:latin typeface="Comic Sans MS" panose="030F0702030302020204" pitchFamily="66" charset="0"/>
                <a:cs typeface="Arial" panose="020B0604020202020204" pitchFamily="34" charset="0"/>
              </a:rPr>
              <a:t>				                </a:t>
            </a:r>
          </a:p>
          <a:p>
            <a:pPr eaLnBrk="1" hangingPunct="1">
              <a:spcBef>
                <a:spcPct val="50000"/>
              </a:spcBef>
              <a:buClrTx/>
              <a:buSzTx/>
              <a:buFontTx/>
              <a:buNone/>
            </a:pPr>
            <a:r>
              <a:rPr lang="en-GB" altLang="en-US" sz="2800" dirty="0">
                <a:latin typeface="Comic Sans MS" panose="030F0702030302020204" pitchFamily="66" charset="0"/>
                <a:cs typeface="Arial" panose="020B0604020202020204" pitchFamily="34" charset="0"/>
              </a:rPr>
              <a:t>               </a:t>
            </a:r>
          </a:p>
          <a:p>
            <a:pPr eaLnBrk="1" hangingPunct="1">
              <a:spcBef>
                <a:spcPct val="50000"/>
              </a:spcBef>
              <a:buClrTx/>
              <a:buSzTx/>
              <a:buFontTx/>
              <a:buNone/>
            </a:pPr>
            <a:r>
              <a:rPr lang="en-GB" altLang="en-US" sz="2800" dirty="0">
                <a:latin typeface="Comic Sans MS" panose="030F0702030302020204" pitchFamily="66" charset="0"/>
                <a:cs typeface="Arial" panose="020B0604020202020204" pitchFamily="34" charset="0"/>
              </a:rPr>
              <a:t>                </a:t>
            </a:r>
            <a:r>
              <a:rPr lang="en-GB" altLang="en-US" sz="2800" dirty="0">
                <a:cs typeface="Arial" panose="020B0604020202020204" pitchFamily="34" charset="0"/>
              </a:rPr>
              <a:t>Brundtland Report 1987 </a:t>
            </a:r>
            <a:endParaRPr lang="en-US" altLang="en-US" sz="2800" dirty="0">
              <a:cs typeface="Arial" panose="020B0604020202020204" pitchFamily="34" charset="0"/>
            </a:endParaRPr>
          </a:p>
        </p:txBody>
      </p:sp>
      <p:sp>
        <p:nvSpPr>
          <p:cNvPr id="33795" name="Text Box 4">
            <a:extLst>
              <a:ext uri="{FF2B5EF4-FFF2-40B4-BE49-F238E27FC236}">
                <a16:creationId xmlns:a16="http://schemas.microsoft.com/office/drawing/2014/main" id="{C41256C3-4D8A-48C8-8129-4E2808789C90}"/>
              </a:ext>
            </a:extLst>
          </p:cNvPr>
          <p:cNvSpPr txBox="1">
            <a:spLocks noChangeArrowheads="1"/>
          </p:cNvSpPr>
          <p:nvPr/>
        </p:nvSpPr>
        <p:spPr bwMode="auto">
          <a:xfrm>
            <a:off x="1847851" y="3644901"/>
            <a:ext cx="85693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Wingdings" panose="05000000000000000000" pitchFamily="2" charset="2"/>
              <a:buChar char="l"/>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lr>
                <a:schemeClr val="accent1"/>
              </a:buClr>
              <a:buSzPct val="70000"/>
              <a:buFont typeface="Wingdings" panose="05000000000000000000" pitchFamily="2" charset="2"/>
              <a:buChar char="l"/>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chemeClr val="bg2"/>
              </a:buClr>
              <a:buSzPct val="65000"/>
              <a:buFont typeface="Wingdings" panose="05000000000000000000" pitchFamily="2" charset="2"/>
              <a:buChar char="l"/>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lr>
                <a:schemeClr val="hlink"/>
              </a:buClr>
              <a:buSzPct val="6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endParaRPr lang="en-US" altLang="en-US" sz="2800">
              <a:latin typeface="Comic Sans MS" panose="030F0702030302020204" pitchFamily="66" charset="0"/>
            </a:endParaRPr>
          </a:p>
        </p:txBody>
      </p:sp>
      <p:sp>
        <p:nvSpPr>
          <p:cNvPr id="6" name="Text Box 3">
            <a:extLst>
              <a:ext uri="{FF2B5EF4-FFF2-40B4-BE49-F238E27FC236}">
                <a16:creationId xmlns:a16="http://schemas.microsoft.com/office/drawing/2014/main" id="{467E5BE0-1065-46C3-A5F5-DB0ECB4AE89E}"/>
              </a:ext>
            </a:extLst>
          </p:cNvPr>
          <p:cNvSpPr txBox="1">
            <a:spLocks noChangeArrowheads="1"/>
          </p:cNvSpPr>
          <p:nvPr/>
        </p:nvSpPr>
        <p:spPr bwMode="auto">
          <a:xfrm>
            <a:off x="236453" y="1734632"/>
            <a:ext cx="5589672" cy="4124206"/>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SzPct val="80000"/>
              <a:buFont typeface="Wingdings" panose="05000000000000000000" pitchFamily="2" charset="2"/>
              <a:buChar char="l"/>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lr>
                <a:schemeClr val="accent1"/>
              </a:buClr>
              <a:buSzPct val="70000"/>
              <a:buFont typeface="Wingdings" panose="05000000000000000000" pitchFamily="2" charset="2"/>
              <a:buChar char="l"/>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chemeClr val="bg2"/>
              </a:buClr>
              <a:buSzPct val="65000"/>
              <a:buFont typeface="Wingdings" panose="05000000000000000000" pitchFamily="2" charset="2"/>
              <a:buChar char="l"/>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lr>
                <a:schemeClr val="hlink"/>
              </a:buClr>
              <a:buSzPct val="6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bg2"/>
              </a:buClr>
              <a:buSzPct val="40000"/>
              <a:buFont typeface="Wingdings" panose="05000000000000000000" pitchFamily="2" charset="2"/>
              <a:buChar char="l"/>
              <a:defRPr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None/>
            </a:pPr>
            <a:r>
              <a:rPr lang="en-GB" altLang="en-US" dirty="0">
                <a:latin typeface="Comic Sans MS" panose="030F0702030302020204" pitchFamily="66" charset="0"/>
              </a:rPr>
              <a:t>“</a:t>
            </a:r>
            <a:r>
              <a:rPr lang="en-GB" altLang="en-US" dirty="0" err="1">
                <a:latin typeface="Comic Sans MS" panose="030F0702030302020204" pitchFamily="66" charset="0"/>
              </a:rPr>
              <a:t>datblygiad</a:t>
            </a:r>
            <a:r>
              <a:rPr lang="en-GB" altLang="en-US" dirty="0">
                <a:latin typeface="Comic Sans MS" panose="030F0702030302020204" pitchFamily="66" charset="0"/>
              </a:rPr>
              <a:t> </a:t>
            </a:r>
            <a:r>
              <a:rPr lang="en-GB" altLang="en-US" dirty="0" err="1">
                <a:latin typeface="Comic Sans MS" panose="030F0702030302020204" pitchFamily="66" charset="0"/>
              </a:rPr>
              <a:t>sy’n</a:t>
            </a:r>
            <a:r>
              <a:rPr lang="en-GB" altLang="en-US" dirty="0">
                <a:latin typeface="Comic Sans MS" panose="030F0702030302020204" pitchFamily="66" charset="0"/>
              </a:rPr>
              <a:t> </a:t>
            </a:r>
            <a:r>
              <a:rPr lang="en-GB" altLang="en-US" dirty="0" err="1">
                <a:latin typeface="Comic Sans MS" panose="030F0702030302020204" pitchFamily="66" charset="0"/>
              </a:rPr>
              <a:t>diwallu</a:t>
            </a:r>
            <a:r>
              <a:rPr lang="en-GB" altLang="en-US" dirty="0">
                <a:latin typeface="Comic Sans MS" panose="030F0702030302020204" pitchFamily="66" charset="0"/>
              </a:rPr>
              <a:t> </a:t>
            </a:r>
            <a:r>
              <a:rPr lang="en-GB" altLang="en-US" dirty="0" err="1">
                <a:latin typeface="Comic Sans MS" panose="030F0702030302020204" pitchFamily="66" charset="0"/>
              </a:rPr>
              <a:t>anghenion</a:t>
            </a:r>
            <a:r>
              <a:rPr lang="en-GB" altLang="en-US" dirty="0">
                <a:latin typeface="Comic Sans MS" panose="030F0702030302020204" pitchFamily="66" charset="0"/>
              </a:rPr>
              <a:t> y </a:t>
            </a:r>
            <a:r>
              <a:rPr lang="en-GB" altLang="en-US" dirty="0" err="1">
                <a:latin typeface="Comic Sans MS" panose="030F0702030302020204" pitchFamily="66" charset="0"/>
              </a:rPr>
              <a:t>presennol</a:t>
            </a:r>
            <a:r>
              <a:rPr lang="en-GB" altLang="en-US" dirty="0">
                <a:latin typeface="Comic Sans MS" panose="030F0702030302020204" pitchFamily="66" charset="0"/>
              </a:rPr>
              <a:t> </a:t>
            </a:r>
            <a:r>
              <a:rPr lang="en-GB" altLang="en-US" dirty="0" err="1">
                <a:latin typeface="Comic Sans MS" panose="030F0702030302020204" pitchFamily="66" charset="0"/>
              </a:rPr>
              <a:t>heb</a:t>
            </a:r>
            <a:r>
              <a:rPr lang="en-GB" altLang="en-US" dirty="0">
                <a:latin typeface="Comic Sans MS" panose="030F0702030302020204" pitchFamily="66" charset="0"/>
              </a:rPr>
              <a:t> </a:t>
            </a:r>
            <a:r>
              <a:rPr lang="en-GB" altLang="en-US" dirty="0" err="1">
                <a:latin typeface="Comic Sans MS" panose="030F0702030302020204" pitchFamily="66" charset="0"/>
              </a:rPr>
              <a:t>gyfaddawdu</a:t>
            </a:r>
            <a:r>
              <a:rPr lang="en-GB" altLang="en-US" dirty="0">
                <a:latin typeface="Comic Sans MS" panose="030F0702030302020204" pitchFamily="66" charset="0"/>
              </a:rPr>
              <a:t> </a:t>
            </a:r>
            <a:r>
              <a:rPr lang="en-GB" altLang="en-US" dirty="0" err="1">
                <a:latin typeface="Comic Sans MS" panose="030F0702030302020204" pitchFamily="66" charset="0"/>
              </a:rPr>
              <a:t>gallu</a:t>
            </a:r>
            <a:r>
              <a:rPr lang="en-GB" altLang="en-US" dirty="0">
                <a:latin typeface="Comic Sans MS" panose="030F0702030302020204" pitchFamily="66" charset="0"/>
              </a:rPr>
              <a:t> </a:t>
            </a:r>
            <a:r>
              <a:rPr lang="en-GB" altLang="en-US" dirty="0" err="1">
                <a:latin typeface="Comic Sans MS" panose="030F0702030302020204" pitchFamily="66" charset="0"/>
              </a:rPr>
              <a:t>cenedlaethau’r</a:t>
            </a:r>
            <a:r>
              <a:rPr lang="en-GB" altLang="en-US" dirty="0">
                <a:latin typeface="Comic Sans MS" panose="030F0702030302020204" pitchFamily="66" charset="0"/>
              </a:rPr>
              <a:t> </a:t>
            </a:r>
            <a:r>
              <a:rPr lang="en-GB" altLang="en-US" dirty="0" err="1">
                <a:latin typeface="Comic Sans MS" panose="030F0702030302020204" pitchFamily="66" charset="0"/>
              </a:rPr>
              <a:t>dyfodol</a:t>
            </a:r>
            <a:r>
              <a:rPr lang="en-GB" altLang="en-US" dirty="0">
                <a:latin typeface="Comic Sans MS" panose="030F0702030302020204" pitchFamily="66" charset="0"/>
              </a:rPr>
              <a:t> </a:t>
            </a:r>
            <a:r>
              <a:rPr lang="en-GB" altLang="en-US" dirty="0" err="1">
                <a:latin typeface="Comic Sans MS" panose="030F0702030302020204" pitchFamily="66" charset="0"/>
              </a:rPr>
              <a:t>i</a:t>
            </a:r>
            <a:r>
              <a:rPr lang="en-GB" altLang="en-US" dirty="0">
                <a:latin typeface="Comic Sans MS" panose="030F0702030302020204" pitchFamily="66" charset="0"/>
              </a:rPr>
              <a:t> </a:t>
            </a:r>
            <a:r>
              <a:rPr lang="en-GB" altLang="en-US" dirty="0" err="1">
                <a:latin typeface="Comic Sans MS" panose="030F0702030302020204" pitchFamily="66" charset="0"/>
              </a:rPr>
              <a:t>ddiwallu</a:t>
            </a:r>
            <a:r>
              <a:rPr lang="en-GB" altLang="en-US" dirty="0">
                <a:latin typeface="Comic Sans MS" panose="030F0702030302020204" pitchFamily="66" charset="0"/>
              </a:rPr>
              <a:t> </a:t>
            </a:r>
            <a:r>
              <a:rPr lang="en-GB" altLang="en-US" dirty="0" err="1">
                <a:latin typeface="Comic Sans MS" panose="030F0702030302020204" pitchFamily="66" charset="0"/>
              </a:rPr>
              <a:t>eu</a:t>
            </a:r>
            <a:r>
              <a:rPr lang="en-GB" altLang="en-US" dirty="0">
                <a:latin typeface="Comic Sans MS" panose="030F0702030302020204" pitchFamily="66" charset="0"/>
              </a:rPr>
              <a:t> </a:t>
            </a:r>
            <a:r>
              <a:rPr lang="en-GB" altLang="en-US" dirty="0" err="1">
                <a:latin typeface="Comic Sans MS" panose="030F0702030302020204" pitchFamily="66" charset="0"/>
              </a:rPr>
              <a:t>hanghenion</a:t>
            </a:r>
            <a:r>
              <a:rPr lang="en-GB" altLang="en-US" dirty="0">
                <a:latin typeface="Comic Sans MS" panose="030F0702030302020204" pitchFamily="66" charset="0"/>
              </a:rPr>
              <a:t> </a:t>
            </a:r>
            <a:r>
              <a:rPr lang="en-GB" altLang="en-US" dirty="0" err="1">
                <a:latin typeface="Comic Sans MS" panose="030F0702030302020204" pitchFamily="66" charset="0"/>
              </a:rPr>
              <a:t>eu</a:t>
            </a:r>
            <a:r>
              <a:rPr lang="en-GB" altLang="en-US" dirty="0">
                <a:latin typeface="Comic Sans MS" panose="030F0702030302020204" pitchFamily="66" charset="0"/>
              </a:rPr>
              <a:t> </a:t>
            </a:r>
            <a:r>
              <a:rPr lang="en-GB" altLang="en-US" dirty="0" err="1">
                <a:latin typeface="Comic Sans MS" panose="030F0702030302020204" pitchFamily="66" charset="0"/>
              </a:rPr>
              <a:t>hunain</a:t>
            </a:r>
            <a:r>
              <a:rPr lang="en-GB" altLang="en-US" dirty="0">
                <a:latin typeface="Comic Sans MS" panose="030F0702030302020204" pitchFamily="66" charset="0"/>
              </a:rPr>
              <a:t>.”</a:t>
            </a:r>
          </a:p>
          <a:p>
            <a:pPr eaLnBrk="1" hangingPunct="1">
              <a:spcBef>
                <a:spcPct val="50000"/>
              </a:spcBef>
              <a:buClrTx/>
              <a:buSzTx/>
              <a:buFontTx/>
              <a:buNone/>
            </a:pPr>
            <a:r>
              <a:rPr lang="en-GB" altLang="en-US" sz="2800" dirty="0">
                <a:latin typeface="Comic Sans MS" panose="030F0702030302020204" pitchFamily="66" charset="0"/>
                <a:cs typeface="Arial" panose="020B0604020202020204" pitchFamily="34" charset="0"/>
              </a:rPr>
              <a:t>			                      </a:t>
            </a:r>
            <a:r>
              <a:rPr lang="en-GB" altLang="en-US" sz="2800" dirty="0" err="1">
                <a:latin typeface="Comic Sans MS" panose="030F0702030302020204" pitchFamily="66" charset="0"/>
                <a:cs typeface="Arial" panose="020B0604020202020204" pitchFamily="34" charset="0"/>
              </a:rPr>
              <a:t>Adroddiad</a:t>
            </a:r>
            <a:r>
              <a:rPr lang="en-GB" altLang="en-US" sz="2800" dirty="0">
                <a:latin typeface="Comic Sans MS" panose="030F0702030302020204" pitchFamily="66" charset="0"/>
                <a:cs typeface="Arial" panose="020B0604020202020204" pitchFamily="34" charset="0"/>
              </a:rPr>
              <a:t> </a:t>
            </a:r>
            <a:r>
              <a:rPr lang="en-GB" altLang="en-US" sz="2800" dirty="0">
                <a:cs typeface="Arial" panose="020B0604020202020204" pitchFamily="34" charset="0"/>
              </a:rPr>
              <a:t>Brundtland 1987 </a:t>
            </a:r>
            <a:endParaRPr lang="en-US" altLang="en-US" sz="2800" dirty="0">
              <a:cs typeface="Arial" panose="020B0604020202020204" pitchFamily="34" charset="0"/>
            </a:endParaRPr>
          </a:p>
        </p:txBody>
      </p:sp>
      <p:pic>
        <p:nvPicPr>
          <p:cNvPr id="3" name="Picture 2" descr="Logo, company name&#10;&#10;Description automatically generated">
            <a:extLst>
              <a:ext uri="{FF2B5EF4-FFF2-40B4-BE49-F238E27FC236}">
                <a16:creationId xmlns:a16="http://schemas.microsoft.com/office/drawing/2014/main" id="{38F58AD7-3D71-49E8-AF4B-FDD1E06FD35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74925" y="333375"/>
            <a:ext cx="1469299" cy="1469299"/>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5" name="Rectangle 2">
            <a:extLst>
              <a:ext uri="{FF2B5EF4-FFF2-40B4-BE49-F238E27FC236}">
                <a16:creationId xmlns:a16="http://schemas.microsoft.com/office/drawing/2014/main" id="{96A24BD8-D0DA-464E-B0BD-8C2D42994541}"/>
              </a:ext>
            </a:extLst>
          </p:cNvPr>
          <p:cNvSpPr>
            <a:spLocks noGrp="1" noChangeArrowheads="1"/>
          </p:cNvSpPr>
          <p:nvPr>
            <p:ph type="title"/>
          </p:nvPr>
        </p:nvSpPr>
        <p:spPr>
          <a:xfrm>
            <a:off x="677334" y="609600"/>
            <a:ext cx="10051626" cy="1320800"/>
          </a:xfrm>
        </p:spPr>
        <p:txBody>
          <a:bodyPr/>
          <a:lstStyle/>
          <a:p>
            <a:pPr eaLnBrk="1" hangingPunct="1"/>
            <a:r>
              <a:rPr lang="en-GB" altLang="en-US" dirty="0" err="1">
                <a:ea typeface="ＭＳ Ｐゴシック" panose="020B0600070205080204" pitchFamily="34" charset="-128"/>
                <a:cs typeface="Arial" panose="020B0604020202020204" pitchFamily="34" charset="0"/>
              </a:rPr>
              <a:t>Diffiniadau</a:t>
            </a:r>
            <a:r>
              <a:rPr lang="en-GB" altLang="en-US" dirty="0">
                <a:ea typeface="ＭＳ Ｐゴシック" panose="020B0600070205080204" pitchFamily="34" charset="-128"/>
                <a:cs typeface="Arial" panose="020B0604020202020204" pitchFamily="34" charset="0"/>
              </a:rPr>
              <a:t> </a:t>
            </a:r>
            <a:r>
              <a:rPr lang="en-GB" altLang="en-US" dirty="0" err="1">
                <a:ea typeface="ＭＳ Ｐゴシック" panose="020B0600070205080204" pitchFamily="34" charset="-128"/>
                <a:cs typeface="Arial" panose="020B0604020202020204" pitchFamily="34" charset="0"/>
              </a:rPr>
              <a:t>eraill</a:t>
            </a:r>
            <a:r>
              <a:rPr lang="en-GB" altLang="en-US" dirty="0">
                <a:ea typeface="ＭＳ Ｐゴシック" panose="020B0600070205080204" pitchFamily="34" charset="-128"/>
                <a:cs typeface="Arial" panose="020B0604020202020204" pitchFamily="34" charset="0"/>
              </a:rPr>
              <a:t>…/ Other definitions……</a:t>
            </a:r>
          </a:p>
        </p:txBody>
      </p:sp>
      <p:sp>
        <p:nvSpPr>
          <p:cNvPr id="36866" name="Rectangle 3">
            <a:extLst>
              <a:ext uri="{FF2B5EF4-FFF2-40B4-BE49-F238E27FC236}">
                <a16:creationId xmlns:a16="http://schemas.microsoft.com/office/drawing/2014/main" id="{867A6054-3E7C-4854-A5B5-2D6C9DF34954}"/>
              </a:ext>
            </a:extLst>
          </p:cNvPr>
          <p:cNvSpPr>
            <a:spLocks noGrp="1" noChangeArrowheads="1"/>
          </p:cNvSpPr>
          <p:nvPr>
            <p:ph idx="1"/>
          </p:nvPr>
        </p:nvSpPr>
        <p:spPr>
          <a:xfrm>
            <a:off x="2063932" y="2192382"/>
            <a:ext cx="7924800" cy="3746863"/>
          </a:xfrm>
          <a:solidFill>
            <a:srgbClr val="CCFF99"/>
          </a:solidFill>
        </p:spPr>
        <p:txBody>
          <a:bodyPr>
            <a:normAutofit lnSpcReduction="10000"/>
          </a:bodyPr>
          <a:lstStyle/>
          <a:p>
            <a:pPr eaLnBrk="1" hangingPunct="1">
              <a:buFont typeface="Wingdings" panose="05000000000000000000" pitchFamily="2" charset="2"/>
              <a:buNone/>
            </a:pPr>
            <a:r>
              <a:rPr lang="en-GB" altLang="en-US" sz="2800" dirty="0">
                <a:latin typeface="Comic Sans MS" panose="030F0702030302020204" pitchFamily="66" charset="0"/>
                <a:ea typeface="ＭＳ Ｐゴシック" panose="020B0600070205080204" pitchFamily="34" charset="-128"/>
              </a:rPr>
              <a:t>‘</a:t>
            </a:r>
            <a:r>
              <a:rPr lang="en-GB" altLang="en-US" sz="2800" b="1" dirty="0">
                <a:ea typeface="ＭＳ Ｐゴシック" panose="020B0600070205080204" pitchFamily="34" charset="-128"/>
                <a:cs typeface="Arial" panose="020B0604020202020204" pitchFamily="34" charset="0"/>
              </a:rPr>
              <a:t>Global citizenship </a:t>
            </a:r>
            <a:r>
              <a:rPr lang="en-GB" altLang="en-US" sz="2800" dirty="0">
                <a:ea typeface="ＭＳ Ｐゴシック" panose="020B0600070205080204" pitchFamily="34" charset="-128"/>
                <a:cs typeface="Arial" panose="020B0604020202020204" pitchFamily="34" charset="0"/>
              </a:rPr>
              <a:t>is about understanding the </a:t>
            </a:r>
            <a:r>
              <a:rPr lang="en-GB" altLang="en-US" sz="2800" b="1" dirty="0">
                <a:ea typeface="ＭＳ Ｐゴシック" panose="020B0600070205080204" pitchFamily="34" charset="-128"/>
                <a:cs typeface="Arial" panose="020B0604020202020204" pitchFamily="34" charset="0"/>
              </a:rPr>
              <a:t>need to tackle injustice and equality</a:t>
            </a:r>
            <a:r>
              <a:rPr lang="en-GB" altLang="en-US" sz="2800" dirty="0">
                <a:ea typeface="ＭＳ Ｐゴシック" panose="020B0600070205080204" pitchFamily="34" charset="-128"/>
                <a:cs typeface="Arial" panose="020B0604020202020204" pitchFamily="34" charset="0"/>
              </a:rPr>
              <a:t>, and having the desire and ability to work </a:t>
            </a:r>
            <a:r>
              <a:rPr lang="en-GB" altLang="en-US" sz="2800" b="1" dirty="0">
                <a:ea typeface="ＭＳ Ｐゴシック" panose="020B0600070205080204" pitchFamily="34" charset="-128"/>
                <a:cs typeface="Arial" panose="020B0604020202020204" pitchFamily="34" charset="0"/>
              </a:rPr>
              <a:t>actively </a:t>
            </a:r>
            <a:r>
              <a:rPr lang="en-GB" altLang="en-US" sz="2800" dirty="0">
                <a:ea typeface="ＭＳ Ｐゴシック" panose="020B0600070205080204" pitchFamily="34" charset="-128"/>
                <a:cs typeface="Arial" panose="020B0604020202020204" pitchFamily="34" charset="0"/>
              </a:rPr>
              <a:t>to do so.  Global citizenship is a way of </a:t>
            </a:r>
            <a:r>
              <a:rPr lang="en-GB" altLang="en-US" sz="2800" b="1" dirty="0">
                <a:ea typeface="ＭＳ Ｐゴシック" panose="020B0600070205080204" pitchFamily="34" charset="-128"/>
                <a:cs typeface="Arial" panose="020B0604020202020204" pitchFamily="34" charset="0"/>
              </a:rPr>
              <a:t>thinking and behaving</a:t>
            </a:r>
            <a:r>
              <a:rPr lang="en-GB" altLang="en-US" sz="2800" dirty="0">
                <a:ea typeface="ＭＳ Ｐゴシック" panose="020B0600070205080204" pitchFamily="34" charset="-128"/>
                <a:cs typeface="Arial" panose="020B0604020202020204" pitchFamily="34" charset="0"/>
              </a:rPr>
              <a:t>.  It is an outlook on life, </a:t>
            </a:r>
            <a:r>
              <a:rPr lang="en-GB" altLang="en-US" sz="2800" b="1" dirty="0">
                <a:ea typeface="ＭＳ Ｐゴシック" panose="020B0600070205080204" pitchFamily="34" charset="-128"/>
                <a:cs typeface="Arial" panose="020B0604020202020204" pitchFamily="34" charset="0"/>
              </a:rPr>
              <a:t>a belief that we can make a difference</a:t>
            </a:r>
            <a:r>
              <a:rPr lang="en-GB" altLang="en-US" sz="2800" dirty="0">
                <a:ea typeface="ＭＳ Ｐゴシック" panose="020B0600070205080204" pitchFamily="34" charset="-128"/>
                <a:cs typeface="Arial" panose="020B0604020202020204" pitchFamily="34" charset="0"/>
              </a:rPr>
              <a:t>.’</a:t>
            </a:r>
          </a:p>
          <a:p>
            <a:pPr algn="r" eaLnBrk="1" hangingPunct="1">
              <a:buFont typeface="Wingdings" panose="05000000000000000000" pitchFamily="2" charset="2"/>
              <a:buNone/>
            </a:pPr>
            <a:endParaRPr lang="en-GB" altLang="en-US" dirty="0">
              <a:ea typeface="ＭＳ Ｐゴシック" panose="020B0600070205080204" pitchFamily="34" charset="-128"/>
              <a:cs typeface="Arial" panose="020B0604020202020204" pitchFamily="34" charset="0"/>
            </a:endParaRPr>
          </a:p>
          <a:p>
            <a:pPr algn="r" eaLnBrk="1" hangingPunct="1">
              <a:buFont typeface="Wingdings" panose="05000000000000000000" pitchFamily="2" charset="2"/>
              <a:buNone/>
            </a:pPr>
            <a:r>
              <a:rPr lang="en-GB" altLang="en-US" sz="2000" b="1" i="1" dirty="0">
                <a:latin typeface="Times New Roman" panose="02020603050405020304" pitchFamily="18" charset="0"/>
                <a:ea typeface="ＭＳ Ｐゴシック" panose="020B0600070205080204" pitchFamily="34" charset="-128"/>
                <a:cs typeface="Times New Roman" panose="02020603050405020304" pitchFamily="18" charset="0"/>
              </a:rPr>
              <a:t>Young and </a:t>
            </a:r>
            <a:r>
              <a:rPr lang="en-GB" altLang="en-US" sz="2000" b="1" i="1" dirty="0" err="1">
                <a:latin typeface="Times New Roman" panose="02020603050405020304" pitchFamily="18" charset="0"/>
                <a:ea typeface="ＭＳ Ｐゴシック" panose="020B0600070205080204" pitchFamily="34" charset="-128"/>
                <a:cs typeface="Times New Roman" panose="02020603050405020304" pitchFamily="18" charset="0"/>
              </a:rPr>
              <a:t>Comins</a:t>
            </a:r>
            <a:r>
              <a:rPr lang="en-GB" altLang="en-US" sz="2000" b="1" i="1" dirty="0">
                <a:latin typeface="Times New Roman" panose="02020603050405020304" pitchFamily="18" charset="0"/>
                <a:ea typeface="ＭＳ Ｐゴシック" panose="020B0600070205080204" pitchFamily="34" charset="-128"/>
                <a:cs typeface="Times New Roman" panose="02020603050405020304" pitchFamily="18" charset="0"/>
              </a:rPr>
              <a:t> (2002:12)</a:t>
            </a:r>
            <a:endParaRPr lang="en-GB" altLang="en-US" sz="2000" b="1" dirty="0">
              <a:latin typeface="Times New Roman" panose="02020603050405020304" pitchFamily="18" charset="0"/>
              <a:ea typeface="ＭＳ Ｐゴシック" panose="020B0600070205080204" pitchFamily="34" charset="-128"/>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BD61EB4B-865C-4F0E-82FC-180573DDC1C1}"/>
              </a:ext>
            </a:extLst>
          </p:cNvPr>
          <p:cNvSpPr>
            <a:spLocks noGrp="1" noChangeArrowheads="1"/>
          </p:cNvSpPr>
          <p:nvPr>
            <p:ph idx="1"/>
          </p:nvPr>
        </p:nvSpPr>
        <p:spPr>
          <a:xfrm>
            <a:off x="3474720" y="1846262"/>
            <a:ext cx="7924800" cy="3505200"/>
          </a:xfrm>
        </p:spPr>
        <p:txBody>
          <a:bodyPr>
            <a:normAutofit/>
          </a:bodyPr>
          <a:lstStyle/>
          <a:p>
            <a:pPr eaLnBrk="1" hangingPunct="1">
              <a:buFont typeface="Wingdings" panose="05000000000000000000" pitchFamily="2" charset="2"/>
              <a:buNone/>
            </a:pPr>
            <a:r>
              <a:rPr lang="en-US" altLang="en-US" sz="4000" dirty="0">
                <a:ea typeface="ＭＳ Ｐゴシック" panose="020B0600070205080204" pitchFamily="34" charset="-128"/>
              </a:rPr>
              <a:t> The Earth provides enough to satisfy </a:t>
            </a:r>
            <a:r>
              <a:rPr lang="en-US" altLang="en-US" sz="4000" b="1" dirty="0">
                <a:ea typeface="ＭＳ Ｐゴシック" panose="020B0600070205080204" pitchFamily="34" charset="-128"/>
              </a:rPr>
              <a:t>everyone’s needs</a:t>
            </a:r>
            <a:r>
              <a:rPr lang="en-US" altLang="en-US" sz="4000" dirty="0">
                <a:ea typeface="ＭＳ Ｐゴシック" panose="020B0600070205080204" pitchFamily="34" charset="-128"/>
              </a:rPr>
              <a:t>, but </a:t>
            </a:r>
            <a:r>
              <a:rPr lang="en-US" altLang="en-US" sz="4000" b="1" dirty="0">
                <a:ea typeface="ＭＳ Ｐゴシック" panose="020B0600070205080204" pitchFamily="34" charset="-128"/>
              </a:rPr>
              <a:t>not</a:t>
            </a:r>
            <a:r>
              <a:rPr lang="en-US" altLang="en-US" sz="4000" dirty="0">
                <a:ea typeface="ＭＳ Ｐゴシック" panose="020B0600070205080204" pitchFamily="34" charset="-128"/>
              </a:rPr>
              <a:t> for everyone’s </a:t>
            </a:r>
            <a:r>
              <a:rPr lang="en-US" altLang="en-US" sz="4000" b="1" dirty="0">
                <a:ea typeface="ＭＳ Ｐゴシック" panose="020B0600070205080204" pitchFamily="34" charset="-128"/>
              </a:rPr>
              <a:t>greed.</a:t>
            </a:r>
          </a:p>
          <a:p>
            <a:pPr eaLnBrk="1" hangingPunct="1">
              <a:buFont typeface="Wingdings" panose="05000000000000000000" pitchFamily="2" charset="2"/>
              <a:buNone/>
            </a:pPr>
            <a:r>
              <a:rPr lang="en-US" altLang="en-US" sz="4000" dirty="0">
                <a:ea typeface="ＭＳ Ｐゴシック" panose="020B0600070205080204" pitchFamily="34" charset="-128"/>
              </a:rPr>
              <a:t>			</a:t>
            </a:r>
          </a:p>
          <a:p>
            <a:pPr eaLnBrk="1" hangingPunct="1">
              <a:buFont typeface="Wingdings" panose="05000000000000000000" pitchFamily="2" charset="2"/>
              <a:buNone/>
            </a:pPr>
            <a:r>
              <a:rPr lang="en-US" altLang="en-US" sz="4000" dirty="0">
                <a:ea typeface="ＭＳ Ｐゴシック" panose="020B0600070205080204" pitchFamily="34" charset="-128"/>
              </a:rPr>
              <a:t>                     Mahatma Gandhi</a:t>
            </a:r>
          </a:p>
        </p:txBody>
      </p:sp>
      <p:pic>
        <p:nvPicPr>
          <p:cNvPr id="35843" name="Picture 3">
            <a:extLst>
              <a:ext uri="{FF2B5EF4-FFF2-40B4-BE49-F238E27FC236}">
                <a16:creationId xmlns:a16="http://schemas.microsoft.com/office/drawing/2014/main" id="{3418CBE5-804B-4D7C-887C-CA81B5B5A71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1883" y="1846262"/>
            <a:ext cx="3289300" cy="4293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89" name="Rectangle 2">
            <a:extLst>
              <a:ext uri="{FF2B5EF4-FFF2-40B4-BE49-F238E27FC236}">
                <a16:creationId xmlns:a16="http://schemas.microsoft.com/office/drawing/2014/main" id="{A321DA7C-EC39-4C17-BDCC-E1FE910AB74E}"/>
              </a:ext>
            </a:extLst>
          </p:cNvPr>
          <p:cNvSpPr>
            <a:spLocks noGrp="1" noChangeArrowheads="1"/>
          </p:cNvSpPr>
          <p:nvPr>
            <p:ph type="title"/>
          </p:nvPr>
        </p:nvSpPr>
        <p:spPr>
          <a:xfrm>
            <a:off x="1234683" y="400594"/>
            <a:ext cx="8596668" cy="1320800"/>
          </a:xfrm>
        </p:spPr>
        <p:txBody>
          <a:bodyPr/>
          <a:lstStyle/>
          <a:p>
            <a:pPr eaLnBrk="1" hangingPunct="1"/>
            <a:r>
              <a:rPr lang="en-GB" altLang="en-US" dirty="0">
                <a:ea typeface="ＭＳ Ｐゴシック" panose="020B0600070205080204" pitchFamily="34" charset="-128"/>
              </a:rPr>
              <a:t>Beth </a:t>
            </a:r>
            <a:r>
              <a:rPr lang="en-GB" altLang="en-US" dirty="0" err="1">
                <a:ea typeface="ＭＳ Ｐゴシック" panose="020B0600070205080204" pitchFamily="34" charset="-128"/>
              </a:rPr>
              <a:t>yw</a:t>
            </a:r>
            <a:r>
              <a:rPr lang="en-GB" altLang="en-US" dirty="0">
                <a:ea typeface="ＭＳ Ｐゴシック" panose="020B0600070205080204" pitchFamily="34" charset="-128"/>
              </a:rPr>
              <a:t> ADCDF? / What is ESDGC?</a:t>
            </a:r>
            <a:endParaRPr lang="en-US" altLang="en-US" dirty="0">
              <a:ea typeface="ＭＳ Ｐゴシック" panose="020B0600070205080204" pitchFamily="34" charset="-128"/>
            </a:endParaRPr>
          </a:p>
        </p:txBody>
      </p:sp>
      <p:sp>
        <p:nvSpPr>
          <p:cNvPr id="37890" name="Rectangle 3">
            <a:extLst>
              <a:ext uri="{FF2B5EF4-FFF2-40B4-BE49-F238E27FC236}">
                <a16:creationId xmlns:a16="http://schemas.microsoft.com/office/drawing/2014/main" id="{9667C9A2-2251-4CBD-AD2F-751BE8134384}"/>
              </a:ext>
            </a:extLst>
          </p:cNvPr>
          <p:cNvSpPr>
            <a:spLocks noGrp="1" noChangeArrowheads="1"/>
          </p:cNvSpPr>
          <p:nvPr>
            <p:ph idx="1"/>
          </p:nvPr>
        </p:nvSpPr>
        <p:spPr>
          <a:xfrm>
            <a:off x="6254130" y="1645070"/>
            <a:ext cx="5476316" cy="4710857"/>
          </a:xfrm>
        </p:spPr>
        <p:txBody>
          <a:bodyPr>
            <a:normAutofit/>
          </a:bodyPr>
          <a:lstStyle/>
          <a:p>
            <a:pPr marL="469900" indent="-469900"/>
            <a:r>
              <a:rPr lang="en-GB" altLang="en-US" sz="2000" dirty="0">
                <a:ea typeface="ＭＳ Ｐゴシック" panose="020B0600070205080204" pitchFamily="34" charset="-128"/>
              </a:rPr>
              <a:t>ESDGC is about things we do </a:t>
            </a:r>
            <a:r>
              <a:rPr lang="en-GB" altLang="en-US" sz="2000" b="1" dirty="0">
                <a:ea typeface="ＭＳ Ｐゴシック" panose="020B0600070205080204" pitchFamily="34" charset="-128"/>
              </a:rPr>
              <a:t>every day.</a:t>
            </a:r>
          </a:p>
          <a:p>
            <a:pPr marL="469900" indent="-469900"/>
            <a:r>
              <a:rPr lang="en-GB" altLang="en-US" sz="2000" dirty="0">
                <a:ea typeface="ＭＳ Ｐゴシック" panose="020B0600070205080204" pitchFamily="34" charset="-128"/>
              </a:rPr>
              <a:t> It is about the </a:t>
            </a:r>
            <a:r>
              <a:rPr lang="en-GB" altLang="en-US" sz="2000" b="1" dirty="0">
                <a:ea typeface="ＭＳ Ｐゴシック" panose="020B0600070205080204" pitchFamily="34" charset="-128"/>
              </a:rPr>
              <a:t>big issues in the world </a:t>
            </a:r>
            <a:r>
              <a:rPr lang="en-GB" altLang="en-US" sz="2000" dirty="0">
                <a:ea typeface="ＭＳ Ｐゴシック" panose="020B0600070205080204" pitchFamily="34" charset="-128"/>
              </a:rPr>
              <a:t>– such as climate change, trade, resource and environmental depletion, human rights, conflict and democracy – and about how they relate to each other and to us. </a:t>
            </a:r>
          </a:p>
          <a:p>
            <a:pPr marL="469900" indent="-469900"/>
            <a:r>
              <a:rPr lang="en-GB" altLang="en-US" sz="2000" dirty="0">
                <a:ea typeface="ＭＳ Ｐゴシック" panose="020B0600070205080204" pitchFamily="34" charset="-128"/>
              </a:rPr>
              <a:t>It is about </a:t>
            </a:r>
            <a:r>
              <a:rPr lang="en-GB" altLang="en-US" sz="2000" b="1" dirty="0">
                <a:ea typeface="ＭＳ Ｐゴシック" panose="020B0600070205080204" pitchFamily="34" charset="-128"/>
              </a:rPr>
              <a:t>how we treat the earth </a:t>
            </a:r>
            <a:r>
              <a:rPr lang="en-GB" altLang="en-US" sz="2000" dirty="0">
                <a:ea typeface="ＭＳ Ｐゴシック" panose="020B0600070205080204" pitchFamily="34" charset="-128"/>
              </a:rPr>
              <a:t>and </a:t>
            </a:r>
            <a:r>
              <a:rPr lang="en-GB" altLang="en-US" sz="2000" b="1" dirty="0">
                <a:ea typeface="ＭＳ Ｐゴシック" panose="020B0600070205080204" pitchFamily="34" charset="-128"/>
              </a:rPr>
              <a:t>how we treat each other</a:t>
            </a:r>
            <a:r>
              <a:rPr lang="en-GB" altLang="en-US" sz="2000" dirty="0">
                <a:ea typeface="ＭＳ Ｐゴシック" panose="020B0600070205080204" pitchFamily="34" charset="-128"/>
              </a:rPr>
              <a:t>, no matter how far apart we live.</a:t>
            </a:r>
          </a:p>
          <a:p>
            <a:pPr marL="469900" indent="-469900"/>
            <a:r>
              <a:rPr lang="en-GB" altLang="en-US" sz="2000" dirty="0">
                <a:ea typeface="ＭＳ Ｐゴシック" panose="020B0600070205080204" pitchFamily="34" charset="-128"/>
              </a:rPr>
              <a:t>It is about how we </a:t>
            </a:r>
            <a:r>
              <a:rPr lang="en-GB" altLang="en-US" sz="2000" b="1" dirty="0">
                <a:ea typeface="ＭＳ Ｐゴシック" panose="020B0600070205080204" pitchFamily="34" charset="-128"/>
              </a:rPr>
              <a:t>prepare for the future</a:t>
            </a:r>
            <a:r>
              <a:rPr lang="en-GB" altLang="en-US" sz="2000" dirty="0">
                <a:ea typeface="ＭＳ Ｐゴシック" panose="020B0600070205080204" pitchFamily="34" charset="-128"/>
              </a:rPr>
              <a:t>.</a:t>
            </a:r>
          </a:p>
          <a:p>
            <a:pPr marL="469900" indent="-469900"/>
            <a:r>
              <a:rPr lang="en-GB" altLang="en-US" sz="2000" b="1" dirty="0">
                <a:ea typeface="ＭＳ Ｐゴシック" panose="020B0600070205080204" pitchFamily="34" charset="-128"/>
              </a:rPr>
              <a:t>Everyone</a:t>
            </a:r>
            <a:r>
              <a:rPr lang="en-GB" altLang="en-US" sz="2000" dirty="0">
                <a:ea typeface="ＭＳ Ｐゴシック" panose="020B0600070205080204" pitchFamily="34" charset="-128"/>
              </a:rPr>
              <a:t> of us has </a:t>
            </a:r>
            <a:r>
              <a:rPr lang="en-GB" altLang="en-US" sz="2000" b="1" dirty="0">
                <a:ea typeface="ＭＳ Ｐゴシック" panose="020B0600070205080204" pitchFamily="34" charset="-128"/>
              </a:rPr>
              <a:t>a part to play</a:t>
            </a:r>
            <a:r>
              <a:rPr lang="en-GB" altLang="en-US" sz="2000" dirty="0">
                <a:ea typeface="ＭＳ Ｐゴシック" panose="020B0600070205080204" pitchFamily="34" charset="-128"/>
              </a:rPr>
              <a:t>.</a:t>
            </a:r>
            <a:endParaRPr lang="en-US" altLang="en-US" sz="2000" dirty="0">
              <a:ea typeface="ＭＳ Ｐゴシック" panose="020B0600070205080204" pitchFamily="34" charset="-128"/>
            </a:endParaRPr>
          </a:p>
        </p:txBody>
      </p:sp>
      <p:sp>
        <p:nvSpPr>
          <p:cNvPr id="6" name="TextBox 5">
            <a:extLst>
              <a:ext uri="{FF2B5EF4-FFF2-40B4-BE49-F238E27FC236}">
                <a16:creationId xmlns:a16="http://schemas.microsoft.com/office/drawing/2014/main" id="{A1343AC0-D5BD-46E4-80FC-22E31D3AAFCF}"/>
              </a:ext>
            </a:extLst>
          </p:cNvPr>
          <p:cNvSpPr txBox="1"/>
          <p:nvPr/>
        </p:nvSpPr>
        <p:spPr>
          <a:xfrm>
            <a:off x="534295" y="1461343"/>
            <a:ext cx="5476315" cy="4708981"/>
          </a:xfrm>
          <a:prstGeom prst="rect">
            <a:avLst/>
          </a:prstGeom>
          <a:noFill/>
        </p:spPr>
        <p:txBody>
          <a:bodyPr wrap="square">
            <a:spAutoFit/>
          </a:bodyPr>
          <a:lstStyle/>
          <a:p>
            <a:pPr marL="469900" indent="-469900">
              <a:buFont typeface="Wingdings" panose="05000000000000000000" pitchFamily="2" charset="2"/>
              <a:buChar char="v"/>
            </a:pPr>
            <a:r>
              <a:rPr lang="en-GB" altLang="en-US" sz="2000" dirty="0">
                <a:ea typeface="ＭＳ Ｐゴシック" panose="020B0600070205080204" pitchFamily="34" charset="-128"/>
              </a:rPr>
              <a:t>Mae ADCDF </a:t>
            </a:r>
            <a:r>
              <a:rPr lang="en-GB" altLang="en-US" sz="2000" dirty="0" err="1">
                <a:ea typeface="ＭＳ Ｐゴシック" panose="020B0600070205080204" pitchFamily="34" charset="-128"/>
              </a:rPr>
              <a:t>yn</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ymwneud</a:t>
            </a:r>
            <a:r>
              <a:rPr lang="en-GB" altLang="en-US" sz="2000" dirty="0">
                <a:ea typeface="ＭＳ Ｐゴシック" panose="020B0600070205080204" pitchFamily="34" charset="-128"/>
              </a:rPr>
              <a:t> â </a:t>
            </a:r>
            <a:r>
              <a:rPr lang="en-GB" altLang="en-US" sz="2000" dirty="0" err="1">
                <a:ea typeface="ＭＳ Ｐゴシック" panose="020B0600070205080204" pitchFamily="34" charset="-128"/>
              </a:rPr>
              <a:t>phethau</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rydyn</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ni'n</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eu</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gwneud</a:t>
            </a:r>
            <a:r>
              <a:rPr lang="en-GB" altLang="en-US" sz="2000" dirty="0">
                <a:ea typeface="ＭＳ Ｐゴシック" panose="020B0600070205080204" pitchFamily="34" charset="-128"/>
              </a:rPr>
              <a:t> </a:t>
            </a:r>
            <a:r>
              <a:rPr lang="en-GB" altLang="en-US" sz="2000" b="1" dirty="0">
                <a:ea typeface="ＭＳ Ｐゴシック" panose="020B0600070205080204" pitchFamily="34" charset="-128"/>
              </a:rPr>
              <a:t>bob </a:t>
            </a:r>
            <a:r>
              <a:rPr lang="en-GB" altLang="en-US" sz="2000" b="1" dirty="0" err="1">
                <a:ea typeface="ＭＳ Ｐゴシック" panose="020B0600070205080204" pitchFamily="34" charset="-128"/>
              </a:rPr>
              <a:t>dydd</a:t>
            </a:r>
            <a:r>
              <a:rPr lang="en-GB" altLang="en-US" sz="2000" dirty="0">
                <a:ea typeface="ＭＳ Ｐゴシック" panose="020B0600070205080204" pitchFamily="34" charset="-128"/>
              </a:rPr>
              <a:t>.</a:t>
            </a:r>
          </a:p>
          <a:p>
            <a:pPr marL="469900" indent="-469900">
              <a:buFont typeface="Wingdings" panose="05000000000000000000" pitchFamily="2" charset="2"/>
              <a:buChar char="v"/>
            </a:pPr>
            <a:r>
              <a:rPr lang="en-GB" altLang="en-US" sz="2000" dirty="0" err="1">
                <a:ea typeface="ＭＳ Ｐゴシック" panose="020B0600070205080204" pitchFamily="34" charset="-128"/>
              </a:rPr>
              <a:t>Mae'n</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ymwneud</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â'r</a:t>
            </a:r>
            <a:r>
              <a:rPr lang="en-GB" altLang="en-US" sz="2000" dirty="0">
                <a:ea typeface="ＭＳ Ｐゴシック" panose="020B0600070205080204" pitchFamily="34" charset="-128"/>
              </a:rPr>
              <a:t> </a:t>
            </a:r>
            <a:r>
              <a:rPr lang="en-GB" altLang="en-US" sz="2000" b="1" dirty="0" err="1">
                <a:ea typeface="ＭＳ Ｐゴシック" panose="020B0600070205080204" pitchFamily="34" charset="-128"/>
              </a:rPr>
              <a:t>materion</a:t>
            </a:r>
            <a:r>
              <a:rPr lang="en-GB" altLang="en-US" sz="2000" b="1" dirty="0">
                <a:ea typeface="ＭＳ Ｐゴシック" panose="020B0600070205080204" pitchFamily="34" charset="-128"/>
              </a:rPr>
              <a:t> </a:t>
            </a:r>
            <a:r>
              <a:rPr lang="en-GB" altLang="en-US" sz="2000" b="1" dirty="0" err="1">
                <a:ea typeface="ＭＳ Ｐゴシック" panose="020B0600070205080204" pitchFamily="34" charset="-128"/>
              </a:rPr>
              <a:t>mawr</a:t>
            </a:r>
            <a:r>
              <a:rPr lang="en-GB" altLang="en-US" sz="2000" b="1" dirty="0">
                <a:ea typeface="ＭＳ Ｐゴシック" panose="020B0600070205080204" pitchFamily="34" charset="-128"/>
              </a:rPr>
              <a:t> </a:t>
            </a:r>
            <a:r>
              <a:rPr lang="en-GB" altLang="en-US" sz="2000" b="1" dirty="0" err="1">
                <a:ea typeface="ＭＳ Ｐゴシック" panose="020B0600070205080204" pitchFamily="34" charset="-128"/>
              </a:rPr>
              <a:t>yn</a:t>
            </a:r>
            <a:r>
              <a:rPr lang="en-GB" altLang="en-US" sz="2000" b="1" dirty="0">
                <a:ea typeface="ＭＳ Ｐゴシック" panose="020B0600070205080204" pitchFamily="34" charset="-128"/>
              </a:rPr>
              <a:t> y </a:t>
            </a:r>
            <a:r>
              <a:rPr lang="en-GB" altLang="en-US" sz="2000" b="1" dirty="0" err="1">
                <a:ea typeface="ＭＳ Ｐゴシック" panose="020B0600070205080204" pitchFamily="34" charset="-128"/>
              </a:rPr>
              <a:t>byd</a:t>
            </a:r>
            <a:r>
              <a:rPr lang="en-GB" altLang="en-US" sz="2000" dirty="0">
                <a:ea typeface="ＭＳ Ｐゴシック" panose="020B0600070205080204" pitchFamily="34" charset="-128"/>
              </a:rPr>
              <a:t> – </a:t>
            </a:r>
            <a:r>
              <a:rPr lang="en-GB" altLang="en-US" sz="2000" dirty="0" err="1">
                <a:ea typeface="ＭＳ Ｐゴシック" panose="020B0600070205080204" pitchFamily="34" charset="-128"/>
              </a:rPr>
              <a:t>megis</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newid</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yn</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yr</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hinsawdd</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masnach</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adnoddau</a:t>
            </a:r>
            <a:r>
              <a:rPr lang="en-GB" altLang="en-US" sz="2000" dirty="0">
                <a:ea typeface="ＭＳ Ｐゴシック" panose="020B0600070205080204" pitchFamily="34" charset="-128"/>
              </a:rPr>
              <a:t> a </a:t>
            </a:r>
            <a:r>
              <a:rPr lang="en-GB" altLang="en-US" sz="2000" dirty="0" err="1">
                <a:ea typeface="ＭＳ Ｐゴシック" panose="020B0600070205080204" pitchFamily="34" charset="-128"/>
              </a:rPr>
              <a:t>disbyddu</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amgylcheddol</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hawliau</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dynol</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gwrthdaro</a:t>
            </a:r>
            <a:r>
              <a:rPr lang="en-GB" altLang="en-US" sz="2000" dirty="0">
                <a:ea typeface="ＭＳ Ｐゴシック" panose="020B0600070205080204" pitchFamily="34" charset="-128"/>
              </a:rPr>
              <a:t> a </a:t>
            </a:r>
            <a:r>
              <a:rPr lang="en-GB" altLang="en-US" sz="2000" dirty="0" err="1">
                <a:ea typeface="ＭＳ Ｐゴシック" panose="020B0600070205080204" pitchFamily="34" charset="-128"/>
              </a:rPr>
              <a:t>democratiaeth</a:t>
            </a:r>
            <a:r>
              <a:rPr lang="en-GB" altLang="en-US" sz="2000" dirty="0">
                <a:ea typeface="ＭＳ Ｐゴシック" panose="020B0600070205080204" pitchFamily="34" charset="-128"/>
              </a:rPr>
              <a:t> – a </a:t>
            </a:r>
            <a:r>
              <a:rPr lang="en-GB" altLang="en-US" sz="2000" dirty="0" err="1">
                <a:ea typeface="ＭＳ Ｐゴシック" panose="020B0600070205080204" pitchFamily="34" charset="-128"/>
              </a:rPr>
              <a:t>sut</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maent</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yn</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ymwneud</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â'i</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gilydd</a:t>
            </a:r>
            <a:r>
              <a:rPr lang="en-GB" altLang="en-US" sz="2000" dirty="0">
                <a:ea typeface="ＭＳ Ｐゴシック" panose="020B0600070205080204" pitchFamily="34" charset="-128"/>
              </a:rPr>
              <a:t> ac </a:t>
            </a:r>
            <a:r>
              <a:rPr lang="en-GB" altLang="en-US" sz="2000" dirty="0" err="1">
                <a:ea typeface="ＭＳ Ｐゴシック" panose="020B0600070205080204" pitchFamily="34" charset="-128"/>
              </a:rPr>
              <a:t>i</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ni</a:t>
            </a:r>
            <a:r>
              <a:rPr lang="en-GB" altLang="en-US" sz="2000" dirty="0">
                <a:ea typeface="ＭＳ Ｐゴシック" panose="020B0600070205080204" pitchFamily="34" charset="-128"/>
              </a:rPr>
              <a:t>. </a:t>
            </a:r>
          </a:p>
          <a:p>
            <a:pPr marL="469900" indent="-469900">
              <a:buFont typeface="Wingdings" panose="05000000000000000000" pitchFamily="2" charset="2"/>
              <a:buChar char="v"/>
            </a:pPr>
            <a:r>
              <a:rPr lang="en-GB" altLang="en-US" sz="2000" dirty="0" err="1">
                <a:ea typeface="ＭＳ Ｐゴシック" panose="020B0600070205080204" pitchFamily="34" charset="-128"/>
              </a:rPr>
              <a:t>Mae'n</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ymwneud</a:t>
            </a:r>
            <a:r>
              <a:rPr lang="en-GB" altLang="en-US" sz="2000" dirty="0">
                <a:ea typeface="ＭＳ Ｐゴシック" panose="020B0600070205080204" pitchFamily="34" charset="-128"/>
              </a:rPr>
              <a:t> â </a:t>
            </a:r>
            <a:r>
              <a:rPr lang="en-GB" altLang="en-US" sz="2000" b="1" dirty="0" err="1">
                <a:ea typeface="ＭＳ Ｐゴシック" panose="020B0600070205080204" pitchFamily="34" charset="-128"/>
              </a:rPr>
              <a:t>sut</a:t>
            </a:r>
            <a:r>
              <a:rPr lang="en-GB" altLang="en-US" sz="2000" b="1" dirty="0">
                <a:ea typeface="ＭＳ Ｐゴシック" panose="020B0600070205080204" pitchFamily="34" charset="-128"/>
              </a:rPr>
              <a:t> </a:t>
            </a:r>
            <a:r>
              <a:rPr lang="en-GB" altLang="en-US" sz="2000" b="1" dirty="0" err="1">
                <a:ea typeface="ＭＳ Ｐゴシック" panose="020B0600070205080204" pitchFamily="34" charset="-128"/>
              </a:rPr>
              <a:t>rydym</a:t>
            </a:r>
            <a:r>
              <a:rPr lang="en-GB" altLang="en-US" sz="2000" b="1" dirty="0">
                <a:ea typeface="ＭＳ Ｐゴシック" panose="020B0600070205080204" pitchFamily="34" charset="-128"/>
              </a:rPr>
              <a:t> </a:t>
            </a:r>
            <a:r>
              <a:rPr lang="en-GB" altLang="en-US" sz="2000" b="1" dirty="0" err="1">
                <a:ea typeface="ＭＳ Ｐゴシック" panose="020B0600070205080204" pitchFamily="34" charset="-128"/>
              </a:rPr>
              <a:t>yn</a:t>
            </a:r>
            <a:r>
              <a:rPr lang="en-GB" altLang="en-US" sz="2000" b="1" dirty="0">
                <a:ea typeface="ＭＳ Ｐゴシック" panose="020B0600070205080204" pitchFamily="34" charset="-128"/>
              </a:rPr>
              <a:t> trin y </a:t>
            </a:r>
            <a:r>
              <a:rPr lang="en-GB" altLang="en-US" sz="2000" b="1" dirty="0" err="1">
                <a:ea typeface="ＭＳ Ｐゴシック" panose="020B0600070205080204" pitchFamily="34" charset="-128"/>
              </a:rPr>
              <a:t>ddaear</a:t>
            </a:r>
            <a:r>
              <a:rPr lang="en-GB" altLang="en-US" sz="2000" dirty="0">
                <a:ea typeface="ＭＳ Ｐゴシック" panose="020B0600070205080204" pitchFamily="34" charset="-128"/>
              </a:rPr>
              <a:t> </a:t>
            </a:r>
            <a:r>
              <a:rPr lang="en-GB" altLang="en-US" sz="2000" b="1" dirty="0">
                <a:ea typeface="ＭＳ Ｐゴシック" panose="020B0600070205080204" pitchFamily="34" charset="-128"/>
              </a:rPr>
              <a:t>a </a:t>
            </a:r>
            <a:r>
              <a:rPr lang="en-GB" altLang="en-US" sz="2000" b="1" dirty="0" err="1">
                <a:ea typeface="ＭＳ Ｐゴシック" panose="020B0600070205080204" pitchFamily="34" charset="-128"/>
              </a:rPr>
              <a:t>sut</a:t>
            </a:r>
            <a:r>
              <a:rPr lang="en-GB" altLang="en-US" sz="2000" b="1" dirty="0">
                <a:ea typeface="ＭＳ Ｐゴシック" panose="020B0600070205080204" pitchFamily="34" charset="-128"/>
              </a:rPr>
              <a:t> </a:t>
            </a:r>
            <a:r>
              <a:rPr lang="en-GB" altLang="en-US" sz="2000" b="1" dirty="0" err="1">
                <a:ea typeface="ＭＳ Ｐゴシック" panose="020B0600070205080204" pitchFamily="34" charset="-128"/>
              </a:rPr>
              <a:t>rydym</a:t>
            </a:r>
            <a:r>
              <a:rPr lang="en-GB" altLang="en-US" sz="2000" b="1" dirty="0">
                <a:ea typeface="ＭＳ Ｐゴシック" panose="020B0600070205080204" pitchFamily="34" charset="-128"/>
              </a:rPr>
              <a:t> </a:t>
            </a:r>
            <a:r>
              <a:rPr lang="en-GB" altLang="en-US" sz="2000" b="1" dirty="0" err="1">
                <a:ea typeface="ＭＳ Ｐゴシック" panose="020B0600070205080204" pitchFamily="34" charset="-128"/>
              </a:rPr>
              <a:t>yn</a:t>
            </a:r>
            <a:r>
              <a:rPr lang="en-GB" altLang="en-US" sz="2000" b="1" dirty="0">
                <a:ea typeface="ＭＳ Ｐゴシック" panose="020B0600070205080204" pitchFamily="34" charset="-128"/>
              </a:rPr>
              <a:t> trin </a:t>
            </a:r>
            <a:r>
              <a:rPr lang="en-GB" altLang="en-US" sz="2000" b="1" dirty="0" err="1">
                <a:ea typeface="ＭＳ Ｐゴシック" panose="020B0600070205080204" pitchFamily="34" charset="-128"/>
              </a:rPr>
              <a:t>ein</a:t>
            </a:r>
            <a:r>
              <a:rPr lang="en-GB" altLang="en-US" sz="2000" b="1" dirty="0">
                <a:ea typeface="ＭＳ Ｐゴシック" panose="020B0600070205080204" pitchFamily="34" charset="-128"/>
              </a:rPr>
              <a:t> </a:t>
            </a:r>
            <a:r>
              <a:rPr lang="en-GB" altLang="en-US" sz="2000" b="1" dirty="0" err="1">
                <a:ea typeface="ＭＳ Ｐゴシック" panose="020B0600070205080204" pitchFamily="34" charset="-128"/>
              </a:rPr>
              <a:t>gilydd</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waeth</a:t>
            </a:r>
            <a:r>
              <a:rPr lang="en-GB" altLang="en-US" sz="2000" dirty="0">
                <a:ea typeface="ＭＳ Ｐゴシック" panose="020B0600070205080204" pitchFamily="34" charset="-128"/>
              </a:rPr>
              <a:t> pa mor bell </a:t>
            </a:r>
            <a:r>
              <a:rPr lang="en-GB" altLang="en-US" sz="2000" dirty="0" err="1">
                <a:ea typeface="ＭＳ Ｐゴシック" panose="020B0600070205080204" pitchFamily="34" charset="-128"/>
              </a:rPr>
              <a:t>ar</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wahân</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yr</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ydym</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yn</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byw</a:t>
            </a:r>
            <a:r>
              <a:rPr lang="en-GB" altLang="en-US" sz="2000" dirty="0">
                <a:ea typeface="ＭＳ Ｐゴシック" panose="020B0600070205080204" pitchFamily="34" charset="-128"/>
              </a:rPr>
              <a:t>.</a:t>
            </a:r>
          </a:p>
          <a:p>
            <a:pPr marL="469900" indent="-469900">
              <a:buFont typeface="Wingdings" panose="05000000000000000000" pitchFamily="2" charset="2"/>
              <a:buChar char="v"/>
            </a:pPr>
            <a:r>
              <a:rPr lang="en-GB" altLang="en-US" sz="2000" dirty="0" err="1">
                <a:ea typeface="ＭＳ Ｐゴシック" panose="020B0600070205080204" pitchFamily="34" charset="-128"/>
              </a:rPr>
              <a:t>Mae'n</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ymwneud</a:t>
            </a:r>
            <a:r>
              <a:rPr lang="en-GB" altLang="en-US" sz="2000" dirty="0">
                <a:ea typeface="ＭＳ Ｐゴシック" panose="020B0600070205080204" pitchFamily="34" charset="-128"/>
              </a:rPr>
              <a:t> â </a:t>
            </a:r>
            <a:r>
              <a:rPr lang="en-GB" altLang="en-US" sz="2000" dirty="0" err="1">
                <a:ea typeface="ＭＳ Ｐゴシック" panose="020B0600070205080204" pitchFamily="34" charset="-128"/>
              </a:rPr>
              <a:t>sut</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yr</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ydym</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yn</a:t>
            </a:r>
            <a:r>
              <a:rPr lang="en-GB" altLang="en-US" sz="2000" dirty="0">
                <a:ea typeface="ＭＳ Ｐゴシック" panose="020B0600070205080204" pitchFamily="34" charset="-128"/>
              </a:rPr>
              <a:t> </a:t>
            </a:r>
            <a:r>
              <a:rPr lang="en-GB" altLang="en-US" sz="2000" b="1" dirty="0" err="1">
                <a:ea typeface="ＭＳ Ｐゴシック" panose="020B0600070205080204" pitchFamily="34" charset="-128"/>
              </a:rPr>
              <a:t>paratoi</a:t>
            </a:r>
            <a:r>
              <a:rPr lang="en-GB" altLang="en-US" sz="2000" b="1" dirty="0">
                <a:ea typeface="ＭＳ Ｐゴシック" panose="020B0600070205080204" pitchFamily="34" charset="-128"/>
              </a:rPr>
              <a:t> </a:t>
            </a:r>
            <a:r>
              <a:rPr lang="en-GB" altLang="en-US" sz="2000" b="1" dirty="0" err="1">
                <a:ea typeface="ＭＳ Ｐゴシック" panose="020B0600070205080204" pitchFamily="34" charset="-128"/>
              </a:rPr>
              <a:t>ar</a:t>
            </a:r>
            <a:r>
              <a:rPr lang="en-GB" altLang="en-US" sz="2000" b="1" dirty="0">
                <a:ea typeface="ＭＳ Ｐゴシック" panose="020B0600070205080204" pitchFamily="34" charset="-128"/>
              </a:rPr>
              <a:t> </a:t>
            </a:r>
            <a:r>
              <a:rPr lang="en-GB" altLang="en-US" sz="2000" b="1" dirty="0" err="1">
                <a:ea typeface="ＭＳ Ｐゴシック" panose="020B0600070205080204" pitchFamily="34" charset="-128"/>
              </a:rPr>
              <a:t>gyfer</a:t>
            </a:r>
            <a:r>
              <a:rPr lang="en-GB" altLang="en-US" sz="2000" b="1" dirty="0">
                <a:ea typeface="ＭＳ Ｐゴシック" panose="020B0600070205080204" pitchFamily="34" charset="-128"/>
              </a:rPr>
              <a:t> y </a:t>
            </a:r>
            <a:r>
              <a:rPr lang="en-GB" altLang="en-US" sz="2000" b="1" dirty="0" err="1">
                <a:ea typeface="ＭＳ Ｐゴシック" panose="020B0600070205080204" pitchFamily="34" charset="-128"/>
              </a:rPr>
              <a:t>dyfodol</a:t>
            </a:r>
            <a:r>
              <a:rPr lang="en-GB" altLang="en-US" sz="2000" b="1" dirty="0">
                <a:ea typeface="ＭＳ Ｐゴシック" panose="020B0600070205080204" pitchFamily="34" charset="-128"/>
              </a:rPr>
              <a:t>.</a:t>
            </a:r>
          </a:p>
          <a:p>
            <a:pPr marL="469900" indent="-469900">
              <a:buFont typeface="Wingdings" panose="05000000000000000000" pitchFamily="2" charset="2"/>
              <a:buChar char="v"/>
            </a:pPr>
            <a:r>
              <a:rPr lang="en-GB" altLang="en-US" sz="2000" dirty="0">
                <a:ea typeface="ＭＳ Ｐゴシック" panose="020B0600070205080204" pitchFamily="34" charset="-128"/>
              </a:rPr>
              <a:t>Mae </a:t>
            </a:r>
            <a:r>
              <a:rPr lang="en-GB" altLang="en-US" sz="2000" dirty="0" err="1">
                <a:ea typeface="ＭＳ Ｐゴシック" panose="020B0600070205080204" pitchFamily="34" charset="-128"/>
              </a:rPr>
              <a:t>gan</a:t>
            </a:r>
            <a:r>
              <a:rPr lang="en-GB" altLang="en-US" sz="2000" dirty="0">
                <a:ea typeface="ＭＳ Ｐゴシック" panose="020B0600070205080204" pitchFamily="34" charset="-128"/>
              </a:rPr>
              <a:t> </a:t>
            </a:r>
            <a:r>
              <a:rPr lang="en-GB" altLang="en-US" sz="2000" b="1" dirty="0" err="1">
                <a:ea typeface="ＭＳ Ｐゴシック" panose="020B0600070205080204" pitchFamily="34" charset="-128"/>
              </a:rPr>
              <a:t>bawb</a:t>
            </a:r>
            <a:r>
              <a:rPr lang="en-GB" altLang="en-US" sz="2000" dirty="0">
                <a:ea typeface="ＭＳ Ｐゴシック" panose="020B0600070205080204" pitchFamily="34" charset="-128"/>
              </a:rPr>
              <a:t> </a:t>
            </a:r>
            <a:r>
              <a:rPr lang="en-GB" altLang="en-US" sz="2000" dirty="0" err="1">
                <a:ea typeface="ＭＳ Ｐゴシック" panose="020B0600070205080204" pitchFamily="34" charset="-128"/>
              </a:rPr>
              <a:t>ohonom</a:t>
            </a:r>
            <a:r>
              <a:rPr lang="en-GB" altLang="en-US" sz="2000" dirty="0">
                <a:ea typeface="ＭＳ Ｐゴシック" panose="020B0600070205080204" pitchFamily="34" charset="-128"/>
              </a:rPr>
              <a:t> </a:t>
            </a:r>
            <a:r>
              <a:rPr lang="en-GB" altLang="en-US" sz="2000" b="1" dirty="0">
                <a:ea typeface="ＭＳ Ｐゴシック" panose="020B0600070205080204" pitchFamily="34" charset="-128"/>
              </a:rPr>
              <a:t>ran </a:t>
            </a:r>
            <a:r>
              <a:rPr lang="en-GB" altLang="en-US" sz="2000" b="1" dirty="0" err="1">
                <a:ea typeface="ＭＳ Ｐゴシック" panose="020B0600070205080204" pitchFamily="34" charset="-128"/>
              </a:rPr>
              <a:t>i'w</a:t>
            </a:r>
            <a:r>
              <a:rPr lang="en-GB" altLang="en-US" sz="2000" b="1" dirty="0">
                <a:ea typeface="ＭＳ Ｐゴシック" panose="020B0600070205080204" pitchFamily="34" charset="-128"/>
              </a:rPr>
              <a:t> </a:t>
            </a:r>
            <a:r>
              <a:rPr lang="en-GB" altLang="en-US" sz="2000" b="1" dirty="0" err="1">
                <a:ea typeface="ＭＳ Ｐゴシック" panose="020B0600070205080204" pitchFamily="34" charset="-128"/>
              </a:rPr>
              <a:t>chwarae</a:t>
            </a:r>
            <a:r>
              <a:rPr lang="en-GB" altLang="en-US" sz="2000" dirty="0">
                <a:ea typeface="ＭＳ Ｐゴシック" panose="020B0600070205080204" pitchFamily="34" charset="-128"/>
              </a:rPr>
              <a:t>.</a:t>
            </a:r>
          </a:p>
        </p:txBody>
      </p:sp>
      <p:pic>
        <p:nvPicPr>
          <p:cNvPr id="5" name="Picture 4" descr="Icon&#10;&#10;Description automatically generated">
            <a:extLst>
              <a:ext uri="{FF2B5EF4-FFF2-40B4-BE49-F238E27FC236}">
                <a16:creationId xmlns:a16="http://schemas.microsoft.com/office/drawing/2014/main" id="{424FB185-A9F0-48CD-BEB1-04DE267DAF6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532375" y="217671"/>
            <a:ext cx="707677" cy="1320801"/>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D6D5C02-7BC7-4903-939A-8D844B0AFBD4}"/>
              </a:ext>
            </a:extLst>
          </p:cNvPr>
          <p:cNvSpPr>
            <a:spLocks noGrp="1"/>
          </p:cNvSpPr>
          <p:nvPr>
            <p:ph type="title"/>
          </p:nvPr>
        </p:nvSpPr>
        <p:spPr>
          <a:xfrm>
            <a:off x="1295643" y="508000"/>
            <a:ext cx="8596668" cy="1320800"/>
          </a:xfrm>
        </p:spPr>
        <p:txBody>
          <a:bodyPr/>
          <a:lstStyle/>
          <a:p>
            <a:r>
              <a:rPr lang="en-GB" dirty="0" err="1"/>
              <a:t>Nid</a:t>
            </a:r>
            <a:r>
              <a:rPr lang="en-GB" dirty="0"/>
              <a:t> </a:t>
            </a:r>
            <a:r>
              <a:rPr lang="en-GB" dirty="0" err="1"/>
              <a:t>yw</a:t>
            </a:r>
            <a:r>
              <a:rPr lang="en-GB" dirty="0"/>
              <a:t> ADCDF </a:t>
            </a:r>
            <a:r>
              <a:rPr lang="en-GB" dirty="0" err="1"/>
              <a:t>yn</a:t>
            </a:r>
            <a:r>
              <a:rPr lang="en-GB" dirty="0"/>
              <a:t> … /  ESDGC is not …</a:t>
            </a:r>
          </a:p>
        </p:txBody>
      </p:sp>
      <p:sp>
        <p:nvSpPr>
          <p:cNvPr id="2" name="Content Placeholder 1">
            <a:extLst>
              <a:ext uri="{FF2B5EF4-FFF2-40B4-BE49-F238E27FC236}">
                <a16:creationId xmlns:a16="http://schemas.microsoft.com/office/drawing/2014/main" id="{7394C314-9A5A-41A3-9EDE-8F3470A7F067}"/>
              </a:ext>
            </a:extLst>
          </p:cNvPr>
          <p:cNvSpPr>
            <a:spLocks noGrp="1"/>
          </p:cNvSpPr>
          <p:nvPr>
            <p:ph idx="1"/>
          </p:nvPr>
        </p:nvSpPr>
        <p:spPr>
          <a:xfrm>
            <a:off x="832920" y="1854926"/>
            <a:ext cx="5263080" cy="4343400"/>
          </a:xfrm>
        </p:spPr>
        <p:txBody>
          <a:bodyPr/>
          <a:lstStyle/>
          <a:p>
            <a:pPr marL="469900" indent="-469900" eaLnBrk="1" hangingPunct="1"/>
            <a:r>
              <a:rPr lang="en-GB" altLang="en-US" sz="2400" dirty="0" err="1">
                <a:ea typeface="ＭＳ Ｐゴシック" panose="020B0600070205080204" pitchFamily="34" charset="-128"/>
              </a:rPr>
              <a:t>bwnc</a:t>
            </a:r>
            <a:r>
              <a:rPr lang="en-GB" altLang="en-US" sz="2400" dirty="0">
                <a:ea typeface="ＭＳ Ｐゴシック" panose="020B0600070205080204" pitchFamily="34" charset="-128"/>
              </a:rPr>
              <a:t> </a:t>
            </a:r>
            <a:r>
              <a:rPr lang="en-GB" altLang="en-US" sz="2400" b="1" dirty="0" err="1">
                <a:ea typeface="ＭＳ Ｐゴシック" panose="020B0600070205080204" pitchFamily="34" charset="-128"/>
              </a:rPr>
              <a:t>ar</a:t>
            </a:r>
            <a:r>
              <a:rPr lang="en-GB" altLang="en-US" sz="2400" b="1" dirty="0">
                <a:ea typeface="ＭＳ Ｐゴシック" panose="020B0600070205080204" pitchFamily="34" charset="-128"/>
              </a:rPr>
              <a:t> </a:t>
            </a:r>
            <a:r>
              <a:rPr lang="en-GB" altLang="en-US" sz="2400" b="1" dirty="0" err="1">
                <a:ea typeface="ＭＳ Ｐゴシック" panose="020B0600070205080204" pitchFamily="34" charset="-128"/>
              </a:rPr>
              <a:t>wah</a:t>
            </a:r>
            <a:r>
              <a:rPr lang="en-GB" altLang="en-US" sz="2400" b="1" dirty="0" err="1">
                <a:latin typeface="Bookman Old Style" panose="02050604050505020204" pitchFamily="18" charset="0"/>
                <a:ea typeface="ＭＳ Ｐゴシック" panose="020B0600070205080204" pitchFamily="34" charset="-128"/>
              </a:rPr>
              <a:t>â</a:t>
            </a:r>
            <a:r>
              <a:rPr lang="en-GB" altLang="en-US" sz="2400" b="1" dirty="0" err="1">
                <a:ea typeface="ＭＳ Ｐゴシック" panose="020B0600070205080204" pitchFamily="34" charset="-128"/>
              </a:rPr>
              <a:t>n</a:t>
            </a:r>
            <a:endParaRPr lang="en-GB" altLang="en-US" sz="2400" b="1" dirty="0">
              <a:ea typeface="ＭＳ Ｐゴシック" panose="020B0600070205080204" pitchFamily="34" charset="-128"/>
            </a:endParaRPr>
          </a:p>
          <a:p>
            <a:pPr marL="469900" indent="-469900" eaLnBrk="1" hangingPunct="1"/>
            <a:r>
              <a:rPr lang="en-GB" altLang="en-US" sz="2400" dirty="0" err="1">
                <a:ea typeface="ＭＳ Ｐゴシック" panose="020B0600070205080204" pitchFamily="34" charset="-128"/>
              </a:rPr>
              <a:t>gyfres</a:t>
            </a:r>
            <a:r>
              <a:rPr lang="en-GB" altLang="en-US" sz="2400" dirty="0">
                <a:ea typeface="ＭＳ Ｐゴシック" panose="020B0600070205080204" pitchFamily="34" charset="-128"/>
              </a:rPr>
              <a:t> o </a:t>
            </a:r>
            <a:r>
              <a:rPr lang="en-GB" altLang="en-US" sz="2400" dirty="0" err="1">
                <a:ea typeface="ＭＳ Ｐゴシック" panose="020B0600070205080204" pitchFamily="34" charset="-128"/>
              </a:rPr>
              <a:t>gysyniadau</a:t>
            </a:r>
            <a:r>
              <a:rPr lang="en-GB" altLang="en-US" sz="2400" dirty="0">
                <a:ea typeface="ＭＳ Ｐゴシック" panose="020B0600070205080204" pitchFamily="34" charset="-128"/>
              </a:rPr>
              <a:t> neu </a:t>
            </a:r>
            <a:r>
              <a:rPr lang="en-GB" altLang="en-US" sz="2400" dirty="0" err="1">
                <a:ea typeface="ＭＳ Ｐゴシック" panose="020B0600070205080204" pitchFamily="34" charset="-128"/>
              </a:rPr>
              <a:t>destunau</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ar</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wah</a:t>
            </a:r>
            <a:r>
              <a:rPr lang="en-GB" altLang="en-US" sz="2400" dirty="0" err="1">
                <a:latin typeface="Bookman Old Style" panose="02050604050505020204" pitchFamily="18" charset="0"/>
                <a:ea typeface="ＭＳ Ｐゴシック" panose="020B0600070205080204" pitchFamily="34" charset="-128"/>
              </a:rPr>
              <a:t>â</a:t>
            </a:r>
            <a:r>
              <a:rPr lang="en-GB" altLang="en-US" sz="2400" dirty="0" err="1">
                <a:ea typeface="ＭＳ Ｐゴシック" panose="020B0600070205080204" pitchFamily="34" charset="-128"/>
              </a:rPr>
              <a:t>n</a:t>
            </a:r>
            <a:endParaRPr lang="en-GB" altLang="en-US" sz="2400" dirty="0">
              <a:ea typeface="ＭＳ Ｐゴシック" panose="020B0600070205080204" pitchFamily="34" charset="-128"/>
            </a:endParaRPr>
          </a:p>
          <a:p>
            <a:pPr marL="469900" indent="-469900" eaLnBrk="1" hangingPunct="1"/>
            <a:r>
              <a:rPr lang="en-GB" altLang="en-US" sz="2400" b="1" dirty="0" err="1">
                <a:ea typeface="ＭＳ Ｐゴシック" panose="020B0600070205080204" pitchFamily="34" charset="-128"/>
              </a:rPr>
              <a:t>gyfyngedig</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i’r</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ystafell</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ddosbarth</a:t>
            </a:r>
            <a:endParaRPr lang="en-GB" altLang="en-US" sz="2400" dirty="0">
              <a:ea typeface="ＭＳ Ｐゴシック" panose="020B0600070205080204" pitchFamily="34" charset="-128"/>
            </a:endParaRPr>
          </a:p>
          <a:p>
            <a:pPr marL="469900" indent="-469900" eaLnBrk="1" hangingPunct="1"/>
            <a:r>
              <a:rPr lang="en-GB" altLang="en-US" sz="2400" dirty="0" err="1">
                <a:ea typeface="ＭＳ Ｐゴシック" panose="020B0600070205080204" pitchFamily="34" charset="-128"/>
              </a:rPr>
              <a:t>gyfrifoldeb</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i</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ddim</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ond</a:t>
            </a:r>
            <a:r>
              <a:rPr lang="en-GB" altLang="en-US" sz="2400" dirty="0">
                <a:ea typeface="ＭＳ Ｐゴシック" panose="020B0600070205080204" pitchFamily="34" charset="-128"/>
              </a:rPr>
              <a:t> </a:t>
            </a:r>
            <a:r>
              <a:rPr lang="en-GB" altLang="en-US" sz="2400" b="1" dirty="0">
                <a:ea typeface="ＭＳ Ｐゴシック" panose="020B0600070205080204" pitchFamily="34" charset="-128"/>
              </a:rPr>
              <a:t>un </a:t>
            </a:r>
            <a:r>
              <a:rPr lang="en-GB" altLang="en-US" sz="2400" b="1" dirty="0" err="1">
                <a:ea typeface="ＭＳ Ｐゴシック" panose="020B0600070205080204" pitchFamily="34" charset="-128"/>
              </a:rPr>
              <a:t>athro</a:t>
            </a:r>
            <a:r>
              <a:rPr lang="en-GB" altLang="en-US" sz="2400" b="1" dirty="0">
                <a:ea typeface="ＭＳ Ｐゴシック" panose="020B0600070205080204" pitchFamily="34" charset="-128"/>
              </a:rPr>
              <a:t> </a:t>
            </a:r>
            <a:r>
              <a:rPr lang="en-GB" altLang="en-US" sz="2400" dirty="0" err="1">
                <a:ea typeface="ＭＳ Ｐゴシック" panose="020B0600070205080204" pitchFamily="34" charset="-128"/>
              </a:rPr>
              <a:t>yn</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yr</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ysgol</a:t>
            </a:r>
            <a:endParaRPr lang="en-GB" altLang="en-US" sz="2400" dirty="0">
              <a:ea typeface="ＭＳ Ｐゴシック" panose="020B0600070205080204" pitchFamily="34" charset="-128"/>
            </a:endParaRPr>
          </a:p>
          <a:p>
            <a:pPr marL="469900" indent="-469900" eaLnBrk="1" hangingPunct="1"/>
            <a:r>
              <a:rPr lang="en-GB" altLang="en-US" sz="2400" dirty="0" err="1">
                <a:ea typeface="ＭＳ Ｐゴシック" panose="020B0600070205080204" pitchFamily="34" charset="-128"/>
              </a:rPr>
              <a:t>ymwneud</a:t>
            </a:r>
            <a:r>
              <a:rPr lang="en-GB" altLang="en-US" sz="2400" dirty="0">
                <a:ea typeface="ＭＳ Ｐゴシック" panose="020B0600070205080204" pitchFamily="34" charset="-128"/>
              </a:rPr>
              <a:t> â </a:t>
            </a:r>
            <a:r>
              <a:rPr lang="en-GB" altLang="en-US" sz="2400" b="1" dirty="0" err="1">
                <a:ea typeface="ＭＳ Ｐゴシック" panose="020B0600070205080204" pitchFamily="34" charset="-128"/>
              </a:rPr>
              <a:t>trosglwyddo</a:t>
            </a:r>
            <a:r>
              <a:rPr lang="en-GB" altLang="en-US" sz="2400" b="1" dirty="0">
                <a:ea typeface="ＭＳ Ｐゴシック" panose="020B0600070205080204" pitchFamily="34" charset="-128"/>
              </a:rPr>
              <a:t> set o </a:t>
            </a:r>
            <a:r>
              <a:rPr lang="en-GB" altLang="en-US" sz="2400" b="1" dirty="0" err="1">
                <a:ea typeface="ＭＳ Ｐゴシック" panose="020B0600070205080204" pitchFamily="34" charset="-128"/>
              </a:rPr>
              <a:t>atebion</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i</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ddysgwyr</a:t>
            </a:r>
            <a:r>
              <a:rPr lang="en-GB" altLang="en-US" sz="2400" dirty="0">
                <a:ea typeface="ＭＳ Ｐゴシック" panose="020B0600070205080204" pitchFamily="34" charset="-128"/>
              </a:rPr>
              <a:t> </a:t>
            </a:r>
          </a:p>
          <a:p>
            <a:endParaRPr lang="en-GB" dirty="0"/>
          </a:p>
        </p:txBody>
      </p:sp>
      <p:sp>
        <p:nvSpPr>
          <p:cNvPr id="5" name="TextBox 4">
            <a:extLst>
              <a:ext uri="{FF2B5EF4-FFF2-40B4-BE49-F238E27FC236}">
                <a16:creationId xmlns:a16="http://schemas.microsoft.com/office/drawing/2014/main" id="{2A6E9FBA-5EE3-446F-A4E6-2E6066297ED1}"/>
              </a:ext>
            </a:extLst>
          </p:cNvPr>
          <p:cNvSpPr txBox="1"/>
          <p:nvPr/>
        </p:nvSpPr>
        <p:spPr>
          <a:xfrm>
            <a:off x="6558723" y="1720840"/>
            <a:ext cx="4936591" cy="4524315"/>
          </a:xfrm>
          <a:prstGeom prst="rect">
            <a:avLst/>
          </a:prstGeom>
          <a:noFill/>
        </p:spPr>
        <p:txBody>
          <a:bodyPr wrap="square">
            <a:spAutoFit/>
          </a:bodyPr>
          <a:lstStyle/>
          <a:p>
            <a:pPr marL="285750" indent="-285750">
              <a:buFont typeface="Wingdings" panose="05000000000000000000" pitchFamily="2" charset="2"/>
              <a:buChar char="v"/>
            </a:pPr>
            <a:r>
              <a:rPr lang="en-GB" sz="2400" dirty="0"/>
              <a:t>a </a:t>
            </a:r>
            <a:r>
              <a:rPr lang="en-GB" sz="2400" b="1" dirty="0"/>
              <a:t>separate</a:t>
            </a:r>
            <a:r>
              <a:rPr lang="en-GB" sz="2400" dirty="0"/>
              <a:t> subject</a:t>
            </a:r>
          </a:p>
          <a:p>
            <a:endParaRPr lang="en-GB" sz="2400" dirty="0"/>
          </a:p>
          <a:p>
            <a:pPr marL="285750" indent="-285750">
              <a:buFont typeface="Wingdings" panose="05000000000000000000" pitchFamily="2" charset="2"/>
              <a:buChar char="v"/>
            </a:pPr>
            <a:r>
              <a:rPr lang="en-GB" sz="2400" dirty="0"/>
              <a:t>a series of separate concepts or texts</a:t>
            </a:r>
          </a:p>
          <a:p>
            <a:endParaRPr lang="en-GB" sz="2400" dirty="0"/>
          </a:p>
          <a:p>
            <a:pPr marL="285750" indent="-285750">
              <a:buFont typeface="Wingdings" panose="05000000000000000000" pitchFamily="2" charset="2"/>
              <a:buChar char="v"/>
            </a:pPr>
            <a:r>
              <a:rPr lang="en-GB" sz="2400" b="1" dirty="0"/>
              <a:t>limited</a:t>
            </a:r>
            <a:r>
              <a:rPr lang="en-GB" sz="2400" dirty="0"/>
              <a:t> to the classroom</a:t>
            </a:r>
          </a:p>
          <a:p>
            <a:endParaRPr lang="en-GB" sz="2400" dirty="0"/>
          </a:p>
          <a:p>
            <a:pPr marL="285750" indent="-285750">
              <a:buFont typeface="Wingdings" panose="05000000000000000000" pitchFamily="2" charset="2"/>
              <a:buChar char="v"/>
            </a:pPr>
            <a:r>
              <a:rPr lang="en-GB" sz="2400" dirty="0"/>
              <a:t>the responsibility of only </a:t>
            </a:r>
            <a:r>
              <a:rPr lang="en-GB" sz="2400" b="1" dirty="0"/>
              <a:t>one teacher</a:t>
            </a:r>
            <a:r>
              <a:rPr lang="en-GB" sz="2400" dirty="0"/>
              <a:t> in the school</a:t>
            </a:r>
          </a:p>
          <a:p>
            <a:endParaRPr lang="en-GB" sz="2400" dirty="0"/>
          </a:p>
          <a:p>
            <a:pPr marL="342900" indent="-342900">
              <a:buFont typeface="Wingdings" panose="05000000000000000000" pitchFamily="2" charset="2"/>
              <a:buChar char="v"/>
            </a:pPr>
            <a:r>
              <a:rPr lang="en-GB" sz="2400" dirty="0"/>
              <a:t>about </a:t>
            </a:r>
            <a:r>
              <a:rPr lang="en-GB" sz="2400" b="1" dirty="0"/>
              <a:t>transferring a set of solutions </a:t>
            </a:r>
            <a:r>
              <a:rPr lang="en-GB" sz="2400" dirty="0"/>
              <a:t>to learners </a:t>
            </a:r>
          </a:p>
        </p:txBody>
      </p:sp>
      <p:pic>
        <p:nvPicPr>
          <p:cNvPr id="7" name="Picture 6" descr="Icon&#10;&#10;Description automatically generated with low confidence">
            <a:extLst>
              <a:ext uri="{FF2B5EF4-FFF2-40B4-BE49-F238E27FC236}">
                <a16:creationId xmlns:a16="http://schemas.microsoft.com/office/drawing/2014/main" id="{735985CF-9073-4B32-9D54-011CFC4BC8F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835035" y="369699"/>
            <a:ext cx="1151725" cy="987193"/>
          </a:xfrm>
          <a:prstGeom prst="rect">
            <a:avLst/>
          </a:prstGeom>
        </p:spPr>
      </p:pic>
    </p:spTree>
    <p:extLst>
      <p:ext uri="{BB962C8B-B14F-4D97-AF65-F5344CB8AC3E}">
        <p14:creationId xmlns:p14="http://schemas.microsoft.com/office/powerpoint/2010/main" val="3995861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7" name="Rectangle 2">
            <a:extLst>
              <a:ext uri="{FF2B5EF4-FFF2-40B4-BE49-F238E27FC236}">
                <a16:creationId xmlns:a16="http://schemas.microsoft.com/office/drawing/2014/main" id="{648DBFA9-CE58-45D2-BA76-20ADE9DE48AE}"/>
              </a:ext>
            </a:extLst>
          </p:cNvPr>
          <p:cNvSpPr>
            <a:spLocks noGrp="1" noChangeArrowheads="1"/>
          </p:cNvSpPr>
          <p:nvPr>
            <p:ph type="title"/>
          </p:nvPr>
        </p:nvSpPr>
        <p:spPr>
          <a:xfrm>
            <a:off x="1548191" y="435429"/>
            <a:ext cx="8596668" cy="1320800"/>
          </a:xfrm>
        </p:spPr>
        <p:txBody>
          <a:bodyPr>
            <a:normAutofit/>
          </a:bodyPr>
          <a:lstStyle/>
          <a:p>
            <a:pPr eaLnBrk="1" hangingPunct="1"/>
            <a:r>
              <a:rPr lang="en-GB" altLang="en-US" sz="3200" dirty="0">
                <a:ea typeface="ＭＳ Ｐゴシック" panose="020B0600070205080204" pitchFamily="34" charset="-128"/>
              </a:rPr>
              <a:t>Mae ADCDF </a:t>
            </a:r>
            <a:r>
              <a:rPr lang="en-GB" altLang="en-US" sz="3200" dirty="0" err="1">
                <a:ea typeface="ＭＳ Ｐゴシック" panose="020B0600070205080204" pitchFamily="34" charset="-128"/>
              </a:rPr>
              <a:t>yn</a:t>
            </a:r>
            <a:r>
              <a:rPr lang="en-GB" altLang="en-US" sz="3200" dirty="0">
                <a:ea typeface="ＭＳ Ｐゴシック" panose="020B0600070205080204" pitchFamily="34" charset="-128"/>
              </a:rPr>
              <a:t> </a:t>
            </a:r>
            <a:r>
              <a:rPr lang="en-GB" altLang="en-US" sz="3200" dirty="0" err="1">
                <a:ea typeface="ＭＳ Ｐゴシック" panose="020B0600070205080204" pitchFamily="34" charset="-128"/>
              </a:rPr>
              <a:t>gallu</a:t>
            </a:r>
            <a:r>
              <a:rPr lang="en-GB" altLang="en-US" sz="3200" dirty="0">
                <a:ea typeface="ＭＳ Ｐゴシック" panose="020B0600070205080204" pitchFamily="34" charset="-128"/>
              </a:rPr>
              <a:t> </a:t>
            </a:r>
            <a:r>
              <a:rPr lang="en-GB" altLang="en-US" sz="3200" dirty="0" err="1">
                <a:ea typeface="ＭＳ Ｐゴシック" panose="020B0600070205080204" pitchFamily="34" charset="-128"/>
              </a:rPr>
              <a:t>ysgogi</a:t>
            </a:r>
            <a:r>
              <a:rPr lang="en-GB" altLang="en-US" sz="3200" dirty="0">
                <a:ea typeface="ＭＳ Ｐゴシック" panose="020B0600070205080204" pitchFamily="34" charset="-128"/>
              </a:rPr>
              <a:t> plant </a:t>
            </a:r>
            <a:r>
              <a:rPr lang="en-GB" altLang="en-US" sz="3200" dirty="0" err="1">
                <a:ea typeface="ＭＳ Ｐゴシック" panose="020B0600070205080204" pitchFamily="34" charset="-128"/>
              </a:rPr>
              <a:t>oherwydd</a:t>
            </a:r>
            <a:r>
              <a:rPr lang="en-GB" altLang="en-US" sz="3200" dirty="0">
                <a:ea typeface="ＭＳ Ｐゴシック" panose="020B0600070205080204" pitchFamily="34" charset="-128"/>
              </a:rPr>
              <a:t>… ESDGC can motivate children because…</a:t>
            </a:r>
            <a:r>
              <a:rPr lang="en-GB" altLang="en-US" sz="3800" dirty="0">
                <a:ea typeface="ＭＳ Ｐゴシック" panose="020B0600070205080204" pitchFamily="34" charset="-128"/>
              </a:rPr>
              <a:t> </a:t>
            </a:r>
            <a:endParaRPr lang="en-US" altLang="en-US" sz="3800" dirty="0">
              <a:ea typeface="ＭＳ Ｐゴシック" panose="020B0600070205080204" pitchFamily="34" charset="-128"/>
            </a:endParaRPr>
          </a:p>
        </p:txBody>
      </p:sp>
      <p:sp>
        <p:nvSpPr>
          <p:cNvPr id="39938" name="Rectangle 3">
            <a:extLst>
              <a:ext uri="{FF2B5EF4-FFF2-40B4-BE49-F238E27FC236}">
                <a16:creationId xmlns:a16="http://schemas.microsoft.com/office/drawing/2014/main" id="{032BC45C-1DAF-41F7-8258-6E1FC2CA09D8}"/>
              </a:ext>
            </a:extLst>
          </p:cNvPr>
          <p:cNvSpPr>
            <a:spLocks noGrp="1" noChangeArrowheads="1"/>
          </p:cNvSpPr>
          <p:nvPr>
            <p:ph idx="1"/>
          </p:nvPr>
        </p:nvSpPr>
        <p:spPr>
          <a:xfrm>
            <a:off x="6224337" y="1828800"/>
            <a:ext cx="5502442" cy="4343400"/>
          </a:xfrm>
        </p:spPr>
        <p:txBody>
          <a:bodyPr>
            <a:normAutofit fontScale="92500" lnSpcReduction="20000"/>
          </a:bodyPr>
          <a:lstStyle/>
          <a:p>
            <a:pPr marL="469900" indent="-469900"/>
            <a:r>
              <a:rPr lang="en-GB" altLang="en-US" sz="2800" dirty="0">
                <a:ea typeface="ＭＳ Ｐゴシック" panose="020B0600070205080204" pitchFamily="34" charset="-128"/>
              </a:rPr>
              <a:t>It provides </a:t>
            </a:r>
            <a:r>
              <a:rPr lang="en-GB" altLang="en-US" sz="2800" b="1" dirty="0">
                <a:ea typeface="ＭＳ Ｐゴシック" panose="020B0600070205080204" pitchFamily="34" charset="-128"/>
              </a:rPr>
              <a:t>interesting real life, topical contexts </a:t>
            </a:r>
            <a:r>
              <a:rPr lang="en-GB" altLang="en-US" sz="2800" dirty="0">
                <a:ea typeface="ＭＳ Ｐゴシック" panose="020B0600070205080204" pitchFamily="34" charset="-128"/>
              </a:rPr>
              <a:t>which learners can relate to, and an exciting opportunity for developing </a:t>
            </a:r>
            <a:r>
              <a:rPr lang="en-GB" altLang="en-US" sz="2800" u="sng" dirty="0">
                <a:ea typeface="ＭＳ Ｐゴシック" panose="020B0600070205080204" pitchFamily="34" charset="-128"/>
              </a:rPr>
              <a:t>skills.</a:t>
            </a:r>
            <a:endParaRPr lang="en-GB" altLang="en-US" sz="2800" u="sng" dirty="0">
              <a:ea typeface="ＭＳ Ｐゴシック" panose="020B0600070205080204" pitchFamily="34" charset="-128"/>
              <a:sym typeface="Wingdings" panose="05000000000000000000" pitchFamily="2" charset="2"/>
            </a:endParaRPr>
          </a:p>
          <a:p>
            <a:pPr marL="469900" indent="-469900">
              <a:buNone/>
            </a:pPr>
            <a:r>
              <a:rPr lang="en-GB" altLang="en-US" sz="2800" dirty="0">
                <a:ea typeface="ＭＳ Ｐゴシック" panose="020B0600070205080204" pitchFamily="34" charset="-128"/>
                <a:sym typeface="Wingdings" panose="05000000000000000000" pitchFamily="2" charset="2"/>
              </a:rPr>
              <a:t>                                    </a:t>
            </a:r>
          </a:p>
          <a:p>
            <a:pPr marL="469900" indent="-469900"/>
            <a:r>
              <a:rPr lang="en-GB" altLang="en-US" sz="2800" dirty="0">
                <a:ea typeface="ＭＳ Ｐゴシック" panose="020B0600070205080204" pitchFamily="34" charset="-128"/>
              </a:rPr>
              <a:t>Many of the </a:t>
            </a:r>
            <a:r>
              <a:rPr lang="en-GB" altLang="en-US" sz="2800" u="sng" dirty="0">
                <a:ea typeface="ＭＳ Ｐゴシック" panose="020B0600070205080204" pitchFamily="34" charset="-128"/>
              </a:rPr>
              <a:t>existing school schemes</a:t>
            </a:r>
            <a:r>
              <a:rPr lang="en-GB" altLang="en-US" sz="2800" dirty="0">
                <a:ea typeface="ＭＳ Ｐゴシック" panose="020B0600070205080204" pitchFamily="34" charset="-128"/>
              </a:rPr>
              <a:t>, such as </a:t>
            </a:r>
            <a:r>
              <a:rPr lang="en-GB" altLang="en-US" sz="2800" b="1" dirty="0" err="1">
                <a:ea typeface="ＭＳ Ｐゴシック" panose="020B0600070205080204" pitchFamily="34" charset="-128"/>
              </a:rPr>
              <a:t>EcoSchools</a:t>
            </a:r>
            <a:r>
              <a:rPr lang="en-GB" altLang="en-US" sz="2800" b="1" dirty="0">
                <a:ea typeface="ＭＳ Ｐゴシック" panose="020B0600070205080204" pitchFamily="34" charset="-128"/>
              </a:rPr>
              <a:t>, Healthy Schools, Fairtrade schools </a:t>
            </a:r>
            <a:r>
              <a:rPr lang="en-GB" altLang="en-US" sz="2800" dirty="0">
                <a:ea typeface="ＭＳ Ｐゴシック" panose="020B0600070205080204" pitchFamily="34" charset="-128"/>
              </a:rPr>
              <a:t>and the various types of international school partnership contribute to ESDGC.</a:t>
            </a:r>
            <a:endParaRPr lang="en-US" altLang="en-US" sz="2800" dirty="0">
              <a:ea typeface="ＭＳ Ｐゴシック" panose="020B0600070205080204" pitchFamily="34" charset="-128"/>
            </a:endParaRPr>
          </a:p>
        </p:txBody>
      </p:sp>
      <p:sp>
        <p:nvSpPr>
          <p:cNvPr id="7" name="TextBox 6">
            <a:extLst>
              <a:ext uri="{FF2B5EF4-FFF2-40B4-BE49-F238E27FC236}">
                <a16:creationId xmlns:a16="http://schemas.microsoft.com/office/drawing/2014/main" id="{331A231B-FBA6-4B0B-A340-A6AAD3C32917}"/>
              </a:ext>
            </a:extLst>
          </p:cNvPr>
          <p:cNvSpPr txBox="1"/>
          <p:nvPr/>
        </p:nvSpPr>
        <p:spPr>
          <a:xfrm>
            <a:off x="465221" y="1756229"/>
            <a:ext cx="5261811" cy="4893647"/>
          </a:xfrm>
          <a:prstGeom prst="rect">
            <a:avLst/>
          </a:prstGeom>
          <a:noFill/>
          <a:ln>
            <a:solidFill>
              <a:schemeClr val="bg2"/>
            </a:solidFill>
          </a:ln>
        </p:spPr>
        <p:txBody>
          <a:bodyPr wrap="square">
            <a:spAutoFit/>
          </a:bodyPr>
          <a:lstStyle/>
          <a:p>
            <a:pPr marL="469900" indent="-469900" eaLnBrk="1" hangingPunct="1">
              <a:buFont typeface="Wingdings" panose="05000000000000000000" pitchFamily="2" charset="2"/>
              <a:buChar char="v"/>
            </a:pPr>
            <a:r>
              <a:rPr lang="en-GB" altLang="en-US" sz="2400" dirty="0" err="1">
                <a:ea typeface="ＭＳ Ｐゴシック" panose="020B0600070205080204" pitchFamily="34" charset="-128"/>
              </a:rPr>
              <a:t>Mae’n</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cynnig</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cyd-destunau</a:t>
            </a:r>
            <a:r>
              <a:rPr lang="en-GB" altLang="en-US" sz="2400" dirty="0">
                <a:ea typeface="ＭＳ Ｐゴシック" panose="020B0600070205080204" pitchFamily="34" charset="-128"/>
              </a:rPr>
              <a:t> </a:t>
            </a:r>
            <a:r>
              <a:rPr lang="en-GB" altLang="en-US" sz="2400" b="1" dirty="0" err="1">
                <a:ea typeface="ＭＳ Ｐゴシック" panose="020B0600070205080204" pitchFamily="34" charset="-128"/>
              </a:rPr>
              <a:t>diddorol</a:t>
            </a:r>
            <a:r>
              <a:rPr lang="en-GB" altLang="en-US" sz="2400" b="1" dirty="0">
                <a:ea typeface="ＭＳ Ｐゴシック" panose="020B0600070205080204" pitchFamily="34" charset="-128"/>
              </a:rPr>
              <a:t>, </a:t>
            </a:r>
            <a:r>
              <a:rPr lang="en-GB" altLang="en-US" sz="2400" b="1" dirty="0" err="1">
                <a:ea typeface="ＭＳ Ｐゴシック" panose="020B0600070205080204" pitchFamily="34" charset="-128"/>
              </a:rPr>
              <a:t>amserol</a:t>
            </a:r>
            <a:r>
              <a:rPr lang="en-GB" altLang="en-US" sz="2400" b="1" dirty="0">
                <a:ea typeface="ＭＳ Ｐゴシック" panose="020B0600070205080204" pitchFamily="34" charset="-128"/>
              </a:rPr>
              <a:t>, go </a:t>
            </a:r>
            <a:r>
              <a:rPr lang="en-GB" altLang="en-US" sz="2400" b="1" dirty="0" err="1">
                <a:ea typeface="ＭＳ Ｐゴシック" panose="020B0600070205080204" pitchFamily="34" charset="-128"/>
              </a:rPr>
              <a:t>iawn</a:t>
            </a:r>
            <a:r>
              <a:rPr lang="en-GB" altLang="en-US" sz="2400" b="1" dirty="0">
                <a:ea typeface="ＭＳ Ｐゴシック" panose="020B0600070205080204" pitchFamily="34" charset="-128"/>
              </a:rPr>
              <a:t> </a:t>
            </a:r>
            <a:r>
              <a:rPr lang="en-GB" altLang="en-US" sz="2400" b="1" dirty="0" err="1">
                <a:ea typeface="ＭＳ Ｐゴシック" panose="020B0600070205080204" pitchFamily="34" charset="-128"/>
              </a:rPr>
              <a:t>sy’n</a:t>
            </a:r>
            <a:r>
              <a:rPr lang="en-GB" altLang="en-US" sz="2400" b="1" dirty="0">
                <a:ea typeface="ＭＳ Ｐゴシック" panose="020B0600070205080204" pitchFamily="34" charset="-128"/>
              </a:rPr>
              <a:t> </a:t>
            </a:r>
            <a:r>
              <a:rPr lang="en-GB" altLang="en-US" sz="2400" b="1" dirty="0" err="1">
                <a:ea typeface="ＭＳ Ｐゴシック" panose="020B0600070205080204" pitchFamily="34" charset="-128"/>
              </a:rPr>
              <a:t>berthnasol</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i</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ddysgwyr</a:t>
            </a:r>
            <a:r>
              <a:rPr lang="en-GB" altLang="en-US" sz="2400" dirty="0">
                <a:ea typeface="ＭＳ Ｐゴシック" panose="020B0600070205080204" pitchFamily="34" charset="-128"/>
              </a:rPr>
              <a:t> a </a:t>
            </a:r>
            <a:r>
              <a:rPr lang="en-GB" altLang="en-US" sz="2400" dirty="0" err="1">
                <a:ea typeface="ＭＳ Ｐゴシック" panose="020B0600070205080204" pitchFamily="34" charset="-128"/>
              </a:rPr>
              <a:t>chyfle</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cyffrous</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i</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ddatblygu</a:t>
            </a:r>
            <a:r>
              <a:rPr lang="en-GB" altLang="en-US" sz="2400" dirty="0">
                <a:ea typeface="ＭＳ Ｐゴシック" panose="020B0600070205080204" pitchFamily="34" charset="-128"/>
              </a:rPr>
              <a:t> </a:t>
            </a:r>
            <a:r>
              <a:rPr lang="en-GB" altLang="en-US" sz="2400" u="sng" dirty="0" err="1">
                <a:ea typeface="ＭＳ Ｐゴシック" panose="020B0600070205080204" pitchFamily="34" charset="-128"/>
              </a:rPr>
              <a:t>sgiliau</a:t>
            </a:r>
            <a:r>
              <a:rPr lang="en-GB" altLang="en-US" sz="2400" dirty="0">
                <a:ea typeface="ＭＳ Ｐゴシック" panose="020B0600070205080204" pitchFamily="34" charset="-128"/>
              </a:rPr>
              <a:t>.  </a:t>
            </a:r>
          </a:p>
          <a:p>
            <a:pPr marL="469900" indent="-469900" eaLnBrk="1" hangingPunct="1">
              <a:buFont typeface="Wingdings" panose="05000000000000000000" pitchFamily="2" charset="2"/>
              <a:buNone/>
            </a:pPr>
            <a:r>
              <a:rPr lang="en-GB" altLang="en-US" sz="2400" dirty="0">
                <a:ea typeface="ＭＳ Ｐゴシック" panose="020B0600070205080204" pitchFamily="34" charset="-128"/>
                <a:sym typeface="Wingdings" panose="05000000000000000000" pitchFamily="2" charset="2"/>
              </a:rPr>
              <a:t>                                    </a:t>
            </a:r>
          </a:p>
          <a:p>
            <a:pPr marL="469900" indent="-469900" eaLnBrk="1" hangingPunct="1">
              <a:buFont typeface="Wingdings" panose="05000000000000000000" pitchFamily="2" charset="2"/>
              <a:buChar char="v"/>
            </a:pPr>
            <a:r>
              <a:rPr lang="en-GB" altLang="en-US" sz="2400" dirty="0">
                <a:ea typeface="ＭＳ Ｐゴシック" panose="020B0600070205080204" pitchFamily="34" charset="-128"/>
              </a:rPr>
              <a:t>Mae </a:t>
            </a:r>
            <a:r>
              <a:rPr lang="en-GB" altLang="en-US" sz="2400" dirty="0" err="1">
                <a:ea typeface="ＭＳ Ｐゴシック" panose="020B0600070205080204" pitchFamily="34" charset="-128"/>
              </a:rPr>
              <a:t>llawer</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o’r</a:t>
            </a:r>
            <a:r>
              <a:rPr lang="en-GB" altLang="en-US" sz="2400" dirty="0">
                <a:ea typeface="ＭＳ Ｐゴシック" panose="020B0600070205080204" pitchFamily="34" charset="-128"/>
              </a:rPr>
              <a:t> </a:t>
            </a:r>
            <a:r>
              <a:rPr lang="en-GB" altLang="en-US" sz="2400" u="sng" dirty="0" err="1">
                <a:ea typeface="ＭＳ Ｐゴシック" panose="020B0600070205080204" pitchFamily="34" charset="-128"/>
              </a:rPr>
              <a:t>cynlluniau</a:t>
            </a:r>
            <a:r>
              <a:rPr lang="en-GB" altLang="en-US" sz="2400" u="sng" dirty="0">
                <a:ea typeface="ＭＳ Ｐゴシック" panose="020B0600070205080204" pitchFamily="34" charset="-128"/>
              </a:rPr>
              <a:t> </a:t>
            </a:r>
            <a:r>
              <a:rPr lang="en-GB" altLang="en-US" sz="2400" u="sng" dirty="0" err="1">
                <a:ea typeface="ＭＳ Ｐゴシック" panose="020B0600070205080204" pitchFamily="34" charset="-128"/>
              </a:rPr>
              <a:t>presennol</a:t>
            </a:r>
            <a:r>
              <a:rPr lang="en-GB" altLang="en-US" sz="2400" u="sng" dirty="0">
                <a:ea typeface="ＭＳ Ｐゴシック" panose="020B0600070205080204" pitchFamily="34" charset="-128"/>
              </a:rPr>
              <a:t> </a:t>
            </a:r>
            <a:r>
              <a:rPr lang="en-GB" altLang="en-US" sz="2400" dirty="0" err="1">
                <a:ea typeface="ＭＳ Ｐゴシック" panose="020B0600070205080204" pitchFamily="34" charset="-128"/>
              </a:rPr>
              <a:t>mewn</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ysgolion</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fel</a:t>
            </a:r>
            <a:r>
              <a:rPr lang="en-GB" altLang="en-US" sz="2400" dirty="0">
                <a:ea typeface="ＭＳ Ｐゴシック" panose="020B0600070205080204" pitchFamily="34" charset="-128"/>
              </a:rPr>
              <a:t> </a:t>
            </a:r>
            <a:r>
              <a:rPr lang="en-GB" altLang="en-US" sz="2400" b="1" dirty="0" err="1">
                <a:ea typeface="ＭＳ Ｐゴシック" panose="020B0600070205080204" pitchFamily="34" charset="-128"/>
              </a:rPr>
              <a:t>EcoSgolion</a:t>
            </a:r>
            <a:r>
              <a:rPr lang="en-GB" altLang="en-US" sz="2400" b="1" dirty="0">
                <a:ea typeface="ＭＳ Ｐゴシック" panose="020B0600070205080204" pitchFamily="34" charset="-128"/>
              </a:rPr>
              <a:t>, </a:t>
            </a:r>
            <a:r>
              <a:rPr lang="en-GB" altLang="en-US" sz="2400" b="1" dirty="0" err="1">
                <a:ea typeface="ＭＳ Ｐゴシック" panose="020B0600070205080204" pitchFamily="34" charset="-128"/>
              </a:rPr>
              <a:t>Ysgolion</a:t>
            </a:r>
            <a:r>
              <a:rPr lang="en-GB" altLang="en-US" sz="2400" b="1" dirty="0">
                <a:ea typeface="ＭＳ Ｐゴシック" panose="020B0600070205080204" pitchFamily="34" charset="-128"/>
              </a:rPr>
              <a:t> </a:t>
            </a:r>
            <a:r>
              <a:rPr lang="en-GB" altLang="en-US" sz="2400" b="1" dirty="0" err="1">
                <a:ea typeface="ＭＳ Ｐゴシック" panose="020B0600070205080204" pitchFamily="34" charset="-128"/>
              </a:rPr>
              <a:t>Iach</a:t>
            </a:r>
            <a:r>
              <a:rPr lang="en-GB" altLang="en-US" sz="2400" b="1" dirty="0">
                <a:ea typeface="ＭＳ Ｐゴシック" panose="020B0600070205080204" pitchFamily="34" charset="-128"/>
              </a:rPr>
              <a:t>, </a:t>
            </a:r>
            <a:r>
              <a:rPr lang="en-GB" altLang="en-US" sz="2400" b="1" dirty="0" err="1">
                <a:ea typeface="ＭＳ Ｐゴシック" panose="020B0600070205080204" pitchFamily="34" charset="-128"/>
              </a:rPr>
              <a:t>Ysgolion</a:t>
            </a:r>
            <a:r>
              <a:rPr lang="en-GB" altLang="en-US" sz="2400" b="1" dirty="0">
                <a:ea typeface="ＭＳ Ｐゴシック" panose="020B0600070205080204" pitchFamily="34" charset="-128"/>
              </a:rPr>
              <a:t> </a:t>
            </a:r>
            <a:r>
              <a:rPr lang="en-GB" altLang="en-US" sz="2400" b="1" dirty="0" err="1">
                <a:ea typeface="ＭＳ Ｐゴシック" panose="020B0600070205080204" pitchFamily="34" charset="-128"/>
              </a:rPr>
              <a:t>Masnach</a:t>
            </a:r>
            <a:r>
              <a:rPr lang="en-GB" altLang="en-US" sz="2400" b="1" dirty="0">
                <a:ea typeface="ＭＳ Ｐゴシック" panose="020B0600070205080204" pitchFamily="34" charset="-128"/>
              </a:rPr>
              <a:t> </a:t>
            </a:r>
            <a:r>
              <a:rPr lang="en-GB" altLang="en-US" sz="2400" b="1" dirty="0" err="1">
                <a:ea typeface="ＭＳ Ｐゴシック" panose="020B0600070205080204" pitchFamily="34" charset="-128"/>
              </a:rPr>
              <a:t>Deg</a:t>
            </a:r>
            <a:r>
              <a:rPr lang="en-GB" altLang="en-US" sz="2400" b="1" dirty="0">
                <a:ea typeface="ＭＳ Ｐゴシック" panose="020B0600070205080204" pitchFamily="34" charset="-128"/>
              </a:rPr>
              <a:t>,</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a’r</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gwahanol</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fathau</a:t>
            </a:r>
            <a:r>
              <a:rPr lang="en-GB" altLang="en-US" sz="2400" dirty="0">
                <a:ea typeface="ＭＳ Ｐゴシック" panose="020B0600070205080204" pitchFamily="34" charset="-128"/>
              </a:rPr>
              <a:t> o </a:t>
            </a:r>
            <a:r>
              <a:rPr lang="en-GB" altLang="en-US" sz="2400" u="sng" dirty="0" err="1">
                <a:ea typeface="ＭＳ Ｐゴシック" panose="020B0600070205080204" pitchFamily="34" charset="-128"/>
              </a:rPr>
              <a:t>bartneriaethau</a:t>
            </a:r>
            <a:r>
              <a:rPr lang="en-GB" altLang="en-US" sz="2400" u="sng" dirty="0">
                <a:ea typeface="ＭＳ Ｐゴシック" panose="020B0600070205080204" pitchFamily="34" charset="-128"/>
              </a:rPr>
              <a:t> </a:t>
            </a:r>
            <a:r>
              <a:rPr lang="en-GB" altLang="en-US" sz="2400" u="sng" dirty="0" err="1">
                <a:ea typeface="ＭＳ Ｐゴシック" panose="020B0600070205080204" pitchFamily="34" charset="-128"/>
              </a:rPr>
              <a:t>rhyngwladol</a:t>
            </a:r>
            <a:r>
              <a:rPr lang="en-GB" altLang="en-US" sz="2400" u="sng" dirty="0">
                <a:ea typeface="ＭＳ Ｐゴシック" panose="020B0600070205080204" pitchFamily="34" charset="-128"/>
              </a:rPr>
              <a:t> </a:t>
            </a:r>
            <a:r>
              <a:rPr lang="en-GB" altLang="en-US" sz="2400" dirty="0" err="1">
                <a:ea typeface="ＭＳ Ｐゴシック" panose="020B0600070205080204" pitchFamily="34" charset="-128"/>
              </a:rPr>
              <a:t>ar</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gyfer</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ysgolion</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yn</a:t>
            </a:r>
            <a:r>
              <a:rPr lang="en-GB" altLang="en-US" sz="2400" dirty="0">
                <a:ea typeface="ＭＳ Ｐゴシック" panose="020B0600070205080204" pitchFamily="34" charset="-128"/>
              </a:rPr>
              <a:t> </a:t>
            </a:r>
            <a:r>
              <a:rPr lang="en-GB" altLang="en-US" sz="2400" dirty="0" err="1">
                <a:ea typeface="ＭＳ Ｐゴシック" panose="020B0600070205080204" pitchFamily="34" charset="-128"/>
              </a:rPr>
              <a:t>cyfrannu</a:t>
            </a:r>
            <a:r>
              <a:rPr lang="en-GB" altLang="en-US" sz="2400" dirty="0">
                <a:ea typeface="ＭＳ Ｐゴシック" panose="020B0600070205080204" pitchFamily="34" charset="-128"/>
              </a:rPr>
              <a:t> at ADCDF.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1" name="Rectangle 2">
            <a:extLst>
              <a:ext uri="{FF2B5EF4-FFF2-40B4-BE49-F238E27FC236}">
                <a16:creationId xmlns:a16="http://schemas.microsoft.com/office/drawing/2014/main" id="{894A73EF-60C8-4015-8BEA-DC5F1FF1D59E}"/>
              </a:ext>
            </a:extLst>
          </p:cNvPr>
          <p:cNvSpPr>
            <a:spLocks noGrp="1" noChangeArrowheads="1"/>
          </p:cNvSpPr>
          <p:nvPr>
            <p:ph type="title"/>
          </p:nvPr>
        </p:nvSpPr>
        <p:spPr>
          <a:xfrm>
            <a:off x="1253130" y="527843"/>
            <a:ext cx="10687049" cy="914400"/>
          </a:xfrm>
        </p:spPr>
        <p:txBody>
          <a:bodyPr/>
          <a:lstStyle/>
          <a:p>
            <a:pPr eaLnBrk="1" hangingPunct="1"/>
            <a:r>
              <a:rPr lang="en-GB" altLang="en-US" dirty="0">
                <a:ea typeface="ＭＳ Ｐゴシック" panose="020B0600070205080204" pitchFamily="34" charset="-128"/>
              </a:rPr>
              <a:t>Y </a:t>
            </a:r>
            <a:r>
              <a:rPr lang="en-GB" altLang="en-US" dirty="0" err="1">
                <a:ea typeface="ＭＳ Ｐゴシック" panose="020B0600070205080204" pitchFamily="34" charset="-128"/>
              </a:rPr>
              <a:t>ffordd</a:t>
            </a:r>
            <a:r>
              <a:rPr lang="en-GB" altLang="en-US" dirty="0">
                <a:ea typeface="ＭＳ Ｐゴシック" panose="020B0600070205080204" pitchFamily="34" charset="-128"/>
              </a:rPr>
              <a:t> </a:t>
            </a:r>
            <a:r>
              <a:rPr lang="en-GB" altLang="en-US" dirty="0" err="1">
                <a:ea typeface="ＭＳ Ｐゴシック" panose="020B0600070205080204" pitchFamily="34" charset="-128"/>
              </a:rPr>
              <a:t>ymlaen</a:t>
            </a:r>
            <a:r>
              <a:rPr lang="en-GB" altLang="en-US" dirty="0">
                <a:ea typeface="ＭＳ Ｐゴシック" panose="020B0600070205080204" pitchFamily="34" charset="-128"/>
              </a:rPr>
              <a:t>… / The way forward……</a:t>
            </a:r>
            <a:endParaRPr lang="en-US" altLang="en-US" dirty="0">
              <a:ea typeface="ＭＳ Ｐゴシック" panose="020B0600070205080204" pitchFamily="34" charset="-128"/>
            </a:endParaRPr>
          </a:p>
        </p:txBody>
      </p:sp>
      <p:sp>
        <p:nvSpPr>
          <p:cNvPr id="40962" name="Rectangle 3">
            <a:extLst>
              <a:ext uri="{FF2B5EF4-FFF2-40B4-BE49-F238E27FC236}">
                <a16:creationId xmlns:a16="http://schemas.microsoft.com/office/drawing/2014/main" id="{6B01D62B-C8F0-4B98-AB08-0EED3F187C1E}"/>
              </a:ext>
            </a:extLst>
          </p:cNvPr>
          <p:cNvSpPr>
            <a:spLocks noGrp="1" noChangeArrowheads="1"/>
          </p:cNvSpPr>
          <p:nvPr>
            <p:ph type="body" sz="half" idx="1"/>
          </p:nvPr>
        </p:nvSpPr>
        <p:spPr>
          <a:xfrm>
            <a:off x="1481729" y="2053045"/>
            <a:ext cx="5114925" cy="4419600"/>
          </a:xfrm>
        </p:spPr>
        <p:txBody>
          <a:bodyPr/>
          <a:lstStyle/>
          <a:p>
            <a:pPr marL="469900" indent="-469900">
              <a:buNone/>
            </a:pPr>
            <a:r>
              <a:rPr lang="en-GB" altLang="en-US" sz="2800" b="1" dirty="0">
                <a:ea typeface="ＭＳ Ｐゴシック" panose="020B0600070205080204" pitchFamily="34" charset="-128"/>
              </a:rPr>
              <a:t>“Education </a:t>
            </a:r>
            <a:r>
              <a:rPr lang="en-GB" altLang="en-US" sz="2800" dirty="0">
                <a:ea typeface="ＭＳ Ｐゴシック" panose="020B0600070205080204" pitchFamily="34" charset="-128"/>
              </a:rPr>
              <a:t>is the most</a:t>
            </a:r>
          </a:p>
          <a:p>
            <a:pPr marL="469900" indent="-469900">
              <a:buNone/>
            </a:pPr>
            <a:r>
              <a:rPr lang="en-GB" altLang="en-US" sz="2800" dirty="0">
                <a:ea typeface="ＭＳ Ｐゴシック" panose="020B0600070205080204" pitchFamily="34" charset="-128"/>
              </a:rPr>
              <a:t>powerful weapon you can </a:t>
            </a:r>
          </a:p>
          <a:p>
            <a:pPr marL="469900" indent="-469900">
              <a:buNone/>
            </a:pPr>
            <a:r>
              <a:rPr lang="en-GB" altLang="en-US" sz="2800" dirty="0">
                <a:ea typeface="ＭＳ Ｐゴシック" panose="020B0600070205080204" pitchFamily="34" charset="-128"/>
              </a:rPr>
              <a:t>use to change the world.”</a:t>
            </a:r>
          </a:p>
          <a:p>
            <a:pPr marL="469900" indent="-469900">
              <a:buNone/>
            </a:pPr>
            <a:endParaRPr lang="en-GB" altLang="en-US" sz="2800" dirty="0">
              <a:ea typeface="ＭＳ Ｐゴシック" panose="020B0600070205080204" pitchFamily="34" charset="-128"/>
            </a:endParaRPr>
          </a:p>
          <a:p>
            <a:pPr marL="469900" indent="-469900">
              <a:buNone/>
            </a:pPr>
            <a:r>
              <a:rPr lang="en-GB" altLang="en-US" sz="2800" dirty="0">
                <a:ea typeface="ＭＳ Ｐゴシック" panose="020B0600070205080204" pitchFamily="34" charset="-128"/>
              </a:rPr>
              <a:t>	        Nelson Mandela</a:t>
            </a:r>
            <a:endParaRPr lang="en-US" altLang="en-US" sz="2800" dirty="0">
              <a:ea typeface="ＭＳ Ｐゴシック" panose="020B0600070205080204" pitchFamily="34" charset="-128"/>
            </a:endParaRPr>
          </a:p>
        </p:txBody>
      </p:sp>
      <p:pic>
        <p:nvPicPr>
          <p:cNvPr id="40963" name="Picture 4" descr="children of the world">
            <a:extLst>
              <a:ext uri="{FF2B5EF4-FFF2-40B4-BE49-F238E27FC236}">
                <a16:creationId xmlns:a16="http://schemas.microsoft.com/office/drawing/2014/main" id="{44F82411-5AA4-49F0-9F23-E4274869BB0D}"/>
              </a:ext>
            </a:extLst>
          </p:cNvPr>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6888163" y="1916114"/>
            <a:ext cx="2887662" cy="2854325"/>
          </a:xfr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Content Placeholder 6"/>
          <p:cNvSpPr>
            <a:spLocks noGrp="1"/>
          </p:cNvSpPr>
          <p:nvPr>
            <p:ph sz="half" idx="4294967295"/>
          </p:nvPr>
        </p:nvSpPr>
        <p:spPr>
          <a:xfrm>
            <a:off x="1512389" y="2589712"/>
            <a:ext cx="9042400" cy="3324225"/>
          </a:xfrm>
        </p:spPr>
        <p:style>
          <a:lnRef idx="2">
            <a:schemeClr val="dk1"/>
          </a:lnRef>
          <a:fillRef idx="1">
            <a:schemeClr val="lt1"/>
          </a:fillRef>
          <a:effectRef idx="0">
            <a:schemeClr val="dk1"/>
          </a:effectRef>
          <a:fontRef idx="minor">
            <a:schemeClr val="dk1"/>
          </a:fontRef>
        </p:style>
        <p:txBody>
          <a:bodyPr>
            <a:normAutofit/>
          </a:bodyPr>
          <a:lstStyle/>
          <a:p>
            <a:pPr marL="0" indent="0">
              <a:buNone/>
            </a:pPr>
            <a:r>
              <a:rPr lang="en-GB" altLang="en-US" sz="2800" b="1" i="1" dirty="0">
                <a:ea typeface="ＭＳ Ｐゴシック" pitchFamily="34" charset="-128"/>
              </a:rPr>
              <a:t>Education for global citizenship helps enable young people to develop the core competencies which allow them to actively engage with the world, and help to make it a more just and sustainable place.</a:t>
            </a:r>
          </a:p>
          <a:p>
            <a:pPr marL="0" indent="0">
              <a:buNone/>
            </a:pPr>
            <a:r>
              <a:rPr lang="en-GB" altLang="en-US" dirty="0">
                <a:ea typeface="ＭＳ Ｐゴシック" pitchFamily="34" charset="-128"/>
              </a:rPr>
              <a:t>(Oxfam Education, 2014)</a:t>
            </a:r>
          </a:p>
        </p:txBody>
      </p:sp>
      <p:sp>
        <p:nvSpPr>
          <p:cNvPr id="47106" name="Rectangle 2"/>
          <p:cNvSpPr>
            <a:spLocks noGrp="1" noChangeArrowheads="1"/>
          </p:cNvSpPr>
          <p:nvPr>
            <p:ph type="title" idx="4294967295"/>
          </p:nvPr>
        </p:nvSpPr>
        <p:spPr>
          <a:xfrm>
            <a:off x="0" y="473075"/>
            <a:ext cx="8702675" cy="1516063"/>
          </a:xfrm>
        </p:spPr>
        <p:txBody>
          <a:bodyPr rtlCol="0">
            <a:noAutofit/>
          </a:bodyPr>
          <a:lstStyle/>
          <a:p>
            <a:pPr algn="r">
              <a:defRPr/>
            </a:pPr>
            <a:r>
              <a:rPr lang="en-US" sz="4400" dirty="0">
                <a:solidFill>
                  <a:schemeClr val="tx1"/>
                </a:solidFill>
                <a:hlinkClick r:id="rId3">
                  <a:extLst>
                    <a:ext uri="{A12FA001-AC4F-418D-AE19-62706E023703}">
                      <ahyp:hlinkClr xmlns:ahyp="http://schemas.microsoft.com/office/drawing/2018/hyperlinkcolor" val="tx"/>
                    </a:ext>
                  </a:extLst>
                </a:hlinkClick>
              </a:rPr>
              <a:t>DINYASYDDIAETH BYD-EANG</a:t>
            </a:r>
            <a:r>
              <a:rPr lang="en-US" sz="4400" dirty="0">
                <a:solidFill>
                  <a:srgbClr val="954F72"/>
                </a:solidFill>
                <a:hlinkClick r:id="rId3">
                  <a:extLst>
                    <a:ext uri="{A12FA001-AC4F-418D-AE19-62706E023703}">
                      <ahyp:hlinkClr xmlns:ahyp="http://schemas.microsoft.com/office/drawing/2018/hyperlinkcolor" val="tx"/>
                    </a:ext>
                  </a:extLst>
                </a:hlinkClick>
              </a:rPr>
              <a:t>  Global Citizenship</a:t>
            </a:r>
            <a:endParaRPr lang="en-GB" sz="4400" i="1" dirty="0"/>
          </a:p>
        </p:txBody>
      </p:sp>
      <p:pic>
        <p:nvPicPr>
          <p:cNvPr id="3" name="Picture 2" descr="Chart, pie chart&#10;&#10;Description automatically generated">
            <a:extLst>
              <a:ext uri="{FF2B5EF4-FFF2-40B4-BE49-F238E27FC236}">
                <a16:creationId xmlns:a16="http://schemas.microsoft.com/office/drawing/2014/main" id="{8C7CB1FD-D21F-409C-9440-726E75B383C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299414" y="1328334"/>
            <a:ext cx="603122" cy="603122"/>
          </a:xfrm>
          <a:prstGeom prst="rect">
            <a:avLst/>
          </a:prstGeom>
        </p:spPr>
      </p:pic>
    </p:spTree>
    <p:extLst>
      <p:ext uri="{BB962C8B-B14F-4D97-AF65-F5344CB8AC3E}">
        <p14:creationId xmlns:p14="http://schemas.microsoft.com/office/powerpoint/2010/main" val="1798573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6">
                                            <p:bg/>
                                          </p:spTgt>
                                        </p:tgtEl>
                                        <p:attrNameLst>
                                          <p:attrName>style.visibility</p:attrName>
                                        </p:attrNameLst>
                                      </p:cBhvr>
                                      <p:to>
                                        <p:strVal val="visible"/>
                                      </p:to>
                                    </p:set>
                                    <p:animEffect transition="in" filter="fade">
                                      <p:cBhvr>
                                        <p:cTn id="7" dur="500"/>
                                        <p:tgtEl>
                                          <p:spTgt spid="16386">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386">
                                            <p:txEl>
                                              <p:pRg st="0" end="0"/>
                                            </p:txEl>
                                          </p:spTgt>
                                        </p:tgtEl>
                                        <p:attrNameLst>
                                          <p:attrName>style.visibility</p:attrName>
                                        </p:attrNameLst>
                                      </p:cBhvr>
                                      <p:to>
                                        <p:strVal val="visible"/>
                                      </p:to>
                                    </p:set>
                                    <p:animEffect transition="in" filter="fade">
                                      <p:cBhvr>
                                        <p:cTn id="12" dur="500"/>
                                        <p:tgtEl>
                                          <p:spTgt spid="1638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386">
                                            <p:txEl>
                                              <p:pRg st="1" end="1"/>
                                            </p:txEl>
                                          </p:spTgt>
                                        </p:tgtEl>
                                        <p:attrNameLst>
                                          <p:attrName>style.visibility</p:attrName>
                                        </p:attrNameLst>
                                      </p:cBhvr>
                                      <p:to>
                                        <p:strVal val="visible"/>
                                      </p:to>
                                    </p:set>
                                    <p:animEffect transition="in" filter="fade">
                                      <p:cBhvr>
                                        <p:cTn id="17" dur="500"/>
                                        <p:tgtEl>
                                          <p:spTgt spid="1638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577027" y="190525"/>
            <a:ext cx="11614973" cy="1600200"/>
          </a:xfrm>
        </p:spPr>
        <p:txBody>
          <a:bodyPr>
            <a:normAutofit fontScale="90000"/>
          </a:bodyPr>
          <a:lstStyle/>
          <a:p>
            <a:r>
              <a:rPr lang="en-US" sz="3600" b="1" dirty="0"/>
              <a:t>Beth </a:t>
            </a:r>
            <a:r>
              <a:rPr lang="en-US" sz="3600" b="1" dirty="0" err="1"/>
              <a:t>mae’n</a:t>
            </a:r>
            <a:r>
              <a:rPr lang="en-US" sz="3600" b="1" dirty="0"/>
              <a:t> </a:t>
            </a:r>
            <a:r>
              <a:rPr lang="en-US" sz="3600" b="1" dirty="0" err="1"/>
              <a:t>ei</a:t>
            </a:r>
            <a:r>
              <a:rPr lang="en-US" sz="3600" b="1" dirty="0"/>
              <a:t> </a:t>
            </a:r>
            <a:r>
              <a:rPr lang="en-US" sz="3600" b="1" dirty="0" err="1"/>
              <a:t>olygu</a:t>
            </a:r>
            <a:r>
              <a:rPr lang="en-US" sz="3600" b="1" dirty="0"/>
              <a:t> i </a:t>
            </a:r>
            <a:r>
              <a:rPr lang="en-US" sz="3600" b="1" dirty="0" err="1"/>
              <a:t>gael</a:t>
            </a:r>
            <a:r>
              <a:rPr lang="en-US" sz="3600" b="1" dirty="0"/>
              <a:t> </a:t>
            </a:r>
            <a:r>
              <a:rPr lang="en-US" sz="3600" b="1" dirty="0" err="1"/>
              <a:t>safbwynt</a:t>
            </a:r>
            <a:r>
              <a:rPr lang="en-US" sz="3600" b="1" dirty="0"/>
              <a:t> </a:t>
            </a:r>
            <a:r>
              <a:rPr lang="en-US" sz="3600" b="1" dirty="0" err="1"/>
              <a:t>byd-eang</a:t>
            </a:r>
            <a:r>
              <a:rPr lang="en-US" sz="3600" b="1" dirty="0"/>
              <a:t>?</a:t>
            </a:r>
            <a:br>
              <a:rPr lang="en-US" sz="3600" b="1" dirty="0"/>
            </a:br>
            <a:r>
              <a:rPr lang="en-US" sz="3600" b="1" dirty="0"/>
              <a:t>What does it mean to have a global perspective?</a:t>
            </a:r>
            <a:br>
              <a:rPr lang="en-US" b="1" dirty="0"/>
            </a:br>
            <a:endParaRPr lang="en-US" dirty="0"/>
          </a:p>
        </p:txBody>
      </p:sp>
      <p:sp>
        <p:nvSpPr>
          <p:cNvPr id="2" name="Content Placeholder 1"/>
          <p:cNvSpPr>
            <a:spLocks noGrp="1"/>
          </p:cNvSpPr>
          <p:nvPr>
            <p:ph idx="1"/>
          </p:nvPr>
        </p:nvSpPr>
        <p:spPr>
          <a:xfrm>
            <a:off x="6314194" y="2801227"/>
            <a:ext cx="5235117" cy="3751312"/>
          </a:xfrm>
        </p:spPr>
        <p:txBody>
          <a:bodyPr>
            <a:normAutofit/>
          </a:bodyPr>
          <a:lstStyle/>
          <a:p>
            <a:pPr marL="45720" indent="0">
              <a:buNone/>
            </a:pPr>
            <a:endParaRPr lang="en-US" dirty="0"/>
          </a:p>
          <a:p>
            <a:pPr marL="45720" indent="0">
              <a:buNone/>
            </a:pPr>
            <a:endParaRPr lang="en-US" dirty="0"/>
          </a:p>
          <a:p>
            <a:pPr marL="45720" indent="0">
              <a:buNone/>
            </a:pPr>
            <a:endParaRPr lang="en-US" dirty="0"/>
          </a:p>
          <a:p>
            <a:endParaRPr lang="en-GB" dirty="0"/>
          </a:p>
          <a:p>
            <a:endParaRPr lang="en-GB" dirty="0"/>
          </a:p>
          <a:p>
            <a:r>
              <a:rPr lang="en-GB" b="1" dirty="0"/>
              <a:t>1</a:t>
            </a:r>
            <a:r>
              <a:rPr lang="en-GB" b="1" baseline="30000" dirty="0"/>
              <a:t>st</a:t>
            </a:r>
            <a:r>
              <a:rPr lang="en-GB" b="1" dirty="0"/>
              <a:t> definition of global</a:t>
            </a:r>
            <a:r>
              <a:rPr lang="en-GB" dirty="0"/>
              <a:t>: all-encompassing, all-inclusive</a:t>
            </a:r>
          </a:p>
          <a:p>
            <a:r>
              <a:rPr lang="en-GB" b="1" dirty="0"/>
              <a:t>2</a:t>
            </a:r>
            <a:r>
              <a:rPr lang="en-GB" b="1" baseline="30000" dirty="0"/>
              <a:t>nd</a:t>
            </a:r>
            <a:r>
              <a:rPr lang="en-GB" b="1" dirty="0"/>
              <a:t> definition of global</a:t>
            </a:r>
            <a:r>
              <a:rPr lang="en-GB" dirty="0"/>
              <a:t>: relating to the whole world; worldwide.</a:t>
            </a:r>
            <a:endParaRPr lang="en-US" dirty="0"/>
          </a:p>
          <a:p>
            <a:endParaRPr lang="en-US" dirty="0"/>
          </a:p>
        </p:txBody>
      </p:sp>
      <p:sp>
        <p:nvSpPr>
          <p:cNvPr id="6" name="Rectangle 5"/>
          <p:cNvSpPr/>
          <p:nvPr/>
        </p:nvSpPr>
        <p:spPr>
          <a:xfrm>
            <a:off x="858558" y="1843406"/>
            <a:ext cx="10435329" cy="2679733"/>
          </a:xfrm>
          <a:prstGeom prst="rect">
            <a:avLst/>
          </a:prstGeom>
          <a:ln w="57150"/>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a:ea typeface="+mn-ea"/>
                <a:cs typeface="+mn-cs"/>
              </a:rPr>
              <a:t>‘A global perspective is the capacity and predisposition for a person to think with complexity taking into account multiple perspectives, to form a unique sense of self that is value based and authentic, and to relate to others with respect and openness especially with those who are not like her…. [with a] sense of people, nation, and world beyond themselves’ </a:t>
            </a:r>
            <a:r>
              <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rPr>
              <a:t>(Finn, McNamara, 2011: p. 259).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entury Gothic" panose="020B0502020202020204"/>
                <a:ea typeface="+mn-ea"/>
                <a:cs typeface="+mn-cs"/>
              </a:rPr>
              <a:t> </a:t>
            </a:r>
          </a:p>
        </p:txBody>
      </p:sp>
      <p:sp>
        <p:nvSpPr>
          <p:cNvPr id="8" name="TextBox 7">
            <a:extLst>
              <a:ext uri="{FF2B5EF4-FFF2-40B4-BE49-F238E27FC236}">
                <a16:creationId xmlns:a16="http://schemas.microsoft.com/office/drawing/2014/main" id="{B1471C96-CC83-4F64-8DB3-5F8C9F73009D}"/>
              </a:ext>
            </a:extLst>
          </p:cNvPr>
          <p:cNvSpPr txBox="1"/>
          <p:nvPr/>
        </p:nvSpPr>
        <p:spPr>
          <a:xfrm>
            <a:off x="642689" y="4830626"/>
            <a:ext cx="4629586" cy="1323439"/>
          </a:xfrm>
          <a:prstGeom prst="rect">
            <a:avLst/>
          </a:prstGeom>
          <a:noFill/>
          <a:ln>
            <a:solidFill>
              <a:schemeClr val="bg2"/>
            </a:solidFill>
          </a:ln>
        </p:spPr>
        <p:txBody>
          <a:bodyPr wrap="square">
            <a:spAutoFit/>
          </a:bodyPr>
          <a:lstStyle/>
          <a:p>
            <a:r>
              <a:rPr lang="en-GB" sz="2000" b="1" dirty="0" err="1"/>
              <a:t>Diffiniad</a:t>
            </a:r>
            <a:r>
              <a:rPr lang="en-GB" sz="2000" b="1" dirty="0"/>
              <a:t> 1af o </a:t>
            </a:r>
            <a:r>
              <a:rPr lang="en-GB" sz="2000" b="1" dirty="0" err="1"/>
              <a:t>fyd-eang</a:t>
            </a:r>
            <a:r>
              <a:rPr lang="en-GB" sz="2000" b="1" dirty="0"/>
              <a:t>: </a:t>
            </a:r>
            <a:r>
              <a:rPr lang="en-GB" sz="2000" dirty="0" err="1"/>
              <a:t>hollgynhwysol</a:t>
            </a:r>
            <a:r>
              <a:rPr lang="en-GB" sz="2000" dirty="0"/>
              <a:t>, </a:t>
            </a:r>
            <a:r>
              <a:rPr lang="en-GB" sz="2000" dirty="0" err="1"/>
              <a:t>hollgynhwysol</a:t>
            </a:r>
            <a:endParaRPr lang="en-GB" sz="2000" dirty="0"/>
          </a:p>
          <a:p>
            <a:r>
              <a:rPr lang="en-GB" sz="2000" b="1" dirty="0"/>
              <a:t>2il </a:t>
            </a:r>
            <a:r>
              <a:rPr lang="en-GB" sz="2000" b="1" dirty="0" err="1"/>
              <a:t>ddiffiniad</a:t>
            </a:r>
            <a:r>
              <a:rPr lang="en-GB" sz="2000" b="1" dirty="0"/>
              <a:t> o </a:t>
            </a:r>
            <a:r>
              <a:rPr lang="en-GB" sz="2000" b="1" dirty="0" err="1"/>
              <a:t>fyd-eang</a:t>
            </a:r>
            <a:r>
              <a:rPr lang="en-GB" sz="2000" b="1" dirty="0"/>
              <a:t>: </a:t>
            </a:r>
            <a:r>
              <a:rPr lang="en-GB" sz="2000" dirty="0" err="1"/>
              <a:t>sy'n</a:t>
            </a:r>
            <a:r>
              <a:rPr lang="en-GB" sz="2000" dirty="0"/>
              <a:t> </a:t>
            </a:r>
            <a:r>
              <a:rPr lang="en-GB" sz="2000" dirty="0" err="1"/>
              <a:t>ymwneud</a:t>
            </a:r>
            <a:r>
              <a:rPr lang="en-GB" sz="2000" dirty="0"/>
              <a:t> </a:t>
            </a:r>
            <a:r>
              <a:rPr lang="en-GB" sz="2000" dirty="0" err="1"/>
              <a:t>â'r</a:t>
            </a:r>
            <a:r>
              <a:rPr lang="en-GB" sz="2000" dirty="0"/>
              <a:t> </a:t>
            </a:r>
            <a:r>
              <a:rPr lang="en-GB" sz="2000" dirty="0" err="1"/>
              <a:t>byd</a:t>
            </a:r>
            <a:r>
              <a:rPr lang="en-GB" sz="2000" dirty="0"/>
              <a:t> </a:t>
            </a:r>
            <a:r>
              <a:rPr lang="en-GB" sz="2000" dirty="0" err="1"/>
              <a:t>i</a:t>
            </a:r>
            <a:r>
              <a:rPr lang="en-GB" sz="2000" dirty="0"/>
              <a:t> </a:t>
            </a:r>
            <a:r>
              <a:rPr lang="en-GB" sz="2000" dirty="0" err="1"/>
              <a:t>gyd</a:t>
            </a:r>
            <a:r>
              <a:rPr lang="en-GB" sz="2000" dirty="0"/>
              <a:t>; </a:t>
            </a:r>
            <a:r>
              <a:rPr lang="en-GB" sz="2000" dirty="0" err="1"/>
              <a:t>byd-eang</a:t>
            </a:r>
            <a:r>
              <a:rPr lang="en-GB" sz="2000" dirty="0"/>
              <a:t>.</a:t>
            </a:r>
          </a:p>
        </p:txBody>
      </p:sp>
    </p:spTree>
    <p:extLst>
      <p:ext uri="{BB962C8B-B14F-4D97-AF65-F5344CB8AC3E}">
        <p14:creationId xmlns:p14="http://schemas.microsoft.com/office/powerpoint/2010/main" val="2079361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938591" y="407912"/>
            <a:ext cx="8596668" cy="1320800"/>
          </a:xfrm>
        </p:spPr>
        <p:txBody>
          <a:bodyPr/>
          <a:lstStyle/>
          <a:p>
            <a:r>
              <a:rPr lang="en-GB" dirty="0"/>
              <a:t>Beth </a:t>
            </a:r>
            <a:r>
              <a:rPr lang="en-GB" dirty="0" err="1"/>
              <a:t>yw</a:t>
            </a:r>
            <a:r>
              <a:rPr lang="en-GB" dirty="0"/>
              <a:t> </a:t>
            </a:r>
            <a:r>
              <a:rPr lang="en-GB" dirty="0" err="1"/>
              <a:t>dinesydd</a:t>
            </a:r>
            <a:r>
              <a:rPr lang="en-GB" dirty="0"/>
              <a:t> </a:t>
            </a:r>
            <a:r>
              <a:rPr lang="en-GB" dirty="0" err="1"/>
              <a:t>byd-eang</a:t>
            </a:r>
            <a:r>
              <a:rPr lang="en-GB" dirty="0"/>
              <a:t>?</a:t>
            </a:r>
            <a:br>
              <a:rPr lang="en-GB" dirty="0"/>
            </a:br>
            <a:r>
              <a:rPr lang="en-GB" dirty="0"/>
              <a:t>What is a global citizen?</a:t>
            </a:r>
          </a:p>
        </p:txBody>
      </p:sp>
      <p:sp>
        <p:nvSpPr>
          <p:cNvPr id="2" name="Content Placeholder 1"/>
          <p:cNvSpPr>
            <a:spLocks noGrp="1"/>
          </p:cNvSpPr>
          <p:nvPr>
            <p:ph idx="1"/>
          </p:nvPr>
        </p:nvSpPr>
        <p:spPr>
          <a:xfrm>
            <a:off x="6265852" y="1944753"/>
            <a:ext cx="5328181" cy="1944216"/>
          </a:xfrm>
        </p:spPr>
        <p:txBody>
          <a:bodyPr/>
          <a:lstStyle/>
          <a:p>
            <a:r>
              <a:rPr lang="en-GB" sz="2400" dirty="0"/>
              <a:t>Watch the video below.</a:t>
            </a:r>
          </a:p>
          <a:p>
            <a:r>
              <a:rPr lang="en-GB" sz="2400" dirty="0"/>
              <a:t>What is your definition?</a:t>
            </a:r>
          </a:p>
          <a:p>
            <a:r>
              <a:rPr lang="en-GB" sz="2400" dirty="0">
                <a:hlinkClick r:id="rId2"/>
              </a:rPr>
              <a:t>https://www.youtube.com/watch?v=XVSgbU6WVSk</a:t>
            </a:r>
            <a:r>
              <a:rPr lang="en-GB" sz="2400" dirty="0"/>
              <a:t> </a:t>
            </a:r>
          </a:p>
          <a:p>
            <a:endParaRPr lang="en-GB" dirty="0"/>
          </a:p>
        </p:txBody>
      </p:sp>
      <p:sp>
        <p:nvSpPr>
          <p:cNvPr id="4" name="Action Button: Movie 3">
            <a:hlinkClick r:id="rId2" highlightClick="1"/>
          </p:cNvPr>
          <p:cNvSpPr/>
          <p:nvPr/>
        </p:nvSpPr>
        <p:spPr>
          <a:xfrm>
            <a:off x="4483478" y="4321051"/>
            <a:ext cx="1999923" cy="1599179"/>
          </a:xfrm>
          <a:prstGeom prst="actionButtonMovie">
            <a:avLst/>
          </a:prstGeom>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5" name="Content Placeholder 1">
            <a:extLst>
              <a:ext uri="{FF2B5EF4-FFF2-40B4-BE49-F238E27FC236}">
                <a16:creationId xmlns:a16="http://schemas.microsoft.com/office/drawing/2014/main" id="{BC59FB63-2A5E-48A8-BC93-1D4453699E09}"/>
              </a:ext>
            </a:extLst>
          </p:cNvPr>
          <p:cNvSpPr txBox="1">
            <a:spLocks/>
          </p:cNvSpPr>
          <p:nvPr/>
        </p:nvSpPr>
        <p:spPr>
          <a:xfrm>
            <a:off x="380420" y="2114282"/>
            <a:ext cx="5328181" cy="2448272"/>
          </a:xfrm>
          <a:prstGeom prst="rect">
            <a:avLst/>
          </a:prstGeom>
        </p:spPr>
        <p:txBody>
          <a:bodyPr vert="horz" lIns="91440" tIns="45720" rIns="91440" bIns="45720" rtlCol="0">
            <a:normAutofit/>
          </a:bodyPr>
          <a:lstStyle>
            <a:lvl1pPr marL="274320" indent="-228600" algn="l" defTabSz="914400" rtl="0" eaLnBrk="1" latinLnBrk="0" hangingPunct="1">
              <a:lnSpc>
                <a:spcPct val="90000"/>
              </a:lnSpc>
              <a:spcBef>
                <a:spcPts val="1800"/>
              </a:spcBef>
              <a:buClr>
                <a:schemeClr val="accent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buClr>
              <a:buSzPct val="80000"/>
              <a:buFont typeface="Arial" pitchFamily="34" charset="0"/>
              <a:buChar char="•"/>
              <a:defRPr sz="1600" kern="1200" baseline="0">
                <a:solidFill>
                  <a:schemeClr val="tx1"/>
                </a:solidFill>
                <a:latin typeface="+mn-lt"/>
                <a:ea typeface="+mn-ea"/>
                <a:cs typeface="+mn-cs"/>
              </a:defRPr>
            </a:lvl7pPr>
            <a:lvl8pPr marL="1874520" indent="-228600" algn="l" defTabSz="914400" rtl="0" eaLnBrk="1" latinLnBrk="0" hangingPunct="1">
              <a:spcBef>
                <a:spcPts val="600"/>
              </a:spcBef>
              <a:buClr>
                <a:schemeClr val="accent1"/>
              </a:buClr>
              <a:buSzPct val="80000"/>
              <a:buFont typeface="Arial" pitchFamily="34" charset="0"/>
              <a:buChar char="•"/>
              <a:defRPr sz="1600" kern="1200" baseline="0">
                <a:solidFill>
                  <a:schemeClr val="tx1"/>
                </a:solidFill>
                <a:latin typeface="+mn-lt"/>
                <a:ea typeface="+mn-ea"/>
                <a:cs typeface="+mn-cs"/>
              </a:defRPr>
            </a:lvl8pPr>
            <a:lvl9pPr marL="2103120" indent="-228600" algn="l" defTabSz="914400" rtl="0" eaLnBrk="1" latinLnBrk="0" hangingPunct="1">
              <a:spcBef>
                <a:spcPts val="600"/>
              </a:spcBef>
              <a:buClr>
                <a:schemeClr val="accent1"/>
              </a:buClr>
              <a:buSzPct val="80000"/>
              <a:buFont typeface="Arial" pitchFamily="34" charset="0"/>
              <a:buChar char="•"/>
              <a:defRPr sz="1600" kern="1200" baseline="0">
                <a:solidFill>
                  <a:schemeClr val="tx1"/>
                </a:solidFill>
                <a:latin typeface="+mn-lt"/>
                <a:ea typeface="+mn-ea"/>
                <a:cs typeface="+mn-cs"/>
              </a:defRPr>
            </a:lvl9pPr>
          </a:lstStyle>
          <a:p>
            <a:r>
              <a:rPr lang="en-GB" dirty="0" err="1"/>
              <a:t>Gwyliwch</a:t>
            </a:r>
            <a:r>
              <a:rPr lang="en-GB" dirty="0"/>
              <a:t> y </a:t>
            </a:r>
            <a:r>
              <a:rPr lang="en-GB" dirty="0" err="1"/>
              <a:t>fideo</a:t>
            </a:r>
            <a:r>
              <a:rPr lang="en-GB" dirty="0"/>
              <a:t> </a:t>
            </a:r>
            <a:r>
              <a:rPr lang="en-GB" dirty="0" err="1"/>
              <a:t>isod</a:t>
            </a:r>
            <a:r>
              <a:rPr lang="en-GB" dirty="0"/>
              <a:t>.</a:t>
            </a:r>
          </a:p>
          <a:p>
            <a:r>
              <a:rPr lang="en-GB" dirty="0"/>
              <a:t>Beth </a:t>
            </a:r>
            <a:r>
              <a:rPr lang="en-GB" dirty="0" err="1"/>
              <a:t>yw</a:t>
            </a:r>
            <a:r>
              <a:rPr lang="en-GB" dirty="0"/>
              <a:t> </a:t>
            </a:r>
            <a:r>
              <a:rPr lang="en-GB" dirty="0" err="1"/>
              <a:t>eich</a:t>
            </a:r>
            <a:r>
              <a:rPr lang="en-GB" dirty="0"/>
              <a:t> </a:t>
            </a:r>
            <a:r>
              <a:rPr lang="en-GB" dirty="0" err="1"/>
              <a:t>diffiniad</a:t>
            </a:r>
            <a:r>
              <a:rPr lang="en-GB" dirty="0"/>
              <a:t>?</a:t>
            </a:r>
          </a:p>
          <a:p>
            <a:r>
              <a:rPr lang="en-GB" dirty="0">
                <a:hlinkClick r:id="rId2"/>
              </a:rPr>
              <a:t>https://www.youtube.com/watch?v=XVSgbU6WVSk</a:t>
            </a:r>
            <a:r>
              <a:rPr lang="en-GB" dirty="0"/>
              <a:t> </a:t>
            </a:r>
          </a:p>
          <a:p>
            <a:endParaRPr lang="en-GB" dirty="0"/>
          </a:p>
        </p:txBody>
      </p:sp>
    </p:spTree>
    <p:extLst>
      <p:ext uri="{BB962C8B-B14F-4D97-AF65-F5344CB8AC3E}">
        <p14:creationId xmlns:p14="http://schemas.microsoft.com/office/powerpoint/2010/main" val="2065815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Plant </a:t>
            </a:r>
            <a:r>
              <a:rPr lang="en-GB" dirty="0" err="1"/>
              <a:t>fel</a:t>
            </a:r>
            <a:r>
              <a:rPr lang="en-GB" dirty="0"/>
              <a:t> </a:t>
            </a:r>
            <a:r>
              <a:rPr lang="en-GB" dirty="0" err="1"/>
              <a:t>Dinasyddion</a:t>
            </a:r>
            <a:r>
              <a:rPr lang="en-GB" dirty="0"/>
              <a:t> </a:t>
            </a:r>
            <a:r>
              <a:rPr lang="en-GB" dirty="0" err="1"/>
              <a:t>Byd-eang</a:t>
            </a:r>
            <a:br>
              <a:rPr lang="en-GB" dirty="0"/>
            </a:br>
            <a:r>
              <a:rPr lang="en-GB" dirty="0"/>
              <a:t>Children as Global Citizens</a:t>
            </a:r>
          </a:p>
        </p:txBody>
      </p:sp>
      <p:sp>
        <p:nvSpPr>
          <p:cNvPr id="2" name="Content Placeholder 1"/>
          <p:cNvSpPr>
            <a:spLocks noGrp="1"/>
          </p:cNvSpPr>
          <p:nvPr>
            <p:ph idx="1"/>
          </p:nvPr>
        </p:nvSpPr>
        <p:spPr>
          <a:xfrm>
            <a:off x="1083614" y="2558115"/>
            <a:ext cx="10024771" cy="4799886"/>
          </a:xfrm>
        </p:spPr>
        <p:txBody>
          <a:bodyPr>
            <a:normAutofit/>
          </a:bodyPr>
          <a:lstStyle/>
          <a:p>
            <a:r>
              <a:rPr lang="en-GB" sz="2400" b="1" dirty="0"/>
              <a:t>“The academic field of childhood studies has opened up new space in which to understand children’s citizenship as more than just passive membership in political regimes. </a:t>
            </a:r>
          </a:p>
          <a:p>
            <a:r>
              <a:rPr lang="en-GB" sz="2400" b="1" dirty="0"/>
              <a:t>The field’s emphasis on children’s agency, voices, and participation makes it possible to understand and examine children and youth as active contributors to political life.”</a:t>
            </a:r>
          </a:p>
          <a:p>
            <a:r>
              <a:rPr lang="en-GB" sz="2400" b="1" dirty="0"/>
              <a:t> (</a:t>
            </a:r>
            <a:r>
              <a:rPr lang="en-GB" sz="2400" b="1" dirty="0">
                <a:hlinkClick r:id="rId2"/>
              </a:rPr>
              <a:t>Conrad, 2009</a:t>
            </a:r>
            <a:r>
              <a:rPr lang="en-GB" sz="2400" b="1" dirty="0"/>
              <a:t>; </a:t>
            </a:r>
            <a:r>
              <a:rPr lang="en-GB" sz="2400" b="1" dirty="0" err="1">
                <a:hlinkClick r:id="rId2"/>
              </a:rPr>
              <a:t>Invernizzi</a:t>
            </a:r>
            <a:r>
              <a:rPr lang="en-GB" sz="2400" b="1" dirty="0">
                <a:hlinkClick r:id="rId2"/>
              </a:rPr>
              <a:t> and Williams, 2008</a:t>
            </a:r>
            <a:r>
              <a:rPr lang="en-GB" sz="2400" b="1" dirty="0"/>
              <a:t>; </a:t>
            </a:r>
            <a:r>
              <a:rPr lang="en-GB" sz="2400" b="1" dirty="0">
                <a:hlinkClick r:id="rId2"/>
              </a:rPr>
              <a:t>James and </a:t>
            </a:r>
            <a:r>
              <a:rPr lang="en-GB" sz="2400" b="1" dirty="0" err="1">
                <a:hlinkClick r:id="rId2"/>
              </a:rPr>
              <a:t>Prout</a:t>
            </a:r>
            <a:r>
              <a:rPr lang="en-GB" sz="2400" b="1" dirty="0">
                <a:hlinkClick r:id="rId2"/>
              </a:rPr>
              <a:t>, 1997</a:t>
            </a:r>
            <a:r>
              <a:rPr lang="en-GB" sz="2400" b="1" dirty="0"/>
              <a:t>; </a:t>
            </a:r>
            <a:r>
              <a:rPr lang="en-GB" sz="2400" b="1" dirty="0">
                <a:hlinkClick r:id="rId2"/>
              </a:rPr>
              <a:t>Roche, 1999</a:t>
            </a:r>
            <a:r>
              <a:rPr lang="en-GB" sz="2400" b="1" dirty="0"/>
              <a:t>; </a:t>
            </a:r>
            <a:r>
              <a:rPr lang="en-GB" sz="2400" b="1" dirty="0">
                <a:hlinkClick r:id="rId2"/>
              </a:rPr>
              <a:t>Thomas, 2007</a:t>
            </a:r>
            <a:r>
              <a:rPr lang="en-GB" sz="2400" b="1" dirty="0"/>
              <a:t>; cited in Wall, 2019)</a:t>
            </a:r>
          </a:p>
          <a:p>
            <a:pPr marL="45720" indent="0">
              <a:buNone/>
            </a:pPr>
            <a:r>
              <a:rPr lang="en-GB" dirty="0"/>
              <a:t>.</a:t>
            </a:r>
          </a:p>
          <a:p>
            <a:pPr marL="45720" indent="0">
              <a:buNone/>
            </a:pPr>
            <a:r>
              <a:rPr lang="en-GB" dirty="0"/>
              <a:t> </a:t>
            </a:r>
          </a:p>
        </p:txBody>
      </p:sp>
      <p:pic>
        <p:nvPicPr>
          <p:cNvPr id="5" name="Picture 4" descr="A picture containing clipart, dining table&#10;&#10;Description automatically generated">
            <a:extLst>
              <a:ext uri="{FF2B5EF4-FFF2-40B4-BE49-F238E27FC236}">
                <a16:creationId xmlns:a16="http://schemas.microsoft.com/office/drawing/2014/main" id="{352009F7-6E8D-4D1D-980A-DC77CF0E156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755085" y="374873"/>
            <a:ext cx="3759581" cy="1555527"/>
          </a:xfrm>
          <a:prstGeom prst="rect">
            <a:avLst/>
          </a:prstGeom>
        </p:spPr>
      </p:pic>
    </p:spTree>
    <p:extLst>
      <p:ext uri="{BB962C8B-B14F-4D97-AF65-F5344CB8AC3E}">
        <p14:creationId xmlns:p14="http://schemas.microsoft.com/office/powerpoint/2010/main" val="963167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Plant </a:t>
            </a:r>
            <a:r>
              <a:rPr lang="en-GB" dirty="0" err="1"/>
              <a:t>fel</a:t>
            </a:r>
            <a:r>
              <a:rPr lang="en-GB" dirty="0"/>
              <a:t> </a:t>
            </a:r>
            <a:r>
              <a:rPr lang="en-GB" dirty="0" err="1"/>
              <a:t>Dinasyddion</a:t>
            </a:r>
            <a:r>
              <a:rPr lang="en-GB" dirty="0"/>
              <a:t> </a:t>
            </a:r>
            <a:r>
              <a:rPr lang="en-GB" dirty="0" err="1"/>
              <a:t>Byd-eang</a:t>
            </a:r>
            <a:r>
              <a:rPr lang="en-GB" dirty="0"/>
              <a:t> </a:t>
            </a:r>
            <a:br>
              <a:rPr lang="en-GB" dirty="0"/>
            </a:br>
            <a:r>
              <a:rPr lang="en-GB" dirty="0"/>
              <a:t>Children as Global Citizens</a:t>
            </a:r>
          </a:p>
        </p:txBody>
      </p:sp>
      <p:sp>
        <p:nvSpPr>
          <p:cNvPr id="2" name="Content Placeholder 1"/>
          <p:cNvSpPr>
            <a:spLocks noGrp="1"/>
          </p:cNvSpPr>
          <p:nvPr>
            <p:ph idx="1"/>
          </p:nvPr>
        </p:nvSpPr>
        <p:spPr>
          <a:xfrm>
            <a:off x="951608" y="2062336"/>
            <a:ext cx="10637442" cy="4665815"/>
          </a:xfrm>
        </p:spPr>
        <p:txBody>
          <a:bodyPr>
            <a:normAutofit lnSpcReduction="10000"/>
          </a:bodyPr>
          <a:lstStyle/>
          <a:p>
            <a:pPr marL="45720" indent="0">
              <a:buNone/>
            </a:pPr>
            <a:r>
              <a:rPr lang="en-GB" sz="2300" b="1" dirty="0"/>
              <a:t>“This recent focus on children’s political “participation” generated many fruitful studies of the ways in which children and young people are exercising citizenship on their own behalf, such as through </a:t>
            </a:r>
          </a:p>
          <a:p>
            <a:r>
              <a:rPr lang="en-GB" sz="2300" b="1" dirty="0"/>
              <a:t>civil rights, </a:t>
            </a:r>
          </a:p>
          <a:p>
            <a:r>
              <a:rPr lang="en-GB" sz="2300" b="1" dirty="0"/>
              <a:t>social media, </a:t>
            </a:r>
          </a:p>
          <a:p>
            <a:r>
              <a:rPr lang="en-GB" sz="2300" b="1" dirty="0"/>
              <a:t>grassroots campaigning, </a:t>
            </a:r>
          </a:p>
          <a:p>
            <a:r>
              <a:rPr lang="en-GB" sz="2300" b="1" dirty="0"/>
              <a:t>children’s commissioners, </a:t>
            </a:r>
          </a:p>
          <a:p>
            <a:r>
              <a:rPr lang="en-GB" sz="2300" b="1" dirty="0"/>
              <a:t>child and youth parliaments, </a:t>
            </a:r>
          </a:p>
          <a:p>
            <a:r>
              <a:rPr lang="en-GB" sz="2300" b="1" dirty="0"/>
              <a:t>children’s </a:t>
            </a:r>
            <a:r>
              <a:rPr lang="en-GB" sz="2300" b="1" dirty="0" err="1"/>
              <a:t>labor</a:t>
            </a:r>
            <a:r>
              <a:rPr lang="en-GB" sz="2300" b="1" dirty="0"/>
              <a:t> movements, and the like.”</a:t>
            </a:r>
          </a:p>
          <a:p>
            <a:r>
              <a:rPr lang="en-GB" sz="2300" b="1" dirty="0">
                <a:hlinkClick r:id="rId2"/>
              </a:rPr>
              <a:t>(Austin, 2010</a:t>
            </a:r>
            <a:r>
              <a:rPr lang="en-GB" sz="2300" b="1" dirty="0"/>
              <a:t>; </a:t>
            </a:r>
            <a:r>
              <a:rPr lang="en-GB" sz="2300" b="1" dirty="0">
                <a:hlinkClick r:id="rId2"/>
              </a:rPr>
              <a:t>Cockburn, 2013</a:t>
            </a:r>
            <a:r>
              <a:rPr lang="en-GB" sz="2300" b="1" dirty="0"/>
              <a:t>; </a:t>
            </a:r>
            <a:r>
              <a:rPr lang="en-GB" sz="2300" b="1" dirty="0" err="1">
                <a:hlinkClick r:id="rId2"/>
              </a:rPr>
              <a:t>Hartung</a:t>
            </a:r>
            <a:r>
              <a:rPr lang="en-GB" sz="2300" b="1" dirty="0">
                <a:hlinkClick r:id="rId2"/>
              </a:rPr>
              <a:t>, 2017</a:t>
            </a:r>
            <a:r>
              <a:rPr lang="en-GB" sz="2300" b="1" dirty="0"/>
              <a:t>; </a:t>
            </a:r>
            <a:r>
              <a:rPr lang="en-GB" sz="2300" b="1" dirty="0">
                <a:hlinkClick r:id="rId2"/>
              </a:rPr>
              <a:t>James, 2011</a:t>
            </a:r>
            <a:r>
              <a:rPr lang="en-GB" sz="2300" b="1" dirty="0"/>
              <a:t>; </a:t>
            </a:r>
            <a:r>
              <a:rPr lang="en-GB" sz="2300" b="1" dirty="0">
                <a:hlinkClick r:id="rId2"/>
              </a:rPr>
              <a:t>Smith and </a:t>
            </a:r>
            <a:r>
              <a:rPr lang="en-GB" sz="2300" b="1" dirty="0" err="1">
                <a:hlinkClick r:id="rId2"/>
              </a:rPr>
              <a:t>Bjerke</a:t>
            </a:r>
            <a:r>
              <a:rPr lang="en-GB" sz="2300" b="1" dirty="0">
                <a:hlinkClick r:id="rId2"/>
              </a:rPr>
              <a:t>, 2009</a:t>
            </a:r>
            <a:r>
              <a:rPr lang="en-GB" sz="2300" b="1" dirty="0"/>
              <a:t>; cited in Wall, 2019)</a:t>
            </a:r>
          </a:p>
          <a:p>
            <a:endParaRPr lang="en-GB" dirty="0"/>
          </a:p>
        </p:txBody>
      </p:sp>
      <p:pic>
        <p:nvPicPr>
          <p:cNvPr id="4" name="Picture 3" descr="A picture containing clipart, dining table&#10;&#10;Description automatically generated">
            <a:extLst>
              <a:ext uri="{FF2B5EF4-FFF2-40B4-BE49-F238E27FC236}">
                <a16:creationId xmlns:a16="http://schemas.microsoft.com/office/drawing/2014/main" id="{8DBCEA89-618E-4772-84B2-FCCB8ACA724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755085" y="374873"/>
            <a:ext cx="3759581" cy="1555527"/>
          </a:xfrm>
          <a:prstGeom prst="rect">
            <a:avLst/>
          </a:prstGeom>
        </p:spPr>
      </p:pic>
    </p:spTree>
    <p:extLst>
      <p:ext uri="{BB962C8B-B14F-4D97-AF65-F5344CB8AC3E}">
        <p14:creationId xmlns:p14="http://schemas.microsoft.com/office/powerpoint/2010/main" val="3702937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7" name="Title 1">
            <a:extLst>
              <a:ext uri="{FF2B5EF4-FFF2-40B4-BE49-F238E27FC236}">
                <a16:creationId xmlns:a16="http://schemas.microsoft.com/office/drawing/2014/main" id="{3F38765D-DBCF-4BB6-8E1F-8E3E9B525F45}"/>
              </a:ext>
            </a:extLst>
          </p:cNvPr>
          <p:cNvSpPr>
            <a:spLocks noGrp="1" noChangeArrowheads="1"/>
          </p:cNvSpPr>
          <p:nvPr>
            <p:ph type="title"/>
          </p:nvPr>
        </p:nvSpPr>
        <p:spPr>
          <a:xfrm>
            <a:off x="339751" y="446801"/>
            <a:ext cx="11538282" cy="1676400"/>
          </a:xfrm>
        </p:spPr>
        <p:txBody>
          <a:bodyPr>
            <a:normAutofit/>
          </a:bodyPr>
          <a:lstStyle/>
          <a:p>
            <a:r>
              <a:rPr lang="en-US" altLang="en-US" sz="2800" b="1" dirty="0">
                <a:ea typeface="ＭＳ Ｐゴシック" panose="020B0600070205080204" pitchFamily="34" charset="-128"/>
              </a:rPr>
              <a:t>CiG2022: </a:t>
            </a:r>
            <a:r>
              <a:rPr lang="en-US" altLang="en-US" sz="2800" dirty="0">
                <a:ea typeface="ＭＳ Ｐゴシック" panose="020B0600070205080204" pitchFamily="34" charset="-128"/>
              </a:rPr>
              <a:t>Y </a:t>
            </a:r>
            <a:r>
              <a:rPr lang="en-US" altLang="en-US" sz="2800" b="1" dirty="0" err="1">
                <a:ea typeface="ＭＳ Ｐゴシック" panose="020B0600070205080204" pitchFamily="34" charset="-128"/>
              </a:rPr>
              <a:t>pedwar</a:t>
            </a:r>
            <a:r>
              <a:rPr lang="en-US" altLang="en-US" sz="2800" b="1" dirty="0">
                <a:ea typeface="ＭＳ Ｐゴシック" panose="020B0600070205080204" pitchFamily="34" charset="-128"/>
              </a:rPr>
              <a:t> </a:t>
            </a:r>
            <a:r>
              <a:rPr lang="en-US" altLang="en-US" sz="2800" b="1" dirty="0" err="1">
                <a:ea typeface="ＭＳ Ｐゴシック" panose="020B0600070205080204" pitchFamily="34" charset="-128"/>
              </a:rPr>
              <a:t>diben</a:t>
            </a:r>
            <a:r>
              <a:rPr lang="en-US" altLang="en-US" sz="2800" b="1" dirty="0">
                <a:ea typeface="ＭＳ Ｐゴシック" panose="020B0600070205080204" pitchFamily="34" charset="-128"/>
              </a:rPr>
              <a:t> </a:t>
            </a:r>
            <a:r>
              <a:rPr lang="en-US" altLang="en-US" sz="2800" dirty="0" err="1">
                <a:ea typeface="ＭＳ Ｐゴシック" panose="020B0600070205080204" pitchFamily="34" charset="-128"/>
              </a:rPr>
              <a:t>yw</a:t>
            </a:r>
            <a:r>
              <a:rPr lang="en-US" altLang="en-US" sz="2800" dirty="0">
                <a:ea typeface="ＭＳ Ｐゴシック" panose="020B0600070205080204" pitchFamily="34" charset="-128"/>
              </a:rPr>
              <a:t> y </a:t>
            </a:r>
            <a:r>
              <a:rPr lang="en-US" altLang="en-US" sz="2800" dirty="0" err="1">
                <a:ea typeface="ＭＳ Ｐゴシック" panose="020B0600070205080204" pitchFamily="34" charset="-128"/>
              </a:rPr>
              <a:t>bydd</a:t>
            </a:r>
            <a:r>
              <a:rPr lang="en-US" altLang="en-US" sz="2800" dirty="0">
                <a:ea typeface="ＭＳ Ｐゴシック" panose="020B0600070205080204" pitchFamily="34" charset="-128"/>
              </a:rPr>
              <a:t> </a:t>
            </a:r>
            <a:r>
              <a:rPr lang="en-US" altLang="en-US" sz="2800" dirty="0" err="1">
                <a:ea typeface="ＭＳ Ｐゴシック" panose="020B0600070205080204" pitchFamily="34" charset="-128"/>
              </a:rPr>
              <a:t>pob</a:t>
            </a:r>
            <a:r>
              <a:rPr lang="en-US" altLang="en-US" sz="2800" dirty="0">
                <a:ea typeface="ＭＳ Ｐゴシック" panose="020B0600070205080204" pitchFamily="34" charset="-128"/>
              </a:rPr>
              <a:t> </a:t>
            </a:r>
            <a:r>
              <a:rPr lang="en-US" altLang="en-US" sz="2800" dirty="0" err="1">
                <a:ea typeface="ＭＳ Ｐゴシック" panose="020B0600070205080204" pitchFamily="34" charset="-128"/>
              </a:rPr>
              <a:t>plentyn</a:t>
            </a:r>
            <a:r>
              <a:rPr lang="en-US" altLang="en-US" sz="2800" dirty="0">
                <a:ea typeface="ＭＳ Ｐゴシック" panose="020B0600070205080204" pitchFamily="34" charset="-128"/>
              </a:rPr>
              <a:t> a </a:t>
            </a:r>
            <a:r>
              <a:rPr lang="en-US" altLang="en-US" sz="2800" dirty="0" err="1">
                <a:ea typeface="ＭＳ Ｐゴシック" panose="020B0600070205080204" pitchFamily="34" charset="-128"/>
              </a:rPr>
              <a:t>pherson</a:t>
            </a:r>
            <a:r>
              <a:rPr lang="en-US" altLang="en-US" sz="2800" dirty="0">
                <a:ea typeface="ＭＳ Ｐゴシック" panose="020B0600070205080204" pitchFamily="34" charset="-128"/>
              </a:rPr>
              <a:t> </a:t>
            </a:r>
            <a:r>
              <a:rPr lang="en-US" altLang="en-US" sz="2800" dirty="0" err="1">
                <a:ea typeface="ＭＳ Ｐゴシック" panose="020B0600070205080204" pitchFamily="34" charset="-128"/>
              </a:rPr>
              <a:t>ifanc</a:t>
            </a:r>
            <a:r>
              <a:rPr lang="en-US" altLang="en-US" sz="2800" dirty="0">
                <a:ea typeface="ＭＳ Ｐゴシック" panose="020B0600070205080204" pitchFamily="34" charset="-128"/>
              </a:rPr>
              <a:t> </a:t>
            </a:r>
            <a:r>
              <a:rPr lang="en-US" altLang="en-US" sz="2800" dirty="0" err="1">
                <a:ea typeface="ＭＳ Ｐゴシック" panose="020B0600070205080204" pitchFamily="34" charset="-128"/>
              </a:rPr>
              <a:t>yn</a:t>
            </a:r>
            <a:r>
              <a:rPr lang="en-US" altLang="en-US" sz="2800" dirty="0">
                <a:ea typeface="ＭＳ Ｐゴシック" panose="020B0600070205080204" pitchFamily="34" charset="-128"/>
              </a:rPr>
              <a:t>: </a:t>
            </a:r>
            <a:br>
              <a:rPr lang="en-US" altLang="en-US" sz="2800" dirty="0">
                <a:ea typeface="ＭＳ Ｐゴシック" panose="020B0600070205080204" pitchFamily="34" charset="-128"/>
              </a:rPr>
            </a:br>
            <a:r>
              <a:rPr lang="en-US" altLang="en-US" sz="2800" b="1" dirty="0">
                <a:solidFill>
                  <a:schemeClr val="tx1"/>
                </a:solidFill>
                <a:ea typeface="ＭＳ Ｐゴシック" panose="020B0600070205080204" pitchFamily="34" charset="-128"/>
              </a:rPr>
              <a:t>CfW2022: </a:t>
            </a:r>
            <a:r>
              <a:rPr lang="en-US" altLang="en-US" sz="2800" dirty="0">
                <a:solidFill>
                  <a:schemeClr val="tx1"/>
                </a:solidFill>
                <a:ea typeface="ＭＳ Ｐゴシック" panose="020B0600070205080204" pitchFamily="34" charset="-128"/>
              </a:rPr>
              <a:t>The </a:t>
            </a:r>
            <a:r>
              <a:rPr lang="en-US" altLang="en-US" sz="2800" b="1" dirty="0">
                <a:solidFill>
                  <a:schemeClr val="tx1"/>
                </a:solidFill>
                <a:ea typeface="ＭＳ Ｐゴシック" panose="020B0600070205080204" pitchFamily="34" charset="-128"/>
              </a:rPr>
              <a:t>four purposes </a:t>
            </a:r>
            <a:r>
              <a:rPr lang="en-US" altLang="en-US" sz="2800" dirty="0">
                <a:solidFill>
                  <a:schemeClr val="tx1"/>
                </a:solidFill>
                <a:ea typeface="ＭＳ Ｐゴシック" panose="020B0600070205080204" pitchFamily="34" charset="-128"/>
              </a:rPr>
              <a:t>are that all children and young people will be:</a:t>
            </a:r>
          </a:p>
        </p:txBody>
      </p:sp>
      <p:graphicFrame>
        <p:nvGraphicFramePr>
          <p:cNvPr id="3" name="Diagram 2">
            <a:extLst>
              <a:ext uri="{FF2B5EF4-FFF2-40B4-BE49-F238E27FC236}">
                <a16:creationId xmlns:a16="http://schemas.microsoft.com/office/drawing/2014/main" id="{DE9A8507-F9D9-4A7B-BC3B-E6E838F7A7F3}"/>
              </a:ext>
            </a:extLst>
          </p:cNvPr>
          <p:cNvGraphicFramePr/>
          <p:nvPr>
            <p:extLst>
              <p:ext uri="{D42A27DB-BD31-4B8C-83A1-F6EECF244321}">
                <p14:modId xmlns:p14="http://schemas.microsoft.com/office/powerpoint/2010/main" val="4288793163"/>
              </p:ext>
            </p:extLst>
          </p:nvPr>
        </p:nvGraphicFramePr>
        <p:xfrm>
          <a:off x="6409967" y="1528936"/>
          <a:ext cx="5782033" cy="45243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Diagram 1">
            <a:extLst>
              <a:ext uri="{FF2B5EF4-FFF2-40B4-BE49-F238E27FC236}">
                <a16:creationId xmlns:a16="http://schemas.microsoft.com/office/drawing/2014/main" id="{19A80B9E-D16A-42C4-A808-C19A0376C571}"/>
              </a:ext>
            </a:extLst>
          </p:cNvPr>
          <p:cNvGraphicFramePr/>
          <p:nvPr>
            <p:extLst>
              <p:ext uri="{D42A27DB-BD31-4B8C-83A1-F6EECF244321}">
                <p14:modId xmlns:p14="http://schemas.microsoft.com/office/powerpoint/2010/main" val="2214503842"/>
              </p:ext>
            </p:extLst>
          </p:nvPr>
        </p:nvGraphicFramePr>
        <p:xfrm>
          <a:off x="148047" y="1425166"/>
          <a:ext cx="5633987" cy="464335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TextBox 3">
            <a:extLst>
              <a:ext uri="{FF2B5EF4-FFF2-40B4-BE49-F238E27FC236}">
                <a16:creationId xmlns:a16="http://schemas.microsoft.com/office/drawing/2014/main" id="{52C3FE67-748B-3849-4796-87E5CD587FC0}"/>
              </a:ext>
            </a:extLst>
          </p:cNvPr>
          <p:cNvSpPr txBox="1"/>
          <p:nvPr/>
        </p:nvSpPr>
        <p:spPr>
          <a:xfrm>
            <a:off x="1563914" y="6068524"/>
            <a:ext cx="3134089" cy="646331"/>
          </a:xfrm>
          <a:prstGeom prst="rect">
            <a:avLst/>
          </a:prstGeom>
          <a:noFill/>
        </p:spPr>
        <p:txBody>
          <a:bodyPr wrap="square" rtlCol="0">
            <a:spAutoFit/>
          </a:bodyPr>
          <a:lstStyle/>
          <a:p>
            <a:r>
              <a:rPr lang="en-GB" b="1" i="1" dirty="0" err="1"/>
              <a:t>Ble</a:t>
            </a:r>
            <a:r>
              <a:rPr lang="en-GB" b="1" i="1" dirty="0"/>
              <a:t> </a:t>
            </a:r>
            <a:r>
              <a:rPr lang="en-GB" b="1" i="1" dirty="0" err="1"/>
              <a:t>mae</a:t>
            </a:r>
            <a:r>
              <a:rPr lang="en-GB" b="1" i="1" dirty="0"/>
              <a:t> ADCDF </a:t>
            </a:r>
            <a:r>
              <a:rPr lang="en-GB" b="1" i="1" dirty="0" err="1"/>
              <a:t>yn</a:t>
            </a:r>
            <a:r>
              <a:rPr lang="en-GB" b="1" i="1" dirty="0"/>
              <a:t> </a:t>
            </a:r>
            <a:r>
              <a:rPr lang="en-GB" b="1" i="1" dirty="0" err="1"/>
              <a:t>ffitio</a:t>
            </a:r>
            <a:r>
              <a:rPr lang="en-GB" b="1" i="1" dirty="0"/>
              <a:t> </a:t>
            </a:r>
            <a:r>
              <a:rPr lang="en-GB" b="1" i="1" dirty="0" err="1"/>
              <a:t>yn</a:t>
            </a:r>
            <a:r>
              <a:rPr lang="en-GB" b="1" i="1" dirty="0"/>
              <a:t> </a:t>
            </a:r>
            <a:r>
              <a:rPr lang="en-GB" b="1" i="1" dirty="0" err="1"/>
              <a:t>Cwricwlwm</a:t>
            </a:r>
            <a:r>
              <a:rPr lang="en-GB" b="1" i="1" dirty="0"/>
              <a:t> </a:t>
            </a:r>
            <a:r>
              <a:rPr lang="en-GB" b="1" i="1" dirty="0" err="1"/>
              <a:t>i</a:t>
            </a:r>
            <a:r>
              <a:rPr lang="en-GB" b="1" i="1" dirty="0"/>
              <a:t> </a:t>
            </a:r>
            <a:r>
              <a:rPr lang="en-GB" b="1" i="1" dirty="0" err="1"/>
              <a:t>Gymru</a:t>
            </a:r>
            <a:r>
              <a:rPr lang="en-GB" b="1" i="1" dirty="0"/>
              <a:t> 2022?</a:t>
            </a:r>
          </a:p>
        </p:txBody>
      </p:sp>
      <p:sp>
        <p:nvSpPr>
          <p:cNvPr id="5" name="TextBox 4">
            <a:extLst>
              <a:ext uri="{FF2B5EF4-FFF2-40B4-BE49-F238E27FC236}">
                <a16:creationId xmlns:a16="http://schemas.microsoft.com/office/drawing/2014/main" id="{1D8325FA-DD6A-5F76-76AD-10A903C38C03}"/>
              </a:ext>
            </a:extLst>
          </p:cNvPr>
          <p:cNvSpPr txBox="1"/>
          <p:nvPr/>
        </p:nvSpPr>
        <p:spPr>
          <a:xfrm>
            <a:off x="7998231" y="6053251"/>
            <a:ext cx="4431234" cy="646331"/>
          </a:xfrm>
          <a:prstGeom prst="rect">
            <a:avLst/>
          </a:prstGeom>
          <a:noFill/>
        </p:spPr>
        <p:txBody>
          <a:bodyPr wrap="square" rtlCol="0">
            <a:spAutoFit/>
          </a:bodyPr>
          <a:lstStyle/>
          <a:p>
            <a:r>
              <a:rPr lang="en-GB" b="1" i="1" dirty="0"/>
              <a:t>Where does ESDGC fit in </a:t>
            </a:r>
          </a:p>
          <a:p>
            <a:r>
              <a:rPr lang="en-GB" b="1" i="1" dirty="0"/>
              <a:t>Curriculum for Wales 2022?</a:t>
            </a:r>
          </a:p>
        </p:txBody>
      </p:sp>
      <p:pic>
        <p:nvPicPr>
          <p:cNvPr id="8" name="Picture 7" descr="Icon&#10;&#10;Description automatically generated">
            <a:extLst>
              <a:ext uri="{FF2B5EF4-FFF2-40B4-BE49-F238E27FC236}">
                <a16:creationId xmlns:a16="http://schemas.microsoft.com/office/drawing/2014/main" id="{781DE940-FEB7-B107-6713-03F64D338AE8}"/>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5152644" y="4919286"/>
            <a:ext cx="1886712" cy="18867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18F90-D16D-99A3-7602-14BE989CF0D7}"/>
              </a:ext>
            </a:extLst>
          </p:cNvPr>
          <p:cNvSpPr>
            <a:spLocks noGrp="1"/>
          </p:cNvSpPr>
          <p:nvPr>
            <p:ph type="title"/>
          </p:nvPr>
        </p:nvSpPr>
        <p:spPr>
          <a:xfrm>
            <a:off x="1661536" y="679402"/>
            <a:ext cx="8596668" cy="1320800"/>
          </a:xfrm>
        </p:spPr>
        <p:txBody>
          <a:bodyPr/>
          <a:lstStyle/>
          <a:p>
            <a:r>
              <a:rPr lang="en-GB" b="1" dirty="0" err="1"/>
              <a:t>Tasg</a:t>
            </a:r>
            <a:r>
              <a:rPr lang="en-GB" b="1" dirty="0"/>
              <a:t> </a:t>
            </a:r>
            <a:r>
              <a:rPr lang="en-GB" b="1" dirty="0" err="1"/>
              <a:t>ymcwhil</a:t>
            </a:r>
            <a:r>
              <a:rPr lang="en-GB" b="1" dirty="0"/>
              <a:t>              </a:t>
            </a:r>
            <a:r>
              <a:rPr lang="en-GB" b="1" dirty="0">
                <a:solidFill>
                  <a:schemeClr val="tx1"/>
                </a:solidFill>
              </a:rPr>
              <a:t>Research task</a:t>
            </a:r>
          </a:p>
        </p:txBody>
      </p:sp>
      <p:sp>
        <p:nvSpPr>
          <p:cNvPr id="3" name="Content Placeholder 2">
            <a:extLst>
              <a:ext uri="{FF2B5EF4-FFF2-40B4-BE49-F238E27FC236}">
                <a16:creationId xmlns:a16="http://schemas.microsoft.com/office/drawing/2014/main" id="{5C07FE7D-1332-B28A-E3C9-F65AAC370259}"/>
              </a:ext>
            </a:extLst>
          </p:cNvPr>
          <p:cNvSpPr>
            <a:spLocks noGrp="1"/>
          </p:cNvSpPr>
          <p:nvPr>
            <p:ph idx="1"/>
          </p:nvPr>
        </p:nvSpPr>
        <p:spPr>
          <a:xfrm>
            <a:off x="1115079" y="2131406"/>
            <a:ext cx="4108674" cy="3880773"/>
          </a:xfrm>
        </p:spPr>
        <p:txBody>
          <a:bodyPr>
            <a:normAutofit/>
          </a:bodyPr>
          <a:lstStyle/>
          <a:p>
            <a:r>
              <a:rPr lang="en-GB" sz="3200" b="1" dirty="0">
                <a:solidFill>
                  <a:schemeClr val="tx1"/>
                </a:solidFill>
              </a:rPr>
              <a:t>Pa ‘</a:t>
            </a:r>
            <a:r>
              <a:rPr lang="en-GB" sz="3200" b="1" dirty="0" err="1">
                <a:solidFill>
                  <a:schemeClr val="tx1"/>
                </a:solidFill>
              </a:rPr>
              <a:t>Feysydd</a:t>
            </a:r>
            <a:r>
              <a:rPr lang="en-GB" sz="3200" b="1" dirty="0">
                <a:solidFill>
                  <a:schemeClr val="tx1"/>
                </a:solidFill>
              </a:rPr>
              <a:t> </a:t>
            </a:r>
            <a:r>
              <a:rPr lang="en-GB" sz="3200" b="1" dirty="0" err="1">
                <a:solidFill>
                  <a:schemeClr val="tx1"/>
                </a:solidFill>
              </a:rPr>
              <a:t>Dysgu</a:t>
            </a:r>
            <a:r>
              <a:rPr lang="en-GB" sz="3200" b="1" dirty="0">
                <a:solidFill>
                  <a:schemeClr val="tx1"/>
                </a:solidFill>
              </a:rPr>
              <a:t> a </a:t>
            </a:r>
            <a:r>
              <a:rPr lang="en-GB" sz="3200" b="1" dirty="0" err="1">
                <a:solidFill>
                  <a:schemeClr val="tx1"/>
                </a:solidFill>
              </a:rPr>
              <a:t>Phrofiad</a:t>
            </a:r>
            <a:r>
              <a:rPr lang="en-GB" sz="3200" b="1" dirty="0">
                <a:solidFill>
                  <a:schemeClr val="tx1"/>
                </a:solidFill>
              </a:rPr>
              <a:t>’?
Pa ‘</a:t>
            </a:r>
            <a:r>
              <a:rPr lang="en-GB" sz="3200" b="1" dirty="0" err="1">
                <a:solidFill>
                  <a:schemeClr val="tx1"/>
                </a:solidFill>
              </a:rPr>
              <a:t>Ddatganiadau</a:t>
            </a:r>
            <a:r>
              <a:rPr lang="en-GB" sz="3200" b="1" dirty="0">
                <a:solidFill>
                  <a:schemeClr val="tx1"/>
                </a:solidFill>
              </a:rPr>
              <a:t> </a:t>
            </a:r>
            <a:r>
              <a:rPr lang="en-GB" sz="3200" b="1" dirty="0" err="1">
                <a:solidFill>
                  <a:schemeClr val="tx1"/>
                </a:solidFill>
              </a:rPr>
              <a:t>o’r</a:t>
            </a:r>
            <a:r>
              <a:rPr lang="en-GB" sz="3200" b="1" dirty="0">
                <a:solidFill>
                  <a:schemeClr val="tx1"/>
                </a:solidFill>
              </a:rPr>
              <a:t> </a:t>
            </a:r>
            <a:r>
              <a:rPr lang="en-GB" sz="3200" b="1" dirty="0" err="1">
                <a:solidFill>
                  <a:schemeClr val="tx1"/>
                </a:solidFill>
              </a:rPr>
              <a:t>Hyn</a:t>
            </a:r>
            <a:r>
              <a:rPr lang="en-GB" sz="3200" b="1" dirty="0">
                <a:solidFill>
                  <a:schemeClr val="tx1"/>
                </a:solidFill>
              </a:rPr>
              <a:t> </a:t>
            </a:r>
            <a:r>
              <a:rPr lang="en-GB" sz="3200" b="1" dirty="0" err="1">
                <a:solidFill>
                  <a:schemeClr val="tx1"/>
                </a:solidFill>
              </a:rPr>
              <a:t>Sy’n</a:t>
            </a:r>
            <a:r>
              <a:rPr lang="en-GB" sz="3200" b="1" dirty="0">
                <a:solidFill>
                  <a:schemeClr val="tx1"/>
                </a:solidFill>
              </a:rPr>
              <a:t> </a:t>
            </a:r>
            <a:r>
              <a:rPr lang="en-GB" sz="3200" b="1" dirty="0" err="1">
                <a:solidFill>
                  <a:schemeClr val="tx1"/>
                </a:solidFill>
              </a:rPr>
              <a:t>Bwysig</a:t>
            </a:r>
            <a:r>
              <a:rPr lang="en-GB" sz="3200" b="1" dirty="0">
                <a:solidFill>
                  <a:schemeClr val="tx1"/>
                </a:solidFill>
              </a:rPr>
              <a:t>’?
Pa ‘</a:t>
            </a:r>
            <a:r>
              <a:rPr lang="en-GB" sz="3200" b="1" dirty="0" err="1">
                <a:solidFill>
                  <a:schemeClr val="tx1"/>
                </a:solidFill>
              </a:rPr>
              <a:t>Gamau</a:t>
            </a:r>
            <a:r>
              <a:rPr lang="en-GB" sz="3200" b="1" dirty="0">
                <a:solidFill>
                  <a:schemeClr val="tx1"/>
                </a:solidFill>
              </a:rPr>
              <a:t> </a:t>
            </a:r>
            <a:r>
              <a:rPr lang="en-GB" sz="3200" b="1" dirty="0" err="1">
                <a:solidFill>
                  <a:schemeClr val="tx1"/>
                </a:solidFill>
              </a:rPr>
              <a:t>Cynnydd</a:t>
            </a:r>
            <a:r>
              <a:rPr lang="en-GB" sz="3200" b="1" dirty="0">
                <a:solidFill>
                  <a:schemeClr val="tx1"/>
                </a:solidFill>
              </a:rPr>
              <a:t>’?</a:t>
            </a:r>
            <a:endParaRPr lang="en-GB" sz="2400" b="1" dirty="0">
              <a:solidFill>
                <a:schemeClr val="tx1"/>
              </a:solidFill>
            </a:endParaRPr>
          </a:p>
        </p:txBody>
      </p:sp>
      <p:sp>
        <p:nvSpPr>
          <p:cNvPr id="4" name="Content Placeholder 2">
            <a:extLst>
              <a:ext uri="{FF2B5EF4-FFF2-40B4-BE49-F238E27FC236}">
                <a16:creationId xmlns:a16="http://schemas.microsoft.com/office/drawing/2014/main" id="{17580E29-8392-C796-45B4-E7BA189203B4}"/>
              </a:ext>
            </a:extLst>
          </p:cNvPr>
          <p:cNvSpPr txBox="1">
            <a:spLocks/>
          </p:cNvSpPr>
          <p:nvPr/>
        </p:nvSpPr>
        <p:spPr>
          <a:xfrm>
            <a:off x="6742601" y="2297825"/>
            <a:ext cx="4919090"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3200" b="1" dirty="0"/>
              <a:t>Which ‘Areas of Learning and Experience’?</a:t>
            </a:r>
          </a:p>
          <a:p>
            <a:r>
              <a:rPr lang="en-GB" sz="3200" b="1" dirty="0"/>
              <a:t>Which ‘What Matters Statements’?</a:t>
            </a:r>
          </a:p>
          <a:p>
            <a:r>
              <a:rPr lang="en-GB" sz="3200" b="1" dirty="0"/>
              <a:t>Which ‘Progression Steps’?</a:t>
            </a:r>
          </a:p>
        </p:txBody>
      </p:sp>
      <p:pic>
        <p:nvPicPr>
          <p:cNvPr id="6" name="Picture 5" descr="A picture containing wearing, person&#10;&#10;Description automatically generated">
            <a:extLst>
              <a:ext uri="{FF2B5EF4-FFF2-40B4-BE49-F238E27FC236}">
                <a16:creationId xmlns:a16="http://schemas.microsoft.com/office/drawing/2014/main" id="{7BCB6107-778B-2B98-4A96-E274F4662A2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27593" y="3871608"/>
            <a:ext cx="2115008" cy="2986391"/>
          </a:xfrm>
          <a:prstGeom prst="rect">
            <a:avLst/>
          </a:prstGeom>
        </p:spPr>
      </p:pic>
    </p:spTree>
    <p:extLst>
      <p:ext uri="{BB962C8B-B14F-4D97-AF65-F5344CB8AC3E}">
        <p14:creationId xmlns:p14="http://schemas.microsoft.com/office/powerpoint/2010/main" val="433496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148564" y="632371"/>
            <a:ext cx="9894872" cy="1320800"/>
          </a:xfrm>
        </p:spPr>
        <p:txBody>
          <a:bodyPr/>
          <a:lstStyle/>
          <a:p>
            <a:r>
              <a:rPr lang="en-GB" dirty="0"/>
              <a:t>Pam </a:t>
            </a:r>
            <a:r>
              <a:rPr lang="en-GB" dirty="0" err="1"/>
              <a:t>addysgu</a:t>
            </a:r>
            <a:r>
              <a:rPr lang="en-GB" dirty="0"/>
              <a:t> ADCDF? / Why teach ESDGC? </a:t>
            </a:r>
          </a:p>
        </p:txBody>
      </p:sp>
      <p:sp>
        <p:nvSpPr>
          <p:cNvPr id="23554" name="Content Placeholder 6"/>
          <p:cNvSpPr>
            <a:spLocks noGrp="1"/>
          </p:cNvSpPr>
          <p:nvPr>
            <p:ph idx="1"/>
          </p:nvPr>
        </p:nvSpPr>
        <p:spPr>
          <a:xfrm>
            <a:off x="6548846" y="1953171"/>
            <a:ext cx="4797796" cy="3880773"/>
          </a:xfrm>
          <a:ln>
            <a:solidFill>
              <a:schemeClr val="bg1"/>
            </a:solidFill>
          </a:ln>
        </p:spPr>
        <p:style>
          <a:lnRef idx="2">
            <a:schemeClr val="dk1"/>
          </a:lnRef>
          <a:fillRef idx="1">
            <a:schemeClr val="lt1"/>
          </a:fillRef>
          <a:effectRef idx="0">
            <a:schemeClr val="dk1"/>
          </a:effectRef>
          <a:fontRef idx="minor">
            <a:schemeClr val="dk1"/>
          </a:fontRef>
        </p:style>
        <p:txBody>
          <a:bodyPr>
            <a:normAutofit lnSpcReduction="10000"/>
          </a:bodyPr>
          <a:lstStyle/>
          <a:p>
            <a:r>
              <a:rPr lang="en-GB" altLang="en-US" sz="2000" dirty="0">
                <a:ea typeface="ＭＳ Ｐゴシック" pitchFamily="34" charset="-128"/>
                <a:cs typeface="Lucida Sans Unicode" panose="020B0602030504020204" pitchFamily="34" charset="0"/>
              </a:rPr>
              <a:t>Gives learners an understanding of the impact of their choices on other people, the economy and the environment. </a:t>
            </a:r>
          </a:p>
          <a:p>
            <a:r>
              <a:rPr lang="en-GB" altLang="en-US" sz="2000" dirty="0">
                <a:ea typeface="ＭＳ Ｐゴシック" pitchFamily="34" charset="-128"/>
                <a:cs typeface="Lucida Sans Unicode" panose="020B0602030504020204" pitchFamily="34" charset="0"/>
              </a:rPr>
              <a:t>Challenges learners to see how they can contribute to the lives of others.  </a:t>
            </a:r>
          </a:p>
          <a:p>
            <a:r>
              <a:rPr lang="en-GB" altLang="en-US" sz="2000" dirty="0">
                <a:solidFill>
                  <a:schemeClr val="tx1"/>
                </a:solidFill>
                <a:ea typeface="ＭＳ Ｐゴシック" pitchFamily="34" charset="-128"/>
                <a:cs typeface="Lucida Sans Unicode" panose="020B0602030504020204" pitchFamily="34" charset="0"/>
              </a:rPr>
              <a:t>Makes links between  local, national and  international issues – aiming for equality across these areas.</a:t>
            </a:r>
          </a:p>
          <a:p>
            <a:r>
              <a:rPr lang="en-GB" altLang="en-US" sz="2000" dirty="0">
                <a:solidFill>
                  <a:schemeClr val="tx1"/>
                </a:solidFill>
                <a:ea typeface="ＭＳ Ｐゴシック" pitchFamily="34" charset="-128"/>
                <a:cs typeface="Lucida Sans Unicode" panose="020B0602030504020204" pitchFamily="34" charset="0"/>
              </a:rPr>
              <a:t>Creation of sustainable skills within communities</a:t>
            </a:r>
          </a:p>
        </p:txBody>
      </p:sp>
      <p:sp>
        <p:nvSpPr>
          <p:cNvPr id="5" name="Rectangle 2"/>
          <p:cNvSpPr txBox="1">
            <a:spLocks noChangeArrowheads="1"/>
          </p:cNvSpPr>
          <p:nvPr/>
        </p:nvSpPr>
        <p:spPr>
          <a:xfrm>
            <a:off x="1775520" y="721271"/>
            <a:ext cx="8326792" cy="1143000"/>
          </a:xfrm>
          <a:prstGeom prst="rect">
            <a:avLst/>
          </a:prstGeom>
        </p:spPr>
        <p:txBody>
          <a:bodyPr anchor="ctr">
            <a:no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ＭＳ Ｐゴシック" charset="-128"/>
                <a:cs typeface="ＭＳ Ｐゴシック" charset="-128"/>
              </a:defRPr>
            </a:lvl1pPr>
            <a:lvl2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2pPr>
            <a:lvl3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3pPr>
            <a:lvl4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4pPr>
            <a:lvl5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5pPr>
            <a:lvl6pPr marL="457200" algn="l" rtl="0" fontAlgn="base">
              <a:spcBef>
                <a:spcPct val="0"/>
              </a:spcBef>
              <a:spcAft>
                <a:spcPct val="0"/>
              </a:spcAft>
              <a:defRPr sz="4100" b="1">
                <a:solidFill>
                  <a:schemeClr val="tx2"/>
                </a:solidFill>
                <a:latin typeface="Lucida Sans Unicode" charset="0"/>
              </a:defRPr>
            </a:lvl6pPr>
            <a:lvl7pPr marL="914400" algn="l" rtl="0" fontAlgn="base">
              <a:spcBef>
                <a:spcPct val="0"/>
              </a:spcBef>
              <a:spcAft>
                <a:spcPct val="0"/>
              </a:spcAft>
              <a:defRPr sz="4100" b="1">
                <a:solidFill>
                  <a:schemeClr val="tx2"/>
                </a:solidFill>
                <a:latin typeface="Lucida Sans Unicode" charset="0"/>
              </a:defRPr>
            </a:lvl7pPr>
            <a:lvl8pPr marL="1371600" algn="l" rtl="0" fontAlgn="base">
              <a:spcBef>
                <a:spcPct val="0"/>
              </a:spcBef>
              <a:spcAft>
                <a:spcPct val="0"/>
              </a:spcAft>
              <a:defRPr sz="4100" b="1">
                <a:solidFill>
                  <a:schemeClr val="tx2"/>
                </a:solidFill>
                <a:latin typeface="Lucida Sans Unicode" charset="0"/>
              </a:defRPr>
            </a:lvl8pPr>
            <a:lvl9pPr marL="1828800" algn="l" rtl="0" fontAlgn="base">
              <a:spcBef>
                <a:spcPct val="0"/>
              </a:spcBef>
              <a:spcAft>
                <a:spcPct val="0"/>
              </a:spcAft>
              <a:defRPr sz="4100" b="1">
                <a:solidFill>
                  <a:schemeClr val="tx2"/>
                </a:solidFill>
                <a:latin typeface="Lucida Sans Unicode" charset="0"/>
              </a:defRPr>
            </a:lvl9pPr>
          </a:lstStyle>
          <a:p>
            <a:pPr algn="ctr" eaLnBrk="1" fontAlgn="auto" hangingPunct="1">
              <a:spcAft>
                <a:spcPts val="0"/>
              </a:spcAft>
              <a:defRPr/>
            </a:pPr>
            <a:r>
              <a:rPr lang="en-GB" sz="3600" b="0" dirty="0">
                <a:solidFill>
                  <a:srgbClr val="44546A"/>
                </a:solidFill>
                <a:effectLst/>
                <a:latin typeface="Century Gothic" panose="020B0502020202020204"/>
                <a:cs typeface="+mj-cs"/>
              </a:rPr>
              <a:t> </a:t>
            </a:r>
            <a:br>
              <a:rPr lang="en-GB" sz="3600" b="0" dirty="0">
                <a:solidFill>
                  <a:srgbClr val="44546A"/>
                </a:solidFill>
                <a:effectLst/>
                <a:latin typeface="Century Gothic" panose="020B0502020202020204"/>
                <a:cs typeface="+mj-cs"/>
              </a:rPr>
            </a:br>
            <a:endParaRPr lang="en-GB" sz="3600" b="0" i="1" dirty="0">
              <a:solidFill>
                <a:srgbClr val="44546A"/>
              </a:solidFill>
              <a:effectLst/>
              <a:latin typeface="Century Gothic" panose="020B0502020202020204"/>
              <a:cs typeface="+mj-cs"/>
            </a:endParaRPr>
          </a:p>
        </p:txBody>
      </p:sp>
      <p:sp>
        <p:nvSpPr>
          <p:cNvPr id="6" name="TextBox 5">
            <a:extLst>
              <a:ext uri="{FF2B5EF4-FFF2-40B4-BE49-F238E27FC236}">
                <a16:creationId xmlns:a16="http://schemas.microsoft.com/office/drawing/2014/main" id="{26EC50DB-1F20-442B-B767-500E0A44BD6C}"/>
              </a:ext>
            </a:extLst>
          </p:cNvPr>
          <p:cNvSpPr txBox="1"/>
          <p:nvPr/>
        </p:nvSpPr>
        <p:spPr>
          <a:xfrm>
            <a:off x="845358" y="2042071"/>
            <a:ext cx="5120013" cy="4062651"/>
          </a:xfrm>
          <a:prstGeom prst="rect">
            <a:avLst/>
          </a:prstGeom>
          <a:noFill/>
        </p:spPr>
        <p:txBody>
          <a:bodyPr wrap="square">
            <a:spAutoFit/>
          </a:bodyPr>
          <a:lstStyle/>
          <a:p>
            <a:pPr marL="342900" indent="-342900">
              <a:buFont typeface="Wingdings" panose="05000000000000000000" pitchFamily="2" charset="2"/>
              <a:buChar char="v"/>
            </a:pPr>
            <a:r>
              <a:rPr lang="en-GB" sz="2000" dirty="0" err="1"/>
              <a:t>Yn</a:t>
            </a:r>
            <a:r>
              <a:rPr lang="en-GB" sz="2000" dirty="0"/>
              <a:t> </a:t>
            </a:r>
            <a:r>
              <a:rPr lang="en-GB" sz="2000" dirty="0" err="1"/>
              <a:t>rhoi</a:t>
            </a:r>
            <a:r>
              <a:rPr lang="en-GB" sz="2000" dirty="0"/>
              <a:t> </a:t>
            </a:r>
            <a:r>
              <a:rPr lang="en-GB" sz="2000" dirty="0" err="1"/>
              <a:t>dealltwriaeth</a:t>
            </a:r>
            <a:r>
              <a:rPr lang="en-GB" sz="2000" dirty="0"/>
              <a:t> </a:t>
            </a:r>
            <a:r>
              <a:rPr lang="en-GB" sz="2000" dirty="0" err="1"/>
              <a:t>i</a:t>
            </a:r>
            <a:r>
              <a:rPr lang="en-GB" sz="2000" dirty="0"/>
              <a:t> </a:t>
            </a:r>
            <a:r>
              <a:rPr lang="en-GB" sz="2000" dirty="0" err="1"/>
              <a:t>ddysgwyr</a:t>
            </a:r>
            <a:r>
              <a:rPr lang="en-GB" sz="2000" dirty="0"/>
              <a:t> o </a:t>
            </a:r>
            <a:r>
              <a:rPr lang="en-GB" sz="2000" dirty="0" err="1"/>
              <a:t>effaith</a:t>
            </a:r>
            <a:r>
              <a:rPr lang="en-GB" sz="2000" dirty="0"/>
              <a:t> </a:t>
            </a:r>
            <a:r>
              <a:rPr lang="en-GB" sz="2000" dirty="0" err="1"/>
              <a:t>eu</a:t>
            </a:r>
            <a:r>
              <a:rPr lang="en-GB" sz="2000" dirty="0"/>
              <a:t> </a:t>
            </a:r>
            <a:r>
              <a:rPr lang="en-GB" sz="2000" dirty="0" err="1"/>
              <a:t>dewisiadau</a:t>
            </a:r>
            <a:r>
              <a:rPr lang="en-GB" sz="2000" dirty="0"/>
              <a:t> </a:t>
            </a:r>
            <a:r>
              <a:rPr lang="en-GB" sz="2000" dirty="0" err="1"/>
              <a:t>ar</a:t>
            </a:r>
            <a:r>
              <a:rPr lang="en-GB" sz="2000" dirty="0"/>
              <a:t> </a:t>
            </a:r>
            <a:r>
              <a:rPr lang="en-GB" sz="2000" dirty="0" err="1"/>
              <a:t>bobl</a:t>
            </a:r>
            <a:r>
              <a:rPr lang="en-GB" sz="2000" dirty="0"/>
              <a:t> </a:t>
            </a:r>
            <a:r>
              <a:rPr lang="en-GB" sz="2000" dirty="0" err="1"/>
              <a:t>eraill</a:t>
            </a:r>
            <a:r>
              <a:rPr lang="en-GB" sz="2000" dirty="0"/>
              <a:t>, </a:t>
            </a:r>
            <a:r>
              <a:rPr lang="en-GB" sz="2000" dirty="0" err="1"/>
              <a:t>yr</a:t>
            </a:r>
            <a:r>
              <a:rPr lang="en-GB" sz="2000" dirty="0"/>
              <a:t> </a:t>
            </a:r>
            <a:r>
              <a:rPr lang="en-GB" sz="2000" dirty="0" err="1"/>
              <a:t>economi</a:t>
            </a:r>
            <a:r>
              <a:rPr lang="en-GB" sz="2000" dirty="0"/>
              <a:t> </a:t>
            </a:r>
            <a:r>
              <a:rPr lang="en-GB" sz="2000" dirty="0" err="1"/>
              <a:t>a'r</a:t>
            </a:r>
            <a:r>
              <a:rPr lang="en-GB" sz="2000" dirty="0"/>
              <a:t> </a:t>
            </a:r>
            <a:r>
              <a:rPr lang="en-GB" sz="2000" dirty="0" err="1"/>
              <a:t>amgylchedd</a:t>
            </a:r>
            <a:r>
              <a:rPr lang="en-GB" sz="2000" dirty="0"/>
              <a:t>. </a:t>
            </a:r>
          </a:p>
          <a:p>
            <a:pPr marL="342900" indent="-342900">
              <a:buFont typeface="Wingdings" panose="05000000000000000000" pitchFamily="2" charset="2"/>
              <a:buChar char="v"/>
            </a:pPr>
            <a:r>
              <a:rPr lang="en-GB" sz="2000" dirty="0" err="1"/>
              <a:t>Herio</a:t>
            </a:r>
            <a:r>
              <a:rPr lang="en-GB" sz="2000" dirty="0"/>
              <a:t> </a:t>
            </a:r>
            <a:r>
              <a:rPr lang="en-GB" sz="2000" dirty="0" err="1"/>
              <a:t>dysgwyr</a:t>
            </a:r>
            <a:r>
              <a:rPr lang="en-GB" sz="2000" dirty="0"/>
              <a:t> </a:t>
            </a:r>
            <a:r>
              <a:rPr lang="en-GB" sz="2000" dirty="0" err="1"/>
              <a:t>i</a:t>
            </a:r>
            <a:r>
              <a:rPr lang="en-GB" sz="2000" dirty="0"/>
              <a:t> weld </a:t>
            </a:r>
            <a:r>
              <a:rPr lang="en-GB" sz="2000" dirty="0" err="1"/>
              <a:t>sut</a:t>
            </a:r>
            <a:r>
              <a:rPr lang="en-GB" sz="2000" dirty="0"/>
              <a:t> y gallant </a:t>
            </a:r>
            <a:r>
              <a:rPr lang="en-GB" sz="2000" dirty="0" err="1"/>
              <a:t>gyfrannu</a:t>
            </a:r>
            <a:r>
              <a:rPr lang="en-GB" sz="2000" dirty="0"/>
              <a:t> at </a:t>
            </a:r>
            <a:r>
              <a:rPr lang="en-GB" sz="2000" dirty="0" err="1"/>
              <a:t>fywydau</a:t>
            </a:r>
            <a:r>
              <a:rPr lang="en-GB" sz="2000" dirty="0"/>
              <a:t> </a:t>
            </a:r>
            <a:r>
              <a:rPr lang="en-GB" sz="2000" dirty="0" err="1"/>
              <a:t>pobl</a:t>
            </a:r>
            <a:r>
              <a:rPr lang="en-GB" sz="2000" dirty="0"/>
              <a:t> </a:t>
            </a:r>
            <a:r>
              <a:rPr lang="en-GB" sz="2000" dirty="0" err="1"/>
              <a:t>eraill</a:t>
            </a:r>
            <a:r>
              <a:rPr lang="en-GB" sz="2000" dirty="0"/>
              <a:t>.  </a:t>
            </a:r>
          </a:p>
          <a:p>
            <a:pPr marL="342900" indent="-342900">
              <a:buFont typeface="Wingdings" panose="05000000000000000000" pitchFamily="2" charset="2"/>
              <a:buChar char="v"/>
            </a:pPr>
            <a:r>
              <a:rPr lang="en-GB" sz="2000" dirty="0" err="1"/>
              <a:t>Yn</a:t>
            </a:r>
            <a:r>
              <a:rPr lang="en-GB" sz="2000" dirty="0"/>
              <a:t> </a:t>
            </a:r>
            <a:r>
              <a:rPr lang="en-GB" sz="2000" dirty="0" err="1"/>
              <a:t>creu</a:t>
            </a:r>
            <a:r>
              <a:rPr lang="en-GB" sz="2000" dirty="0"/>
              <a:t> </a:t>
            </a:r>
            <a:r>
              <a:rPr lang="en-GB" sz="2000" dirty="0" err="1"/>
              <a:t>cysylltiadau</a:t>
            </a:r>
            <a:r>
              <a:rPr lang="en-GB" sz="2000" dirty="0"/>
              <a:t> </a:t>
            </a:r>
            <a:r>
              <a:rPr lang="en-GB" sz="2000" dirty="0" err="1"/>
              <a:t>rhwng</a:t>
            </a:r>
            <a:r>
              <a:rPr lang="en-GB" sz="2000" dirty="0"/>
              <a:t> </a:t>
            </a:r>
            <a:r>
              <a:rPr lang="en-GB" sz="2000" dirty="0" err="1"/>
              <a:t>materion</a:t>
            </a:r>
            <a:r>
              <a:rPr lang="en-GB" sz="2000" dirty="0"/>
              <a:t> </a:t>
            </a:r>
            <a:r>
              <a:rPr lang="en-GB" sz="2000" dirty="0" err="1"/>
              <a:t>lleol</a:t>
            </a:r>
            <a:r>
              <a:rPr lang="en-GB" sz="2000" dirty="0"/>
              <a:t>, </a:t>
            </a:r>
            <a:r>
              <a:rPr lang="en-GB" sz="2000" dirty="0" err="1"/>
              <a:t>cenedlaethol</a:t>
            </a:r>
            <a:r>
              <a:rPr lang="en-GB" sz="2000" dirty="0"/>
              <a:t> a </a:t>
            </a:r>
            <a:r>
              <a:rPr lang="en-GB" sz="2000" dirty="0" err="1"/>
              <a:t>rhyngwladol</a:t>
            </a:r>
            <a:r>
              <a:rPr lang="en-GB" sz="2000" dirty="0"/>
              <a:t> – </a:t>
            </a:r>
            <a:r>
              <a:rPr lang="en-GB" sz="2000" dirty="0" err="1"/>
              <a:t>anelu</a:t>
            </a:r>
            <a:r>
              <a:rPr lang="en-GB" sz="2000" dirty="0"/>
              <a:t> at </a:t>
            </a:r>
            <a:r>
              <a:rPr lang="en-GB" sz="2000" dirty="0" err="1"/>
              <a:t>gydraddoldeb</a:t>
            </a:r>
            <a:r>
              <a:rPr lang="en-GB" sz="2000" dirty="0"/>
              <a:t> </a:t>
            </a:r>
            <a:r>
              <a:rPr lang="en-GB" sz="2000" dirty="0" err="1"/>
              <a:t>ar</a:t>
            </a:r>
            <a:r>
              <a:rPr lang="en-GB" sz="2000" dirty="0"/>
              <a:t> draws y </a:t>
            </a:r>
            <a:r>
              <a:rPr lang="en-GB" sz="2000" dirty="0" err="1"/>
              <a:t>meysydd</a:t>
            </a:r>
            <a:r>
              <a:rPr lang="en-GB" sz="2000" dirty="0"/>
              <a:t> </a:t>
            </a:r>
            <a:r>
              <a:rPr lang="en-GB" sz="2000" dirty="0" err="1"/>
              <a:t>hyn</a:t>
            </a:r>
            <a:r>
              <a:rPr lang="en-GB" sz="2000" dirty="0"/>
              <a:t>.</a:t>
            </a:r>
          </a:p>
          <a:p>
            <a:pPr marL="342900" indent="-342900">
              <a:buFont typeface="Wingdings" panose="05000000000000000000" pitchFamily="2" charset="2"/>
              <a:buChar char="v"/>
            </a:pPr>
            <a:r>
              <a:rPr lang="en-GB" sz="2000" dirty="0" err="1"/>
              <a:t>Creu</a:t>
            </a:r>
            <a:r>
              <a:rPr lang="en-GB" sz="2000" dirty="0"/>
              <a:t> </a:t>
            </a:r>
            <a:r>
              <a:rPr lang="en-GB" sz="2000" dirty="0" err="1"/>
              <a:t>sgiliau</a:t>
            </a:r>
            <a:r>
              <a:rPr lang="en-GB" sz="2000" dirty="0"/>
              <a:t> </a:t>
            </a:r>
            <a:r>
              <a:rPr lang="en-GB" sz="2000" dirty="0" err="1"/>
              <a:t>cynaliadwy</a:t>
            </a:r>
            <a:r>
              <a:rPr lang="en-GB" sz="2000" dirty="0"/>
              <a:t> o </a:t>
            </a:r>
            <a:r>
              <a:rPr lang="en-GB" sz="2000" dirty="0" err="1"/>
              <a:t>fewn</a:t>
            </a:r>
            <a:r>
              <a:rPr lang="en-GB" sz="2000" dirty="0"/>
              <a:t> </a:t>
            </a:r>
            <a:r>
              <a:rPr lang="en-GB" sz="2000" dirty="0" err="1"/>
              <a:t>cymunedau</a:t>
            </a:r>
            <a:endParaRPr lang="en-GB" sz="2000" dirty="0"/>
          </a:p>
          <a:p>
            <a:pPr marL="342900" indent="-342900">
              <a:buFont typeface="Wingdings" panose="05000000000000000000" pitchFamily="2" charset="2"/>
              <a:buChar char="v"/>
            </a:pPr>
            <a:endParaRPr lang="en-GB" sz="2000" dirty="0"/>
          </a:p>
          <a:p>
            <a:endParaRPr lang="en-GB" dirty="0"/>
          </a:p>
        </p:txBody>
      </p:sp>
      <p:pic>
        <p:nvPicPr>
          <p:cNvPr id="7" name="Picture 6" descr="Icon&#10;&#10;Description automatically generated">
            <a:extLst>
              <a:ext uri="{FF2B5EF4-FFF2-40B4-BE49-F238E27FC236}">
                <a16:creationId xmlns:a16="http://schemas.microsoft.com/office/drawing/2014/main" id="{E3639778-95CF-4541-A051-99EAD2DB113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754066" y="5081550"/>
            <a:ext cx="1671747" cy="1671747"/>
          </a:xfrm>
          <a:prstGeom prst="rect">
            <a:avLst/>
          </a:prstGeom>
        </p:spPr>
      </p:pic>
    </p:spTree>
    <p:extLst>
      <p:ext uri="{BB962C8B-B14F-4D97-AF65-F5344CB8AC3E}">
        <p14:creationId xmlns:p14="http://schemas.microsoft.com/office/powerpoint/2010/main" val="570099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97666" y="592183"/>
            <a:ext cx="8596668" cy="1320800"/>
          </a:xfrm>
        </p:spPr>
        <p:txBody>
          <a:bodyPr/>
          <a:lstStyle/>
          <a:p>
            <a:r>
              <a:rPr lang="en-GB" dirty="0" err="1"/>
              <a:t>Rôl</a:t>
            </a:r>
            <a:r>
              <a:rPr lang="en-GB" dirty="0"/>
              <a:t> </a:t>
            </a:r>
            <a:r>
              <a:rPr lang="en-GB" dirty="0" err="1"/>
              <a:t>Ysgolion</a:t>
            </a:r>
            <a:r>
              <a:rPr lang="en-GB" dirty="0"/>
              <a:t> / Role of Schools</a:t>
            </a:r>
            <a:br>
              <a:rPr lang="en-GB" dirty="0"/>
            </a:br>
            <a:endParaRPr lang="en-GB" dirty="0"/>
          </a:p>
        </p:txBody>
      </p:sp>
      <p:sp>
        <p:nvSpPr>
          <p:cNvPr id="24578" name="Content Placeholder 6"/>
          <p:cNvSpPr>
            <a:spLocks noGrp="1"/>
          </p:cNvSpPr>
          <p:nvPr>
            <p:ph idx="1"/>
          </p:nvPr>
        </p:nvSpPr>
        <p:spPr>
          <a:xfrm>
            <a:off x="6096000" y="1912983"/>
            <a:ext cx="5468984" cy="4343400"/>
          </a:xfrm>
          <a:ln>
            <a:solidFill>
              <a:schemeClr val="bg1"/>
            </a:solidFill>
          </a:ln>
        </p:spPr>
        <p:style>
          <a:lnRef idx="2">
            <a:schemeClr val="dk1"/>
          </a:lnRef>
          <a:fillRef idx="1">
            <a:schemeClr val="lt1"/>
          </a:fillRef>
          <a:effectRef idx="0">
            <a:schemeClr val="dk1"/>
          </a:effectRef>
          <a:fontRef idx="minor">
            <a:schemeClr val="dk1"/>
          </a:fontRef>
        </p:style>
        <p:txBody>
          <a:bodyPr>
            <a:normAutofit fontScale="70000" lnSpcReduction="20000"/>
          </a:bodyPr>
          <a:lstStyle/>
          <a:p>
            <a:r>
              <a:rPr lang="en-US" altLang="en-US" sz="3200" dirty="0">
                <a:ea typeface="ＭＳ Ｐゴシック" pitchFamily="34" charset="-128"/>
              </a:rPr>
              <a:t>Co-ordinate and </a:t>
            </a:r>
            <a:r>
              <a:rPr lang="en-US" altLang="en-US" sz="3200" dirty="0">
                <a:solidFill>
                  <a:schemeClr val="accent2"/>
                </a:solidFill>
                <a:ea typeface="ＭＳ Ｐゴシック" pitchFamily="34" charset="-128"/>
              </a:rPr>
              <a:t>embed </a:t>
            </a:r>
            <a:r>
              <a:rPr lang="en-US" altLang="en-US" sz="3200" dirty="0">
                <a:ea typeface="ＭＳ Ｐゴシック" pitchFamily="34" charset="-128"/>
              </a:rPr>
              <a:t> ESDGC as part of the ethos, pedagogy and </a:t>
            </a:r>
            <a:r>
              <a:rPr lang="en-US" altLang="en-US" sz="3200" dirty="0" err="1">
                <a:ea typeface="ＭＳ Ｐゴシック" pitchFamily="34" charset="-128"/>
              </a:rPr>
              <a:t>organisation</a:t>
            </a:r>
            <a:r>
              <a:rPr lang="en-US" altLang="en-US" sz="3200" dirty="0">
                <a:ea typeface="ＭＳ Ｐゴシック" pitchFamily="34" charset="-128"/>
              </a:rPr>
              <a:t> of their institution</a:t>
            </a:r>
          </a:p>
          <a:p>
            <a:pPr>
              <a:defRPr/>
            </a:pPr>
            <a:r>
              <a:rPr lang="en-US" altLang="en-US" sz="3200" dirty="0">
                <a:ea typeface="ＭＳ Ｐゴシック" pitchFamily="34" charset="-128"/>
              </a:rPr>
              <a:t> Give clear ESDGC messages in the way the school is </a:t>
            </a:r>
            <a:r>
              <a:rPr lang="en-US" altLang="en-US" sz="3200" dirty="0" err="1">
                <a:ea typeface="ＭＳ Ｐゴシック" pitchFamily="34" charset="-128"/>
              </a:rPr>
              <a:t>organised</a:t>
            </a:r>
            <a:r>
              <a:rPr lang="en-US" altLang="en-US" sz="3200" dirty="0">
                <a:ea typeface="ＭＳ Ｐゴシック" pitchFamily="34" charset="-128"/>
              </a:rPr>
              <a:t> and managed</a:t>
            </a:r>
          </a:p>
          <a:p>
            <a:pPr>
              <a:defRPr/>
            </a:pPr>
            <a:r>
              <a:rPr lang="en-US" sz="3200" dirty="0"/>
              <a:t>Integrate ESDGC across the whole school, involving all teachers, ancillary staff, governors and the external partnerships that the school forms with </a:t>
            </a:r>
            <a:r>
              <a:rPr lang="en-US" sz="3200" dirty="0" err="1"/>
              <a:t>organisations</a:t>
            </a:r>
            <a:r>
              <a:rPr lang="en-US" sz="3200" dirty="0"/>
              <a:t> and the local community</a:t>
            </a:r>
          </a:p>
          <a:p>
            <a:pPr>
              <a:defRPr/>
            </a:pPr>
            <a:r>
              <a:rPr lang="en-US" sz="3200" dirty="0"/>
              <a:t>Required to “do”  it as well as teach it</a:t>
            </a:r>
          </a:p>
          <a:p>
            <a:endParaRPr lang="en-US" altLang="en-US" sz="2800" i="1" dirty="0">
              <a:ea typeface="ＭＳ Ｐゴシック" pitchFamily="34" charset="-128"/>
            </a:endParaRPr>
          </a:p>
        </p:txBody>
      </p:sp>
      <p:sp>
        <p:nvSpPr>
          <p:cNvPr id="5" name="Rectangle 2"/>
          <p:cNvSpPr txBox="1">
            <a:spLocks noChangeArrowheads="1"/>
          </p:cNvSpPr>
          <p:nvPr/>
        </p:nvSpPr>
        <p:spPr>
          <a:xfrm>
            <a:off x="1988391" y="381000"/>
            <a:ext cx="7980345" cy="1143000"/>
          </a:xfrm>
          <a:prstGeom prst="rect">
            <a:avLst/>
          </a:prstGeom>
        </p:spPr>
        <p:txBody>
          <a:bodyPr anchor="ctr">
            <a:no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ＭＳ Ｐゴシック" charset="-128"/>
                <a:cs typeface="ＭＳ Ｐゴシック" charset="-128"/>
              </a:defRPr>
            </a:lvl1pPr>
            <a:lvl2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2pPr>
            <a:lvl3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3pPr>
            <a:lvl4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4pPr>
            <a:lvl5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5pPr>
            <a:lvl6pPr marL="457200" algn="l" rtl="0" fontAlgn="base">
              <a:spcBef>
                <a:spcPct val="0"/>
              </a:spcBef>
              <a:spcAft>
                <a:spcPct val="0"/>
              </a:spcAft>
              <a:defRPr sz="4100" b="1">
                <a:solidFill>
                  <a:schemeClr val="tx2"/>
                </a:solidFill>
                <a:latin typeface="Lucida Sans Unicode" charset="0"/>
              </a:defRPr>
            </a:lvl6pPr>
            <a:lvl7pPr marL="914400" algn="l" rtl="0" fontAlgn="base">
              <a:spcBef>
                <a:spcPct val="0"/>
              </a:spcBef>
              <a:spcAft>
                <a:spcPct val="0"/>
              </a:spcAft>
              <a:defRPr sz="4100" b="1">
                <a:solidFill>
                  <a:schemeClr val="tx2"/>
                </a:solidFill>
                <a:latin typeface="Lucida Sans Unicode" charset="0"/>
              </a:defRPr>
            </a:lvl7pPr>
            <a:lvl8pPr marL="1371600" algn="l" rtl="0" fontAlgn="base">
              <a:spcBef>
                <a:spcPct val="0"/>
              </a:spcBef>
              <a:spcAft>
                <a:spcPct val="0"/>
              </a:spcAft>
              <a:defRPr sz="4100" b="1">
                <a:solidFill>
                  <a:schemeClr val="tx2"/>
                </a:solidFill>
                <a:latin typeface="Lucida Sans Unicode" charset="0"/>
              </a:defRPr>
            </a:lvl8pPr>
            <a:lvl9pPr marL="1828800" algn="l" rtl="0" fontAlgn="base">
              <a:spcBef>
                <a:spcPct val="0"/>
              </a:spcBef>
              <a:spcAft>
                <a:spcPct val="0"/>
              </a:spcAft>
              <a:defRPr sz="4100" b="1">
                <a:solidFill>
                  <a:schemeClr val="tx2"/>
                </a:solidFill>
                <a:latin typeface="Lucida Sans Unicode" charset="0"/>
              </a:defRPr>
            </a:lvl9pPr>
          </a:lstStyle>
          <a:p>
            <a:pPr eaLnBrk="1" fontAlgn="auto" hangingPunct="1">
              <a:spcAft>
                <a:spcPts val="0"/>
              </a:spcAft>
              <a:defRPr/>
            </a:pPr>
            <a:endParaRPr lang="en-GB" sz="3600" b="0" dirty="0">
              <a:solidFill>
                <a:srgbClr val="44546A"/>
              </a:solidFill>
              <a:effectLst/>
              <a:latin typeface="Century Gothic" panose="020B0502020202020204"/>
              <a:cs typeface="+mj-cs"/>
            </a:endParaRPr>
          </a:p>
        </p:txBody>
      </p:sp>
      <p:sp>
        <p:nvSpPr>
          <p:cNvPr id="6" name="TextBox 5">
            <a:extLst>
              <a:ext uri="{FF2B5EF4-FFF2-40B4-BE49-F238E27FC236}">
                <a16:creationId xmlns:a16="http://schemas.microsoft.com/office/drawing/2014/main" id="{18387623-1EA1-48B7-865E-69CEDCA19D92}"/>
              </a:ext>
            </a:extLst>
          </p:cNvPr>
          <p:cNvSpPr txBox="1"/>
          <p:nvPr/>
        </p:nvSpPr>
        <p:spPr>
          <a:xfrm>
            <a:off x="452845" y="1764863"/>
            <a:ext cx="5059681" cy="4370427"/>
          </a:xfrm>
          <a:prstGeom prst="rect">
            <a:avLst/>
          </a:prstGeom>
          <a:noFill/>
        </p:spPr>
        <p:txBody>
          <a:bodyPr wrap="square">
            <a:spAutoFit/>
          </a:bodyPr>
          <a:lstStyle/>
          <a:p>
            <a:pPr marL="342900" indent="-342900">
              <a:buFont typeface="Wingdings" panose="05000000000000000000" pitchFamily="2" charset="2"/>
              <a:buChar char="v"/>
            </a:pPr>
            <a:r>
              <a:rPr lang="en-GB" sz="2000" dirty="0" err="1"/>
              <a:t>Cydlynu</a:t>
            </a:r>
            <a:r>
              <a:rPr lang="en-GB" sz="2000" dirty="0"/>
              <a:t> ac </a:t>
            </a:r>
            <a:r>
              <a:rPr lang="en-GB" sz="2000" dirty="0" err="1">
                <a:solidFill>
                  <a:schemeClr val="accent2"/>
                </a:solidFill>
              </a:rPr>
              <a:t>ymgorffori</a:t>
            </a:r>
            <a:r>
              <a:rPr lang="en-GB" sz="2000" dirty="0"/>
              <a:t> ADCDF </a:t>
            </a:r>
            <a:r>
              <a:rPr lang="en-GB" sz="2000" dirty="0" err="1"/>
              <a:t>fel</a:t>
            </a:r>
            <a:r>
              <a:rPr lang="en-GB" sz="2000" dirty="0"/>
              <a:t> </a:t>
            </a:r>
            <a:r>
              <a:rPr lang="en-GB" sz="2000" dirty="0" err="1"/>
              <a:t>rhan</a:t>
            </a:r>
            <a:r>
              <a:rPr lang="en-GB" sz="2000" dirty="0"/>
              <a:t> o ethos, </a:t>
            </a:r>
            <a:r>
              <a:rPr lang="en-GB" sz="2000" dirty="0" err="1"/>
              <a:t>addysgeg</a:t>
            </a:r>
            <a:r>
              <a:rPr lang="en-GB" sz="2000" dirty="0"/>
              <a:t> a </a:t>
            </a:r>
            <a:r>
              <a:rPr lang="en-GB" sz="2000" dirty="0" err="1"/>
              <a:t>threfniadaeth</a:t>
            </a:r>
            <a:r>
              <a:rPr lang="en-GB" sz="2000" dirty="0"/>
              <a:t> </a:t>
            </a:r>
            <a:r>
              <a:rPr lang="en-GB" sz="2000" dirty="0" err="1"/>
              <a:t>eu</a:t>
            </a:r>
            <a:r>
              <a:rPr lang="en-GB" sz="2000" dirty="0"/>
              <a:t> </a:t>
            </a:r>
            <a:r>
              <a:rPr lang="en-GB" sz="2000" dirty="0" err="1"/>
              <a:t>sefydliad</a:t>
            </a:r>
            <a:endParaRPr lang="en-GB" sz="2000" dirty="0"/>
          </a:p>
          <a:p>
            <a:pPr marL="342900" indent="-342900">
              <a:buFont typeface="Wingdings" panose="05000000000000000000" pitchFamily="2" charset="2"/>
              <a:buChar char="v"/>
            </a:pPr>
            <a:r>
              <a:rPr lang="en-GB" sz="2000" dirty="0"/>
              <a:t> </a:t>
            </a:r>
            <a:r>
              <a:rPr lang="en-GB" sz="2000" dirty="0" err="1"/>
              <a:t>Rhoi</a:t>
            </a:r>
            <a:r>
              <a:rPr lang="en-GB" sz="2000" dirty="0"/>
              <a:t> </a:t>
            </a:r>
            <a:r>
              <a:rPr lang="en-GB" sz="2000" dirty="0" err="1"/>
              <a:t>negeseuon</a:t>
            </a:r>
            <a:r>
              <a:rPr lang="en-GB" sz="2000" dirty="0"/>
              <a:t> ADCDF </a:t>
            </a:r>
            <a:r>
              <a:rPr lang="en-GB" sz="2000" dirty="0" err="1"/>
              <a:t>clir</a:t>
            </a:r>
            <a:r>
              <a:rPr lang="en-GB" sz="2000" dirty="0"/>
              <a:t> </a:t>
            </a:r>
            <a:r>
              <a:rPr lang="en-GB" sz="2000" dirty="0" err="1"/>
              <a:t>yn</a:t>
            </a:r>
            <a:r>
              <a:rPr lang="en-GB" sz="2000" dirty="0"/>
              <a:t> y </a:t>
            </a:r>
            <a:r>
              <a:rPr lang="en-GB" sz="2000" dirty="0" err="1"/>
              <a:t>ffordd</a:t>
            </a:r>
            <a:r>
              <a:rPr lang="en-GB" sz="2000" dirty="0"/>
              <a:t> y </a:t>
            </a:r>
            <a:r>
              <a:rPr lang="en-GB" sz="2000" dirty="0" err="1"/>
              <a:t>caiff</a:t>
            </a:r>
            <a:r>
              <a:rPr lang="en-GB" sz="2000" dirty="0"/>
              <a:t> </a:t>
            </a:r>
            <a:r>
              <a:rPr lang="en-GB" sz="2000" dirty="0" err="1"/>
              <a:t>yr</a:t>
            </a:r>
            <a:r>
              <a:rPr lang="en-GB" sz="2000" dirty="0"/>
              <a:t> </a:t>
            </a:r>
            <a:r>
              <a:rPr lang="en-GB" sz="2000" dirty="0" err="1"/>
              <a:t>ysgol</a:t>
            </a:r>
            <a:r>
              <a:rPr lang="en-GB" sz="2000" dirty="0"/>
              <a:t> </a:t>
            </a:r>
            <a:r>
              <a:rPr lang="en-GB" sz="2000" dirty="0" err="1"/>
              <a:t>ei</a:t>
            </a:r>
            <a:r>
              <a:rPr lang="en-GB" sz="2000" dirty="0"/>
              <a:t> </a:t>
            </a:r>
            <a:r>
              <a:rPr lang="en-GB" sz="2000" dirty="0" err="1"/>
              <a:t>threfnu</a:t>
            </a:r>
            <a:r>
              <a:rPr lang="en-GB" sz="2000" dirty="0"/>
              <a:t> </a:t>
            </a:r>
            <a:r>
              <a:rPr lang="en-GB" sz="2000" dirty="0" err="1"/>
              <a:t>a'i</a:t>
            </a:r>
            <a:r>
              <a:rPr lang="en-GB" sz="2000" dirty="0"/>
              <a:t> </a:t>
            </a:r>
            <a:r>
              <a:rPr lang="en-GB" sz="2000" dirty="0" err="1"/>
              <a:t>rheoli</a:t>
            </a:r>
            <a:endParaRPr lang="en-GB" sz="2000" dirty="0"/>
          </a:p>
          <a:p>
            <a:pPr marL="342900" indent="-342900">
              <a:buFont typeface="Wingdings" panose="05000000000000000000" pitchFamily="2" charset="2"/>
              <a:buChar char="v"/>
            </a:pPr>
            <a:r>
              <a:rPr lang="en-GB" sz="2000" dirty="0" err="1"/>
              <a:t>Integreiddio</a:t>
            </a:r>
            <a:r>
              <a:rPr lang="en-GB" sz="2000" dirty="0"/>
              <a:t> ADCDF </a:t>
            </a:r>
            <a:r>
              <a:rPr lang="en-GB" sz="2000" dirty="0" err="1"/>
              <a:t>ar</a:t>
            </a:r>
            <a:r>
              <a:rPr lang="en-GB" sz="2000" dirty="0"/>
              <a:t> draws </a:t>
            </a:r>
            <a:r>
              <a:rPr lang="en-GB" sz="2000" dirty="0" err="1"/>
              <a:t>yr</a:t>
            </a:r>
            <a:r>
              <a:rPr lang="en-GB" sz="2000" dirty="0"/>
              <a:t> </a:t>
            </a:r>
            <a:r>
              <a:rPr lang="en-GB" sz="2000" dirty="0" err="1"/>
              <a:t>ysgol</a:t>
            </a:r>
            <a:r>
              <a:rPr lang="en-GB" sz="2000" dirty="0"/>
              <a:t> </a:t>
            </a:r>
            <a:r>
              <a:rPr lang="en-GB" sz="2000" dirty="0" err="1"/>
              <a:t>gyfan</a:t>
            </a:r>
            <a:r>
              <a:rPr lang="en-GB" sz="2000" dirty="0"/>
              <a:t>, </a:t>
            </a:r>
            <a:r>
              <a:rPr lang="en-GB" sz="2000" dirty="0" err="1"/>
              <a:t>gan</a:t>
            </a:r>
            <a:r>
              <a:rPr lang="en-GB" sz="2000" dirty="0"/>
              <a:t> </a:t>
            </a:r>
            <a:r>
              <a:rPr lang="en-GB" sz="2000" dirty="0" err="1"/>
              <a:t>gynnwys</a:t>
            </a:r>
            <a:r>
              <a:rPr lang="en-GB" sz="2000" dirty="0"/>
              <a:t> </a:t>
            </a:r>
            <a:r>
              <a:rPr lang="en-GB" sz="2000" dirty="0" err="1"/>
              <a:t>yr</a:t>
            </a:r>
            <a:r>
              <a:rPr lang="en-GB" sz="2000" dirty="0"/>
              <a:t> </a:t>
            </a:r>
            <a:r>
              <a:rPr lang="en-GB" sz="2000" dirty="0" err="1"/>
              <a:t>holl</a:t>
            </a:r>
            <a:r>
              <a:rPr lang="en-GB" sz="2000" dirty="0"/>
              <a:t> </a:t>
            </a:r>
            <a:r>
              <a:rPr lang="en-GB" sz="2000" dirty="0" err="1"/>
              <a:t>athrawon</a:t>
            </a:r>
            <a:r>
              <a:rPr lang="en-GB" sz="2000" dirty="0"/>
              <a:t>, staff </a:t>
            </a:r>
            <a:r>
              <a:rPr lang="en-GB" sz="2000" dirty="0" err="1"/>
              <a:t>ategol</a:t>
            </a:r>
            <a:r>
              <a:rPr lang="en-GB" sz="2000" dirty="0"/>
              <a:t>, </a:t>
            </a:r>
            <a:r>
              <a:rPr lang="en-GB" sz="2000" dirty="0" err="1"/>
              <a:t>llywodraethwyr</a:t>
            </a:r>
            <a:r>
              <a:rPr lang="en-GB" sz="2000" dirty="0"/>
              <a:t> </a:t>
            </a:r>
            <a:r>
              <a:rPr lang="en-GB" sz="2000" dirty="0" err="1"/>
              <a:t>a'r</a:t>
            </a:r>
            <a:r>
              <a:rPr lang="en-GB" sz="2000" dirty="0"/>
              <a:t> </a:t>
            </a:r>
            <a:r>
              <a:rPr lang="en-GB" sz="2000" dirty="0" err="1"/>
              <a:t>partneriaethau</a:t>
            </a:r>
            <a:r>
              <a:rPr lang="en-GB" sz="2000" dirty="0"/>
              <a:t> </a:t>
            </a:r>
            <a:r>
              <a:rPr lang="en-GB" sz="2000" dirty="0" err="1"/>
              <a:t>allanol</a:t>
            </a:r>
            <a:r>
              <a:rPr lang="en-GB" sz="2000" dirty="0"/>
              <a:t> y </a:t>
            </a:r>
            <a:r>
              <a:rPr lang="en-GB" sz="2000" dirty="0" err="1"/>
              <a:t>mae'r</a:t>
            </a:r>
            <a:r>
              <a:rPr lang="en-GB" sz="2000" dirty="0"/>
              <a:t> </a:t>
            </a:r>
            <a:r>
              <a:rPr lang="en-GB" sz="2000" dirty="0" err="1"/>
              <a:t>ysgol</a:t>
            </a:r>
            <a:r>
              <a:rPr lang="en-GB" sz="2000" dirty="0"/>
              <a:t> </a:t>
            </a:r>
            <a:r>
              <a:rPr lang="en-GB" sz="2000" dirty="0" err="1"/>
              <a:t>yn</a:t>
            </a:r>
            <a:r>
              <a:rPr lang="en-GB" sz="2000" dirty="0"/>
              <a:t> </a:t>
            </a:r>
            <a:r>
              <a:rPr lang="en-GB" sz="2000" dirty="0" err="1"/>
              <a:t>eu</a:t>
            </a:r>
            <a:r>
              <a:rPr lang="en-GB" sz="2000" dirty="0"/>
              <a:t> </a:t>
            </a:r>
            <a:r>
              <a:rPr lang="en-GB" sz="2000" dirty="0" err="1"/>
              <a:t>ffurfio</a:t>
            </a:r>
            <a:r>
              <a:rPr lang="en-GB" sz="2000" dirty="0"/>
              <a:t> gyda </a:t>
            </a:r>
            <a:r>
              <a:rPr lang="en-GB" sz="2000" dirty="0" err="1"/>
              <a:t>sefydliadau</a:t>
            </a:r>
            <a:r>
              <a:rPr lang="en-GB" sz="2000" dirty="0"/>
              <a:t> </a:t>
            </a:r>
            <a:r>
              <a:rPr lang="en-GB" sz="2000" dirty="0" err="1"/>
              <a:t>a'r</a:t>
            </a:r>
            <a:r>
              <a:rPr lang="en-GB" sz="2000" dirty="0"/>
              <a:t> </a:t>
            </a:r>
            <a:r>
              <a:rPr lang="en-GB" sz="2000" dirty="0" err="1"/>
              <a:t>gymuned</a:t>
            </a:r>
            <a:r>
              <a:rPr lang="en-GB" sz="2000" dirty="0"/>
              <a:t> </a:t>
            </a:r>
            <a:r>
              <a:rPr lang="en-GB" sz="2000" dirty="0" err="1"/>
              <a:t>leol</a:t>
            </a:r>
            <a:endParaRPr lang="en-GB" sz="2000" dirty="0"/>
          </a:p>
          <a:p>
            <a:pPr marL="342900" indent="-342900">
              <a:buFont typeface="Wingdings" panose="05000000000000000000" pitchFamily="2" charset="2"/>
              <a:buChar char="v"/>
            </a:pPr>
            <a:r>
              <a:rPr lang="en-GB" sz="2000" dirty="0" err="1"/>
              <a:t>Ei</a:t>
            </a:r>
            <a:r>
              <a:rPr lang="en-GB" sz="2000" dirty="0"/>
              <a:t> </a:t>
            </a:r>
            <a:r>
              <a:rPr lang="en-GB" sz="2000" dirty="0" err="1"/>
              <a:t>gwneud</a:t>
            </a:r>
            <a:r>
              <a:rPr lang="en-GB" sz="2000" dirty="0"/>
              <a:t> </a:t>
            </a:r>
            <a:r>
              <a:rPr lang="en-GB" sz="2000" dirty="0" err="1"/>
              <a:t>yn</a:t>
            </a:r>
            <a:r>
              <a:rPr lang="en-GB" sz="2000" dirty="0"/>
              <a:t> </a:t>
            </a:r>
            <a:r>
              <a:rPr lang="en-GB" sz="2000" dirty="0" err="1"/>
              <a:t>ofynnol</a:t>
            </a:r>
            <a:r>
              <a:rPr lang="en-GB" sz="2000" dirty="0"/>
              <a:t> </a:t>
            </a:r>
            <a:r>
              <a:rPr lang="en-GB" sz="2000" dirty="0" err="1"/>
              <a:t>i'w</a:t>
            </a:r>
            <a:r>
              <a:rPr lang="en-GB" sz="2000" dirty="0"/>
              <a:t> "</a:t>
            </a:r>
            <a:r>
              <a:rPr lang="en-GB" sz="2000" dirty="0" err="1"/>
              <a:t>wneud</a:t>
            </a:r>
            <a:r>
              <a:rPr lang="en-GB" sz="2000" dirty="0"/>
              <a:t>" </a:t>
            </a:r>
            <a:r>
              <a:rPr lang="en-GB" sz="2000" dirty="0" err="1"/>
              <a:t>yn</a:t>
            </a:r>
            <a:r>
              <a:rPr lang="en-GB" sz="2000" dirty="0"/>
              <a:t> </a:t>
            </a:r>
            <a:r>
              <a:rPr lang="en-GB" sz="2000" dirty="0" err="1"/>
              <a:t>ogystal</a:t>
            </a:r>
            <a:r>
              <a:rPr lang="en-GB" sz="2000" dirty="0"/>
              <a:t> </a:t>
            </a:r>
            <a:r>
              <a:rPr lang="en-GB" sz="2000" dirty="0" err="1"/>
              <a:t>â'i</a:t>
            </a:r>
            <a:r>
              <a:rPr lang="en-GB" sz="2000" dirty="0"/>
              <a:t> </a:t>
            </a:r>
            <a:r>
              <a:rPr lang="en-GB" sz="2000" dirty="0" err="1"/>
              <a:t>addysgu</a:t>
            </a:r>
            <a:endParaRPr lang="en-GB" sz="2000" dirty="0"/>
          </a:p>
          <a:p>
            <a:endParaRPr lang="en-GB" dirty="0"/>
          </a:p>
        </p:txBody>
      </p:sp>
      <p:pic>
        <p:nvPicPr>
          <p:cNvPr id="7" name="Picture 6" descr="A picture containing text, vector graphics, toy&#10;&#10;Description automatically generated">
            <a:extLst>
              <a:ext uri="{FF2B5EF4-FFF2-40B4-BE49-F238E27FC236}">
                <a16:creationId xmlns:a16="http://schemas.microsoft.com/office/drawing/2014/main" id="{98CAB6B4-6F5E-467A-B528-A4D45A100278}"/>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950301" y="202424"/>
            <a:ext cx="2155239" cy="1643826"/>
          </a:xfrm>
          <a:prstGeom prst="rect">
            <a:avLst/>
          </a:prstGeom>
        </p:spPr>
      </p:pic>
    </p:spTree>
    <p:extLst>
      <p:ext uri="{BB962C8B-B14F-4D97-AF65-F5344CB8AC3E}">
        <p14:creationId xmlns:p14="http://schemas.microsoft.com/office/powerpoint/2010/main" val="969229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051803" y="694718"/>
            <a:ext cx="8596668" cy="1320800"/>
          </a:xfrm>
        </p:spPr>
        <p:txBody>
          <a:bodyPr>
            <a:normAutofit/>
          </a:bodyPr>
          <a:lstStyle/>
          <a:p>
            <a:r>
              <a:rPr lang="en-GB" dirty="0"/>
              <a:t>7 </a:t>
            </a:r>
            <a:r>
              <a:rPr lang="en-GB" dirty="0" err="1"/>
              <a:t>thema</a:t>
            </a:r>
            <a:r>
              <a:rPr lang="en-GB" dirty="0"/>
              <a:t> ADCDF / ESDGC 7 Themes</a:t>
            </a:r>
          </a:p>
        </p:txBody>
      </p:sp>
      <p:sp>
        <p:nvSpPr>
          <p:cNvPr id="6" name="Content Placeholder 5"/>
          <p:cNvSpPr>
            <a:spLocks noGrp="1"/>
          </p:cNvSpPr>
          <p:nvPr>
            <p:ph idx="1"/>
          </p:nvPr>
        </p:nvSpPr>
        <p:spPr>
          <a:xfrm>
            <a:off x="6627223" y="2387012"/>
            <a:ext cx="4371075" cy="3880773"/>
          </a:xfrm>
        </p:spPr>
        <p:txBody>
          <a:bodyPr>
            <a:normAutofit lnSpcReduction="10000"/>
          </a:bodyPr>
          <a:lstStyle/>
          <a:p>
            <a:r>
              <a:rPr lang="en-GB" sz="2000" dirty="0"/>
              <a:t>The natural environment</a:t>
            </a:r>
          </a:p>
          <a:p>
            <a:r>
              <a:rPr lang="en-GB" sz="2000" dirty="0"/>
              <a:t>Consumption and waste</a:t>
            </a:r>
          </a:p>
          <a:p>
            <a:r>
              <a:rPr lang="en-GB" sz="2000" dirty="0"/>
              <a:t>Climate change</a:t>
            </a:r>
          </a:p>
          <a:p>
            <a:r>
              <a:rPr lang="en-GB" sz="2000" dirty="0"/>
              <a:t>Wealth and poverty</a:t>
            </a:r>
          </a:p>
          <a:p>
            <a:r>
              <a:rPr lang="en-GB" sz="2000" dirty="0"/>
              <a:t>Identity and culture</a:t>
            </a:r>
          </a:p>
          <a:p>
            <a:r>
              <a:rPr lang="en-GB" sz="2000" dirty="0"/>
              <a:t>Choices and decisions</a:t>
            </a:r>
          </a:p>
          <a:p>
            <a:r>
              <a:rPr lang="en-GB" sz="2000" dirty="0"/>
              <a:t>Health.</a:t>
            </a:r>
          </a:p>
          <a:p>
            <a:r>
              <a:rPr lang="en-GB" sz="2000" dirty="0">
                <a:solidFill>
                  <a:schemeClr val="accent2"/>
                </a:solidFill>
              </a:rPr>
              <a:t>Consider how some global educational issues fit into these themes?</a:t>
            </a:r>
          </a:p>
          <a:p>
            <a:endParaRPr lang="en-GB" dirty="0">
              <a:solidFill>
                <a:srgbClr val="FF0000"/>
              </a:solidFill>
            </a:endParaRPr>
          </a:p>
        </p:txBody>
      </p:sp>
      <p:pic>
        <p:nvPicPr>
          <p:cNvPr id="9219" name="Picture 3" descr="C:\Users\Alison\AppData\Local\Microsoft\Windows\INetCache\IE\8307H8Z8\log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67218" y="416603"/>
            <a:ext cx="1818496" cy="183172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C2AB7D7-E098-4372-B54B-4655EB0AAA14}"/>
              </a:ext>
            </a:extLst>
          </p:cNvPr>
          <p:cNvSpPr txBox="1"/>
          <p:nvPr/>
        </p:nvSpPr>
        <p:spPr>
          <a:xfrm>
            <a:off x="636354" y="2015518"/>
            <a:ext cx="5171636" cy="4801314"/>
          </a:xfrm>
          <a:prstGeom prst="rect">
            <a:avLst/>
          </a:prstGeom>
          <a:noFill/>
        </p:spPr>
        <p:txBody>
          <a:bodyPr wrap="square">
            <a:spAutoFit/>
          </a:bodyPr>
          <a:lstStyle/>
          <a:p>
            <a:pPr marL="285750" indent="-285750">
              <a:buFont typeface="Wingdings" panose="05000000000000000000" pitchFamily="2" charset="2"/>
              <a:buChar char="v"/>
            </a:pPr>
            <a:r>
              <a:rPr lang="en-GB" dirty="0" err="1"/>
              <a:t>Yr</a:t>
            </a:r>
            <a:r>
              <a:rPr lang="en-GB" dirty="0"/>
              <a:t> </a:t>
            </a:r>
            <a:r>
              <a:rPr lang="en-GB" dirty="0" err="1"/>
              <a:t>amgylchedd</a:t>
            </a:r>
            <a:r>
              <a:rPr lang="en-GB" dirty="0"/>
              <a:t> </a:t>
            </a:r>
            <a:r>
              <a:rPr lang="en-GB" dirty="0" err="1"/>
              <a:t>naturiol</a:t>
            </a:r>
            <a:endParaRPr lang="en-GB" dirty="0"/>
          </a:p>
          <a:p>
            <a:endParaRPr lang="en-GB" dirty="0"/>
          </a:p>
          <a:p>
            <a:pPr marL="285750" indent="-285750">
              <a:buFont typeface="Wingdings" panose="05000000000000000000" pitchFamily="2" charset="2"/>
              <a:buChar char="v"/>
            </a:pPr>
            <a:r>
              <a:rPr lang="en-GB" dirty="0" err="1"/>
              <a:t>Defnydd</a:t>
            </a:r>
            <a:r>
              <a:rPr lang="en-GB" dirty="0"/>
              <a:t> a </a:t>
            </a:r>
            <a:r>
              <a:rPr lang="en-GB" dirty="0" err="1"/>
              <a:t>gwastraff</a:t>
            </a:r>
            <a:endParaRPr lang="en-GB" dirty="0"/>
          </a:p>
          <a:p>
            <a:endParaRPr lang="en-GB" dirty="0"/>
          </a:p>
          <a:p>
            <a:pPr marL="285750" indent="-285750">
              <a:buFont typeface="Wingdings" panose="05000000000000000000" pitchFamily="2" charset="2"/>
              <a:buChar char="v"/>
            </a:pPr>
            <a:r>
              <a:rPr lang="en-GB" dirty="0" err="1"/>
              <a:t>Newid</a:t>
            </a:r>
            <a:r>
              <a:rPr lang="en-GB" dirty="0"/>
              <a:t> </a:t>
            </a:r>
            <a:r>
              <a:rPr lang="en-GB" dirty="0" err="1"/>
              <a:t>hinsawdd</a:t>
            </a:r>
            <a:endParaRPr lang="en-GB" dirty="0"/>
          </a:p>
          <a:p>
            <a:endParaRPr lang="en-GB" dirty="0"/>
          </a:p>
          <a:p>
            <a:pPr marL="285750" indent="-285750">
              <a:buFont typeface="Wingdings" panose="05000000000000000000" pitchFamily="2" charset="2"/>
              <a:buChar char="v"/>
            </a:pPr>
            <a:r>
              <a:rPr lang="en-GB" dirty="0" err="1"/>
              <a:t>Cyfoeth</a:t>
            </a:r>
            <a:r>
              <a:rPr lang="en-GB" dirty="0"/>
              <a:t> a </a:t>
            </a:r>
            <a:r>
              <a:rPr lang="en-GB" dirty="0" err="1"/>
              <a:t>thlodi</a:t>
            </a:r>
            <a:endParaRPr lang="en-GB" dirty="0"/>
          </a:p>
          <a:p>
            <a:endParaRPr lang="en-GB" dirty="0"/>
          </a:p>
          <a:p>
            <a:pPr marL="285750" indent="-285750">
              <a:buFont typeface="Wingdings" panose="05000000000000000000" pitchFamily="2" charset="2"/>
              <a:buChar char="v"/>
            </a:pPr>
            <a:r>
              <a:rPr lang="en-GB" dirty="0" err="1"/>
              <a:t>Hunaniaeth</a:t>
            </a:r>
            <a:r>
              <a:rPr lang="en-GB" dirty="0"/>
              <a:t> a </a:t>
            </a:r>
            <a:r>
              <a:rPr lang="en-GB" dirty="0" err="1"/>
              <a:t>diwylliant</a:t>
            </a:r>
            <a:endParaRPr lang="en-GB" dirty="0"/>
          </a:p>
          <a:p>
            <a:endParaRPr lang="en-GB" dirty="0"/>
          </a:p>
          <a:p>
            <a:pPr marL="285750" indent="-285750">
              <a:buFont typeface="Wingdings" panose="05000000000000000000" pitchFamily="2" charset="2"/>
              <a:buChar char="v"/>
            </a:pPr>
            <a:r>
              <a:rPr lang="en-GB" dirty="0" err="1"/>
              <a:t>Dewisiadau</a:t>
            </a:r>
            <a:r>
              <a:rPr lang="en-GB" dirty="0"/>
              <a:t> a </a:t>
            </a:r>
            <a:r>
              <a:rPr lang="en-GB" dirty="0" err="1"/>
              <a:t>phenderfyniadau</a:t>
            </a:r>
            <a:endParaRPr lang="en-GB" dirty="0"/>
          </a:p>
          <a:p>
            <a:endParaRPr lang="en-GB" dirty="0"/>
          </a:p>
          <a:p>
            <a:pPr marL="285750" indent="-285750">
              <a:buFont typeface="Wingdings" panose="05000000000000000000" pitchFamily="2" charset="2"/>
              <a:buChar char="v"/>
            </a:pPr>
            <a:r>
              <a:rPr lang="en-GB" dirty="0"/>
              <a:t>Iechyd.</a:t>
            </a:r>
          </a:p>
          <a:p>
            <a:endParaRPr lang="en-GB" dirty="0"/>
          </a:p>
          <a:p>
            <a:pPr marL="285750" indent="-285750">
              <a:buFont typeface="Wingdings" panose="05000000000000000000" pitchFamily="2" charset="2"/>
              <a:buChar char="v"/>
            </a:pPr>
            <a:r>
              <a:rPr lang="en-GB" dirty="0" err="1">
                <a:solidFill>
                  <a:schemeClr val="accent2"/>
                </a:solidFill>
              </a:rPr>
              <a:t>Ystyriwch</a:t>
            </a:r>
            <a:r>
              <a:rPr lang="en-GB" dirty="0">
                <a:solidFill>
                  <a:schemeClr val="accent2"/>
                </a:solidFill>
              </a:rPr>
              <a:t> </a:t>
            </a:r>
            <a:r>
              <a:rPr lang="en-GB" dirty="0" err="1">
                <a:solidFill>
                  <a:schemeClr val="accent2"/>
                </a:solidFill>
              </a:rPr>
              <a:t>sut</a:t>
            </a:r>
            <a:r>
              <a:rPr lang="en-GB" dirty="0">
                <a:solidFill>
                  <a:schemeClr val="accent2"/>
                </a:solidFill>
              </a:rPr>
              <a:t> </a:t>
            </a:r>
            <a:r>
              <a:rPr lang="en-GB" dirty="0" err="1">
                <a:solidFill>
                  <a:schemeClr val="accent2"/>
                </a:solidFill>
              </a:rPr>
              <a:t>mae</a:t>
            </a:r>
            <a:r>
              <a:rPr lang="en-GB" dirty="0">
                <a:solidFill>
                  <a:schemeClr val="accent2"/>
                </a:solidFill>
              </a:rPr>
              <a:t> </a:t>
            </a:r>
            <a:r>
              <a:rPr lang="en-GB" dirty="0" err="1">
                <a:solidFill>
                  <a:schemeClr val="accent2"/>
                </a:solidFill>
              </a:rPr>
              <a:t>rhai</a:t>
            </a:r>
            <a:r>
              <a:rPr lang="en-GB" dirty="0">
                <a:solidFill>
                  <a:schemeClr val="accent2"/>
                </a:solidFill>
              </a:rPr>
              <a:t> </a:t>
            </a:r>
            <a:r>
              <a:rPr lang="en-GB" dirty="0" err="1">
                <a:solidFill>
                  <a:schemeClr val="accent2"/>
                </a:solidFill>
              </a:rPr>
              <a:t>materion</a:t>
            </a:r>
            <a:r>
              <a:rPr lang="en-GB" dirty="0">
                <a:solidFill>
                  <a:schemeClr val="accent2"/>
                </a:solidFill>
              </a:rPr>
              <a:t> </a:t>
            </a:r>
            <a:r>
              <a:rPr lang="en-GB" dirty="0" err="1">
                <a:solidFill>
                  <a:schemeClr val="accent2"/>
                </a:solidFill>
              </a:rPr>
              <a:t>addysgol</a:t>
            </a:r>
            <a:r>
              <a:rPr lang="en-GB" dirty="0">
                <a:solidFill>
                  <a:schemeClr val="accent2"/>
                </a:solidFill>
              </a:rPr>
              <a:t> </a:t>
            </a:r>
          </a:p>
          <a:p>
            <a:r>
              <a:rPr lang="en-GB" dirty="0" err="1">
                <a:solidFill>
                  <a:schemeClr val="accent2"/>
                </a:solidFill>
              </a:rPr>
              <a:t>byd-eang</a:t>
            </a:r>
            <a:r>
              <a:rPr lang="en-GB" dirty="0">
                <a:solidFill>
                  <a:schemeClr val="accent2"/>
                </a:solidFill>
              </a:rPr>
              <a:t> </a:t>
            </a:r>
            <a:r>
              <a:rPr lang="en-GB" dirty="0" err="1">
                <a:solidFill>
                  <a:schemeClr val="accent2"/>
                </a:solidFill>
              </a:rPr>
              <a:t>yn</a:t>
            </a:r>
            <a:r>
              <a:rPr lang="en-GB" dirty="0">
                <a:solidFill>
                  <a:schemeClr val="accent2"/>
                </a:solidFill>
              </a:rPr>
              <a:t> </a:t>
            </a:r>
            <a:r>
              <a:rPr lang="en-GB" dirty="0" err="1">
                <a:solidFill>
                  <a:schemeClr val="accent2"/>
                </a:solidFill>
              </a:rPr>
              <a:t>cyd-fynd</a:t>
            </a:r>
            <a:r>
              <a:rPr lang="en-GB" dirty="0">
                <a:solidFill>
                  <a:schemeClr val="accent2"/>
                </a:solidFill>
              </a:rPr>
              <a:t> </a:t>
            </a:r>
            <a:r>
              <a:rPr lang="en-GB" dirty="0" err="1">
                <a:solidFill>
                  <a:schemeClr val="accent2"/>
                </a:solidFill>
              </a:rPr>
              <a:t>â'r</a:t>
            </a:r>
            <a:r>
              <a:rPr lang="en-GB" dirty="0">
                <a:solidFill>
                  <a:schemeClr val="accent2"/>
                </a:solidFill>
              </a:rPr>
              <a:t> </a:t>
            </a:r>
            <a:r>
              <a:rPr lang="en-GB" dirty="0" err="1">
                <a:solidFill>
                  <a:schemeClr val="accent2"/>
                </a:solidFill>
              </a:rPr>
              <a:t>themâu</a:t>
            </a:r>
            <a:r>
              <a:rPr lang="en-GB" dirty="0">
                <a:solidFill>
                  <a:schemeClr val="accent2"/>
                </a:solidFill>
              </a:rPr>
              <a:t> </a:t>
            </a:r>
            <a:r>
              <a:rPr lang="en-GB" dirty="0" err="1">
                <a:solidFill>
                  <a:schemeClr val="accent2"/>
                </a:solidFill>
              </a:rPr>
              <a:t>hyn</a:t>
            </a:r>
            <a:r>
              <a:rPr lang="en-GB" dirty="0">
                <a:solidFill>
                  <a:schemeClr val="accent2"/>
                </a:solidFill>
              </a:rPr>
              <a:t>?</a:t>
            </a:r>
          </a:p>
          <a:p>
            <a:endParaRPr lang="en-GB" dirty="0"/>
          </a:p>
        </p:txBody>
      </p:sp>
    </p:spTree>
    <p:extLst>
      <p:ext uri="{BB962C8B-B14F-4D97-AF65-F5344CB8AC3E}">
        <p14:creationId xmlns:p14="http://schemas.microsoft.com/office/powerpoint/2010/main" val="28349778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87680" y="609600"/>
            <a:ext cx="11434354" cy="1320800"/>
          </a:xfrm>
        </p:spPr>
        <p:txBody>
          <a:bodyPr>
            <a:normAutofit fontScale="90000"/>
          </a:bodyPr>
          <a:lstStyle/>
          <a:p>
            <a:r>
              <a:rPr lang="en-GB" sz="2800" b="1" dirty="0" err="1"/>
              <a:t>Rhai</a:t>
            </a:r>
            <a:r>
              <a:rPr lang="en-GB" sz="2800" b="1" dirty="0"/>
              <a:t> </a:t>
            </a:r>
            <a:r>
              <a:rPr lang="en-GB" sz="2800" b="1" dirty="0" err="1"/>
              <a:t>gweithgareddau</a:t>
            </a:r>
            <a:r>
              <a:rPr lang="en-GB" sz="2800" b="1" dirty="0"/>
              <a:t> ADCDF </a:t>
            </a:r>
            <a:r>
              <a:rPr lang="en-GB" sz="2800" b="1" dirty="0" err="1"/>
              <a:t>ar</a:t>
            </a:r>
            <a:r>
              <a:rPr lang="en-GB" sz="2800" b="1" dirty="0"/>
              <a:t> </a:t>
            </a:r>
            <a:r>
              <a:rPr lang="en-GB" sz="2800" b="1" dirty="0" err="1"/>
              <a:t>gyfer</a:t>
            </a:r>
            <a:r>
              <a:rPr lang="en-GB" sz="2800" b="1" dirty="0"/>
              <a:t> </a:t>
            </a:r>
            <a:r>
              <a:rPr lang="en-GB" sz="2800" b="1" dirty="0" err="1"/>
              <a:t>safbwyntiau</a:t>
            </a:r>
            <a:r>
              <a:rPr lang="en-GB" sz="2800" b="1" dirty="0"/>
              <a:t> </a:t>
            </a:r>
            <a:r>
              <a:rPr lang="en-GB" sz="2800" b="1" dirty="0" err="1"/>
              <a:t>byd-eang</a:t>
            </a:r>
            <a:r>
              <a:rPr lang="en-GB" sz="2800" b="1" dirty="0"/>
              <a:t> </a:t>
            </a:r>
            <a:r>
              <a:rPr lang="en-GB" sz="2800" b="1" dirty="0" err="1"/>
              <a:t>mewn</a:t>
            </a:r>
            <a:r>
              <a:rPr lang="en-GB" sz="2800" b="1" dirty="0"/>
              <a:t> </a:t>
            </a:r>
            <a:r>
              <a:rPr lang="en-GB" sz="2800" b="1" dirty="0" err="1"/>
              <a:t>addysg</a:t>
            </a:r>
            <a:br>
              <a:rPr lang="en-GB" sz="2800" b="1" dirty="0"/>
            </a:br>
            <a:r>
              <a:rPr lang="en-GB" sz="2800" b="1" dirty="0"/>
              <a:t>Examples of ESDGC activities for global perspectives in education</a:t>
            </a:r>
          </a:p>
        </p:txBody>
      </p:sp>
      <p:sp>
        <p:nvSpPr>
          <p:cNvPr id="3" name="Content Placeholder 2"/>
          <p:cNvSpPr>
            <a:spLocks noGrp="1"/>
          </p:cNvSpPr>
          <p:nvPr>
            <p:ph idx="1"/>
          </p:nvPr>
        </p:nvSpPr>
        <p:spPr>
          <a:xfrm>
            <a:off x="6348861" y="1883954"/>
            <a:ext cx="4954551" cy="4542972"/>
          </a:xfrm>
        </p:spPr>
        <p:txBody>
          <a:bodyPr>
            <a:normAutofit fontScale="92500" lnSpcReduction="10000"/>
          </a:bodyPr>
          <a:lstStyle/>
          <a:p>
            <a:pPr>
              <a:defRPr/>
            </a:pPr>
            <a:r>
              <a:rPr lang="en-GB" altLang="en-US" dirty="0"/>
              <a:t>Creating understanding about environmental issues</a:t>
            </a:r>
          </a:p>
          <a:p>
            <a:pPr>
              <a:defRPr/>
            </a:pPr>
            <a:r>
              <a:rPr lang="en-GB" altLang="en-US" dirty="0"/>
              <a:t>Learning facts about educational and social inequalities, e.g. forging partnership with school in Zambia</a:t>
            </a:r>
          </a:p>
          <a:p>
            <a:pPr>
              <a:defRPr/>
            </a:pPr>
            <a:r>
              <a:rPr lang="en-GB" altLang="en-US" dirty="0"/>
              <a:t>Learning about different cultures</a:t>
            </a:r>
          </a:p>
          <a:p>
            <a:pPr>
              <a:defRPr/>
            </a:pPr>
            <a:r>
              <a:rPr lang="en-GB" altLang="en-US" dirty="0"/>
              <a:t>Exploring rights and responsibilities within communities at local, national and global levels e.g. UNCRC</a:t>
            </a:r>
          </a:p>
          <a:p>
            <a:pPr>
              <a:defRPr/>
            </a:pPr>
            <a:r>
              <a:rPr lang="en-GB" altLang="en-US" dirty="0"/>
              <a:t>Developing informed decision making and ability to take thoughtful, responsible action locally and globally e.g. Fairtrade</a:t>
            </a:r>
          </a:p>
          <a:p>
            <a:pPr>
              <a:defRPr/>
            </a:pPr>
            <a:r>
              <a:rPr lang="en-GB" altLang="en-US" dirty="0"/>
              <a:t>Developing ability to be successful, effective and confident citizens now and in future e.g. learning about political participation</a:t>
            </a:r>
          </a:p>
          <a:p>
            <a:endParaRPr lang="en-GB" dirty="0"/>
          </a:p>
        </p:txBody>
      </p:sp>
      <p:sp>
        <p:nvSpPr>
          <p:cNvPr id="5" name="TextBox 4">
            <a:extLst>
              <a:ext uri="{FF2B5EF4-FFF2-40B4-BE49-F238E27FC236}">
                <a16:creationId xmlns:a16="http://schemas.microsoft.com/office/drawing/2014/main" id="{10A106F6-3A15-4F96-A02A-260C7A60FE4A}"/>
              </a:ext>
            </a:extLst>
          </p:cNvPr>
          <p:cNvSpPr txBox="1"/>
          <p:nvPr/>
        </p:nvSpPr>
        <p:spPr>
          <a:xfrm>
            <a:off x="400595" y="1883954"/>
            <a:ext cx="5329645" cy="4801314"/>
          </a:xfrm>
          <a:prstGeom prst="rect">
            <a:avLst/>
          </a:prstGeom>
          <a:noFill/>
        </p:spPr>
        <p:txBody>
          <a:bodyPr wrap="square">
            <a:spAutoFit/>
          </a:bodyPr>
          <a:lstStyle/>
          <a:p>
            <a:pPr marL="285750" indent="-285750">
              <a:buFont typeface="Wingdings" panose="05000000000000000000" pitchFamily="2" charset="2"/>
              <a:buChar char="v"/>
            </a:pPr>
            <a:r>
              <a:rPr lang="en-GB" dirty="0" err="1"/>
              <a:t>Creu</a:t>
            </a:r>
            <a:r>
              <a:rPr lang="en-GB" dirty="0"/>
              <a:t> </a:t>
            </a:r>
            <a:r>
              <a:rPr lang="en-GB" dirty="0" err="1"/>
              <a:t>dealltwriaeth</a:t>
            </a:r>
            <a:r>
              <a:rPr lang="en-GB" dirty="0"/>
              <a:t> am </a:t>
            </a:r>
            <a:r>
              <a:rPr lang="en-GB" dirty="0" err="1"/>
              <a:t>faterion</a:t>
            </a:r>
            <a:r>
              <a:rPr lang="en-GB" dirty="0"/>
              <a:t> </a:t>
            </a:r>
            <a:r>
              <a:rPr lang="en-GB" dirty="0" err="1"/>
              <a:t>amgylcheddol</a:t>
            </a:r>
            <a:endParaRPr lang="en-GB" dirty="0"/>
          </a:p>
          <a:p>
            <a:pPr marL="285750" indent="-285750">
              <a:buFont typeface="Wingdings" panose="05000000000000000000" pitchFamily="2" charset="2"/>
              <a:buChar char="v"/>
            </a:pPr>
            <a:r>
              <a:rPr lang="en-GB" dirty="0" err="1"/>
              <a:t>Dysgu</a:t>
            </a:r>
            <a:r>
              <a:rPr lang="en-GB" dirty="0"/>
              <a:t> </a:t>
            </a:r>
            <a:r>
              <a:rPr lang="en-GB" dirty="0" err="1"/>
              <a:t>ffeithiau</a:t>
            </a:r>
            <a:r>
              <a:rPr lang="en-GB" dirty="0"/>
              <a:t> am </a:t>
            </a:r>
            <a:r>
              <a:rPr lang="en-GB" dirty="0" err="1"/>
              <a:t>anghydraddoldebau</a:t>
            </a:r>
            <a:r>
              <a:rPr lang="en-GB" dirty="0"/>
              <a:t> </a:t>
            </a:r>
            <a:r>
              <a:rPr lang="en-GB" dirty="0" err="1"/>
              <a:t>addysgol</a:t>
            </a:r>
            <a:r>
              <a:rPr lang="en-GB" dirty="0"/>
              <a:t> a </a:t>
            </a:r>
            <a:r>
              <a:rPr lang="en-GB" dirty="0" err="1"/>
              <a:t>chymdeithasol</a:t>
            </a:r>
            <a:r>
              <a:rPr lang="en-GB" dirty="0"/>
              <a:t>, </a:t>
            </a:r>
            <a:r>
              <a:rPr lang="en-GB" dirty="0" err="1"/>
              <a:t>e.e.</a:t>
            </a:r>
            <a:r>
              <a:rPr lang="en-GB" dirty="0"/>
              <a:t> </a:t>
            </a:r>
            <a:r>
              <a:rPr lang="en-GB" dirty="0" err="1"/>
              <a:t>meithrin</a:t>
            </a:r>
            <a:r>
              <a:rPr lang="en-GB" dirty="0"/>
              <a:t> </a:t>
            </a:r>
            <a:r>
              <a:rPr lang="en-GB" dirty="0" err="1"/>
              <a:t>partneriaeth</a:t>
            </a:r>
            <a:r>
              <a:rPr lang="en-GB" dirty="0"/>
              <a:t> ag </a:t>
            </a:r>
            <a:r>
              <a:rPr lang="en-GB" dirty="0" err="1"/>
              <a:t>ysgol</a:t>
            </a:r>
            <a:r>
              <a:rPr lang="en-GB" dirty="0"/>
              <a:t> </a:t>
            </a:r>
            <a:r>
              <a:rPr lang="en-GB" dirty="0" err="1"/>
              <a:t>yn</a:t>
            </a:r>
            <a:r>
              <a:rPr lang="en-GB" dirty="0"/>
              <a:t> Zambia</a:t>
            </a:r>
          </a:p>
          <a:p>
            <a:pPr marL="285750" indent="-285750">
              <a:buFont typeface="Wingdings" panose="05000000000000000000" pitchFamily="2" charset="2"/>
              <a:buChar char="v"/>
            </a:pPr>
            <a:r>
              <a:rPr lang="en-GB" dirty="0" err="1"/>
              <a:t>Dysgu</a:t>
            </a:r>
            <a:r>
              <a:rPr lang="en-GB" dirty="0"/>
              <a:t> am </a:t>
            </a:r>
            <a:r>
              <a:rPr lang="en-GB" dirty="0" err="1"/>
              <a:t>wahanol</a:t>
            </a:r>
            <a:r>
              <a:rPr lang="en-GB" dirty="0"/>
              <a:t> </a:t>
            </a:r>
            <a:r>
              <a:rPr lang="en-GB" dirty="0" err="1"/>
              <a:t>ddiwylliannau</a:t>
            </a:r>
            <a:endParaRPr lang="en-GB" dirty="0"/>
          </a:p>
          <a:p>
            <a:pPr marL="285750" indent="-285750">
              <a:buFont typeface="Wingdings" panose="05000000000000000000" pitchFamily="2" charset="2"/>
              <a:buChar char="v"/>
            </a:pPr>
            <a:r>
              <a:rPr lang="en-GB" dirty="0" err="1"/>
              <a:t>Archwilio</a:t>
            </a:r>
            <a:r>
              <a:rPr lang="en-GB" dirty="0"/>
              <a:t> </a:t>
            </a:r>
            <a:r>
              <a:rPr lang="en-GB" dirty="0" err="1"/>
              <a:t>hawliau</a:t>
            </a:r>
            <a:r>
              <a:rPr lang="en-GB" dirty="0"/>
              <a:t> a </a:t>
            </a:r>
            <a:r>
              <a:rPr lang="en-GB" dirty="0" err="1"/>
              <a:t>chyfrifoldebau</a:t>
            </a:r>
            <a:r>
              <a:rPr lang="en-GB" dirty="0"/>
              <a:t> </a:t>
            </a:r>
            <a:r>
              <a:rPr lang="en-GB" dirty="0" err="1"/>
              <a:t>mewn</a:t>
            </a:r>
            <a:r>
              <a:rPr lang="en-GB" dirty="0"/>
              <a:t> </a:t>
            </a:r>
            <a:r>
              <a:rPr lang="en-GB" dirty="0" err="1"/>
              <a:t>cymunedau</a:t>
            </a:r>
            <a:r>
              <a:rPr lang="en-GB" dirty="0"/>
              <a:t> </a:t>
            </a:r>
            <a:r>
              <a:rPr lang="en-GB" dirty="0" err="1"/>
              <a:t>ar</a:t>
            </a:r>
            <a:r>
              <a:rPr lang="en-GB" dirty="0"/>
              <a:t> </a:t>
            </a:r>
            <a:r>
              <a:rPr lang="en-GB" dirty="0" err="1"/>
              <a:t>lefelau</a:t>
            </a:r>
            <a:r>
              <a:rPr lang="en-GB" dirty="0"/>
              <a:t> </a:t>
            </a:r>
            <a:r>
              <a:rPr lang="en-GB" dirty="0" err="1"/>
              <a:t>lleol</a:t>
            </a:r>
            <a:r>
              <a:rPr lang="en-GB" dirty="0"/>
              <a:t>, </a:t>
            </a:r>
            <a:r>
              <a:rPr lang="en-GB" dirty="0" err="1"/>
              <a:t>cenedlaethol</a:t>
            </a:r>
            <a:r>
              <a:rPr lang="en-GB" dirty="0"/>
              <a:t> a </a:t>
            </a:r>
            <a:r>
              <a:rPr lang="en-GB" dirty="0" err="1"/>
              <a:t>byd-eang</a:t>
            </a:r>
            <a:r>
              <a:rPr lang="en-GB" dirty="0"/>
              <a:t> </a:t>
            </a:r>
            <a:r>
              <a:rPr lang="en-GB" dirty="0" err="1"/>
              <a:t>e.e.</a:t>
            </a:r>
            <a:r>
              <a:rPr lang="en-GB" dirty="0"/>
              <a:t> CCUHP</a:t>
            </a:r>
          </a:p>
          <a:p>
            <a:pPr marL="285750" indent="-285750">
              <a:buFont typeface="Wingdings" panose="05000000000000000000" pitchFamily="2" charset="2"/>
              <a:buChar char="v"/>
            </a:pPr>
            <a:r>
              <a:rPr lang="en-GB" dirty="0" err="1"/>
              <a:t>Datblygu</a:t>
            </a:r>
            <a:r>
              <a:rPr lang="en-GB" dirty="0"/>
              <a:t> </a:t>
            </a:r>
            <a:r>
              <a:rPr lang="en-GB" dirty="0" err="1"/>
              <a:t>penderfyniadau</a:t>
            </a:r>
            <a:r>
              <a:rPr lang="en-GB" dirty="0"/>
              <a:t> </a:t>
            </a:r>
            <a:r>
              <a:rPr lang="en-GB" dirty="0" err="1"/>
              <a:t>gwybodus</a:t>
            </a:r>
            <a:r>
              <a:rPr lang="en-GB" dirty="0"/>
              <a:t> </a:t>
            </a:r>
            <a:r>
              <a:rPr lang="en-GB" dirty="0" err="1"/>
              <a:t>a'r</a:t>
            </a:r>
            <a:r>
              <a:rPr lang="en-GB" dirty="0"/>
              <a:t> </a:t>
            </a:r>
            <a:r>
              <a:rPr lang="en-GB" dirty="0" err="1"/>
              <a:t>gallu</a:t>
            </a:r>
            <a:r>
              <a:rPr lang="en-GB" dirty="0"/>
              <a:t> </a:t>
            </a:r>
            <a:r>
              <a:rPr lang="en-GB" dirty="0" err="1"/>
              <a:t>i</a:t>
            </a:r>
            <a:r>
              <a:rPr lang="en-GB" dirty="0"/>
              <a:t> </a:t>
            </a:r>
            <a:r>
              <a:rPr lang="en-GB" dirty="0" err="1"/>
              <a:t>gymryd</a:t>
            </a:r>
            <a:r>
              <a:rPr lang="en-GB" dirty="0"/>
              <a:t> </a:t>
            </a:r>
            <a:r>
              <a:rPr lang="en-GB" dirty="0" err="1"/>
              <a:t>camau</a:t>
            </a:r>
            <a:r>
              <a:rPr lang="en-GB" dirty="0"/>
              <a:t> </a:t>
            </a:r>
            <a:r>
              <a:rPr lang="en-GB" dirty="0" err="1"/>
              <a:t>meddylgar</a:t>
            </a:r>
            <a:r>
              <a:rPr lang="en-GB" dirty="0"/>
              <a:t>, </a:t>
            </a:r>
            <a:r>
              <a:rPr lang="en-GB" dirty="0" err="1"/>
              <a:t>cyfrifol</a:t>
            </a:r>
            <a:r>
              <a:rPr lang="en-GB" dirty="0"/>
              <a:t> </a:t>
            </a:r>
            <a:r>
              <a:rPr lang="en-GB" dirty="0" err="1"/>
              <a:t>yn</a:t>
            </a:r>
            <a:r>
              <a:rPr lang="en-GB" dirty="0"/>
              <a:t> </a:t>
            </a:r>
            <a:r>
              <a:rPr lang="en-GB" dirty="0" err="1"/>
              <a:t>lleol</a:t>
            </a:r>
            <a:r>
              <a:rPr lang="en-GB" dirty="0"/>
              <a:t> ac </a:t>
            </a:r>
            <a:r>
              <a:rPr lang="en-GB" dirty="0" err="1"/>
              <a:t>yn</a:t>
            </a:r>
            <a:r>
              <a:rPr lang="en-GB" dirty="0"/>
              <a:t> </a:t>
            </a:r>
            <a:r>
              <a:rPr lang="en-GB" dirty="0" err="1"/>
              <a:t>fyd-eang</a:t>
            </a:r>
            <a:r>
              <a:rPr lang="en-GB" dirty="0"/>
              <a:t> </a:t>
            </a:r>
            <a:r>
              <a:rPr lang="en-GB" dirty="0" err="1"/>
              <a:t>e.e.</a:t>
            </a:r>
            <a:r>
              <a:rPr lang="en-GB" dirty="0"/>
              <a:t> </a:t>
            </a:r>
            <a:r>
              <a:rPr lang="en-GB" dirty="0" err="1"/>
              <a:t>Masnach</a:t>
            </a:r>
            <a:r>
              <a:rPr lang="en-GB" dirty="0"/>
              <a:t> </a:t>
            </a:r>
            <a:r>
              <a:rPr lang="en-GB" dirty="0" err="1"/>
              <a:t>Deg</a:t>
            </a:r>
            <a:endParaRPr lang="en-GB" dirty="0"/>
          </a:p>
          <a:p>
            <a:pPr marL="285750" indent="-285750">
              <a:buFont typeface="Wingdings" panose="05000000000000000000" pitchFamily="2" charset="2"/>
              <a:buChar char="v"/>
            </a:pPr>
            <a:r>
              <a:rPr lang="en-GB" dirty="0" err="1"/>
              <a:t>Datblygu'r</a:t>
            </a:r>
            <a:r>
              <a:rPr lang="en-GB" dirty="0"/>
              <a:t> </a:t>
            </a:r>
            <a:r>
              <a:rPr lang="en-GB" dirty="0" err="1"/>
              <a:t>gallu</a:t>
            </a:r>
            <a:r>
              <a:rPr lang="en-GB" dirty="0"/>
              <a:t> </a:t>
            </a:r>
            <a:r>
              <a:rPr lang="en-GB" dirty="0" err="1"/>
              <a:t>i</a:t>
            </a:r>
            <a:r>
              <a:rPr lang="en-GB" dirty="0"/>
              <a:t> </a:t>
            </a:r>
            <a:r>
              <a:rPr lang="en-GB" dirty="0" err="1"/>
              <a:t>fod</a:t>
            </a:r>
            <a:r>
              <a:rPr lang="en-GB" dirty="0"/>
              <a:t> </a:t>
            </a:r>
            <a:r>
              <a:rPr lang="en-GB" dirty="0" err="1"/>
              <a:t>yn</a:t>
            </a:r>
            <a:r>
              <a:rPr lang="en-GB" dirty="0"/>
              <a:t> </a:t>
            </a:r>
            <a:r>
              <a:rPr lang="en-GB" dirty="0" err="1"/>
              <a:t>ddinasyddion</a:t>
            </a:r>
            <a:r>
              <a:rPr lang="en-GB" dirty="0"/>
              <a:t> </a:t>
            </a:r>
            <a:r>
              <a:rPr lang="en-GB" dirty="0" err="1"/>
              <a:t>llwyddiannus</a:t>
            </a:r>
            <a:r>
              <a:rPr lang="en-GB" dirty="0"/>
              <a:t>, </a:t>
            </a:r>
            <a:r>
              <a:rPr lang="en-GB" dirty="0" err="1"/>
              <a:t>effeithiol</a:t>
            </a:r>
            <a:r>
              <a:rPr lang="en-GB" dirty="0"/>
              <a:t> a </a:t>
            </a:r>
            <a:r>
              <a:rPr lang="en-GB" dirty="0" err="1"/>
              <a:t>hyderus</a:t>
            </a:r>
            <a:r>
              <a:rPr lang="en-GB" dirty="0"/>
              <a:t> </a:t>
            </a:r>
            <a:r>
              <a:rPr lang="en-GB" dirty="0" err="1"/>
              <a:t>nawr</a:t>
            </a:r>
            <a:r>
              <a:rPr lang="en-GB" dirty="0"/>
              <a:t> ac </a:t>
            </a:r>
            <a:r>
              <a:rPr lang="en-GB" dirty="0" err="1"/>
              <a:t>yn</a:t>
            </a:r>
            <a:r>
              <a:rPr lang="en-GB" dirty="0"/>
              <a:t> y </a:t>
            </a:r>
            <a:r>
              <a:rPr lang="en-GB" dirty="0" err="1"/>
              <a:t>dyfodol</a:t>
            </a:r>
            <a:r>
              <a:rPr lang="en-GB" dirty="0"/>
              <a:t> </a:t>
            </a:r>
            <a:r>
              <a:rPr lang="en-GB" dirty="0" err="1"/>
              <a:t>e.e.</a:t>
            </a:r>
            <a:r>
              <a:rPr lang="en-GB" dirty="0"/>
              <a:t> </a:t>
            </a:r>
            <a:r>
              <a:rPr lang="en-GB" dirty="0" err="1"/>
              <a:t>dysgu</a:t>
            </a:r>
            <a:r>
              <a:rPr lang="en-GB" dirty="0"/>
              <a:t> am </a:t>
            </a:r>
            <a:r>
              <a:rPr lang="en-GB" dirty="0" err="1"/>
              <a:t>gyfranogiad</a:t>
            </a:r>
            <a:r>
              <a:rPr lang="en-GB" dirty="0"/>
              <a:t> </a:t>
            </a:r>
            <a:r>
              <a:rPr lang="en-GB" dirty="0" err="1"/>
              <a:t>gwleidyddol</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3923270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8" descr="A close up of a logo&#10;&#10;Description generated with very high confidence">
            <a:extLst>
              <a:ext uri="{FF2B5EF4-FFF2-40B4-BE49-F238E27FC236}">
                <a16:creationId xmlns:a16="http://schemas.microsoft.com/office/drawing/2014/main" id="{1005731B-11E8-42B1-A111-127419A881EB}"/>
              </a:ext>
            </a:extLst>
          </p:cNvPr>
          <p:cNvPicPr>
            <a:picLocks noChangeAspect="1"/>
          </p:cNvPicPr>
          <p:nvPr/>
        </p:nvPicPr>
        <p:blipFill>
          <a:blip r:embed="rId2"/>
          <a:stretch>
            <a:fillRect/>
          </a:stretch>
        </p:blipFill>
        <p:spPr>
          <a:xfrm>
            <a:off x="8170150" y="4894920"/>
            <a:ext cx="2280029" cy="14881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Picture 10" descr="A picture containing drawing&#10;&#10;Description generated with very high confidence">
            <a:extLst>
              <a:ext uri="{FF2B5EF4-FFF2-40B4-BE49-F238E27FC236}">
                <a16:creationId xmlns:a16="http://schemas.microsoft.com/office/drawing/2014/main" id="{0CAEC601-50B1-41AB-A76C-2BDAB2672E9C}"/>
              </a:ext>
            </a:extLst>
          </p:cNvPr>
          <p:cNvPicPr>
            <a:picLocks noChangeAspect="1"/>
          </p:cNvPicPr>
          <p:nvPr/>
        </p:nvPicPr>
        <p:blipFill>
          <a:blip r:embed="rId3"/>
          <a:stretch>
            <a:fillRect/>
          </a:stretch>
        </p:blipFill>
        <p:spPr>
          <a:xfrm rot="1260000">
            <a:off x="9875255" y="1582213"/>
            <a:ext cx="2010146" cy="106836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2" name="Picture 22" descr="A screenshot of a cell phone&#10;&#10;Description generated with very high confidence">
            <a:extLst>
              <a:ext uri="{FF2B5EF4-FFF2-40B4-BE49-F238E27FC236}">
                <a16:creationId xmlns:a16="http://schemas.microsoft.com/office/drawing/2014/main" id="{626B7A76-5456-48A8-AADF-5F83F2BBCB0F}"/>
              </a:ext>
            </a:extLst>
          </p:cNvPr>
          <p:cNvPicPr>
            <a:picLocks noChangeAspect="1"/>
          </p:cNvPicPr>
          <p:nvPr/>
        </p:nvPicPr>
        <p:blipFill>
          <a:blip r:embed="rId4"/>
          <a:stretch>
            <a:fillRect/>
          </a:stretch>
        </p:blipFill>
        <p:spPr>
          <a:xfrm rot="840000">
            <a:off x="1912613" y="3477497"/>
            <a:ext cx="1847850" cy="26479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pSp>
        <p:nvGrpSpPr>
          <p:cNvPr id="11" name="Group 10">
            <a:extLst>
              <a:ext uri="{FF2B5EF4-FFF2-40B4-BE49-F238E27FC236}">
                <a16:creationId xmlns:a16="http://schemas.microsoft.com/office/drawing/2014/main" id="{A553C659-1DAF-4B15-B3DB-2374D5649DF3}"/>
              </a:ext>
            </a:extLst>
          </p:cNvPr>
          <p:cNvGrpSpPr/>
          <p:nvPr/>
        </p:nvGrpSpPr>
        <p:grpSpPr>
          <a:xfrm rot="-120000">
            <a:off x="4088076" y="509378"/>
            <a:ext cx="3093289" cy="1037057"/>
            <a:chOff x="6946061" y="356748"/>
            <a:chExt cx="3093289" cy="1037057"/>
          </a:xfrm>
        </p:grpSpPr>
        <p:pic>
          <p:nvPicPr>
            <p:cNvPr id="6" name="Picture 6" descr="A close up of a sign&#10;&#10;Description generated with very high confidence">
              <a:extLst>
                <a:ext uri="{FF2B5EF4-FFF2-40B4-BE49-F238E27FC236}">
                  <a16:creationId xmlns:a16="http://schemas.microsoft.com/office/drawing/2014/main" id="{C3CDEBE0-D6EC-4DE8-848F-BDD8161EAC21}"/>
                </a:ext>
              </a:extLst>
            </p:cNvPr>
            <p:cNvPicPr>
              <a:picLocks noChangeAspect="1"/>
            </p:cNvPicPr>
            <p:nvPr/>
          </p:nvPicPr>
          <p:blipFill>
            <a:blip r:embed="rId5"/>
            <a:stretch>
              <a:fillRect/>
            </a:stretch>
          </p:blipFill>
          <p:spPr>
            <a:xfrm>
              <a:off x="6946061" y="356748"/>
              <a:ext cx="2496143" cy="83284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TextBox 2">
              <a:extLst>
                <a:ext uri="{FF2B5EF4-FFF2-40B4-BE49-F238E27FC236}">
                  <a16:creationId xmlns:a16="http://schemas.microsoft.com/office/drawing/2014/main" id="{E96CCAAB-FCD4-4BF1-9137-A2DA520D2C93}"/>
                </a:ext>
              </a:extLst>
            </p:cNvPr>
            <p:cNvSpPr txBox="1"/>
            <p:nvPr/>
          </p:nvSpPr>
          <p:spPr>
            <a:xfrm rot="21240000">
              <a:off x="8486775" y="1116806"/>
              <a:ext cx="155257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Calibri"/>
                </a:rPr>
                <a:t>(PONT, 2020)</a:t>
              </a:r>
              <a:endParaRPr kumimoji="0" lang="en-GB" sz="1200" b="0" i="0" u="none" strike="noStrike" kern="1200" cap="none" spc="0" normalizeH="0" baseline="0" noProof="0" dirty="0">
                <a:ln>
                  <a:noFill/>
                </a:ln>
                <a:solidFill>
                  <a:prstClr val="black"/>
                </a:solidFill>
                <a:effectLst/>
                <a:uLnTx/>
                <a:uFillTx/>
                <a:latin typeface="Arial"/>
                <a:ea typeface="+mn-ea"/>
                <a:cs typeface="Calibri"/>
              </a:endParaRPr>
            </a:p>
          </p:txBody>
        </p:sp>
      </p:grpSp>
      <p:sp>
        <p:nvSpPr>
          <p:cNvPr id="5" name="TextBox 4">
            <a:extLst>
              <a:ext uri="{FF2B5EF4-FFF2-40B4-BE49-F238E27FC236}">
                <a16:creationId xmlns:a16="http://schemas.microsoft.com/office/drawing/2014/main" id="{0304507A-B1BA-4CC9-8C94-CD9272C7346B}"/>
              </a:ext>
            </a:extLst>
          </p:cNvPr>
          <p:cNvSpPr txBox="1"/>
          <p:nvPr/>
        </p:nvSpPr>
        <p:spPr>
          <a:xfrm rot="21300000">
            <a:off x="10282881" y="6398199"/>
            <a:ext cx="156448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a:ea typeface="+mn-ea"/>
                <a:cs typeface="Arial"/>
              </a:rPr>
              <a:t>(Size of Wales, 2020)</a:t>
            </a:r>
          </a:p>
        </p:txBody>
      </p:sp>
      <p:grpSp>
        <p:nvGrpSpPr>
          <p:cNvPr id="9" name="Group 8">
            <a:extLst>
              <a:ext uri="{FF2B5EF4-FFF2-40B4-BE49-F238E27FC236}">
                <a16:creationId xmlns:a16="http://schemas.microsoft.com/office/drawing/2014/main" id="{BB607B5C-14DD-42EA-AD85-E18258C34C02}"/>
              </a:ext>
            </a:extLst>
          </p:cNvPr>
          <p:cNvGrpSpPr/>
          <p:nvPr/>
        </p:nvGrpSpPr>
        <p:grpSpPr>
          <a:xfrm>
            <a:off x="7791270" y="476556"/>
            <a:ext cx="1910480" cy="2330219"/>
            <a:chOff x="9744270" y="480430"/>
            <a:chExt cx="1910480" cy="2330219"/>
          </a:xfrm>
        </p:grpSpPr>
        <p:pic>
          <p:nvPicPr>
            <p:cNvPr id="14" name="Picture 14" descr="A picture containing food&#10;&#10;Description generated with very high confidence">
              <a:extLst>
                <a:ext uri="{FF2B5EF4-FFF2-40B4-BE49-F238E27FC236}">
                  <a16:creationId xmlns:a16="http://schemas.microsoft.com/office/drawing/2014/main" id="{BAEBC529-5A4E-459E-A4C1-54A9352C9BFA}"/>
                </a:ext>
              </a:extLst>
            </p:cNvPr>
            <p:cNvPicPr>
              <a:picLocks noChangeAspect="1"/>
            </p:cNvPicPr>
            <p:nvPr/>
          </p:nvPicPr>
          <p:blipFill>
            <a:blip r:embed="rId6"/>
            <a:stretch>
              <a:fillRect/>
            </a:stretch>
          </p:blipFill>
          <p:spPr>
            <a:xfrm rot="1680000">
              <a:off x="9744270" y="480430"/>
              <a:ext cx="1910480" cy="1922613"/>
            </a:xfrm>
            <a:prstGeom prst="rect">
              <a:avLst/>
            </a:prstGeom>
          </p:spPr>
        </p:pic>
        <p:sp>
          <p:nvSpPr>
            <p:cNvPr id="7" name="TextBox 6">
              <a:extLst>
                <a:ext uri="{FF2B5EF4-FFF2-40B4-BE49-F238E27FC236}">
                  <a16:creationId xmlns:a16="http://schemas.microsoft.com/office/drawing/2014/main" id="{0AA794E5-C678-460D-A664-33EEB13A98D7}"/>
                </a:ext>
              </a:extLst>
            </p:cNvPr>
            <p:cNvSpPr txBox="1"/>
            <p:nvPr/>
          </p:nvSpPr>
          <p:spPr>
            <a:xfrm rot="1800000">
              <a:off x="10248900" y="2533650"/>
              <a:ext cx="120729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Arial"/>
                </a:rPr>
                <a:t>(IIF, 2016)</a:t>
              </a:r>
            </a:p>
          </p:txBody>
        </p:sp>
      </p:grpSp>
      <p:grpSp>
        <p:nvGrpSpPr>
          <p:cNvPr id="24" name="Group 23">
            <a:extLst>
              <a:ext uri="{FF2B5EF4-FFF2-40B4-BE49-F238E27FC236}">
                <a16:creationId xmlns:a16="http://schemas.microsoft.com/office/drawing/2014/main" id="{E9D3DBA5-705D-4A6A-9FCB-33C4250D3E56}"/>
              </a:ext>
            </a:extLst>
          </p:cNvPr>
          <p:cNvGrpSpPr/>
          <p:nvPr/>
        </p:nvGrpSpPr>
        <p:grpSpPr>
          <a:xfrm>
            <a:off x="7058259" y="3284120"/>
            <a:ext cx="2143123" cy="1281767"/>
            <a:chOff x="7162800" y="5055394"/>
            <a:chExt cx="2143123" cy="1281767"/>
          </a:xfrm>
        </p:grpSpPr>
        <p:sp>
          <p:nvSpPr>
            <p:cNvPr id="13" name="TextBox 12">
              <a:extLst>
                <a:ext uri="{FF2B5EF4-FFF2-40B4-BE49-F238E27FC236}">
                  <a16:creationId xmlns:a16="http://schemas.microsoft.com/office/drawing/2014/main" id="{8D5300D3-351E-45C8-90DC-37039C678462}"/>
                </a:ext>
              </a:extLst>
            </p:cNvPr>
            <p:cNvSpPr txBox="1"/>
            <p:nvPr/>
          </p:nvSpPr>
          <p:spPr>
            <a:xfrm>
              <a:off x="7768349" y="6060162"/>
              <a:ext cx="1528762"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Arial"/>
                </a:rPr>
                <a:t>(Sustran, 2017a)</a:t>
              </a:r>
            </a:p>
          </p:txBody>
        </p:sp>
        <p:grpSp>
          <p:nvGrpSpPr>
            <p:cNvPr id="23" name="Group 22">
              <a:extLst>
                <a:ext uri="{FF2B5EF4-FFF2-40B4-BE49-F238E27FC236}">
                  <a16:creationId xmlns:a16="http://schemas.microsoft.com/office/drawing/2014/main" id="{E549AFB5-2DDE-420C-8C37-D7C0CB6D2F66}"/>
                </a:ext>
              </a:extLst>
            </p:cNvPr>
            <p:cNvGrpSpPr/>
            <p:nvPr/>
          </p:nvGrpSpPr>
          <p:grpSpPr>
            <a:xfrm>
              <a:off x="7162800" y="5055394"/>
              <a:ext cx="2143123" cy="1000124"/>
              <a:chOff x="7162800" y="5055394"/>
              <a:chExt cx="2143123" cy="1000124"/>
            </a:xfrm>
          </p:grpSpPr>
          <p:sp>
            <p:nvSpPr>
              <p:cNvPr id="21" name="Rectangle 20">
                <a:extLst>
                  <a:ext uri="{FF2B5EF4-FFF2-40B4-BE49-F238E27FC236}">
                    <a16:creationId xmlns:a16="http://schemas.microsoft.com/office/drawing/2014/main" id="{BEA305C0-0E40-40D8-A3B5-0041E8F53159}"/>
                  </a:ext>
                </a:extLst>
              </p:cNvPr>
              <p:cNvSpPr/>
              <p:nvPr/>
            </p:nvSpPr>
            <p:spPr>
              <a:xfrm>
                <a:off x="7162800" y="5055394"/>
                <a:ext cx="2143123" cy="10001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9" descr="A close up of a sign&#10;&#10;Description generated with high confidence">
                <a:extLst>
                  <a:ext uri="{FF2B5EF4-FFF2-40B4-BE49-F238E27FC236}">
                    <a16:creationId xmlns:a16="http://schemas.microsoft.com/office/drawing/2014/main" id="{B39FB351-7D29-4AD8-8D2C-A1210C1B2667}"/>
                  </a:ext>
                </a:extLst>
              </p:cNvPr>
              <p:cNvPicPr>
                <a:picLocks noChangeAspect="1"/>
              </p:cNvPicPr>
              <p:nvPr/>
            </p:nvPicPr>
            <p:blipFill>
              <a:blip r:embed="rId7"/>
              <a:stretch>
                <a:fillRect/>
              </a:stretch>
            </p:blipFill>
            <p:spPr>
              <a:xfrm>
                <a:off x="7274719" y="5210175"/>
                <a:ext cx="1905000" cy="771525"/>
              </a:xfrm>
              <a:prstGeom prst="rect">
                <a:avLst/>
              </a:prstGeom>
              <a:ln w="38100" cap="sq">
                <a:noFill/>
                <a:prstDash val="solid"/>
                <a:miter lim="800000"/>
              </a:ln>
              <a:effectLst>
                <a:outerShdw blurRad="50800" dist="38100" dir="2700000" algn="tl" rotWithShape="0">
                  <a:srgbClr val="000000">
                    <a:alpha val="43000"/>
                  </a:srgbClr>
                </a:outerShdw>
              </a:effectLst>
            </p:spPr>
          </p:pic>
        </p:grpSp>
      </p:grpSp>
      <p:sp>
        <p:nvSpPr>
          <p:cNvPr id="25" name="TextBox 24">
            <a:extLst>
              <a:ext uri="{FF2B5EF4-FFF2-40B4-BE49-F238E27FC236}">
                <a16:creationId xmlns:a16="http://schemas.microsoft.com/office/drawing/2014/main" id="{A541A7BD-B8F6-48A9-B55C-20E5F435F15E}"/>
              </a:ext>
            </a:extLst>
          </p:cNvPr>
          <p:cNvSpPr txBox="1"/>
          <p:nvPr/>
        </p:nvSpPr>
        <p:spPr>
          <a:xfrm rot="780000">
            <a:off x="10659666" y="3052272"/>
            <a:ext cx="1385887"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(PCF, 2016 b)</a:t>
            </a:r>
          </a:p>
        </p:txBody>
      </p:sp>
      <p:pic>
        <p:nvPicPr>
          <p:cNvPr id="4" name="Picture 4" descr="A picture containing clock, drawing&#10;&#10;Description generated with very high confidence">
            <a:extLst>
              <a:ext uri="{FF2B5EF4-FFF2-40B4-BE49-F238E27FC236}">
                <a16:creationId xmlns:a16="http://schemas.microsoft.com/office/drawing/2014/main" id="{3F41F9AD-BB8D-4E53-948B-6D21959ADD96}"/>
              </a:ext>
            </a:extLst>
          </p:cNvPr>
          <p:cNvPicPr>
            <a:picLocks noGrp="1" noChangeAspect="1"/>
          </p:cNvPicPr>
          <p:nvPr>
            <p:ph idx="1"/>
          </p:nvPr>
        </p:nvPicPr>
        <p:blipFill rotWithShape="1">
          <a:blip r:embed="rId8"/>
          <a:srcRect l="680" t="11428" r="-340" b="9608"/>
          <a:stretch/>
        </p:blipFill>
        <p:spPr>
          <a:xfrm>
            <a:off x="4669191" y="1893823"/>
            <a:ext cx="2389068" cy="3411602"/>
          </a:xfrm>
          <a:prstGeom prst="rect">
            <a:avLst/>
          </a:prstGeom>
        </p:spPr>
      </p:pic>
      <p:sp>
        <p:nvSpPr>
          <p:cNvPr id="26" name="TextBox 25">
            <a:extLst>
              <a:ext uri="{FF2B5EF4-FFF2-40B4-BE49-F238E27FC236}">
                <a16:creationId xmlns:a16="http://schemas.microsoft.com/office/drawing/2014/main" id="{648A30AF-6B61-41CE-9F08-C19E2F2C0096}"/>
              </a:ext>
            </a:extLst>
          </p:cNvPr>
          <p:cNvSpPr txBox="1"/>
          <p:nvPr/>
        </p:nvSpPr>
        <p:spPr>
          <a:xfrm>
            <a:off x="5048071" y="5147022"/>
            <a:ext cx="274319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Calibri"/>
              </a:rPr>
              <a:t>(Keep Wales Tidy, 2020)</a:t>
            </a:r>
          </a:p>
        </p:txBody>
      </p:sp>
      <p:pic>
        <p:nvPicPr>
          <p:cNvPr id="12" name="Picture 12" descr="A close up of a logo&#10;&#10;Description generated with very high confidence">
            <a:extLst>
              <a:ext uri="{FF2B5EF4-FFF2-40B4-BE49-F238E27FC236}">
                <a16:creationId xmlns:a16="http://schemas.microsoft.com/office/drawing/2014/main" id="{3D0A6795-9AB1-4E1D-8A4E-C048FAFAC6EF}"/>
              </a:ext>
            </a:extLst>
          </p:cNvPr>
          <p:cNvPicPr>
            <a:picLocks noChangeAspect="1"/>
          </p:cNvPicPr>
          <p:nvPr/>
        </p:nvPicPr>
        <p:blipFill>
          <a:blip r:embed="rId9"/>
          <a:stretch>
            <a:fillRect/>
          </a:stretch>
        </p:blipFill>
        <p:spPr>
          <a:xfrm>
            <a:off x="1217697" y="744867"/>
            <a:ext cx="1524745" cy="23490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8" name="TextBox 27">
            <a:extLst>
              <a:ext uri="{FF2B5EF4-FFF2-40B4-BE49-F238E27FC236}">
                <a16:creationId xmlns:a16="http://schemas.microsoft.com/office/drawing/2014/main" id="{AF85C7DE-316D-4841-A5DF-F201011A9E1E}"/>
              </a:ext>
            </a:extLst>
          </p:cNvPr>
          <p:cNvSpPr txBox="1"/>
          <p:nvPr/>
        </p:nvSpPr>
        <p:spPr>
          <a:xfrm rot="-480000">
            <a:off x="794918" y="3373485"/>
            <a:ext cx="117157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Arial"/>
                <a:ea typeface="+mn-ea"/>
                <a:cs typeface="Arial"/>
              </a:rPr>
              <a:t>(HHE, 2019)</a:t>
            </a:r>
          </a:p>
        </p:txBody>
      </p:sp>
      <p:sp>
        <p:nvSpPr>
          <p:cNvPr id="30" name="TextBox 29">
            <a:extLst>
              <a:ext uri="{FF2B5EF4-FFF2-40B4-BE49-F238E27FC236}">
                <a16:creationId xmlns:a16="http://schemas.microsoft.com/office/drawing/2014/main" id="{723D0F53-2045-4BBD-96D5-8E94FE0B2AA1}"/>
              </a:ext>
            </a:extLst>
          </p:cNvPr>
          <p:cNvSpPr txBox="1"/>
          <p:nvPr/>
        </p:nvSpPr>
        <p:spPr>
          <a:xfrm rot="540000">
            <a:off x="652043" y="5194781"/>
            <a:ext cx="145732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Arial"/>
                <a:ea typeface="+mn-ea"/>
                <a:cs typeface="Arial"/>
              </a:rPr>
              <a:t>(AYPH, 2020)</a:t>
            </a:r>
          </a:p>
        </p:txBody>
      </p:sp>
    </p:spTree>
    <p:extLst>
      <p:ext uri="{BB962C8B-B14F-4D97-AF65-F5344CB8AC3E}">
        <p14:creationId xmlns:p14="http://schemas.microsoft.com/office/powerpoint/2010/main" val="2011333647"/>
      </p:ext>
    </p:extLst>
  </p:cSld>
  <p:clrMapOvr>
    <a:masterClrMapping/>
  </p:clrMapOvr>
  <p:transition spd="med">
    <p:wipe/>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DC2C8-A07C-4A9D-84AB-448D12897ACA}"/>
              </a:ext>
            </a:extLst>
          </p:cNvPr>
          <p:cNvSpPr>
            <a:spLocks noGrp="1"/>
          </p:cNvSpPr>
          <p:nvPr>
            <p:ph type="title"/>
          </p:nvPr>
        </p:nvSpPr>
        <p:spPr>
          <a:xfrm>
            <a:off x="139337" y="365125"/>
            <a:ext cx="11869783" cy="1325563"/>
          </a:xfrm>
        </p:spPr>
        <p:txBody>
          <a:bodyPr>
            <a:noAutofit/>
          </a:bodyPr>
          <a:lstStyle/>
          <a:p>
            <a:pPr algn="ctr"/>
            <a:r>
              <a:rPr lang="en-GB" sz="2800" b="1" dirty="0">
                <a:solidFill>
                  <a:schemeClr val="accent2"/>
                </a:solidFill>
                <a:latin typeface="Arial"/>
                <a:cs typeface="Calibri Light"/>
              </a:rPr>
              <a:t>Pa mor </a:t>
            </a:r>
            <a:r>
              <a:rPr lang="en-GB" sz="2800" b="1" dirty="0" err="1">
                <a:solidFill>
                  <a:schemeClr val="accent2"/>
                </a:solidFill>
                <a:latin typeface="Arial"/>
                <a:cs typeface="Calibri Light"/>
              </a:rPr>
              <a:t>effeithiol</a:t>
            </a:r>
            <a:r>
              <a:rPr lang="en-GB" sz="2800" b="1" dirty="0">
                <a:solidFill>
                  <a:schemeClr val="accent2"/>
                </a:solidFill>
                <a:latin typeface="Arial"/>
                <a:cs typeface="Calibri Light"/>
              </a:rPr>
              <a:t> </a:t>
            </a:r>
            <a:r>
              <a:rPr lang="en-GB" sz="2800" b="1" dirty="0" err="1">
                <a:solidFill>
                  <a:schemeClr val="accent2"/>
                </a:solidFill>
                <a:latin typeface="Arial"/>
                <a:cs typeface="Calibri Light"/>
              </a:rPr>
              <a:t>yw</a:t>
            </a:r>
            <a:r>
              <a:rPr lang="en-GB" sz="2800" b="1" dirty="0">
                <a:solidFill>
                  <a:schemeClr val="accent2"/>
                </a:solidFill>
                <a:latin typeface="Arial"/>
                <a:cs typeface="Calibri Light"/>
              </a:rPr>
              <a:t> </a:t>
            </a:r>
            <a:r>
              <a:rPr lang="en-GB" sz="2800" b="1" dirty="0" err="1">
                <a:solidFill>
                  <a:schemeClr val="accent2"/>
                </a:solidFill>
                <a:latin typeface="Arial"/>
                <a:cs typeface="Calibri Light"/>
              </a:rPr>
              <a:t>strategaethau</a:t>
            </a:r>
            <a:r>
              <a:rPr lang="en-GB" sz="2800" b="1" dirty="0">
                <a:solidFill>
                  <a:schemeClr val="accent2"/>
                </a:solidFill>
                <a:latin typeface="Arial"/>
                <a:cs typeface="Calibri Light"/>
              </a:rPr>
              <a:t> </a:t>
            </a:r>
            <a:r>
              <a:rPr lang="en-GB" sz="2800" b="1" dirty="0" err="1">
                <a:solidFill>
                  <a:schemeClr val="accent2"/>
                </a:solidFill>
                <a:latin typeface="Arial"/>
                <a:cs typeface="Calibri Light"/>
              </a:rPr>
              <a:t>ysgolion</a:t>
            </a:r>
            <a:r>
              <a:rPr lang="en-GB" sz="2800" b="1" dirty="0">
                <a:solidFill>
                  <a:schemeClr val="accent2"/>
                </a:solidFill>
                <a:latin typeface="Arial"/>
                <a:cs typeface="Calibri Light"/>
              </a:rPr>
              <a:t> </a:t>
            </a:r>
            <a:r>
              <a:rPr lang="en-GB" sz="2800" b="1" dirty="0" err="1">
                <a:solidFill>
                  <a:schemeClr val="accent2"/>
                </a:solidFill>
                <a:latin typeface="Arial"/>
                <a:cs typeface="Calibri Light"/>
              </a:rPr>
              <a:t>i</a:t>
            </a:r>
            <a:r>
              <a:rPr lang="en-GB" sz="2800" b="1" dirty="0">
                <a:solidFill>
                  <a:schemeClr val="accent2"/>
                </a:solidFill>
                <a:latin typeface="Arial"/>
                <a:cs typeface="Calibri Light"/>
              </a:rPr>
              <a:t> </a:t>
            </a:r>
            <a:r>
              <a:rPr lang="en-GB" sz="2800" b="1" dirty="0" err="1">
                <a:solidFill>
                  <a:schemeClr val="accent2"/>
                </a:solidFill>
                <a:latin typeface="Arial"/>
                <a:cs typeface="Calibri Light"/>
              </a:rPr>
              <a:t>hyrwyddo</a:t>
            </a:r>
            <a:r>
              <a:rPr lang="en-GB" sz="2800" b="1" dirty="0">
                <a:solidFill>
                  <a:schemeClr val="accent2"/>
                </a:solidFill>
                <a:latin typeface="Arial"/>
                <a:cs typeface="Calibri Light"/>
              </a:rPr>
              <a:t> ADCDF?</a:t>
            </a:r>
            <a:br>
              <a:rPr lang="en-GB" sz="2800" b="1" dirty="0">
                <a:solidFill>
                  <a:schemeClr val="accent2"/>
                </a:solidFill>
                <a:latin typeface="Arial"/>
                <a:cs typeface="Calibri Light"/>
              </a:rPr>
            </a:br>
            <a:r>
              <a:rPr lang="en-GB" sz="2800" b="1" dirty="0">
                <a:solidFill>
                  <a:schemeClr val="accent2"/>
                </a:solidFill>
                <a:latin typeface="Arial"/>
                <a:cs typeface="Calibri Light"/>
              </a:rPr>
              <a:t>How effective are school strategies in promoting ESDGC? </a:t>
            </a:r>
            <a:endParaRPr lang="en-US" sz="2800" b="1" dirty="0">
              <a:solidFill>
                <a:schemeClr val="accent2"/>
              </a:solidFill>
              <a:latin typeface="Arial"/>
            </a:endParaRPr>
          </a:p>
        </p:txBody>
      </p:sp>
      <p:sp>
        <p:nvSpPr>
          <p:cNvPr id="5" name="Text Placeholder 4">
            <a:extLst>
              <a:ext uri="{FF2B5EF4-FFF2-40B4-BE49-F238E27FC236}">
                <a16:creationId xmlns:a16="http://schemas.microsoft.com/office/drawing/2014/main" id="{6D547FAC-8756-453C-80B2-5270F92653CD}"/>
              </a:ext>
            </a:extLst>
          </p:cNvPr>
          <p:cNvSpPr>
            <a:spLocks noGrp="1"/>
          </p:cNvSpPr>
          <p:nvPr>
            <p:ph type="body" idx="1"/>
          </p:nvPr>
        </p:nvSpPr>
        <p:spPr>
          <a:xfrm>
            <a:off x="359000" y="1914878"/>
            <a:ext cx="5157787" cy="823912"/>
          </a:xfrm>
        </p:spPr>
        <p:txBody>
          <a:bodyPr/>
          <a:lstStyle/>
          <a:p>
            <a:pPr algn="ctr"/>
            <a:r>
              <a:rPr lang="en-GB" dirty="0" err="1">
                <a:latin typeface="Arial"/>
                <a:cs typeface="Arial"/>
              </a:rPr>
              <a:t>Meysydd</a:t>
            </a:r>
            <a:r>
              <a:rPr lang="en-GB" dirty="0">
                <a:latin typeface="Arial"/>
                <a:cs typeface="Arial"/>
              </a:rPr>
              <a:t> </a:t>
            </a:r>
            <a:r>
              <a:rPr lang="en-GB" dirty="0" err="1">
                <a:latin typeface="Arial"/>
                <a:cs typeface="Arial"/>
              </a:rPr>
              <a:t>llwyddiant</a:t>
            </a:r>
            <a:endParaRPr lang="en-GB" dirty="0">
              <a:latin typeface="Arial"/>
              <a:cs typeface="Arial"/>
            </a:endParaRPr>
          </a:p>
          <a:p>
            <a:pPr algn="ctr"/>
            <a:endParaRPr lang="en-GB" dirty="0">
              <a:solidFill>
                <a:srgbClr val="893612"/>
              </a:solidFill>
              <a:latin typeface="Arial"/>
              <a:cs typeface="Arial"/>
            </a:endParaRPr>
          </a:p>
        </p:txBody>
      </p:sp>
      <p:sp>
        <p:nvSpPr>
          <p:cNvPr id="4" name="Content Placeholder 3">
            <a:extLst>
              <a:ext uri="{FF2B5EF4-FFF2-40B4-BE49-F238E27FC236}">
                <a16:creationId xmlns:a16="http://schemas.microsoft.com/office/drawing/2014/main" id="{322AF1E7-8A95-45C8-8476-E55ACD263F8A}"/>
              </a:ext>
            </a:extLst>
          </p:cNvPr>
          <p:cNvSpPr>
            <a:spLocks noGrp="1"/>
          </p:cNvSpPr>
          <p:nvPr>
            <p:ph sz="half" idx="2"/>
          </p:nvPr>
        </p:nvSpPr>
        <p:spPr>
          <a:xfrm>
            <a:off x="6366557" y="2320132"/>
            <a:ext cx="5157787" cy="4065587"/>
          </a:xfrm>
        </p:spPr>
        <p:txBody>
          <a:bodyPr vert="horz" lIns="91440" tIns="45720" rIns="91440" bIns="45720" rtlCol="0" anchor="b">
            <a:noAutofit/>
          </a:bodyPr>
          <a:lstStyle/>
          <a:p>
            <a:r>
              <a:rPr lang="en-GB" sz="2200" dirty="0">
                <a:latin typeface="Arial"/>
                <a:cs typeface="Calibri"/>
              </a:rPr>
              <a:t>The number of fundraising events the pupils participate in increases every year. </a:t>
            </a:r>
          </a:p>
          <a:p>
            <a:r>
              <a:rPr lang="en-GB" sz="2200" dirty="0">
                <a:latin typeface="Arial"/>
                <a:cs typeface="Calibri"/>
              </a:rPr>
              <a:t>The children’s views and opinions are listened to and the school facilitates the children’s requests to support campaigns where it is appropriate. </a:t>
            </a:r>
          </a:p>
          <a:p>
            <a:r>
              <a:rPr lang="en-GB" sz="2200" dirty="0">
                <a:latin typeface="Arial"/>
                <a:cs typeface="Calibri"/>
              </a:rPr>
              <a:t>The children are affected by events in the news, and are becoming ethical citizens who are concerned about the welfare of the planet and all its inhabitants. </a:t>
            </a:r>
          </a:p>
        </p:txBody>
      </p:sp>
      <p:sp>
        <p:nvSpPr>
          <p:cNvPr id="6" name="Text Placeholder 5">
            <a:extLst>
              <a:ext uri="{FF2B5EF4-FFF2-40B4-BE49-F238E27FC236}">
                <a16:creationId xmlns:a16="http://schemas.microsoft.com/office/drawing/2014/main" id="{ED8F7BD1-16E8-401E-8838-B84427032FB2}"/>
              </a:ext>
            </a:extLst>
          </p:cNvPr>
          <p:cNvSpPr>
            <a:spLocks noGrp="1"/>
          </p:cNvSpPr>
          <p:nvPr>
            <p:ph type="body" sz="quarter" idx="3"/>
          </p:nvPr>
        </p:nvSpPr>
        <p:spPr/>
        <p:txBody>
          <a:bodyPr/>
          <a:lstStyle/>
          <a:p>
            <a:pPr algn="ctr"/>
            <a:r>
              <a:rPr lang="en-GB" dirty="0">
                <a:solidFill>
                  <a:srgbClr val="893612"/>
                </a:solidFill>
                <a:latin typeface="Arial"/>
                <a:cs typeface="Arial"/>
              </a:rPr>
              <a:t> </a:t>
            </a:r>
          </a:p>
        </p:txBody>
      </p:sp>
      <p:sp>
        <p:nvSpPr>
          <p:cNvPr id="8" name="Content Placeholder 7">
            <a:extLst>
              <a:ext uri="{FF2B5EF4-FFF2-40B4-BE49-F238E27FC236}">
                <a16:creationId xmlns:a16="http://schemas.microsoft.com/office/drawing/2014/main" id="{0F6505A0-040D-4B7E-8003-910B52B07B95}"/>
              </a:ext>
            </a:extLst>
          </p:cNvPr>
          <p:cNvSpPr>
            <a:spLocks noGrp="1"/>
          </p:cNvSpPr>
          <p:nvPr>
            <p:ph sz="quarter" idx="4"/>
          </p:nvPr>
        </p:nvSpPr>
        <p:spPr>
          <a:xfrm>
            <a:off x="642257" y="2641556"/>
            <a:ext cx="5183188" cy="3684588"/>
          </a:xfrm>
        </p:spPr>
        <p:txBody>
          <a:bodyPr>
            <a:normAutofit fontScale="85000" lnSpcReduction="20000"/>
          </a:bodyPr>
          <a:lstStyle/>
          <a:p>
            <a:r>
              <a:rPr lang="en-GB" dirty="0"/>
              <a:t>Mae </a:t>
            </a:r>
            <a:r>
              <a:rPr lang="en-GB" dirty="0" err="1"/>
              <a:t>nifer</a:t>
            </a:r>
            <a:r>
              <a:rPr lang="en-GB" dirty="0"/>
              <a:t> y </a:t>
            </a:r>
            <a:r>
              <a:rPr lang="en-GB" dirty="0" err="1"/>
              <a:t>digwyddiadau</a:t>
            </a:r>
            <a:r>
              <a:rPr lang="en-GB" dirty="0"/>
              <a:t> </a:t>
            </a:r>
            <a:r>
              <a:rPr lang="en-GB" dirty="0" err="1"/>
              <a:t>codi</a:t>
            </a:r>
            <a:r>
              <a:rPr lang="en-GB" dirty="0"/>
              <a:t> </a:t>
            </a:r>
            <a:r>
              <a:rPr lang="en-GB" dirty="0" err="1"/>
              <a:t>arian</a:t>
            </a:r>
            <a:r>
              <a:rPr lang="en-GB" dirty="0"/>
              <a:t> y </a:t>
            </a:r>
            <a:r>
              <a:rPr lang="en-GB" dirty="0" err="1"/>
              <a:t>mae'r</a:t>
            </a:r>
            <a:r>
              <a:rPr lang="en-GB" dirty="0"/>
              <a:t> </a:t>
            </a:r>
            <a:r>
              <a:rPr lang="en-GB" dirty="0" err="1"/>
              <a:t>disgyblion</a:t>
            </a:r>
            <a:r>
              <a:rPr lang="en-GB" dirty="0"/>
              <a:t> </a:t>
            </a:r>
            <a:r>
              <a:rPr lang="en-GB" dirty="0" err="1"/>
              <a:t>yn</a:t>
            </a:r>
            <a:r>
              <a:rPr lang="en-GB" dirty="0"/>
              <a:t> </a:t>
            </a:r>
            <a:r>
              <a:rPr lang="en-GB" dirty="0" err="1"/>
              <a:t>cymryd</a:t>
            </a:r>
            <a:r>
              <a:rPr lang="en-GB" dirty="0"/>
              <a:t> </a:t>
            </a:r>
            <a:r>
              <a:rPr lang="en-GB" dirty="0" err="1"/>
              <a:t>rhan</a:t>
            </a:r>
            <a:r>
              <a:rPr lang="en-GB" dirty="0"/>
              <a:t> </a:t>
            </a:r>
            <a:r>
              <a:rPr lang="en-GB" dirty="0" err="1"/>
              <a:t>ynddynt</a:t>
            </a:r>
            <a:r>
              <a:rPr lang="en-GB" dirty="0"/>
              <a:t> </a:t>
            </a:r>
            <a:r>
              <a:rPr lang="en-GB" dirty="0" err="1"/>
              <a:t>yn</a:t>
            </a:r>
            <a:r>
              <a:rPr lang="en-GB" dirty="0"/>
              <a:t> </a:t>
            </a:r>
            <a:r>
              <a:rPr lang="en-GB" dirty="0" err="1"/>
              <a:t>cynyddu</a:t>
            </a:r>
            <a:r>
              <a:rPr lang="en-GB" dirty="0"/>
              <a:t> bob </a:t>
            </a:r>
            <a:r>
              <a:rPr lang="en-GB" dirty="0" err="1"/>
              <a:t>blwyddyn</a:t>
            </a:r>
            <a:r>
              <a:rPr lang="en-GB" dirty="0"/>
              <a:t>. </a:t>
            </a:r>
          </a:p>
          <a:p>
            <a:r>
              <a:rPr lang="en-GB" dirty="0" err="1"/>
              <a:t>Gwrandewir</a:t>
            </a:r>
            <a:r>
              <a:rPr lang="en-GB" dirty="0"/>
              <a:t> </a:t>
            </a:r>
            <a:r>
              <a:rPr lang="en-GB" dirty="0" err="1"/>
              <a:t>ar</a:t>
            </a:r>
            <a:r>
              <a:rPr lang="en-GB" dirty="0"/>
              <a:t> </a:t>
            </a:r>
            <a:r>
              <a:rPr lang="en-GB" dirty="0" err="1"/>
              <a:t>farn</a:t>
            </a:r>
            <a:r>
              <a:rPr lang="en-GB" dirty="0"/>
              <a:t> a </a:t>
            </a:r>
            <a:r>
              <a:rPr lang="en-GB" dirty="0" err="1"/>
              <a:t>safbwyntiau'r</a:t>
            </a:r>
            <a:r>
              <a:rPr lang="en-GB" dirty="0"/>
              <a:t> plant ac </a:t>
            </a:r>
            <a:r>
              <a:rPr lang="en-GB" dirty="0" err="1"/>
              <a:t>mae'r</a:t>
            </a:r>
            <a:r>
              <a:rPr lang="en-GB" dirty="0"/>
              <a:t> </a:t>
            </a:r>
            <a:r>
              <a:rPr lang="en-GB" dirty="0" err="1"/>
              <a:t>ysgol</a:t>
            </a:r>
            <a:r>
              <a:rPr lang="en-GB" dirty="0"/>
              <a:t> </a:t>
            </a:r>
            <a:r>
              <a:rPr lang="en-GB" dirty="0" err="1"/>
              <a:t>yn</a:t>
            </a:r>
            <a:r>
              <a:rPr lang="en-GB" dirty="0"/>
              <a:t> </a:t>
            </a:r>
            <a:r>
              <a:rPr lang="en-GB" dirty="0" err="1"/>
              <a:t>hwyluso</a:t>
            </a:r>
            <a:r>
              <a:rPr lang="en-GB" dirty="0"/>
              <a:t> </a:t>
            </a:r>
            <a:r>
              <a:rPr lang="en-GB" dirty="0" err="1"/>
              <a:t>ceisiadau'r</a:t>
            </a:r>
            <a:r>
              <a:rPr lang="en-GB" dirty="0"/>
              <a:t> plant </a:t>
            </a:r>
            <a:r>
              <a:rPr lang="en-GB" dirty="0" err="1"/>
              <a:t>i</a:t>
            </a:r>
            <a:r>
              <a:rPr lang="en-GB" dirty="0"/>
              <a:t> </a:t>
            </a:r>
            <a:r>
              <a:rPr lang="en-GB" dirty="0" err="1"/>
              <a:t>gefnogi</a:t>
            </a:r>
            <a:r>
              <a:rPr lang="en-GB" dirty="0"/>
              <a:t> </a:t>
            </a:r>
            <a:r>
              <a:rPr lang="en-GB" dirty="0" err="1"/>
              <a:t>ymgyrchoedd</a:t>
            </a:r>
            <a:r>
              <a:rPr lang="en-GB" dirty="0"/>
              <a:t> </a:t>
            </a:r>
            <a:r>
              <a:rPr lang="en-GB" dirty="0" err="1"/>
              <a:t>lle</a:t>
            </a:r>
            <a:r>
              <a:rPr lang="en-GB" dirty="0"/>
              <a:t> </a:t>
            </a:r>
            <a:r>
              <a:rPr lang="en-GB" dirty="0" err="1"/>
              <a:t>bo</a:t>
            </a:r>
            <a:r>
              <a:rPr lang="en-GB" dirty="0"/>
              <a:t> </a:t>
            </a:r>
            <a:r>
              <a:rPr lang="en-GB" dirty="0" err="1"/>
              <a:t>hynny'n</a:t>
            </a:r>
            <a:r>
              <a:rPr lang="en-GB" dirty="0"/>
              <a:t> </a:t>
            </a:r>
            <a:r>
              <a:rPr lang="en-GB" dirty="0" err="1"/>
              <a:t>briodol</a:t>
            </a:r>
            <a:r>
              <a:rPr lang="en-GB" dirty="0"/>
              <a:t>. </a:t>
            </a:r>
          </a:p>
          <a:p>
            <a:r>
              <a:rPr lang="en-GB" dirty="0"/>
              <a:t>Mae </a:t>
            </a:r>
            <a:r>
              <a:rPr lang="en-GB" dirty="0" err="1"/>
              <a:t>digwyddiadau</a:t>
            </a:r>
            <a:r>
              <a:rPr lang="en-GB" dirty="0"/>
              <a:t> </a:t>
            </a:r>
            <a:r>
              <a:rPr lang="en-GB" dirty="0" err="1"/>
              <a:t>yn</a:t>
            </a:r>
            <a:r>
              <a:rPr lang="en-GB" dirty="0"/>
              <a:t> y </a:t>
            </a:r>
            <a:r>
              <a:rPr lang="en-GB" dirty="0" err="1"/>
              <a:t>newyddion</a:t>
            </a:r>
            <a:r>
              <a:rPr lang="en-GB" dirty="0"/>
              <a:t> </a:t>
            </a:r>
            <a:r>
              <a:rPr lang="en-GB" dirty="0" err="1"/>
              <a:t>yn</a:t>
            </a:r>
            <a:r>
              <a:rPr lang="en-GB" dirty="0"/>
              <a:t> </a:t>
            </a:r>
            <a:r>
              <a:rPr lang="en-GB" dirty="0" err="1"/>
              <a:t>effeithio</a:t>
            </a:r>
            <a:r>
              <a:rPr lang="en-GB" dirty="0"/>
              <a:t> </a:t>
            </a:r>
            <a:r>
              <a:rPr lang="en-GB" dirty="0" err="1"/>
              <a:t>ar</a:t>
            </a:r>
            <a:r>
              <a:rPr lang="en-GB" dirty="0"/>
              <a:t> y plant, ac </a:t>
            </a:r>
            <a:r>
              <a:rPr lang="en-GB" dirty="0" err="1"/>
              <a:t>maent</a:t>
            </a:r>
            <a:r>
              <a:rPr lang="en-GB" dirty="0"/>
              <a:t> </a:t>
            </a:r>
            <a:r>
              <a:rPr lang="en-GB" dirty="0" err="1"/>
              <a:t>yn</a:t>
            </a:r>
            <a:r>
              <a:rPr lang="en-GB" dirty="0"/>
              <a:t> </a:t>
            </a:r>
            <a:r>
              <a:rPr lang="en-GB" dirty="0" err="1"/>
              <a:t>dod</a:t>
            </a:r>
            <a:r>
              <a:rPr lang="en-GB" dirty="0"/>
              <a:t> </a:t>
            </a:r>
            <a:r>
              <a:rPr lang="en-GB" dirty="0" err="1"/>
              <a:t>yn</a:t>
            </a:r>
            <a:r>
              <a:rPr lang="en-GB" dirty="0"/>
              <a:t> </a:t>
            </a:r>
            <a:r>
              <a:rPr lang="en-GB" dirty="0" err="1"/>
              <a:t>ddinasyddion</a:t>
            </a:r>
            <a:r>
              <a:rPr lang="en-GB" dirty="0"/>
              <a:t> </a:t>
            </a:r>
            <a:r>
              <a:rPr lang="en-GB" dirty="0" err="1"/>
              <a:t>moesegol</a:t>
            </a:r>
            <a:r>
              <a:rPr lang="en-GB" dirty="0"/>
              <a:t> </a:t>
            </a:r>
            <a:r>
              <a:rPr lang="en-GB" dirty="0" err="1"/>
              <a:t>sy'n</a:t>
            </a:r>
            <a:r>
              <a:rPr lang="en-GB" dirty="0"/>
              <a:t> </a:t>
            </a:r>
            <a:r>
              <a:rPr lang="en-GB" dirty="0" err="1"/>
              <a:t>pryderu</a:t>
            </a:r>
            <a:r>
              <a:rPr lang="en-GB" dirty="0"/>
              <a:t> am les y </a:t>
            </a:r>
            <a:r>
              <a:rPr lang="en-GB" dirty="0" err="1"/>
              <a:t>blaned</a:t>
            </a:r>
            <a:r>
              <a:rPr lang="en-GB" dirty="0"/>
              <a:t> </a:t>
            </a:r>
            <a:r>
              <a:rPr lang="en-GB" dirty="0" err="1"/>
              <a:t>a'i</a:t>
            </a:r>
            <a:r>
              <a:rPr lang="en-GB" dirty="0"/>
              <a:t> </a:t>
            </a:r>
            <a:r>
              <a:rPr lang="en-GB" dirty="0" err="1"/>
              <a:t>holl</a:t>
            </a:r>
            <a:r>
              <a:rPr lang="en-GB" dirty="0"/>
              <a:t> </a:t>
            </a:r>
            <a:r>
              <a:rPr lang="en-GB" dirty="0" err="1"/>
              <a:t>drigolion</a:t>
            </a:r>
            <a:r>
              <a:rPr lang="en-GB" dirty="0"/>
              <a:t>. </a:t>
            </a:r>
          </a:p>
          <a:p>
            <a:endParaRPr lang="en-GB" dirty="0"/>
          </a:p>
          <a:p>
            <a:endParaRPr lang="en-GB" dirty="0"/>
          </a:p>
        </p:txBody>
      </p:sp>
      <p:sp>
        <p:nvSpPr>
          <p:cNvPr id="9" name="Text Placeholder 4">
            <a:extLst>
              <a:ext uri="{FF2B5EF4-FFF2-40B4-BE49-F238E27FC236}">
                <a16:creationId xmlns:a16="http://schemas.microsoft.com/office/drawing/2014/main" id="{C56B6472-AB4B-47BF-B851-2568ADB79D32}"/>
              </a:ext>
            </a:extLst>
          </p:cNvPr>
          <p:cNvSpPr txBox="1">
            <a:spLocks/>
          </p:cNvSpPr>
          <p:nvPr/>
        </p:nvSpPr>
        <p:spPr>
          <a:xfrm>
            <a:off x="5800044" y="1914878"/>
            <a:ext cx="5157787" cy="823912"/>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GB" dirty="0">
                <a:latin typeface="Arial"/>
                <a:cs typeface="Arial"/>
              </a:rPr>
              <a:t>Areas of success</a:t>
            </a:r>
          </a:p>
          <a:p>
            <a:pPr algn="ctr"/>
            <a:endParaRPr lang="en-GB" dirty="0">
              <a:solidFill>
                <a:srgbClr val="893612"/>
              </a:solidFill>
              <a:latin typeface="Arial"/>
              <a:cs typeface="Arial"/>
            </a:endParaRPr>
          </a:p>
        </p:txBody>
      </p:sp>
    </p:spTree>
    <p:extLst>
      <p:ext uri="{BB962C8B-B14F-4D97-AF65-F5344CB8AC3E}">
        <p14:creationId xmlns:p14="http://schemas.microsoft.com/office/powerpoint/2010/main" val="2891463198"/>
      </p:ext>
    </p:extLst>
  </p:cSld>
  <p:clrMapOvr>
    <a:masterClrMapping/>
  </p:clrMapOvr>
  <p:transition spd="med">
    <p:wipe/>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DC2C8-A07C-4A9D-84AB-448D12897ACA}"/>
              </a:ext>
            </a:extLst>
          </p:cNvPr>
          <p:cNvSpPr>
            <a:spLocks noGrp="1"/>
          </p:cNvSpPr>
          <p:nvPr>
            <p:ph type="title"/>
          </p:nvPr>
        </p:nvSpPr>
        <p:spPr>
          <a:xfrm>
            <a:off x="139337" y="365125"/>
            <a:ext cx="11869783" cy="1325563"/>
          </a:xfrm>
        </p:spPr>
        <p:txBody>
          <a:bodyPr>
            <a:noAutofit/>
          </a:bodyPr>
          <a:lstStyle/>
          <a:p>
            <a:pPr algn="ctr"/>
            <a:r>
              <a:rPr lang="en-GB" sz="2800" b="1" dirty="0">
                <a:solidFill>
                  <a:schemeClr val="accent2"/>
                </a:solidFill>
                <a:latin typeface="Arial"/>
                <a:cs typeface="Calibri Light"/>
              </a:rPr>
              <a:t>Pa mor </a:t>
            </a:r>
            <a:r>
              <a:rPr lang="en-GB" sz="2800" b="1" dirty="0" err="1">
                <a:solidFill>
                  <a:schemeClr val="accent2"/>
                </a:solidFill>
                <a:latin typeface="Arial"/>
                <a:cs typeface="Calibri Light"/>
              </a:rPr>
              <a:t>effeithiol</a:t>
            </a:r>
            <a:r>
              <a:rPr lang="en-GB" sz="2800" b="1" dirty="0">
                <a:solidFill>
                  <a:schemeClr val="accent2"/>
                </a:solidFill>
                <a:latin typeface="Arial"/>
                <a:cs typeface="Calibri Light"/>
              </a:rPr>
              <a:t> </a:t>
            </a:r>
            <a:r>
              <a:rPr lang="en-GB" sz="2800" b="1" dirty="0" err="1">
                <a:solidFill>
                  <a:schemeClr val="accent2"/>
                </a:solidFill>
                <a:latin typeface="Arial"/>
                <a:cs typeface="Calibri Light"/>
              </a:rPr>
              <a:t>yw</a:t>
            </a:r>
            <a:r>
              <a:rPr lang="en-GB" sz="2800" b="1" dirty="0">
                <a:solidFill>
                  <a:schemeClr val="accent2"/>
                </a:solidFill>
                <a:latin typeface="Arial"/>
                <a:cs typeface="Calibri Light"/>
              </a:rPr>
              <a:t> </a:t>
            </a:r>
            <a:r>
              <a:rPr lang="en-GB" sz="2800" b="1" dirty="0" err="1">
                <a:solidFill>
                  <a:schemeClr val="accent2"/>
                </a:solidFill>
                <a:latin typeface="Arial"/>
                <a:cs typeface="Calibri Light"/>
              </a:rPr>
              <a:t>strategaethau</a:t>
            </a:r>
            <a:r>
              <a:rPr lang="en-GB" sz="2800" b="1" dirty="0">
                <a:solidFill>
                  <a:schemeClr val="accent2"/>
                </a:solidFill>
                <a:latin typeface="Arial"/>
                <a:cs typeface="Calibri Light"/>
              </a:rPr>
              <a:t> </a:t>
            </a:r>
            <a:r>
              <a:rPr lang="en-GB" sz="2800" b="1" dirty="0" err="1">
                <a:solidFill>
                  <a:schemeClr val="accent2"/>
                </a:solidFill>
                <a:latin typeface="Arial"/>
                <a:cs typeface="Calibri Light"/>
              </a:rPr>
              <a:t>ysgolion</a:t>
            </a:r>
            <a:r>
              <a:rPr lang="en-GB" sz="2800" b="1" dirty="0">
                <a:solidFill>
                  <a:schemeClr val="accent2"/>
                </a:solidFill>
                <a:latin typeface="Arial"/>
                <a:cs typeface="Calibri Light"/>
              </a:rPr>
              <a:t> </a:t>
            </a:r>
            <a:r>
              <a:rPr lang="en-GB" sz="2800" b="1" dirty="0" err="1">
                <a:solidFill>
                  <a:schemeClr val="accent2"/>
                </a:solidFill>
                <a:latin typeface="Arial"/>
                <a:cs typeface="Calibri Light"/>
              </a:rPr>
              <a:t>i</a:t>
            </a:r>
            <a:r>
              <a:rPr lang="en-GB" sz="2800" b="1" dirty="0">
                <a:solidFill>
                  <a:schemeClr val="accent2"/>
                </a:solidFill>
                <a:latin typeface="Arial"/>
                <a:cs typeface="Calibri Light"/>
              </a:rPr>
              <a:t> </a:t>
            </a:r>
            <a:r>
              <a:rPr lang="en-GB" sz="2800" b="1" dirty="0" err="1">
                <a:solidFill>
                  <a:schemeClr val="accent2"/>
                </a:solidFill>
                <a:latin typeface="Arial"/>
                <a:cs typeface="Calibri Light"/>
              </a:rPr>
              <a:t>hyrwyddo</a:t>
            </a:r>
            <a:r>
              <a:rPr lang="en-GB" sz="2800" b="1" dirty="0">
                <a:solidFill>
                  <a:schemeClr val="accent2"/>
                </a:solidFill>
                <a:latin typeface="Arial"/>
                <a:cs typeface="Calibri Light"/>
              </a:rPr>
              <a:t> ADCDF?</a:t>
            </a:r>
            <a:br>
              <a:rPr lang="en-GB" sz="2800" b="1" dirty="0">
                <a:solidFill>
                  <a:schemeClr val="accent2"/>
                </a:solidFill>
                <a:latin typeface="Arial"/>
                <a:cs typeface="Calibri Light"/>
              </a:rPr>
            </a:br>
            <a:r>
              <a:rPr lang="en-GB" sz="2800" b="1" dirty="0">
                <a:solidFill>
                  <a:schemeClr val="accent2"/>
                </a:solidFill>
                <a:latin typeface="Arial"/>
                <a:cs typeface="Calibri Light"/>
              </a:rPr>
              <a:t>How effective are school strategies in promoting ESDGC? </a:t>
            </a:r>
            <a:endParaRPr lang="en-US" sz="2800" b="1" dirty="0">
              <a:solidFill>
                <a:schemeClr val="accent2"/>
              </a:solidFill>
              <a:latin typeface="Arial"/>
            </a:endParaRPr>
          </a:p>
        </p:txBody>
      </p:sp>
      <p:sp>
        <p:nvSpPr>
          <p:cNvPr id="5" name="Text Placeholder 4">
            <a:extLst>
              <a:ext uri="{FF2B5EF4-FFF2-40B4-BE49-F238E27FC236}">
                <a16:creationId xmlns:a16="http://schemas.microsoft.com/office/drawing/2014/main" id="{6D547FAC-8756-453C-80B2-5270F92653CD}"/>
              </a:ext>
            </a:extLst>
          </p:cNvPr>
          <p:cNvSpPr>
            <a:spLocks noGrp="1"/>
          </p:cNvSpPr>
          <p:nvPr>
            <p:ph type="body" idx="1"/>
          </p:nvPr>
        </p:nvSpPr>
        <p:spPr>
          <a:xfrm>
            <a:off x="239101" y="2397919"/>
            <a:ext cx="5157787" cy="823912"/>
          </a:xfrm>
        </p:spPr>
        <p:txBody>
          <a:bodyPr/>
          <a:lstStyle/>
          <a:p>
            <a:pPr algn="ctr"/>
            <a:r>
              <a:rPr lang="en-US" dirty="0" err="1"/>
              <a:t>Beirniadaeth</a:t>
            </a:r>
            <a:r>
              <a:rPr lang="en-US" dirty="0"/>
              <a:t> </a:t>
            </a:r>
          </a:p>
          <a:p>
            <a:pPr algn="ctr"/>
            <a:endParaRPr lang="en-US" dirty="0"/>
          </a:p>
          <a:p>
            <a:pPr algn="ctr"/>
            <a:endParaRPr lang="en-US" dirty="0"/>
          </a:p>
        </p:txBody>
      </p:sp>
      <p:sp>
        <p:nvSpPr>
          <p:cNvPr id="4" name="Content Placeholder 3">
            <a:extLst>
              <a:ext uri="{FF2B5EF4-FFF2-40B4-BE49-F238E27FC236}">
                <a16:creationId xmlns:a16="http://schemas.microsoft.com/office/drawing/2014/main" id="{322AF1E7-8A95-45C8-8476-E55ACD263F8A}"/>
              </a:ext>
            </a:extLst>
          </p:cNvPr>
          <p:cNvSpPr>
            <a:spLocks noGrp="1"/>
          </p:cNvSpPr>
          <p:nvPr>
            <p:ph sz="half" idx="2"/>
          </p:nvPr>
        </p:nvSpPr>
        <p:spPr>
          <a:xfrm>
            <a:off x="500357" y="2917031"/>
            <a:ext cx="5157787" cy="4065587"/>
          </a:xfrm>
        </p:spPr>
        <p:txBody>
          <a:bodyPr vert="horz" lIns="91440" tIns="45720" rIns="91440" bIns="45720" rtlCol="0" anchor="b">
            <a:normAutofit lnSpcReduction="10000"/>
          </a:bodyPr>
          <a:lstStyle/>
          <a:p>
            <a:r>
              <a:rPr lang="en-GB" sz="2400" dirty="0">
                <a:latin typeface="Arial"/>
                <a:cs typeface="Calibri"/>
              </a:rPr>
              <a:t>Mae </a:t>
            </a:r>
            <a:r>
              <a:rPr lang="en-GB" sz="2400" dirty="0" err="1">
                <a:latin typeface="Arial"/>
                <a:cs typeface="Calibri"/>
              </a:rPr>
              <a:t>sawrus</a:t>
            </a:r>
            <a:r>
              <a:rPr lang="en-GB" sz="2400" dirty="0">
                <a:latin typeface="Arial"/>
                <a:cs typeface="Calibri"/>
              </a:rPr>
              <a:t> </a:t>
            </a:r>
            <a:r>
              <a:rPr lang="en-GB" sz="2400" dirty="0" err="1">
                <a:latin typeface="Arial"/>
                <a:cs typeface="Calibri"/>
              </a:rPr>
              <a:t>gwyn</a:t>
            </a:r>
            <a:r>
              <a:rPr lang="en-GB" sz="2400" dirty="0">
                <a:latin typeface="Arial"/>
                <a:cs typeface="Calibri"/>
              </a:rPr>
              <a:t> </a:t>
            </a:r>
            <a:r>
              <a:rPr lang="en-GB" sz="2400" dirty="0" err="1">
                <a:latin typeface="Arial"/>
                <a:cs typeface="Calibri"/>
              </a:rPr>
              <a:t>yn</a:t>
            </a:r>
            <a:r>
              <a:rPr lang="en-GB" sz="2400" dirty="0">
                <a:latin typeface="Arial"/>
                <a:cs typeface="Calibri"/>
              </a:rPr>
              <a:t> </a:t>
            </a:r>
            <a:r>
              <a:rPr lang="en-GB" sz="2400" dirty="0" err="1">
                <a:latin typeface="Arial"/>
                <a:cs typeface="Calibri"/>
              </a:rPr>
              <a:t>derm</a:t>
            </a:r>
            <a:r>
              <a:rPr lang="en-GB" sz="2400" dirty="0">
                <a:latin typeface="Arial"/>
                <a:cs typeface="Calibri"/>
              </a:rPr>
              <a:t> a </a:t>
            </a:r>
            <a:r>
              <a:rPr lang="en-GB" sz="2400" dirty="0" err="1">
                <a:latin typeface="Arial"/>
                <a:cs typeface="Calibri"/>
              </a:rPr>
              <a:t>ddefnyddir</a:t>
            </a:r>
            <a:r>
              <a:rPr lang="en-GB" sz="2400" dirty="0">
                <a:latin typeface="Arial"/>
                <a:cs typeface="Calibri"/>
              </a:rPr>
              <a:t> </a:t>
            </a:r>
            <a:r>
              <a:rPr lang="en-GB" sz="2400" dirty="0" err="1">
                <a:latin typeface="Arial"/>
                <a:cs typeface="Calibri"/>
              </a:rPr>
              <a:t>i</a:t>
            </a:r>
            <a:r>
              <a:rPr lang="en-GB" sz="2400" dirty="0">
                <a:latin typeface="Arial"/>
                <a:cs typeface="Calibri"/>
              </a:rPr>
              <a:t> </a:t>
            </a:r>
            <a:r>
              <a:rPr lang="en-GB" sz="2400" dirty="0" err="1">
                <a:latin typeface="Arial"/>
                <a:cs typeface="Calibri"/>
              </a:rPr>
              <a:t>ddisgrifio</a:t>
            </a:r>
            <a:r>
              <a:rPr lang="en-GB" sz="2400" dirty="0">
                <a:latin typeface="Arial"/>
                <a:cs typeface="Calibri"/>
              </a:rPr>
              <a:t> </a:t>
            </a:r>
            <a:r>
              <a:rPr lang="en-GB" sz="2400" dirty="0" err="1">
                <a:latin typeface="Arial"/>
                <a:cs typeface="Calibri"/>
              </a:rPr>
              <a:t>pobl</a:t>
            </a:r>
            <a:r>
              <a:rPr lang="en-GB" sz="2400" dirty="0">
                <a:latin typeface="Arial"/>
                <a:cs typeface="Calibri"/>
              </a:rPr>
              <a:t> </a:t>
            </a:r>
            <a:r>
              <a:rPr lang="en-GB" sz="2400" dirty="0" err="1">
                <a:latin typeface="Arial"/>
                <a:cs typeface="Calibri"/>
              </a:rPr>
              <a:t>wyn</a:t>
            </a:r>
            <a:r>
              <a:rPr lang="en-GB" sz="2400" dirty="0">
                <a:latin typeface="Arial"/>
                <a:cs typeface="Calibri"/>
              </a:rPr>
              <a:t> </a:t>
            </a:r>
            <a:r>
              <a:rPr lang="en-GB" sz="2400" dirty="0" err="1">
                <a:latin typeface="Arial"/>
                <a:cs typeface="Calibri"/>
              </a:rPr>
              <a:t>sydd</a:t>
            </a:r>
            <a:r>
              <a:rPr lang="en-GB" sz="2400" dirty="0">
                <a:latin typeface="Arial"/>
                <a:cs typeface="Calibri"/>
              </a:rPr>
              <a:t> am </a:t>
            </a:r>
            <a:r>
              <a:rPr lang="en-GB" sz="2400" dirty="0" err="1">
                <a:latin typeface="Arial"/>
                <a:cs typeface="Calibri"/>
              </a:rPr>
              <a:t>helpu</a:t>
            </a:r>
            <a:r>
              <a:rPr lang="en-GB" sz="2400" dirty="0">
                <a:latin typeface="Arial"/>
                <a:cs typeface="Calibri"/>
              </a:rPr>
              <a:t> </a:t>
            </a:r>
            <a:r>
              <a:rPr lang="en-GB" sz="2400" dirty="0" err="1">
                <a:latin typeface="Arial"/>
                <a:cs typeface="Calibri"/>
              </a:rPr>
              <a:t>pobl</a:t>
            </a:r>
            <a:r>
              <a:rPr lang="en-GB" sz="2400" dirty="0">
                <a:latin typeface="Arial"/>
                <a:cs typeface="Calibri"/>
              </a:rPr>
              <a:t> </a:t>
            </a:r>
            <a:r>
              <a:rPr lang="en-GB" sz="2400" dirty="0" err="1">
                <a:latin typeface="Arial"/>
                <a:cs typeface="Calibri"/>
              </a:rPr>
              <a:t>nad</a:t>
            </a:r>
            <a:r>
              <a:rPr lang="en-GB" sz="2400" dirty="0">
                <a:latin typeface="Arial"/>
                <a:cs typeface="Calibri"/>
              </a:rPr>
              <a:t> </a:t>
            </a:r>
            <a:r>
              <a:rPr lang="en-GB" sz="2400" dirty="0" err="1">
                <a:latin typeface="Arial"/>
                <a:cs typeface="Calibri"/>
              </a:rPr>
              <a:t>ydynt</a:t>
            </a:r>
            <a:r>
              <a:rPr lang="en-GB" sz="2400" dirty="0">
                <a:latin typeface="Arial"/>
                <a:cs typeface="Calibri"/>
              </a:rPr>
              <a:t> </a:t>
            </a:r>
            <a:r>
              <a:rPr lang="en-GB" sz="2400" dirty="0" err="1">
                <a:latin typeface="Arial"/>
                <a:cs typeface="Calibri"/>
              </a:rPr>
              <a:t>yn</a:t>
            </a:r>
            <a:r>
              <a:rPr lang="en-GB" sz="2400" dirty="0">
                <a:latin typeface="Arial"/>
                <a:cs typeface="Calibri"/>
              </a:rPr>
              <a:t> </a:t>
            </a:r>
            <a:r>
              <a:rPr lang="en-GB" sz="2400" dirty="0" err="1">
                <a:latin typeface="Arial"/>
                <a:cs typeface="Calibri"/>
              </a:rPr>
              <a:t>wyn</a:t>
            </a:r>
            <a:r>
              <a:rPr lang="en-GB" sz="2400" dirty="0">
                <a:latin typeface="Arial"/>
                <a:cs typeface="Calibri"/>
              </a:rPr>
              <a:t> </a:t>
            </a:r>
            <a:r>
              <a:rPr lang="en-GB" sz="2400" dirty="0" err="1">
                <a:latin typeface="Arial"/>
                <a:cs typeface="Calibri"/>
              </a:rPr>
              <a:t>i</a:t>
            </a:r>
            <a:r>
              <a:rPr lang="en-GB" sz="2400" dirty="0">
                <a:latin typeface="Arial"/>
                <a:cs typeface="Calibri"/>
              </a:rPr>
              <a:t> </a:t>
            </a:r>
            <a:r>
              <a:rPr lang="en-GB" sz="2400" dirty="0" err="1">
                <a:latin typeface="Arial"/>
                <a:cs typeface="Calibri"/>
              </a:rPr>
              <a:t>ddiwallu</a:t>
            </a:r>
            <a:r>
              <a:rPr lang="en-GB" sz="2400" dirty="0">
                <a:latin typeface="Arial"/>
                <a:cs typeface="Calibri"/>
              </a:rPr>
              <a:t> </a:t>
            </a:r>
            <a:r>
              <a:rPr lang="en-GB" sz="2400" dirty="0" err="1">
                <a:latin typeface="Arial"/>
                <a:cs typeface="Calibri"/>
              </a:rPr>
              <a:t>eu</a:t>
            </a:r>
            <a:r>
              <a:rPr lang="en-GB" sz="2400" dirty="0">
                <a:latin typeface="Arial"/>
                <a:cs typeface="Calibri"/>
              </a:rPr>
              <a:t> </a:t>
            </a:r>
            <a:r>
              <a:rPr lang="en-GB" sz="2400" dirty="0" err="1">
                <a:latin typeface="Arial"/>
                <a:cs typeface="Calibri"/>
              </a:rPr>
              <a:t>hanghenion</a:t>
            </a:r>
            <a:r>
              <a:rPr lang="en-GB" sz="2400" dirty="0">
                <a:latin typeface="Arial"/>
                <a:cs typeface="Calibri"/>
              </a:rPr>
              <a:t> </a:t>
            </a:r>
            <a:r>
              <a:rPr lang="en-GB" sz="2400" dirty="0" err="1">
                <a:latin typeface="Arial"/>
                <a:cs typeface="Calibri"/>
              </a:rPr>
              <a:t>eu</a:t>
            </a:r>
            <a:r>
              <a:rPr lang="en-GB" sz="2400" dirty="0">
                <a:latin typeface="Arial"/>
                <a:cs typeface="Calibri"/>
              </a:rPr>
              <a:t> </a:t>
            </a:r>
            <a:r>
              <a:rPr lang="en-GB" sz="2400" dirty="0" err="1">
                <a:latin typeface="Arial"/>
                <a:cs typeface="Calibri"/>
              </a:rPr>
              <a:t>hunain</a:t>
            </a:r>
            <a:r>
              <a:rPr lang="en-GB" sz="2400" dirty="0">
                <a:latin typeface="Arial"/>
                <a:cs typeface="Calibri"/>
              </a:rPr>
              <a:t> (Bakar, 2019)</a:t>
            </a:r>
          </a:p>
          <a:p>
            <a:r>
              <a:rPr lang="en-GB" sz="2400" dirty="0" err="1">
                <a:latin typeface="Arial"/>
                <a:cs typeface="Calibri"/>
              </a:rPr>
              <a:t>Wrth</a:t>
            </a:r>
            <a:r>
              <a:rPr lang="en-GB" sz="2400" dirty="0">
                <a:latin typeface="Arial"/>
                <a:cs typeface="Calibri"/>
              </a:rPr>
              <a:t> </a:t>
            </a:r>
            <a:r>
              <a:rPr lang="en-GB" sz="2400" dirty="0" err="1">
                <a:latin typeface="Arial"/>
                <a:cs typeface="Calibri"/>
              </a:rPr>
              <a:t>hyrwyddo</a:t>
            </a:r>
            <a:r>
              <a:rPr lang="en-GB" sz="2400" dirty="0">
                <a:latin typeface="Arial"/>
                <a:cs typeface="Calibri"/>
              </a:rPr>
              <a:t> ADCDF, a </a:t>
            </a:r>
            <a:r>
              <a:rPr lang="en-GB" sz="2400" dirty="0" err="1">
                <a:latin typeface="Arial"/>
                <a:cs typeface="Calibri"/>
              </a:rPr>
              <a:t>yw</a:t>
            </a:r>
            <a:r>
              <a:rPr lang="en-GB" sz="2400" dirty="0">
                <a:latin typeface="Arial"/>
                <a:cs typeface="Calibri"/>
              </a:rPr>
              <a:t> </a:t>
            </a:r>
            <a:r>
              <a:rPr lang="en-GB" sz="2400" dirty="0" err="1">
                <a:latin typeface="Arial"/>
                <a:cs typeface="Calibri"/>
              </a:rPr>
              <a:t>ysgolion</a:t>
            </a:r>
            <a:r>
              <a:rPr lang="en-GB" sz="2400" dirty="0">
                <a:latin typeface="Arial"/>
                <a:cs typeface="Calibri"/>
              </a:rPr>
              <a:t> </a:t>
            </a:r>
            <a:r>
              <a:rPr lang="en-GB" sz="2400" dirty="0" err="1">
                <a:latin typeface="Arial"/>
                <a:cs typeface="Calibri"/>
              </a:rPr>
              <a:t>yn</a:t>
            </a:r>
            <a:r>
              <a:rPr lang="en-GB" sz="2400" dirty="0">
                <a:latin typeface="Arial"/>
                <a:cs typeface="Calibri"/>
              </a:rPr>
              <a:t> </a:t>
            </a:r>
            <a:r>
              <a:rPr lang="en-GB" sz="2400" dirty="0" err="1">
                <a:latin typeface="Arial"/>
                <a:cs typeface="Calibri"/>
              </a:rPr>
              <a:t>ysgogi</a:t>
            </a:r>
            <a:r>
              <a:rPr lang="en-GB" sz="2400" dirty="0">
                <a:latin typeface="Arial"/>
                <a:cs typeface="Calibri"/>
              </a:rPr>
              <a:t> saviourism </a:t>
            </a:r>
            <a:r>
              <a:rPr lang="en-GB" sz="2400" dirty="0" err="1">
                <a:latin typeface="Arial"/>
                <a:cs typeface="Calibri"/>
              </a:rPr>
              <a:t>gwyn</a:t>
            </a:r>
            <a:r>
              <a:rPr lang="en-GB" sz="2400" dirty="0">
                <a:latin typeface="Arial"/>
                <a:cs typeface="Calibri"/>
              </a:rPr>
              <a:t> </a:t>
            </a:r>
            <a:r>
              <a:rPr lang="en-GB" sz="2400" dirty="0" err="1">
                <a:latin typeface="Arial"/>
                <a:cs typeface="Calibri"/>
              </a:rPr>
              <a:t>drwy</a:t>
            </a:r>
            <a:r>
              <a:rPr lang="en-GB" sz="2400" dirty="0">
                <a:latin typeface="Arial"/>
                <a:cs typeface="Calibri"/>
              </a:rPr>
              <a:t> </a:t>
            </a:r>
            <a:r>
              <a:rPr lang="en-GB" sz="2400" dirty="0" err="1">
                <a:latin typeface="Arial"/>
                <a:cs typeface="Calibri"/>
              </a:rPr>
              <a:t>annog</a:t>
            </a:r>
            <a:r>
              <a:rPr lang="en-GB" sz="2400" dirty="0">
                <a:latin typeface="Arial"/>
                <a:cs typeface="Calibri"/>
              </a:rPr>
              <a:t> </a:t>
            </a:r>
            <a:r>
              <a:rPr lang="en-GB" sz="2400" dirty="0" err="1">
                <a:latin typeface="Arial"/>
                <a:cs typeface="Calibri"/>
              </a:rPr>
              <a:t>gweithgareddau</a:t>
            </a:r>
            <a:r>
              <a:rPr lang="en-GB" sz="2400" dirty="0">
                <a:latin typeface="Arial"/>
                <a:cs typeface="Calibri"/>
              </a:rPr>
              <a:t> </a:t>
            </a:r>
            <a:r>
              <a:rPr lang="en-GB" sz="2400" dirty="0" err="1">
                <a:latin typeface="Arial"/>
                <a:cs typeface="Calibri"/>
              </a:rPr>
              <a:t>codi</a:t>
            </a:r>
            <a:r>
              <a:rPr lang="en-GB" sz="2400" dirty="0">
                <a:latin typeface="Arial"/>
                <a:cs typeface="Calibri"/>
              </a:rPr>
              <a:t> </a:t>
            </a:r>
            <a:r>
              <a:rPr lang="en-GB" sz="2400" dirty="0" err="1">
                <a:latin typeface="Arial"/>
                <a:cs typeface="Calibri"/>
              </a:rPr>
              <a:t>arian</a:t>
            </a:r>
            <a:r>
              <a:rPr lang="en-GB" sz="2400" dirty="0">
                <a:latin typeface="Arial"/>
                <a:cs typeface="Calibri"/>
              </a:rPr>
              <a:t>? </a:t>
            </a:r>
          </a:p>
          <a:p>
            <a:r>
              <a:rPr lang="en-GB" sz="2400" dirty="0" err="1">
                <a:latin typeface="Arial"/>
                <a:cs typeface="Calibri"/>
              </a:rPr>
              <a:t>Mae'r</a:t>
            </a:r>
            <a:r>
              <a:rPr lang="en-GB" sz="2400" dirty="0">
                <a:latin typeface="Arial"/>
                <a:cs typeface="Calibri"/>
              </a:rPr>
              <a:t> plant </a:t>
            </a:r>
            <a:r>
              <a:rPr lang="en-GB" sz="2400" dirty="0" err="1">
                <a:latin typeface="Arial"/>
                <a:cs typeface="Calibri"/>
              </a:rPr>
              <a:t>yn</a:t>
            </a:r>
            <a:r>
              <a:rPr lang="en-GB" sz="2400" dirty="0">
                <a:latin typeface="Arial"/>
                <a:cs typeface="Calibri"/>
              </a:rPr>
              <a:t> </a:t>
            </a:r>
            <a:r>
              <a:rPr lang="en-GB" sz="2400" dirty="0" err="1">
                <a:latin typeface="Arial"/>
                <a:cs typeface="Calibri"/>
              </a:rPr>
              <a:t>gyflym</a:t>
            </a:r>
            <a:r>
              <a:rPr lang="en-GB" sz="2400" dirty="0">
                <a:latin typeface="Arial"/>
                <a:cs typeface="Calibri"/>
              </a:rPr>
              <a:t> </a:t>
            </a:r>
            <a:r>
              <a:rPr lang="en-GB" sz="2400" dirty="0" err="1">
                <a:latin typeface="Arial"/>
                <a:cs typeface="Calibri"/>
              </a:rPr>
              <a:t>iawn</a:t>
            </a:r>
            <a:r>
              <a:rPr lang="en-GB" sz="2400" dirty="0">
                <a:latin typeface="Arial"/>
                <a:cs typeface="Calibri"/>
              </a:rPr>
              <a:t> </a:t>
            </a:r>
            <a:r>
              <a:rPr lang="en-GB" sz="2400" dirty="0" err="1">
                <a:latin typeface="Arial"/>
                <a:cs typeface="Calibri"/>
              </a:rPr>
              <a:t>i</a:t>
            </a:r>
            <a:r>
              <a:rPr lang="en-GB" sz="2400" dirty="0">
                <a:latin typeface="Arial"/>
                <a:cs typeface="Calibri"/>
              </a:rPr>
              <a:t> </a:t>
            </a:r>
            <a:r>
              <a:rPr lang="en-GB" sz="2400" dirty="0" err="1">
                <a:latin typeface="Arial"/>
                <a:cs typeface="Calibri"/>
              </a:rPr>
              <a:t>ddatrys</a:t>
            </a:r>
            <a:r>
              <a:rPr lang="en-GB" sz="2400" dirty="0">
                <a:latin typeface="Arial"/>
                <a:cs typeface="Calibri"/>
              </a:rPr>
              <a:t> </a:t>
            </a:r>
            <a:r>
              <a:rPr lang="en-GB" sz="2400" dirty="0" err="1">
                <a:latin typeface="Arial"/>
                <a:cs typeface="Calibri"/>
              </a:rPr>
              <a:t>problemau'r</a:t>
            </a:r>
            <a:r>
              <a:rPr lang="en-GB" sz="2400" dirty="0">
                <a:latin typeface="Arial"/>
                <a:cs typeface="Calibri"/>
              </a:rPr>
              <a:t> </a:t>
            </a:r>
            <a:r>
              <a:rPr lang="en-GB" sz="2400" dirty="0" err="1">
                <a:latin typeface="Arial"/>
                <a:cs typeface="Calibri"/>
              </a:rPr>
              <a:t>byd</a:t>
            </a:r>
            <a:r>
              <a:rPr lang="en-GB" sz="2400" dirty="0">
                <a:latin typeface="Arial"/>
                <a:cs typeface="Calibri"/>
              </a:rPr>
              <a:t> </a:t>
            </a:r>
            <a:r>
              <a:rPr lang="en-GB" sz="2400" dirty="0" err="1">
                <a:latin typeface="Arial"/>
                <a:cs typeface="Calibri"/>
              </a:rPr>
              <a:t>drwy</a:t>
            </a:r>
            <a:r>
              <a:rPr lang="en-GB" sz="2400" dirty="0">
                <a:latin typeface="Arial"/>
                <a:cs typeface="Calibri"/>
              </a:rPr>
              <a:t> </a:t>
            </a:r>
            <a:r>
              <a:rPr lang="en-GB" sz="2400" dirty="0" err="1">
                <a:latin typeface="Arial"/>
                <a:cs typeface="Calibri"/>
              </a:rPr>
              <a:t>godi</a:t>
            </a:r>
            <a:r>
              <a:rPr lang="en-GB" sz="2400" dirty="0">
                <a:latin typeface="Arial"/>
                <a:cs typeface="Calibri"/>
              </a:rPr>
              <a:t> </a:t>
            </a:r>
            <a:r>
              <a:rPr lang="en-GB" sz="2400" dirty="0" err="1">
                <a:latin typeface="Arial"/>
                <a:cs typeface="Calibri"/>
              </a:rPr>
              <a:t>arian</a:t>
            </a:r>
            <a:r>
              <a:rPr lang="en-GB" sz="2400" dirty="0">
                <a:latin typeface="Arial"/>
                <a:cs typeface="Calibri"/>
              </a:rPr>
              <a:t>.</a:t>
            </a:r>
          </a:p>
          <a:p>
            <a:endParaRPr lang="en-GB" sz="2400" dirty="0">
              <a:solidFill>
                <a:srgbClr val="893612"/>
              </a:solidFill>
              <a:latin typeface="Arial"/>
              <a:cs typeface="Calibri"/>
            </a:endParaRPr>
          </a:p>
          <a:p>
            <a:endParaRPr lang="en-GB" sz="2400" dirty="0">
              <a:solidFill>
                <a:srgbClr val="893612"/>
              </a:solidFill>
              <a:latin typeface="Arial"/>
              <a:cs typeface="Calibri"/>
            </a:endParaRPr>
          </a:p>
        </p:txBody>
      </p:sp>
      <p:sp>
        <p:nvSpPr>
          <p:cNvPr id="6" name="Text Placeholder 5">
            <a:extLst>
              <a:ext uri="{FF2B5EF4-FFF2-40B4-BE49-F238E27FC236}">
                <a16:creationId xmlns:a16="http://schemas.microsoft.com/office/drawing/2014/main" id="{ED8F7BD1-16E8-401E-8838-B84427032FB2}"/>
              </a:ext>
            </a:extLst>
          </p:cNvPr>
          <p:cNvSpPr>
            <a:spLocks noGrp="1"/>
          </p:cNvSpPr>
          <p:nvPr>
            <p:ph type="body" sz="quarter" idx="3"/>
          </p:nvPr>
        </p:nvSpPr>
        <p:spPr/>
        <p:txBody>
          <a:bodyPr/>
          <a:lstStyle/>
          <a:p>
            <a:pPr algn="ctr"/>
            <a:r>
              <a:rPr lang="en-GB" dirty="0">
                <a:latin typeface="Arial"/>
                <a:cs typeface="Arial"/>
              </a:rPr>
              <a:t>Criticisms </a:t>
            </a:r>
          </a:p>
        </p:txBody>
      </p:sp>
      <p:sp>
        <p:nvSpPr>
          <p:cNvPr id="3" name="Text Placeholder 2">
            <a:extLst>
              <a:ext uri="{FF2B5EF4-FFF2-40B4-BE49-F238E27FC236}">
                <a16:creationId xmlns:a16="http://schemas.microsoft.com/office/drawing/2014/main" id="{2A7F5CA1-4F85-4AB7-981C-3BDA48E99B87}"/>
              </a:ext>
            </a:extLst>
          </p:cNvPr>
          <p:cNvSpPr>
            <a:spLocks noGrp="1"/>
          </p:cNvSpPr>
          <p:nvPr>
            <p:ph sz="quarter" idx="4"/>
          </p:nvPr>
        </p:nvSpPr>
        <p:spPr/>
        <p:txBody>
          <a:bodyPr vert="horz" lIns="91440" tIns="45720" rIns="91440" bIns="45720" rtlCol="0" anchor="t">
            <a:noAutofit/>
          </a:bodyPr>
          <a:lstStyle/>
          <a:p>
            <a:r>
              <a:rPr lang="en-GB" sz="2200" dirty="0">
                <a:latin typeface="Arial"/>
                <a:cs typeface="Arial"/>
              </a:rPr>
              <a:t>White saviour is a term used to describe white people wanting to help non-white people to fulfil their own needs (Bakar, 2019)</a:t>
            </a:r>
          </a:p>
          <a:p>
            <a:r>
              <a:rPr lang="en-GB" sz="2200" dirty="0">
                <a:latin typeface="Arial"/>
                <a:cs typeface="Arial"/>
              </a:rPr>
              <a:t>In promoting ESDGC, are schools fuelling white saviourism by encouraging fund raising activities? </a:t>
            </a:r>
          </a:p>
          <a:p>
            <a:r>
              <a:rPr lang="en-GB" sz="2200" dirty="0">
                <a:latin typeface="Arial"/>
                <a:cs typeface="Arial"/>
              </a:rPr>
              <a:t>The children are very quick to solve the problems of the world by raising money</a:t>
            </a:r>
            <a:r>
              <a:rPr lang="en-GB" sz="2400" dirty="0">
                <a:latin typeface="Arial"/>
                <a:cs typeface="Arial"/>
              </a:rPr>
              <a:t>.</a:t>
            </a:r>
          </a:p>
          <a:p>
            <a:endParaRPr lang="en-GB" sz="2000" dirty="0">
              <a:solidFill>
                <a:srgbClr val="893612"/>
              </a:solidFill>
              <a:latin typeface="Arial"/>
              <a:cs typeface="Arial"/>
            </a:endParaRPr>
          </a:p>
        </p:txBody>
      </p:sp>
    </p:spTree>
    <p:extLst>
      <p:ext uri="{BB962C8B-B14F-4D97-AF65-F5344CB8AC3E}">
        <p14:creationId xmlns:p14="http://schemas.microsoft.com/office/powerpoint/2010/main" val="1659091087"/>
      </p:ext>
    </p:extLst>
  </p:cSld>
  <p:clrMapOvr>
    <a:masterClrMapping/>
  </p:clrMapOvr>
  <p:transition spd="med">
    <p:wipe/>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6"/>
          <p:cNvSpPr>
            <a:spLocks noGrp="1"/>
          </p:cNvSpPr>
          <p:nvPr>
            <p:ph type="title"/>
          </p:nvPr>
        </p:nvSpPr>
        <p:spPr>
          <a:xfrm>
            <a:off x="2169664" y="152400"/>
            <a:ext cx="8077200" cy="739552"/>
          </a:xfrm>
        </p:spPr>
        <p:txBody>
          <a:bodyPr>
            <a:normAutofit/>
          </a:bodyPr>
          <a:lstStyle/>
          <a:p>
            <a:r>
              <a:rPr lang="en-GB" dirty="0" err="1"/>
              <a:t>Cyfeirnodau</a:t>
            </a:r>
            <a:r>
              <a:rPr lang="en-GB" dirty="0"/>
              <a:t> / References</a:t>
            </a:r>
          </a:p>
        </p:txBody>
      </p:sp>
      <p:sp>
        <p:nvSpPr>
          <p:cNvPr id="8" name="Content Placeholder 7"/>
          <p:cNvSpPr>
            <a:spLocks noGrp="1"/>
          </p:cNvSpPr>
          <p:nvPr>
            <p:ph idx="1"/>
          </p:nvPr>
        </p:nvSpPr>
        <p:spPr>
          <a:xfrm>
            <a:off x="326173" y="887299"/>
            <a:ext cx="11665296" cy="5818301"/>
          </a:xfrm>
        </p:spPr>
        <p:txBody>
          <a:bodyPr>
            <a:normAutofit fontScale="32500" lnSpcReduction="20000"/>
          </a:bodyPr>
          <a:lstStyle/>
          <a:p>
            <a:pPr marL="45720" indent="0">
              <a:buNone/>
            </a:pPr>
            <a:endParaRPr lang="en-GB" dirty="0">
              <a:hlinkClick r:id="rId3"/>
            </a:endParaRPr>
          </a:p>
          <a:p>
            <a:pPr marL="0" indent="0">
              <a:buNone/>
            </a:pPr>
            <a:r>
              <a:rPr lang="en-US" sz="4400" dirty="0">
                <a:latin typeface="Arial"/>
                <a:ea typeface="+mn-lt"/>
                <a:cs typeface="+mn-lt"/>
              </a:rPr>
              <a:t>ACCAC.  (2002). </a:t>
            </a:r>
            <a:r>
              <a:rPr lang="en-US" sz="4400" i="1" dirty="0">
                <a:latin typeface="Arial"/>
                <a:ea typeface="+mn-lt"/>
                <a:cs typeface="+mn-lt"/>
              </a:rPr>
              <a:t>Education for Sustainable Development and Global Citizenship: Why? What? How? </a:t>
            </a:r>
            <a:r>
              <a:rPr lang="en-US" sz="4400" dirty="0">
                <a:latin typeface="Arial"/>
                <a:ea typeface="+mn-lt"/>
                <a:cs typeface="+mn-lt"/>
              </a:rPr>
              <a:t>Birmingham: ACCAC</a:t>
            </a:r>
            <a:r>
              <a:rPr lang="en-GB" sz="4400" dirty="0">
                <a:latin typeface="Arial"/>
                <a:ea typeface="+mn-lt"/>
                <a:cs typeface="+mn-lt"/>
              </a:rPr>
              <a:t> </a:t>
            </a:r>
            <a:endParaRPr lang="en-GB" sz="4400" dirty="0">
              <a:latin typeface="Arial"/>
              <a:cs typeface="Calibri" panose="020F0502020204030204"/>
            </a:endParaRPr>
          </a:p>
          <a:p>
            <a:pPr marL="0" indent="0">
              <a:buNone/>
            </a:pPr>
            <a:r>
              <a:rPr lang="en-GB" sz="4400" dirty="0">
                <a:latin typeface="Arial"/>
                <a:ea typeface="+mn-lt"/>
                <a:cs typeface="+mn-lt"/>
              </a:rPr>
              <a:t>Bakar, F. (2019). What is a white saviour complex? Available at: /</a:t>
            </a:r>
            <a:r>
              <a:rPr lang="en-GB" sz="4400" dirty="0">
                <a:latin typeface="Arial"/>
                <a:ea typeface="+mn-lt"/>
                <a:cs typeface="+mn-lt"/>
                <a:hlinkClick r:id="rId4"/>
              </a:rPr>
              <a:t>https://metro.co.uk/2019/03/06/what-is-a-white-saviour-complex-8793979/</a:t>
            </a:r>
            <a:r>
              <a:rPr lang="en-GB" sz="4400" dirty="0">
                <a:latin typeface="Arial"/>
                <a:ea typeface="+mn-lt"/>
                <a:cs typeface="+mn-lt"/>
              </a:rPr>
              <a:t> (Accessed: 10 March 2020) </a:t>
            </a:r>
            <a:endParaRPr lang="en-GB" sz="4400" dirty="0">
              <a:latin typeface="Arial"/>
              <a:cs typeface="Arial"/>
            </a:endParaRPr>
          </a:p>
          <a:p>
            <a:pPr marL="0" indent="0">
              <a:buNone/>
            </a:pPr>
            <a:r>
              <a:rPr lang="en-GB" sz="4400" dirty="0">
                <a:solidFill>
                  <a:schemeClr val="tx1"/>
                </a:solidFill>
              </a:rPr>
              <a:t>Clarke, P. (2010) Education for Sustainability. Available online: </a:t>
            </a:r>
            <a:r>
              <a:rPr lang="en-GB" sz="4400" dirty="0">
                <a:solidFill>
                  <a:schemeClr val="tx1"/>
                </a:solidFill>
                <a:hlinkClick r:id="rId5">
                  <a:extLst>
                    <a:ext uri="{A12FA001-AC4F-418D-AE19-62706E023703}">
                      <ahyp:hlinkClr xmlns:ahyp="http://schemas.microsoft.com/office/drawing/2018/hyperlinkcolor" val="tx"/>
                    </a:ext>
                  </a:extLst>
                </a:hlinkClick>
              </a:rPr>
              <a:t>https://www-dawsonera-com.ezproxy.uwtsd.ac.uk/readonline/9780203136621</a:t>
            </a:r>
            <a:r>
              <a:rPr lang="en-GB" sz="4400" dirty="0">
                <a:solidFill>
                  <a:schemeClr val="tx1"/>
                </a:solidFill>
              </a:rPr>
              <a:t> (Accessed 23/8/21)</a:t>
            </a:r>
          </a:p>
          <a:p>
            <a:pPr marL="0" indent="0">
              <a:buNone/>
            </a:pPr>
            <a:r>
              <a:rPr lang="en-GB" sz="4400" dirty="0">
                <a:solidFill>
                  <a:schemeClr val="tx1"/>
                </a:solidFill>
              </a:rPr>
              <a:t>Estyn (2014) ESDGC Progress in Education for  Sustainable Development and Global Citizenship. Available online: </a:t>
            </a:r>
            <a:r>
              <a:rPr lang="en-GB" sz="4400" dirty="0">
                <a:solidFill>
                  <a:schemeClr val="tx1"/>
                </a:solidFill>
                <a:hlinkClick r:id="rId6">
                  <a:extLst>
                    <a:ext uri="{A12FA001-AC4F-418D-AE19-62706E023703}">
                      <ahyp:hlinkClr xmlns:ahyp="http://schemas.microsoft.com/office/drawing/2018/hyperlinkcolor" val="tx"/>
                    </a:ext>
                  </a:extLst>
                </a:hlinkClick>
              </a:rPr>
              <a:t>https://www.estyn.gov.wales/sites/default/files/documents/ESDGC%3A%20Progress%20in%20education%20for%20sustainable%20development%20and%20global%20citizenship%20-%20June%202014.pdf</a:t>
            </a:r>
            <a:r>
              <a:rPr lang="en-GB" sz="4400" dirty="0">
                <a:solidFill>
                  <a:schemeClr val="tx1"/>
                </a:solidFill>
              </a:rPr>
              <a:t> (Accessed 23/8/21)</a:t>
            </a:r>
          </a:p>
          <a:p>
            <a:pPr marL="45720" indent="0">
              <a:buNone/>
            </a:pPr>
            <a:r>
              <a:rPr lang="en-GB" sz="4400" dirty="0">
                <a:solidFill>
                  <a:schemeClr val="tx1"/>
                </a:solidFill>
              </a:rPr>
              <a:t>Fine, J.B. and McNamara, K.W. (2011).Community redefined: School leaders moving from autonomy to global interdependence through short-term study broad. Frontiers: The Interdisciplinary Journal of Study Abroad. 2011; 21: 254–274</a:t>
            </a:r>
          </a:p>
          <a:p>
            <a:pPr marL="45720" indent="0">
              <a:buNone/>
            </a:pPr>
            <a:r>
              <a:rPr lang="en-GB" sz="4400" dirty="0">
                <a:solidFill>
                  <a:schemeClr val="tx1"/>
                </a:solidFill>
              </a:rPr>
              <a:t>Global Education, (2014). What are global perspectives?, © 2012 Commonwealth of Australia. </a:t>
            </a:r>
            <a:r>
              <a:rPr lang="en-GB" sz="4400" dirty="0">
                <a:solidFill>
                  <a:schemeClr val="tx1"/>
                </a:solidFill>
                <a:hlinkClick r:id="rId7">
                  <a:extLst>
                    <a:ext uri="{A12FA001-AC4F-418D-AE19-62706E023703}">
                      <ahyp:hlinkClr xmlns:ahyp="http://schemas.microsoft.com/office/drawing/2018/hyperlinkcolor" val="tx"/>
                    </a:ext>
                  </a:extLst>
                </a:hlinkClick>
              </a:rPr>
              <a:t>http://www.globaleducation.edu.au/global-education/what-are-global-perspectives.html</a:t>
            </a:r>
            <a:endParaRPr lang="en-GB" sz="4400" dirty="0">
              <a:solidFill>
                <a:schemeClr val="tx1"/>
              </a:solidFill>
            </a:endParaRPr>
          </a:p>
          <a:p>
            <a:pPr marL="45720" indent="0">
              <a:buNone/>
            </a:pPr>
            <a:r>
              <a:rPr lang="en-GB" sz="4400" dirty="0">
                <a:solidFill>
                  <a:schemeClr val="tx1"/>
                </a:solidFill>
              </a:rPr>
              <a:t>Grover, S. (2004). Secondary education as a universal human right, Education and the Law, Vol. 16, No. 1, March 2004</a:t>
            </a:r>
          </a:p>
          <a:p>
            <a:pPr marL="45720" indent="0">
              <a:buNone/>
            </a:pPr>
            <a:r>
              <a:rPr lang="en-GB" sz="4400" dirty="0">
                <a:solidFill>
                  <a:schemeClr val="tx1"/>
                </a:solidFill>
              </a:rPr>
              <a:t>Hicks (2012) Sustainable Schools, Sustainable Futures : A resource for teachers. Available at: </a:t>
            </a:r>
            <a:r>
              <a:rPr lang="en-GB" sz="4400" dirty="0">
                <a:solidFill>
                  <a:schemeClr val="tx1"/>
                </a:solidFill>
                <a:hlinkClick r:id="rId3">
                  <a:extLst>
                    <a:ext uri="{A12FA001-AC4F-418D-AE19-62706E023703}">
                      <ahyp:hlinkClr xmlns:ahyp="http://schemas.microsoft.com/office/drawing/2018/hyperlinkcolor" val="tx"/>
                    </a:ext>
                  </a:extLst>
                </a:hlinkClick>
              </a:rPr>
              <a:t>http://www.teaching4abetterworld.co.uk/docs/download18.pdf</a:t>
            </a:r>
            <a:r>
              <a:rPr lang="en-GB" sz="4400" dirty="0">
                <a:solidFill>
                  <a:schemeClr val="tx1"/>
                </a:solidFill>
              </a:rPr>
              <a:t> </a:t>
            </a:r>
          </a:p>
          <a:p>
            <a:pPr marL="45720" indent="0">
              <a:buNone/>
            </a:pPr>
            <a:r>
              <a:rPr lang="en-GB" sz="4400" dirty="0">
                <a:solidFill>
                  <a:schemeClr val="tx1"/>
                </a:solidFill>
              </a:rPr>
              <a:t>Kiely, R. (2005). Globalization and poverty, and the poverty of globalization theory. Current Sociology, 53(6), 895. </a:t>
            </a:r>
          </a:p>
          <a:p>
            <a:pPr marL="0" indent="0">
              <a:buNone/>
            </a:pPr>
            <a:r>
              <a:rPr lang="en-US" sz="4400" dirty="0">
                <a:latin typeface="Arial"/>
                <a:ea typeface="+mn-lt"/>
                <a:cs typeface="+mn-lt"/>
              </a:rPr>
              <a:t>OXFAM (2015). </a:t>
            </a:r>
            <a:r>
              <a:rPr lang="en-US" sz="4400" i="1" dirty="0">
                <a:latin typeface="Arial"/>
                <a:ea typeface="+mn-lt"/>
                <a:cs typeface="+mn-lt"/>
              </a:rPr>
              <a:t>Education for Global Citizenship A guide for schools</a:t>
            </a:r>
            <a:r>
              <a:rPr lang="en-US" sz="4400" dirty="0">
                <a:latin typeface="Arial"/>
                <a:ea typeface="+mn-lt"/>
                <a:cs typeface="+mn-lt"/>
              </a:rPr>
              <a:t>. Oxford: OXFAM.  </a:t>
            </a:r>
            <a:r>
              <a:rPr lang="en-GB" sz="4400" dirty="0">
                <a:latin typeface="Arial"/>
                <a:ea typeface="+mn-lt"/>
                <a:cs typeface="+mn-lt"/>
              </a:rPr>
              <a:t> </a:t>
            </a:r>
          </a:p>
          <a:p>
            <a:pPr marL="0" indent="0">
              <a:buNone/>
            </a:pPr>
            <a:r>
              <a:rPr lang="en-GB" sz="4400" dirty="0">
                <a:latin typeface="Arial"/>
                <a:cs typeface="Arial"/>
              </a:rPr>
              <a:t>Ridley, K. (2005).</a:t>
            </a:r>
            <a:r>
              <a:rPr lang="en-GB" sz="4400" b="1" dirty="0">
                <a:latin typeface="Arial"/>
                <a:cs typeface="Arial"/>
              </a:rPr>
              <a:t> </a:t>
            </a:r>
            <a:r>
              <a:rPr lang="en-GB" sz="4400" dirty="0">
                <a:latin typeface="Arial"/>
                <a:cs typeface="Arial"/>
              </a:rPr>
              <a:t>Thinking skills in the early years: a literature review. Available at: </a:t>
            </a:r>
            <a:r>
              <a:rPr lang="en-GB" sz="4400" dirty="0">
                <a:latin typeface="Arial"/>
                <a:cs typeface="Arial"/>
                <a:hlinkClick r:id="rId8"/>
              </a:rPr>
              <a:t>http://www.leeds.ac.uk/educol/documents/150445.htm/</a:t>
            </a:r>
            <a:r>
              <a:rPr lang="en-GB" sz="4400" dirty="0">
                <a:latin typeface="Arial"/>
                <a:cs typeface="Arial"/>
              </a:rPr>
              <a:t> (Accessed: 11 February 2020) </a:t>
            </a:r>
            <a:endParaRPr lang="en-GB" sz="4400" dirty="0">
              <a:latin typeface="Arial"/>
              <a:ea typeface="+mn-lt"/>
              <a:cs typeface="+mn-lt"/>
            </a:endParaRPr>
          </a:p>
          <a:p>
            <a:pPr marL="0" indent="0">
              <a:buNone/>
            </a:pPr>
            <a:r>
              <a:rPr lang="en-GB" sz="4400" dirty="0">
                <a:solidFill>
                  <a:schemeClr val="tx1"/>
                </a:solidFill>
              </a:rPr>
              <a:t>Stirling, S. (2001) Sustainable Education: Re-visioning Learning and Change. Green Books Ltd: Devon</a:t>
            </a:r>
          </a:p>
          <a:p>
            <a:pPr marL="0" indent="0">
              <a:buNone/>
            </a:pPr>
            <a:r>
              <a:rPr lang="en-GB" sz="4400" dirty="0" err="1">
                <a:latin typeface="Arial"/>
                <a:ea typeface="+mn-lt"/>
                <a:cs typeface="+mn-lt"/>
              </a:rPr>
              <a:t>Sustrans</a:t>
            </a:r>
            <a:r>
              <a:rPr lang="en-GB" sz="4400" dirty="0">
                <a:latin typeface="Arial"/>
                <a:ea typeface="+mn-lt"/>
                <a:cs typeface="+mn-lt"/>
              </a:rPr>
              <a:t> (2017c). Education. Available at: </a:t>
            </a:r>
            <a:r>
              <a:rPr lang="en-GB" sz="4400" dirty="0">
                <a:latin typeface="Arial"/>
                <a:ea typeface="+mn-lt"/>
                <a:cs typeface="+mn-lt"/>
                <a:hlinkClick r:id="rId9"/>
              </a:rPr>
              <a:t>https://www.sustrans.org.uk/for-professionals/education/</a:t>
            </a:r>
            <a:r>
              <a:rPr lang="en-GB" sz="4400" dirty="0">
                <a:latin typeface="Arial"/>
                <a:ea typeface="+mn-lt"/>
                <a:cs typeface="+mn-lt"/>
              </a:rPr>
              <a:t> (Accessed 8 February 2020) </a:t>
            </a:r>
            <a:endParaRPr lang="en-GB" sz="4400" dirty="0">
              <a:latin typeface="Arial"/>
              <a:cs typeface="Arial"/>
            </a:endParaRPr>
          </a:p>
          <a:p>
            <a:pPr marL="68580" indent="0">
              <a:buNone/>
            </a:pPr>
            <a:endParaRPr lang="en-GB" dirty="0"/>
          </a:p>
        </p:txBody>
      </p:sp>
    </p:spTree>
    <p:extLst>
      <p:ext uri="{BB962C8B-B14F-4D97-AF65-F5344CB8AC3E}">
        <p14:creationId xmlns:p14="http://schemas.microsoft.com/office/powerpoint/2010/main" val="272441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3EDBD-3750-4E8A-A66B-B6F2B7EAB859}"/>
              </a:ext>
            </a:extLst>
          </p:cNvPr>
          <p:cNvSpPr>
            <a:spLocks noGrp="1"/>
          </p:cNvSpPr>
          <p:nvPr>
            <p:ph type="title"/>
          </p:nvPr>
        </p:nvSpPr>
        <p:spPr>
          <a:xfrm>
            <a:off x="2513115" y="595640"/>
            <a:ext cx="8596668" cy="1320800"/>
          </a:xfrm>
        </p:spPr>
        <p:txBody>
          <a:bodyPr/>
          <a:lstStyle/>
          <a:p>
            <a:r>
              <a:rPr lang="en-GB" dirty="0" err="1"/>
              <a:t>Cyfeirnodau</a:t>
            </a:r>
            <a:r>
              <a:rPr lang="en-GB" dirty="0"/>
              <a:t> / References</a:t>
            </a:r>
          </a:p>
        </p:txBody>
      </p:sp>
      <p:sp>
        <p:nvSpPr>
          <p:cNvPr id="3" name="Content Placeholder 2">
            <a:extLst>
              <a:ext uri="{FF2B5EF4-FFF2-40B4-BE49-F238E27FC236}">
                <a16:creationId xmlns:a16="http://schemas.microsoft.com/office/drawing/2014/main" id="{C6A63824-32C9-4995-95F6-0EA429A2CC8A}"/>
              </a:ext>
            </a:extLst>
          </p:cNvPr>
          <p:cNvSpPr>
            <a:spLocks noGrp="1"/>
          </p:cNvSpPr>
          <p:nvPr>
            <p:ph idx="1"/>
          </p:nvPr>
        </p:nvSpPr>
        <p:spPr>
          <a:xfrm>
            <a:off x="677334" y="1382070"/>
            <a:ext cx="10002300" cy="5151353"/>
          </a:xfrm>
        </p:spPr>
        <p:txBody>
          <a:bodyPr>
            <a:normAutofit fontScale="55000" lnSpcReduction="20000"/>
          </a:bodyPr>
          <a:lstStyle/>
          <a:p>
            <a:pPr marL="0" indent="0">
              <a:buNone/>
            </a:pPr>
            <a:r>
              <a:rPr lang="en-GB" sz="2300" dirty="0">
                <a:solidFill>
                  <a:schemeClr val="tx1"/>
                </a:solidFill>
              </a:rPr>
              <a:t>UNESCO Teaching and Learning for a Sustainable Future. Available at:  </a:t>
            </a:r>
            <a:r>
              <a:rPr lang="en-GB" sz="2300" dirty="0">
                <a:solidFill>
                  <a:schemeClr val="tx1"/>
                </a:solidFill>
                <a:hlinkClick r:id="rId2">
                  <a:extLst>
                    <a:ext uri="{A12FA001-AC4F-418D-AE19-62706E023703}">
                      <ahyp:hlinkClr xmlns:ahyp="http://schemas.microsoft.com/office/drawing/2018/hyperlinkcolor" val="tx"/>
                    </a:ext>
                  </a:extLst>
                </a:hlinkClick>
              </a:rPr>
              <a:t>http://www.unesco.org/education/tlsf/mods/theme_gs/mod0a.html</a:t>
            </a:r>
            <a:r>
              <a:rPr lang="en-GB" sz="2300" dirty="0">
                <a:solidFill>
                  <a:schemeClr val="tx1"/>
                </a:solidFill>
              </a:rPr>
              <a:t> (Accessed 23/8/21)</a:t>
            </a:r>
          </a:p>
          <a:p>
            <a:pPr marL="0" indent="0">
              <a:buNone/>
            </a:pPr>
            <a:r>
              <a:rPr lang="en-GB" sz="2300" dirty="0">
                <a:solidFill>
                  <a:schemeClr val="tx1"/>
                </a:solidFill>
              </a:rPr>
              <a:t>UNESCO (2016). C R E AT IN G S US TA IN A B L E F U T U R E S FOR A L </a:t>
            </a:r>
            <a:r>
              <a:rPr lang="en-GB" sz="2300" dirty="0" err="1">
                <a:solidFill>
                  <a:schemeClr val="tx1"/>
                </a:solidFill>
              </a:rPr>
              <a:t>L</a:t>
            </a:r>
            <a:r>
              <a:rPr lang="en-GB" sz="2300" dirty="0">
                <a:solidFill>
                  <a:schemeClr val="tx1"/>
                </a:solidFill>
              </a:rPr>
              <a:t> Education for people and planet: Sustainable Development Goals United Nation Educational, Scientific and Cultural Organization</a:t>
            </a:r>
          </a:p>
          <a:p>
            <a:pPr marL="0" indent="0">
              <a:buNone/>
            </a:pPr>
            <a:r>
              <a:rPr lang="en-GB" sz="2300" dirty="0">
                <a:latin typeface="Arial"/>
                <a:ea typeface="+mn-lt"/>
                <a:cs typeface="+mn-lt"/>
              </a:rPr>
              <a:t>UNICEF (2016). The United Nations Convention on the Rights of the Child. London: UNICEF </a:t>
            </a:r>
            <a:endParaRPr lang="en-GB" sz="2300" dirty="0">
              <a:latin typeface="Arial"/>
              <a:cs typeface="Calibri"/>
            </a:endParaRPr>
          </a:p>
          <a:p>
            <a:pPr marL="0" indent="0">
              <a:buNone/>
            </a:pPr>
            <a:r>
              <a:rPr lang="en-US" sz="2300" dirty="0">
                <a:latin typeface="Arial"/>
                <a:ea typeface="+mn-lt"/>
                <a:cs typeface="+mn-lt"/>
              </a:rPr>
              <a:t>United Nations (unknown date a). Education for Sustainable Development and Global  Citizenship. Available at: </a:t>
            </a:r>
            <a:r>
              <a:rPr lang="en-US" sz="2300" dirty="0">
                <a:latin typeface="Arial"/>
                <a:ea typeface="+mn-lt"/>
                <a:cs typeface="+mn-lt"/>
                <a:hlinkClick r:id="rId3"/>
              </a:rPr>
              <a:t>https://sustainabledevelopment.un.org/partnership/?p=2373/</a:t>
            </a:r>
            <a:r>
              <a:rPr lang="en-US" sz="2300" dirty="0">
                <a:latin typeface="Arial"/>
                <a:ea typeface="+mn-lt"/>
                <a:cs typeface="+mn-lt"/>
              </a:rPr>
              <a:t> (Accessed: 7 March 2020)</a:t>
            </a:r>
            <a:r>
              <a:rPr lang="en-GB" sz="2300" dirty="0">
                <a:latin typeface="Arial"/>
                <a:ea typeface="+mn-lt"/>
                <a:cs typeface="+mn-lt"/>
              </a:rPr>
              <a:t> </a:t>
            </a:r>
          </a:p>
          <a:p>
            <a:pPr marL="0" indent="0">
              <a:buNone/>
            </a:pPr>
            <a:r>
              <a:rPr lang="en-US" sz="2300" dirty="0">
                <a:solidFill>
                  <a:schemeClr val="tx1"/>
                </a:solidFill>
                <a:latin typeface="Arial"/>
                <a:ea typeface="+mn-lt"/>
                <a:cs typeface="+mn-lt"/>
                <a:hlinkClick r:id="rId4">
                  <a:extLst>
                    <a:ext uri="{A12FA001-AC4F-418D-AE19-62706E023703}">
                      <ahyp:hlinkClr xmlns:ahyp="http://schemas.microsoft.com/office/drawing/2018/hyperlinkcolor" val="tx"/>
                    </a:ext>
                  </a:extLst>
                </a:hlinkClick>
              </a:rPr>
              <a:t>United Nations (2019). </a:t>
            </a:r>
            <a:r>
              <a:rPr lang="en-US" sz="2300" dirty="0">
                <a:solidFill>
                  <a:srgbClr val="99CA3C"/>
                </a:solidFill>
                <a:latin typeface="Arial"/>
                <a:ea typeface="+mn-lt"/>
                <a:cs typeface="+mn-lt"/>
                <a:hlinkClick r:id="rId4">
                  <a:extLst>
                    <a:ext uri="{A12FA001-AC4F-418D-AE19-62706E023703}">
                      <ahyp:hlinkClr xmlns:ahyp="http://schemas.microsoft.com/office/drawing/2018/hyperlinkcolor" val="tx"/>
                    </a:ext>
                  </a:extLst>
                </a:hlinkClick>
              </a:rPr>
              <a:t>Sustainable Development Goals. Available at: https://www.un.org/sustainabledevelopment/(Accessed</a:t>
            </a:r>
            <a:r>
              <a:rPr lang="en-US" sz="2300" dirty="0">
                <a:latin typeface="Arial"/>
                <a:ea typeface="+mn-lt"/>
                <a:cs typeface="+mn-lt"/>
              </a:rPr>
              <a:t>: 14 January 2020)  </a:t>
            </a:r>
            <a:endParaRPr lang="en-GB" sz="2300" dirty="0">
              <a:latin typeface="Arial"/>
              <a:ea typeface="+mn-lt"/>
              <a:cs typeface="+mn-lt"/>
            </a:endParaRPr>
          </a:p>
          <a:p>
            <a:pPr marL="0" indent="0">
              <a:buNone/>
            </a:pPr>
            <a:r>
              <a:rPr lang="en-GB" sz="2300" dirty="0">
                <a:solidFill>
                  <a:schemeClr val="tx1"/>
                </a:solidFill>
              </a:rPr>
              <a:t>Wall, J. (2019) ‘Theorizing children’s global citizenship: Reconstructionism and the politics of deep interdependence’, </a:t>
            </a:r>
            <a:r>
              <a:rPr lang="en-GB" sz="2300" i="1" dirty="0">
                <a:solidFill>
                  <a:schemeClr val="tx1"/>
                </a:solidFill>
              </a:rPr>
              <a:t>Global Studies of Childhood</a:t>
            </a:r>
            <a:r>
              <a:rPr lang="en-GB" sz="2300" dirty="0">
                <a:solidFill>
                  <a:schemeClr val="tx1"/>
                </a:solidFill>
              </a:rPr>
              <a:t>, 9(1), pp. 5–17..</a:t>
            </a:r>
          </a:p>
          <a:p>
            <a:pPr marL="0" indent="0">
              <a:buNone/>
            </a:pPr>
            <a:r>
              <a:rPr lang="en-GB" sz="2300" dirty="0">
                <a:solidFill>
                  <a:schemeClr val="tx1"/>
                </a:solidFill>
              </a:rPr>
              <a:t>Ward, S. (2013) A Student’s Guide to Education Studies. Routledge: London</a:t>
            </a:r>
          </a:p>
          <a:p>
            <a:pPr marL="0" indent="0">
              <a:buNone/>
            </a:pPr>
            <a:r>
              <a:rPr lang="en-US" sz="2300" dirty="0">
                <a:latin typeface="Arial"/>
                <a:ea typeface="+mn-lt"/>
                <a:cs typeface="+mn-lt"/>
              </a:rPr>
              <a:t>Welsh Assembly Government (2008). ‘</a:t>
            </a:r>
            <a:r>
              <a:rPr lang="en-US" sz="2300" i="1" dirty="0">
                <a:latin typeface="Arial"/>
                <a:ea typeface="+mn-lt"/>
                <a:cs typeface="+mn-lt"/>
              </a:rPr>
              <a:t>Education for Sustainable Development and Global Citizenship: A Common Understanding for Schools’</a:t>
            </a:r>
            <a:r>
              <a:rPr lang="en-GB" sz="2300" i="1" dirty="0">
                <a:latin typeface="Arial"/>
                <a:ea typeface="+mn-lt"/>
                <a:cs typeface="+mn-lt"/>
              </a:rPr>
              <a:t>. </a:t>
            </a:r>
            <a:r>
              <a:rPr lang="en-US" sz="2300" dirty="0">
                <a:latin typeface="Arial"/>
                <a:ea typeface="+mn-lt"/>
                <a:cs typeface="+mn-lt"/>
              </a:rPr>
              <a:t> Cardiff: Welsh assembly Government. </a:t>
            </a:r>
            <a:endParaRPr lang="en-GB" sz="2300" dirty="0">
              <a:latin typeface="Arial"/>
              <a:cs typeface="Arial"/>
            </a:endParaRPr>
          </a:p>
          <a:p>
            <a:pPr marL="0" indent="0">
              <a:buNone/>
            </a:pPr>
            <a:r>
              <a:rPr lang="en-GB" sz="2300" dirty="0">
                <a:solidFill>
                  <a:schemeClr val="tx1"/>
                </a:solidFill>
              </a:rPr>
              <a:t>Welsh Government (no date) Out of Classroom Learning. Available online at: </a:t>
            </a:r>
            <a:r>
              <a:rPr lang="en-GB" sz="2300" dirty="0">
                <a:solidFill>
                  <a:schemeClr val="tx1"/>
                </a:solidFill>
                <a:hlinkClick r:id="rId5">
                  <a:extLst>
                    <a:ext uri="{A12FA001-AC4F-418D-AE19-62706E023703}">
                      <ahyp:hlinkClr xmlns:ahyp="http://schemas.microsoft.com/office/drawing/2018/hyperlinkcolor" val="tx"/>
                    </a:ext>
                  </a:extLst>
                </a:hlinkClick>
              </a:rPr>
              <a:t>http://gov.wales/dcells/publications/publications/guidanceandinformation/outofclassroomlearning/outofclassroomlearninge.pdf?lang=en</a:t>
            </a:r>
            <a:r>
              <a:rPr lang="en-GB" sz="2300" dirty="0">
                <a:solidFill>
                  <a:schemeClr val="tx1"/>
                </a:solidFill>
              </a:rPr>
              <a:t> (Accessed 23/8/21)</a:t>
            </a:r>
          </a:p>
          <a:p>
            <a:pPr marL="0" indent="0">
              <a:buNone/>
            </a:pPr>
            <a:r>
              <a:rPr lang="en-GB" sz="2300" dirty="0">
                <a:latin typeface="Arial"/>
                <a:ea typeface="+mn-lt"/>
                <a:cs typeface="+mn-lt"/>
              </a:rPr>
              <a:t>Welsh Government (2020 a). Curriculum for Wales. Available at: </a:t>
            </a:r>
            <a:r>
              <a:rPr lang="en-GB" sz="2300" dirty="0">
                <a:latin typeface="Arial"/>
                <a:ea typeface="+mn-lt"/>
                <a:cs typeface="+mn-lt"/>
                <a:hlinkClick r:id="rId6"/>
              </a:rPr>
              <a:t>https://hwb.gov.wales/curriculum-for-wales/</a:t>
            </a:r>
            <a:r>
              <a:rPr lang="en-GB" sz="2300" dirty="0">
                <a:latin typeface="Arial"/>
                <a:ea typeface="+mn-lt"/>
                <a:cs typeface="+mn-lt"/>
              </a:rPr>
              <a:t> (Accessed: 12 March 2020) </a:t>
            </a:r>
          </a:p>
          <a:p>
            <a:pPr marL="0" indent="0">
              <a:buNone/>
            </a:pPr>
            <a:r>
              <a:rPr lang="en-US" sz="2300" dirty="0">
                <a:latin typeface="Arial"/>
                <a:ea typeface="+mn-lt"/>
                <a:cs typeface="+mn-lt"/>
              </a:rPr>
              <a:t>World Education Blog (2016). ESDGC logo. Available at: </a:t>
            </a:r>
            <a:r>
              <a:rPr lang="en-US" sz="2300" dirty="0">
                <a:latin typeface="Arial"/>
                <a:ea typeface="+mn-lt"/>
                <a:cs typeface="+mn-lt"/>
                <a:hlinkClick r:id="rId7"/>
              </a:rPr>
              <a:t>https://gemreportunesco.files.wordpress.com/2016/10/4-7.jpg?w=680&amp;h=694/</a:t>
            </a:r>
            <a:r>
              <a:rPr lang="en-US" sz="2300" dirty="0">
                <a:latin typeface="Arial"/>
                <a:ea typeface="+mn-lt"/>
                <a:cs typeface="+mn-lt"/>
              </a:rPr>
              <a:t> (Accessed: 8 March 2020)</a:t>
            </a:r>
            <a:r>
              <a:rPr lang="en-GB" sz="2300" dirty="0">
                <a:latin typeface="Arial"/>
                <a:ea typeface="+mn-lt"/>
                <a:cs typeface="+mn-lt"/>
              </a:rPr>
              <a:t> </a:t>
            </a:r>
            <a:endParaRPr lang="en-GB" sz="2300" dirty="0">
              <a:latin typeface="Arial"/>
            </a:endParaRPr>
          </a:p>
          <a:p>
            <a:pPr marL="0" indent="0">
              <a:buNone/>
            </a:pPr>
            <a:r>
              <a:rPr lang="en-GB" sz="2300" dirty="0" err="1">
                <a:solidFill>
                  <a:schemeClr val="tx1"/>
                </a:solidFill>
              </a:rPr>
              <a:t>Zajda</a:t>
            </a:r>
            <a:r>
              <a:rPr lang="en-GB" sz="2300" dirty="0">
                <a:solidFill>
                  <a:schemeClr val="tx1"/>
                </a:solidFill>
              </a:rPr>
              <a:t>, J. (ed.), (2010) Global Pedagogies: Schooling for the Future, Globalisation, Comparative Education and Policy Research 12, Chapter 2 (Abdullahi, S.A.)</a:t>
            </a:r>
          </a:p>
          <a:p>
            <a:endParaRPr lang="en-GB" dirty="0"/>
          </a:p>
        </p:txBody>
      </p:sp>
    </p:spTree>
    <p:extLst>
      <p:ext uri="{BB962C8B-B14F-4D97-AF65-F5344CB8AC3E}">
        <p14:creationId xmlns:p14="http://schemas.microsoft.com/office/powerpoint/2010/main" val="2956331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5794</TotalTime>
  <Words>4546</Words>
  <Application>Microsoft Office PowerPoint</Application>
  <PresentationFormat>Widescreen</PresentationFormat>
  <Paragraphs>324</Paragraphs>
  <Slides>36</Slides>
  <Notes>10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36</vt:i4>
      </vt:variant>
    </vt:vector>
  </HeadingPairs>
  <TitlesOfParts>
    <vt:vector size="49" baseType="lpstr">
      <vt:lpstr>Arial</vt:lpstr>
      <vt:lpstr>Bookman Old Style</vt:lpstr>
      <vt:lpstr>Calibri</vt:lpstr>
      <vt:lpstr>Calibri Light</vt:lpstr>
      <vt:lpstr>Century Gothic</vt:lpstr>
      <vt:lpstr>Comic Sans MS</vt:lpstr>
      <vt:lpstr>Times New Roman</vt:lpstr>
      <vt:lpstr>Trebuchet MS</vt:lpstr>
      <vt:lpstr>Verdana</vt:lpstr>
      <vt:lpstr>Wingdings</vt:lpstr>
      <vt:lpstr>Wingdings 3</vt:lpstr>
      <vt:lpstr>1_Office Theme</vt:lpstr>
      <vt:lpstr>Facet</vt:lpstr>
      <vt:lpstr>ECGE4006P/C  Addysg ar gyfer Datblygu Cynaliadwy a Dinasyddiaeth Fyd-eang(ADCDF)  Education for Sustainable Development and Global Citizenship (ESDGC)</vt:lpstr>
      <vt:lpstr>Trosolwg o’r Modiwl / Module Overview</vt:lpstr>
      <vt:lpstr>Amcanion y modiwl / Module aims</vt:lpstr>
      <vt:lpstr>Deilliannau Dysgu / Learning Outcomes</vt:lpstr>
      <vt:lpstr>  Trosolwg o’r sesiwn / Session overview</vt:lpstr>
      <vt:lpstr>Beth yw safbwyntiau byd-eang mewn addysg?</vt:lpstr>
      <vt:lpstr>What are global perspectives in education?</vt:lpstr>
      <vt:lpstr>Perthnasol i’r problemau dyrys yn uned 1? – sut? Relevant to the wicked problems in unit 1? – how?</vt:lpstr>
      <vt:lpstr>Y Nodau Byd-eang 2025 / The Global Goals 2025</vt:lpstr>
      <vt:lpstr>Polisi rhyngwladol / International policy  </vt:lpstr>
      <vt:lpstr>Polisi Cymreig / Welsh policy</vt:lpstr>
      <vt:lpstr>PowerPoint Presentation</vt:lpstr>
      <vt:lpstr>PowerPoint Presentation</vt:lpstr>
      <vt:lpstr>PowerPoint Presentation</vt:lpstr>
      <vt:lpstr>Diffiniadau eraill…/ Other definitions……</vt:lpstr>
      <vt:lpstr>PowerPoint Presentation</vt:lpstr>
      <vt:lpstr>Beth yw ADCDF? / What is ESDGC?</vt:lpstr>
      <vt:lpstr>Nid yw ADCDF yn … /  ESDGC is not …</vt:lpstr>
      <vt:lpstr>Mae ADCDF yn gallu ysgogi plant oherwydd… ESDGC can motivate children because… </vt:lpstr>
      <vt:lpstr>Y ffordd ymlaen… / The way forward……</vt:lpstr>
      <vt:lpstr>DINYASYDDIAETH BYD-EANG  Global Citizenship</vt:lpstr>
      <vt:lpstr>Beth mae’n ei olygu i gael safbwynt byd-eang? What does it mean to have a global perspective? </vt:lpstr>
      <vt:lpstr>Beth yw dinesydd byd-eang? What is a global citizen?</vt:lpstr>
      <vt:lpstr>Plant fel Dinasyddion Byd-eang Children as Global Citizens</vt:lpstr>
      <vt:lpstr>Plant fel Dinasyddion Byd-eang  Children as Global Citizens</vt:lpstr>
      <vt:lpstr>CiG2022: Y pedwar diben yw y bydd pob plentyn a pherson ifanc yn:  CfW2022: The four purposes are that all children and young people will be:</vt:lpstr>
      <vt:lpstr>Tasg ymcwhil              Research task</vt:lpstr>
      <vt:lpstr>Pam addysgu ADCDF? / Why teach ESDGC? </vt:lpstr>
      <vt:lpstr>Rôl Ysgolion / Role of Schools </vt:lpstr>
      <vt:lpstr>7 thema ADCDF / ESDGC 7 Themes</vt:lpstr>
      <vt:lpstr>Rhai gweithgareddau ADCDF ar gyfer safbwyntiau byd-eang mewn addysg Examples of ESDGC activities for global perspectives in education</vt:lpstr>
      <vt:lpstr>PowerPoint Presentation</vt:lpstr>
      <vt:lpstr>Pa mor effeithiol yw strategaethau ysgolion i hyrwyddo ADCDF? How effective are school strategies in promoting ESDGC? </vt:lpstr>
      <vt:lpstr>Pa mor effeithiol yw strategaethau ysgolion i hyrwyddo ADCDF? How effective are school strategies in promoting ESDGC? </vt:lpstr>
      <vt:lpstr>Cyfeirnodau / References</vt:lpstr>
      <vt:lpstr>Cyfeirnodau / 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Heike Griffiths</dc:creator>
  <cp:lastModifiedBy>Helen A Griffiths</cp:lastModifiedBy>
  <cp:revision>11</cp:revision>
  <dcterms:created xsi:type="dcterms:W3CDTF">2021-01-13T20:21:18Z</dcterms:created>
  <dcterms:modified xsi:type="dcterms:W3CDTF">2023-03-01T19:26:02Z</dcterms:modified>
</cp:coreProperties>
</file>