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61" r:id="rId3"/>
    <p:sldId id="257" r:id="rId4"/>
    <p:sldId id="258" r:id="rId5"/>
    <p:sldId id="259" r:id="rId6"/>
    <p:sldId id="260" r:id="rId7"/>
    <p:sldId id="262" r:id="rId8"/>
    <p:sldId id="263" r:id="rId9"/>
    <p:sldId id="267" r:id="rId10"/>
    <p:sldId id="264" r:id="rId11"/>
    <p:sldId id="265" r:id="rId12"/>
    <p:sldId id="266"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4F144B-C794-884A-8378-12B788844560}" v="1" dt="2020-05-27T05:12:55.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6327"/>
  </p:normalViewPr>
  <p:slideViewPr>
    <p:cSldViewPr snapToGrid="0" snapToObjects="1">
      <p:cViewPr varScale="1">
        <p:scale>
          <a:sx n="78" d="100"/>
          <a:sy n="78" d="100"/>
        </p:scale>
        <p:origin x="20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6F8175-5774-264E-A6A7-5FB48BFF8D0F}" type="datetimeFigureOut">
              <a:rPr lang="en-US" smtClean="0"/>
              <a:t>1/12/2025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593AA6-61E0-D141-8355-F980DCEBC82E}" type="slidenum">
              <a:rPr lang="en-US" smtClean="0"/>
              <a:t>‹#›</a:t>
            </a:fld>
            <a:endParaRPr lang="en-US"/>
          </a:p>
        </p:txBody>
      </p:sp>
    </p:spTree>
    <p:extLst>
      <p:ext uri="{BB962C8B-B14F-4D97-AF65-F5344CB8AC3E}">
        <p14:creationId xmlns:p14="http://schemas.microsoft.com/office/powerpoint/2010/main" val="193382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C3FFC-FC41-5848-96DB-5311AEC288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9585B26-9A5C-ED4C-BD2D-17C0592315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0362E44-A921-DF48-A406-D2A07C5C1891}"/>
              </a:ext>
            </a:extLst>
          </p:cNvPr>
          <p:cNvSpPr>
            <a:spLocks noGrp="1"/>
          </p:cNvSpPr>
          <p:nvPr>
            <p:ph type="dt" sz="half" idx="10"/>
          </p:nvPr>
        </p:nvSpPr>
        <p:spPr/>
        <p:txBody>
          <a:bodyPr/>
          <a:lstStyle/>
          <a:p>
            <a:fld id="{F4A95191-5470-484D-98E5-0B7D4FF657EC}" type="datetime1">
              <a:rPr lang="en-AU" smtClean="0"/>
              <a:t>12/01/2025</a:t>
            </a:fld>
            <a:endParaRPr lang="en-US"/>
          </a:p>
        </p:txBody>
      </p:sp>
      <p:sp>
        <p:nvSpPr>
          <p:cNvPr id="5" name="Footer Placeholder 4">
            <a:extLst>
              <a:ext uri="{FF2B5EF4-FFF2-40B4-BE49-F238E27FC236}">
                <a16:creationId xmlns:a16="http://schemas.microsoft.com/office/drawing/2014/main" id="{73B6F66F-9508-8F43-8CF2-478FD1CF4614}"/>
              </a:ext>
            </a:extLst>
          </p:cNvPr>
          <p:cNvSpPr>
            <a:spLocks noGrp="1"/>
          </p:cNvSpPr>
          <p:nvPr>
            <p:ph type="ftr" sz="quarter" idx="11"/>
          </p:nvPr>
        </p:nvSpPr>
        <p:spPr/>
        <p:txBody>
          <a:bodyPr/>
          <a:lstStyle/>
          <a:p>
            <a:r>
              <a:rPr lang="en-US"/>
              <a:t>Supply Chain Analytics</a:t>
            </a:r>
          </a:p>
        </p:txBody>
      </p:sp>
      <p:sp>
        <p:nvSpPr>
          <p:cNvPr id="6" name="Slide Number Placeholder 5">
            <a:extLst>
              <a:ext uri="{FF2B5EF4-FFF2-40B4-BE49-F238E27FC236}">
                <a16:creationId xmlns:a16="http://schemas.microsoft.com/office/drawing/2014/main" id="{B4A760D7-13F0-F14F-B7A1-3D3E985BB941}"/>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1014104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B99C1-B77D-E84F-BFAF-76D3657DBD3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0EEF46-2B6F-6749-994C-E5DB0E79BC0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38C19D-C2FD-D34C-9C8F-F0EDAE2C7691}"/>
              </a:ext>
            </a:extLst>
          </p:cNvPr>
          <p:cNvSpPr>
            <a:spLocks noGrp="1"/>
          </p:cNvSpPr>
          <p:nvPr>
            <p:ph type="dt" sz="half" idx="10"/>
          </p:nvPr>
        </p:nvSpPr>
        <p:spPr/>
        <p:txBody>
          <a:bodyPr/>
          <a:lstStyle/>
          <a:p>
            <a:fld id="{F3778CAE-8EF3-294A-9BB3-4D0CBC6DA150}" type="datetime1">
              <a:rPr lang="en-AU" smtClean="0"/>
              <a:t>12/01/2025</a:t>
            </a:fld>
            <a:endParaRPr lang="en-US"/>
          </a:p>
        </p:txBody>
      </p:sp>
      <p:sp>
        <p:nvSpPr>
          <p:cNvPr id="5" name="Footer Placeholder 4">
            <a:extLst>
              <a:ext uri="{FF2B5EF4-FFF2-40B4-BE49-F238E27FC236}">
                <a16:creationId xmlns:a16="http://schemas.microsoft.com/office/drawing/2014/main" id="{3631E06D-96EA-754E-856B-3226A7BA4B1E}"/>
              </a:ext>
            </a:extLst>
          </p:cNvPr>
          <p:cNvSpPr>
            <a:spLocks noGrp="1"/>
          </p:cNvSpPr>
          <p:nvPr>
            <p:ph type="ftr" sz="quarter" idx="11"/>
          </p:nvPr>
        </p:nvSpPr>
        <p:spPr/>
        <p:txBody>
          <a:bodyPr/>
          <a:lstStyle/>
          <a:p>
            <a:r>
              <a:rPr lang="en-US"/>
              <a:t>Supply Chain Analytics</a:t>
            </a:r>
          </a:p>
        </p:txBody>
      </p:sp>
      <p:sp>
        <p:nvSpPr>
          <p:cNvPr id="6" name="Slide Number Placeholder 5">
            <a:extLst>
              <a:ext uri="{FF2B5EF4-FFF2-40B4-BE49-F238E27FC236}">
                <a16:creationId xmlns:a16="http://schemas.microsoft.com/office/drawing/2014/main" id="{4D85C7B1-870A-D44F-BDA9-398B15A405E5}"/>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461187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E309E-6A3C-5645-BF68-774C34F3C62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57337AB-DBDD-B649-B5A3-C664CC4A8C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F4618E-DFE6-0C48-8105-C41BC76D263D}"/>
              </a:ext>
            </a:extLst>
          </p:cNvPr>
          <p:cNvSpPr>
            <a:spLocks noGrp="1"/>
          </p:cNvSpPr>
          <p:nvPr>
            <p:ph type="dt" sz="half" idx="10"/>
          </p:nvPr>
        </p:nvSpPr>
        <p:spPr/>
        <p:txBody>
          <a:bodyPr/>
          <a:lstStyle/>
          <a:p>
            <a:fld id="{922984B9-5B73-694E-9A6D-4EE27A489C6B}" type="datetime1">
              <a:rPr lang="en-AU" smtClean="0"/>
              <a:t>12/01/2025</a:t>
            </a:fld>
            <a:endParaRPr lang="en-US"/>
          </a:p>
        </p:txBody>
      </p:sp>
      <p:sp>
        <p:nvSpPr>
          <p:cNvPr id="5" name="Footer Placeholder 4">
            <a:extLst>
              <a:ext uri="{FF2B5EF4-FFF2-40B4-BE49-F238E27FC236}">
                <a16:creationId xmlns:a16="http://schemas.microsoft.com/office/drawing/2014/main" id="{60796F28-66A2-234A-9E54-0B4BCB582BA0}"/>
              </a:ext>
            </a:extLst>
          </p:cNvPr>
          <p:cNvSpPr>
            <a:spLocks noGrp="1"/>
          </p:cNvSpPr>
          <p:nvPr>
            <p:ph type="ftr" sz="quarter" idx="11"/>
          </p:nvPr>
        </p:nvSpPr>
        <p:spPr/>
        <p:txBody>
          <a:bodyPr/>
          <a:lstStyle/>
          <a:p>
            <a:r>
              <a:rPr lang="en-US"/>
              <a:t>Supply Chain Analytics</a:t>
            </a:r>
          </a:p>
        </p:txBody>
      </p:sp>
      <p:sp>
        <p:nvSpPr>
          <p:cNvPr id="6" name="Slide Number Placeholder 5">
            <a:extLst>
              <a:ext uri="{FF2B5EF4-FFF2-40B4-BE49-F238E27FC236}">
                <a16:creationId xmlns:a16="http://schemas.microsoft.com/office/drawing/2014/main" id="{EE51D31B-936A-494D-AECF-5C75286B58B9}"/>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3030702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5884B-4D11-8F46-A852-B0BEE9B237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43EE1B3-588E-0C49-A273-D57C68300B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AB170E8-9C4E-CA43-AD2A-E7667CF7C8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767390F-90C9-2449-8F71-19A8630371D3}"/>
              </a:ext>
            </a:extLst>
          </p:cNvPr>
          <p:cNvSpPr>
            <a:spLocks noGrp="1"/>
          </p:cNvSpPr>
          <p:nvPr>
            <p:ph type="dt" sz="half" idx="10"/>
          </p:nvPr>
        </p:nvSpPr>
        <p:spPr/>
        <p:txBody>
          <a:bodyPr/>
          <a:lstStyle/>
          <a:p>
            <a:fld id="{C1263049-919A-B749-AF79-A9326EA6154D}" type="datetime1">
              <a:rPr lang="en-AU" smtClean="0"/>
              <a:t>12/01/2025</a:t>
            </a:fld>
            <a:endParaRPr lang="en-US"/>
          </a:p>
        </p:txBody>
      </p:sp>
      <p:sp>
        <p:nvSpPr>
          <p:cNvPr id="6" name="Footer Placeholder 5">
            <a:extLst>
              <a:ext uri="{FF2B5EF4-FFF2-40B4-BE49-F238E27FC236}">
                <a16:creationId xmlns:a16="http://schemas.microsoft.com/office/drawing/2014/main" id="{71893152-0310-064F-99C5-44CE507E448F}"/>
              </a:ext>
            </a:extLst>
          </p:cNvPr>
          <p:cNvSpPr>
            <a:spLocks noGrp="1"/>
          </p:cNvSpPr>
          <p:nvPr>
            <p:ph type="ftr" sz="quarter" idx="11"/>
          </p:nvPr>
        </p:nvSpPr>
        <p:spPr/>
        <p:txBody>
          <a:bodyPr/>
          <a:lstStyle/>
          <a:p>
            <a:r>
              <a:rPr lang="en-US"/>
              <a:t>Supply Chain Analytics</a:t>
            </a:r>
          </a:p>
        </p:txBody>
      </p:sp>
      <p:sp>
        <p:nvSpPr>
          <p:cNvPr id="7" name="Slide Number Placeholder 6">
            <a:extLst>
              <a:ext uri="{FF2B5EF4-FFF2-40B4-BE49-F238E27FC236}">
                <a16:creationId xmlns:a16="http://schemas.microsoft.com/office/drawing/2014/main" id="{71EB1383-E5B1-ED41-B925-A1060190355F}"/>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3913209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FAEED-9EDE-3B41-838B-67C28D5FCB1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AB55B9C-745D-0241-8CFC-26F2C832F5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D8BD387-E2EC-F849-8269-51C8E202521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FDFA9FF-CF9F-2E4F-8D05-4A8B799BC7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F77A0A-BD17-1C49-8282-D13A00F9240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7198EAF-CAAD-2144-A343-11E1ECF5CB0A}"/>
              </a:ext>
            </a:extLst>
          </p:cNvPr>
          <p:cNvSpPr>
            <a:spLocks noGrp="1"/>
          </p:cNvSpPr>
          <p:nvPr>
            <p:ph type="dt" sz="half" idx="10"/>
          </p:nvPr>
        </p:nvSpPr>
        <p:spPr/>
        <p:txBody>
          <a:bodyPr/>
          <a:lstStyle/>
          <a:p>
            <a:fld id="{91D3A12C-5A75-D64B-85B6-50A482746724}" type="datetime1">
              <a:rPr lang="en-AU" smtClean="0"/>
              <a:t>12/01/2025</a:t>
            </a:fld>
            <a:endParaRPr lang="en-US"/>
          </a:p>
        </p:txBody>
      </p:sp>
      <p:sp>
        <p:nvSpPr>
          <p:cNvPr id="8" name="Footer Placeholder 7">
            <a:extLst>
              <a:ext uri="{FF2B5EF4-FFF2-40B4-BE49-F238E27FC236}">
                <a16:creationId xmlns:a16="http://schemas.microsoft.com/office/drawing/2014/main" id="{573E4402-D1F7-2C44-98D8-DA3865C88101}"/>
              </a:ext>
            </a:extLst>
          </p:cNvPr>
          <p:cNvSpPr>
            <a:spLocks noGrp="1"/>
          </p:cNvSpPr>
          <p:nvPr>
            <p:ph type="ftr" sz="quarter" idx="11"/>
          </p:nvPr>
        </p:nvSpPr>
        <p:spPr/>
        <p:txBody>
          <a:bodyPr/>
          <a:lstStyle/>
          <a:p>
            <a:r>
              <a:rPr lang="en-US"/>
              <a:t>Supply Chain Analytics</a:t>
            </a:r>
          </a:p>
        </p:txBody>
      </p:sp>
      <p:sp>
        <p:nvSpPr>
          <p:cNvPr id="9" name="Slide Number Placeholder 8">
            <a:extLst>
              <a:ext uri="{FF2B5EF4-FFF2-40B4-BE49-F238E27FC236}">
                <a16:creationId xmlns:a16="http://schemas.microsoft.com/office/drawing/2014/main" id="{040F600E-1FAD-FE49-A1A6-34EE7C775553}"/>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83289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9D69F-9422-3F4A-9114-6EA74A3EBB7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E64F6DC-D53B-3949-BB42-08D3C780BCA3}"/>
              </a:ext>
            </a:extLst>
          </p:cNvPr>
          <p:cNvSpPr>
            <a:spLocks noGrp="1"/>
          </p:cNvSpPr>
          <p:nvPr>
            <p:ph type="dt" sz="half" idx="10"/>
          </p:nvPr>
        </p:nvSpPr>
        <p:spPr/>
        <p:txBody>
          <a:bodyPr/>
          <a:lstStyle/>
          <a:p>
            <a:fld id="{120C3913-73C8-4744-9905-4C2E0386F4A0}" type="datetime1">
              <a:rPr lang="en-AU" smtClean="0"/>
              <a:t>12/01/2025</a:t>
            </a:fld>
            <a:endParaRPr lang="en-US"/>
          </a:p>
        </p:txBody>
      </p:sp>
      <p:sp>
        <p:nvSpPr>
          <p:cNvPr id="4" name="Footer Placeholder 3">
            <a:extLst>
              <a:ext uri="{FF2B5EF4-FFF2-40B4-BE49-F238E27FC236}">
                <a16:creationId xmlns:a16="http://schemas.microsoft.com/office/drawing/2014/main" id="{2A55B83C-7BA9-CF47-A57D-26AD86085B13}"/>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B234C505-04B8-E24D-90AC-B7A19DDB2C5F}"/>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26276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AAFE41-3E7A-F948-9347-75528F157067}"/>
              </a:ext>
            </a:extLst>
          </p:cNvPr>
          <p:cNvSpPr>
            <a:spLocks noGrp="1"/>
          </p:cNvSpPr>
          <p:nvPr>
            <p:ph type="dt" sz="half" idx="10"/>
          </p:nvPr>
        </p:nvSpPr>
        <p:spPr/>
        <p:txBody>
          <a:bodyPr/>
          <a:lstStyle/>
          <a:p>
            <a:fld id="{D2B8B4D9-C9AE-7E45-82DA-C52E9B74CA0D}" type="datetime1">
              <a:rPr lang="en-AU" smtClean="0"/>
              <a:t>12/01/2025</a:t>
            </a:fld>
            <a:endParaRPr lang="en-US"/>
          </a:p>
        </p:txBody>
      </p:sp>
      <p:sp>
        <p:nvSpPr>
          <p:cNvPr id="3" name="Footer Placeholder 2">
            <a:extLst>
              <a:ext uri="{FF2B5EF4-FFF2-40B4-BE49-F238E27FC236}">
                <a16:creationId xmlns:a16="http://schemas.microsoft.com/office/drawing/2014/main" id="{5FB95146-4D29-7F40-A5CC-0EEB0DC38D66}"/>
              </a:ext>
            </a:extLst>
          </p:cNvPr>
          <p:cNvSpPr>
            <a:spLocks noGrp="1"/>
          </p:cNvSpPr>
          <p:nvPr>
            <p:ph type="ftr" sz="quarter" idx="11"/>
          </p:nvPr>
        </p:nvSpPr>
        <p:spPr/>
        <p:txBody>
          <a:bodyPr/>
          <a:lstStyle/>
          <a:p>
            <a:r>
              <a:rPr lang="en-US"/>
              <a:t>Supply Chain Analytics</a:t>
            </a:r>
          </a:p>
        </p:txBody>
      </p:sp>
      <p:sp>
        <p:nvSpPr>
          <p:cNvPr id="4" name="Slide Number Placeholder 3">
            <a:extLst>
              <a:ext uri="{FF2B5EF4-FFF2-40B4-BE49-F238E27FC236}">
                <a16:creationId xmlns:a16="http://schemas.microsoft.com/office/drawing/2014/main" id="{92F06EFB-4132-C24A-B283-EFFD061A2258}"/>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2091629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02F9C-6789-E54D-9000-3EF8551025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3003B10-868C-C540-855A-A8059E3C58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F1EC783-54B1-B246-BDDC-1538E17239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26567A-B8ED-9045-8BF1-D22A83FCC882}"/>
              </a:ext>
            </a:extLst>
          </p:cNvPr>
          <p:cNvSpPr>
            <a:spLocks noGrp="1"/>
          </p:cNvSpPr>
          <p:nvPr>
            <p:ph type="dt" sz="half" idx="10"/>
          </p:nvPr>
        </p:nvSpPr>
        <p:spPr/>
        <p:txBody>
          <a:bodyPr/>
          <a:lstStyle/>
          <a:p>
            <a:fld id="{6A1BA55E-61B3-7241-A99D-E1411C2F5D08}" type="datetime1">
              <a:rPr lang="en-AU" smtClean="0"/>
              <a:t>12/01/2025</a:t>
            </a:fld>
            <a:endParaRPr lang="en-US"/>
          </a:p>
        </p:txBody>
      </p:sp>
      <p:sp>
        <p:nvSpPr>
          <p:cNvPr id="6" name="Footer Placeholder 5">
            <a:extLst>
              <a:ext uri="{FF2B5EF4-FFF2-40B4-BE49-F238E27FC236}">
                <a16:creationId xmlns:a16="http://schemas.microsoft.com/office/drawing/2014/main" id="{15322C01-9A90-D447-98E4-F68D86754234}"/>
              </a:ext>
            </a:extLst>
          </p:cNvPr>
          <p:cNvSpPr>
            <a:spLocks noGrp="1"/>
          </p:cNvSpPr>
          <p:nvPr>
            <p:ph type="ftr" sz="quarter" idx="11"/>
          </p:nvPr>
        </p:nvSpPr>
        <p:spPr/>
        <p:txBody>
          <a:bodyPr/>
          <a:lstStyle/>
          <a:p>
            <a:r>
              <a:rPr lang="en-US"/>
              <a:t>Supply Chain Analytics</a:t>
            </a:r>
          </a:p>
        </p:txBody>
      </p:sp>
      <p:sp>
        <p:nvSpPr>
          <p:cNvPr id="7" name="Slide Number Placeholder 6">
            <a:extLst>
              <a:ext uri="{FF2B5EF4-FFF2-40B4-BE49-F238E27FC236}">
                <a16:creationId xmlns:a16="http://schemas.microsoft.com/office/drawing/2014/main" id="{EBDCBD2F-94D3-234F-A384-CDAE62FE8863}"/>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2099175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2A1AC-5538-9143-909A-374834CFDE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0DC88A-15FD-4949-8CC6-47EEF53F38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8E7609-1C17-EB4F-9574-E55BCCAD38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BDF734-26C3-0949-B9FF-AB21453873CD}"/>
              </a:ext>
            </a:extLst>
          </p:cNvPr>
          <p:cNvSpPr>
            <a:spLocks noGrp="1"/>
          </p:cNvSpPr>
          <p:nvPr>
            <p:ph type="dt" sz="half" idx="10"/>
          </p:nvPr>
        </p:nvSpPr>
        <p:spPr/>
        <p:txBody>
          <a:bodyPr/>
          <a:lstStyle/>
          <a:p>
            <a:fld id="{50343380-A758-EB41-906B-8E77AF22F5BC}" type="datetime1">
              <a:rPr lang="en-AU" smtClean="0"/>
              <a:t>12/01/2025</a:t>
            </a:fld>
            <a:endParaRPr lang="en-US"/>
          </a:p>
        </p:txBody>
      </p:sp>
      <p:sp>
        <p:nvSpPr>
          <p:cNvPr id="6" name="Footer Placeholder 5">
            <a:extLst>
              <a:ext uri="{FF2B5EF4-FFF2-40B4-BE49-F238E27FC236}">
                <a16:creationId xmlns:a16="http://schemas.microsoft.com/office/drawing/2014/main" id="{E139C726-CB87-7542-8C00-808E7CFF096B}"/>
              </a:ext>
            </a:extLst>
          </p:cNvPr>
          <p:cNvSpPr>
            <a:spLocks noGrp="1"/>
          </p:cNvSpPr>
          <p:nvPr>
            <p:ph type="ftr" sz="quarter" idx="11"/>
          </p:nvPr>
        </p:nvSpPr>
        <p:spPr/>
        <p:txBody>
          <a:bodyPr/>
          <a:lstStyle/>
          <a:p>
            <a:r>
              <a:rPr lang="en-US"/>
              <a:t>Supply Chain Analytics</a:t>
            </a:r>
          </a:p>
        </p:txBody>
      </p:sp>
      <p:sp>
        <p:nvSpPr>
          <p:cNvPr id="7" name="Slide Number Placeholder 6">
            <a:extLst>
              <a:ext uri="{FF2B5EF4-FFF2-40B4-BE49-F238E27FC236}">
                <a16:creationId xmlns:a16="http://schemas.microsoft.com/office/drawing/2014/main" id="{0C967466-C392-4B4A-A2F2-44F7C45E5891}"/>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4019635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6F2FC-8052-7343-B478-169241C45A0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617DF40-2349-D64B-B6CC-78958A996F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12183DD-60D9-3042-8BFD-AD716AAE12DC}"/>
              </a:ext>
            </a:extLst>
          </p:cNvPr>
          <p:cNvSpPr>
            <a:spLocks noGrp="1"/>
          </p:cNvSpPr>
          <p:nvPr>
            <p:ph type="dt" sz="half" idx="10"/>
          </p:nvPr>
        </p:nvSpPr>
        <p:spPr/>
        <p:txBody>
          <a:bodyPr/>
          <a:lstStyle/>
          <a:p>
            <a:fld id="{42837218-DFDD-C04C-9300-096A71FD2C85}" type="datetime1">
              <a:rPr lang="en-AU" smtClean="0"/>
              <a:t>12/01/2025</a:t>
            </a:fld>
            <a:endParaRPr lang="en-US"/>
          </a:p>
        </p:txBody>
      </p:sp>
      <p:sp>
        <p:nvSpPr>
          <p:cNvPr id="5" name="Footer Placeholder 4">
            <a:extLst>
              <a:ext uri="{FF2B5EF4-FFF2-40B4-BE49-F238E27FC236}">
                <a16:creationId xmlns:a16="http://schemas.microsoft.com/office/drawing/2014/main" id="{9E40B143-1B3F-4B45-BF38-978BEAC0F8C1}"/>
              </a:ext>
            </a:extLst>
          </p:cNvPr>
          <p:cNvSpPr>
            <a:spLocks noGrp="1"/>
          </p:cNvSpPr>
          <p:nvPr>
            <p:ph type="ftr" sz="quarter" idx="11"/>
          </p:nvPr>
        </p:nvSpPr>
        <p:spPr/>
        <p:txBody>
          <a:bodyPr/>
          <a:lstStyle/>
          <a:p>
            <a:r>
              <a:rPr lang="en-US"/>
              <a:t>Supply Chain Analytics</a:t>
            </a:r>
          </a:p>
        </p:txBody>
      </p:sp>
      <p:sp>
        <p:nvSpPr>
          <p:cNvPr id="6" name="Slide Number Placeholder 5">
            <a:extLst>
              <a:ext uri="{FF2B5EF4-FFF2-40B4-BE49-F238E27FC236}">
                <a16:creationId xmlns:a16="http://schemas.microsoft.com/office/drawing/2014/main" id="{128C4F1A-0A75-F347-8D6F-4FBF705DAC9C}"/>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3647557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A2DB20-55DD-2F49-9710-7742765FE57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715F38-B4FE-4B4B-907B-388D7010244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4BC4C0-617F-C44E-B508-8F039D4782FE}"/>
              </a:ext>
            </a:extLst>
          </p:cNvPr>
          <p:cNvSpPr>
            <a:spLocks noGrp="1"/>
          </p:cNvSpPr>
          <p:nvPr>
            <p:ph type="dt" sz="half" idx="10"/>
          </p:nvPr>
        </p:nvSpPr>
        <p:spPr/>
        <p:txBody>
          <a:bodyPr/>
          <a:lstStyle/>
          <a:p>
            <a:fld id="{0A7DE833-5ED5-E549-9E48-55D22FB05512}" type="datetime1">
              <a:rPr lang="en-AU" smtClean="0"/>
              <a:t>12/01/2025</a:t>
            </a:fld>
            <a:endParaRPr lang="en-US"/>
          </a:p>
        </p:txBody>
      </p:sp>
      <p:sp>
        <p:nvSpPr>
          <p:cNvPr id="5" name="Footer Placeholder 4">
            <a:extLst>
              <a:ext uri="{FF2B5EF4-FFF2-40B4-BE49-F238E27FC236}">
                <a16:creationId xmlns:a16="http://schemas.microsoft.com/office/drawing/2014/main" id="{51EFDFEF-F39E-3041-9AE8-BFCCE877BC08}"/>
              </a:ext>
            </a:extLst>
          </p:cNvPr>
          <p:cNvSpPr>
            <a:spLocks noGrp="1"/>
          </p:cNvSpPr>
          <p:nvPr>
            <p:ph type="ftr" sz="quarter" idx="11"/>
          </p:nvPr>
        </p:nvSpPr>
        <p:spPr/>
        <p:txBody>
          <a:bodyPr/>
          <a:lstStyle/>
          <a:p>
            <a:r>
              <a:rPr lang="en-US"/>
              <a:t>Supply Chain Analytics</a:t>
            </a:r>
          </a:p>
        </p:txBody>
      </p:sp>
      <p:sp>
        <p:nvSpPr>
          <p:cNvPr id="6" name="Slide Number Placeholder 5">
            <a:extLst>
              <a:ext uri="{FF2B5EF4-FFF2-40B4-BE49-F238E27FC236}">
                <a16:creationId xmlns:a16="http://schemas.microsoft.com/office/drawing/2014/main" id="{3566DF7E-3A3B-444B-8C18-6D198F213EAA}"/>
              </a:ext>
            </a:extLst>
          </p:cNvPr>
          <p:cNvSpPr>
            <a:spLocks noGrp="1"/>
          </p:cNvSpPr>
          <p:nvPr>
            <p:ph type="sldNum" sz="quarter" idx="12"/>
          </p:nvPr>
        </p:nvSpPr>
        <p:spPr/>
        <p:txBody>
          <a:bodyPr/>
          <a:lstStyle/>
          <a:p>
            <a:fld id="{1BA83C58-6694-F641-94D6-8E01C1F5435E}" type="slidenum">
              <a:rPr lang="en-US" smtClean="0"/>
              <a:t>‹#›</a:t>
            </a:fld>
            <a:endParaRPr lang="en-US"/>
          </a:p>
        </p:txBody>
      </p:sp>
    </p:spTree>
    <p:extLst>
      <p:ext uri="{BB962C8B-B14F-4D97-AF65-F5344CB8AC3E}">
        <p14:creationId xmlns:p14="http://schemas.microsoft.com/office/powerpoint/2010/main" val="199598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BF2DC2-69A9-334D-AD2E-103A52D0F3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249DF7D-A171-EC47-8A3C-FFBC0CE15F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D7C42E-2122-F945-AD23-05AFE8E544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22914B-0321-5D49-BE9A-5F36BBB7D1C1}" type="datetime1">
              <a:rPr lang="en-AU" smtClean="0"/>
              <a:t>12/01/2025</a:t>
            </a:fld>
            <a:endParaRPr lang="en-US"/>
          </a:p>
        </p:txBody>
      </p:sp>
      <p:sp>
        <p:nvSpPr>
          <p:cNvPr id="5" name="Footer Placeholder 4">
            <a:extLst>
              <a:ext uri="{FF2B5EF4-FFF2-40B4-BE49-F238E27FC236}">
                <a16:creationId xmlns:a16="http://schemas.microsoft.com/office/drawing/2014/main" id="{DE4DD457-4C32-AA46-9FEE-BACB17A188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Supply Chain Analytics</a:t>
            </a:r>
          </a:p>
        </p:txBody>
      </p:sp>
      <p:sp>
        <p:nvSpPr>
          <p:cNvPr id="6" name="Slide Number Placeholder 5">
            <a:extLst>
              <a:ext uri="{FF2B5EF4-FFF2-40B4-BE49-F238E27FC236}">
                <a16:creationId xmlns:a16="http://schemas.microsoft.com/office/drawing/2014/main" id="{FBA0E909-B660-B048-9313-237701F8E4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A83C58-6694-F641-94D6-8E01C1F5435E}" type="slidenum">
              <a:rPr lang="en-US" smtClean="0"/>
              <a:t>‹#›</a:t>
            </a:fld>
            <a:endParaRPr lang="en-US"/>
          </a:p>
        </p:txBody>
      </p:sp>
    </p:spTree>
    <p:extLst>
      <p:ext uri="{BB962C8B-B14F-4D97-AF65-F5344CB8AC3E}">
        <p14:creationId xmlns:p14="http://schemas.microsoft.com/office/powerpoint/2010/main" val="2658883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87B4A-5B13-824D-A9D0-2657D412D2CB}"/>
              </a:ext>
            </a:extLst>
          </p:cNvPr>
          <p:cNvSpPr>
            <a:spLocks noGrp="1"/>
          </p:cNvSpPr>
          <p:nvPr>
            <p:ph type="ctrTitle"/>
          </p:nvPr>
        </p:nvSpPr>
        <p:spPr>
          <a:xfrm>
            <a:off x="1524000" y="880535"/>
            <a:ext cx="9144000" cy="3014132"/>
          </a:xfrm>
        </p:spPr>
        <p:txBody>
          <a:bodyPr>
            <a:normAutofit fontScale="90000"/>
          </a:bodyPr>
          <a:lstStyle/>
          <a:p>
            <a:r>
              <a:rPr lang="en-US" sz="2400" dirty="0"/>
              <a:t>&lt;</a:t>
            </a:r>
            <a:r>
              <a:rPr lang="en-US" sz="2400" i="1" dirty="0"/>
              <a:t>place Institution Name and Logo here</a:t>
            </a:r>
            <a:r>
              <a:rPr lang="en-US" sz="2400" dirty="0"/>
              <a:t>&gt;</a:t>
            </a:r>
            <a:br>
              <a:rPr lang="en-US" sz="2400" dirty="0"/>
            </a:br>
            <a:br>
              <a:rPr lang="en-US" sz="2400" dirty="0"/>
            </a:br>
            <a:r>
              <a:rPr lang="en-US" sz="2400" dirty="0"/>
              <a:t>&lt;</a:t>
            </a:r>
            <a:r>
              <a:rPr lang="en-US" sz="2400" i="1" dirty="0"/>
              <a:t>place Subject Number here</a:t>
            </a:r>
            <a:r>
              <a:rPr lang="en-US" sz="2400" dirty="0"/>
              <a:t>&gt;</a:t>
            </a:r>
            <a:br>
              <a:rPr lang="en-US" sz="2400" dirty="0"/>
            </a:br>
            <a:br>
              <a:rPr lang="en-US" sz="2400" dirty="0"/>
            </a:br>
            <a:br>
              <a:rPr lang="en-US" sz="2400" dirty="0"/>
            </a:br>
            <a:r>
              <a:rPr lang="en-US" sz="3100" b="1" dirty="0"/>
              <a:t>Chapter 1 – Lecture 1</a:t>
            </a:r>
            <a:br>
              <a:rPr lang="en-US" sz="2400" dirty="0"/>
            </a:br>
            <a:br>
              <a:rPr lang="en-US" sz="2400" dirty="0"/>
            </a:br>
            <a:r>
              <a:rPr lang="en-US" sz="4400" dirty="0"/>
              <a:t>Introduction to Supply Chain Analytics</a:t>
            </a:r>
          </a:p>
        </p:txBody>
      </p:sp>
      <p:sp>
        <p:nvSpPr>
          <p:cNvPr id="4" name="Footer Placeholder 3">
            <a:extLst>
              <a:ext uri="{FF2B5EF4-FFF2-40B4-BE49-F238E27FC236}">
                <a16:creationId xmlns:a16="http://schemas.microsoft.com/office/drawing/2014/main" id="{06A0210D-2CE8-B341-9AB4-D208C4848F4A}"/>
              </a:ext>
            </a:extLst>
          </p:cNvPr>
          <p:cNvSpPr>
            <a:spLocks noGrp="1"/>
          </p:cNvSpPr>
          <p:nvPr>
            <p:ph type="ftr" sz="quarter" idx="11"/>
          </p:nvPr>
        </p:nvSpPr>
        <p:spPr/>
        <p:txBody>
          <a:bodyPr/>
          <a:lstStyle/>
          <a:p>
            <a:r>
              <a:rPr lang="en-US" dirty="0"/>
              <a:t>Supply Chain Analytics</a:t>
            </a:r>
          </a:p>
        </p:txBody>
      </p:sp>
      <p:sp>
        <p:nvSpPr>
          <p:cNvPr id="5" name="Slide Number Placeholder 4">
            <a:extLst>
              <a:ext uri="{FF2B5EF4-FFF2-40B4-BE49-F238E27FC236}">
                <a16:creationId xmlns:a16="http://schemas.microsoft.com/office/drawing/2014/main" id="{A35FBF3E-7AC9-F64B-A270-73AD9E3D3D95}"/>
              </a:ext>
            </a:extLst>
          </p:cNvPr>
          <p:cNvSpPr>
            <a:spLocks noGrp="1"/>
          </p:cNvSpPr>
          <p:nvPr>
            <p:ph type="sldNum" sz="quarter" idx="12"/>
          </p:nvPr>
        </p:nvSpPr>
        <p:spPr/>
        <p:txBody>
          <a:bodyPr/>
          <a:lstStyle/>
          <a:p>
            <a:fld id="{1BA83C58-6694-F641-94D6-8E01C1F5435E}" type="slidenum">
              <a:rPr lang="en-US" smtClean="0"/>
              <a:t>1</a:t>
            </a:fld>
            <a:endParaRPr lang="en-US"/>
          </a:p>
        </p:txBody>
      </p:sp>
    </p:spTree>
    <p:extLst>
      <p:ext uri="{BB962C8B-B14F-4D97-AF65-F5344CB8AC3E}">
        <p14:creationId xmlns:p14="http://schemas.microsoft.com/office/powerpoint/2010/main" val="1856618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3782B-A5FD-6749-BC5A-590685ADC03D}"/>
              </a:ext>
            </a:extLst>
          </p:cNvPr>
          <p:cNvSpPr>
            <a:spLocks noGrp="1"/>
          </p:cNvSpPr>
          <p:nvPr>
            <p:ph type="title"/>
          </p:nvPr>
        </p:nvSpPr>
        <p:spPr>
          <a:xfrm>
            <a:off x="838200" y="365125"/>
            <a:ext cx="10515600" cy="786269"/>
          </a:xfrm>
        </p:spPr>
        <p:txBody>
          <a:bodyPr/>
          <a:lstStyle/>
          <a:p>
            <a:r>
              <a:rPr lang="en-US" dirty="0"/>
              <a:t>Data Science</a:t>
            </a:r>
          </a:p>
        </p:txBody>
      </p:sp>
      <p:sp>
        <p:nvSpPr>
          <p:cNvPr id="3" name="Content Placeholder 2">
            <a:extLst>
              <a:ext uri="{FF2B5EF4-FFF2-40B4-BE49-F238E27FC236}">
                <a16:creationId xmlns:a16="http://schemas.microsoft.com/office/drawing/2014/main" id="{7B4E85CB-39EB-F24E-840A-3DA63985E6C3}"/>
              </a:ext>
            </a:extLst>
          </p:cNvPr>
          <p:cNvSpPr>
            <a:spLocks noGrp="1"/>
          </p:cNvSpPr>
          <p:nvPr>
            <p:ph idx="1"/>
          </p:nvPr>
        </p:nvSpPr>
        <p:spPr>
          <a:xfrm>
            <a:off x="838200" y="1291063"/>
            <a:ext cx="10515600" cy="1215311"/>
          </a:xfrm>
        </p:spPr>
        <p:txBody>
          <a:bodyPr>
            <a:normAutofit fontScale="92500" lnSpcReduction="10000"/>
          </a:bodyPr>
          <a:lstStyle/>
          <a:p>
            <a:r>
              <a:rPr lang="en-US" dirty="0"/>
              <a:t>Data Science is a sub-set of the much wider field of Computer Science</a:t>
            </a:r>
          </a:p>
          <a:p>
            <a:r>
              <a:rPr lang="en-US" dirty="0"/>
              <a:t>Computer science today, is a wide body of knowledge covering many important and inter-related topics as shown below:</a:t>
            </a:r>
          </a:p>
        </p:txBody>
      </p:sp>
      <p:sp>
        <p:nvSpPr>
          <p:cNvPr id="4" name="Footer Placeholder 3">
            <a:extLst>
              <a:ext uri="{FF2B5EF4-FFF2-40B4-BE49-F238E27FC236}">
                <a16:creationId xmlns:a16="http://schemas.microsoft.com/office/drawing/2014/main" id="{B49BF999-AE9D-7145-AE91-887864A64DD2}"/>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E2B33848-FE89-0A4A-89E1-5B523A8B3B4F}"/>
              </a:ext>
            </a:extLst>
          </p:cNvPr>
          <p:cNvSpPr>
            <a:spLocks noGrp="1"/>
          </p:cNvSpPr>
          <p:nvPr>
            <p:ph type="sldNum" sz="quarter" idx="12"/>
          </p:nvPr>
        </p:nvSpPr>
        <p:spPr/>
        <p:txBody>
          <a:bodyPr/>
          <a:lstStyle/>
          <a:p>
            <a:fld id="{1BA83C58-6694-F641-94D6-8E01C1F5435E}" type="slidenum">
              <a:rPr lang="en-US" smtClean="0"/>
              <a:t>2</a:t>
            </a:fld>
            <a:endParaRPr lang="en-US"/>
          </a:p>
        </p:txBody>
      </p:sp>
      <p:grpSp>
        <p:nvGrpSpPr>
          <p:cNvPr id="22" name="Group 21">
            <a:extLst>
              <a:ext uri="{FF2B5EF4-FFF2-40B4-BE49-F238E27FC236}">
                <a16:creationId xmlns:a16="http://schemas.microsoft.com/office/drawing/2014/main" id="{7B1E2EBD-B309-F54A-B056-E2F62FDB5563}"/>
              </a:ext>
            </a:extLst>
          </p:cNvPr>
          <p:cNvGrpSpPr/>
          <p:nvPr/>
        </p:nvGrpSpPr>
        <p:grpSpPr>
          <a:xfrm>
            <a:off x="4050957" y="2733809"/>
            <a:ext cx="4114800" cy="3627695"/>
            <a:chOff x="4227061" y="2942336"/>
            <a:chExt cx="4114800" cy="3627695"/>
          </a:xfrm>
        </p:grpSpPr>
        <p:sp>
          <p:nvSpPr>
            <p:cNvPr id="7" name="Oval 6">
              <a:extLst>
                <a:ext uri="{FF2B5EF4-FFF2-40B4-BE49-F238E27FC236}">
                  <a16:creationId xmlns:a16="http://schemas.microsoft.com/office/drawing/2014/main" id="{ACEF235E-C499-EA48-9CAC-955A7510351F}"/>
                </a:ext>
              </a:extLst>
            </p:cNvPr>
            <p:cNvSpPr/>
            <p:nvPr/>
          </p:nvSpPr>
          <p:spPr>
            <a:xfrm>
              <a:off x="4262708" y="2956644"/>
              <a:ext cx="2630061" cy="2630061"/>
            </a:xfrm>
            <a:prstGeom prst="ellipse">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AU" sz="1600" dirty="0" err="1"/>
                <a:t>ð</a:t>
              </a:r>
              <a:endParaRPr lang="en-AU" sz="1600" dirty="0"/>
            </a:p>
          </p:txBody>
        </p:sp>
        <p:sp>
          <p:nvSpPr>
            <p:cNvPr id="8" name="TextBox 18">
              <a:extLst>
                <a:ext uri="{FF2B5EF4-FFF2-40B4-BE49-F238E27FC236}">
                  <a16:creationId xmlns:a16="http://schemas.microsoft.com/office/drawing/2014/main" id="{0C2A0A19-301F-7C4A-A33A-94E2368AC14F}"/>
                </a:ext>
              </a:extLst>
            </p:cNvPr>
            <p:cNvSpPr txBox="1"/>
            <p:nvPr/>
          </p:nvSpPr>
          <p:spPr>
            <a:xfrm>
              <a:off x="5000814" y="2942336"/>
              <a:ext cx="1079480" cy="584776"/>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Cloud Computing</a:t>
              </a:r>
            </a:p>
          </p:txBody>
        </p:sp>
        <p:sp>
          <p:nvSpPr>
            <p:cNvPr id="9" name="TextBox 19">
              <a:extLst>
                <a:ext uri="{FF2B5EF4-FFF2-40B4-BE49-F238E27FC236}">
                  <a16:creationId xmlns:a16="http://schemas.microsoft.com/office/drawing/2014/main" id="{2F03D392-0096-3D4C-9240-8D8E70B53D35}"/>
                </a:ext>
              </a:extLst>
            </p:cNvPr>
            <p:cNvSpPr txBox="1"/>
            <p:nvPr/>
          </p:nvSpPr>
          <p:spPr>
            <a:xfrm>
              <a:off x="5936717" y="3298125"/>
              <a:ext cx="699477" cy="584776"/>
            </a:xfrm>
            <a:prstGeom prst="rect">
              <a:avLst/>
            </a:prstGeom>
            <a:noFill/>
          </p:spPr>
          <p:txBody>
            <a:bodyPr wrap="non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Data</a:t>
              </a:r>
            </a:p>
            <a:p>
              <a:pPr algn="ctr"/>
              <a:r>
                <a:rPr lang="en-AU" sz="1600" dirty="0"/>
                <a:t>Science</a:t>
              </a:r>
            </a:p>
          </p:txBody>
        </p:sp>
        <p:sp>
          <p:nvSpPr>
            <p:cNvPr id="10" name="TextBox 20">
              <a:extLst>
                <a:ext uri="{FF2B5EF4-FFF2-40B4-BE49-F238E27FC236}">
                  <a16:creationId xmlns:a16="http://schemas.microsoft.com/office/drawing/2014/main" id="{0EFCC779-CB6F-884A-90CD-BA0195B6871A}"/>
                </a:ext>
              </a:extLst>
            </p:cNvPr>
            <p:cNvSpPr txBox="1"/>
            <p:nvPr/>
          </p:nvSpPr>
          <p:spPr>
            <a:xfrm>
              <a:off x="5804500" y="4255757"/>
              <a:ext cx="1026875" cy="646331"/>
            </a:xfrm>
            <a:prstGeom prst="rect">
              <a:avLst/>
            </a:prstGeom>
            <a:noFill/>
          </p:spPr>
          <p:txBody>
            <a:bodyPr wrap="non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b="1" dirty="0"/>
                <a:t>Computer</a:t>
              </a:r>
            </a:p>
            <a:p>
              <a:pPr algn="ctr"/>
              <a:r>
                <a:rPr lang="en-AU" b="1" dirty="0"/>
                <a:t>Science</a:t>
              </a:r>
            </a:p>
          </p:txBody>
        </p:sp>
        <p:sp>
          <p:nvSpPr>
            <p:cNvPr id="11" name="TextBox 21">
              <a:extLst>
                <a:ext uri="{FF2B5EF4-FFF2-40B4-BE49-F238E27FC236}">
                  <a16:creationId xmlns:a16="http://schemas.microsoft.com/office/drawing/2014/main" id="{9D0D795A-D54B-384D-85DF-DA83CF565B69}"/>
                </a:ext>
              </a:extLst>
            </p:cNvPr>
            <p:cNvSpPr txBox="1"/>
            <p:nvPr/>
          </p:nvSpPr>
          <p:spPr>
            <a:xfrm>
              <a:off x="6519924" y="3025913"/>
              <a:ext cx="1361595" cy="584776"/>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Software Engineering</a:t>
              </a:r>
            </a:p>
          </p:txBody>
        </p:sp>
        <p:sp>
          <p:nvSpPr>
            <p:cNvPr id="12" name="TextBox 24">
              <a:extLst>
                <a:ext uri="{FF2B5EF4-FFF2-40B4-BE49-F238E27FC236}">
                  <a16:creationId xmlns:a16="http://schemas.microsoft.com/office/drawing/2014/main" id="{070316F3-D762-3C45-A837-5AA290B0CCB8}"/>
                </a:ext>
              </a:extLst>
            </p:cNvPr>
            <p:cNvSpPr txBox="1"/>
            <p:nvPr/>
          </p:nvSpPr>
          <p:spPr>
            <a:xfrm>
              <a:off x="5328900" y="5557185"/>
              <a:ext cx="1964169" cy="830998"/>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Theory of Computing, Bioinformatics, Numerical Analysis</a:t>
              </a:r>
            </a:p>
          </p:txBody>
        </p:sp>
        <p:sp>
          <p:nvSpPr>
            <p:cNvPr id="13" name="TextBox 25">
              <a:extLst>
                <a:ext uri="{FF2B5EF4-FFF2-40B4-BE49-F238E27FC236}">
                  <a16:creationId xmlns:a16="http://schemas.microsoft.com/office/drawing/2014/main" id="{507B9A66-90E2-3444-8310-48F58FEA3FB5}"/>
                </a:ext>
              </a:extLst>
            </p:cNvPr>
            <p:cNvSpPr txBox="1"/>
            <p:nvPr/>
          </p:nvSpPr>
          <p:spPr>
            <a:xfrm>
              <a:off x="6691279" y="4888218"/>
              <a:ext cx="879174" cy="584774"/>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Human interface</a:t>
              </a:r>
            </a:p>
          </p:txBody>
        </p:sp>
        <p:sp>
          <p:nvSpPr>
            <p:cNvPr id="14" name="TextBox 26">
              <a:extLst>
                <a:ext uri="{FF2B5EF4-FFF2-40B4-BE49-F238E27FC236}">
                  <a16:creationId xmlns:a16="http://schemas.microsoft.com/office/drawing/2014/main" id="{8E941446-7970-6449-8EEF-26B07108970B}"/>
                </a:ext>
              </a:extLst>
            </p:cNvPr>
            <p:cNvSpPr txBox="1"/>
            <p:nvPr/>
          </p:nvSpPr>
          <p:spPr>
            <a:xfrm>
              <a:off x="4991252" y="4886335"/>
              <a:ext cx="1046178" cy="584774"/>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Artificial Intelligence</a:t>
              </a:r>
            </a:p>
          </p:txBody>
        </p:sp>
        <p:sp>
          <p:nvSpPr>
            <p:cNvPr id="15" name="Oval 14">
              <a:extLst>
                <a:ext uri="{FF2B5EF4-FFF2-40B4-BE49-F238E27FC236}">
                  <a16:creationId xmlns:a16="http://schemas.microsoft.com/office/drawing/2014/main" id="{C80912EA-C781-F94E-BAAC-52F33A93DEE2}"/>
                </a:ext>
              </a:extLst>
            </p:cNvPr>
            <p:cNvSpPr/>
            <p:nvPr/>
          </p:nvSpPr>
          <p:spPr>
            <a:xfrm>
              <a:off x="5711800" y="2956644"/>
              <a:ext cx="2630061" cy="2630061"/>
            </a:xfrm>
            <a:prstGeom prst="ellipse">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AU" sz="1600" dirty="0" err="1"/>
                <a:t>ð</a:t>
              </a:r>
              <a:endParaRPr lang="en-AU" sz="1600" dirty="0"/>
            </a:p>
          </p:txBody>
        </p:sp>
        <p:sp>
          <p:nvSpPr>
            <p:cNvPr id="16" name="Oval 15">
              <a:extLst>
                <a:ext uri="{FF2B5EF4-FFF2-40B4-BE49-F238E27FC236}">
                  <a16:creationId xmlns:a16="http://schemas.microsoft.com/office/drawing/2014/main" id="{AED077EC-4F43-0E49-8C17-53D3C60A63AF}"/>
                </a:ext>
              </a:extLst>
            </p:cNvPr>
            <p:cNvSpPr/>
            <p:nvPr/>
          </p:nvSpPr>
          <p:spPr>
            <a:xfrm>
              <a:off x="4971783" y="3939970"/>
              <a:ext cx="2630061" cy="2630061"/>
            </a:xfrm>
            <a:prstGeom prst="ellipse">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AU" sz="1600" dirty="0" err="1"/>
                <a:t>ð</a:t>
              </a:r>
              <a:endParaRPr lang="en-AU" sz="1600" dirty="0"/>
            </a:p>
          </p:txBody>
        </p:sp>
        <p:sp>
          <p:nvSpPr>
            <p:cNvPr id="17" name="TextBox 30">
              <a:extLst>
                <a:ext uri="{FF2B5EF4-FFF2-40B4-BE49-F238E27FC236}">
                  <a16:creationId xmlns:a16="http://schemas.microsoft.com/office/drawing/2014/main" id="{4A9950FC-A0C6-194E-A937-79572F50A747}"/>
                </a:ext>
              </a:extLst>
            </p:cNvPr>
            <p:cNvSpPr txBox="1"/>
            <p:nvPr/>
          </p:nvSpPr>
          <p:spPr>
            <a:xfrm>
              <a:off x="4584573" y="3418471"/>
              <a:ext cx="1065821" cy="584776"/>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Computer Systems</a:t>
              </a:r>
            </a:p>
          </p:txBody>
        </p:sp>
        <p:sp>
          <p:nvSpPr>
            <p:cNvPr id="18" name="TextBox 32">
              <a:extLst>
                <a:ext uri="{FF2B5EF4-FFF2-40B4-BE49-F238E27FC236}">
                  <a16:creationId xmlns:a16="http://schemas.microsoft.com/office/drawing/2014/main" id="{63275088-A864-FD47-BDEA-5BDEE7BFBD7E}"/>
                </a:ext>
              </a:extLst>
            </p:cNvPr>
            <p:cNvSpPr txBox="1"/>
            <p:nvPr/>
          </p:nvSpPr>
          <p:spPr>
            <a:xfrm>
              <a:off x="4367035" y="3890861"/>
              <a:ext cx="969049" cy="338554"/>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 Networks</a:t>
              </a:r>
            </a:p>
          </p:txBody>
        </p:sp>
        <p:sp>
          <p:nvSpPr>
            <p:cNvPr id="19" name="TextBox 33">
              <a:extLst>
                <a:ext uri="{FF2B5EF4-FFF2-40B4-BE49-F238E27FC236}">
                  <a16:creationId xmlns:a16="http://schemas.microsoft.com/office/drawing/2014/main" id="{68B10EB1-373B-B546-9847-DDB379E1E4B2}"/>
                </a:ext>
              </a:extLst>
            </p:cNvPr>
            <p:cNvSpPr txBox="1"/>
            <p:nvPr/>
          </p:nvSpPr>
          <p:spPr>
            <a:xfrm>
              <a:off x="4326781" y="4188568"/>
              <a:ext cx="806443" cy="338554"/>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 Security</a:t>
              </a:r>
            </a:p>
          </p:txBody>
        </p:sp>
        <p:sp>
          <p:nvSpPr>
            <p:cNvPr id="20" name="TextBox 2">
              <a:extLst>
                <a:ext uri="{FF2B5EF4-FFF2-40B4-BE49-F238E27FC236}">
                  <a16:creationId xmlns:a16="http://schemas.microsoft.com/office/drawing/2014/main" id="{4D7C5DC0-F086-F746-A37A-3F85BEB9E9DA}"/>
                </a:ext>
              </a:extLst>
            </p:cNvPr>
            <p:cNvSpPr txBox="1"/>
            <p:nvPr/>
          </p:nvSpPr>
          <p:spPr>
            <a:xfrm>
              <a:off x="6908364" y="3607130"/>
              <a:ext cx="1272056" cy="1107997"/>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AU" sz="1600" dirty="0"/>
                <a:t>Programming Languages &amp; Coding</a:t>
              </a:r>
            </a:p>
            <a:p>
              <a:pPr algn="r"/>
              <a:endParaRPr lang="en-AU" sz="1600" dirty="0"/>
            </a:p>
          </p:txBody>
        </p:sp>
        <p:sp>
          <p:nvSpPr>
            <p:cNvPr id="21" name="TextBox 31">
              <a:extLst>
                <a:ext uri="{FF2B5EF4-FFF2-40B4-BE49-F238E27FC236}">
                  <a16:creationId xmlns:a16="http://schemas.microsoft.com/office/drawing/2014/main" id="{5C2E0474-7F9D-DC42-88D0-0F8C2F3455D8}"/>
                </a:ext>
              </a:extLst>
            </p:cNvPr>
            <p:cNvSpPr txBox="1"/>
            <p:nvPr/>
          </p:nvSpPr>
          <p:spPr>
            <a:xfrm>
              <a:off x="4227061" y="4464892"/>
              <a:ext cx="969049" cy="338554"/>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Hacking</a:t>
              </a:r>
            </a:p>
          </p:txBody>
        </p:sp>
      </p:grpSp>
    </p:spTree>
    <p:extLst>
      <p:ext uri="{BB962C8B-B14F-4D97-AF65-F5344CB8AC3E}">
        <p14:creationId xmlns:p14="http://schemas.microsoft.com/office/powerpoint/2010/main" val="2639248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71508-EB9A-5E46-AC45-F6777C6C9853}"/>
              </a:ext>
            </a:extLst>
          </p:cNvPr>
          <p:cNvSpPr>
            <a:spLocks noGrp="1"/>
          </p:cNvSpPr>
          <p:nvPr>
            <p:ph type="title"/>
          </p:nvPr>
        </p:nvSpPr>
        <p:spPr/>
        <p:txBody>
          <a:bodyPr/>
          <a:lstStyle/>
          <a:p>
            <a:r>
              <a:rPr lang="en-US" dirty="0"/>
              <a:t>Data Science (2)</a:t>
            </a:r>
          </a:p>
        </p:txBody>
      </p:sp>
      <p:sp>
        <p:nvSpPr>
          <p:cNvPr id="3" name="Content Placeholder 2">
            <a:extLst>
              <a:ext uri="{FF2B5EF4-FFF2-40B4-BE49-F238E27FC236}">
                <a16:creationId xmlns:a16="http://schemas.microsoft.com/office/drawing/2014/main" id="{38B23214-E573-604A-A235-1E128DCB60B9}"/>
              </a:ext>
            </a:extLst>
          </p:cNvPr>
          <p:cNvSpPr>
            <a:spLocks noGrp="1"/>
          </p:cNvSpPr>
          <p:nvPr>
            <p:ph idx="1"/>
          </p:nvPr>
        </p:nvSpPr>
        <p:spPr>
          <a:xfrm>
            <a:off x="747888" y="1566128"/>
            <a:ext cx="10515600" cy="1325563"/>
          </a:xfrm>
        </p:spPr>
        <p:txBody>
          <a:bodyPr/>
          <a:lstStyle/>
          <a:p>
            <a:r>
              <a:rPr lang="en-AU" dirty="0"/>
              <a:t>Data Science is a scientific field that covers many data-related subjects, methods and approaches that can be visualised as shown below:</a:t>
            </a:r>
          </a:p>
          <a:p>
            <a:endParaRPr lang="en-US" dirty="0"/>
          </a:p>
        </p:txBody>
      </p:sp>
      <p:sp>
        <p:nvSpPr>
          <p:cNvPr id="4" name="Footer Placeholder 3">
            <a:extLst>
              <a:ext uri="{FF2B5EF4-FFF2-40B4-BE49-F238E27FC236}">
                <a16:creationId xmlns:a16="http://schemas.microsoft.com/office/drawing/2014/main" id="{A2CA2474-C28B-D14B-AE04-78AC780E5C4E}"/>
              </a:ext>
            </a:extLst>
          </p:cNvPr>
          <p:cNvSpPr>
            <a:spLocks noGrp="1"/>
          </p:cNvSpPr>
          <p:nvPr>
            <p:ph type="ftr" sz="quarter" idx="11"/>
          </p:nvPr>
        </p:nvSpPr>
        <p:spPr/>
        <p:txBody>
          <a:bodyPr/>
          <a:lstStyle/>
          <a:p>
            <a:r>
              <a:rPr lang="en-US" dirty="0"/>
              <a:t>Supply Chain Analytics</a:t>
            </a:r>
          </a:p>
        </p:txBody>
      </p:sp>
      <p:sp>
        <p:nvSpPr>
          <p:cNvPr id="5" name="Slide Number Placeholder 4">
            <a:extLst>
              <a:ext uri="{FF2B5EF4-FFF2-40B4-BE49-F238E27FC236}">
                <a16:creationId xmlns:a16="http://schemas.microsoft.com/office/drawing/2014/main" id="{2F1445B2-82B0-1340-8B63-B44FA579AF48}"/>
              </a:ext>
            </a:extLst>
          </p:cNvPr>
          <p:cNvSpPr>
            <a:spLocks noGrp="1"/>
          </p:cNvSpPr>
          <p:nvPr>
            <p:ph type="sldNum" sz="quarter" idx="12"/>
          </p:nvPr>
        </p:nvSpPr>
        <p:spPr/>
        <p:txBody>
          <a:bodyPr/>
          <a:lstStyle/>
          <a:p>
            <a:fld id="{1BA83C58-6694-F641-94D6-8E01C1F5435E}" type="slidenum">
              <a:rPr lang="en-US" smtClean="0"/>
              <a:t>3</a:t>
            </a:fld>
            <a:endParaRPr lang="en-US"/>
          </a:p>
        </p:txBody>
      </p:sp>
      <p:grpSp>
        <p:nvGrpSpPr>
          <p:cNvPr id="6" name="Group 5">
            <a:extLst>
              <a:ext uri="{FF2B5EF4-FFF2-40B4-BE49-F238E27FC236}">
                <a16:creationId xmlns:a16="http://schemas.microsoft.com/office/drawing/2014/main" id="{E253B94E-827B-5B4C-A33D-D9EC15CC9FDD}"/>
              </a:ext>
            </a:extLst>
          </p:cNvPr>
          <p:cNvGrpSpPr/>
          <p:nvPr/>
        </p:nvGrpSpPr>
        <p:grpSpPr>
          <a:xfrm>
            <a:off x="4154391" y="2911641"/>
            <a:ext cx="3702593" cy="3355016"/>
            <a:chOff x="4154391" y="2911641"/>
            <a:chExt cx="3702593" cy="3355016"/>
          </a:xfrm>
        </p:grpSpPr>
        <p:sp>
          <p:nvSpPr>
            <p:cNvPr id="7" name="Oval 6">
              <a:extLst>
                <a:ext uri="{FF2B5EF4-FFF2-40B4-BE49-F238E27FC236}">
                  <a16:creationId xmlns:a16="http://schemas.microsoft.com/office/drawing/2014/main" id="{5CD40085-B7E5-7A42-9022-F32328B1B664}"/>
                </a:ext>
              </a:extLst>
            </p:cNvPr>
            <p:cNvSpPr/>
            <p:nvPr/>
          </p:nvSpPr>
          <p:spPr>
            <a:xfrm>
              <a:off x="4154391" y="2911641"/>
              <a:ext cx="2277546" cy="2277546"/>
            </a:xfrm>
            <a:prstGeom prst="ellipse">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AU" dirty="0" err="1"/>
                <a:t>ð</a:t>
              </a:r>
              <a:endParaRPr lang="en-AU" dirty="0"/>
            </a:p>
          </p:txBody>
        </p:sp>
        <p:sp>
          <p:nvSpPr>
            <p:cNvPr id="8" name="TextBox 4">
              <a:extLst>
                <a:ext uri="{FF2B5EF4-FFF2-40B4-BE49-F238E27FC236}">
                  <a16:creationId xmlns:a16="http://schemas.microsoft.com/office/drawing/2014/main" id="{5CEF82A0-09F4-DD46-9437-C4DD223902F2}"/>
                </a:ext>
              </a:extLst>
            </p:cNvPr>
            <p:cNvSpPr txBox="1"/>
            <p:nvPr/>
          </p:nvSpPr>
          <p:spPr>
            <a:xfrm>
              <a:off x="4430386" y="3611352"/>
              <a:ext cx="751672" cy="523220"/>
            </a:xfrm>
            <a:prstGeom prst="rect">
              <a:avLst/>
            </a:prstGeom>
            <a:noFill/>
          </p:spPr>
          <p:txBody>
            <a:bodyPr wrap="non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400" b="1" dirty="0"/>
                <a:t>Data</a:t>
              </a:r>
            </a:p>
            <a:p>
              <a:pPr algn="ctr"/>
              <a:r>
                <a:rPr lang="en-AU" sz="1400" b="1" dirty="0"/>
                <a:t>Analytics</a:t>
              </a:r>
            </a:p>
          </p:txBody>
        </p:sp>
        <p:sp>
          <p:nvSpPr>
            <p:cNvPr id="9" name="TextBox 5">
              <a:extLst>
                <a:ext uri="{FF2B5EF4-FFF2-40B4-BE49-F238E27FC236}">
                  <a16:creationId xmlns:a16="http://schemas.microsoft.com/office/drawing/2014/main" id="{E181BC8B-1E5B-304A-A9C2-8407C43C51C6}"/>
                </a:ext>
              </a:extLst>
            </p:cNvPr>
            <p:cNvSpPr txBox="1"/>
            <p:nvPr/>
          </p:nvSpPr>
          <p:spPr>
            <a:xfrm>
              <a:off x="5717276" y="3368675"/>
              <a:ext cx="596886" cy="523220"/>
            </a:xfrm>
            <a:prstGeom prst="rect">
              <a:avLst/>
            </a:prstGeom>
            <a:noFill/>
          </p:spPr>
          <p:txBody>
            <a:bodyPr wrap="non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400" b="1" dirty="0"/>
                <a:t>Data</a:t>
              </a:r>
            </a:p>
            <a:p>
              <a:pPr algn="ctr"/>
              <a:r>
                <a:rPr lang="en-AU" sz="1400" b="1" dirty="0"/>
                <a:t>Mining</a:t>
              </a:r>
            </a:p>
          </p:txBody>
        </p:sp>
        <p:sp>
          <p:nvSpPr>
            <p:cNvPr id="10" name="TextBox 6">
              <a:extLst>
                <a:ext uri="{FF2B5EF4-FFF2-40B4-BE49-F238E27FC236}">
                  <a16:creationId xmlns:a16="http://schemas.microsoft.com/office/drawing/2014/main" id="{227AB4A9-950C-4147-BB69-92830DDD8A4D}"/>
                </a:ext>
              </a:extLst>
            </p:cNvPr>
            <p:cNvSpPr txBox="1"/>
            <p:nvPr/>
          </p:nvSpPr>
          <p:spPr>
            <a:xfrm>
              <a:off x="5662251" y="4006509"/>
              <a:ext cx="709096" cy="584775"/>
            </a:xfrm>
            <a:prstGeom prst="rect">
              <a:avLst/>
            </a:prstGeom>
            <a:noFill/>
          </p:spPr>
          <p:txBody>
            <a:bodyPr wrap="non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b="1" dirty="0"/>
                <a:t>Data</a:t>
              </a:r>
            </a:p>
            <a:p>
              <a:pPr algn="ctr"/>
              <a:r>
                <a:rPr lang="en-AU" sz="1600" b="1" dirty="0"/>
                <a:t>Science</a:t>
              </a:r>
            </a:p>
          </p:txBody>
        </p:sp>
        <p:sp>
          <p:nvSpPr>
            <p:cNvPr id="11" name="TextBox 7">
              <a:extLst>
                <a:ext uri="{FF2B5EF4-FFF2-40B4-BE49-F238E27FC236}">
                  <a16:creationId xmlns:a16="http://schemas.microsoft.com/office/drawing/2014/main" id="{DB0BCF1A-4B12-7147-9D45-05AA1A560516}"/>
                </a:ext>
              </a:extLst>
            </p:cNvPr>
            <p:cNvSpPr txBox="1"/>
            <p:nvPr/>
          </p:nvSpPr>
          <p:spPr>
            <a:xfrm>
              <a:off x="6745452" y="3611352"/>
              <a:ext cx="815920" cy="523220"/>
            </a:xfrm>
            <a:prstGeom prst="rect">
              <a:avLst/>
            </a:prstGeom>
            <a:noFill/>
          </p:spPr>
          <p:txBody>
            <a:bodyPr wrap="non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400" b="1" dirty="0"/>
                <a:t>Computer</a:t>
              </a:r>
            </a:p>
            <a:p>
              <a:pPr algn="ctr"/>
              <a:r>
                <a:rPr lang="en-AU" sz="1400" b="1" dirty="0"/>
                <a:t>Science</a:t>
              </a:r>
            </a:p>
          </p:txBody>
        </p:sp>
        <p:sp>
          <p:nvSpPr>
            <p:cNvPr id="12" name="TextBox 10">
              <a:extLst>
                <a:ext uri="{FF2B5EF4-FFF2-40B4-BE49-F238E27FC236}">
                  <a16:creationId xmlns:a16="http://schemas.microsoft.com/office/drawing/2014/main" id="{983ACF1C-3FEE-0F42-8830-790598D4774C}"/>
                </a:ext>
              </a:extLst>
            </p:cNvPr>
            <p:cNvSpPr txBox="1"/>
            <p:nvPr/>
          </p:nvSpPr>
          <p:spPr>
            <a:xfrm>
              <a:off x="4998599" y="5228234"/>
              <a:ext cx="2028366" cy="954107"/>
            </a:xfrm>
            <a:prstGeom prst="rect">
              <a:avLst/>
            </a:prstGeom>
            <a:noFill/>
          </p:spPr>
          <p:txBody>
            <a:bodyPr wrap="squar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400" b="1" dirty="0"/>
                <a:t>Supply Chain, Organisational and Process</a:t>
              </a:r>
            </a:p>
            <a:p>
              <a:pPr algn="ctr"/>
              <a:r>
                <a:rPr lang="en-AU" sz="1400" b="1" dirty="0"/>
                <a:t>Knowledge</a:t>
              </a:r>
            </a:p>
          </p:txBody>
        </p:sp>
        <p:sp>
          <p:nvSpPr>
            <p:cNvPr id="13" name="TextBox 11">
              <a:extLst>
                <a:ext uri="{FF2B5EF4-FFF2-40B4-BE49-F238E27FC236}">
                  <a16:creationId xmlns:a16="http://schemas.microsoft.com/office/drawing/2014/main" id="{335CE46B-51CB-494A-BFA7-72F79FACBECB}"/>
                </a:ext>
              </a:extLst>
            </p:cNvPr>
            <p:cNvSpPr txBox="1"/>
            <p:nvPr/>
          </p:nvSpPr>
          <p:spPr>
            <a:xfrm>
              <a:off x="6441359" y="4523939"/>
              <a:ext cx="421966" cy="523220"/>
            </a:xfrm>
            <a:prstGeom prst="rect">
              <a:avLst/>
            </a:prstGeom>
            <a:noFill/>
          </p:spPr>
          <p:txBody>
            <a:bodyPr wrap="non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400" b="1" dirty="0"/>
                <a:t>Big</a:t>
              </a:r>
            </a:p>
            <a:p>
              <a:pPr algn="ctr"/>
              <a:r>
                <a:rPr lang="en-AU" sz="1400" b="1" dirty="0"/>
                <a:t>Data</a:t>
              </a:r>
            </a:p>
          </p:txBody>
        </p:sp>
        <p:sp>
          <p:nvSpPr>
            <p:cNvPr id="14" name="TextBox 14">
              <a:extLst>
                <a:ext uri="{FF2B5EF4-FFF2-40B4-BE49-F238E27FC236}">
                  <a16:creationId xmlns:a16="http://schemas.microsoft.com/office/drawing/2014/main" id="{D15E3EBD-A8C4-724F-82C0-3763F51C3362}"/>
                </a:ext>
              </a:extLst>
            </p:cNvPr>
            <p:cNvSpPr txBox="1"/>
            <p:nvPr/>
          </p:nvSpPr>
          <p:spPr>
            <a:xfrm>
              <a:off x="4933672" y="4492732"/>
              <a:ext cx="889658" cy="738664"/>
            </a:xfrm>
            <a:prstGeom prst="rect">
              <a:avLst/>
            </a:prstGeom>
            <a:noFill/>
          </p:spPr>
          <p:txBody>
            <a:bodyPr wrap="none" lIns="36000" rIns="3600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400" b="1" dirty="0"/>
                <a:t>Statistics</a:t>
              </a:r>
            </a:p>
            <a:p>
              <a:pPr algn="ctr"/>
              <a:r>
                <a:rPr lang="en-AU" sz="1400" b="1" dirty="0"/>
                <a:t>Probability</a:t>
              </a:r>
            </a:p>
            <a:p>
              <a:pPr algn="ctr"/>
              <a:r>
                <a:rPr lang="en-AU" sz="1400" b="1" dirty="0"/>
                <a:t>MP</a:t>
              </a:r>
            </a:p>
          </p:txBody>
        </p:sp>
        <p:sp>
          <p:nvSpPr>
            <p:cNvPr id="15" name="Oval 14">
              <a:extLst>
                <a:ext uri="{FF2B5EF4-FFF2-40B4-BE49-F238E27FC236}">
                  <a16:creationId xmlns:a16="http://schemas.microsoft.com/office/drawing/2014/main" id="{4829C7C5-3307-0C4D-8EAB-68B363F1D735}"/>
                </a:ext>
              </a:extLst>
            </p:cNvPr>
            <p:cNvSpPr/>
            <p:nvPr/>
          </p:nvSpPr>
          <p:spPr>
            <a:xfrm>
              <a:off x="5579439" y="2911642"/>
              <a:ext cx="2277545" cy="2277545"/>
            </a:xfrm>
            <a:prstGeom prst="ellipse">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AU" dirty="0" err="1"/>
                <a:t>ð</a:t>
              </a:r>
              <a:endParaRPr lang="en-AU" dirty="0"/>
            </a:p>
          </p:txBody>
        </p:sp>
        <p:sp>
          <p:nvSpPr>
            <p:cNvPr id="16" name="Oval 15">
              <a:extLst>
                <a:ext uri="{FF2B5EF4-FFF2-40B4-BE49-F238E27FC236}">
                  <a16:creationId xmlns:a16="http://schemas.microsoft.com/office/drawing/2014/main" id="{EEF680EA-D740-7D46-AED2-A13B1456F785}"/>
                </a:ext>
              </a:extLst>
            </p:cNvPr>
            <p:cNvSpPr/>
            <p:nvPr/>
          </p:nvSpPr>
          <p:spPr>
            <a:xfrm>
              <a:off x="4870189" y="3989112"/>
              <a:ext cx="2277545" cy="2277545"/>
            </a:xfrm>
            <a:prstGeom prst="ellipse">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AU" dirty="0" err="1"/>
                <a:t>ð</a:t>
              </a:r>
              <a:endParaRPr lang="en-AU" dirty="0"/>
            </a:p>
          </p:txBody>
        </p:sp>
      </p:grpSp>
    </p:spTree>
    <p:extLst>
      <p:ext uri="{BB962C8B-B14F-4D97-AF65-F5344CB8AC3E}">
        <p14:creationId xmlns:p14="http://schemas.microsoft.com/office/powerpoint/2010/main" val="1089235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EA553-02DA-C24D-B5D6-F69A33B3AC2B}"/>
              </a:ext>
            </a:extLst>
          </p:cNvPr>
          <p:cNvSpPr>
            <a:spLocks noGrp="1"/>
          </p:cNvSpPr>
          <p:nvPr>
            <p:ph type="title"/>
          </p:nvPr>
        </p:nvSpPr>
        <p:spPr/>
        <p:txBody>
          <a:bodyPr/>
          <a:lstStyle/>
          <a:p>
            <a:r>
              <a:rPr lang="en-US" dirty="0"/>
              <a:t>Data Analytics</a:t>
            </a:r>
          </a:p>
        </p:txBody>
      </p:sp>
      <p:sp>
        <p:nvSpPr>
          <p:cNvPr id="3" name="Content Placeholder 2">
            <a:extLst>
              <a:ext uri="{FF2B5EF4-FFF2-40B4-BE49-F238E27FC236}">
                <a16:creationId xmlns:a16="http://schemas.microsoft.com/office/drawing/2014/main" id="{23F0E77F-251C-354E-986F-3820EC6BCE7D}"/>
              </a:ext>
            </a:extLst>
          </p:cNvPr>
          <p:cNvSpPr>
            <a:spLocks noGrp="1"/>
          </p:cNvSpPr>
          <p:nvPr>
            <p:ph idx="1"/>
          </p:nvPr>
        </p:nvSpPr>
        <p:spPr/>
        <p:txBody>
          <a:bodyPr/>
          <a:lstStyle/>
          <a:p>
            <a:r>
              <a:rPr lang="en-AU" dirty="0"/>
              <a:t>Data analytics is the super-set of techniques that includes data mining, statistics, probability and mathematical programming (optimisation)</a:t>
            </a:r>
          </a:p>
          <a:p>
            <a:r>
              <a:rPr lang="en-AU" dirty="0"/>
              <a:t>Data analytics (supply chain analytics in this case) is the practice of collecting, cleaning, analysing and interpreting data in order to provide insights and draw conclusions from the analysis </a:t>
            </a:r>
          </a:p>
          <a:p>
            <a:r>
              <a:rPr lang="en-AU" dirty="0"/>
              <a:t>Such results can be used to solve supply chain problems and to optimise supply chain process outcomes </a:t>
            </a:r>
            <a:endParaRPr lang="en-US" dirty="0"/>
          </a:p>
        </p:txBody>
      </p:sp>
      <p:sp>
        <p:nvSpPr>
          <p:cNvPr id="4" name="Footer Placeholder 3">
            <a:extLst>
              <a:ext uri="{FF2B5EF4-FFF2-40B4-BE49-F238E27FC236}">
                <a16:creationId xmlns:a16="http://schemas.microsoft.com/office/drawing/2014/main" id="{FD0034ED-0D31-0C4A-8794-9B16B24A677B}"/>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0D4DB0DF-8115-DB48-8518-002D6B2FDD40}"/>
              </a:ext>
            </a:extLst>
          </p:cNvPr>
          <p:cNvSpPr>
            <a:spLocks noGrp="1"/>
          </p:cNvSpPr>
          <p:nvPr>
            <p:ph type="sldNum" sz="quarter" idx="12"/>
          </p:nvPr>
        </p:nvSpPr>
        <p:spPr/>
        <p:txBody>
          <a:bodyPr/>
          <a:lstStyle/>
          <a:p>
            <a:fld id="{1BA83C58-6694-F641-94D6-8E01C1F5435E}" type="slidenum">
              <a:rPr lang="en-US" smtClean="0"/>
              <a:t>4</a:t>
            </a:fld>
            <a:endParaRPr lang="en-US"/>
          </a:p>
        </p:txBody>
      </p:sp>
    </p:spTree>
    <p:extLst>
      <p:ext uri="{BB962C8B-B14F-4D97-AF65-F5344CB8AC3E}">
        <p14:creationId xmlns:p14="http://schemas.microsoft.com/office/powerpoint/2010/main" val="1949855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8A36-7FA4-024A-A4FE-E7C4CA278B90}"/>
              </a:ext>
            </a:extLst>
          </p:cNvPr>
          <p:cNvSpPr>
            <a:spLocks noGrp="1"/>
          </p:cNvSpPr>
          <p:nvPr>
            <p:ph type="title"/>
          </p:nvPr>
        </p:nvSpPr>
        <p:spPr/>
        <p:txBody>
          <a:bodyPr/>
          <a:lstStyle/>
          <a:p>
            <a:r>
              <a:rPr lang="en-US" dirty="0"/>
              <a:t>Data Mining</a:t>
            </a:r>
          </a:p>
        </p:txBody>
      </p:sp>
      <p:sp>
        <p:nvSpPr>
          <p:cNvPr id="3" name="Content Placeholder 2">
            <a:extLst>
              <a:ext uri="{FF2B5EF4-FFF2-40B4-BE49-F238E27FC236}">
                <a16:creationId xmlns:a16="http://schemas.microsoft.com/office/drawing/2014/main" id="{60FB1DFF-193E-A441-95EB-82BB825697EA}"/>
              </a:ext>
            </a:extLst>
          </p:cNvPr>
          <p:cNvSpPr>
            <a:spLocks noGrp="1"/>
          </p:cNvSpPr>
          <p:nvPr>
            <p:ph idx="1"/>
          </p:nvPr>
        </p:nvSpPr>
        <p:spPr/>
        <p:txBody>
          <a:bodyPr>
            <a:normAutofit/>
          </a:bodyPr>
          <a:lstStyle/>
          <a:p>
            <a:r>
              <a:rPr lang="en-AU" dirty="0"/>
              <a:t>Data mining is a sub-set of data analytics and specifically involves the usage of machine learning algorithms such as classification and regression tree learning, association learning, numeric estimation, support vector machines and deep learning (artificial neural networks) in order to establish </a:t>
            </a:r>
            <a:r>
              <a:rPr lang="en-AU" i="1" dirty="0"/>
              <a:t>patterns</a:t>
            </a:r>
            <a:r>
              <a:rPr lang="en-AU" dirty="0"/>
              <a:t> and </a:t>
            </a:r>
            <a:r>
              <a:rPr lang="en-AU" i="1" dirty="0"/>
              <a:t>associations</a:t>
            </a:r>
            <a:r>
              <a:rPr lang="en-AU" dirty="0"/>
              <a:t> in the data set under study </a:t>
            </a:r>
          </a:p>
          <a:p>
            <a:r>
              <a:rPr lang="en-AU" dirty="0"/>
              <a:t>Such information can be used, for example, to estimate customer buying behaviour, forecast product and service demand levels, determine best disaster supply restoration sequence, capture and manage supply chain risks and facilitate image recognition </a:t>
            </a:r>
            <a:endParaRPr lang="en-US" dirty="0"/>
          </a:p>
        </p:txBody>
      </p:sp>
      <p:sp>
        <p:nvSpPr>
          <p:cNvPr id="4" name="Footer Placeholder 3">
            <a:extLst>
              <a:ext uri="{FF2B5EF4-FFF2-40B4-BE49-F238E27FC236}">
                <a16:creationId xmlns:a16="http://schemas.microsoft.com/office/drawing/2014/main" id="{4D93EA57-51DC-F44D-AB3E-36BEA1214BD8}"/>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883925E3-BDD0-6046-93A1-29CEC22673FE}"/>
              </a:ext>
            </a:extLst>
          </p:cNvPr>
          <p:cNvSpPr>
            <a:spLocks noGrp="1"/>
          </p:cNvSpPr>
          <p:nvPr>
            <p:ph type="sldNum" sz="quarter" idx="12"/>
          </p:nvPr>
        </p:nvSpPr>
        <p:spPr/>
        <p:txBody>
          <a:bodyPr/>
          <a:lstStyle/>
          <a:p>
            <a:fld id="{1BA83C58-6694-F641-94D6-8E01C1F5435E}" type="slidenum">
              <a:rPr lang="en-US" smtClean="0"/>
              <a:t>5</a:t>
            </a:fld>
            <a:endParaRPr lang="en-US"/>
          </a:p>
        </p:txBody>
      </p:sp>
    </p:spTree>
    <p:extLst>
      <p:ext uri="{BB962C8B-B14F-4D97-AF65-F5344CB8AC3E}">
        <p14:creationId xmlns:p14="http://schemas.microsoft.com/office/powerpoint/2010/main" val="221790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C6CEE-3AA7-5D43-9DE6-05AAE3BF90B2}"/>
              </a:ext>
            </a:extLst>
          </p:cNvPr>
          <p:cNvSpPr>
            <a:spLocks noGrp="1"/>
          </p:cNvSpPr>
          <p:nvPr>
            <p:ph type="title"/>
          </p:nvPr>
        </p:nvSpPr>
        <p:spPr/>
        <p:txBody>
          <a:bodyPr>
            <a:normAutofit/>
          </a:bodyPr>
          <a:lstStyle/>
          <a:p>
            <a:r>
              <a:rPr lang="en-AU" dirty="0"/>
              <a:t>Statistics, Probability and Mathematical Programming (MP)</a:t>
            </a:r>
            <a:endParaRPr lang="en-US" dirty="0"/>
          </a:p>
        </p:txBody>
      </p:sp>
      <p:sp>
        <p:nvSpPr>
          <p:cNvPr id="3" name="Content Placeholder 2">
            <a:extLst>
              <a:ext uri="{FF2B5EF4-FFF2-40B4-BE49-F238E27FC236}">
                <a16:creationId xmlns:a16="http://schemas.microsoft.com/office/drawing/2014/main" id="{35915455-2972-304E-982F-8A83126D24E5}"/>
              </a:ext>
            </a:extLst>
          </p:cNvPr>
          <p:cNvSpPr>
            <a:spLocks noGrp="1"/>
          </p:cNvSpPr>
          <p:nvPr>
            <p:ph idx="1"/>
          </p:nvPr>
        </p:nvSpPr>
        <p:spPr/>
        <p:txBody>
          <a:bodyPr/>
          <a:lstStyle/>
          <a:p>
            <a:r>
              <a:rPr lang="en-AU" dirty="0"/>
              <a:t>These topics are covered extensively in this subject as applied to supply chain management and key supply chain processes</a:t>
            </a:r>
          </a:p>
          <a:p>
            <a:r>
              <a:rPr lang="en-AU" dirty="0"/>
              <a:t>They are another sub-set of data analytics and are methodologies that can be applied to data in order understand what has happened in any given situation, to understand why it happened, to forecast what is likely to happen in the future and finally to make informed decisions about how best to respond to those forecasts</a:t>
            </a:r>
          </a:p>
          <a:p>
            <a:endParaRPr lang="en-US" dirty="0"/>
          </a:p>
        </p:txBody>
      </p:sp>
      <p:sp>
        <p:nvSpPr>
          <p:cNvPr id="4" name="Footer Placeholder 3">
            <a:extLst>
              <a:ext uri="{FF2B5EF4-FFF2-40B4-BE49-F238E27FC236}">
                <a16:creationId xmlns:a16="http://schemas.microsoft.com/office/drawing/2014/main" id="{63D51689-BF91-DA45-A0D2-FC608BB99397}"/>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3A42F3AE-9DE6-E249-8355-8611204AF2FD}"/>
              </a:ext>
            </a:extLst>
          </p:cNvPr>
          <p:cNvSpPr>
            <a:spLocks noGrp="1"/>
          </p:cNvSpPr>
          <p:nvPr>
            <p:ph type="sldNum" sz="quarter" idx="12"/>
          </p:nvPr>
        </p:nvSpPr>
        <p:spPr/>
        <p:txBody>
          <a:bodyPr/>
          <a:lstStyle/>
          <a:p>
            <a:fld id="{1BA83C58-6694-F641-94D6-8E01C1F5435E}" type="slidenum">
              <a:rPr lang="en-US" smtClean="0"/>
              <a:t>6</a:t>
            </a:fld>
            <a:endParaRPr lang="en-US"/>
          </a:p>
        </p:txBody>
      </p:sp>
    </p:spTree>
    <p:extLst>
      <p:ext uri="{BB962C8B-B14F-4D97-AF65-F5344CB8AC3E}">
        <p14:creationId xmlns:p14="http://schemas.microsoft.com/office/powerpoint/2010/main" val="103297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6E317-3E88-C148-853D-33DD230E19FE}"/>
              </a:ext>
            </a:extLst>
          </p:cNvPr>
          <p:cNvSpPr>
            <a:spLocks noGrp="1"/>
          </p:cNvSpPr>
          <p:nvPr>
            <p:ph type="title"/>
          </p:nvPr>
        </p:nvSpPr>
        <p:spPr/>
        <p:txBody>
          <a:bodyPr/>
          <a:lstStyle/>
          <a:p>
            <a:r>
              <a:rPr lang="en-US" dirty="0"/>
              <a:t>Big Data</a:t>
            </a:r>
          </a:p>
        </p:txBody>
      </p:sp>
      <p:sp>
        <p:nvSpPr>
          <p:cNvPr id="3" name="Content Placeholder 2">
            <a:extLst>
              <a:ext uri="{FF2B5EF4-FFF2-40B4-BE49-F238E27FC236}">
                <a16:creationId xmlns:a16="http://schemas.microsoft.com/office/drawing/2014/main" id="{39DA496F-BB13-AE40-94D0-0662944ABD0C}"/>
              </a:ext>
            </a:extLst>
          </p:cNvPr>
          <p:cNvSpPr>
            <a:spLocks noGrp="1"/>
          </p:cNvSpPr>
          <p:nvPr>
            <p:ph idx="1"/>
          </p:nvPr>
        </p:nvSpPr>
        <p:spPr/>
        <p:txBody>
          <a:bodyPr/>
          <a:lstStyle/>
          <a:p>
            <a:r>
              <a:rPr lang="en-AU" dirty="0"/>
              <a:t>Big Data is simply the generation, collection and storage of large and complex data sets that are too large for conventional data processing equipment and methods to appropriately manage</a:t>
            </a:r>
          </a:p>
          <a:p>
            <a:r>
              <a:rPr lang="en-AU" dirty="0"/>
              <a:t>Big Data represents the growth of data generation and evolution of data processing and Information and Communications Technology (ICT) that has occurred over the past 70 to 80 years as conceptualised on the next slide</a:t>
            </a:r>
          </a:p>
        </p:txBody>
      </p:sp>
      <p:sp>
        <p:nvSpPr>
          <p:cNvPr id="4" name="Footer Placeholder 3">
            <a:extLst>
              <a:ext uri="{FF2B5EF4-FFF2-40B4-BE49-F238E27FC236}">
                <a16:creationId xmlns:a16="http://schemas.microsoft.com/office/drawing/2014/main" id="{2B9239C4-B98A-824E-A772-DB17A92F5CAB}"/>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9D8DC3E9-0AF3-5C40-9E7D-6BEE958DB546}"/>
              </a:ext>
            </a:extLst>
          </p:cNvPr>
          <p:cNvSpPr>
            <a:spLocks noGrp="1"/>
          </p:cNvSpPr>
          <p:nvPr>
            <p:ph type="sldNum" sz="quarter" idx="12"/>
          </p:nvPr>
        </p:nvSpPr>
        <p:spPr/>
        <p:txBody>
          <a:bodyPr/>
          <a:lstStyle/>
          <a:p>
            <a:fld id="{1BA83C58-6694-F641-94D6-8E01C1F5435E}" type="slidenum">
              <a:rPr lang="en-US" smtClean="0"/>
              <a:t>7</a:t>
            </a:fld>
            <a:endParaRPr lang="en-US"/>
          </a:p>
        </p:txBody>
      </p:sp>
    </p:spTree>
    <p:extLst>
      <p:ext uri="{BB962C8B-B14F-4D97-AF65-F5344CB8AC3E}">
        <p14:creationId xmlns:p14="http://schemas.microsoft.com/office/powerpoint/2010/main" val="339589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EC0AC-BC4B-8447-996A-60976580ED70}"/>
              </a:ext>
            </a:extLst>
          </p:cNvPr>
          <p:cNvSpPr>
            <a:spLocks noGrp="1"/>
          </p:cNvSpPr>
          <p:nvPr>
            <p:ph type="title"/>
          </p:nvPr>
        </p:nvSpPr>
        <p:spPr/>
        <p:txBody>
          <a:bodyPr/>
          <a:lstStyle/>
          <a:p>
            <a:r>
              <a:rPr lang="en-US" dirty="0"/>
              <a:t>Big Data – Size and Topic Growth</a:t>
            </a:r>
          </a:p>
        </p:txBody>
      </p:sp>
      <p:sp>
        <p:nvSpPr>
          <p:cNvPr id="4" name="Footer Placeholder 3">
            <a:extLst>
              <a:ext uri="{FF2B5EF4-FFF2-40B4-BE49-F238E27FC236}">
                <a16:creationId xmlns:a16="http://schemas.microsoft.com/office/drawing/2014/main" id="{9E313A72-1F43-4042-8EDF-82DDC32B9ABB}"/>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2F8A5688-D18E-0D43-A7D9-DA4DCC8A1E0A}"/>
              </a:ext>
            </a:extLst>
          </p:cNvPr>
          <p:cNvSpPr>
            <a:spLocks noGrp="1"/>
          </p:cNvSpPr>
          <p:nvPr>
            <p:ph type="sldNum" sz="quarter" idx="12"/>
          </p:nvPr>
        </p:nvSpPr>
        <p:spPr/>
        <p:txBody>
          <a:bodyPr/>
          <a:lstStyle/>
          <a:p>
            <a:fld id="{1BA83C58-6694-F641-94D6-8E01C1F5435E}" type="slidenum">
              <a:rPr lang="en-US" smtClean="0"/>
              <a:t>8</a:t>
            </a:fld>
            <a:endParaRPr lang="en-US"/>
          </a:p>
        </p:txBody>
      </p:sp>
      <p:grpSp>
        <p:nvGrpSpPr>
          <p:cNvPr id="6" name="Group 5">
            <a:extLst>
              <a:ext uri="{FF2B5EF4-FFF2-40B4-BE49-F238E27FC236}">
                <a16:creationId xmlns:a16="http://schemas.microsoft.com/office/drawing/2014/main" id="{6EDD47ED-FBEF-F347-97B1-A79F93EF8BD4}"/>
              </a:ext>
            </a:extLst>
          </p:cNvPr>
          <p:cNvGrpSpPr/>
          <p:nvPr/>
        </p:nvGrpSpPr>
        <p:grpSpPr>
          <a:xfrm>
            <a:off x="3010260" y="2149926"/>
            <a:ext cx="6002202" cy="4061521"/>
            <a:chOff x="922633" y="2184400"/>
            <a:chExt cx="4316748" cy="2921021"/>
          </a:xfrm>
        </p:grpSpPr>
        <p:sp>
          <p:nvSpPr>
            <p:cNvPr id="7" name="Rectangle 6">
              <a:extLst>
                <a:ext uri="{FF2B5EF4-FFF2-40B4-BE49-F238E27FC236}">
                  <a16:creationId xmlns:a16="http://schemas.microsoft.com/office/drawing/2014/main" id="{2C23BC55-CF3F-4749-B761-ACA71ACC178C}"/>
                </a:ext>
              </a:extLst>
            </p:cNvPr>
            <p:cNvSpPr/>
            <p:nvPr/>
          </p:nvSpPr>
          <p:spPr>
            <a:xfrm>
              <a:off x="1584960" y="2184400"/>
              <a:ext cx="3647440" cy="2509520"/>
            </a:xfrm>
            <a:prstGeom prst="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AU"/>
            </a:p>
          </p:txBody>
        </p:sp>
        <p:sp>
          <p:nvSpPr>
            <p:cNvPr id="8" name="Freeform 7">
              <a:extLst>
                <a:ext uri="{FF2B5EF4-FFF2-40B4-BE49-F238E27FC236}">
                  <a16:creationId xmlns:a16="http://schemas.microsoft.com/office/drawing/2014/main" id="{E511145D-5906-B540-9F6B-B84C9773FACC}"/>
                </a:ext>
              </a:extLst>
            </p:cNvPr>
            <p:cNvSpPr/>
            <p:nvPr/>
          </p:nvSpPr>
          <p:spPr>
            <a:xfrm>
              <a:off x="1727151" y="2394671"/>
              <a:ext cx="3221260" cy="1989650"/>
            </a:xfrm>
            <a:custGeom>
              <a:avLst/>
              <a:gdLst>
                <a:gd name="connsiteX0" fmla="*/ 5619 w 3216270"/>
                <a:gd name="connsiteY0" fmla="*/ 1843614 h 1846874"/>
                <a:gd name="connsiteX1" fmla="*/ 401859 w 3216270"/>
                <a:gd name="connsiteY1" fmla="*/ 1173054 h 1846874"/>
                <a:gd name="connsiteX2" fmla="*/ 1417859 w 3216270"/>
                <a:gd name="connsiteY2" fmla="*/ 492334 h 1846874"/>
                <a:gd name="connsiteX3" fmla="*/ 2545619 w 3216270"/>
                <a:gd name="connsiteY3" fmla="*/ 289134 h 1846874"/>
                <a:gd name="connsiteX4" fmla="*/ 2738659 w 3216270"/>
                <a:gd name="connsiteY4" fmla="*/ 14814 h 1846874"/>
                <a:gd name="connsiteX5" fmla="*/ 3216179 w 3216270"/>
                <a:gd name="connsiteY5" fmla="*/ 776814 h 1846874"/>
                <a:gd name="connsiteX6" fmla="*/ 2698019 w 3216270"/>
                <a:gd name="connsiteY6" fmla="*/ 1488014 h 1846874"/>
                <a:gd name="connsiteX7" fmla="*/ 2637059 w 3216270"/>
                <a:gd name="connsiteY7" fmla="*/ 1244174 h 1846874"/>
                <a:gd name="connsiteX8" fmla="*/ 2149379 w 3216270"/>
                <a:gd name="connsiteY8" fmla="*/ 1101934 h 1846874"/>
                <a:gd name="connsiteX9" fmla="*/ 1478819 w 3216270"/>
                <a:gd name="connsiteY9" fmla="*/ 1142574 h 1846874"/>
                <a:gd name="connsiteX10" fmla="*/ 655859 w 3216270"/>
                <a:gd name="connsiteY10" fmla="*/ 1416894 h 1846874"/>
                <a:gd name="connsiteX11" fmla="*/ 5619 w 3216270"/>
                <a:gd name="connsiteY11" fmla="*/ 1843614 h 1846874"/>
                <a:gd name="connsiteX0" fmla="*/ 5619 w 3216730"/>
                <a:gd name="connsiteY0" fmla="*/ 1843614 h 1846874"/>
                <a:gd name="connsiteX1" fmla="*/ 401859 w 3216730"/>
                <a:gd name="connsiteY1" fmla="*/ 1173054 h 1846874"/>
                <a:gd name="connsiteX2" fmla="*/ 1417859 w 3216730"/>
                <a:gd name="connsiteY2" fmla="*/ 492334 h 1846874"/>
                <a:gd name="connsiteX3" fmla="*/ 2545619 w 3216730"/>
                <a:gd name="connsiteY3" fmla="*/ 289134 h 1846874"/>
                <a:gd name="connsiteX4" fmla="*/ 2738659 w 3216730"/>
                <a:gd name="connsiteY4" fmla="*/ 14814 h 1846874"/>
                <a:gd name="connsiteX5" fmla="*/ 3216179 w 3216730"/>
                <a:gd name="connsiteY5" fmla="*/ 776814 h 1846874"/>
                <a:gd name="connsiteX6" fmla="*/ 2830099 w 3216730"/>
                <a:gd name="connsiteY6" fmla="*/ 1396574 h 1846874"/>
                <a:gd name="connsiteX7" fmla="*/ 2637059 w 3216730"/>
                <a:gd name="connsiteY7" fmla="*/ 1244174 h 1846874"/>
                <a:gd name="connsiteX8" fmla="*/ 2149379 w 3216730"/>
                <a:gd name="connsiteY8" fmla="*/ 1101934 h 1846874"/>
                <a:gd name="connsiteX9" fmla="*/ 1478819 w 3216730"/>
                <a:gd name="connsiteY9" fmla="*/ 1142574 h 1846874"/>
                <a:gd name="connsiteX10" fmla="*/ 655859 w 3216730"/>
                <a:gd name="connsiteY10" fmla="*/ 1416894 h 1846874"/>
                <a:gd name="connsiteX11" fmla="*/ 5619 w 3216730"/>
                <a:gd name="connsiteY11" fmla="*/ 1843614 h 1846874"/>
                <a:gd name="connsiteX0" fmla="*/ 5619 w 3216736"/>
                <a:gd name="connsiteY0" fmla="*/ 1843614 h 1846874"/>
                <a:gd name="connsiteX1" fmla="*/ 401859 w 3216736"/>
                <a:gd name="connsiteY1" fmla="*/ 1173054 h 1846874"/>
                <a:gd name="connsiteX2" fmla="*/ 1417859 w 3216736"/>
                <a:gd name="connsiteY2" fmla="*/ 492334 h 1846874"/>
                <a:gd name="connsiteX3" fmla="*/ 2545619 w 3216736"/>
                <a:gd name="connsiteY3" fmla="*/ 289134 h 1846874"/>
                <a:gd name="connsiteX4" fmla="*/ 2738659 w 3216736"/>
                <a:gd name="connsiteY4" fmla="*/ 14814 h 1846874"/>
                <a:gd name="connsiteX5" fmla="*/ 3216179 w 3216736"/>
                <a:gd name="connsiteY5" fmla="*/ 776814 h 1846874"/>
                <a:gd name="connsiteX6" fmla="*/ 2830099 w 3216736"/>
                <a:gd name="connsiteY6" fmla="*/ 1396574 h 1846874"/>
                <a:gd name="connsiteX7" fmla="*/ 2616739 w 3216736"/>
                <a:gd name="connsiteY7" fmla="*/ 1122254 h 1846874"/>
                <a:gd name="connsiteX8" fmla="*/ 2149379 w 3216736"/>
                <a:gd name="connsiteY8" fmla="*/ 1101934 h 1846874"/>
                <a:gd name="connsiteX9" fmla="*/ 1478819 w 3216736"/>
                <a:gd name="connsiteY9" fmla="*/ 1142574 h 1846874"/>
                <a:gd name="connsiteX10" fmla="*/ 655859 w 3216736"/>
                <a:gd name="connsiteY10" fmla="*/ 1416894 h 1846874"/>
                <a:gd name="connsiteX11" fmla="*/ 5619 w 3216736"/>
                <a:gd name="connsiteY11" fmla="*/ 1843614 h 1846874"/>
                <a:gd name="connsiteX0" fmla="*/ 5619 w 3216736"/>
                <a:gd name="connsiteY0" fmla="*/ 1843614 h 1846874"/>
                <a:gd name="connsiteX1" fmla="*/ 401859 w 3216736"/>
                <a:gd name="connsiteY1" fmla="*/ 1173054 h 1846874"/>
                <a:gd name="connsiteX2" fmla="*/ 1417859 w 3216736"/>
                <a:gd name="connsiteY2" fmla="*/ 492334 h 1846874"/>
                <a:gd name="connsiteX3" fmla="*/ 2545619 w 3216736"/>
                <a:gd name="connsiteY3" fmla="*/ 289134 h 1846874"/>
                <a:gd name="connsiteX4" fmla="*/ 2738659 w 3216736"/>
                <a:gd name="connsiteY4" fmla="*/ 14814 h 1846874"/>
                <a:gd name="connsiteX5" fmla="*/ 3216179 w 3216736"/>
                <a:gd name="connsiteY5" fmla="*/ 776814 h 1846874"/>
                <a:gd name="connsiteX6" fmla="*/ 2830099 w 3216736"/>
                <a:gd name="connsiteY6" fmla="*/ 1396574 h 1846874"/>
                <a:gd name="connsiteX7" fmla="*/ 2616739 w 3216736"/>
                <a:gd name="connsiteY7" fmla="*/ 1122254 h 1846874"/>
                <a:gd name="connsiteX8" fmla="*/ 2159539 w 3216736"/>
                <a:gd name="connsiteY8" fmla="*/ 980014 h 1846874"/>
                <a:gd name="connsiteX9" fmla="*/ 1478819 w 3216736"/>
                <a:gd name="connsiteY9" fmla="*/ 1142574 h 1846874"/>
                <a:gd name="connsiteX10" fmla="*/ 655859 w 3216736"/>
                <a:gd name="connsiteY10" fmla="*/ 1416894 h 1846874"/>
                <a:gd name="connsiteX11" fmla="*/ 5619 w 3216736"/>
                <a:gd name="connsiteY11" fmla="*/ 1843614 h 1846874"/>
                <a:gd name="connsiteX0" fmla="*/ 5619 w 3216736"/>
                <a:gd name="connsiteY0" fmla="*/ 1843614 h 1846991"/>
                <a:gd name="connsiteX1" fmla="*/ 401859 w 3216736"/>
                <a:gd name="connsiteY1" fmla="*/ 1173054 h 1846991"/>
                <a:gd name="connsiteX2" fmla="*/ 1417859 w 3216736"/>
                <a:gd name="connsiteY2" fmla="*/ 492334 h 1846991"/>
                <a:gd name="connsiteX3" fmla="*/ 2545619 w 3216736"/>
                <a:gd name="connsiteY3" fmla="*/ 289134 h 1846991"/>
                <a:gd name="connsiteX4" fmla="*/ 2738659 w 3216736"/>
                <a:gd name="connsiteY4" fmla="*/ 14814 h 1846991"/>
                <a:gd name="connsiteX5" fmla="*/ 3216179 w 3216736"/>
                <a:gd name="connsiteY5" fmla="*/ 776814 h 1846991"/>
                <a:gd name="connsiteX6" fmla="*/ 2830099 w 3216736"/>
                <a:gd name="connsiteY6" fmla="*/ 1396574 h 1846991"/>
                <a:gd name="connsiteX7" fmla="*/ 2616739 w 3216736"/>
                <a:gd name="connsiteY7" fmla="*/ 1122254 h 1846991"/>
                <a:gd name="connsiteX8" fmla="*/ 2159539 w 3216736"/>
                <a:gd name="connsiteY8" fmla="*/ 980014 h 1846991"/>
                <a:gd name="connsiteX9" fmla="*/ 1499139 w 3216736"/>
                <a:gd name="connsiteY9" fmla="*/ 1061294 h 1846991"/>
                <a:gd name="connsiteX10" fmla="*/ 655859 w 3216736"/>
                <a:gd name="connsiteY10" fmla="*/ 1416894 h 1846991"/>
                <a:gd name="connsiteX11" fmla="*/ 5619 w 3216736"/>
                <a:gd name="connsiteY11" fmla="*/ 1843614 h 1846991"/>
                <a:gd name="connsiteX0" fmla="*/ 5619 w 3216695"/>
                <a:gd name="connsiteY0" fmla="*/ 1843614 h 1846991"/>
                <a:gd name="connsiteX1" fmla="*/ 401859 w 3216695"/>
                <a:gd name="connsiteY1" fmla="*/ 1173054 h 1846991"/>
                <a:gd name="connsiteX2" fmla="*/ 1417859 w 3216695"/>
                <a:gd name="connsiteY2" fmla="*/ 492334 h 1846991"/>
                <a:gd name="connsiteX3" fmla="*/ 2545619 w 3216695"/>
                <a:gd name="connsiteY3" fmla="*/ 289134 h 1846991"/>
                <a:gd name="connsiteX4" fmla="*/ 2738659 w 3216695"/>
                <a:gd name="connsiteY4" fmla="*/ 14814 h 1846991"/>
                <a:gd name="connsiteX5" fmla="*/ 3216179 w 3216695"/>
                <a:gd name="connsiteY5" fmla="*/ 776814 h 1846991"/>
                <a:gd name="connsiteX6" fmla="*/ 2830099 w 3216695"/>
                <a:gd name="connsiteY6" fmla="*/ 1396574 h 1846991"/>
                <a:gd name="connsiteX7" fmla="*/ 2769139 w 3216695"/>
                <a:gd name="connsiteY7" fmla="*/ 1142574 h 1846991"/>
                <a:gd name="connsiteX8" fmla="*/ 2159539 w 3216695"/>
                <a:gd name="connsiteY8" fmla="*/ 980014 h 1846991"/>
                <a:gd name="connsiteX9" fmla="*/ 1499139 w 3216695"/>
                <a:gd name="connsiteY9" fmla="*/ 1061294 h 1846991"/>
                <a:gd name="connsiteX10" fmla="*/ 655859 w 3216695"/>
                <a:gd name="connsiteY10" fmla="*/ 1416894 h 1846991"/>
                <a:gd name="connsiteX11" fmla="*/ 5619 w 3216695"/>
                <a:gd name="connsiteY11" fmla="*/ 1843614 h 1846991"/>
                <a:gd name="connsiteX0" fmla="*/ 6100 w 3217176"/>
                <a:gd name="connsiteY0" fmla="*/ 1843685 h 1847062"/>
                <a:gd name="connsiteX1" fmla="*/ 402340 w 3217176"/>
                <a:gd name="connsiteY1" fmla="*/ 1173125 h 1847062"/>
                <a:gd name="connsiteX2" fmla="*/ 1540260 w 3217176"/>
                <a:gd name="connsiteY2" fmla="*/ 502565 h 1847062"/>
                <a:gd name="connsiteX3" fmla="*/ 2546100 w 3217176"/>
                <a:gd name="connsiteY3" fmla="*/ 289205 h 1847062"/>
                <a:gd name="connsiteX4" fmla="*/ 2739140 w 3217176"/>
                <a:gd name="connsiteY4" fmla="*/ 14885 h 1847062"/>
                <a:gd name="connsiteX5" fmla="*/ 3216660 w 3217176"/>
                <a:gd name="connsiteY5" fmla="*/ 776885 h 1847062"/>
                <a:gd name="connsiteX6" fmla="*/ 2830580 w 3217176"/>
                <a:gd name="connsiteY6" fmla="*/ 1396645 h 1847062"/>
                <a:gd name="connsiteX7" fmla="*/ 2769620 w 3217176"/>
                <a:gd name="connsiteY7" fmla="*/ 1142645 h 1847062"/>
                <a:gd name="connsiteX8" fmla="*/ 2160020 w 3217176"/>
                <a:gd name="connsiteY8" fmla="*/ 980085 h 1847062"/>
                <a:gd name="connsiteX9" fmla="*/ 1499620 w 3217176"/>
                <a:gd name="connsiteY9" fmla="*/ 1061365 h 1847062"/>
                <a:gd name="connsiteX10" fmla="*/ 656340 w 3217176"/>
                <a:gd name="connsiteY10" fmla="*/ 1416965 h 1847062"/>
                <a:gd name="connsiteX11" fmla="*/ 6100 w 3217176"/>
                <a:gd name="connsiteY11" fmla="*/ 1843685 h 1847062"/>
                <a:gd name="connsiteX0" fmla="*/ 48 w 3211124"/>
                <a:gd name="connsiteY0" fmla="*/ 1843685 h 1850622"/>
                <a:gd name="connsiteX1" fmla="*/ 680768 w 3211124"/>
                <a:gd name="connsiteY1" fmla="*/ 1051205 h 1850622"/>
                <a:gd name="connsiteX2" fmla="*/ 1534208 w 3211124"/>
                <a:gd name="connsiteY2" fmla="*/ 502565 h 1850622"/>
                <a:gd name="connsiteX3" fmla="*/ 2540048 w 3211124"/>
                <a:gd name="connsiteY3" fmla="*/ 289205 h 1850622"/>
                <a:gd name="connsiteX4" fmla="*/ 2733088 w 3211124"/>
                <a:gd name="connsiteY4" fmla="*/ 14885 h 1850622"/>
                <a:gd name="connsiteX5" fmla="*/ 3210608 w 3211124"/>
                <a:gd name="connsiteY5" fmla="*/ 776885 h 1850622"/>
                <a:gd name="connsiteX6" fmla="*/ 2824528 w 3211124"/>
                <a:gd name="connsiteY6" fmla="*/ 1396645 h 1850622"/>
                <a:gd name="connsiteX7" fmla="*/ 2763568 w 3211124"/>
                <a:gd name="connsiteY7" fmla="*/ 1142645 h 1850622"/>
                <a:gd name="connsiteX8" fmla="*/ 2153968 w 3211124"/>
                <a:gd name="connsiteY8" fmla="*/ 980085 h 1850622"/>
                <a:gd name="connsiteX9" fmla="*/ 1493568 w 3211124"/>
                <a:gd name="connsiteY9" fmla="*/ 1061365 h 1850622"/>
                <a:gd name="connsiteX10" fmla="*/ 650288 w 3211124"/>
                <a:gd name="connsiteY10" fmla="*/ 1416965 h 1850622"/>
                <a:gd name="connsiteX11" fmla="*/ 48 w 3211124"/>
                <a:gd name="connsiteY11" fmla="*/ 1843685 h 1850622"/>
                <a:gd name="connsiteX0" fmla="*/ 48 w 3211124"/>
                <a:gd name="connsiteY0" fmla="*/ 1849108 h 1856045"/>
                <a:gd name="connsiteX1" fmla="*/ 680768 w 3211124"/>
                <a:gd name="connsiteY1" fmla="*/ 1056628 h 1856045"/>
                <a:gd name="connsiteX2" fmla="*/ 1534208 w 3211124"/>
                <a:gd name="connsiteY2" fmla="*/ 507988 h 1856045"/>
                <a:gd name="connsiteX3" fmla="*/ 2601008 w 3211124"/>
                <a:gd name="connsiteY3" fmla="*/ 243828 h 1856045"/>
                <a:gd name="connsiteX4" fmla="*/ 2733088 w 3211124"/>
                <a:gd name="connsiteY4" fmla="*/ 20308 h 1856045"/>
                <a:gd name="connsiteX5" fmla="*/ 3210608 w 3211124"/>
                <a:gd name="connsiteY5" fmla="*/ 782308 h 1856045"/>
                <a:gd name="connsiteX6" fmla="*/ 2824528 w 3211124"/>
                <a:gd name="connsiteY6" fmla="*/ 1402068 h 1856045"/>
                <a:gd name="connsiteX7" fmla="*/ 2763568 w 3211124"/>
                <a:gd name="connsiteY7" fmla="*/ 1148068 h 1856045"/>
                <a:gd name="connsiteX8" fmla="*/ 2153968 w 3211124"/>
                <a:gd name="connsiteY8" fmla="*/ 985508 h 1856045"/>
                <a:gd name="connsiteX9" fmla="*/ 1493568 w 3211124"/>
                <a:gd name="connsiteY9" fmla="*/ 1066788 h 1856045"/>
                <a:gd name="connsiteX10" fmla="*/ 650288 w 3211124"/>
                <a:gd name="connsiteY10" fmla="*/ 1422388 h 1856045"/>
                <a:gd name="connsiteX11" fmla="*/ 48 w 3211124"/>
                <a:gd name="connsiteY11" fmla="*/ 1849108 h 1856045"/>
                <a:gd name="connsiteX0" fmla="*/ 48 w 3231419"/>
                <a:gd name="connsiteY0" fmla="*/ 1842049 h 1848986"/>
                <a:gd name="connsiteX1" fmla="*/ 680768 w 3231419"/>
                <a:gd name="connsiteY1" fmla="*/ 1049569 h 1848986"/>
                <a:gd name="connsiteX2" fmla="*/ 1534208 w 3231419"/>
                <a:gd name="connsiteY2" fmla="*/ 500929 h 1848986"/>
                <a:gd name="connsiteX3" fmla="*/ 2601008 w 3231419"/>
                <a:gd name="connsiteY3" fmla="*/ 236769 h 1848986"/>
                <a:gd name="connsiteX4" fmla="*/ 2733088 w 3231419"/>
                <a:gd name="connsiteY4" fmla="*/ 13249 h 1848986"/>
                <a:gd name="connsiteX5" fmla="*/ 3230928 w 3231419"/>
                <a:gd name="connsiteY5" fmla="*/ 643169 h 1848986"/>
                <a:gd name="connsiteX6" fmla="*/ 2824528 w 3231419"/>
                <a:gd name="connsiteY6" fmla="*/ 1395009 h 1848986"/>
                <a:gd name="connsiteX7" fmla="*/ 2763568 w 3231419"/>
                <a:gd name="connsiteY7" fmla="*/ 1141009 h 1848986"/>
                <a:gd name="connsiteX8" fmla="*/ 2153968 w 3231419"/>
                <a:gd name="connsiteY8" fmla="*/ 978449 h 1848986"/>
                <a:gd name="connsiteX9" fmla="*/ 1493568 w 3231419"/>
                <a:gd name="connsiteY9" fmla="*/ 1059729 h 1848986"/>
                <a:gd name="connsiteX10" fmla="*/ 650288 w 3231419"/>
                <a:gd name="connsiteY10" fmla="*/ 1415329 h 1848986"/>
                <a:gd name="connsiteX11" fmla="*/ 48 w 3231419"/>
                <a:gd name="connsiteY11" fmla="*/ 1842049 h 1848986"/>
                <a:gd name="connsiteX0" fmla="*/ 49 w 3221260"/>
                <a:gd name="connsiteY0" fmla="*/ 1984289 h 1989650"/>
                <a:gd name="connsiteX1" fmla="*/ 670609 w 3221260"/>
                <a:gd name="connsiteY1" fmla="*/ 1049569 h 1989650"/>
                <a:gd name="connsiteX2" fmla="*/ 1524049 w 3221260"/>
                <a:gd name="connsiteY2" fmla="*/ 500929 h 1989650"/>
                <a:gd name="connsiteX3" fmla="*/ 2590849 w 3221260"/>
                <a:gd name="connsiteY3" fmla="*/ 236769 h 1989650"/>
                <a:gd name="connsiteX4" fmla="*/ 2722929 w 3221260"/>
                <a:gd name="connsiteY4" fmla="*/ 13249 h 1989650"/>
                <a:gd name="connsiteX5" fmla="*/ 3220769 w 3221260"/>
                <a:gd name="connsiteY5" fmla="*/ 643169 h 1989650"/>
                <a:gd name="connsiteX6" fmla="*/ 2814369 w 3221260"/>
                <a:gd name="connsiteY6" fmla="*/ 1395009 h 1989650"/>
                <a:gd name="connsiteX7" fmla="*/ 2753409 w 3221260"/>
                <a:gd name="connsiteY7" fmla="*/ 1141009 h 1989650"/>
                <a:gd name="connsiteX8" fmla="*/ 2143809 w 3221260"/>
                <a:gd name="connsiteY8" fmla="*/ 978449 h 1989650"/>
                <a:gd name="connsiteX9" fmla="*/ 1483409 w 3221260"/>
                <a:gd name="connsiteY9" fmla="*/ 1059729 h 1989650"/>
                <a:gd name="connsiteX10" fmla="*/ 640129 w 3221260"/>
                <a:gd name="connsiteY10" fmla="*/ 1415329 h 1989650"/>
                <a:gd name="connsiteX11" fmla="*/ 49 w 3221260"/>
                <a:gd name="connsiteY11" fmla="*/ 1984289 h 1989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1260" h="1989650">
                  <a:moveTo>
                    <a:pt x="49" y="1984289"/>
                  </a:moveTo>
                  <a:cubicBezTo>
                    <a:pt x="5129" y="1923329"/>
                    <a:pt x="416609" y="1296796"/>
                    <a:pt x="670609" y="1049569"/>
                  </a:cubicBezTo>
                  <a:cubicBezTo>
                    <a:pt x="924609" y="802342"/>
                    <a:pt x="1204009" y="636396"/>
                    <a:pt x="1524049" y="500929"/>
                  </a:cubicBezTo>
                  <a:cubicBezTo>
                    <a:pt x="1844089" y="365462"/>
                    <a:pt x="2391036" y="318049"/>
                    <a:pt x="2590849" y="236769"/>
                  </a:cubicBezTo>
                  <a:cubicBezTo>
                    <a:pt x="2790662" y="155489"/>
                    <a:pt x="2617942" y="-54484"/>
                    <a:pt x="2722929" y="13249"/>
                  </a:cubicBezTo>
                  <a:cubicBezTo>
                    <a:pt x="2827916" y="80982"/>
                    <a:pt x="3205529" y="412876"/>
                    <a:pt x="3220769" y="643169"/>
                  </a:cubicBezTo>
                  <a:cubicBezTo>
                    <a:pt x="3236009" y="873462"/>
                    <a:pt x="2892262" y="1312036"/>
                    <a:pt x="2814369" y="1395009"/>
                  </a:cubicBezTo>
                  <a:cubicBezTo>
                    <a:pt x="2736476" y="1477982"/>
                    <a:pt x="2865169" y="1210436"/>
                    <a:pt x="2753409" y="1141009"/>
                  </a:cubicBezTo>
                  <a:cubicBezTo>
                    <a:pt x="2641649" y="1071582"/>
                    <a:pt x="2355476" y="991996"/>
                    <a:pt x="2143809" y="978449"/>
                  </a:cubicBezTo>
                  <a:cubicBezTo>
                    <a:pt x="1932142" y="964902"/>
                    <a:pt x="1732329" y="1007236"/>
                    <a:pt x="1483409" y="1059729"/>
                  </a:cubicBezTo>
                  <a:cubicBezTo>
                    <a:pt x="1234489" y="1112222"/>
                    <a:pt x="887356" y="1261236"/>
                    <a:pt x="640129" y="1415329"/>
                  </a:cubicBezTo>
                  <a:cubicBezTo>
                    <a:pt x="392902" y="1569422"/>
                    <a:pt x="-5031" y="2045249"/>
                    <a:pt x="49" y="1984289"/>
                  </a:cubicBezTo>
                  <a:close/>
                </a:path>
              </a:pathLst>
            </a:cu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AU"/>
            </a:p>
          </p:txBody>
        </p:sp>
        <p:sp>
          <p:nvSpPr>
            <p:cNvPr id="9" name="TextBox 8">
              <a:extLst>
                <a:ext uri="{FF2B5EF4-FFF2-40B4-BE49-F238E27FC236}">
                  <a16:creationId xmlns:a16="http://schemas.microsoft.com/office/drawing/2014/main" id="{38CECE71-75FD-5B4B-9475-BC0AA45A4B50}"/>
                </a:ext>
              </a:extLst>
            </p:cNvPr>
            <p:cNvSpPr txBox="1"/>
            <p:nvPr/>
          </p:nvSpPr>
          <p:spPr>
            <a:xfrm>
              <a:off x="4358640" y="4693920"/>
              <a:ext cx="432557" cy="2434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600" dirty="0"/>
                <a:t>2020</a:t>
              </a:r>
            </a:p>
          </p:txBody>
        </p:sp>
        <p:sp>
          <p:nvSpPr>
            <p:cNvPr id="10" name="TextBox 9">
              <a:extLst>
                <a:ext uri="{FF2B5EF4-FFF2-40B4-BE49-F238E27FC236}">
                  <a16:creationId xmlns:a16="http://schemas.microsoft.com/office/drawing/2014/main" id="{8319D3C8-67D6-3C4F-BD45-18735B49EEDE}"/>
                </a:ext>
              </a:extLst>
            </p:cNvPr>
            <p:cNvSpPr txBox="1"/>
            <p:nvPr/>
          </p:nvSpPr>
          <p:spPr>
            <a:xfrm>
              <a:off x="3911082" y="4693920"/>
              <a:ext cx="432557" cy="2434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600" dirty="0"/>
                <a:t>2010</a:t>
              </a:r>
            </a:p>
          </p:txBody>
        </p:sp>
        <p:sp>
          <p:nvSpPr>
            <p:cNvPr id="11" name="TextBox 10">
              <a:extLst>
                <a:ext uri="{FF2B5EF4-FFF2-40B4-BE49-F238E27FC236}">
                  <a16:creationId xmlns:a16="http://schemas.microsoft.com/office/drawing/2014/main" id="{EEC67BC6-AE11-474C-8B99-53B4E2109A99}"/>
                </a:ext>
              </a:extLst>
            </p:cNvPr>
            <p:cNvSpPr txBox="1"/>
            <p:nvPr/>
          </p:nvSpPr>
          <p:spPr>
            <a:xfrm>
              <a:off x="3484880" y="4693919"/>
              <a:ext cx="432557" cy="2434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600" dirty="0"/>
                <a:t>2000</a:t>
              </a:r>
            </a:p>
          </p:txBody>
        </p:sp>
        <p:sp>
          <p:nvSpPr>
            <p:cNvPr id="12" name="TextBox 11">
              <a:extLst>
                <a:ext uri="{FF2B5EF4-FFF2-40B4-BE49-F238E27FC236}">
                  <a16:creationId xmlns:a16="http://schemas.microsoft.com/office/drawing/2014/main" id="{EA061B37-2A89-4445-ADB4-A5CBF46C4BF5}"/>
                </a:ext>
              </a:extLst>
            </p:cNvPr>
            <p:cNvSpPr txBox="1"/>
            <p:nvPr/>
          </p:nvSpPr>
          <p:spPr>
            <a:xfrm>
              <a:off x="3058678" y="4693918"/>
              <a:ext cx="432557" cy="2434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600" dirty="0"/>
                <a:t>1990</a:t>
              </a:r>
            </a:p>
          </p:txBody>
        </p:sp>
        <p:sp>
          <p:nvSpPr>
            <p:cNvPr id="13" name="TextBox 12">
              <a:extLst>
                <a:ext uri="{FF2B5EF4-FFF2-40B4-BE49-F238E27FC236}">
                  <a16:creationId xmlns:a16="http://schemas.microsoft.com/office/drawing/2014/main" id="{61269E3B-D7E8-1B45-9949-C7FCAEB53179}"/>
                </a:ext>
              </a:extLst>
            </p:cNvPr>
            <p:cNvSpPr txBox="1"/>
            <p:nvPr/>
          </p:nvSpPr>
          <p:spPr>
            <a:xfrm>
              <a:off x="2632476" y="4693917"/>
              <a:ext cx="432557" cy="2434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600" dirty="0"/>
                <a:t>1980</a:t>
              </a:r>
            </a:p>
          </p:txBody>
        </p:sp>
        <p:sp>
          <p:nvSpPr>
            <p:cNvPr id="14" name="TextBox 13">
              <a:extLst>
                <a:ext uri="{FF2B5EF4-FFF2-40B4-BE49-F238E27FC236}">
                  <a16:creationId xmlns:a16="http://schemas.microsoft.com/office/drawing/2014/main" id="{CB4DD811-9FC5-9C47-AA09-6D788CC3F4C9}"/>
                </a:ext>
              </a:extLst>
            </p:cNvPr>
            <p:cNvSpPr txBox="1"/>
            <p:nvPr/>
          </p:nvSpPr>
          <p:spPr>
            <a:xfrm>
              <a:off x="2206274" y="4693916"/>
              <a:ext cx="432557" cy="2434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600" dirty="0"/>
                <a:t>1970</a:t>
              </a:r>
            </a:p>
          </p:txBody>
        </p:sp>
        <p:sp>
          <p:nvSpPr>
            <p:cNvPr id="15" name="TextBox 14">
              <a:extLst>
                <a:ext uri="{FF2B5EF4-FFF2-40B4-BE49-F238E27FC236}">
                  <a16:creationId xmlns:a16="http://schemas.microsoft.com/office/drawing/2014/main" id="{0C774B5E-AC2B-DD45-B3A1-241A0C6FAA91}"/>
                </a:ext>
              </a:extLst>
            </p:cNvPr>
            <p:cNvSpPr txBox="1"/>
            <p:nvPr/>
          </p:nvSpPr>
          <p:spPr>
            <a:xfrm>
              <a:off x="1780072" y="4693915"/>
              <a:ext cx="432557" cy="2434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600" dirty="0"/>
                <a:t>1960</a:t>
              </a:r>
            </a:p>
          </p:txBody>
        </p:sp>
        <p:sp>
          <p:nvSpPr>
            <p:cNvPr id="16" name="TextBox 15">
              <a:extLst>
                <a:ext uri="{FF2B5EF4-FFF2-40B4-BE49-F238E27FC236}">
                  <a16:creationId xmlns:a16="http://schemas.microsoft.com/office/drawing/2014/main" id="{6F17B987-2F2A-AD40-BD6B-5AB467E83A42}"/>
                </a:ext>
              </a:extLst>
            </p:cNvPr>
            <p:cNvSpPr txBox="1"/>
            <p:nvPr/>
          </p:nvSpPr>
          <p:spPr>
            <a:xfrm rot="16200000">
              <a:off x="253832" y="3163947"/>
              <a:ext cx="2001655" cy="66405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dirty="0"/>
                <a:t>Index  of Data Volume, Variety, Velocity, Value &amp; Veracity</a:t>
              </a:r>
            </a:p>
          </p:txBody>
        </p:sp>
        <p:sp>
          <p:nvSpPr>
            <p:cNvPr id="17" name="TextBox 16">
              <a:extLst>
                <a:ext uri="{FF2B5EF4-FFF2-40B4-BE49-F238E27FC236}">
                  <a16:creationId xmlns:a16="http://schemas.microsoft.com/office/drawing/2014/main" id="{5B2479B2-1B92-744B-BF32-1F96A62AAC19}"/>
                </a:ext>
              </a:extLst>
            </p:cNvPr>
            <p:cNvSpPr txBox="1"/>
            <p:nvPr/>
          </p:nvSpPr>
          <p:spPr>
            <a:xfrm rot="16200000">
              <a:off x="1259407" y="2282726"/>
              <a:ext cx="404888" cy="2434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600" dirty="0"/>
                <a:t>High</a:t>
              </a:r>
            </a:p>
          </p:txBody>
        </p:sp>
        <p:sp>
          <p:nvSpPr>
            <p:cNvPr id="18" name="TextBox 17">
              <a:extLst>
                <a:ext uri="{FF2B5EF4-FFF2-40B4-BE49-F238E27FC236}">
                  <a16:creationId xmlns:a16="http://schemas.microsoft.com/office/drawing/2014/main" id="{7B1BD820-A01D-2D4D-83F1-1BB675BD6E9C}"/>
                </a:ext>
              </a:extLst>
            </p:cNvPr>
            <p:cNvSpPr txBox="1"/>
            <p:nvPr/>
          </p:nvSpPr>
          <p:spPr>
            <a:xfrm rot="16200000">
              <a:off x="1272386" y="4381772"/>
              <a:ext cx="378926" cy="2434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600" dirty="0"/>
                <a:t>Low</a:t>
              </a:r>
            </a:p>
          </p:txBody>
        </p:sp>
        <p:sp>
          <p:nvSpPr>
            <p:cNvPr id="19" name="TextBox 17">
              <a:extLst>
                <a:ext uri="{FF2B5EF4-FFF2-40B4-BE49-F238E27FC236}">
                  <a16:creationId xmlns:a16="http://schemas.microsoft.com/office/drawing/2014/main" id="{FAFD8CDF-A46A-094E-B521-B7FC2E309716}"/>
                </a:ext>
              </a:extLst>
            </p:cNvPr>
            <p:cNvSpPr txBox="1"/>
            <p:nvPr/>
          </p:nvSpPr>
          <p:spPr>
            <a:xfrm>
              <a:off x="1565668" y="2384415"/>
              <a:ext cx="1477657" cy="7747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Total Quality Management, Operations Research  &amp; Statistics</a:t>
              </a:r>
            </a:p>
          </p:txBody>
        </p:sp>
        <p:sp>
          <p:nvSpPr>
            <p:cNvPr id="20" name="TextBox 18">
              <a:extLst>
                <a:ext uri="{FF2B5EF4-FFF2-40B4-BE49-F238E27FC236}">
                  <a16:creationId xmlns:a16="http://schemas.microsoft.com/office/drawing/2014/main" id="{87B871F3-074D-344A-BE2D-69CB4404FB56}"/>
                </a:ext>
              </a:extLst>
            </p:cNvPr>
            <p:cNvSpPr txBox="1"/>
            <p:nvPr/>
          </p:nvSpPr>
          <p:spPr>
            <a:xfrm>
              <a:off x="2494765" y="3684086"/>
              <a:ext cx="1423011" cy="9518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Enterprise Resource Planning (ERP) systems, Lean, Six Sigma, Data Bases &amp; early Data Mining</a:t>
              </a:r>
            </a:p>
          </p:txBody>
        </p:sp>
        <p:sp>
          <p:nvSpPr>
            <p:cNvPr id="21" name="TextBox 19">
              <a:extLst>
                <a:ext uri="{FF2B5EF4-FFF2-40B4-BE49-F238E27FC236}">
                  <a16:creationId xmlns:a16="http://schemas.microsoft.com/office/drawing/2014/main" id="{391D4204-CB8B-594B-8E31-21A8A4DCC516}"/>
                </a:ext>
              </a:extLst>
            </p:cNvPr>
            <p:cNvSpPr txBox="1"/>
            <p:nvPr/>
          </p:nvSpPr>
          <p:spPr>
            <a:xfrm>
              <a:off x="3809194" y="3844743"/>
              <a:ext cx="1430187" cy="7747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AU" sz="1600" dirty="0"/>
                <a:t>Cloud Computing, Big Data, advanced Data Mining, Business Analytics</a:t>
              </a:r>
            </a:p>
          </p:txBody>
        </p:sp>
        <p:sp>
          <p:nvSpPr>
            <p:cNvPr id="22" name="TextBox 21">
              <a:extLst>
                <a:ext uri="{FF2B5EF4-FFF2-40B4-BE49-F238E27FC236}">
                  <a16:creationId xmlns:a16="http://schemas.microsoft.com/office/drawing/2014/main" id="{52345285-EBF0-6E43-84E7-BAF1216FD8DD}"/>
                </a:ext>
              </a:extLst>
            </p:cNvPr>
            <p:cNvSpPr txBox="1"/>
            <p:nvPr/>
          </p:nvSpPr>
          <p:spPr>
            <a:xfrm>
              <a:off x="3004196" y="4861935"/>
              <a:ext cx="637676" cy="2434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sz="1600" dirty="0"/>
                <a:t>Decades</a:t>
              </a:r>
            </a:p>
          </p:txBody>
        </p:sp>
      </p:grpSp>
      <p:sp>
        <p:nvSpPr>
          <p:cNvPr id="23" name="TextBox 22">
            <a:extLst>
              <a:ext uri="{FF2B5EF4-FFF2-40B4-BE49-F238E27FC236}">
                <a16:creationId xmlns:a16="http://schemas.microsoft.com/office/drawing/2014/main" id="{14A79CC5-0D3F-184A-8FE1-6C7CA7C3CC1C}"/>
              </a:ext>
            </a:extLst>
          </p:cNvPr>
          <p:cNvSpPr txBox="1"/>
          <p:nvPr/>
        </p:nvSpPr>
        <p:spPr>
          <a:xfrm>
            <a:off x="9200464" y="2212669"/>
            <a:ext cx="1871663" cy="369332"/>
          </a:xfrm>
          <a:prstGeom prst="rect">
            <a:avLst/>
          </a:prstGeom>
          <a:noFill/>
        </p:spPr>
        <p:txBody>
          <a:bodyPr wrap="square" rtlCol="0">
            <a:spAutoFit/>
          </a:bodyPr>
          <a:lstStyle/>
          <a:p>
            <a:r>
              <a:rPr lang="en-US" i="1" dirty="0"/>
              <a:t>Illustrative Only</a:t>
            </a:r>
          </a:p>
        </p:txBody>
      </p:sp>
    </p:spTree>
    <p:extLst>
      <p:ext uri="{BB962C8B-B14F-4D97-AF65-F5344CB8AC3E}">
        <p14:creationId xmlns:p14="http://schemas.microsoft.com/office/powerpoint/2010/main" val="4250371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anim calcmode="lin" valueType="num">
                                      <p:cBhvr additive="base">
                                        <p:cTn id="13" dur="500" fill="hold"/>
                                        <p:tgtEl>
                                          <p:spTgt spid="23"/>
                                        </p:tgtEl>
                                        <p:attrNameLst>
                                          <p:attrName>ppt_x</p:attrName>
                                        </p:attrNameLst>
                                      </p:cBhvr>
                                      <p:tavLst>
                                        <p:tav tm="0">
                                          <p:val>
                                            <p:strVal val="#ppt_x"/>
                                          </p:val>
                                        </p:tav>
                                        <p:tav tm="100000">
                                          <p:val>
                                            <p:strVal val="#ppt_x"/>
                                          </p:val>
                                        </p:tav>
                                      </p:tavLst>
                                    </p:anim>
                                    <p:anim calcmode="lin" valueType="num">
                                      <p:cBhvr additive="base">
                                        <p:cTn id="1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F1AA1-A890-4A46-82D0-8926C2225DA4}"/>
              </a:ext>
            </a:extLst>
          </p:cNvPr>
          <p:cNvSpPr>
            <a:spLocks noGrp="1"/>
          </p:cNvSpPr>
          <p:nvPr>
            <p:ph type="title"/>
          </p:nvPr>
        </p:nvSpPr>
        <p:spPr/>
        <p:txBody>
          <a:bodyPr/>
          <a:lstStyle/>
          <a:p>
            <a:r>
              <a:rPr lang="en-US" dirty="0"/>
              <a:t>Big Data</a:t>
            </a:r>
          </a:p>
        </p:txBody>
      </p:sp>
      <p:sp>
        <p:nvSpPr>
          <p:cNvPr id="3" name="Content Placeholder 2">
            <a:extLst>
              <a:ext uri="{FF2B5EF4-FFF2-40B4-BE49-F238E27FC236}">
                <a16:creationId xmlns:a16="http://schemas.microsoft.com/office/drawing/2014/main" id="{19E10C4A-80BB-B845-A8D5-2C708B81E36D}"/>
              </a:ext>
            </a:extLst>
          </p:cNvPr>
          <p:cNvSpPr>
            <a:spLocks noGrp="1"/>
          </p:cNvSpPr>
          <p:nvPr>
            <p:ph idx="1"/>
          </p:nvPr>
        </p:nvSpPr>
        <p:spPr>
          <a:xfrm>
            <a:off x="838200" y="1485900"/>
            <a:ext cx="10515600" cy="4691063"/>
          </a:xfrm>
        </p:spPr>
        <p:txBody>
          <a:bodyPr>
            <a:normAutofit fontScale="92500" lnSpcReduction="20000"/>
          </a:bodyPr>
          <a:lstStyle/>
          <a:p>
            <a:pPr marL="0" indent="0">
              <a:buNone/>
            </a:pPr>
            <a:r>
              <a:rPr lang="en-AU" dirty="0"/>
              <a:t>Big Data is typically described in terms of </a:t>
            </a:r>
            <a:r>
              <a:rPr lang="en-AU" i="1" dirty="0"/>
              <a:t>volume, variety, velocity, value and veracity:</a:t>
            </a:r>
            <a:endParaRPr lang="en-US" i="1" dirty="0"/>
          </a:p>
          <a:p>
            <a:pPr lvl="0"/>
            <a:r>
              <a:rPr lang="en-AU" i="1" dirty="0"/>
              <a:t>Volume</a:t>
            </a:r>
            <a:r>
              <a:rPr lang="en-AU" dirty="0"/>
              <a:t> – the volume of data collected and stored is growing exponentially and is likely to reach 35 Zeta bytes by 2020 (Tien, 2015).</a:t>
            </a:r>
          </a:p>
          <a:p>
            <a:pPr lvl="0"/>
            <a:r>
              <a:rPr lang="en-AU" i="1" dirty="0"/>
              <a:t>Variety</a:t>
            </a:r>
            <a:r>
              <a:rPr lang="en-AU" dirty="0"/>
              <a:t> – collected data can be </a:t>
            </a:r>
            <a:r>
              <a:rPr lang="en-AU" i="1" dirty="0"/>
              <a:t>structured,</a:t>
            </a:r>
            <a:r>
              <a:rPr lang="en-AU" dirty="0"/>
              <a:t> </a:t>
            </a:r>
            <a:r>
              <a:rPr lang="en-AU" i="1" dirty="0"/>
              <a:t>semi-structured</a:t>
            </a:r>
            <a:r>
              <a:rPr lang="en-AU" dirty="0"/>
              <a:t> or </a:t>
            </a:r>
            <a:r>
              <a:rPr lang="en-AU" i="1" dirty="0"/>
              <a:t>unstructured</a:t>
            </a:r>
            <a:r>
              <a:rPr lang="en-AU" dirty="0"/>
              <a:t>.</a:t>
            </a:r>
          </a:p>
          <a:p>
            <a:pPr lvl="0"/>
            <a:r>
              <a:rPr lang="en-AU" i="1" dirty="0"/>
              <a:t>Velocity</a:t>
            </a:r>
            <a:r>
              <a:rPr lang="en-AU" dirty="0"/>
              <a:t> – This refers to the rate that data is generated (e.g. in terabytes/minute), the need for rapid processing and analysis of the data and the importance of timely decision making based on the analysis results.</a:t>
            </a:r>
          </a:p>
          <a:p>
            <a:pPr lvl="0"/>
            <a:r>
              <a:rPr lang="en-AU" i="1" dirty="0"/>
              <a:t>Value</a:t>
            </a:r>
            <a:r>
              <a:rPr lang="en-AU" dirty="0"/>
              <a:t> – The whole cost of collection, storage, selection, cleansing, analysis and decision making, must add value to the organisation undertaking those activities.</a:t>
            </a:r>
          </a:p>
          <a:p>
            <a:pPr lvl="0"/>
            <a:r>
              <a:rPr lang="en-AU" i="1" dirty="0"/>
              <a:t>Veracity</a:t>
            </a:r>
            <a:r>
              <a:rPr lang="en-AU" dirty="0"/>
              <a:t> – Relates to the accuracy and consistency of the collected and stored data.</a:t>
            </a:r>
          </a:p>
        </p:txBody>
      </p:sp>
      <p:sp>
        <p:nvSpPr>
          <p:cNvPr id="4" name="Footer Placeholder 3">
            <a:extLst>
              <a:ext uri="{FF2B5EF4-FFF2-40B4-BE49-F238E27FC236}">
                <a16:creationId xmlns:a16="http://schemas.microsoft.com/office/drawing/2014/main" id="{669678FD-4320-4947-AD71-5DCD84A0EE79}"/>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62298DBD-81CB-3D4F-ADF2-F084206B39B2}"/>
              </a:ext>
            </a:extLst>
          </p:cNvPr>
          <p:cNvSpPr>
            <a:spLocks noGrp="1"/>
          </p:cNvSpPr>
          <p:nvPr>
            <p:ph type="sldNum" sz="quarter" idx="12"/>
          </p:nvPr>
        </p:nvSpPr>
        <p:spPr/>
        <p:txBody>
          <a:bodyPr/>
          <a:lstStyle/>
          <a:p>
            <a:fld id="{1BA83C58-6694-F641-94D6-8E01C1F5435E}" type="slidenum">
              <a:rPr lang="en-US" smtClean="0"/>
              <a:t>9</a:t>
            </a:fld>
            <a:endParaRPr lang="en-US"/>
          </a:p>
        </p:txBody>
      </p:sp>
    </p:spTree>
    <p:extLst>
      <p:ext uri="{BB962C8B-B14F-4D97-AF65-F5344CB8AC3E}">
        <p14:creationId xmlns:p14="http://schemas.microsoft.com/office/powerpoint/2010/main" val="621445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BCCBC-20B3-7042-9710-195D7AF56B98}"/>
              </a:ext>
            </a:extLst>
          </p:cNvPr>
          <p:cNvSpPr>
            <a:spLocks noGrp="1"/>
          </p:cNvSpPr>
          <p:nvPr>
            <p:ph type="title"/>
          </p:nvPr>
        </p:nvSpPr>
        <p:spPr/>
        <p:txBody>
          <a:bodyPr/>
          <a:lstStyle/>
          <a:p>
            <a:r>
              <a:rPr lang="en-US" dirty="0"/>
              <a:t>Big Data Analytics (BDA)</a:t>
            </a:r>
          </a:p>
        </p:txBody>
      </p:sp>
      <p:sp>
        <p:nvSpPr>
          <p:cNvPr id="3" name="Content Placeholder 2">
            <a:extLst>
              <a:ext uri="{FF2B5EF4-FFF2-40B4-BE49-F238E27FC236}">
                <a16:creationId xmlns:a16="http://schemas.microsoft.com/office/drawing/2014/main" id="{FFC804D6-5D7D-ED4E-A70E-EDC48E8239CA}"/>
              </a:ext>
            </a:extLst>
          </p:cNvPr>
          <p:cNvSpPr>
            <a:spLocks noGrp="1"/>
          </p:cNvSpPr>
          <p:nvPr>
            <p:ph idx="1"/>
          </p:nvPr>
        </p:nvSpPr>
        <p:spPr/>
        <p:txBody>
          <a:bodyPr/>
          <a:lstStyle/>
          <a:p>
            <a:r>
              <a:rPr lang="en-AU" dirty="0"/>
              <a:t>As supply chains generate Big Data, then analytics can be used on such supply chain data in order to solve problems and/or optimize supply chain processes</a:t>
            </a:r>
          </a:p>
          <a:p>
            <a:r>
              <a:rPr lang="en-AU" dirty="0"/>
              <a:t>Importantly, Big Data needs to be viewed as an asset by supply chain leaders and practitioners</a:t>
            </a:r>
          </a:p>
          <a:p>
            <a:r>
              <a:rPr lang="en-AU" dirty="0"/>
              <a:t>The next slide outlines a reliable Big Data Analytics process. Careful execution of each step is crucial if full potential benefits are to be realised</a:t>
            </a:r>
          </a:p>
        </p:txBody>
      </p:sp>
      <p:sp>
        <p:nvSpPr>
          <p:cNvPr id="4" name="Footer Placeholder 3">
            <a:extLst>
              <a:ext uri="{FF2B5EF4-FFF2-40B4-BE49-F238E27FC236}">
                <a16:creationId xmlns:a16="http://schemas.microsoft.com/office/drawing/2014/main" id="{0436C64B-B583-374D-BEFB-769C3F1CA8C8}"/>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7D203E4A-B903-7749-AFE1-EAB70E8542F0}"/>
              </a:ext>
            </a:extLst>
          </p:cNvPr>
          <p:cNvSpPr>
            <a:spLocks noGrp="1"/>
          </p:cNvSpPr>
          <p:nvPr>
            <p:ph type="sldNum" sz="quarter" idx="12"/>
          </p:nvPr>
        </p:nvSpPr>
        <p:spPr/>
        <p:txBody>
          <a:bodyPr/>
          <a:lstStyle/>
          <a:p>
            <a:fld id="{1BA83C58-6694-F641-94D6-8E01C1F5435E}" type="slidenum">
              <a:rPr lang="en-US" smtClean="0"/>
              <a:t>10</a:t>
            </a:fld>
            <a:endParaRPr lang="en-US"/>
          </a:p>
        </p:txBody>
      </p:sp>
    </p:spTree>
    <p:extLst>
      <p:ext uri="{BB962C8B-B14F-4D97-AF65-F5344CB8AC3E}">
        <p14:creationId xmlns:p14="http://schemas.microsoft.com/office/powerpoint/2010/main" val="3720741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759E2-9304-274F-95C0-F06E3BCA98E1}"/>
              </a:ext>
            </a:extLst>
          </p:cNvPr>
          <p:cNvSpPr>
            <a:spLocks noGrp="1"/>
          </p:cNvSpPr>
          <p:nvPr>
            <p:ph type="title"/>
          </p:nvPr>
        </p:nvSpPr>
        <p:spPr/>
        <p:txBody>
          <a:bodyPr/>
          <a:lstStyle/>
          <a:p>
            <a:r>
              <a:rPr lang="en-AU"/>
              <a:t>Big Data Analytics Process </a:t>
            </a:r>
          </a:p>
        </p:txBody>
      </p:sp>
      <p:sp>
        <p:nvSpPr>
          <p:cNvPr id="4" name="Footer Placeholder 3">
            <a:extLst>
              <a:ext uri="{FF2B5EF4-FFF2-40B4-BE49-F238E27FC236}">
                <a16:creationId xmlns:a16="http://schemas.microsoft.com/office/drawing/2014/main" id="{93679FDE-A0EA-9440-8D05-891F73C344A4}"/>
              </a:ext>
            </a:extLst>
          </p:cNvPr>
          <p:cNvSpPr>
            <a:spLocks noGrp="1"/>
          </p:cNvSpPr>
          <p:nvPr>
            <p:ph type="ftr" sz="quarter" idx="11"/>
          </p:nvPr>
        </p:nvSpPr>
        <p:spPr/>
        <p:txBody>
          <a:bodyPr/>
          <a:lstStyle/>
          <a:p>
            <a:r>
              <a:rPr lang="en-AU"/>
              <a:t>Supply Chain Analytics</a:t>
            </a:r>
          </a:p>
        </p:txBody>
      </p:sp>
      <p:sp>
        <p:nvSpPr>
          <p:cNvPr id="5" name="Slide Number Placeholder 4">
            <a:extLst>
              <a:ext uri="{FF2B5EF4-FFF2-40B4-BE49-F238E27FC236}">
                <a16:creationId xmlns:a16="http://schemas.microsoft.com/office/drawing/2014/main" id="{AD68A404-DA29-EC47-B5F0-12C858890D4E}"/>
              </a:ext>
            </a:extLst>
          </p:cNvPr>
          <p:cNvSpPr>
            <a:spLocks noGrp="1"/>
          </p:cNvSpPr>
          <p:nvPr>
            <p:ph type="sldNum" sz="quarter" idx="12"/>
          </p:nvPr>
        </p:nvSpPr>
        <p:spPr/>
        <p:txBody>
          <a:bodyPr/>
          <a:lstStyle/>
          <a:p>
            <a:fld id="{1BA83C58-6694-F641-94D6-8E01C1F5435E}" type="slidenum">
              <a:rPr lang="en-AU" smtClean="0"/>
              <a:t>11</a:t>
            </a:fld>
            <a:endParaRPr lang="en-AU"/>
          </a:p>
        </p:txBody>
      </p:sp>
      <p:grpSp>
        <p:nvGrpSpPr>
          <p:cNvPr id="3" name="Group 2">
            <a:extLst>
              <a:ext uri="{FF2B5EF4-FFF2-40B4-BE49-F238E27FC236}">
                <a16:creationId xmlns:a16="http://schemas.microsoft.com/office/drawing/2014/main" id="{C25243AB-45BB-F74F-805B-5286416ADAD8}"/>
              </a:ext>
            </a:extLst>
          </p:cNvPr>
          <p:cNvGrpSpPr/>
          <p:nvPr/>
        </p:nvGrpSpPr>
        <p:grpSpPr>
          <a:xfrm>
            <a:off x="2382421" y="1572394"/>
            <a:ext cx="7087645" cy="4672768"/>
            <a:chOff x="2382421" y="1572394"/>
            <a:chExt cx="7087645" cy="4672768"/>
          </a:xfrm>
        </p:grpSpPr>
        <p:sp>
          <p:nvSpPr>
            <p:cNvPr id="6" name="Rounded Rectangle 5">
              <a:extLst>
                <a:ext uri="{FF2B5EF4-FFF2-40B4-BE49-F238E27FC236}">
                  <a16:creationId xmlns:a16="http://schemas.microsoft.com/office/drawing/2014/main" id="{B612145C-AC15-F54F-8E2E-73DAF0689BDA}"/>
                </a:ext>
              </a:extLst>
            </p:cNvPr>
            <p:cNvSpPr/>
            <p:nvPr/>
          </p:nvSpPr>
          <p:spPr>
            <a:xfrm>
              <a:off x="5100637" y="1572394"/>
              <a:ext cx="2128837" cy="742950"/>
            </a:xfrm>
            <a:prstGeom prst="roundRect">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dirty="0">
                  <a:solidFill>
                    <a:schemeClr val="tx1"/>
                  </a:solidFill>
                </a:rPr>
                <a:t>1. Detailed problem statement</a:t>
              </a:r>
            </a:p>
          </p:txBody>
        </p:sp>
        <p:sp>
          <p:nvSpPr>
            <p:cNvPr id="7" name="Rounded Rectangle 6">
              <a:extLst>
                <a:ext uri="{FF2B5EF4-FFF2-40B4-BE49-F238E27FC236}">
                  <a16:creationId xmlns:a16="http://schemas.microsoft.com/office/drawing/2014/main" id="{6EF067A7-F00D-FB42-A26B-30FF4B734998}"/>
                </a:ext>
              </a:extLst>
            </p:cNvPr>
            <p:cNvSpPr/>
            <p:nvPr/>
          </p:nvSpPr>
          <p:spPr>
            <a:xfrm>
              <a:off x="7546182" y="2524125"/>
              <a:ext cx="1923884" cy="742950"/>
            </a:xfrm>
            <a:prstGeom prst="roundRect">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dirty="0">
                  <a:solidFill>
                    <a:schemeClr val="tx1"/>
                  </a:solidFill>
                </a:rPr>
                <a:t>2. Selection of useful data</a:t>
              </a:r>
            </a:p>
          </p:txBody>
        </p:sp>
        <p:sp>
          <p:nvSpPr>
            <p:cNvPr id="8" name="Rounded Rectangle 7">
              <a:extLst>
                <a:ext uri="{FF2B5EF4-FFF2-40B4-BE49-F238E27FC236}">
                  <a16:creationId xmlns:a16="http://schemas.microsoft.com/office/drawing/2014/main" id="{6DC7EFD5-9F98-F747-9336-6CA8D6FD2D0E}"/>
                </a:ext>
              </a:extLst>
            </p:cNvPr>
            <p:cNvSpPr/>
            <p:nvPr/>
          </p:nvSpPr>
          <p:spPr>
            <a:xfrm>
              <a:off x="7546182" y="3568684"/>
              <a:ext cx="1923884" cy="742950"/>
            </a:xfrm>
            <a:prstGeom prst="roundRect">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3. Pre-processing, data cleansing</a:t>
              </a:r>
            </a:p>
          </p:txBody>
        </p:sp>
        <p:sp>
          <p:nvSpPr>
            <p:cNvPr id="9" name="Rounded Rectangle 8">
              <a:extLst>
                <a:ext uri="{FF2B5EF4-FFF2-40B4-BE49-F238E27FC236}">
                  <a16:creationId xmlns:a16="http://schemas.microsoft.com/office/drawing/2014/main" id="{CBD67F87-9BCC-F448-B924-A5FEB8657E07}"/>
                </a:ext>
              </a:extLst>
            </p:cNvPr>
            <p:cNvSpPr/>
            <p:nvPr/>
          </p:nvSpPr>
          <p:spPr>
            <a:xfrm>
              <a:off x="7546182" y="4613243"/>
              <a:ext cx="1923884" cy="742950"/>
            </a:xfrm>
            <a:prstGeom prst="roundRect">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4. Data standardisation</a:t>
              </a:r>
            </a:p>
          </p:txBody>
        </p:sp>
        <p:sp>
          <p:nvSpPr>
            <p:cNvPr id="10" name="Rounded Rectangle 9">
              <a:extLst>
                <a:ext uri="{FF2B5EF4-FFF2-40B4-BE49-F238E27FC236}">
                  <a16:creationId xmlns:a16="http://schemas.microsoft.com/office/drawing/2014/main" id="{03AFF941-CD22-4644-8B1B-FE5C74D66926}"/>
                </a:ext>
              </a:extLst>
            </p:cNvPr>
            <p:cNvSpPr/>
            <p:nvPr/>
          </p:nvSpPr>
          <p:spPr>
            <a:xfrm>
              <a:off x="5029200" y="5502212"/>
              <a:ext cx="2271712" cy="742950"/>
            </a:xfrm>
            <a:prstGeom prst="roundRect">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5. Data Analysis using analytic methods</a:t>
              </a:r>
            </a:p>
          </p:txBody>
        </p:sp>
        <p:sp>
          <p:nvSpPr>
            <p:cNvPr id="11" name="Rounded Rectangle 10">
              <a:extLst>
                <a:ext uri="{FF2B5EF4-FFF2-40B4-BE49-F238E27FC236}">
                  <a16:creationId xmlns:a16="http://schemas.microsoft.com/office/drawing/2014/main" id="{3A35C855-76A1-334C-8512-43873E9991F9}"/>
                </a:ext>
              </a:extLst>
            </p:cNvPr>
            <p:cNvSpPr/>
            <p:nvPr/>
          </p:nvSpPr>
          <p:spPr>
            <a:xfrm>
              <a:off x="2382421" y="4613243"/>
              <a:ext cx="2626531" cy="742950"/>
            </a:xfrm>
            <a:prstGeom prst="roundRect">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a:solidFill>
                    <a:schemeClr val="tx1"/>
                  </a:solidFill>
                </a:rPr>
                <a:t>6. Data visualization so humans can understand</a:t>
              </a:r>
            </a:p>
          </p:txBody>
        </p:sp>
        <p:sp>
          <p:nvSpPr>
            <p:cNvPr id="12" name="Rounded Rectangle 11">
              <a:extLst>
                <a:ext uri="{FF2B5EF4-FFF2-40B4-BE49-F238E27FC236}">
                  <a16:creationId xmlns:a16="http://schemas.microsoft.com/office/drawing/2014/main" id="{1A4A1A0E-EEE5-6242-B51C-0492C7178B93}"/>
                </a:ext>
              </a:extLst>
            </p:cNvPr>
            <p:cNvSpPr/>
            <p:nvPr/>
          </p:nvSpPr>
          <p:spPr>
            <a:xfrm>
              <a:off x="2506845" y="3649826"/>
              <a:ext cx="2377683" cy="742950"/>
            </a:xfrm>
            <a:prstGeom prst="roundRect">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dirty="0">
                  <a:solidFill>
                    <a:schemeClr val="tx1"/>
                  </a:solidFill>
                </a:rPr>
                <a:t>7. Recommended improvement actions</a:t>
              </a:r>
            </a:p>
          </p:txBody>
        </p:sp>
        <p:sp>
          <p:nvSpPr>
            <p:cNvPr id="13" name="Rounded Rectangle 12">
              <a:extLst>
                <a:ext uri="{FF2B5EF4-FFF2-40B4-BE49-F238E27FC236}">
                  <a16:creationId xmlns:a16="http://schemas.microsoft.com/office/drawing/2014/main" id="{FD8BDAB7-07D5-F141-88E1-1A2789055729}"/>
                </a:ext>
              </a:extLst>
            </p:cNvPr>
            <p:cNvSpPr/>
            <p:nvPr/>
          </p:nvSpPr>
          <p:spPr>
            <a:xfrm>
              <a:off x="2501782" y="2267319"/>
              <a:ext cx="2387808" cy="1161681"/>
            </a:xfrm>
            <a:prstGeom prst="roundRect">
              <a:avLst/>
            </a:prstGeom>
            <a:no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dirty="0">
                  <a:solidFill>
                    <a:schemeClr val="tx1"/>
                  </a:solidFill>
                </a:rPr>
                <a:t>8. Execute and check results. If unresolved then go to 1., else choose next problem</a:t>
              </a:r>
            </a:p>
          </p:txBody>
        </p:sp>
        <p:cxnSp>
          <p:nvCxnSpPr>
            <p:cNvPr id="15" name="Curved Connector 14">
              <a:extLst>
                <a:ext uri="{FF2B5EF4-FFF2-40B4-BE49-F238E27FC236}">
                  <a16:creationId xmlns:a16="http://schemas.microsoft.com/office/drawing/2014/main" id="{9DA02469-0FDA-7648-AB3E-3F7A7A6AB43E}"/>
                </a:ext>
              </a:extLst>
            </p:cNvPr>
            <p:cNvCxnSpPr>
              <a:cxnSpLocks/>
              <a:stCxn id="6" idx="3"/>
              <a:endCxn id="7" idx="0"/>
            </p:cNvCxnSpPr>
            <p:nvPr/>
          </p:nvCxnSpPr>
          <p:spPr>
            <a:xfrm>
              <a:off x="7229474" y="1943869"/>
              <a:ext cx="1278650" cy="580256"/>
            </a:xfrm>
            <a:prstGeom prst="curvedConnector2">
              <a:avLst/>
            </a:prstGeom>
            <a:ln w="28575">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Curved Connector 16">
              <a:extLst>
                <a:ext uri="{FF2B5EF4-FFF2-40B4-BE49-F238E27FC236}">
                  <a16:creationId xmlns:a16="http://schemas.microsoft.com/office/drawing/2014/main" id="{FD00574D-328B-9D43-9B24-85C3FBBB90E4}"/>
                </a:ext>
              </a:extLst>
            </p:cNvPr>
            <p:cNvCxnSpPr>
              <a:cxnSpLocks/>
              <a:stCxn id="7" idx="2"/>
              <a:endCxn id="8" idx="0"/>
            </p:cNvCxnSpPr>
            <p:nvPr/>
          </p:nvCxnSpPr>
          <p:spPr>
            <a:xfrm rot="5400000">
              <a:off x="8357320" y="3417879"/>
              <a:ext cx="301609" cy="12700"/>
            </a:xfrm>
            <a:prstGeom prst="curvedConnector3">
              <a:avLst>
                <a:gd name="adj1" fmla="val 50000"/>
              </a:avLst>
            </a:prstGeom>
            <a:ln w="28575">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Curved Connector 19">
              <a:extLst>
                <a:ext uri="{FF2B5EF4-FFF2-40B4-BE49-F238E27FC236}">
                  <a16:creationId xmlns:a16="http://schemas.microsoft.com/office/drawing/2014/main" id="{AE2AF5A4-F996-7549-BE2D-F7A9E1CE1E5A}"/>
                </a:ext>
              </a:extLst>
            </p:cNvPr>
            <p:cNvCxnSpPr>
              <a:cxnSpLocks/>
              <a:stCxn id="8" idx="2"/>
              <a:endCxn id="9" idx="0"/>
            </p:cNvCxnSpPr>
            <p:nvPr/>
          </p:nvCxnSpPr>
          <p:spPr>
            <a:xfrm rot="5400000">
              <a:off x="8357320" y="4462438"/>
              <a:ext cx="301609" cy="12700"/>
            </a:xfrm>
            <a:prstGeom prst="curvedConnector3">
              <a:avLst>
                <a:gd name="adj1" fmla="val 50000"/>
              </a:avLst>
            </a:prstGeom>
            <a:ln w="28575">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Curved Connector 22">
              <a:extLst>
                <a:ext uri="{FF2B5EF4-FFF2-40B4-BE49-F238E27FC236}">
                  <a16:creationId xmlns:a16="http://schemas.microsoft.com/office/drawing/2014/main" id="{127E8AA4-2C4E-0D42-B8CE-0AD1AC4EDF46}"/>
                </a:ext>
              </a:extLst>
            </p:cNvPr>
            <p:cNvCxnSpPr>
              <a:cxnSpLocks/>
              <a:stCxn id="9" idx="2"/>
              <a:endCxn id="10" idx="3"/>
            </p:cNvCxnSpPr>
            <p:nvPr/>
          </p:nvCxnSpPr>
          <p:spPr>
            <a:xfrm rot="5400000">
              <a:off x="7645771" y="5011334"/>
              <a:ext cx="517494" cy="1207212"/>
            </a:xfrm>
            <a:prstGeom prst="curvedConnector2">
              <a:avLst/>
            </a:prstGeom>
            <a:ln w="28575">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Curved Connector 25">
              <a:extLst>
                <a:ext uri="{FF2B5EF4-FFF2-40B4-BE49-F238E27FC236}">
                  <a16:creationId xmlns:a16="http://schemas.microsoft.com/office/drawing/2014/main" id="{4CBA87EF-13FA-1349-94EA-42C806AE618B}"/>
                </a:ext>
              </a:extLst>
            </p:cNvPr>
            <p:cNvCxnSpPr>
              <a:cxnSpLocks/>
              <a:stCxn id="10" idx="1"/>
              <a:endCxn id="11" idx="2"/>
            </p:cNvCxnSpPr>
            <p:nvPr/>
          </p:nvCxnSpPr>
          <p:spPr>
            <a:xfrm rot="10800000">
              <a:off x="3695688" y="5356193"/>
              <a:ext cx="1333513" cy="517494"/>
            </a:xfrm>
            <a:prstGeom prst="curvedConnector2">
              <a:avLst/>
            </a:prstGeom>
            <a:ln w="28575">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9" name="Curved Connector 28">
              <a:extLst>
                <a:ext uri="{FF2B5EF4-FFF2-40B4-BE49-F238E27FC236}">
                  <a16:creationId xmlns:a16="http://schemas.microsoft.com/office/drawing/2014/main" id="{7656E6B3-ED13-1248-BFAA-D98369E2913B}"/>
                </a:ext>
              </a:extLst>
            </p:cNvPr>
            <p:cNvCxnSpPr>
              <a:cxnSpLocks/>
              <a:stCxn id="11" idx="0"/>
              <a:endCxn id="12" idx="2"/>
            </p:cNvCxnSpPr>
            <p:nvPr/>
          </p:nvCxnSpPr>
          <p:spPr>
            <a:xfrm rot="5400000" flipH="1" flipV="1">
              <a:off x="3585454" y="4503010"/>
              <a:ext cx="220467" cy="12700"/>
            </a:xfrm>
            <a:prstGeom prst="curvedConnector3">
              <a:avLst>
                <a:gd name="adj1" fmla="val 50000"/>
              </a:avLst>
            </a:prstGeom>
            <a:ln w="28575">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2" name="Curved Connector 31">
              <a:extLst>
                <a:ext uri="{FF2B5EF4-FFF2-40B4-BE49-F238E27FC236}">
                  <a16:creationId xmlns:a16="http://schemas.microsoft.com/office/drawing/2014/main" id="{4446A7A9-7C19-034B-BF53-D60449A5FBE6}"/>
                </a:ext>
              </a:extLst>
            </p:cNvPr>
            <p:cNvCxnSpPr>
              <a:cxnSpLocks/>
              <a:stCxn id="12" idx="0"/>
              <a:endCxn id="13" idx="2"/>
            </p:cNvCxnSpPr>
            <p:nvPr/>
          </p:nvCxnSpPr>
          <p:spPr>
            <a:xfrm rot="16200000" flipV="1">
              <a:off x="3585274" y="3539412"/>
              <a:ext cx="220826" cy="1"/>
            </a:xfrm>
            <a:prstGeom prst="curvedConnector3">
              <a:avLst>
                <a:gd name="adj1" fmla="val 50000"/>
              </a:avLst>
            </a:prstGeom>
            <a:ln w="28575">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7" name="Curved Connector 36">
              <a:extLst>
                <a:ext uri="{FF2B5EF4-FFF2-40B4-BE49-F238E27FC236}">
                  <a16:creationId xmlns:a16="http://schemas.microsoft.com/office/drawing/2014/main" id="{605C9DEA-B978-994E-9952-6DC4BD14F9BC}"/>
                </a:ext>
              </a:extLst>
            </p:cNvPr>
            <p:cNvCxnSpPr>
              <a:cxnSpLocks/>
              <a:stCxn id="13" idx="0"/>
              <a:endCxn id="6" idx="1"/>
            </p:cNvCxnSpPr>
            <p:nvPr/>
          </p:nvCxnSpPr>
          <p:spPr>
            <a:xfrm rot="5400000" flipH="1" flipV="1">
              <a:off x="4236436" y="1403119"/>
              <a:ext cx="323450" cy="1404951"/>
            </a:xfrm>
            <a:prstGeom prst="curvedConnector2">
              <a:avLst/>
            </a:prstGeom>
            <a:ln w="28575">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52059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CE39-4474-5A4F-9A2E-C60BA97748C2}"/>
              </a:ext>
            </a:extLst>
          </p:cNvPr>
          <p:cNvSpPr>
            <a:spLocks noGrp="1"/>
          </p:cNvSpPr>
          <p:nvPr>
            <p:ph type="title"/>
          </p:nvPr>
        </p:nvSpPr>
        <p:spPr/>
        <p:txBody>
          <a:bodyPr/>
          <a:lstStyle/>
          <a:p>
            <a:r>
              <a:rPr lang="en-AU"/>
              <a:t>Supply Chain, Organisational and Process Knowledge</a:t>
            </a:r>
          </a:p>
        </p:txBody>
      </p:sp>
      <p:sp>
        <p:nvSpPr>
          <p:cNvPr id="3" name="Content Placeholder 2">
            <a:extLst>
              <a:ext uri="{FF2B5EF4-FFF2-40B4-BE49-F238E27FC236}">
                <a16:creationId xmlns:a16="http://schemas.microsoft.com/office/drawing/2014/main" id="{E856CCAB-A3B8-BF41-A318-E7C5E0937365}"/>
              </a:ext>
            </a:extLst>
          </p:cNvPr>
          <p:cNvSpPr>
            <a:spLocks noGrp="1"/>
          </p:cNvSpPr>
          <p:nvPr>
            <p:ph idx="1"/>
          </p:nvPr>
        </p:nvSpPr>
        <p:spPr/>
        <p:txBody>
          <a:bodyPr>
            <a:normAutofit lnSpcReduction="10000"/>
          </a:bodyPr>
          <a:lstStyle/>
          <a:p>
            <a:r>
              <a:rPr lang="en-AU" dirty="0"/>
              <a:t>Unless the lead data scientist in charge of an organisation’s whole data management activities has a good understanding of the organisation’s supply chain and domain of operation and the specific business processes used by the organisation, then they will have little idea of how to go about applying, to maximum effect, the array of data science tools and methodologies described above</a:t>
            </a:r>
          </a:p>
          <a:p>
            <a:r>
              <a:rPr lang="en-AU" dirty="0"/>
              <a:t>For example, nuclear medicine manufacturers use what is a called a target plate in the manufacture of their isotopes. The lead-time for the supply of the target plates from the few global vendors manufacturing them, can be up to six months. Managing the supply of plates and their stocking levels is thus a criticality for this supply chain</a:t>
            </a:r>
          </a:p>
          <a:p>
            <a:endParaRPr lang="en-AU" dirty="0"/>
          </a:p>
        </p:txBody>
      </p:sp>
      <p:sp>
        <p:nvSpPr>
          <p:cNvPr id="4" name="Footer Placeholder 3">
            <a:extLst>
              <a:ext uri="{FF2B5EF4-FFF2-40B4-BE49-F238E27FC236}">
                <a16:creationId xmlns:a16="http://schemas.microsoft.com/office/drawing/2014/main" id="{53BD0185-372F-754E-8A15-45BC578C48A3}"/>
              </a:ext>
            </a:extLst>
          </p:cNvPr>
          <p:cNvSpPr>
            <a:spLocks noGrp="1"/>
          </p:cNvSpPr>
          <p:nvPr>
            <p:ph type="ftr" sz="quarter" idx="11"/>
          </p:nvPr>
        </p:nvSpPr>
        <p:spPr/>
        <p:txBody>
          <a:bodyPr/>
          <a:lstStyle/>
          <a:p>
            <a:r>
              <a:rPr lang="en-AU"/>
              <a:t>Supply Chain Analytics</a:t>
            </a:r>
          </a:p>
        </p:txBody>
      </p:sp>
      <p:sp>
        <p:nvSpPr>
          <p:cNvPr id="5" name="Slide Number Placeholder 4">
            <a:extLst>
              <a:ext uri="{FF2B5EF4-FFF2-40B4-BE49-F238E27FC236}">
                <a16:creationId xmlns:a16="http://schemas.microsoft.com/office/drawing/2014/main" id="{6D217E4D-9F28-3C42-A279-90A905E016D2}"/>
              </a:ext>
            </a:extLst>
          </p:cNvPr>
          <p:cNvSpPr>
            <a:spLocks noGrp="1"/>
          </p:cNvSpPr>
          <p:nvPr>
            <p:ph type="sldNum" sz="quarter" idx="12"/>
          </p:nvPr>
        </p:nvSpPr>
        <p:spPr/>
        <p:txBody>
          <a:bodyPr/>
          <a:lstStyle/>
          <a:p>
            <a:fld id="{1BA83C58-6694-F641-94D6-8E01C1F5435E}" type="slidenum">
              <a:rPr lang="en-AU" smtClean="0"/>
              <a:t>12</a:t>
            </a:fld>
            <a:endParaRPr lang="en-AU"/>
          </a:p>
        </p:txBody>
      </p:sp>
    </p:spTree>
    <p:extLst>
      <p:ext uri="{BB962C8B-B14F-4D97-AF65-F5344CB8AC3E}">
        <p14:creationId xmlns:p14="http://schemas.microsoft.com/office/powerpoint/2010/main" val="2395309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D7606-7150-8F4C-AD7D-60326FCC9714}"/>
              </a:ext>
            </a:extLst>
          </p:cNvPr>
          <p:cNvSpPr>
            <a:spLocks noGrp="1"/>
          </p:cNvSpPr>
          <p:nvPr>
            <p:ph type="title"/>
          </p:nvPr>
        </p:nvSpPr>
        <p:spPr/>
        <p:txBody>
          <a:bodyPr/>
          <a:lstStyle/>
          <a:p>
            <a:r>
              <a:rPr lang="en-US" dirty="0"/>
              <a:t>Cloud Computing</a:t>
            </a:r>
          </a:p>
        </p:txBody>
      </p:sp>
      <p:sp>
        <p:nvSpPr>
          <p:cNvPr id="3" name="Content Placeholder 2">
            <a:extLst>
              <a:ext uri="{FF2B5EF4-FFF2-40B4-BE49-F238E27FC236}">
                <a16:creationId xmlns:a16="http://schemas.microsoft.com/office/drawing/2014/main" id="{13A2ACBD-4B4E-F74E-BE57-ED42DE038833}"/>
              </a:ext>
            </a:extLst>
          </p:cNvPr>
          <p:cNvSpPr>
            <a:spLocks noGrp="1"/>
          </p:cNvSpPr>
          <p:nvPr>
            <p:ph idx="1"/>
          </p:nvPr>
        </p:nvSpPr>
        <p:spPr/>
        <p:txBody>
          <a:bodyPr/>
          <a:lstStyle/>
          <a:p>
            <a:r>
              <a:rPr lang="en-AU" dirty="0"/>
              <a:t>Whilst not a direct subset of Data Science, Cloud Computing is nevertheless an important associated topic</a:t>
            </a:r>
          </a:p>
          <a:p>
            <a:r>
              <a:rPr lang="en-AU" dirty="0"/>
              <a:t>Cloud computing represents a potential watershed approach to the usage of computers, networks, data storage, data analysis and software development and usage leading to significant supply chain collaboration opportunities</a:t>
            </a:r>
          </a:p>
          <a:p>
            <a:r>
              <a:rPr lang="en-AU" dirty="0"/>
              <a:t>Such collaboration opportunities can, if captured, lead to improved customer delivery reliability, reduced order cycle times, improved responsiveness, reduced supply chain costs and inventories</a:t>
            </a:r>
            <a:endParaRPr lang="en-US" dirty="0"/>
          </a:p>
        </p:txBody>
      </p:sp>
      <p:sp>
        <p:nvSpPr>
          <p:cNvPr id="4" name="Footer Placeholder 3">
            <a:extLst>
              <a:ext uri="{FF2B5EF4-FFF2-40B4-BE49-F238E27FC236}">
                <a16:creationId xmlns:a16="http://schemas.microsoft.com/office/drawing/2014/main" id="{874C0DD4-84B6-464E-B786-AE42F5643E0F}"/>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6A587F3E-73D2-014A-B6F7-0635D81669C1}"/>
              </a:ext>
            </a:extLst>
          </p:cNvPr>
          <p:cNvSpPr>
            <a:spLocks noGrp="1"/>
          </p:cNvSpPr>
          <p:nvPr>
            <p:ph type="sldNum" sz="quarter" idx="12"/>
          </p:nvPr>
        </p:nvSpPr>
        <p:spPr/>
        <p:txBody>
          <a:bodyPr/>
          <a:lstStyle/>
          <a:p>
            <a:fld id="{1BA83C58-6694-F641-94D6-8E01C1F5435E}" type="slidenum">
              <a:rPr lang="en-US" smtClean="0"/>
              <a:t>13</a:t>
            </a:fld>
            <a:endParaRPr lang="en-US"/>
          </a:p>
        </p:txBody>
      </p:sp>
    </p:spTree>
    <p:extLst>
      <p:ext uri="{BB962C8B-B14F-4D97-AF65-F5344CB8AC3E}">
        <p14:creationId xmlns:p14="http://schemas.microsoft.com/office/powerpoint/2010/main" val="30315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F3F24-8616-0642-B1D9-B6D69281A916}"/>
              </a:ext>
            </a:extLst>
          </p:cNvPr>
          <p:cNvSpPr>
            <a:spLocks noGrp="1"/>
          </p:cNvSpPr>
          <p:nvPr>
            <p:ph type="title"/>
          </p:nvPr>
        </p:nvSpPr>
        <p:spPr/>
        <p:txBody>
          <a:bodyPr/>
          <a:lstStyle/>
          <a:p>
            <a:r>
              <a:rPr lang="en-US" dirty="0"/>
              <a:t>Cloud Computing (2)</a:t>
            </a:r>
          </a:p>
        </p:txBody>
      </p:sp>
      <p:sp>
        <p:nvSpPr>
          <p:cNvPr id="3" name="Content Placeholder 2">
            <a:extLst>
              <a:ext uri="{FF2B5EF4-FFF2-40B4-BE49-F238E27FC236}">
                <a16:creationId xmlns:a16="http://schemas.microsoft.com/office/drawing/2014/main" id="{5D9D4D9C-17F4-124E-84BA-93CA6B298766}"/>
              </a:ext>
            </a:extLst>
          </p:cNvPr>
          <p:cNvSpPr>
            <a:spLocks noGrp="1"/>
          </p:cNvSpPr>
          <p:nvPr>
            <p:ph idx="1"/>
          </p:nvPr>
        </p:nvSpPr>
        <p:spPr>
          <a:xfrm>
            <a:off x="838200" y="1511289"/>
            <a:ext cx="10515600" cy="588963"/>
          </a:xfrm>
        </p:spPr>
        <p:txBody>
          <a:bodyPr/>
          <a:lstStyle/>
          <a:p>
            <a:r>
              <a:rPr lang="en-US" dirty="0"/>
              <a:t>Such a collaborative design can be conceived as:</a:t>
            </a:r>
          </a:p>
        </p:txBody>
      </p:sp>
      <p:sp>
        <p:nvSpPr>
          <p:cNvPr id="4" name="Footer Placeholder 3">
            <a:extLst>
              <a:ext uri="{FF2B5EF4-FFF2-40B4-BE49-F238E27FC236}">
                <a16:creationId xmlns:a16="http://schemas.microsoft.com/office/drawing/2014/main" id="{3FE5E2CE-DC84-2145-99AC-8163A2B02737}"/>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0B839BB3-E4E7-DA4A-A15E-7DEA2F4BF20D}"/>
              </a:ext>
            </a:extLst>
          </p:cNvPr>
          <p:cNvSpPr>
            <a:spLocks noGrp="1"/>
          </p:cNvSpPr>
          <p:nvPr>
            <p:ph type="sldNum" sz="quarter" idx="12"/>
          </p:nvPr>
        </p:nvSpPr>
        <p:spPr/>
        <p:txBody>
          <a:bodyPr/>
          <a:lstStyle/>
          <a:p>
            <a:fld id="{1BA83C58-6694-F641-94D6-8E01C1F5435E}" type="slidenum">
              <a:rPr lang="en-US" smtClean="0"/>
              <a:t>14</a:t>
            </a:fld>
            <a:endParaRPr lang="en-US"/>
          </a:p>
        </p:txBody>
      </p:sp>
      <p:grpSp>
        <p:nvGrpSpPr>
          <p:cNvPr id="6" name="Group 5">
            <a:extLst>
              <a:ext uri="{FF2B5EF4-FFF2-40B4-BE49-F238E27FC236}">
                <a16:creationId xmlns:a16="http://schemas.microsoft.com/office/drawing/2014/main" id="{2EC89082-7E2D-FC45-B17C-886426890EA1}"/>
              </a:ext>
            </a:extLst>
          </p:cNvPr>
          <p:cNvGrpSpPr/>
          <p:nvPr/>
        </p:nvGrpSpPr>
        <p:grpSpPr>
          <a:xfrm>
            <a:off x="4061278" y="2264326"/>
            <a:ext cx="4146388" cy="4122802"/>
            <a:chOff x="1412389" y="1068883"/>
            <a:chExt cx="4146388" cy="4122802"/>
          </a:xfrm>
        </p:grpSpPr>
        <p:sp>
          <p:nvSpPr>
            <p:cNvPr id="7" name="Cloud 6">
              <a:extLst>
                <a:ext uri="{FF2B5EF4-FFF2-40B4-BE49-F238E27FC236}">
                  <a16:creationId xmlns:a16="http://schemas.microsoft.com/office/drawing/2014/main" id="{C4CEA312-C33D-8A44-9FF8-9CFFD4B535BF}"/>
                </a:ext>
              </a:extLst>
            </p:cNvPr>
            <p:cNvSpPr/>
            <p:nvPr/>
          </p:nvSpPr>
          <p:spPr>
            <a:xfrm>
              <a:off x="2514357" y="1068883"/>
              <a:ext cx="2044208" cy="965902"/>
            </a:xfrm>
            <a:prstGeom prst="cloud">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dirty="0">
                  <a:solidFill>
                    <a:schemeClr val="tx1"/>
                  </a:solidFill>
                </a:rPr>
                <a:t>The ‘Cloud’</a:t>
              </a:r>
            </a:p>
          </p:txBody>
        </p:sp>
        <p:cxnSp>
          <p:nvCxnSpPr>
            <p:cNvPr id="8" name="Curved Connector 7">
              <a:extLst>
                <a:ext uri="{FF2B5EF4-FFF2-40B4-BE49-F238E27FC236}">
                  <a16:creationId xmlns:a16="http://schemas.microsoft.com/office/drawing/2014/main" id="{36485B7B-AA9D-F84C-BDA6-4760D6FDEDA0}"/>
                </a:ext>
              </a:extLst>
            </p:cNvPr>
            <p:cNvCxnSpPr>
              <a:cxnSpLocks/>
              <a:stCxn id="7" idx="2"/>
              <a:endCxn id="25" idx="0"/>
            </p:cNvCxnSpPr>
            <p:nvPr/>
          </p:nvCxnSpPr>
          <p:spPr>
            <a:xfrm rot="10800000" flipV="1">
              <a:off x="1799322" y="1551834"/>
              <a:ext cx="721376" cy="517054"/>
            </a:xfrm>
            <a:prstGeom prst="curvedConnector2">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9" name="Curved Connector 8">
              <a:extLst>
                <a:ext uri="{FF2B5EF4-FFF2-40B4-BE49-F238E27FC236}">
                  <a16:creationId xmlns:a16="http://schemas.microsoft.com/office/drawing/2014/main" id="{AAD3B7EA-9852-6749-A5A3-AB405EEEEC70}"/>
                </a:ext>
              </a:extLst>
            </p:cNvPr>
            <p:cNvCxnSpPr>
              <a:cxnSpLocks/>
              <a:stCxn id="7" idx="1"/>
              <a:endCxn id="26" idx="0"/>
            </p:cNvCxnSpPr>
            <p:nvPr/>
          </p:nvCxnSpPr>
          <p:spPr>
            <a:xfrm rot="5400000">
              <a:off x="2719999" y="1843748"/>
              <a:ext cx="626455" cy="1006471"/>
            </a:xfrm>
            <a:prstGeom prst="curvedConnector3">
              <a:avLst>
                <a:gd name="adj1" fmla="val 50000"/>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 name="Curved Connector 9">
              <a:extLst>
                <a:ext uri="{FF2B5EF4-FFF2-40B4-BE49-F238E27FC236}">
                  <a16:creationId xmlns:a16="http://schemas.microsoft.com/office/drawing/2014/main" id="{493F6F7D-5E5A-ED4D-A3FC-B287D31BA706}"/>
                </a:ext>
              </a:extLst>
            </p:cNvPr>
            <p:cNvCxnSpPr>
              <a:cxnSpLocks/>
              <a:stCxn id="7" idx="2"/>
              <a:endCxn id="27" idx="0"/>
            </p:cNvCxnSpPr>
            <p:nvPr/>
          </p:nvCxnSpPr>
          <p:spPr>
            <a:xfrm rot="10800000" flipV="1">
              <a:off x="2101390" y="1551834"/>
              <a:ext cx="419309" cy="821034"/>
            </a:xfrm>
            <a:prstGeom prst="curvedConnector2">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B1AEAAFA-4AD6-8C4F-97AE-AEC92E765420}"/>
                </a:ext>
              </a:extLst>
            </p:cNvPr>
            <p:cNvGrpSpPr/>
            <p:nvPr/>
          </p:nvGrpSpPr>
          <p:grpSpPr>
            <a:xfrm>
              <a:off x="2120263" y="3798091"/>
              <a:ext cx="499396" cy="736601"/>
              <a:chOff x="1640506" y="5672667"/>
              <a:chExt cx="499396" cy="736601"/>
            </a:xfrm>
          </p:grpSpPr>
          <p:sp>
            <p:nvSpPr>
              <p:cNvPr id="41" name="Rectangle 40">
                <a:extLst>
                  <a:ext uri="{FF2B5EF4-FFF2-40B4-BE49-F238E27FC236}">
                    <a16:creationId xmlns:a16="http://schemas.microsoft.com/office/drawing/2014/main" id="{56D74C8B-12CD-7E49-A96C-A02F979CC295}"/>
                  </a:ext>
                </a:extLst>
              </p:cNvPr>
              <p:cNvSpPr/>
              <p:nvPr/>
            </p:nvSpPr>
            <p:spPr>
              <a:xfrm>
                <a:off x="1640506" y="5672667"/>
                <a:ext cx="499396" cy="19473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100" b="1" dirty="0">
                    <a:solidFill>
                      <a:schemeClr val="tx1"/>
                    </a:solidFill>
                  </a:rPr>
                  <a:t> . . . </a:t>
                </a:r>
              </a:p>
            </p:txBody>
          </p:sp>
          <p:sp>
            <p:nvSpPr>
              <p:cNvPr id="42" name="Rectangle 41">
                <a:extLst>
                  <a:ext uri="{FF2B5EF4-FFF2-40B4-BE49-F238E27FC236}">
                    <a16:creationId xmlns:a16="http://schemas.microsoft.com/office/drawing/2014/main" id="{03B37AFF-A0F6-AA4F-B806-9374730D765E}"/>
                  </a:ext>
                </a:extLst>
              </p:cNvPr>
              <p:cNvSpPr/>
              <p:nvPr/>
            </p:nvSpPr>
            <p:spPr>
              <a:xfrm>
                <a:off x="1640506" y="5943601"/>
                <a:ext cx="499396" cy="19473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100" b="1" dirty="0">
                    <a:solidFill>
                      <a:schemeClr val="tx1"/>
                    </a:solidFill>
                  </a:rPr>
                  <a:t> . . . </a:t>
                </a:r>
              </a:p>
            </p:txBody>
          </p:sp>
          <p:sp>
            <p:nvSpPr>
              <p:cNvPr id="43" name="Rectangle 42">
                <a:extLst>
                  <a:ext uri="{FF2B5EF4-FFF2-40B4-BE49-F238E27FC236}">
                    <a16:creationId xmlns:a16="http://schemas.microsoft.com/office/drawing/2014/main" id="{1D1AA11F-3685-9F42-8EA5-1A0386DC44C9}"/>
                  </a:ext>
                </a:extLst>
              </p:cNvPr>
              <p:cNvSpPr/>
              <p:nvPr/>
            </p:nvSpPr>
            <p:spPr>
              <a:xfrm>
                <a:off x="1640506" y="6214535"/>
                <a:ext cx="499396" cy="19473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100" b="1" dirty="0">
                    <a:solidFill>
                      <a:schemeClr val="tx1"/>
                    </a:solidFill>
                  </a:rPr>
                  <a:t> . . . </a:t>
                </a:r>
              </a:p>
            </p:txBody>
          </p:sp>
          <p:sp>
            <p:nvSpPr>
              <p:cNvPr id="44" name="Rectangle 43">
                <a:extLst>
                  <a:ext uri="{FF2B5EF4-FFF2-40B4-BE49-F238E27FC236}">
                    <a16:creationId xmlns:a16="http://schemas.microsoft.com/office/drawing/2014/main" id="{91326F7D-8909-4B46-9497-122206B143CE}"/>
                  </a:ext>
                </a:extLst>
              </p:cNvPr>
              <p:cNvSpPr/>
              <p:nvPr/>
            </p:nvSpPr>
            <p:spPr>
              <a:xfrm>
                <a:off x="1689974" y="5877744"/>
                <a:ext cx="400461" cy="45719"/>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100" b="1" dirty="0">
                    <a:solidFill>
                      <a:schemeClr val="tx1"/>
                    </a:solidFill>
                  </a:rPr>
                  <a:t> </a:t>
                </a:r>
              </a:p>
            </p:txBody>
          </p:sp>
          <p:sp>
            <p:nvSpPr>
              <p:cNvPr id="45" name="Rectangle 44">
                <a:extLst>
                  <a:ext uri="{FF2B5EF4-FFF2-40B4-BE49-F238E27FC236}">
                    <a16:creationId xmlns:a16="http://schemas.microsoft.com/office/drawing/2014/main" id="{8F308DC9-DCAE-1347-9B85-630F2B95E8D5}"/>
                  </a:ext>
                </a:extLst>
              </p:cNvPr>
              <p:cNvSpPr/>
              <p:nvPr/>
            </p:nvSpPr>
            <p:spPr>
              <a:xfrm>
                <a:off x="1689974" y="6157146"/>
                <a:ext cx="400461" cy="45719"/>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100" b="1" dirty="0">
                    <a:solidFill>
                      <a:schemeClr val="tx1"/>
                    </a:solidFill>
                  </a:rPr>
                  <a:t> </a:t>
                </a:r>
              </a:p>
            </p:txBody>
          </p:sp>
        </p:grpSp>
        <p:cxnSp>
          <p:nvCxnSpPr>
            <p:cNvPr id="12" name="Curved Connector 11">
              <a:extLst>
                <a:ext uri="{FF2B5EF4-FFF2-40B4-BE49-F238E27FC236}">
                  <a16:creationId xmlns:a16="http://schemas.microsoft.com/office/drawing/2014/main" id="{CCE1FAC0-6702-B744-BBF8-659A4D146B99}"/>
                </a:ext>
              </a:extLst>
            </p:cNvPr>
            <p:cNvCxnSpPr>
              <a:cxnSpLocks/>
              <a:stCxn id="42" idx="1"/>
              <a:endCxn id="29" idx="0"/>
            </p:cNvCxnSpPr>
            <p:nvPr/>
          </p:nvCxnSpPr>
          <p:spPr>
            <a:xfrm rot="10800000" flipV="1">
              <a:off x="1847267" y="4166392"/>
              <a:ext cx="272996" cy="451770"/>
            </a:xfrm>
            <a:prstGeom prst="curvedConnector2">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 name="Curved Connector 12">
              <a:extLst>
                <a:ext uri="{FF2B5EF4-FFF2-40B4-BE49-F238E27FC236}">
                  <a16:creationId xmlns:a16="http://schemas.microsoft.com/office/drawing/2014/main" id="{326AF555-FA1A-2F42-AB5B-DF0E5A70006D}"/>
                </a:ext>
              </a:extLst>
            </p:cNvPr>
            <p:cNvCxnSpPr>
              <a:cxnSpLocks/>
              <a:stCxn id="28" idx="0"/>
              <a:endCxn id="42" idx="3"/>
            </p:cNvCxnSpPr>
            <p:nvPr/>
          </p:nvCxnSpPr>
          <p:spPr>
            <a:xfrm rot="16200000" flipV="1">
              <a:off x="2554144" y="4231907"/>
              <a:ext cx="446070" cy="315039"/>
            </a:xfrm>
            <a:prstGeom prst="curvedConnector2">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62882952-9C07-BD46-B330-93BD75B8882B}"/>
                </a:ext>
              </a:extLst>
            </p:cNvPr>
            <p:cNvSpPr txBox="1"/>
            <p:nvPr/>
          </p:nvSpPr>
          <p:spPr>
            <a:xfrm>
              <a:off x="1835354" y="3457478"/>
              <a:ext cx="1129472" cy="307777"/>
            </a:xfrm>
            <a:prstGeom prst="rect">
              <a:avLst/>
            </a:prstGeom>
            <a:noFill/>
          </p:spPr>
          <p:txBody>
            <a:bodyPr wrap="square" rtlCol="0">
              <a:spAutoFit/>
            </a:bodyPr>
            <a:lstStyle/>
            <a:p>
              <a:pPr algn="ctr"/>
              <a:r>
                <a:rPr lang="en-AU" sz="1400" i="1" dirty="0"/>
                <a:t>Company A</a:t>
              </a:r>
            </a:p>
          </p:txBody>
        </p:sp>
        <p:grpSp>
          <p:nvGrpSpPr>
            <p:cNvPr id="15" name="Group 14">
              <a:extLst>
                <a:ext uri="{FF2B5EF4-FFF2-40B4-BE49-F238E27FC236}">
                  <a16:creationId xmlns:a16="http://schemas.microsoft.com/office/drawing/2014/main" id="{7EAF15FB-5B13-584B-AD88-1E379071A23D}"/>
                </a:ext>
              </a:extLst>
            </p:cNvPr>
            <p:cNvGrpSpPr/>
            <p:nvPr/>
          </p:nvGrpSpPr>
          <p:grpSpPr>
            <a:xfrm>
              <a:off x="3294462" y="3796542"/>
              <a:ext cx="499396" cy="736601"/>
              <a:chOff x="1640506" y="5672667"/>
              <a:chExt cx="499396" cy="736601"/>
            </a:xfrm>
          </p:grpSpPr>
          <p:sp>
            <p:nvSpPr>
              <p:cNvPr id="36" name="Rectangle 35">
                <a:extLst>
                  <a:ext uri="{FF2B5EF4-FFF2-40B4-BE49-F238E27FC236}">
                    <a16:creationId xmlns:a16="http://schemas.microsoft.com/office/drawing/2014/main" id="{5CE326C8-EB89-7441-921D-30D96E4E177C}"/>
                  </a:ext>
                </a:extLst>
              </p:cNvPr>
              <p:cNvSpPr/>
              <p:nvPr/>
            </p:nvSpPr>
            <p:spPr>
              <a:xfrm>
                <a:off x="1640506" y="5672667"/>
                <a:ext cx="499396" cy="19473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100" b="1" dirty="0">
                    <a:solidFill>
                      <a:schemeClr val="tx1"/>
                    </a:solidFill>
                  </a:rPr>
                  <a:t> . . . </a:t>
                </a:r>
              </a:p>
            </p:txBody>
          </p:sp>
          <p:sp>
            <p:nvSpPr>
              <p:cNvPr id="37" name="Rectangle 36">
                <a:extLst>
                  <a:ext uri="{FF2B5EF4-FFF2-40B4-BE49-F238E27FC236}">
                    <a16:creationId xmlns:a16="http://schemas.microsoft.com/office/drawing/2014/main" id="{AECA68A5-AE3B-8E40-B950-C07740BA8A9A}"/>
                  </a:ext>
                </a:extLst>
              </p:cNvPr>
              <p:cNvSpPr/>
              <p:nvPr/>
            </p:nvSpPr>
            <p:spPr>
              <a:xfrm>
                <a:off x="1640506" y="5943601"/>
                <a:ext cx="499396" cy="19473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100" b="1" dirty="0">
                    <a:solidFill>
                      <a:schemeClr val="tx1"/>
                    </a:solidFill>
                  </a:rPr>
                  <a:t> . . . </a:t>
                </a:r>
              </a:p>
            </p:txBody>
          </p:sp>
          <p:sp>
            <p:nvSpPr>
              <p:cNvPr id="38" name="Rectangle 37">
                <a:extLst>
                  <a:ext uri="{FF2B5EF4-FFF2-40B4-BE49-F238E27FC236}">
                    <a16:creationId xmlns:a16="http://schemas.microsoft.com/office/drawing/2014/main" id="{4965CA0F-04DF-5948-8A0B-B967051F6D30}"/>
                  </a:ext>
                </a:extLst>
              </p:cNvPr>
              <p:cNvSpPr/>
              <p:nvPr/>
            </p:nvSpPr>
            <p:spPr>
              <a:xfrm>
                <a:off x="1640506" y="6214535"/>
                <a:ext cx="499396" cy="19473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100" b="1" dirty="0">
                    <a:solidFill>
                      <a:schemeClr val="tx1"/>
                    </a:solidFill>
                  </a:rPr>
                  <a:t> . . . </a:t>
                </a:r>
              </a:p>
            </p:txBody>
          </p:sp>
          <p:sp>
            <p:nvSpPr>
              <p:cNvPr id="39" name="Rectangle 38">
                <a:extLst>
                  <a:ext uri="{FF2B5EF4-FFF2-40B4-BE49-F238E27FC236}">
                    <a16:creationId xmlns:a16="http://schemas.microsoft.com/office/drawing/2014/main" id="{41CC8BD3-1980-FF47-9E4D-09D1D562FF5D}"/>
                  </a:ext>
                </a:extLst>
              </p:cNvPr>
              <p:cNvSpPr/>
              <p:nvPr/>
            </p:nvSpPr>
            <p:spPr>
              <a:xfrm>
                <a:off x="1689974" y="5877744"/>
                <a:ext cx="400461" cy="45719"/>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100" b="1" dirty="0">
                    <a:solidFill>
                      <a:schemeClr val="tx1"/>
                    </a:solidFill>
                  </a:rPr>
                  <a:t> </a:t>
                </a:r>
              </a:p>
            </p:txBody>
          </p:sp>
          <p:sp>
            <p:nvSpPr>
              <p:cNvPr id="40" name="Rectangle 39">
                <a:extLst>
                  <a:ext uri="{FF2B5EF4-FFF2-40B4-BE49-F238E27FC236}">
                    <a16:creationId xmlns:a16="http://schemas.microsoft.com/office/drawing/2014/main" id="{CF706987-FB56-394A-A31B-8B49A1AEE574}"/>
                  </a:ext>
                </a:extLst>
              </p:cNvPr>
              <p:cNvSpPr/>
              <p:nvPr/>
            </p:nvSpPr>
            <p:spPr>
              <a:xfrm>
                <a:off x="1689974" y="6157146"/>
                <a:ext cx="400461" cy="45719"/>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AU" sz="1100" b="1" dirty="0">
                    <a:solidFill>
                      <a:schemeClr val="tx1"/>
                    </a:solidFill>
                  </a:rPr>
                  <a:t> </a:t>
                </a:r>
              </a:p>
            </p:txBody>
          </p:sp>
        </p:grpSp>
        <p:cxnSp>
          <p:nvCxnSpPr>
            <p:cNvPr id="16" name="Curved Connector 15">
              <a:extLst>
                <a:ext uri="{FF2B5EF4-FFF2-40B4-BE49-F238E27FC236}">
                  <a16:creationId xmlns:a16="http://schemas.microsoft.com/office/drawing/2014/main" id="{83B3BB13-076E-D74C-BB2A-FB31166EA7FD}"/>
                </a:ext>
              </a:extLst>
            </p:cNvPr>
            <p:cNvCxnSpPr>
              <a:cxnSpLocks/>
              <a:stCxn id="38" idx="2"/>
              <a:endCxn id="30" idx="0"/>
            </p:cNvCxnSpPr>
            <p:nvPr/>
          </p:nvCxnSpPr>
          <p:spPr>
            <a:xfrm rot="5400000">
              <a:off x="3217202" y="4556949"/>
              <a:ext cx="350765" cy="303152"/>
            </a:xfrm>
            <a:prstGeom prst="curvedConnector3">
              <a:avLst>
                <a:gd name="adj1" fmla="val 50000"/>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7" name="Curved Connector 16">
              <a:extLst>
                <a:ext uri="{FF2B5EF4-FFF2-40B4-BE49-F238E27FC236}">
                  <a16:creationId xmlns:a16="http://schemas.microsoft.com/office/drawing/2014/main" id="{6F87CB10-E419-D24D-8E1A-BFA38BFF6E94}"/>
                </a:ext>
              </a:extLst>
            </p:cNvPr>
            <p:cNvCxnSpPr>
              <a:cxnSpLocks/>
              <a:stCxn id="38" idx="2"/>
              <a:endCxn id="31" idx="0"/>
            </p:cNvCxnSpPr>
            <p:nvPr/>
          </p:nvCxnSpPr>
          <p:spPr>
            <a:xfrm rot="16200000" flipH="1">
              <a:off x="3560556" y="4516747"/>
              <a:ext cx="350764" cy="383556"/>
            </a:xfrm>
            <a:prstGeom prst="curvedConnector3">
              <a:avLst>
                <a:gd name="adj1" fmla="val 50000"/>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14FD6307-4410-3D47-97A9-BA5FB4BC76BD}"/>
                </a:ext>
              </a:extLst>
            </p:cNvPr>
            <p:cNvSpPr txBox="1"/>
            <p:nvPr/>
          </p:nvSpPr>
          <p:spPr>
            <a:xfrm>
              <a:off x="3018708" y="3457478"/>
              <a:ext cx="1129472" cy="307777"/>
            </a:xfrm>
            <a:prstGeom prst="rect">
              <a:avLst/>
            </a:prstGeom>
            <a:noFill/>
          </p:spPr>
          <p:txBody>
            <a:bodyPr wrap="square" rtlCol="0">
              <a:spAutoFit/>
            </a:bodyPr>
            <a:lstStyle/>
            <a:p>
              <a:pPr algn="ctr"/>
              <a:r>
                <a:rPr lang="en-AU" sz="1400" i="1" dirty="0"/>
                <a:t>Company B</a:t>
              </a:r>
            </a:p>
          </p:txBody>
        </p:sp>
        <p:sp>
          <p:nvSpPr>
            <p:cNvPr id="19" name="TextBox 18">
              <a:extLst>
                <a:ext uri="{FF2B5EF4-FFF2-40B4-BE49-F238E27FC236}">
                  <a16:creationId xmlns:a16="http://schemas.microsoft.com/office/drawing/2014/main" id="{B64E340C-3AA9-A449-B3A7-BD7738A22E11}"/>
                </a:ext>
              </a:extLst>
            </p:cNvPr>
            <p:cNvSpPr txBox="1"/>
            <p:nvPr/>
          </p:nvSpPr>
          <p:spPr>
            <a:xfrm>
              <a:off x="4097430" y="3457478"/>
              <a:ext cx="1129472" cy="307777"/>
            </a:xfrm>
            <a:prstGeom prst="rect">
              <a:avLst/>
            </a:prstGeom>
            <a:noFill/>
          </p:spPr>
          <p:txBody>
            <a:bodyPr wrap="square" rtlCol="0">
              <a:spAutoFit/>
            </a:bodyPr>
            <a:lstStyle/>
            <a:p>
              <a:pPr algn="ctr"/>
              <a:r>
                <a:rPr lang="en-AU" sz="1400" i="1" dirty="0"/>
                <a:t>Company C</a:t>
              </a:r>
            </a:p>
          </p:txBody>
        </p:sp>
        <p:cxnSp>
          <p:nvCxnSpPr>
            <p:cNvPr id="20" name="Curved Connector 19">
              <a:extLst>
                <a:ext uri="{FF2B5EF4-FFF2-40B4-BE49-F238E27FC236}">
                  <a16:creationId xmlns:a16="http://schemas.microsoft.com/office/drawing/2014/main" id="{8D630B58-1728-884B-AB53-0F88CCCA27AD}"/>
                </a:ext>
              </a:extLst>
            </p:cNvPr>
            <p:cNvCxnSpPr>
              <a:cxnSpLocks/>
              <a:stCxn id="7" idx="1"/>
              <a:endCxn id="41" idx="3"/>
            </p:cNvCxnSpPr>
            <p:nvPr/>
          </p:nvCxnSpPr>
          <p:spPr>
            <a:xfrm rot="5400000">
              <a:off x="2147209" y="2506206"/>
              <a:ext cx="1861702" cy="916802"/>
            </a:xfrm>
            <a:prstGeom prst="curvedConnector2">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1" name="Curved Connector 20">
              <a:extLst>
                <a:ext uri="{FF2B5EF4-FFF2-40B4-BE49-F238E27FC236}">
                  <a16:creationId xmlns:a16="http://schemas.microsoft.com/office/drawing/2014/main" id="{DC58C034-6CFD-1240-BBEF-C7120DCCB004}"/>
                </a:ext>
              </a:extLst>
            </p:cNvPr>
            <p:cNvCxnSpPr>
              <a:cxnSpLocks/>
              <a:stCxn id="7" idx="1"/>
              <a:endCxn id="36" idx="3"/>
            </p:cNvCxnSpPr>
            <p:nvPr/>
          </p:nvCxnSpPr>
          <p:spPr>
            <a:xfrm rot="16200000" flipH="1">
              <a:off x="2735083" y="2835133"/>
              <a:ext cx="1860153" cy="257397"/>
            </a:xfrm>
            <a:prstGeom prst="curvedConnector4">
              <a:avLst>
                <a:gd name="adj1" fmla="val -356"/>
                <a:gd name="adj2" fmla="val 138493"/>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2" name="Curved Connector 21">
              <a:extLst>
                <a:ext uri="{FF2B5EF4-FFF2-40B4-BE49-F238E27FC236}">
                  <a16:creationId xmlns:a16="http://schemas.microsoft.com/office/drawing/2014/main" id="{B23DDC75-7ED6-2447-83F2-A3804CB91164}"/>
                </a:ext>
              </a:extLst>
            </p:cNvPr>
            <p:cNvCxnSpPr>
              <a:cxnSpLocks/>
              <a:stCxn id="7" idx="0"/>
              <a:endCxn id="32" idx="1"/>
            </p:cNvCxnSpPr>
            <p:nvPr/>
          </p:nvCxnSpPr>
          <p:spPr>
            <a:xfrm flipH="1">
              <a:off x="4362039" y="1551834"/>
              <a:ext cx="194822" cy="2569723"/>
            </a:xfrm>
            <a:prstGeom prst="curvedConnector5">
              <a:avLst>
                <a:gd name="adj1" fmla="val -117338"/>
                <a:gd name="adj2" fmla="val 56403"/>
                <a:gd name="adj3" fmla="val 217338"/>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3" name="Curved Connector 22">
              <a:extLst>
                <a:ext uri="{FF2B5EF4-FFF2-40B4-BE49-F238E27FC236}">
                  <a16:creationId xmlns:a16="http://schemas.microsoft.com/office/drawing/2014/main" id="{696DCD6D-7185-994D-B83A-94D5EA7D5CA1}"/>
                </a:ext>
              </a:extLst>
            </p:cNvPr>
            <p:cNvCxnSpPr>
              <a:cxnSpLocks/>
              <a:stCxn id="7" idx="0"/>
              <a:endCxn id="34" idx="0"/>
            </p:cNvCxnSpPr>
            <p:nvPr/>
          </p:nvCxnSpPr>
          <p:spPr>
            <a:xfrm>
              <a:off x="4556861" y="1551834"/>
              <a:ext cx="641882" cy="2981308"/>
            </a:xfrm>
            <a:prstGeom prst="curvedConnector2">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4" name="Curved Connector 23">
              <a:extLst>
                <a:ext uri="{FF2B5EF4-FFF2-40B4-BE49-F238E27FC236}">
                  <a16:creationId xmlns:a16="http://schemas.microsoft.com/office/drawing/2014/main" id="{45CF872B-83B7-8C47-8DDC-4933CF62D8FE}"/>
                </a:ext>
              </a:extLst>
            </p:cNvPr>
            <p:cNvCxnSpPr>
              <a:cxnSpLocks/>
              <a:stCxn id="7" idx="0"/>
              <a:endCxn id="33" idx="1"/>
            </p:cNvCxnSpPr>
            <p:nvPr/>
          </p:nvCxnSpPr>
          <p:spPr>
            <a:xfrm flipH="1">
              <a:off x="4195583" y="1551834"/>
              <a:ext cx="361278" cy="2934576"/>
            </a:xfrm>
            <a:prstGeom prst="curvedConnector5">
              <a:avLst>
                <a:gd name="adj1" fmla="val -63275"/>
                <a:gd name="adj2" fmla="val 41488"/>
                <a:gd name="adj3" fmla="val 143501"/>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7251C458-F95D-EB4D-AC4A-0A6A3C789866}"/>
                </a:ext>
              </a:extLst>
            </p:cNvPr>
            <p:cNvSpPr txBox="1"/>
            <p:nvPr/>
          </p:nvSpPr>
          <p:spPr>
            <a:xfrm>
              <a:off x="1412389" y="2068888"/>
              <a:ext cx="773866" cy="307777"/>
            </a:xfrm>
            <a:prstGeom prst="rect">
              <a:avLst/>
            </a:prstGeom>
            <a:noFill/>
          </p:spPr>
          <p:txBody>
            <a:bodyPr wrap="none" rtlCol="0">
              <a:spAutoFit/>
            </a:bodyPr>
            <a:lstStyle/>
            <a:p>
              <a:r>
                <a:rPr lang="en-AU" sz="1400" dirty="0"/>
                <a:t>Satellite</a:t>
              </a:r>
            </a:p>
          </p:txBody>
        </p:sp>
        <p:sp>
          <p:nvSpPr>
            <p:cNvPr id="26" name="TextBox 25">
              <a:extLst>
                <a:ext uri="{FF2B5EF4-FFF2-40B4-BE49-F238E27FC236}">
                  <a16:creationId xmlns:a16="http://schemas.microsoft.com/office/drawing/2014/main" id="{6895239D-0553-FA46-A969-A6E3B8977DB6}"/>
                </a:ext>
              </a:extLst>
            </p:cNvPr>
            <p:cNvSpPr txBox="1"/>
            <p:nvPr/>
          </p:nvSpPr>
          <p:spPr>
            <a:xfrm>
              <a:off x="2152853" y="2660211"/>
              <a:ext cx="754274" cy="523220"/>
            </a:xfrm>
            <a:prstGeom prst="rect">
              <a:avLst/>
            </a:prstGeom>
            <a:noFill/>
          </p:spPr>
          <p:txBody>
            <a:bodyPr wrap="square" rtlCol="0">
              <a:spAutoFit/>
            </a:bodyPr>
            <a:lstStyle/>
            <a:p>
              <a:pPr algn="ctr"/>
              <a:r>
                <a:rPr lang="en-AU" sz="1400" dirty="0"/>
                <a:t>Smart Device</a:t>
              </a:r>
            </a:p>
          </p:txBody>
        </p:sp>
        <p:sp>
          <p:nvSpPr>
            <p:cNvPr id="27" name="TextBox 26">
              <a:extLst>
                <a:ext uri="{FF2B5EF4-FFF2-40B4-BE49-F238E27FC236}">
                  <a16:creationId xmlns:a16="http://schemas.microsoft.com/office/drawing/2014/main" id="{AA895DD2-C9F2-A440-AEF2-CFC826D2D20B}"/>
                </a:ext>
              </a:extLst>
            </p:cNvPr>
            <p:cNvSpPr txBox="1"/>
            <p:nvPr/>
          </p:nvSpPr>
          <p:spPr>
            <a:xfrm>
              <a:off x="1712372" y="2372868"/>
              <a:ext cx="778034" cy="307777"/>
            </a:xfrm>
            <a:prstGeom prst="rect">
              <a:avLst/>
            </a:prstGeom>
            <a:noFill/>
          </p:spPr>
          <p:txBody>
            <a:bodyPr wrap="none" rtlCol="0">
              <a:spAutoFit/>
            </a:bodyPr>
            <a:lstStyle/>
            <a:p>
              <a:r>
                <a:rPr lang="en-AU" sz="1400" dirty="0"/>
                <a:t>Internet</a:t>
              </a:r>
            </a:p>
          </p:txBody>
        </p:sp>
        <p:sp>
          <p:nvSpPr>
            <p:cNvPr id="28" name="TextBox 27">
              <a:extLst>
                <a:ext uri="{FF2B5EF4-FFF2-40B4-BE49-F238E27FC236}">
                  <a16:creationId xmlns:a16="http://schemas.microsoft.com/office/drawing/2014/main" id="{2E85FA02-07EA-F744-9C2D-336D1D1645F1}"/>
                </a:ext>
              </a:extLst>
            </p:cNvPr>
            <p:cNvSpPr txBox="1"/>
            <p:nvPr/>
          </p:nvSpPr>
          <p:spPr>
            <a:xfrm>
              <a:off x="2570656" y="4612462"/>
              <a:ext cx="728084" cy="307777"/>
            </a:xfrm>
            <a:prstGeom prst="rect">
              <a:avLst/>
            </a:prstGeom>
            <a:noFill/>
          </p:spPr>
          <p:txBody>
            <a:bodyPr wrap="none" rtlCol="0">
              <a:spAutoFit/>
            </a:bodyPr>
            <a:lstStyle>
              <a:defPPr>
                <a:defRPr lang="en-US"/>
              </a:defPPr>
              <a:lvl1pPr>
                <a:defRPr sz="1200"/>
              </a:lvl1pPr>
            </a:lstStyle>
            <a:p>
              <a:r>
                <a:rPr lang="en-AU" sz="1400" dirty="0"/>
                <a:t>User A</a:t>
              </a:r>
              <a:r>
                <a:rPr lang="en-AU" sz="1400" baseline="-25000" dirty="0"/>
                <a:t>2</a:t>
              </a:r>
            </a:p>
          </p:txBody>
        </p:sp>
        <p:sp>
          <p:nvSpPr>
            <p:cNvPr id="29" name="TextBox 28">
              <a:extLst>
                <a:ext uri="{FF2B5EF4-FFF2-40B4-BE49-F238E27FC236}">
                  <a16:creationId xmlns:a16="http://schemas.microsoft.com/office/drawing/2014/main" id="{2B505262-B785-B644-B638-B3463D1FC14C}"/>
                </a:ext>
              </a:extLst>
            </p:cNvPr>
            <p:cNvSpPr txBox="1"/>
            <p:nvPr/>
          </p:nvSpPr>
          <p:spPr>
            <a:xfrm>
              <a:off x="1483225" y="4618162"/>
              <a:ext cx="728084" cy="307777"/>
            </a:xfrm>
            <a:prstGeom prst="rect">
              <a:avLst/>
            </a:prstGeom>
            <a:noFill/>
          </p:spPr>
          <p:txBody>
            <a:bodyPr wrap="none" rtlCol="0">
              <a:spAutoFit/>
            </a:bodyPr>
            <a:lstStyle/>
            <a:p>
              <a:r>
                <a:rPr lang="en-AU" sz="1400" dirty="0"/>
                <a:t>User A</a:t>
              </a:r>
              <a:r>
                <a:rPr lang="en-AU" sz="1400" baseline="-25000" dirty="0"/>
                <a:t>1</a:t>
              </a:r>
            </a:p>
          </p:txBody>
        </p:sp>
        <p:sp>
          <p:nvSpPr>
            <p:cNvPr id="30" name="TextBox 29">
              <a:extLst>
                <a:ext uri="{FF2B5EF4-FFF2-40B4-BE49-F238E27FC236}">
                  <a16:creationId xmlns:a16="http://schemas.microsoft.com/office/drawing/2014/main" id="{7F70F890-2A2D-474C-B1F1-39F7ED7CC5EC}"/>
                </a:ext>
              </a:extLst>
            </p:cNvPr>
            <p:cNvSpPr txBox="1"/>
            <p:nvPr/>
          </p:nvSpPr>
          <p:spPr>
            <a:xfrm>
              <a:off x="2880172" y="4883908"/>
              <a:ext cx="721672" cy="307777"/>
            </a:xfrm>
            <a:prstGeom prst="rect">
              <a:avLst/>
            </a:prstGeom>
            <a:noFill/>
          </p:spPr>
          <p:txBody>
            <a:bodyPr wrap="none" rtlCol="0">
              <a:spAutoFit/>
            </a:bodyPr>
            <a:lstStyle/>
            <a:p>
              <a:r>
                <a:rPr lang="en-AU" sz="1400" dirty="0"/>
                <a:t>User B</a:t>
              </a:r>
              <a:r>
                <a:rPr lang="en-AU" sz="1400" baseline="-25000" dirty="0"/>
                <a:t>1</a:t>
              </a:r>
            </a:p>
          </p:txBody>
        </p:sp>
        <p:sp>
          <p:nvSpPr>
            <p:cNvPr id="31" name="TextBox 30">
              <a:extLst>
                <a:ext uri="{FF2B5EF4-FFF2-40B4-BE49-F238E27FC236}">
                  <a16:creationId xmlns:a16="http://schemas.microsoft.com/office/drawing/2014/main" id="{F90A546F-CCE4-6E4D-9D59-D878C1A36F74}"/>
                </a:ext>
              </a:extLst>
            </p:cNvPr>
            <p:cNvSpPr txBox="1"/>
            <p:nvPr/>
          </p:nvSpPr>
          <p:spPr>
            <a:xfrm>
              <a:off x="3566880" y="4883907"/>
              <a:ext cx="721672" cy="307777"/>
            </a:xfrm>
            <a:prstGeom prst="rect">
              <a:avLst/>
            </a:prstGeom>
            <a:noFill/>
          </p:spPr>
          <p:txBody>
            <a:bodyPr wrap="none" rtlCol="0">
              <a:spAutoFit/>
            </a:bodyPr>
            <a:lstStyle/>
            <a:p>
              <a:r>
                <a:rPr lang="en-AU" sz="1400" dirty="0"/>
                <a:t>User B</a:t>
              </a:r>
              <a:r>
                <a:rPr lang="en-AU" sz="1400" baseline="-25000" dirty="0"/>
                <a:t>2</a:t>
              </a:r>
            </a:p>
          </p:txBody>
        </p:sp>
        <p:sp>
          <p:nvSpPr>
            <p:cNvPr id="32" name="TextBox 31">
              <a:extLst>
                <a:ext uri="{FF2B5EF4-FFF2-40B4-BE49-F238E27FC236}">
                  <a16:creationId xmlns:a16="http://schemas.microsoft.com/office/drawing/2014/main" id="{C030332F-5BE8-A64E-B3D6-D9DEC227D0F2}"/>
                </a:ext>
              </a:extLst>
            </p:cNvPr>
            <p:cNvSpPr txBox="1"/>
            <p:nvPr/>
          </p:nvSpPr>
          <p:spPr>
            <a:xfrm>
              <a:off x="4362039" y="3967668"/>
              <a:ext cx="720069" cy="307777"/>
            </a:xfrm>
            <a:prstGeom prst="rect">
              <a:avLst/>
            </a:prstGeom>
            <a:noFill/>
          </p:spPr>
          <p:txBody>
            <a:bodyPr wrap="none" rtlCol="0">
              <a:spAutoFit/>
            </a:bodyPr>
            <a:lstStyle/>
            <a:p>
              <a:r>
                <a:rPr lang="en-AU" sz="1400" dirty="0"/>
                <a:t>User C</a:t>
              </a:r>
              <a:r>
                <a:rPr lang="en-AU" sz="1400" baseline="-25000" dirty="0"/>
                <a:t>1</a:t>
              </a:r>
            </a:p>
          </p:txBody>
        </p:sp>
        <p:sp>
          <p:nvSpPr>
            <p:cNvPr id="33" name="TextBox 32">
              <a:extLst>
                <a:ext uri="{FF2B5EF4-FFF2-40B4-BE49-F238E27FC236}">
                  <a16:creationId xmlns:a16="http://schemas.microsoft.com/office/drawing/2014/main" id="{748CC5FB-114A-7649-A229-7FCAB0D15C86}"/>
                </a:ext>
              </a:extLst>
            </p:cNvPr>
            <p:cNvSpPr txBox="1"/>
            <p:nvPr/>
          </p:nvSpPr>
          <p:spPr>
            <a:xfrm>
              <a:off x="4195583" y="4332521"/>
              <a:ext cx="720069" cy="307777"/>
            </a:xfrm>
            <a:prstGeom prst="rect">
              <a:avLst/>
            </a:prstGeom>
            <a:noFill/>
          </p:spPr>
          <p:txBody>
            <a:bodyPr wrap="none" rtlCol="0">
              <a:spAutoFit/>
            </a:bodyPr>
            <a:lstStyle/>
            <a:p>
              <a:r>
                <a:rPr lang="en-AU" sz="1400" dirty="0"/>
                <a:t>User C</a:t>
              </a:r>
              <a:r>
                <a:rPr lang="en-AU" sz="1400" baseline="-25000" dirty="0"/>
                <a:t>2</a:t>
              </a:r>
            </a:p>
          </p:txBody>
        </p:sp>
        <p:sp>
          <p:nvSpPr>
            <p:cNvPr id="34" name="TextBox 33">
              <a:extLst>
                <a:ext uri="{FF2B5EF4-FFF2-40B4-BE49-F238E27FC236}">
                  <a16:creationId xmlns:a16="http://schemas.microsoft.com/office/drawing/2014/main" id="{2C98AFDB-5937-1644-92AE-673EB8A33C32}"/>
                </a:ext>
              </a:extLst>
            </p:cNvPr>
            <p:cNvSpPr txBox="1"/>
            <p:nvPr/>
          </p:nvSpPr>
          <p:spPr>
            <a:xfrm>
              <a:off x="4838708" y="4533142"/>
              <a:ext cx="720069" cy="307777"/>
            </a:xfrm>
            <a:prstGeom prst="rect">
              <a:avLst/>
            </a:prstGeom>
            <a:noFill/>
          </p:spPr>
          <p:txBody>
            <a:bodyPr wrap="none" rtlCol="0">
              <a:spAutoFit/>
            </a:bodyPr>
            <a:lstStyle/>
            <a:p>
              <a:r>
                <a:rPr lang="en-AU" sz="1400" dirty="0"/>
                <a:t>User C</a:t>
              </a:r>
              <a:r>
                <a:rPr lang="en-AU" sz="1400" baseline="-25000" dirty="0"/>
                <a:t>3</a:t>
              </a:r>
            </a:p>
          </p:txBody>
        </p:sp>
        <p:sp>
          <p:nvSpPr>
            <p:cNvPr id="35" name="TextBox 34">
              <a:extLst>
                <a:ext uri="{FF2B5EF4-FFF2-40B4-BE49-F238E27FC236}">
                  <a16:creationId xmlns:a16="http://schemas.microsoft.com/office/drawing/2014/main" id="{3A73B47D-896C-6541-9C9A-96C5F8DD49A7}"/>
                </a:ext>
              </a:extLst>
            </p:cNvPr>
            <p:cNvSpPr txBox="1"/>
            <p:nvPr/>
          </p:nvSpPr>
          <p:spPr>
            <a:xfrm>
              <a:off x="2031293" y="4478756"/>
              <a:ext cx="720134" cy="307777"/>
            </a:xfrm>
            <a:prstGeom prst="rect">
              <a:avLst/>
            </a:prstGeom>
            <a:noFill/>
          </p:spPr>
          <p:txBody>
            <a:bodyPr wrap="none" rtlCol="0">
              <a:spAutoFit/>
            </a:bodyPr>
            <a:lstStyle/>
            <a:p>
              <a:r>
                <a:rPr lang="en-AU" sz="1400" dirty="0"/>
                <a:t>Servers</a:t>
              </a:r>
              <a:endParaRPr lang="en-AU" sz="1400" baseline="-25000" dirty="0"/>
            </a:p>
          </p:txBody>
        </p:sp>
      </p:grpSp>
    </p:spTree>
    <p:extLst>
      <p:ext uri="{BB962C8B-B14F-4D97-AF65-F5344CB8AC3E}">
        <p14:creationId xmlns:p14="http://schemas.microsoft.com/office/powerpoint/2010/main" val="2861573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45FB8-0FD8-D544-A4D6-3AEDADC7D5AD}"/>
              </a:ext>
            </a:extLst>
          </p:cNvPr>
          <p:cNvSpPr>
            <a:spLocks noGrp="1"/>
          </p:cNvSpPr>
          <p:nvPr>
            <p:ph type="title"/>
          </p:nvPr>
        </p:nvSpPr>
        <p:spPr/>
        <p:txBody>
          <a:bodyPr/>
          <a:lstStyle/>
          <a:p>
            <a:r>
              <a:rPr lang="en-US" dirty="0"/>
              <a:t>Cloud Computing (3)</a:t>
            </a:r>
          </a:p>
        </p:txBody>
      </p:sp>
      <p:sp>
        <p:nvSpPr>
          <p:cNvPr id="3" name="Content Placeholder 2">
            <a:extLst>
              <a:ext uri="{FF2B5EF4-FFF2-40B4-BE49-F238E27FC236}">
                <a16:creationId xmlns:a16="http://schemas.microsoft.com/office/drawing/2014/main" id="{047C014A-8E32-CC45-A26F-3DE2A014D4A5}"/>
              </a:ext>
            </a:extLst>
          </p:cNvPr>
          <p:cNvSpPr>
            <a:spLocks noGrp="1"/>
          </p:cNvSpPr>
          <p:nvPr>
            <p:ph idx="1"/>
          </p:nvPr>
        </p:nvSpPr>
        <p:spPr>
          <a:xfrm>
            <a:off x="838200" y="1725609"/>
            <a:ext cx="10515600" cy="694782"/>
          </a:xfrm>
        </p:spPr>
        <p:txBody>
          <a:bodyPr>
            <a:normAutofit fontScale="92500" lnSpcReduction="20000"/>
          </a:bodyPr>
          <a:lstStyle/>
          <a:p>
            <a:r>
              <a:rPr lang="en-AU" dirty="0"/>
              <a:t>Three common cloud computing </a:t>
            </a:r>
            <a:r>
              <a:rPr lang="en-AU" i="1" dirty="0"/>
              <a:t>structures</a:t>
            </a:r>
            <a:r>
              <a:rPr lang="en-AU" dirty="0"/>
              <a:t> and </a:t>
            </a:r>
            <a:r>
              <a:rPr lang="en-AU" i="1" dirty="0"/>
              <a:t>service-models</a:t>
            </a:r>
            <a:r>
              <a:rPr lang="en-AU" dirty="0"/>
              <a:t> used in practice today can be illustrated as: </a:t>
            </a:r>
            <a:endParaRPr lang="en-US" dirty="0"/>
          </a:p>
        </p:txBody>
      </p:sp>
      <p:sp>
        <p:nvSpPr>
          <p:cNvPr id="4" name="Footer Placeholder 3">
            <a:extLst>
              <a:ext uri="{FF2B5EF4-FFF2-40B4-BE49-F238E27FC236}">
                <a16:creationId xmlns:a16="http://schemas.microsoft.com/office/drawing/2014/main" id="{1F933151-566D-7044-89C6-08D9B607030B}"/>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EC08E8F7-3E30-1F44-8901-945949ED8A40}"/>
              </a:ext>
            </a:extLst>
          </p:cNvPr>
          <p:cNvSpPr>
            <a:spLocks noGrp="1"/>
          </p:cNvSpPr>
          <p:nvPr>
            <p:ph type="sldNum" sz="quarter" idx="12"/>
          </p:nvPr>
        </p:nvSpPr>
        <p:spPr/>
        <p:txBody>
          <a:bodyPr/>
          <a:lstStyle/>
          <a:p>
            <a:fld id="{1BA83C58-6694-F641-94D6-8E01C1F5435E}" type="slidenum">
              <a:rPr lang="en-US" smtClean="0"/>
              <a:t>15</a:t>
            </a:fld>
            <a:endParaRPr lang="en-US"/>
          </a:p>
        </p:txBody>
      </p:sp>
      <p:grpSp>
        <p:nvGrpSpPr>
          <p:cNvPr id="6" name="Group 5">
            <a:extLst>
              <a:ext uri="{FF2B5EF4-FFF2-40B4-BE49-F238E27FC236}">
                <a16:creationId xmlns:a16="http://schemas.microsoft.com/office/drawing/2014/main" id="{40A95EE9-752D-764C-A5E1-D8316575C8A2}"/>
              </a:ext>
            </a:extLst>
          </p:cNvPr>
          <p:cNvGrpSpPr/>
          <p:nvPr/>
        </p:nvGrpSpPr>
        <p:grpSpPr>
          <a:xfrm>
            <a:off x="2979931" y="2709218"/>
            <a:ext cx="5692578" cy="3458321"/>
            <a:chOff x="2979931" y="2709218"/>
            <a:chExt cx="5692578" cy="3458321"/>
          </a:xfrm>
        </p:grpSpPr>
        <p:sp>
          <p:nvSpPr>
            <p:cNvPr id="7" name="Rounded Rectangle 6">
              <a:extLst>
                <a:ext uri="{FF2B5EF4-FFF2-40B4-BE49-F238E27FC236}">
                  <a16:creationId xmlns:a16="http://schemas.microsoft.com/office/drawing/2014/main" id="{682EBD15-54D0-3943-93AF-C8BCDC40A0D4}"/>
                </a:ext>
              </a:extLst>
            </p:cNvPr>
            <p:cNvSpPr/>
            <p:nvPr/>
          </p:nvSpPr>
          <p:spPr>
            <a:xfrm>
              <a:off x="5313579" y="2709218"/>
              <a:ext cx="1377100" cy="616268"/>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dirty="0">
                  <a:solidFill>
                    <a:schemeClr val="tx1"/>
                  </a:solidFill>
                </a:rPr>
                <a:t>Cloud Computing</a:t>
              </a:r>
            </a:p>
          </p:txBody>
        </p:sp>
        <p:sp>
          <p:nvSpPr>
            <p:cNvPr id="8" name="Rounded Rectangle 7">
              <a:extLst>
                <a:ext uri="{FF2B5EF4-FFF2-40B4-BE49-F238E27FC236}">
                  <a16:creationId xmlns:a16="http://schemas.microsoft.com/office/drawing/2014/main" id="{6CD65ED6-456C-C444-AB77-477F6D9E1DFC}"/>
                </a:ext>
              </a:extLst>
            </p:cNvPr>
            <p:cNvSpPr/>
            <p:nvPr/>
          </p:nvSpPr>
          <p:spPr>
            <a:xfrm>
              <a:off x="3913222" y="3917950"/>
              <a:ext cx="1077036" cy="345440"/>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600" dirty="0">
                  <a:solidFill>
                    <a:schemeClr val="tx1"/>
                  </a:solidFill>
                </a:rPr>
                <a:t>Structure</a:t>
              </a:r>
            </a:p>
          </p:txBody>
        </p:sp>
        <p:sp>
          <p:nvSpPr>
            <p:cNvPr id="9" name="Rounded Rectangle 8">
              <a:extLst>
                <a:ext uri="{FF2B5EF4-FFF2-40B4-BE49-F238E27FC236}">
                  <a16:creationId xmlns:a16="http://schemas.microsoft.com/office/drawing/2014/main" id="{2BFBFF3D-B3ED-794F-BC48-57F9443B5FC4}"/>
                </a:ext>
              </a:extLst>
            </p:cNvPr>
            <p:cNvSpPr/>
            <p:nvPr/>
          </p:nvSpPr>
          <p:spPr>
            <a:xfrm>
              <a:off x="6566763" y="3917950"/>
              <a:ext cx="1607542" cy="345440"/>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600" dirty="0">
                  <a:solidFill>
                    <a:schemeClr val="tx1"/>
                  </a:solidFill>
                </a:rPr>
                <a:t>Service Model</a:t>
              </a:r>
            </a:p>
          </p:txBody>
        </p:sp>
        <p:sp>
          <p:nvSpPr>
            <p:cNvPr id="10" name="Rounded Rectangle 9">
              <a:extLst>
                <a:ext uri="{FF2B5EF4-FFF2-40B4-BE49-F238E27FC236}">
                  <a16:creationId xmlns:a16="http://schemas.microsoft.com/office/drawing/2014/main" id="{C7C8EE1A-1EA6-4D45-8AB4-006DFE8756EA}"/>
                </a:ext>
              </a:extLst>
            </p:cNvPr>
            <p:cNvSpPr/>
            <p:nvPr/>
          </p:nvSpPr>
          <p:spPr>
            <a:xfrm>
              <a:off x="2979931" y="4598670"/>
              <a:ext cx="876138" cy="616268"/>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600" dirty="0">
                  <a:solidFill>
                    <a:schemeClr val="tx1"/>
                  </a:solidFill>
                </a:rPr>
                <a:t>Public Cloud</a:t>
              </a:r>
            </a:p>
          </p:txBody>
        </p:sp>
        <p:sp>
          <p:nvSpPr>
            <p:cNvPr id="11" name="Rounded Rectangle 10">
              <a:extLst>
                <a:ext uri="{FF2B5EF4-FFF2-40B4-BE49-F238E27FC236}">
                  <a16:creationId xmlns:a16="http://schemas.microsoft.com/office/drawing/2014/main" id="{9E3206AC-0487-594D-A444-CD4387B5F095}"/>
                </a:ext>
              </a:extLst>
            </p:cNvPr>
            <p:cNvSpPr/>
            <p:nvPr/>
          </p:nvSpPr>
          <p:spPr>
            <a:xfrm>
              <a:off x="4015627" y="4598670"/>
              <a:ext cx="876138" cy="616268"/>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600" dirty="0">
                  <a:solidFill>
                    <a:schemeClr val="tx1"/>
                  </a:solidFill>
                </a:rPr>
                <a:t>Hybrid Cloud</a:t>
              </a:r>
            </a:p>
          </p:txBody>
        </p:sp>
        <p:sp>
          <p:nvSpPr>
            <p:cNvPr id="12" name="Rounded Rectangle 11">
              <a:extLst>
                <a:ext uri="{FF2B5EF4-FFF2-40B4-BE49-F238E27FC236}">
                  <a16:creationId xmlns:a16="http://schemas.microsoft.com/office/drawing/2014/main" id="{77D126ED-59EF-2349-B8AD-0AC3E569DDCE}"/>
                </a:ext>
              </a:extLst>
            </p:cNvPr>
            <p:cNvSpPr/>
            <p:nvPr/>
          </p:nvSpPr>
          <p:spPr>
            <a:xfrm>
              <a:off x="5008459" y="4598670"/>
              <a:ext cx="876138" cy="616268"/>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600" dirty="0">
                  <a:solidFill>
                    <a:schemeClr val="tx1"/>
                  </a:solidFill>
                </a:rPr>
                <a:t>Private Cloud</a:t>
              </a:r>
            </a:p>
          </p:txBody>
        </p:sp>
        <p:cxnSp>
          <p:nvCxnSpPr>
            <p:cNvPr id="13" name="Elbow Connector 12">
              <a:extLst>
                <a:ext uri="{FF2B5EF4-FFF2-40B4-BE49-F238E27FC236}">
                  <a16:creationId xmlns:a16="http://schemas.microsoft.com/office/drawing/2014/main" id="{8BB84C1E-5E72-0641-B0F5-3681E7051295}"/>
                </a:ext>
              </a:extLst>
            </p:cNvPr>
            <p:cNvCxnSpPr>
              <a:cxnSpLocks/>
              <a:stCxn id="7" idx="2"/>
              <a:endCxn id="8" idx="0"/>
            </p:cNvCxnSpPr>
            <p:nvPr/>
          </p:nvCxnSpPr>
          <p:spPr>
            <a:xfrm rot="5400000">
              <a:off x="4930703" y="2846524"/>
              <a:ext cx="592464" cy="1550389"/>
            </a:xfrm>
            <a:prstGeom prst="bentConnector3">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 name="Elbow Connector 13">
              <a:extLst>
                <a:ext uri="{FF2B5EF4-FFF2-40B4-BE49-F238E27FC236}">
                  <a16:creationId xmlns:a16="http://schemas.microsoft.com/office/drawing/2014/main" id="{9419E34A-C4D1-A14D-8644-1CB83F78814D}"/>
                </a:ext>
              </a:extLst>
            </p:cNvPr>
            <p:cNvCxnSpPr>
              <a:cxnSpLocks/>
              <a:stCxn id="7" idx="2"/>
              <a:endCxn id="9" idx="0"/>
            </p:cNvCxnSpPr>
            <p:nvPr/>
          </p:nvCxnSpPr>
          <p:spPr>
            <a:xfrm rot="16200000" flipH="1">
              <a:off x="6390099" y="2937515"/>
              <a:ext cx="592464" cy="1368405"/>
            </a:xfrm>
            <a:prstGeom prst="bentConnector3">
              <a:avLst>
                <a:gd name="adj1" fmla="val 50000"/>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 name="Elbow Connector 14">
              <a:extLst>
                <a:ext uri="{FF2B5EF4-FFF2-40B4-BE49-F238E27FC236}">
                  <a16:creationId xmlns:a16="http://schemas.microsoft.com/office/drawing/2014/main" id="{B4006C67-5F6E-EC4E-9801-E8C165B46D02}"/>
                </a:ext>
              </a:extLst>
            </p:cNvPr>
            <p:cNvCxnSpPr>
              <a:cxnSpLocks/>
              <a:stCxn id="8" idx="2"/>
              <a:endCxn id="10" idx="0"/>
            </p:cNvCxnSpPr>
            <p:nvPr/>
          </p:nvCxnSpPr>
          <p:spPr>
            <a:xfrm rot="5400000">
              <a:off x="3767230" y="3914160"/>
              <a:ext cx="335280" cy="1033740"/>
            </a:xfrm>
            <a:prstGeom prst="bentConnector3">
              <a:avLst>
                <a:gd name="adj1" fmla="val 50000"/>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6" name="Elbow Connector 15">
              <a:extLst>
                <a:ext uri="{FF2B5EF4-FFF2-40B4-BE49-F238E27FC236}">
                  <a16:creationId xmlns:a16="http://schemas.microsoft.com/office/drawing/2014/main" id="{E5D5CA77-DCFC-9D42-8496-8C7397EB9FF9}"/>
                </a:ext>
              </a:extLst>
            </p:cNvPr>
            <p:cNvCxnSpPr>
              <a:cxnSpLocks/>
              <a:stCxn id="8" idx="2"/>
              <a:endCxn id="12" idx="0"/>
            </p:cNvCxnSpPr>
            <p:nvPr/>
          </p:nvCxnSpPr>
          <p:spPr>
            <a:xfrm rot="16200000" flipH="1">
              <a:off x="4781494" y="3933636"/>
              <a:ext cx="335280" cy="994788"/>
            </a:xfrm>
            <a:prstGeom prst="bentConnector3">
              <a:avLst>
                <a:gd name="adj1" fmla="val 50000"/>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BDDAC63-53A0-EF49-A6D8-A259A1E51C64}"/>
                </a:ext>
              </a:extLst>
            </p:cNvPr>
            <p:cNvCxnSpPr>
              <a:cxnSpLocks/>
              <a:stCxn id="8" idx="2"/>
              <a:endCxn id="11" idx="0"/>
            </p:cNvCxnSpPr>
            <p:nvPr/>
          </p:nvCxnSpPr>
          <p:spPr>
            <a:xfrm>
              <a:off x="4451740" y="4263390"/>
              <a:ext cx="1956" cy="33528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8" name="Rounded Rectangle 17">
              <a:extLst>
                <a:ext uri="{FF2B5EF4-FFF2-40B4-BE49-F238E27FC236}">
                  <a16:creationId xmlns:a16="http://schemas.microsoft.com/office/drawing/2014/main" id="{DA09B536-8B88-7943-8AF0-247C8842EBFF}"/>
                </a:ext>
              </a:extLst>
            </p:cNvPr>
            <p:cNvSpPr/>
            <p:nvPr/>
          </p:nvSpPr>
          <p:spPr>
            <a:xfrm>
              <a:off x="7013807" y="4598670"/>
              <a:ext cx="716382" cy="616268"/>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AU" sz="1600" dirty="0">
                  <a:solidFill>
                    <a:schemeClr val="tx1"/>
                  </a:solidFill>
                </a:rPr>
                <a:t>Paas</a:t>
              </a:r>
              <a:r>
                <a:rPr lang="en-AU" sz="1600" baseline="30000" dirty="0">
                  <a:solidFill>
                    <a:schemeClr val="tx1"/>
                  </a:solidFill>
                </a:rPr>
                <a:t>2</a:t>
              </a:r>
            </a:p>
          </p:txBody>
        </p:sp>
        <p:sp>
          <p:nvSpPr>
            <p:cNvPr id="19" name="Rounded Rectangle 18">
              <a:extLst>
                <a:ext uri="{FF2B5EF4-FFF2-40B4-BE49-F238E27FC236}">
                  <a16:creationId xmlns:a16="http://schemas.microsoft.com/office/drawing/2014/main" id="{BECA5E76-9900-6545-9319-527B1FC1DBFC}"/>
                </a:ext>
              </a:extLst>
            </p:cNvPr>
            <p:cNvSpPr/>
            <p:nvPr/>
          </p:nvSpPr>
          <p:spPr>
            <a:xfrm>
              <a:off x="7869794" y="4598670"/>
              <a:ext cx="694171" cy="616268"/>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AU" sz="1600" dirty="0">
                  <a:solidFill>
                    <a:schemeClr val="tx1"/>
                  </a:solidFill>
                </a:rPr>
                <a:t>Saas</a:t>
              </a:r>
              <a:r>
                <a:rPr lang="en-AU" sz="1600" baseline="30000" dirty="0">
                  <a:solidFill>
                    <a:schemeClr val="tx1"/>
                  </a:solidFill>
                </a:rPr>
                <a:t>3</a:t>
              </a:r>
            </a:p>
          </p:txBody>
        </p:sp>
        <p:cxnSp>
          <p:nvCxnSpPr>
            <p:cNvPr id="20" name="Elbow Connector 19">
              <a:extLst>
                <a:ext uri="{FF2B5EF4-FFF2-40B4-BE49-F238E27FC236}">
                  <a16:creationId xmlns:a16="http://schemas.microsoft.com/office/drawing/2014/main" id="{33C2034D-90C8-4D41-9121-2BC34098E7C0}"/>
                </a:ext>
              </a:extLst>
            </p:cNvPr>
            <p:cNvCxnSpPr>
              <a:cxnSpLocks/>
              <a:stCxn id="9" idx="2"/>
              <a:endCxn id="22" idx="0"/>
            </p:cNvCxnSpPr>
            <p:nvPr/>
          </p:nvCxnSpPr>
          <p:spPr>
            <a:xfrm rot="5400000">
              <a:off x="6760791" y="3988927"/>
              <a:ext cx="335280" cy="884206"/>
            </a:xfrm>
            <a:prstGeom prst="bentConnector3">
              <a:avLst>
                <a:gd name="adj1" fmla="val 50000"/>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D6D5226-CC41-2743-8BCE-7676A8ED731C}"/>
                </a:ext>
              </a:extLst>
            </p:cNvPr>
            <p:cNvCxnSpPr>
              <a:cxnSpLocks/>
              <a:stCxn id="9" idx="2"/>
              <a:endCxn id="18" idx="0"/>
            </p:cNvCxnSpPr>
            <p:nvPr/>
          </p:nvCxnSpPr>
          <p:spPr>
            <a:xfrm>
              <a:off x="7370534" y="4263390"/>
              <a:ext cx="1464" cy="33528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2" name="Rounded Rectangle 21">
              <a:extLst>
                <a:ext uri="{FF2B5EF4-FFF2-40B4-BE49-F238E27FC236}">
                  <a16:creationId xmlns:a16="http://schemas.microsoft.com/office/drawing/2014/main" id="{F8B4309D-60D7-244B-8728-039D815DC48D}"/>
                </a:ext>
              </a:extLst>
            </p:cNvPr>
            <p:cNvSpPr/>
            <p:nvPr/>
          </p:nvSpPr>
          <p:spPr>
            <a:xfrm>
              <a:off x="6117032" y="4598670"/>
              <a:ext cx="738591" cy="616268"/>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600" dirty="0">
                  <a:solidFill>
                    <a:schemeClr val="tx1"/>
                  </a:solidFill>
                </a:rPr>
                <a:t>Iaas</a:t>
              </a:r>
              <a:r>
                <a:rPr lang="en-AU" sz="1600" baseline="30000" dirty="0">
                  <a:solidFill>
                    <a:schemeClr val="tx1"/>
                  </a:solidFill>
                </a:rPr>
                <a:t>1</a:t>
              </a:r>
            </a:p>
          </p:txBody>
        </p:sp>
        <p:cxnSp>
          <p:nvCxnSpPr>
            <p:cNvPr id="23" name="Elbow Connector 22">
              <a:extLst>
                <a:ext uri="{FF2B5EF4-FFF2-40B4-BE49-F238E27FC236}">
                  <a16:creationId xmlns:a16="http://schemas.microsoft.com/office/drawing/2014/main" id="{4BEE52D5-F5E1-EA49-93B2-F43B946458F1}"/>
                </a:ext>
              </a:extLst>
            </p:cNvPr>
            <p:cNvCxnSpPr>
              <a:cxnSpLocks/>
              <a:stCxn id="9" idx="2"/>
              <a:endCxn id="19" idx="0"/>
            </p:cNvCxnSpPr>
            <p:nvPr/>
          </p:nvCxnSpPr>
          <p:spPr>
            <a:xfrm rot="16200000" flipH="1">
              <a:off x="7626067" y="4007857"/>
              <a:ext cx="335280" cy="846346"/>
            </a:xfrm>
            <a:prstGeom prst="bentConnector3">
              <a:avLst>
                <a:gd name="adj1" fmla="val 50000"/>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8A6EEB11-14E0-4F42-A88D-1B40489D7F2D}"/>
                </a:ext>
              </a:extLst>
            </p:cNvPr>
            <p:cNvSpPr txBox="1"/>
            <p:nvPr/>
          </p:nvSpPr>
          <p:spPr>
            <a:xfrm>
              <a:off x="6098627" y="5336542"/>
              <a:ext cx="2573882" cy="830997"/>
            </a:xfrm>
            <a:prstGeom prst="rect">
              <a:avLst/>
            </a:prstGeom>
            <a:noFill/>
          </p:spPr>
          <p:txBody>
            <a:bodyPr wrap="square" rtlCol="0">
              <a:spAutoFit/>
            </a:bodyPr>
            <a:lstStyle/>
            <a:p>
              <a:pPr marL="228600" indent="-228600">
                <a:buAutoNum type="arabicPeriod"/>
              </a:pPr>
              <a:r>
                <a:rPr lang="en-AU" sz="1600" dirty="0"/>
                <a:t>Infrastructure as a service</a:t>
              </a:r>
            </a:p>
            <a:p>
              <a:pPr marL="228600" indent="-228600">
                <a:buAutoNum type="arabicPeriod"/>
              </a:pPr>
              <a:r>
                <a:rPr lang="en-AU" sz="1600" dirty="0"/>
                <a:t>Platform as a service</a:t>
              </a:r>
            </a:p>
            <a:p>
              <a:pPr marL="228600" indent="-228600">
                <a:buAutoNum type="arabicPeriod"/>
              </a:pPr>
              <a:r>
                <a:rPr lang="en-AU" sz="1600" dirty="0"/>
                <a:t>Software as a service</a:t>
              </a:r>
            </a:p>
          </p:txBody>
        </p:sp>
      </p:grpSp>
    </p:spTree>
    <p:extLst>
      <p:ext uri="{BB962C8B-B14F-4D97-AF65-F5344CB8AC3E}">
        <p14:creationId xmlns:p14="http://schemas.microsoft.com/office/powerpoint/2010/main" val="945965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7A6DE-4B71-644F-A709-7B1AF856790F}"/>
              </a:ext>
            </a:extLst>
          </p:cNvPr>
          <p:cNvSpPr>
            <a:spLocks noGrp="1"/>
          </p:cNvSpPr>
          <p:nvPr>
            <p:ph type="title"/>
          </p:nvPr>
        </p:nvSpPr>
        <p:spPr/>
        <p:txBody>
          <a:bodyPr/>
          <a:lstStyle/>
          <a:p>
            <a:r>
              <a:rPr lang="en-US" dirty="0"/>
              <a:t>Cloud Computing (4)</a:t>
            </a:r>
          </a:p>
        </p:txBody>
      </p:sp>
      <p:sp>
        <p:nvSpPr>
          <p:cNvPr id="3" name="Content Placeholder 2">
            <a:extLst>
              <a:ext uri="{FF2B5EF4-FFF2-40B4-BE49-F238E27FC236}">
                <a16:creationId xmlns:a16="http://schemas.microsoft.com/office/drawing/2014/main" id="{D97EB1D9-4322-E045-AC42-18C29C615D50}"/>
              </a:ext>
            </a:extLst>
          </p:cNvPr>
          <p:cNvSpPr>
            <a:spLocks noGrp="1"/>
          </p:cNvSpPr>
          <p:nvPr>
            <p:ph idx="1"/>
          </p:nvPr>
        </p:nvSpPr>
        <p:spPr>
          <a:xfrm>
            <a:off x="838200" y="1711321"/>
            <a:ext cx="10515600" cy="746125"/>
          </a:xfrm>
        </p:spPr>
        <p:txBody>
          <a:bodyPr>
            <a:normAutofit fontScale="92500" lnSpcReduction="10000"/>
          </a:bodyPr>
          <a:lstStyle/>
          <a:p>
            <a:r>
              <a:rPr lang="en-US" dirty="0"/>
              <a:t>The implications of Cloud Computing Vs On-Premise Computing can be summarized as:</a:t>
            </a:r>
          </a:p>
        </p:txBody>
      </p:sp>
      <p:sp>
        <p:nvSpPr>
          <p:cNvPr id="4" name="Footer Placeholder 3">
            <a:extLst>
              <a:ext uri="{FF2B5EF4-FFF2-40B4-BE49-F238E27FC236}">
                <a16:creationId xmlns:a16="http://schemas.microsoft.com/office/drawing/2014/main" id="{F9B80E03-FA8D-B547-90F9-E137945ECFFF}"/>
              </a:ext>
            </a:extLst>
          </p:cNvPr>
          <p:cNvSpPr>
            <a:spLocks noGrp="1"/>
          </p:cNvSpPr>
          <p:nvPr>
            <p:ph type="ftr" sz="quarter" idx="11"/>
          </p:nvPr>
        </p:nvSpPr>
        <p:spPr/>
        <p:txBody>
          <a:bodyPr/>
          <a:lstStyle/>
          <a:p>
            <a:r>
              <a:rPr lang="en-US"/>
              <a:t>Supply Chain Analytics</a:t>
            </a:r>
          </a:p>
        </p:txBody>
      </p:sp>
      <p:sp>
        <p:nvSpPr>
          <p:cNvPr id="5" name="Slide Number Placeholder 4">
            <a:extLst>
              <a:ext uri="{FF2B5EF4-FFF2-40B4-BE49-F238E27FC236}">
                <a16:creationId xmlns:a16="http://schemas.microsoft.com/office/drawing/2014/main" id="{B5651CC9-D2B6-8F44-99C4-2CB8805A67A2}"/>
              </a:ext>
            </a:extLst>
          </p:cNvPr>
          <p:cNvSpPr>
            <a:spLocks noGrp="1"/>
          </p:cNvSpPr>
          <p:nvPr>
            <p:ph type="sldNum" sz="quarter" idx="12"/>
          </p:nvPr>
        </p:nvSpPr>
        <p:spPr/>
        <p:txBody>
          <a:bodyPr/>
          <a:lstStyle/>
          <a:p>
            <a:fld id="{1BA83C58-6694-F641-94D6-8E01C1F5435E}" type="slidenum">
              <a:rPr lang="en-US" smtClean="0"/>
              <a:t>16</a:t>
            </a:fld>
            <a:endParaRPr lang="en-US"/>
          </a:p>
        </p:txBody>
      </p:sp>
      <p:grpSp>
        <p:nvGrpSpPr>
          <p:cNvPr id="12" name="Group 11">
            <a:extLst>
              <a:ext uri="{FF2B5EF4-FFF2-40B4-BE49-F238E27FC236}">
                <a16:creationId xmlns:a16="http://schemas.microsoft.com/office/drawing/2014/main" id="{9CD6E0A9-62D9-8B4B-ADC4-05B813DF9168}"/>
              </a:ext>
            </a:extLst>
          </p:cNvPr>
          <p:cNvGrpSpPr/>
          <p:nvPr/>
        </p:nvGrpSpPr>
        <p:grpSpPr>
          <a:xfrm>
            <a:off x="1069689" y="2593658"/>
            <a:ext cx="10048938" cy="3791267"/>
            <a:chOff x="1069689" y="2636522"/>
            <a:chExt cx="10048938" cy="3791267"/>
          </a:xfrm>
        </p:grpSpPr>
        <p:sp>
          <p:nvSpPr>
            <p:cNvPr id="7" name="Rounded Rectangle 6">
              <a:extLst>
                <a:ext uri="{FF2B5EF4-FFF2-40B4-BE49-F238E27FC236}">
                  <a16:creationId xmlns:a16="http://schemas.microsoft.com/office/drawing/2014/main" id="{9D17D491-A860-F544-81A3-CD9AC5EB8360}"/>
                </a:ext>
              </a:extLst>
            </p:cNvPr>
            <p:cNvSpPr/>
            <p:nvPr/>
          </p:nvSpPr>
          <p:spPr>
            <a:xfrm>
              <a:off x="2056460" y="2636522"/>
              <a:ext cx="7839176" cy="293684"/>
            </a:xfrm>
            <a:prstGeom prst="roundRect">
              <a:avLst/>
            </a:prstGeom>
            <a:solidFill>
              <a:schemeClr val="bg1">
                <a:lumMod val="9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i="1" dirty="0">
                  <a:solidFill>
                    <a:schemeClr val="tx1"/>
                  </a:solidFill>
                </a:rPr>
                <a:t>Implications</a:t>
              </a:r>
            </a:p>
          </p:txBody>
        </p:sp>
        <p:sp>
          <p:nvSpPr>
            <p:cNvPr id="8" name="Rounded Rectangle 7">
              <a:extLst>
                <a:ext uri="{FF2B5EF4-FFF2-40B4-BE49-F238E27FC236}">
                  <a16:creationId xmlns:a16="http://schemas.microsoft.com/office/drawing/2014/main" id="{55932485-E178-0944-88DA-DBEAE8B36D78}"/>
                </a:ext>
              </a:extLst>
            </p:cNvPr>
            <p:cNvSpPr/>
            <p:nvPr/>
          </p:nvSpPr>
          <p:spPr>
            <a:xfrm>
              <a:off x="2056459" y="2930207"/>
              <a:ext cx="2750851" cy="319682"/>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600" dirty="0">
                  <a:solidFill>
                    <a:schemeClr val="tx1"/>
                  </a:solidFill>
                </a:rPr>
                <a:t>On Users Premises Computing</a:t>
              </a:r>
            </a:p>
          </p:txBody>
        </p:sp>
        <p:sp>
          <p:nvSpPr>
            <p:cNvPr id="9" name="Rounded Rectangle 8">
              <a:extLst>
                <a:ext uri="{FF2B5EF4-FFF2-40B4-BE49-F238E27FC236}">
                  <a16:creationId xmlns:a16="http://schemas.microsoft.com/office/drawing/2014/main" id="{99098C08-3198-B045-AC7D-C052B23D8796}"/>
                </a:ext>
              </a:extLst>
            </p:cNvPr>
            <p:cNvSpPr/>
            <p:nvPr/>
          </p:nvSpPr>
          <p:spPr>
            <a:xfrm>
              <a:off x="7144785" y="2930207"/>
              <a:ext cx="2750851" cy="319682"/>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600" dirty="0">
                  <a:solidFill>
                    <a:schemeClr val="tx1"/>
                  </a:solidFill>
                </a:rPr>
                <a:t>Cloud Computing</a:t>
              </a:r>
            </a:p>
          </p:txBody>
        </p:sp>
        <p:sp>
          <p:nvSpPr>
            <p:cNvPr id="10" name="Rounded Rectangle 9">
              <a:extLst>
                <a:ext uri="{FF2B5EF4-FFF2-40B4-BE49-F238E27FC236}">
                  <a16:creationId xmlns:a16="http://schemas.microsoft.com/office/drawing/2014/main" id="{C998CEEF-8426-3B42-9145-5BEF05D48E16}"/>
                </a:ext>
              </a:extLst>
            </p:cNvPr>
            <p:cNvSpPr/>
            <p:nvPr/>
          </p:nvSpPr>
          <p:spPr>
            <a:xfrm>
              <a:off x="1069689" y="3246402"/>
              <a:ext cx="4724393" cy="3181387"/>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t"/>
            <a:lstStyle/>
            <a:p>
              <a:pPr marL="171450" indent="-171450">
                <a:buFont typeface="Arial" panose="020B0604020202020204" pitchFamily="34" charset="0"/>
                <a:buChar char="•"/>
              </a:pPr>
              <a:r>
                <a:rPr lang="en-AU" sz="1600" dirty="0">
                  <a:solidFill>
                    <a:schemeClr val="tx1"/>
                  </a:solidFill>
                </a:rPr>
                <a:t>High upfront capital expense</a:t>
              </a:r>
            </a:p>
            <a:p>
              <a:pPr marL="171450" indent="-171450">
                <a:buFont typeface="Arial" panose="020B0604020202020204" pitchFamily="34" charset="0"/>
                <a:buChar char="•"/>
              </a:pPr>
              <a:r>
                <a:rPr lang="en-AU" sz="1600" dirty="0">
                  <a:solidFill>
                    <a:schemeClr val="tx1"/>
                  </a:solidFill>
                </a:rPr>
                <a:t>Not scalable without additional expense</a:t>
              </a:r>
            </a:p>
            <a:p>
              <a:pPr marL="171450" indent="-171450">
                <a:buFont typeface="Arial" panose="020B0604020202020204" pitchFamily="34" charset="0"/>
                <a:buChar char="•"/>
              </a:pPr>
              <a:r>
                <a:rPr lang="en-AU" sz="1600" dirty="0">
                  <a:solidFill>
                    <a:schemeClr val="tx1"/>
                  </a:solidFill>
                </a:rPr>
                <a:t>Requires expensive computer building</a:t>
              </a:r>
            </a:p>
            <a:p>
              <a:pPr marL="171450" indent="-171450">
                <a:buFont typeface="Arial" panose="020B0604020202020204" pitchFamily="34" charset="0"/>
                <a:buChar char="•"/>
              </a:pPr>
              <a:r>
                <a:rPr lang="en-AU" sz="1600" dirty="0">
                  <a:solidFill>
                    <a:schemeClr val="tx1"/>
                  </a:solidFill>
                </a:rPr>
                <a:t>Requires hardware and software maintenance people</a:t>
              </a:r>
            </a:p>
            <a:p>
              <a:pPr marL="171450" indent="-171450">
                <a:buFont typeface="Arial" panose="020B0604020202020204" pitchFamily="34" charset="0"/>
                <a:buChar char="•"/>
              </a:pPr>
              <a:r>
                <a:rPr lang="en-AU" sz="1600" dirty="0">
                  <a:solidFill>
                    <a:schemeClr val="tx1"/>
                  </a:solidFill>
                </a:rPr>
                <a:t>Data security can be variable</a:t>
              </a:r>
            </a:p>
            <a:p>
              <a:pPr marL="171450" indent="-171450">
                <a:buFont typeface="Arial" panose="020B0604020202020204" pitchFamily="34" charset="0"/>
                <a:buChar char="•"/>
              </a:pPr>
              <a:r>
                <a:rPr lang="en-AU" sz="1600" dirty="0">
                  <a:solidFill>
                    <a:schemeClr val="tx1"/>
                  </a:solidFill>
                </a:rPr>
                <a:t>Data recovery can be variable</a:t>
              </a:r>
            </a:p>
            <a:p>
              <a:pPr marL="171450" indent="-171450">
                <a:buFont typeface="Arial" panose="020B0604020202020204" pitchFamily="34" charset="0"/>
                <a:buChar char="•"/>
              </a:pPr>
              <a:r>
                <a:rPr lang="en-AU" sz="1600" dirty="0">
                  <a:solidFill>
                    <a:schemeClr val="tx1"/>
                  </a:solidFill>
                </a:rPr>
                <a:t>Flexibility to changing requirements is low</a:t>
              </a:r>
            </a:p>
            <a:p>
              <a:pPr marL="171450" indent="-171450">
                <a:buFont typeface="Arial" panose="020B0604020202020204" pitchFamily="34" charset="0"/>
                <a:buChar char="•"/>
              </a:pPr>
              <a:r>
                <a:rPr lang="en-AU" sz="1600" dirty="0">
                  <a:solidFill>
                    <a:schemeClr val="tx1"/>
                  </a:solidFill>
                </a:rPr>
                <a:t>No automatic or free updates</a:t>
              </a:r>
            </a:p>
            <a:p>
              <a:pPr marL="171450" indent="-171450">
                <a:buFont typeface="Arial" panose="020B0604020202020204" pitchFamily="34" charset="0"/>
                <a:buChar char="•"/>
              </a:pPr>
              <a:r>
                <a:rPr lang="en-AU" sz="1600" dirty="0">
                  <a:solidFill>
                    <a:schemeClr val="tx1"/>
                  </a:solidFill>
                </a:rPr>
                <a:t>Limited potential for external collaboration</a:t>
              </a:r>
            </a:p>
            <a:p>
              <a:pPr marL="171450" indent="-171450">
                <a:buFont typeface="Arial" panose="020B0604020202020204" pitchFamily="34" charset="0"/>
                <a:buChar char="•"/>
              </a:pPr>
              <a:r>
                <a:rPr lang="en-AU" sz="1600" dirty="0">
                  <a:solidFill>
                    <a:schemeClr val="tx1"/>
                  </a:solidFill>
                </a:rPr>
                <a:t>Remote access not available or expensive to provide</a:t>
              </a:r>
            </a:p>
            <a:p>
              <a:pPr marL="171450" indent="-171450">
                <a:buFont typeface="Arial" panose="020B0604020202020204" pitchFamily="34" charset="0"/>
                <a:buChar char="•"/>
              </a:pPr>
              <a:endParaRPr lang="en-AU" sz="1600" dirty="0">
                <a:solidFill>
                  <a:schemeClr val="tx1"/>
                </a:solidFill>
              </a:endParaRPr>
            </a:p>
          </p:txBody>
        </p:sp>
        <p:sp>
          <p:nvSpPr>
            <p:cNvPr id="11" name="Rounded Rectangle 10">
              <a:extLst>
                <a:ext uri="{FF2B5EF4-FFF2-40B4-BE49-F238E27FC236}">
                  <a16:creationId xmlns:a16="http://schemas.microsoft.com/office/drawing/2014/main" id="{B3AA58D8-1E42-4146-BB67-B8B6EBCB85A0}"/>
                </a:ext>
              </a:extLst>
            </p:cNvPr>
            <p:cNvSpPr/>
            <p:nvPr/>
          </p:nvSpPr>
          <p:spPr>
            <a:xfrm>
              <a:off x="5921795" y="3246402"/>
              <a:ext cx="5196832" cy="3181387"/>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rIns="0" rtlCol="0" anchor="t"/>
            <a:lstStyle/>
            <a:p>
              <a:pPr marL="171450" indent="-171450">
                <a:buFont typeface="Arial" panose="020B0604020202020204" pitchFamily="34" charset="0"/>
                <a:buChar char="•"/>
              </a:pPr>
              <a:r>
                <a:rPr lang="en-AU" sz="1600" dirty="0">
                  <a:solidFill>
                    <a:schemeClr val="tx1"/>
                  </a:solidFill>
                </a:rPr>
                <a:t>No on-site mainframes, servers or buildings to house</a:t>
              </a:r>
            </a:p>
            <a:p>
              <a:pPr marL="171450" indent="-171450">
                <a:buFont typeface="Arial" panose="020B0604020202020204" pitchFamily="34" charset="0"/>
                <a:buChar char="•"/>
              </a:pPr>
              <a:r>
                <a:rPr lang="en-AU" sz="1600" dirty="0">
                  <a:solidFill>
                    <a:schemeClr val="tx1"/>
                  </a:solidFill>
                </a:rPr>
                <a:t>No expensive on-site system maintenance staff</a:t>
              </a:r>
            </a:p>
            <a:p>
              <a:pPr marL="171450" indent="-171450">
                <a:buFont typeface="Arial" panose="020B0604020202020204" pitchFamily="34" charset="0"/>
                <a:buChar char="•"/>
              </a:pPr>
              <a:r>
                <a:rPr lang="en-AU" sz="1600" dirty="0">
                  <a:solidFill>
                    <a:schemeClr val="tx1"/>
                  </a:solidFill>
                </a:rPr>
                <a:t>Pay only for what is used</a:t>
              </a:r>
            </a:p>
            <a:p>
              <a:pPr marL="171450" indent="-171450">
                <a:buFont typeface="Arial" panose="020B0604020202020204" pitchFamily="34" charset="0"/>
                <a:buChar char="•"/>
              </a:pPr>
              <a:r>
                <a:rPr lang="en-AU" sz="1600" dirty="0">
                  <a:solidFill>
                    <a:schemeClr val="tx1"/>
                  </a:solidFill>
                </a:rPr>
                <a:t>Formal data security arrangements</a:t>
              </a:r>
            </a:p>
            <a:p>
              <a:pPr marL="171450" indent="-171450">
                <a:buFont typeface="Arial" panose="020B0604020202020204" pitchFamily="34" charset="0"/>
                <a:buChar char="•"/>
              </a:pPr>
              <a:r>
                <a:rPr lang="en-AU" sz="1600" dirty="0">
                  <a:solidFill>
                    <a:schemeClr val="tx1"/>
                  </a:solidFill>
                </a:rPr>
                <a:t>Disaster recovery processes</a:t>
              </a:r>
            </a:p>
            <a:p>
              <a:pPr marL="171450" indent="-171450">
                <a:buFont typeface="Arial" panose="020B0604020202020204" pitchFamily="34" charset="0"/>
                <a:buChar char="•"/>
              </a:pPr>
              <a:r>
                <a:rPr lang="en-AU" sz="1600" dirty="0">
                  <a:solidFill>
                    <a:schemeClr val="tx1"/>
                  </a:solidFill>
                </a:rPr>
                <a:t>Flexible to changing user requirements</a:t>
              </a:r>
            </a:p>
            <a:p>
              <a:pPr marL="171450" indent="-171450">
                <a:buFont typeface="Arial" panose="020B0604020202020204" pitchFamily="34" charset="0"/>
                <a:buChar char="•"/>
              </a:pPr>
              <a:r>
                <a:rPr lang="en-AU" sz="1600" dirty="0">
                  <a:solidFill>
                    <a:schemeClr val="tx1"/>
                  </a:solidFill>
                </a:rPr>
                <a:t>Automatic updates included in rate</a:t>
              </a:r>
            </a:p>
            <a:p>
              <a:pPr marL="171450" indent="-171450">
                <a:buFont typeface="Arial" panose="020B0604020202020204" pitchFamily="34" charset="0"/>
                <a:buChar char="•"/>
              </a:pPr>
              <a:r>
                <a:rPr lang="en-AU" sz="1600" dirty="0">
                  <a:solidFill>
                    <a:schemeClr val="tx1"/>
                  </a:solidFill>
                </a:rPr>
                <a:t>Wide external (e.g. supply chain wide) collaboration possible</a:t>
              </a:r>
            </a:p>
            <a:p>
              <a:pPr marL="171450" indent="-171450">
                <a:buFont typeface="Arial" panose="020B0604020202020204" pitchFamily="34" charset="0"/>
                <a:buChar char="•"/>
              </a:pPr>
              <a:r>
                <a:rPr lang="en-AU" sz="1600" dirty="0">
                  <a:solidFill>
                    <a:schemeClr val="tx1"/>
                  </a:solidFill>
                </a:rPr>
                <a:t>Remote access via Internet</a:t>
              </a:r>
            </a:p>
          </p:txBody>
        </p:sp>
      </p:grpSp>
    </p:spTree>
    <p:extLst>
      <p:ext uri="{BB962C8B-B14F-4D97-AF65-F5344CB8AC3E}">
        <p14:creationId xmlns:p14="http://schemas.microsoft.com/office/powerpoint/2010/main" val="1937271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6" id="{C655463A-AEE6-F640-94D7-D13EA57572B5}" vid="{27E279CA-8761-1343-8A65-04A5FBAAF99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1360</Words>
  <Application>Microsoft Office PowerPoint</Application>
  <PresentationFormat>Widescreen</PresentationFormat>
  <Paragraphs>194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&lt;place Institution Name and Logo here&gt;  &lt;place Subject Number here&gt;   Chapter 1 – Lecture 1  Introduction to Supply Chain Analytics</vt:lpstr>
      <vt:lpstr>Data Science</vt:lpstr>
      <vt:lpstr>Data Science (2)</vt:lpstr>
      <vt:lpstr>Data Analytics</vt:lpstr>
      <vt:lpstr>Data Mining</vt:lpstr>
      <vt:lpstr>Statistics, Probability and Mathematical Programming (MP)</vt:lpstr>
      <vt:lpstr>Big Data</vt:lpstr>
      <vt:lpstr>Big Data – Size and Topic Growth</vt:lpstr>
      <vt:lpstr>Big Data</vt:lpstr>
      <vt:lpstr>Big Data Analytics (BDA)</vt:lpstr>
      <vt:lpstr>Big Data Analytics Process </vt:lpstr>
      <vt:lpstr>Supply Chain, Organisational and Process Knowledge</vt:lpstr>
      <vt:lpstr>Cloud Computing</vt:lpstr>
      <vt:lpstr>Cloud Computing (2)</vt:lpstr>
      <vt:lpstr>Cloud Computing (3)</vt:lpstr>
      <vt:lpstr>Cloud Computing (4)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&lt;place Institution Name and Logo here&gt;  &lt;place Subject Number here&gt;   Chapter 1 – Lecture 1  Introduction to Supply Chain Analytics</dc:title>
  <dc:creator>Peter Robertson</dc:creator>
  <cp:lastModifiedBy>Irina Neaga</cp:lastModifiedBy>
  <cp:revision>3</cp:revision>
  <dcterms:created xsi:type="dcterms:W3CDTF">2020-04-19T05:05:14Z</dcterms:created>
  <dcterms:modified xsi:type="dcterms:W3CDTF">2025-01-12T12:14:35Z</dcterms:modified>
</cp:coreProperties>
</file>