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omments/modernComment_12F_0.xml" ContentType="application/vnd.ms-powerpoint.comment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6" r:id="rId1"/>
  </p:sldMasterIdLst>
  <p:notesMasterIdLst>
    <p:notesMasterId r:id="rId38"/>
  </p:notesMasterIdLst>
  <p:handoutMasterIdLst>
    <p:handoutMasterId r:id="rId39"/>
  </p:handoutMasterIdLst>
  <p:sldIdLst>
    <p:sldId id="290" r:id="rId2"/>
    <p:sldId id="421" r:id="rId3"/>
    <p:sldId id="764" r:id="rId4"/>
    <p:sldId id="765" r:id="rId5"/>
    <p:sldId id="757" r:id="rId6"/>
    <p:sldId id="762" r:id="rId7"/>
    <p:sldId id="419" r:id="rId8"/>
    <p:sldId id="408" r:id="rId9"/>
    <p:sldId id="766" r:id="rId10"/>
    <p:sldId id="410" r:id="rId11"/>
    <p:sldId id="767" r:id="rId12"/>
    <p:sldId id="269" r:id="rId13"/>
    <p:sldId id="304" r:id="rId14"/>
    <p:sldId id="772" r:id="rId15"/>
    <p:sldId id="303" r:id="rId16"/>
    <p:sldId id="307" r:id="rId17"/>
    <p:sldId id="321" r:id="rId18"/>
    <p:sldId id="308" r:id="rId19"/>
    <p:sldId id="319" r:id="rId20"/>
    <p:sldId id="320" r:id="rId21"/>
    <p:sldId id="317" r:id="rId22"/>
    <p:sldId id="305" r:id="rId23"/>
    <p:sldId id="286" r:id="rId24"/>
    <p:sldId id="299" r:id="rId25"/>
    <p:sldId id="306" r:id="rId26"/>
    <p:sldId id="310" r:id="rId27"/>
    <p:sldId id="311" r:id="rId28"/>
    <p:sldId id="312" r:id="rId29"/>
    <p:sldId id="314" r:id="rId30"/>
    <p:sldId id="313" r:id="rId31"/>
    <p:sldId id="270" r:id="rId32"/>
    <p:sldId id="771" r:id="rId33"/>
    <p:sldId id="315" r:id="rId34"/>
    <p:sldId id="763" r:id="rId35"/>
    <p:sldId id="289" r:id="rId36"/>
    <p:sldId id="406" r:id="rId37"/>
  </p:sldIdLst>
  <p:sldSz cx="9144000" cy="6858000" type="screen4x3"/>
  <p:notesSz cx="7102475" cy="9388475"/>
  <p:custDataLst>
    <p:tags r:id="rId40"/>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54700261-DE14-A863-AEF3-6192099D4372}" name="Eirian Edmund" initials="EE" userId="Eirian Edmund"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laire Williams" initials="CW" lastIdx="0" clrIdx="0">
    <p:extLst>
      <p:ext uri="{19B8F6BF-5375-455C-9EA6-DF929625EA0E}">
        <p15:presenceInfo xmlns:p15="http://schemas.microsoft.com/office/powerpoint/2012/main" userId="S::claire.turner@powys.gov.uk::d1c03978-6867-453d-83b7-0cb8df1dc02d" providerId="AD"/>
      </p:ext>
    </p:extLst>
  </p:cmAuthor>
  <p:cmAuthor id="2" name="Paula McCreary" initials="PM" lastIdx="0" clrIdx="1">
    <p:extLst>
      <p:ext uri="{19B8F6BF-5375-455C-9EA6-DF929625EA0E}">
        <p15:presenceInfo xmlns:p15="http://schemas.microsoft.com/office/powerpoint/2012/main" userId="Paula McCreary"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205" autoAdjust="0"/>
    <p:restoredTop sz="73741" autoAdjust="0"/>
  </p:normalViewPr>
  <p:slideViewPr>
    <p:cSldViewPr>
      <p:cViewPr varScale="1">
        <p:scale>
          <a:sx n="84" d="100"/>
          <a:sy n="84" d="100"/>
        </p:scale>
        <p:origin x="207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6624"/>
    </p:cViewPr>
  </p:sorterViewPr>
  <p:notesViewPr>
    <p:cSldViewPr>
      <p:cViewPr>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microsoft.com/office/2018/10/relationships/authors" Targe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microsoft.com/office/2016/11/relationships/changesInfo" Target="changesInfos/changesInfo1.xml"/><Relationship Id="rId20" Type="http://schemas.openxmlformats.org/officeDocument/2006/relationships/slide" Target="slides/slide19.xml"/><Relationship Id="rId41" Type="http://schemas.openxmlformats.org/officeDocument/2006/relationships/commentAuthors" Target="commen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Loxdale" userId="bed2638a-7106-4e4e-92d5-4177dfe34e07" providerId="ADAL" clId="{EFA3181C-4B11-4C03-A69B-E66E53CD8EF4}"/>
    <pc:docChg chg="modSld">
      <pc:chgData name="Sarah Loxdale" userId="bed2638a-7106-4e4e-92d5-4177dfe34e07" providerId="ADAL" clId="{EFA3181C-4B11-4C03-A69B-E66E53CD8EF4}" dt="2024-07-09T14:25:35.382" v="1" actId="1076"/>
      <pc:docMkLst>
        <pc:docMk/>
      </pc:docMkLst>
      <pc:sldChg chg="modSp mod">
        <pc:chgData name="Sarah Loxdale" userId="bed2638a-7106-4e4e-92d5-4177dfe34e07" providerId="ADAL" clId="{EFA3181C-4B11-4C03-A69B-E66E53CD8EF4}" dt="2024-07-09T14:25:35.382" v="1" actId="1076"/>
        <pc:sldMkLst>
          <pc:docMk/>
          <pc:sldMk cId="0" sldId="290"/>
        </pc:sldMkLst>
        <pc:spChg chg="mod">
          <ac:chgData name="Sarah Loxdale" userId="bed2638a-7106-4e4e-92d5-4177dfe34e07" providerId="ADAL" clId="{EFA3181C-4B11-4C03-A69B-E66E53CD8EF4}" dt="2024-07-09T14:16:14.866" v="0" actId="20577"/>
          <ac:spMkLst>
            <pc:docMk/>
            <pc:sldMk cId="0" sldId="290"/>
            <ac:spMk id="2" creationId="{D8505823-258E-480F-90B6-B75E69C98925}"/>
          </ac:spMkLst>
        </pc:spChg>
        <pc:spChg chg="mod">
          <ac:chgData name="Sarah Loxdale" userId="bed2638a-7106-4e4e-92d5-4177dfe34e07" providerId="ADAL" clId="{EFA3181C-4B11-4C03-A69B-E66E53CD8EF4}" dt="2024-07-09T14:25:35.382" v="1" actId="1076"/>
          <ac:spMkLst>
            <pc:docMk/>
            <pc:sldMk cId="0" sldId="290"/>
            <ac:spMk id="3" creationId="{56D6FD9E-A440-2C45-330A-B5EE5BFA02B0}"/>
          </ac:spMkLst>
        </pc:spChg>
      </pc:sldChg>
    </pc:docChg>
  </pc:docChgLst>
</pc:chgInfo>
</file>

<file path=ppt/comments/modernComment_12F_0.xml><?xml version="1.0" encoding="utf-8"?>
<p188:cmLst xmlns:a="http://schemas.openxmlformats.org/drawingml/2006/main" xmlns:r="http://schemas.openxmlformats.org/officeDocument/2006/relationships" xmlns:p188="http://schemas.microsoft.com/office/powerpoint/2018/8/main">
  <p188:cm id="{A0AB8BE2-FAAD-44F2-B538-50038E8D835A}" authorId="{54700261-DE14-A863-AEF3-6192099D4372}" created="2024-06-10T13:39:34.360">
    <ac:txMkLst xmlns:ac="http://schemas.microsoft.com/office/drawing/2013/main/command">
      <pc:docMk xmlns:pc="http://schemas.microsoft.com/office/powerpoint/2013/main/command"/>
      <pc:sldMk xmlns:pc="http://schemas.microsoft.com/office/powerpoint/2013/main/command" cId="0" sldId="303"/>
      <ac:spMk id="3" creationId="{9A4CB4E9-8EEE-44B9-9E84-F4EDCC220BBB}"/>
      <ac:txMk cp="37" len="12">
        <ac:context len="50" hash="68479437"/>
      </ac:txMk>
    </ac:txMkLst>
    <p188:pos x="5146895" y="623243"/>
    <p188:txBody>
      <a:bodyPr/>
      <a:lstStyle/>
      <a:p>
        <a:r>
          <a:rPr lang="en-GB"/>
          <a:t>What / So What / Now what = Beth? Beth felly? Beth nawr?
Experience - Reflection - Action = Profiad / Adfyfyrio / Gweithredu</a:t>
        </a:r>
      </a:p>
    </p188:txBody>
  </p188:cm>
</p188:cmLst>
</file>

<file path=ppt/diagrams/_rels/data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 Id="rId4" Type="http://schemas.openxmlformats.org/officeDocument/2006/relationships/image" Target="../media/image6.png"/></Relationships>
</file>

<file path=ppt/diagrams/_rels/data3.xml.rels><?xml version="1.0" encoding="UTF-8" standalone="yes"?>
<Relationships xmlns="http://schemas.openxmlformats.org/package/2006/relationships"><Relationship Id="rId1" Type="http://schemas.openxmlformats.org/officeDocument/2006/relationships/image" Target="../media/image19.png"/></Relationships>
</file>

<file path=ppt/diagrams/_rels/drawing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 Id="rId4" Type="http://schemas.openxmlformats.org/officeDocument/2006/relationships/image" Target="../media/image6.png"/></Relationships>
</file>

<file path=ppt/diagrams/_rels/drawing3.xml.rels><?xml version="1.0" encoding="UTF-8" standalone="yes"?>
<Relationships xmlns="http://schemas.openxmlformats.org/package/2006/relationships"><Relationship Id="rId1" Type="http://schemas.openxmlformats.org/officeDocument/2006/relationships/image" Target="../media/image19.pn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783AEE3-21D3-4A1E-9DA6-2A102E4D640D}" type="doc">
      <dgm:prSet loTypeId="urn:microsoft.com/office/officeart/2018/2/layout/IconVerticalSolidList" loCatId="icon" qsTypeId="urn:microsoft.com/office/officeart/2005/8/quickstyle/simple1" qsCatId="simple" csTypeId="urn:microsoft.com/office/officeart/2018/5/colors/Iconchunking_neutralicontext_colorful5" csCatId="colorful" phldr="1"/>
      <dgm:spPr/>
      <dgm:t>
        <a:bodyPr/>
        <a:lstStyle/>
        <a:p>
          <a:endParaRPr lang="en-US"/>
        </a:p>
      </dgm:t>
    </dgm:pt>
    <dgm:pt modelId="{59FF1007-9DDB-4FD2-A9A1-6F526AE236DE}" type="parTrans" cxnId="{E4E0FAB0-9DEE-4B3E-A1C2-A86C212ADB24}">
      <dgm:prSet/>
      <dgm:spPr/>
      <dgm:t>
        <a:bodyPr/>
        <a:lstStyle/>
        <a:p>
          <a:endParaRPr lang="en-US"/>
        </a:p>
      </dgm:t>
    </dgm:pt>
    <dgm:pt modelId="{20D4721C-0A62-4CEF-BB8B-50A7773F9BD6}">
      <dgm:prSet custT="1"/>
      <dgm:spPr/>
      <dgm:t>
        <a:bodyPr/>
        <a:lstStyle/>
        <a:p>
          <a:r>
            <a:rPr lang="cy" sz="1600" b="0" i="0" u="none" strike="noStrike" cap="none" baseline="0">
              <a:solidFill>
                <a:srgbClr val="FFFFFF"/>
              </a:solidFill>
              <a:effectLst/>
              <a:uFillTx/>
              <a:latin typeface="Aptos"/>
            </a:rPr>
            <a:t>Swyddogaeth</a:t>
          </a:r>
        </a:p>
      </dgm:t>
    </dgm:pt>
    <dgm:pt modelId="{969EF21C-959C-4BFC-AB30-F5CBF2DB2F6E}" type="sibTrans" cxnId="{E4E0FAB0-9DEE-4B3E-A1C2-A86C212ADB24}">
      <dgm:prSet/>
      <dgm:spPr/>
      <dgm:t>
        <a:bodyPr/>
        <a:lstStyle/>
        <a:p>
          <a:endParaRPr lang="en-US"/>
        </a:p>
      </dgm:t>
    </dgm:pt>
    <dgm:pt modelId="{359A41E0-D409-4D49-94C8-60AFE411DFCE}" type="parTrans" cxnId="{2F8CF2E4-0D4F-43D9-8B88-D475A50D1CF2}">
      <dgm:prSet/>
      <dgm:spPr/>
      <dgm:t>
        <a:bodyPr/>
        <a:lstStyle/>
        <a:p>
          <a:endParaRPr lang="en-US"/>
        </a:p>
      </dgm:t>
    </dgm:pt>
    <dgm:pt modelId="{F8BD53C0-FFCD-4327-8FF8-0A87E7D75CDC}">
      <dgm:prSet custT="1"/>
      <dgm:spPr/>
      <dgm:t>
        <a:bodyPr/>
        <a:lstStyle/>
        <a:p>
          <a:r>
            <a:rPr lang="cy" sz="1600" b="0" i="0" u="none" strike="noStrike" cap="none" baseline="0">
              <a:solidFill>
                <a:srgbClr val="FFFFFF"/>
              </a:solidFill>
              <a:effectLst/>
              <a:uFillTx/>
              <a:latin typeface="Aptos"/>
            </a:rPr>
            <a:t>Amddiffyn ac atal </a:t>
          </a:r>
        </a:p>
      </dgm:t>
    </dgm:pt>
    <dgm:pt modelId="{BDAAD313-FFF5-4795-BAF7-5D0069BCA973}" type="sibTrans" cxnId="{2F8CF2E4-0D4F-43D9-8B88-D475A50D1CF2}">
      <dgm:prSet/>
      <dgm:spPr/>
      <dgm:t>
        <a:bodyPr/>
        <a:lstStyle/>
        <a:p>
          <a:endParaRPr lang="en-US"/>
        </a:p>
      </dgm:t>
    </dgm:pt>
    <dgm:pt modelId="{5B1CFA3D-3DFA-4EE7-9730-8368F2C877BA}" type="parTrans" cxnId="{3B6D1B58-C0AB-4DB3-8646-0057F3A857E0}">
      <dgm:prSet/>
      <dgm:spPr/>
      <dgm:t>
        <a:bodyPr/>
        <a:lstStyle/>
        <a:p>
          <a:endParaRPr lang="en-US"/>
        </a:p>
      </dgm:t>
    </dgm:pt>
    <dgm:pt modelId="{7335E2D0-7036-48F5-8587-2419DAB71A30}">
      <dgm:prSet custT="1"/>
      <dgm:spPr/>
      <dgm:t>
        <a:bodyPr/>
        <a:lstStyle/>
        <a:p>
          <a:r>
            <a:rPr lang="cy" sz="1600" b="0" i="0" u="none" strike="noStrike" cap="none" baseline="0">
              <a:solidFill>
                <a:srgbClr val="FFFFFF"/>
              </a:solidFill>
              <a:effectLst/>
              <a:uFillTx/>
              <a:latin typeface="Aptos"/>
            </a:rPr>
            <a:t>Cyfrannu at bolisi/gweithdrefn genedlaethol</a:t>
          </a:r>
        </a:p>
      </dgm:t>
    </dgm:pt>
    <dgm:pt modelId="{766154DE-C16E-4E67-90FD-92CEADECA3BC}" type="sibTrans" cxnId="{3B6D1B58-C0AB-4DB3-8646-0057F3A857E0}">
      <dgm:prSet/>
      <dgm:spPr/>
      <dgm:t>
        <a:bodyPr/>
        <a:lstStyle/>
        <a:p>
          <a:endParaRPr lang="en-US"/>
        </a:p>
      </dgm:t>
    </dgm:pt>
    <dgm:pt modelId="{C0663794-C4C8-4790-BA9E-73E22960C56F}" type="parTrans" cxnId="{993D28CA-1368-43C4-829F-1FE5854CEF10}">
      <dgm:prSet/>
      <dgm:spPr/>
      <dgm:t>
        <a:bodyPr/>
        <a:lstStyle/>
        <a:p>
          <a:endParaRPr lang="en-US"/>
        </a:p>
      </dgm:t>
    </dgm:pt>
    <dgm:pt modelId="{EDD96FD2-56E8-4046-A023-0C97F902F380}">
      <dgm:prSet custT="1"/>
      <dgm:spPr/>
      <dgm:t>
        <a:bodyPr/>
        <a:lstStyle/>
        <a:p>
          <a:r>
            <a:rPr lang="cy" sz="1600" b="0" i="0" u="none" strike="noStrike" cap="none" baseline="0">
              <a:solidFill>
                <a:srgbClr val="FFFFFF"/>
              </a:solidFill>
              <a:effectLst/>
              <a:uFillTx/>
              <a:latin typeface="Aptos"/>
            </a:rPr>
            <a:t>Codi ymwybyddiaeth</a:t>
          </a:r>
        </a:p>
      </dgm:t>
    </dgm:pt>
    <dgm:pt modelId="{08E9877D-274B-4080-AE8E-C776C999F3EF}" type="sibTrans" cxnId="{993D28CA-1368-43C4-829F-1FE5854CEF10}">
      <dgm:prSet/>
      <dgm:spPr/>
      <dgm:t>
        <a:bodyPr/>
        <a:lstStyle/>
        <a:p>
          <a:endParaRPr lang="en-US"/>
        </a:p>
      </dgm:t>
    </dgm:pt>
    <dgm:pt modelId="{21285A9E-D276-4816-BA14-8E0AD18C4BDC}" type="parTrans" cxnId="{1BF8C9E3-809C-47A2-81EF-A8B4B23E23C7}">
      <dgm:prSet/>
      <dgm:spPr/>
      <dgm:t>
        <a:bodyPr/>
        <a:lstStyle/>
        <a:p>
          <a:endParaRPr lang="en-US"/>
        </a:p>
      </dgm:t>
    </dgm:pt>
    <dgm:pt modelId="{A4ACCD31-14DE-41B7-BE89-0EBB2192B2B1}">
      <dgm:prSet custT="1"/>
      <dgm:spPr/>
      <dgm:t>
        <a:bodyPr/>
        <a:lstStyle/>
        <a:p>
          <a:r>
            <a:rPr lang="cy" sz="1600" b="0" i="0" u="none" strike="noStrike" cap="none" baseline="0">
              <a:solidFill>
                <a:srgbClr val="FFFFFF"/>
              </a:solidFill>
              <a:effectLst/>
              <a:uFillTx/>
              <a:latin typeface="Aptos"/>
            </a:rPr>
            <a:t>Adolygu effeithlonrwydd </a:t>
          </a:r>
        </a:p>
      </dgm:t>
    </dgm:pt>
    <dgm:pt modelId="{DB765F4B-A195-4C78-BBDD-F2086350BDE7}" type="sibTrans" cxnId="{1BF8C9E3-809C-47A2-81EF-A8B4B23E23C7}">
      <dgm:prSet/>
      <dgm:spPr/>
      <dgm:t>
        <a:bodyPr/>
        <a:lstStyle/>
        <a:p>
          <a:endParaRPr lang="en-US"/>
        </a:p>
      </dgm:t>
    </dgm:pt>
    <dgm:pt modelId="{6B043413-1E78-4791-8EB7-E52A95C71834}" type="parTrans" cxnId="{6F29D180-2AD7-4373-B179-92F05AD17C42}">
      <dgm:prSet/>
      <dgm:spPr/>
      <dgm:t>
        <a:bodyPr/>
        <a:lstStyle/>
        <a:p>
          <a:endParaRPr lang="en-US"/>
        </a:p>
      </dgm:t>
    </dgm:pt>
    <dgm:pt modelId="{DFB97E1B-0A1E-461E-AC95-B8CCA7DFEC03}">
      <dgm:prSet custT="1"/>
      <dgm:spPr/>
      <dgm:t>
        <a:bodyPr/>
        <a:lstStyle/>
        <a:p>
          <a:r>
            <a:rPr lang="cy" sz="1600" b="0" i="0" u="none" strike="noStrike" cap="none" baseline="0">
              <a:solidFill>
                <a:srgbClr val="FFFFFF"/>
              </a:solidFill>
              <a:effectLst/>
              <a:uFillTx/>
              <a:latin typeface="Aptos"/>
            </a:rPr>
            <a:t>Adolygiadau ac archwiliadau ymarfer</a:t>
          </a:r>
        </a:p>
      </dgm:t>
    </dgm:pt>
    <dgm:pt modelId="{EB82951E-DF2F-4AE5-BCBB-1F56417C5424}" type="sibTrans" cxnId="{6F29D180-2AD7-4373-B179-92F05AD17C42}">
      <dgm:prSet/>
      <dgm:spPr/>
      <dgm:t>
        <a:bodyPr/>
        <a:lstStyle/>
        <a:p>
          <a:endParaRPr lang="en-US"/>
        </a:p>
      </dgm:t>
    </dgm:pt>
    <dgm:pt modelId="{DF02483C-F4E3-426C-97CB-57FA416A367B}" type="parTrans" cxnId="{C2264CDA-C9AF-409E-9FB5-0E27EE909397}">
      <dgm:prSet/>
      <dgm:spPr/>
      <dgm:t>
        <a:bodyPr/>
        <a:lstStyle/>
        <a:p>
          <a:endParaRPr lang="en-US"/>
        </a:p>
      </dgm:t>
    </dgm:pt>
    <dgm:pt modelId="{D675C760-80BD-4C0C-9DE5-10FEFDFA3859}">
      <dgm:prSet custT="1"/>
      <dgm:spPr/>
      <dgm:t>
        <a:bodyPr/>
        <a:lstStyle/>
        <a:p>
          <a:r>
            <a:rPr lang="cy" sz="1600" b="0" i="0" u="none" strike="noStrike" cap="none" baseline="0">
              <a:solidFill>
                <a:srgbClr val="FFFFFF"/>
              </a:solidFill>
              <a:effectLst/>
              <a:uFillTx/>
              <a:latin typeface="Aptos"/>
            </a:rPr>
            <a:t>Lledaenu gwybodaeth</a:t>
          </a:r>
        </a:p>
      </dgm:t>
    </dgm:pt>
    <dgm:pt modelId="{32BF5C23-C9CB-4942-A94F-F0057C5A2E21}" type="sibTrans" cxnId="{C2264CDA-C9AF-409E-9FB5-0E27EE909397}">
      <dgm:prSet/>
      <dgm:spPr/>
      <dgm:t>
        <a:bodyPr/>
        <a:lstStyle/>
        <a:p>
          <a:endParaRPr lang="en-US"/>
        </a:p>
      </dgm:t>
    </dgm:pt>
    <dgm:pt modelId="{29C4F505-4BB1-4DE9-8FEA-68D79766D814}" type="parTrans" cxnId="{48280B84-3B70-4151-8F9F-313E49CFB4EE}">
      <dgm:prSet/>
      <dgm:spPr/>
      <dgm:t>
        <a:bodyPr/>
        <a:lstStyle/>
        <a:p>
          <a:endParaRPr lang="en-US"/>
        </a:p>
      </dgm:t>
    </dgm:pt>
    <dgm:pt modelId="{74D88033-A716-4F43-93F4-1B73AA00E5DA}">
      <dgm:prSet custT="1"/>
      <dgm:spPr/>
      <dgm:t>
        <a:bodyPr/>
        <a:lstStyle/>
        <a:p>
          <a:r>
            <a:rPr lang="cy" sz="1600" b="0" i="0" u="none" strike="noStrike" cap="none" baseline="0">
              <a:solidFill>
                <a:srgbClr val="FFFFFF"/>
              </a:solidFill>
              <a:effectLst/>
              <a:uFillTx/>
              <a:latin typeface="Aptos"/>
            </a:rPr>
            <a:t>Cydweithio â byrddau eraill.</a:t>
          </a:r>
        </a:p>
      </dgm:t>
    </dgm:pt>
    <dgm:pt modelId="{47ABF462-CE47-447D-9103-60063304F823}" type="sibTrans" cxnId="{48280B84-3B70-4151-8F9F-313E49CFB4EE}">
      <dgm:prSet/>
      <dgm:spPr/>
      <dgm:t>
        <a:bodyPr/>
        <a:lstStyle/>
        <a:p>
          <a:endParaRPr lang="en-US"/>
        </a:p>
      </dgm:t>
    </dgm:pt>
    <dgm:pt modelId="{960263D3-69D5-479D-BC3A-BBCE0E3B042C}" type="pres">
      <dgm:prSet presAssocID="{D783AEE3-21D3-4A1E-9DA6-2A102E4D640D}" presName="root" presStyleCnt="0">
        <dgm:presLayoutVars>
          <dgm:dir/>
          <dgm:resizeHandles val="exact"/>
        </dgm:presLayoutVars>
      </dgm:prSet>
      <dgm:spPr/>
    </dgm:pt>
    <dgm:pt modelId="{80FECED5-CEF9-47E6-98B9-19D5BBECECA4}" type="pres">
      <dgm:prSet presAssocID="{20D4721C-0A62-4CEF-BB8B-50A7773F9BD6}" presName="compNode" presStyleCnt="0"/>
      <dgm:spPr/>
    </dgm:pt>
    <dgm:pt modelId="{DDE64E7F-9FDB-4953-AD78-BFBB28752DF3}" type="pres">
      <dgm:prSet presAssocID="{20D4721C-0A62-4CEF-BB8B-50A7773F9BD6}" presName="bgRect" presStyleLbl="bgShp" presStyleIdx="0" presStyleCnt="8"/>
      <dgm:spPr/>
    </dgm:pt>
    <dgm:pt modelId="{2D4353A6-759A-4BCD-9E82-98CBE7163332}" type="pres">
      <dgm:prSet presAssocID="{20D4721C-0A62-4CEF-BB8B-50A7773F9BD6}" presName="iconRect" presStyleLbl="node1" presStyleIdx="0" presStyleCnt="8"/>
      <dgm:spPr>
        <a:blipFill rotWithShape="1">
          <a:blip xmlns:r="http://schemas.openxmlformats.org/officeDocument/2006/relationships" r:embed="rId1">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Document"/>
        </a:ext>
      </dgm:extLst>
    </dgm:pt>
    <dgm:pt modelId="{9305487B-CEB4-41B1-9453-DB89526FA543}" type="pres">
      <dgm:prSet presAssocID="{20D4721C-0A62-4CEF-BB8B-50A7773F9BD6}" presName="spaceRect" presStyleCnt="0"/>
      <dgm:spPr/>
    </dgm:pt>
    <dgm:pt modelId="{368B8333-C6A1-423D-93F4-4F71A241D414}" type="pres">
      <dgm:prSet presAssocID="{20D4721C-0A62-4CEF-BB8B-50A7773F9BD6}" presName="parTx" presStyleLbl="revTx" presStyleIdx="0" presStyleCnt="8">
        <dgm:presLayoutVars>
          <dgm:chMax val="0"/>
          <dgm:chPref val="0"/>
        </dgm:presLayoutVars>
      </dgm:prSet>
      <dgm:spPr/>
    </dgm:pt>
    <dgm:pt modelId="{FC8863BD-B533-4511-A256-802C50DB28B3}" type="pres">
      <dgm:prSet presAssocID="{969EF21C-959C-4BFC-AB30-F5CBF2DB2F6E}" presName="sibTrans" presStyleCnt="0"/>
      <dgm:spPr/>
    </dgm:pt>
    <dgm:pt modelId="{50F6613C-F743-43DB-817E-A628AEFD5FA0}" type="pres">
      <dgm:prSet presAssocID="{F8BD53C0-FFCD-4327-8FF8-0A87E7D75CDC}" presName="compNode" presStyleCnt="0"/>
      <dgm:spPr/>
    </dgm:pt>
    <dgm:pt modelId="{2B0B7882-0F41-4F58-A16F-A586FCA65E28}" type="pres">
      <dgm:prSet presAssocID="{F8BD53C0-FFCD-4327-8FF8-0A87E7D75CDC}" presName="bgRect" presStyleLbl="bgShp" presStyleIdx="1" presStyleCnt="8"/>
      <dgm:spPr/>
    </dgm:pt>
    <dgm:pt modelId="{E051F016-869E-4B10-BCC1-D8D10F08FF17}" type="pres">
      <dgm:prSet presAssocID="{F8BD53C0-FFCD-4327-8FF8-0A87E7D75CDC}" presName="iconRect" presStyleLbl="node1" presStyleIdx="1" presStyleCnt="8"/>
      <dgm:spPr>
        <a:blipFill rotWithShape="1">
          <a:blip xmlns:r="http://schemas.openxmlformats.org/officeDocument/2006/relationships" r:embed="rId2">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Lock"/>
        </a:ext>
      </dgm:extLst>
    </dgm:pt>
    <dgm:pt modelId="{61F781D2-22EF-48BA-B2B6-3D671A975547}" type="pres">
      <dgm:prSet presAssocID="{F8BD53C0-FFCD-4327-8FF8-0A87E7D75CDC}" presName="spaceRect" presStyleCnt="0"/>
      <dgm:spPr/>
    </dgm:pt>
    <dgm:pt modelId="{EDB85FAB-9ABD-4CF7-B653-030A3A2D094A}" type="pres">
      <dgm:prSet presAssocID="{F8BD53C0-FFCD-4327-8FF8-0A87E7D75CDC}" presName="parTx" presStyleLbl="revTx" presStyleIdx="1" presStyleCnt="8">
        <dgm:presLayoutVars>
          <dgm:chMax val="0"/>
          <dgm:chPref val="0"/>
        </dgm:presLayoutVars>
      </dgm:prSet>
      <dgm:spPr/>
    </dgm:pt>
    <dgm:pt modelId="{D5B9E667-24F6-427B-9312-F2E2FE3F7D4C}" type="pres">
      <dgm:prSet presAssocID="{BDAAD313-FFF5-4795-BAF7-5D0069BCA973}" presName="sibTrans" presStyleCnt="0"/>
      <dgm:spPr/>
    </dgm:pt>
    <dgm:pt modelId="{2897CF27-C6C5-48A5-90CF-3D5CC3E3AF3D}" type="pres">
      <dgm:prSet presAssocID="{7335E2D0-7036-48F5-8587-2419DAB71A30}" presName="compNode" presStyleCnt="0"/>
      <dgm:spPr/>
    </dgm:pt>
    <dgm:pt modelId="{3FC4B9CD-BA1A-45E4-B656-274DF6AD907C}" type="pres">
      <dgm:prSet presAssocID="{7335E2D0-7036-48F5-8587-2419DAB71A30}" presName="bgRect" presStyleLbl="bgShp" presStyleIdx="2" presStyleCnt="8"/>
      <dgm:spPr/>
    </dgm:pt>
    <dgm:pt modelId="{6B38FB9E-E361-412B-9D49-6FA5A39DDFFA}" type="pres">
      <dgm:prSet presAssocID="{7335E2D0-7036-48F5-8587-2419DAB71A30}" presName="iconRect" presStyleLbl="node1" presStyleIdx="2" presStyleCnt="8"/>
      <dgm:spPr>
        <a:blipFill rotWithShape="1">
          <a:blip xmlns:r="http://schemas.openxmlformats.org/officeDocument/2006/relationships" r:embed="rId3">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Judge"/>
        </a:ext>
      </dgm:extLst>
    </dgm:pt>
    <dgm:pt modelId="{07ABF58A-3748-4152-BCF9-707CDFF4B18D}" type="pres">
      <dgm:prSet presAssocID="{7335E2D0-7036-48F5-8587-2419DAB71A30}" presName="spaceRect" presStyleCnt="0"/>
      <dgm:spPr/>
    </dgm:pt>
    <dgm:pt modelId="{30B86173-94B0-4457-80EE-000382AB1FFC}" type="pres">
      <dgm:prSet presAssocID="{7335E2D0-7036-48F5-8587-2419DAB71A30}" presName="parTx" presStyleLbl="revTx" presStyleIdx="2" presStyleCnt="8">
        <dgm:presLayoutVars>
          <dgm:chMax val="0"/>
          <dgm:chPref val="0"/>
        </dgm:presLayoutVars>
      </dgm:prSet>
      <dgm:spPr/>
    </dgm:pt>
    <dgm:pt modelId="{A1852044-6144-4672-BC02-0FD30D9714D4}" type="pres">
      <dgm:prSet presAssocID="{766154DE-C16E-4E67-90FD-92CEADECA3BC}" presName="sibTrans" presStyleCnt="0"/>
      <dgm:spPr/>
    </dgm:pt>
    <dgm:pt modelId="{ECF80D0E-891E-4212-95D0-32EB720AB511}" type="pres">
      <dgm:prSet presAssocID="{EDD96FD2-56E8-4046-A023-0C97F902F380}" presName="compNode" presStyleCnt="0"/>
      <dgm:spPr/>
    </dgm:pt>
    <dgm:pt modelId="{3A939E62-0E8E-4109-B2F2-2C79E88E1612}" type="pres">
      <dgm:prSet presAssocID="{EDD96FD2-56E8-4046-A023-0C97F902F380}" presName="bgRect" presStyleLbl="bgShp" presStyleIdx="3" presStyleCnt="8"/>
      <dgm:spPr/>
    </dgm:pt>
    <dgm:pt modelId="{90F3B460-A211-4E46-A3D2-DBB77C9E4712}" type="pres">
      <dgm:prSet presAssocID="{EDD96FD2-56E8-4046-A023-0C97F902F380}" presName="iconRect" presStyleLbl="node1" presStyleIdx="3" presStyleCnt="8"/>
      <dgm:spPr>
        <a:blipFill rotWithShape="1">
          <a:blip xmlns:r="http://schemas.openxmlformats.org/officeDocument/2006/relationships" r:embed="rId4">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Megaphone"/>
        </a:ext>
      </dgm:extLst>
    </dgm:pt>
    <dgm:pt modelId="{7702C622-0A5B-4826-8E79-4D6BCED0ED6A}" type="pres">
      <dgm:prSet presAssocID="{EDD96FD2-56E8-4046-A023-0C97F902F380}" presName="spaceRect" presStyleCnt="0"/>
      <dgm:spPr/>
    </dgm:pt>
    <dgm:pt modelId="{DC04E2BF-AA5F-493E-90BE-65A43B87AFD7}" type="pres">
      <dgm:prSet presAssocID="{EDD96FD2-56E8-4046-A023-0C97F902F380}" presName="parTx" presStyleLbl="revTx" presStyleIdx="3" presStyleCnt="8">
        <dgm:presLayoutVars>
          <dgm:chMax val="0"/>
          <dgm:chPref val="0"/>
        </dgm:presLayoutVars>
      </dgm:prSet>
      <dgm:spPr/>
    </dgm:pt>
    <dgm:pt modelId="{005154A2-E76B-4CA2-AD65-289B7EB2CB7F}" type="pres">
      <dgm:prSet presAssocID="{08E9877D-274B-4080-AE8E-C776C999F3EF}" presName="sibTrans" presStyleCnt="0"/>
      <dgm:spPr/>
    </dgm:pt>
    <dgm:pt modelId="{A29E6FEC-E0D9-4AD5-AF5D-7E556EF04C43}" type="pres">
      <dgm:prSet presAssocID="{A4ACCD31-14DE-41B7-BE89-0EBB2192B2B1}" presName="compNode" presStyleCnt="0"/>
      <dgm:spPr/>
    </dgm:pt>
    <dgm:pt modelId="{2D676F0E-A46C-4E3B-B408-DEF376EDBEC5}" type="pres">
      <dgm:prSet presAssocID="{A4ACCD31-14DE-41B7-BE89-0EBB2192B2B1}" presName="bgRect" presStyleLbl="bgShp" presStyleIdx="4" presStyleCnt="8"/>
      <dgm:spPr/>
    </dgm:pt>
    <dgm:pt modelId="{B1DF5E44-501C-4307-9FBD-42A8FC2378C6}" type="pres">
      <dgm:prSet presAssocID="{A4ACCD31-14DE-41B7-BE89-0EBB2192B2B1}" presName="iconRect" presStyleLbl="node1" presStyleIdx="4" presStyleCnt="8"/>
      <dgm:spPr>
        <a:blipFill rotWithShape="1">
          <a:blip xmlns:r="http://schemas.openxmlformats.org/officeDocument/2006/relationships">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Gauge"/>
        </a:ext>
      </dgm:extLst>
    </dgm:pt>
    <dgm:pt modelId="{2B9F8CCC-6602-4E98-A89C-501C0344395E}" type="pres">
      <dgm:prSet presAssocID="{A4ACCD31-14DE-41B7-BE89-0EBB2192B2B1}" presName="spaceRect" presStyleCnt="0"/>
      <dgm:spPr/>
    </dgm:pt>
    <dgm:pt modelId="{5AD9FBDC-ED8A-45F9-8C1E-3CA6E866B516}" type="pres">
      <dgm:prSet presAssocID="{A4ACCD31-14DE-41B7-BE89-0EBB2192B2B1}" presName="parTx" presStyleLbl="revTx" presStyleIdx="4" presStyleCnt="8">
        <dgm:presLayoutVars>
          <dgm:chMax val="0"/>
          <dgm:chPref val="0"/>
        </dgm:presLayoutVars>
      </dgm:prSet>
      <dgm:spPr/>
    </dgm:pt>
    <dgm:pt modelId="{BBEB0B37-D8E3-4674-825C-F1795E0ED206}" type="pres">
      <dgm:prSet presAssocID="{DB765F4B-A195-4C78-BBDD-F2086350BDE7}" presName="sibTrans" presStyleCnt="0"/>
      <dgm:spPr/>
    </dgm:pt>
    <dgm:pt modelId="{A9F96E4B-0CAA-4151-96B7-A785F7DD662C}" type="pres">
      <dgm:prSet presAssocID="{DFB97E1B-0A1E-461E-AC95-B8CCA7DFEC03}" presName="compNode" presStyleCnt="0"/>
      <dgm:spPr/>
    </dgm:pt>
    <dgm:pt modelId="{BCCF8B0A-F1E8-40EA-A890-3BB3461CA4C0}" type="pres">
      <dgm:prSet presAssocID="{DFB97E1B-0A1E-461E-AC95-B8CCA7DFEC03}" presName="bgRect" presStyleLbl="bgShp" presStyleIdx="5" presStyleCnt="8"/>
      <dgm:spPr/>
    </dgm:pt>
    <dgm:pt modelId="{F0EEAF12-FE96-4967-B8F3-5217D1503567}" type="pres">
      <dgm:prSet presAssocID="{DFB97E1B-0A1E-461E-AC95-B8CCA7DFEC03}" presName="iconRect" presStyleLbl="node1" presStyleIdx="5" presStyleCnt="8"/>
      <dgm:spPr>
        <a:blipFill rotWithShape="1">
          <a:blip xmlns:r="http://schemas.openxmlformats.org/officeDocument/2006/relationships">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CheckList"/>
        </a:ext>
      </dgm:extLst>
    </dgm:pt>
    <dgm:pt modelId="{026FE614-8BB6-4541-B9D8-6D9E2978B784}" type="pres">
      <dgm:prSet presAssocID="{DFB97E1B-0A1E-461E-AC95-B8CCA7DFEC03}" presName="spaceRect" presStyleCnt="0"/>
      <dgm:spPr/>
    </dgm:pt>
    <dgm:pt modelId="{90A17C2C-F846-49B3-8B75-C2366B91CA79}" type="pres">
      <dgm:prSet presAssocID="{DFB97E1B-0A1E-461E-AC95-B8CCA7DFEC03}" presName="parTx" presStyleLbl="revTx" presStyleIdx="5" presStyleCnt="8">
        <dgm:presLayoutVars>
          <dgm:chMax val="0"/>
          <dgm:chPref val="0"/>
        </dgm:presLayoutVars>
      </dgm:prSet>
      <dgm:spPr/>
    </dgm:pt>
    <dgm:pt modelId="{05FDF605-E1BB-4309-91E4-4D0609FD6676}" type="pres">
      <dgm:prSet presAssocID="{EB82951E-DF2F-4AE5-BCBB-1F56417C5424}" presName="sibTrans" presStyleCnt="0"/>
      <dgm:spPr/>
    </dgm:pt>
    <dgm:pt modelId="{543ED873-8F7B-45B0-8FD8-84E02EDC3DE6}" type="pres">
      <dgm:prSet presAssocID="{D675C760-80BD-4C0C-9DE5-10FEFDFA3859}" presName="compNode" presStyleCnt="0"/>
      <dgm:spPr/>
    </dgm:pt>
    <dgm:pt modelId="{4E5E5DCF-CB45-4C1F-A5CA-A8C5506FF2BC}" type="pres">
      <dgm:prSet presAssocID="{D675C760-80BD-4C0C-9DE5-10FEFDFA3859}" presName="bgRect" presStyleLbl="bgShp" presStyleIdx="6" presStyleCnt="8"/>
      <dgm:spPr/>
    </dgm:pt>
    <dgm:pt modelId="{B4068041-3003-4763-BDCB-18A2FBAFF295}" type="pres">
      <dgm:prSet presAssocID="{D675C760-80BD-4C0C-9DE5-10FEFDFA3859}" presName="iconRect" presStyleLbl="node1" presStyleIdx="6" presStyleCnt="8"/>
      <dgm:spPr>
        <a:blipFill rotWithShape="1">
          <a:blip xmlns:r="http://schemas.openxmlformats.org/officeDocument/2006/relationships">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Newspaper"/>
        </a:ext>
      </dgm:extLst>
    </dgm:pt>
    <dgm:pt modelId="{F98D1616-A0AE-40FC-BCBE-C4230EC25A53}" type="pres">
      <dgm:prSet presAssocID="{D675C760-80BD-4C0C-9DE5-10FEFDFA3859}" presName="spaceRect" presStyleCnt="0"/>
      <dgm:spPr/>
    </dgm:pt>
    <dgm:pt modelId="{5952D8CD-D9C7-4CA6-AE73-AB1BAA3BA6A5}" type="pres">
      <dgm:prSet presAssocID="{D675C760-80BD-4C0C-9DE5-10FEFDFA3859}" presName="parTx" presStyleLbl="revTx" presStyleIdx="6" presStyleCnt="8">
        <dgm:presLayoutVars>
          <dgm:chMax val="0"/>
          <dgm:chPref val="0"/>
        </dgm:presLayoutVars>
      </dgm:prSet>
      <dgm:spPr/>
    </dgm:pt>
    <dgm:pt modelId="{2925D180-1F45-41E4-B004-A9597470728F}" type="pres">
      <dgm:prSet presAssocID="{32BF5C23-C9CB-4942-A94F-F0057C5A2E21}" presName="sibTrans" presStyleCnt="0"/>
      <dgm:spPr/>
    </dgm:pt>
    <dgm:pt modelId="{04C7E1CC-BBA9-41B1-8A98-DCF6AB35AEF1}" type="pres">
      <dgm:prSet presAssocID="{74D88033-A716-4F43-93F4-1B73AA00E5DA}" presName="compNode" presStyleCnt="0"/>
      <dgm:spPr/>
    </dgm:pt>
    <dgm:pt modelId="{A7939460-7751-43AF-81EC-76E0AA2624DA}" type="pres">
      <dgm:prSet presAssocID="{74D88033-A716-4F43-93F4-1B73AA00E5DA}" presName="bgRect" presStyleLbl="bgShp" presStyleIdx="7" presStyleCnt="8"/>
      <dgm:spPr/>
    </dgm:pt>
    <dgm:pt modelId="{FEDAAA6A-9D26-4304-8761-2EF8A8C03F76}" type="pres">
      <dgm:prSet presAssocID="{74D88033-A716-4F43-93F4-1B73AA00E5DA}" presName="iconRect" presStyleLbl="node1" presStyleIdx="7" presStyleCnt="8"/>
      <dgm:spPr>
        <a:blipFill rotWithShape="1">
          <a:blip xmlns:r="http://schemas.openxmlformats.org/officeDocument/2006/relationships">
            <a:extLst>
              <a:ext uri="{28A0092B-C50C-407E-A947-70E740481C1C}">
                <a14:useLocalDpi xmlns:a14="http://schemas.microsoft.com/office/drawing/2010/main" val="0"/>
              </a:ext>
            </a:extLst>
          </a:blip>
          <a:stretch>
            <a:fillRect/>
          </a:stretch>
        </a:blipFill>
        <a:ln>
          <a:noFill/>
        </a:ln>
      </dgm:spPr>
      <dgm:extLst>
        <a:ext uri="{E40237B7-FDA0-4F09-8148-C483321AD2D9}">
          <dgm14:cNvPr xmlns:dgm14="http://schemas.microsoft.com/office/drawing/2010/diagram" id="0" name="" descr="Handshake"/>
        </a:ext>
      </dgm:extLst>
    </dgm:pt>
    <dgm:pt modelId="{755CA426-80FA-4AD0-BF16-3BC81A20DD78}" type="pres">
      <dgm:prSet presAssocID="{74D88033-A716-4F43-93F4-1B73AA00E5DA}" presName="spaceRect" presStyleCnt="0"/>
      <dgm:spPr/>
    </dgm:pt>
    <dgm:pt modelId="{EDC04460-78BB-4A4C-8925-DAF9B377187B}" type="pres">
      <dgm:prSet presAssocID="{74D88033-A716-4F43-93F4-1B73AA00E5DA}" presName="parTx" presStyleLbl="revTx" presStyleIdx="7" presStyleCnt="8">
        <dgm:presLayoutVars>
          <dgm:chMax val="0"/>
          <dgm:chPref val="0"/>
        </dgm:presLayoutVars>
      </dgm:prSet>
      <dgm:spPr/>
    </dgm:pt>
  </dgm:ptLst>
  <dgm:cxnLst>
    <dgm:cxn modelId="{49671024-018F-43A0-A455-CB39DF107175}" type="presOf" srcId="{7335E2D0-7036-48F5-8587-2419DAB71A30}" destId="{30B86173-94B0-4457-80EE-000382AB1FFC}" srcOrd="0" destOrd="0" presId="urn:microsoft.com/office/officeart/2018/2/layout/IconVerticalSolidList"/>
    <dgm:cxn modelId="{68DE9424-DEFF-4D59-96FE-CE32FE3C1759}" type="presOf" srcId="{EDD96FD2-56E8-4046-A023-0C97F902F380}" destId="{DC04E2BF-AA5F-493E-90BE-65A43B87AFD7}" srcOrd="0" destOrd="0" presId="urn:microsoft.com/office/officeart/2018/2/layout/IconVerticalSolidList"/>
    <dgm:cxn modelId="{95801A61-9D72-434B-926A-932D8C2FFF8C}" type="presOf" srcId="{D675C760-80BD-4C0C-9DE5-10FEFDFA3859}" destId="{5952D8CD-D9C7-4CA6-AE73-AB1BAA3BA6A5}" srcOrd="0" destOrd="0" presId="urn:microsoft.com/office/officeart/2018/2/layout/IconVerticalSolidList"/>
    <dgm:cxn modelId="{2AFB8066-05CF-45A5-813E-A7ECC6917C50}" type="presOf" srcId="{D783AEE3-21D3-4A1E-9DA6-2A102E4D640D}" destId="{960263D3-69D5-479D-BC3A-BBCE0E3B042C}" srcOrd="0" destOrd="0" presId="urn:microsoft.com/office/officeart/2018/2/layout/IconVerticalSolidList"/>
    <dgm:cxn modelId="{BDBEA947-651D-4AA2-A195-EAF0DBFAE7C8}" type="presOf" srcId="{F8BD53C0-FFCD-4327-8FF8-0A87E7D75CDC}" destId="{EDB85FAB-9ABD-4CF7-B653-030A3A2D094A}" srcOrd="0" destOrd="0" presId="urn:microsoft.com/office/officeart/2018/2/layout/IconVerticalSolidList"/>
    <dgm:cxn modelId="{E2A20A50-4D1A-46E0-9928-A14717B86272}" type="presOf" srcId="{20D4721C-0A62-4CEF-BB8B-50A7773F9BD6}" destId="{368B8333-C6A1-423D-93F4-4F71A241D414}" srcOrd="0" destOrd="0" presId="urn:microsoft.com/office/officeart/2018/2/layout/IconVerticalSolidList"/>
    <dgm:cxn modelId="{3B6D1B58-C0AB-4DB3-8646-0057F3A857E0}" srcId="{D783AEE3-21D3-4A1E-9DA6-2A102E4D640D}" destId="{7335E2D0-7036-48F5-8587-2419DAB71A30}" srcOrd="2" destOrd="0" parTransId="{5B1CFA3D-3DFA-4EE7-9730-8368F2C877BA}" sibTransId="{766154DE-C16E-4E67-90FD-92CEADECA3BC}"/>
    <dgm:cxn modelId="{6F29D180-2AD7-4373-B179-92F05AD17C42}" srcId="{D783AEE3-21D3-4A1E-9DA6-2A102E4D640D}" destId="{DFB97E1B-0A1E-461E-AC95-B8CCA7DFEC03}" srcOrd="5" destOrd="0" parTransId="{6B043413-1E78-4791-8EB7-E52A95C71834}" sibTransId="{EB82951E-DF2F-4AE5-BCBB-1F56417C5424}"/>
    <dgm:cxn modelId="{48280B84-3B70-4151-8F9F-313E49CFB4EE}" srcId="{D783AEE3-21D3-4A1E-9DA6-2A102E4D640D}" destId="{74D88033-A716-4F43-93F4-1B73AA00E5DA}" srcOrd="7" destOrd="0" parTransId="{29C4F505-4BB1-4DE9-8FEA-68D79766D814}" sibTransId="{47ABF462-CE47-447D-9103-60063304F823}"/>
    <dgm:cxn modelId="{0650149D-60A4-4E2C-B88C-CA0AB2DC945B}" type="presOf" srcId="{74D88033-A716-4F43-93F4-1B73AA00E5DA}" destId="{EDC04460-78BB-4A4C-8925-DAF9B377187B}" srcOrd="0" destOrd="0" presId="urn:microsoft.com/office/officeart/2018/2/layout/IconVerticalSolidList"/>
    <dgm:cxn modelId="{E4E0FAB0-9DEE-4B3E-A1C2-A86C212ADB24}" srcId="{D783AEE3-21D3-4A1E-9DA6-2A102E4D640D}" destId="{20D4721C-0A62-4CEF-BB8B-50A7773F9BD6}" srcOrd="0" destOrd="0" parTransId="{59FF1007-9DDB-4FD2-A9A1-6F526AE236DE}" sibTransId="{969EF21C-959C-4BFC-AB30-F5CBF2DB2F6E}"/>
    <dgm:cxn modelId="{878A93BD-CDBC-4C6B-9D04-6F7852CB63C4}" type="presOf" srcId="{A4ACCD31-14DE-41B7-BE89-0EBB2192B2B1}" destId="{5AD9FBDC-ED8A-45F9-8C1E-3CA6E866B516}" srcOrd="0" destOrd="0" presId="urn:microsoft.com/office/officeart/2018/2/layout/IconVerticalSolidList"/>
    <dgm:cxn modelId="{993D28CA-1368-43C4-829F-1FE5854CEF10}" srcId="{D783AEE3-21D3-4A1E-9DA6-2A102E4D640D}" destId="{EDD96FD2-56E8-4046-A023-0C97F902F380}" srcOrd="3" destOrd="0" parTransId="{C0663794-C4C8-4790-BA9E-73E22960C56F}" sibTransId="{08E9877D-274B-4080-AE8E-C776C999F3EF}"/>
    <dgm:cxn modelId="{C2264CDA-C9AF-409E-9FB5-0E27EE909397}" srcId="{D783AEE3-21D3-4A1E-9DA6-2A102E4D640D}" destId="{D675C760-80BD-4C0C-9DE5-10FEFDFA3859}" srcOrd="6" destOrd="0" parTransId="{DF02483C-F4E3-426C-97CB-57FA416A367B}" sibTransId="{32BF5C23-C9CB-4942-A94F-F0057C5A2E21}"/>
    <dgm:cxn modelId="{1BF8C9E3-809C-47A2-81EF-A8B4B23E23C7}" srcId="{D783AEE3-21D3-4A1E-9DA6-2A102E4D640D}" destId="{A4ACCD31-14DE-41B7-BE89-0EBB2192B2B1}" srcOrd="4" destOrd="0" parTransId="{21285A9E-D276-4816-BA14-8E0AD18C4BDC}" sibTransId="{DB765F4B-A195-4C78-BBDD-F2086350BDE7}"/>
    <dgm:cxn modelId="{2F8CF2E4-0D4F-43D9-8B88-D475A50D1CF2}" srcId="{D783AEE3-21D3-4A1E-9DA6-2A102E4D640D}" destId="{F8BD53C0-FFCD-4327-8FF8-0A87E7D75CDC}" srcOrd="1" destOrd="0" parTransId="{359A41E0-D409-4D49-94C8-60AFE411DFCE}" sibTransId="{BDAAD313-FFF5-4795-BAF7-5D0069BCA973}"/>
    <dgm:cxn modelId="{B56977EA-2512-4838-96E4-FA55C160D563}" type="presOf" srcId="{DFB97E1B-0A1E-461E-AC95-B8CCA7DFEC03}" destId="{90A17C2C-F846-49B3-8B75-C2366B91CA79}" srcOrd="0" destOrd="0" presId="urn:microsoft.com/office/officeart/2018/2/layout/IconVerticalSolidList"/>
    <dgm:cxn modelId="{F6BC206E-4C44-4D2E-ADB6-96ECD95DF9D0}" type="presParOf" srcId="{960263D3-69D5-479D-BC3A-BBCE0E3B042C}" destId="{80FECED5-CEF9-47E6-98B9-19D5BBECECA4}" srcOrd="0" destOrd="0" presId="urn:microsoft.com/office/officeart/2018/2/layout/IconVerticalSolidList"/>
    <dgm:cxn modelId="{A9E23605-A00E-4500-A9A0-FE61293A6B35}" type="presParOf" srcId="{80FECED5-CEF9-47E6-98B9-19D5BBECECA4}" destId="{DDE64E7F-9FDB-4953-AD78-BFBB28752DF3}" srcOrd="0" destOrd="0" presId="urn:microsoft.com/office/officeart/2018/2/layout/IconVerticalSolidList"/>
    <dgm:cxn modelId="{AB32DE41-EFDC-4AF8-9FD1-6A1FFB21148F}" type="presParOf" srcId="{80FECED5-CEF9-47E6-98B9-19D5BBECECA4}" destId="{2D4353A6-759A-4BCD-9E82-98CBE7163332}" srcOrd="1" destOrd="0" presId="urn:microsoft.com/office/officeart/2018/2/layout/IconVerticalSolidList"/>
    <dgm:cxn modelId="{3FF878F9-1376-4DCD-9634-A0315A0D99F5}" type="presParOf" srcId="{80FECED5-CEF9-47E6-98B9-19D5BBECECA4}" destId="{9305487B-CEB4-41B1-9453-DB89526FA543}" srcOrd="2" destOrd="0" presId="urn:microsoft.com/office/officeart/2018/2/layout/IconVerticalSolidList"/>
    <dgm:cxn modelId="{9DD45532-49C3-4FE5-B2F5-734F9C6AFC21}" type="presParOf" srcId="{80FECED5-CEF9-47E6-98B9-19D5BBECECA4}" destId="{368B8333-C6A1-423D-93F4-4F71A241D414}" srcOrd="3" destOrd="0" presId="urn:microsoft.com/office/officeart/2018/2/layout/IconVerticalSolidList"/>
    <dgm:cxn modelId="{C35388C7-0E3B-4FD0-B423-60B1A77D6077}" type="presParOf" srcId="{960263D3-69D5-479D-BC3A-BBCE0E3B042C}" destId="{FC8863BD-B533-4511-A256-802C50DB28B3}" srcOrd="1" destOrd="0" presId="urn:microsoft.com/office/officeart/2018/2/layout/IconVerticalSolidList"/>
    <dgm:cxn modelId="{B22BCC9F-B9A6-491C-BF82-125CD986A967}" type="presParOf" srcId="{960263D3-69D5-479D-BC3A-BBCE0E3B042C}" destId="{50F6613C-F743-43DB-817E-A628AEFD5FA0}" srcOrd="2" destOrd="0" presId="urn:microsoft.com/office/officeart/2018/2/layout/IconVerticalSolidList"/>
    <dgm:cxn modelId="{2613C481-C1F6-49F7-B53C-E0ADA070DA31}" type="presParOf" srcId="{50F6613C-F743-43DB-817E-A628AEFD5FA0}" destId="{2B0B7882-0F41-4F58-A16F-A586FCA65E28}" srcOrd="0" destOrd="0" presId="urn:microsoft.com/office/officeart/2018/2/layout/IconVerticalSolidList"/>
    <dgm:cxn modelId="{2773F3BB-17D8-4108-AD8A-2F1A7BFEA286}" type="presParOf" srcId="{50F6613C-F743-43DB-817E-A628AEFD5FA0}" destId="{E051F016-869E-4B10-BCC1-D8D10F08FF17}" srcOrd="1" destOrd="0" presId="urn:microsoft.com/office/officeart/2018/2/layout/IconVerticalSolidList"/>
    <dgm:cxn modelId="{4ADC98B8-FE49-424D-9794-1673B4A63FCE}" type="presParOf" srcId="{50F6613C-F743-43DB-817E-A628AEFD5FA0}" destId="{61F781D2-22EF-48BA-B2B6-3D671A975547}" srcOrd="2" destOrd="0" presId="urn:microsoft.com/office/officeart/2018/2/layout/IconVerticalSolidList"/>
    <dgm:cxn modelId="{56D820E4-4E11-44AE-B728-F11D293E2CA7}" type="presParOf" srcId="{50F6613C-F743-43DB-817E-A628AEFD5FA0}" destId="{EDB85FAB-9ABD-4CF7-B653-030A3A2D094A}" srcOrd="3" destOrd="0" presId="urn:microsoft.com/office/officeart/2018/2/layout/IconVerticalSolidList"/>
    <dgm:cxn modelId="{23AF8724-2FA6-4F03-B094-430D8479BD34}" type="presParOf" srcId="{960263D3-69D5-479D-BC3A-BBCE0E3B042C}" destId="{D5B9E667-24F6-427B-9312-F2E2FE3F7D4C}" srcOrd="3" destOrd="0" presId="urn:microsoft.com/office/officeart/2018/2/layout/IconVerticalSolidList"/>
    <dgm:cxn modelId="{C50CB093-AB41-4CBD-9130-C3E1A5B0D644}" type="presParOf" srcId="{960263D3-69D5-479D-BC3A-BBCE0E3B042C}" destId="{2897CF27-C6C5-48A5-90CF-3D5CC3E3AF3D}" srcOrd="4" destOrd="0" presId="urn:microsoft.com/office/officeart/2018/2/layout/IconVerticalSolidList"/>
    <dgm:cxn modelId="{F0C17271-AA2B-4821-B128-B0CC81BA4BED}" type="presParOf" srcId="{2897CF27-C6C5-48A5-90CF-3D5CC3E3AF3D}" destId="{3FC4B9CD-BA1A-45E4-B656-274DF6AD907C}" srcOrd="0" destOrd="0" presId="urn:microsoft.com/office/officeart/2018/2/layout/IconVerticalSolidList"/>
    <dgm:cxn modelId="{87C03A29-6D95-4846-93E2-10611D26DC4E}" type="presParOf" srcId="{2897CF27-C6C5-48A5-90CF-3D5CC3E3AF3D}" destId="{6B38FB9E-E361-412B-9D49-6FA5A39DDFFA}" srcOrd="1" destOrd="0" presId="urn:microsoft.com/office/officeart/2018/2/layout/IconVerticalSolidList"/>
    <dgm:cxn modelId="{344B99D8-6E97-4129-B018-ADF3904924D8}" type="presParOf" srcId="{2897CF27-C6C5-48A5-90CF-3D5CC3E3AF3D}" destId="{07ABF58A-3748-4152-BCF9-707CDFF4B18D}" srcOrd="2" destOrd="0" presId="urn:microsoft.com/office/officeart/2018/2/layout/IconVerticalSolidList"/>
    <dgm:cxn modelId="{0CCD5F5E-5348-4B1C-B956-93D92985F463}" type="presParOf" srcId="{2897CF27-C6C5-48A5-90CF-3D5CC3E3AF3D}" destId="{30B86173-94B0-4457-80EE-000382AB1FFC}" srcOrd="3" destOrd="0" presId="urn:microsoft.com/office/officeart/2018/2/layout/IconVerticalSolidList"/>
    <dgm:cxn modelId="{E8770B9D-C92C-4598-B1B0-452A221A905C}" type="presParOf" srcId="{960263D3-69D5-479D-BC3A-BBCE0E3B042C}" destId="{A1852044-6144-4672-BC02-0FD30D9714D4}" srcOrd="5" destOrd="0" presId="urn:microsoft.com/office/officeart/2018/2/layout/IconVerticalSolidList"/>
    <dgm:cxn modelId="{63C57109-61F0-45D8-96AF-1B8379840133}" type="presParOf" srcId="{960263D3-69D5-479D-BC3A-BBCE0E3B042C}" destId="{ECF80D0E-891E-4212-95D0-32EB720AB511}" srcOrd="6" destOrd="0" presId="urn:microsoft.com/office/officeart/2018/2/layout/IconVerticalSolidList"/>
    <dgm:cxn modelId="{541FD5A2-8F1C-4275-B54A-9609AC3DF5BC}" type="presParOf" srcId="{ECF80D0E-891E-4212-95D0-32EB720AB511}" destId="{3A939E62-0E8E-4109-B2F2-2C79E88E1612}" srcOrd="0" destOrd="0" presId="urn:microsoft.com/office/officeart/2018/2/layout/IconVerticalSolidList"/>
    <dgm:cxn modelId="{7B5AE2CB-510C-45EB-82BB-C8A7783EBBFC}" type="presParOf" srcId="{ECF80D0E-891E-4212-95D0-32EB720AB511}" destId="{90F3B460-A211-4E46-A3D2-DBB77C9E4712}" srcOrd="1" destOrd="0" presId="urn:microsoft.com/office/officeart/2018/2/layout/IconVerticalSolidList"/>
    <dgm:cxn modelId="{5F86E00D-06F1-4E9F-82F6-D2A8FCA40B91}" type="presParOf" srcId="{ECF80D0E-891E-4212-95D0-32EB720AB511}" destId="{7702C622-0A5B-4826-8E79-4D6BCED0ED6A}" srcOrd="2" destOrd="0" presId="urn:microsoft.com/office/officeart/2018/2/layout/IconVerticalSolidList"/>
    <dgm:cxn modelId="{6C0409A2-20A8-4EEA-A4FA-3A2957990947}" type="presParOf" srcId="{ECF80D0E-891E-4212-95D0-32EB720AB511}" destId="{DC04E2BF-AA5F-493E-90BE-65A43B87AFD7}" srcOrd="3" destOrd="0" presId="urn:microsoft.com/office/officeart/2018/2/layout/IconVerticalSolidList"/>
    <dgm:cxn modelId="{087EACA2-EAD7-4E5E-A16C-A9A72887C2D4}" type="presParOf" srcId="{960263D3-69D5-479D-BC3A-BBCE0E3B042C}" destId="{005154A2-E76B-4CA2-AD65-289B7EB2CB7F}" srcOrd="7" destOrd="0" presId="urn:microsoft.com/office/officeart/2018/2/layout/IconVerticalSolidList"/>
    <dgm:cxn modelId="{60D4A21F-7A6A-4B4B-A282-3BEB16BFB61B}" type="presParOf" srcId="{960263D3-69D5-479D-BC3A-BBCE0E3B042C}" destId="{A29E6FEC-E0D9-4AD5-AF5D-7E556EF04C43}" srcOrd="8" destOrd="0" presId="urn:microsoft.com/office/officeart/2018/2/layout/IconVerticalSolidList"/>
    <dgm:cxn modelId="{BE3706DA-10E1-4FF6-A1BE-32052C089DB4}" type="presParOf" srcId="{A29E6FEC-E0D9-4AD5-AF5D-7E556EF04C43}" destId="{2D676F0E-A46C-4E3B-B408-DEF376EDBEC5}" srcOrd="0" destOrd="0" presId="urn:microsoft.com/office/officeart/2018/2/layout/IconVerticalSolidList"/>
    <dgm:cxn modelId="{45445E6C-A8AE-4EF9-B09F-27855E6E080C}" type="presParOf" srcId="{A29E6FEC-E0D9-4AD5-AF5D-7E556EF04C43}" destId="{B1DF5E44-501C-4307-9FBD-42A8FC2378C6}" srcOrd="1" destOrd="0" presId="urn:microsoft.com/office/officeart/2018/2/layout/IconVerticalSolidList"/>
    <dgm:cxn modelId="{DB275A8D-8BBA-410C-B401-B59C6164B395}" type="presParOf" srcId="{A29E6FEC-E0D9-4AD5-AF5D-7E556EF04C43}" destId="{2B9F8CCC-6602-4E98-A89C-501C0344395E}" srcOrd="2" destOrd="0" presId="urn:microsoft.com/office/officeart/2018/2/layout/IconVerticalSolidList"/>
    <dgm:cxn modelId="{FB79A55C-20D9-4268-8CA0-9339ABAF66CA}" type="presParOf" srcId="{A29E6FEC-E0D9-4AD5-AF5D-7E556EF04C43}" destId="{5AD9FBDC-ED8A-45F9-8C1E-3CA6E866B516}" srcOrd="3" destOrd="0" presId="urn:microsoft.com/office/officeart/2018/2/layout/IconVerticalSolidList"/>
    <dgm:cxn modelId="{853FC61C-0AFA-4BF2-AD22-2D9F3C7A22F6}" type="presParOf" srcId="{960263D3-69D5-479D-BC3A-BBCE0E3B042C}" destId="{BBEB0B37-D8E3-4674-825C-F1795E0ED206}" srcOrd="9" destOrd="0" presId="urn:microsoft.com/office/officeart/2018/2/layout/IconVerticalSolidList"/>
    <dgm:cxn modelId="{937A07BF-73AE-4E24-96DF-0A23CC8DA4C3}" type="presParOf" srcId="{960263D3-69D5-479D-BC3A-BBCE0E3B042C}" destId="{A9F96E4B-0CAA-4151-96B7-A785F7DD662C}" srcOrd="10" destOrd="0" presId="urn:microsoft.com/office/officeart/2018/2/layout/IconVerticalSolidList"/>
    <dgm:cxn modelId="{0CA9D36D-FCEA-4DDD-8ABF-53714BDB723B}" type="presParOf" srcId="{A9F96E4B-0CAA-4151-96B7-A785F7DD662C}" destId="{BCCF8B0A-F1E8-40EA-A890-3BB3461CA4C0}" srcOrd="0" destOrd="0" presId="urn:microsoft.com/office/officeart/2018/2/layout/IconVerticalSolidList"/>
    <dgm:cxn modelId="{48C8203E-30BF-43E1-9DBF-E5252D5785C8}" type="presParOf" srcId="{A9F96E4B-0CAA-4151-96B7-A785F7DD662C}" destId="{F0EEAF12-FE96-4967-B8F3-5217D1503567}" srcOrd="1" destOrd="0" presId="urn:microsoft.com/office/officeart/2018/2/layout/IconVerticalSolidList"/>
    <dgm:cxn modelId="{B4560A47-7FAA-47AA-92C3-16E748AA26AD}" type="presParOf" srcId="{A9F96E4B-0CAA-4151-96B7-A785F7DD662C}" destId="{026FE614-8BB6-4541-B9D8-6D9E2978B784}" srcOrd="2" destOrd="0" presId="urn:microsoft.com/office/officeart/2018/2/layout/IconVerticalSolidList"/>
    <dgm:cxn modelId="{78C8D780-0BEF-43C0-81FB-33ACCB282544}" type="presParOf" srcId="{A9F96E4B-0CAA-4151-96B7-A785F7DD662C}" destId="{90A17C2C-F846-49B3-8B75-C2366B91CA79}" srcOrd="3" destOrd="0" presId="urn:microsoft.com/office/officeart/2018/2/layout/IconVerticalSolidList"/>
    <dgm:cxn modelId="{CBA89BA8-57BB-404C-A390-B13A14AD927F}" type="presParOf" srcId="{960263D3-69D5-479D-BC3A-BBCE0E3B042C}" destId="{05FDF605-E1BB-4309-91E4-4D0609FD6676}" srcOrd="11" destOrd="0" presId="urn:microsoft.com/office/officeart/2018/2/layout/IconVerticalSolidList"/>
    <dgm:cxn modelId="{7E3499E9-A9E9-404E-A7D2-B081A5C4918B}" type="presParOf" srcId="{960263D3-69D5-479D-BC3A-BBCE0E3B042C}" destId="{543ED873-8F7B-45B0-8FD8-84E02EDC3DE6}" srcOrd="12" destOrd="0" presId="urn:microsoft.com/office/officeart/2018/2/layout/IconVerticalSolidList"/>
    <dgm:cxn modelId="{1AB7DFEE-111A-488C-9F88-51F97C789A80}" type="presParOf" srcId="{543ED873-8F7B-45B0-8FD8-84E02EDC3DE6}" destId="{4E5E5DCF-CB45-4C1F-A5CA-A8C5506FF2BC}" srcOrd="0" destOrd="0" presId="urn:microsoft.com/office/officeart/2018/2/layout/IconVerticalSolidList"/>
    <dgm:cxn modelId="{F14082B4-66E7-4304-9D45-EBF3868D3C66}" type="presParOf" srcId="{543ED873-8F7B-45B0-8FD8-84E02EDC3DE6}" destId="{B4068041-3003-4763-BDCB-18A2FBAFF295}" srcOrd="1" destOrd="0" presId="urn:microsoft.com/office/officeart/2018/2/layout/IconVerticalSolidList"/>
    <dgm:cxn modelId="{57A70BF9-A9E5-430B-98BE-1080A691BB76}" type="presParOf" srcId="{543ED873-8F7B-45B0-8FD8-84E02EDC3DE6}" destId="{F98D1616-A0AE-40FC-BCBE-C4230EC25A53}" srcOrd="2" destOrd="0" presId="urn:microsoft.com/office/officeart/2018/2/layout/IconVerticalSolidList"/>
    <dgm:cxn modelId="{4B708948-E9D5-4122-A4D8-A9AD48EFF4F9}" type="presParOf" srcId="{543ED873-8F7B-45B0-8FD8-84E02EDC3DE6}" destId="{5952D8CD-D9C7-4CA6-AE73-AB1BAA3BA6A5}" srcOrd="3" destOrd="0" presId="urn:microsoft.com/office/officeart/2018/2/layout/IconVerticalSolidList"/>
    <dgm:cxn modelId="{0BE07DC4-5CA4-4A86-B613-3EE05CC1885D}" type="presParOf" srcId="{960263D3-69D5-479D-BC3A-BBCE0E3B042C}" destId="{2925D180-1F45-41E4-B004-A9597470728F}" srcOrd="13" destOrd="0" presId="urn:microsoft.com/office/officeart/2018/2/layout/IconVerticalSolidList"/>
    <dgm:cxn modelId="{AD580733-56E2-4AA0-8E84-576967DE7EB7}" type="presParOf" srcId="{960263D3-69D5-479D-BC3A-BBCE0E3B042C}" destId="{04C7E1CC-BBA9-41B1-8A98-DCF6AB35AEF1}" srcOrd="14" destOrd="0" presId="urn:microsoft.com/office/officeart/2018/2/layout/IconVerticalSolidList"/>
    <dgm:cxn modelId="{8501AD3C-BD4E-4BC9-B4DC-203DBA193145}" type="presParOf" srcId="{04C7E1CC-BBA9-41B1-8A98-DCF6AB35AEF1}" destId="{A7939460-7751-43AF-81EC-76E0AA2624DA}" srcOrd="0" destOrd="0" presId="urn:microsoft.com/office/officeart/2018/2/layout/IconVerticalSolidList"/>
    <dgm:cxn modelId="{90FF2CEB-F2E8-4570-9FDE-2B3BEB099C7E}" type="presParOf" srcId="{04C7E1CC-BBA9-41B1-8A98-DCF6AB35AEF1}" destId="{FEDAAA6A-9D26-4304-8761-2EF8A8C03F76}" srcOrd="1" destOrd="0" presId="urn:microsoft.com/office/officeart/2018/2/layout/IconVerticalSolidList"/>
    <dgm:cxn modelId="{99EC8ABF-EF9E-4763-8EE9-0B83B3B41B52}" type="presParOf" srcId="{04C7E1CC-BBA9-41B1-8A98-DCF6AB35AEF1}" destId="{755CA426-80FA-4AD0-BF16-3BC81A20DD78}" srcOrd="2" destOrd="0" presId="urn:microsoft.com/office/officeart/2018/2/layout/IconVerticalSolidList"/>
    <dgm:cxn modelId="{8F9E4D32-5CF0-4C58-BB5E-E1C694D83366}" type="presParOf" srcId="{04C7E1CC-BBA9-41B1-8A98-DCF6AB35AEF1}" destId="{EDC04460-78BB-4A4C-8925-DAF9B377187B}"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main"/>
    </a:ext>
  </dgm:extLst>
</dgm:dataModel>
</file>

<file path=ppt/diagrams/data2.xml><?xml version="1.0" encoding="utf-8"?>
<dgm:dataModel xmlns:dgm="http://schemas.openxmlformats.org/drawingml/2006/diagram" xmlns:a="http://schemas.openxmlformats.org/drawingml/2006/main">
  <dgm:ptLst>
    <dgm:pt modelId="{B9B7E8EA-B1A5-4AB5-A6BF-B3F61D7F3A76}" type="doc">
      <dgm:prSet loTypeId="urn:microsoft.com/office/officeart/2008/layout/LinedList" loCatId="list" qsTypeId="urn:microsoft.com/office/officeart/2005/8/quickstyle/simple1" qsCatId="simple" csTypeId="urn:microsoft.com/office/officeart/2018/5/colors/Iconchunking_neutralbg_colorful5" csCatId="colorful" phldr="1"/>
      <dgm:spPr/>
      <dgm:t>
        <a:bodyPr/>
        <a:lstStyle/>
        <a:p>
          <a:endParaRPr lang="en-US"/>
        </a:p>
      </dgm:t>
    </dgm:pt>
    <dgm:pt modelId="{063E34AF-3D7A-4DD0-B504-9D2052952CF9}" type="parTrans" cxnId="{C544D410-B121-4EAF-BBE7-2885550CFD34}">
      <dgm:prSet/>
      <dgm:spPr/>
      <dgm:t>
        <a:bodyPr/>
        <a:lstStyle/>
        <a:p>
          <a:endParaRPr lang="en-US"/>
        </a:p>
      </dgm:t>
    </dgm:pt>
    <dgm:pt modelId="{BA206B77-C9F5-4D2C-B8E9-5BADE59E12A2}">
      <dgm:prSet custT="1"/>
      <dgm:spPr/>
      <dgm:t>
        <a:bodyPr/>
        <a:lstStyle/>
        <a:p>
          <a:pPr>
            <a:lnSpc>
              <a:spcPct val="100000"/>
            </a:lnSpc>
          </a:pPr>
          <a:r>
            <a:rPr lang="cy" sz="1500" b="1" i="0" u="none" strike="noStrike" cap="none" baseline="0" dirty="0">
              <a:solidFill>
                <a:srgbClr val="000000"/>
              </a:solidFill>
              <a:effectLst/>
              <a:uFillTx/>
              <a:latin typeface="Aptos"/>
            </a:rPr>
            <a:t>Adfyfyrio - </a:t>
          </a:r>
          <a:r>
            <a:rPr lang="cy" sz="1500" b="0" i="0" u="none" strike="noStrike" cap="none" baseline="0" dirty="0">
              <a:solidFill>
                <a:srgbClr val="000000"/>
              </a:solidFill>
              <a:effectLst/>
              <a:uFillTx/>
              <a:latin typeface="Aptos"/>
            </a:rPr>
            <a:t>Bydd ffocws yn newid dros amser, ond bydd yn cynnwys materion fel pwy ydych chi, pa fath o ymarferydd rydych chi am fod, pa ddewisiadau eraill sydd ar gael a beth ydych chi wedi'i ddysgu</a:t>
          </a:r>
        </a:p>
      </dgm:t>
    </dgm:pt>
    <dgm:pt modelId="{A7C17206-49F2-4FF7-8629-4A412332DE91}" type="sibTrans" cxnId="{C544D410-B121-4EAF-BBE7-2885550CFD34}">
      <dgm:prSet/>
      <dgm:spPr/>
      <dgm:t>
        <a:bodyPr/>
        <a:lstStyle/>
        <a:p>
          <a:endParaRPr lang="en-US"/>
        </a:p>
      </dgm:t>
    </dgm:pt>
    <dgm:pt modelId="{3015B168-6602-4EA5-AC52-C4A32A3366C8}" type="parTrans" cxnId="{1A01925F-C379-4E16-83CF-C1132D16027C}">
      <dgm:prSet/>
      <dgm:spPr/>
      <dgm:t>
        <a:bodyPr/>
        <a:lstStyle/>
        <a:p>
          <a:endParaRPr lang="en-US"/>
        </a:p>
      </dgm:t>
    </dgm:pt>
    <dgm:pt modelId="{CB6D3F1F-CFFB-4285-9A67-BE83F4208D6A}">
      <dgm:prSet custT="1"/>
      <dgm:spPr/>
      <dgm:t>
        <a:bodyPr/>
        <a:lstStyle/>
        <a:p>
          <a:pPr>
            <a:lnSpc>
              <a:spcPct val="100000"/>
            </a:lnSpc>
          </a:pPr>
          <a:r>
            <a:rPr lang="cy" sz="1500" b="1" i="0" u="none" strike="noStrike" cap="none" baseline="0">
              <a:solidFill>
                <a:srgbClr val="000000"/>
              </a:solidFill>
              <a:effectLst/>
              <a:uFillTx/>
              <a:latin typeface="Aptos"/>
            </a:rPr>
            <a:t>Cynyddu Hunanymwybyddiaeth - </a:t>
          </a:r>
          <a:r>
            <a:rPr lang="cy" sz="1500" b="0" i="0" u="none" strike="noStrike" cap="none" baseline="0">
              <a:solidFill>
                <a:srgbClr val="000000"/>
              </a:solidFill>
              <a:effectLst/>
              <a:uFillTx/>
              <a:latin typeface="Aptos"/>
            </a:rPr>
            <a:t>Gan gynnwys cryfderau,  diddordebau, ysbrydoliaeth, hoffterau a rhinweddau unigol, a'ch cyfyngiadau eich hunain.</a:t>
          </a:r>
        </a:p>
      </dgm:t>
    </dgm:pt>
    <dgm:pt modelId="{DA2A4B7D-0305-48F0-838F-9E210108212A}" type="sibTrans" cxnId="{1A01925F-C379-4E16-83CF-C1132D16027C}">
      <dgm:prSet/>
      <dgm:spPr/>
      <dgm:t>
        <a:bodyPr/>
        <a:lstStyle/>
        <a:p>
          <a:endParaRPr lang="en-US"/>
        </a:p>
      </dgm:t>
    </dgm:pt>
    <dgm:pt modelId="{146A6365-02EC-43EE-BADD-5338E9A8CB32}" type="parTrans" cxnId="{23707CA6-6D94-4828-BEFC-7439C8CDC063}">
      <dgm:prSet/>
      <dgm:spPr/>
      <dgm:t>
        <a:bodyPr/>
        <a:lstStyle/>
        <a:p>
          <a:endParaRPr lang="en-US"/>
        </a:p>
      </dgm:t>
    </dgm:pt>
    <dgm:pt modelId="{17E2611D-EFFC-4C0E-94B5-763761795248}">
      <dgm:prSet custT="1"/>
      <dgm:spPr/>
      <dgm:t>
        <a:bodyPr/>
        <a:lstStyle/>
        <a:p>
          <a:pPr>
            <a:lnSpc>
              <a:spcPct val="100000"/>
            </a:lnSpc>
          </a:pPr>
          <a:r>
            <a:rPr lang="cy" sz="1500" b="1" i="0" u="none" strike="noStrike" cap="none" baseline="0" dirty="0">
              <a:solidFill>
                <a:srgbClr val="000000"/>
              </a:solidFill>
              <a:effectLst/>
              <a:uFillTx/>
              <a:latin typeface="Aptos"/>
            </a:rPr>
            <a:t>Caffael Gwybodaeth - </a:t>
          </a:r>
          <a:r>
            <a:rPr lang="cy" sz="1500" b="0" i="0" u="none" strike="noStrike" cap="none" baseline="0" dirty="0">
              <a:solidFill>
                <a:srgbClr val="000000"/>
              </a:solidFill>
              <a:effectLst/>
              <a:uFillTx/>
              <a:latin typeface="Aptos"/>
            </a:rPr>
            <a:t>Dod i wybod am gyfleoedd a dewisiadau sy'n agored i chi, ac sy'n ehangu eich persbectif</a:t>
          </a:r>
        </a:p>
      </dgm:t>
    </dgm:pt>
    <dgm:pt modelId="{F90124FD-109C-4316-AD45-D4E9B5BFE5F0}" type="sibTrans" cxnId="{23707CA6-6D94-4828-BEFC-7439C8CDC063}">
      <dgm:prSet/>
      <dgm:spPr/>
      <dgm:t>
        <a:bodyPr/>
        <a:lstStyle/>
        <a:p>
          <a:endParaRPr lang="en-US"/>
        </a:p>
      </dgm:t>
    </dgm:pt>
    <dgm:pt modelId="{B8281871-25AA-419E-B66B-AB2985C6A647}" type="parTrans" cxnId="{6410F9C0-5A1D-4399-BBE0-9322B0F0D626}">
      <dgm:prSet/>
      <dgm:spPr/>
      <dgm:t>
        <a:bodyPr/>
        <a:lstStyle/>
        <a:p>
          <a:endParaRPr lang="en-US"/>
        </a:p>
      </dgm:t>
    </dgm:pt>
    <dgm:pt modelId="{3589D975-DE03-494B-8CFA-9D84EC9C457E}">
      <dgm:prSet custT="1"/>
      <dgm:spPr/>
      <dgm:t>
        <a:bodyPr/>
        <a:lstStyle/>
        <a:p>
          <a:pPr>
            <a:lnSpc>
              <a:spcPct val="100000"/>
            </a:lnSpc>
          </a:pPr>
          <a:r>
            <a:rPr lang="cy" sz="1500" b="1" i="0" u="none" strike="noStrike" cap="none" baseline="0">
              <a:solidFill>
                <a:srgbClr val="000000"/>
              </a:solidFill>
              <a:effectLst/>
              <a:uFillTx/>
              <a:latin typeface="Aptos"/>
            </a:rPr>
            <a:t>Cymryd Cyfrifoldeb Personol - </a:t>
          </a:r>
          <a:r>
            <a:rPr lang="cy" sz="1500" b="0" i="0" u="none" strike="noStrike" cap="none" baseline="0">
              <a:solidFill>
                <a:srgbClr val="000000"/>
              </a:solidFill>
              <a:effectLst/>
              <a:uFillTx/>
              <a:latin typeface="Aptos"/>
            </a:rPr>
            <a:t>Cymryd cyfrifoldeb am eich addysg, hyfforddiant, dysgu a dewisiadau eich hun</a:t>
          </a:r>
        </a:p>
      </dgm:t>
    </dgm:pt>
    <dgm:pt modelId="{9E10DC07-E997-4E81-ACEC-087D70433031}" type="sibTrans" cxnId="{6410F9C0-5A1D-4399-BBE0-9322B0F0D626}">
      <dgm:prSet/>
      <dgm:spPr/>
      <dgm:t>
        <a:bodyPr/>
        <a:lstStyle/>
        <a:p>
          <a:endParaRPr lang="en-US"/>
        </a:p>
      </dgm:t>
    </dgm:pt>
    <dgm:pt modelId="{A84B6866-0503-4CED-9F52-D0CBFF7C5761}" type="parTrans" cxnId="{163B8ABA-48BC-46FF-9854-0CD1B9D7F367}">
      <dgm:prSet/>
      <dgm:spPr/>
      <dgm:t>
        <a:bodyPr/>
        <a:lstStyle/>
        <a:p>
          <a:endParaRPr lang="en-US"/>
        </a:p>
      </dgm:t>
    </dgm:pt>
    <dgm:pt modelId="{BEA37EB2-A26B-46CB-BA07-BCC7BC7F31BE}">
      <dgm:prSet custT="1"/>
      <dgm:spPr/>
      <dgm:t>
        <a:bodyPr/>
        <a:lstStyle/>
        <a:p>
          <a:pPr>
            <a:lnSpc>
              <a:spcPct val="100000"/>
            </a:lnSpc>
          </a:pPr>
          <a:r>
            <a:rPr lang="cy" sz="1500" b="1" i="0" u="none" strike="noStrike" cap="none" baseline="0">
              <a:solidFill>
                <a:srgbClr val="000000"/>
              </a:solidFill>
              <a:effectLst/>
              <a:uFillTx/>
              <a:latin typeface="Aptos"/>
            </a:rPr>
            <a:t>Datblygu Strategaeth - </a:t>
          </a:r>
          <a:r>
            <a:rPr lang="cy" sz="1500" b="0" i="0" u="none" strike="noStrike" cap="none" baseline="0">
              <a:solidFill>
                <a:srgbClr val="000000"/>
              </a:solidFill>
              <a:effectLst/>
              <a:uFillTx/>
              <a:latin typeface="Aptos"/>
            </a:rPr>
            <a:t>I'ch cael chi i'r lle rydych chi eisiau bod.  Eich helpu i gynllunio, gosod targedau, gweithredu, datblygu sgiliau, ac adolygu eich sefyllfa </a:t>
          </a:r>
        </a:p>
      </dgm:t>
    </dgm:pt>
    <dgm:pt modelId="{4B824A24-711A-4FDB-AB8F-9519A2F2F76F}" type="sibTrans" cxnId="{163B8ABA-48BC-46FF-9854-0CD1B9D7F367}">
      <dgm:prSet/>
      <dgm:spPr/>
      <dgm:t>
        <a:bodyPr/>
        <a:lstStyle/>
        <a:p>
          <a:endParaRPr lang="en-US"/>
        </a:p>
      </dgm:t>
    </dgm:pt>
    <dgm:pt modelId="{CDEF81BB-F87B-2D48-A202-C96D394C0D37}" type="pres">
      <dgm:prSet presAssocID="{B9B7E8EA-B1A5-4AB5-A6BF-B3F61D7F3A76}" presName="vert0" presStyleCnt="0">
        <dgm:presLayoutVars>
          <dgm:dir/>
          <dgm:animOne val="branch"/>
          <dgm:animLvl val="lvl"/>
        </dgm:presLayoutVars>
      </dgm:prSet>
      <dgm:spPr/>
    </dgm:pt>
    <dgm:pt modelId="{98207A81-FDD6-AA47-8E9D-725483243BC7}" type="pres">
      <dgm:prSet presAssocID="{BA206B77-C9F5-4D2C-B8E9-5BADE59E12A2}" presName="thickLine" presStyleLbl="alignNode1" presStyleIdx="0" presStyleCnt="5"/>
      <dgm:spPr/>
    </dgm:pt>
    <dgm:pt modelId="{9F20AF92-E04A-3140-BC25-AC4A3E770ACF}" type="pres">
      <dgm:prSet presAssocID="{BA206B77-C9F5-4D2C-B8E9-5BADE59E12A2}" presName="horz1" presStyleCnt="0"/>
      <dgm:spPr/>
    </dgm:pt>
    <dgm:pt modelId="{326DAEAE-792F-844E-97E1-3B289F838284}" type="pres">
      <dgm:prSet presAssocID="{BA206B77-C9F5-4D2C-B8E9-5BADE59E12A2}" presName="tx1" presStyleLbl="revTx" presStyleIdx="0" presStyleCnt="5"/>
      <dgm:spPr/>
    </dgm:pt>
    <dgm:pt modelId="{9F1B5933-A749-D847-BCE5-A1AD9C4723F5}" type="pres">
      <dgm:prSet presAssocID="{BA206B77-C9F5-4D2C-B8E9-5BADE59E12A2}" presName="vert1" presStyleCnt="0"/>
      <dgm:spPr/>
    </dgm:pt>
    <dgm:pt modelId="{3A3572B7-D2AD-5D43-92E2-AC594ADD6EC1}" type="pres">
      <dgm:prSet presAssocID="{CB6D3F1F-CFFB-4285-9A67-BE83F4208D6A}" presName="thickLine" presStyleLbl="alignNode1" presStyleIdx="1" presStyleCnt="5"/>
      <dgm:spPr/>
    </dgm:pt>
    <dgm:pt modelId="{FD785340-A6A8-C048-91D7-A22656A87766}" type="pres">
      <dgm:prSet presAssocID="{CB6D3F1F-CFFB-4285-9A67-BE83F4208D6A}" presName="horz1" presStyleCnt="0"/>
      <dgm:spPr/>
    </dgm:pt>
    <dgm:pt modelId="{1CE3DA3D-CA24-5043-A6BF-832B8F61C645}" type="pres">
      <dgm:prSet presAssocID="{CB6D3F1F-CFFB-4285-9A67-BE83F4208D6A}" presName="tx1" presStyleLbl="revTx" presStyleIdx="1" presStyleCnt="5"/>
      <dgm:spPr/>
    </dgm:pt>
    <dgm:pt modelId="{7DBD8489-C688-F34E-A4A7-C4FD09255EC1}" type="pres">
      <dgm:prSet presAssocID="{CB6D3F1F-CFFB-4285-9A67-BE83F4208D6A}" presName="vert1" presStyleCnt="0"/>
      <dgm:spPr/>
    </dgm:pt>
    <dgm:pt modelId="{5B9D2B13-4BE1-424E-B456-B73DA24440FD}" type="pres">
      <dgm:prSet presAssocID="{17E2611D-EFFC-4C0E-94B5-763761795248}" presName="thickLine" presStyleLbl="alignNode1" presStyleIdx="2" presStyleCnt="5"/>
      <dgm:spPr/>
    </dgm:pt>
    <dgm:pt modelId="{D35B41E3-87EF-AA44-B020-307F802E029F}" type="pres">
      <dgm:prSet presAssocID="{17E2611D-EFFC-4C0E-94B5-763761795248}" presName="horz1" presStyleCnt="0"/>
      <dgm:spPr/>
    </dgm:pt>
    <dgm:pt modelId="{272EB897-5E58-5F42-9A37-67FF0A8C6CD4}" type="pres">
      <dgm:prSet presAssocID="{17E2611D-EFFC-4C0E-94B5-763761795248}" presName="tx1" presStyleLbl="revTx" presStyleIdx="2" presStyleCnt="5"/>
      <dgm:spPr/>
    </dgm:pt>
    <dgm:pt modelId="{42FE80A0-A416-6A4A-B9BB-3653E94B2142}" type="pres">
      <dgm:prSet presAssocID="{17E2611D-EFFC-4C0E-94B5-763761795248}" presName="vert1" presStyleCnt="0"/>
      <dgm:spPr/>
    </dgm:pt>
    <dgm:pt modelId="{057616B0-0148-FE42-B264-D00F04634CA6}" type="pres">
      <dgm:prSet presAssocID="{3589D975-DE03-494B-8CFA-9D84EC9C457E}" presName="thickLine" presStyleLbl="alignNode1" presStyleIdx="3" presStyleCnt="5"/>
      <dgm:spPr/>
    </dgm:pt>
    <dgm:pt modelId="{A741762B-3BF7-CD48-AA8A-C4128746C755}" type="pres">
      <dgm:prSet presAssocID="{3589D975-DE03-494B-8CFA-9D84EC9C457E}" presName="horz1" presStyleCnt="0"/>
      <dgm:spPr/>
    </dgm:pt>
    <dgm:pt modelId="{152424FB-E9B9-DA45-B3AB-EACC542CE618}" type="pres">
      <dgm:prSet presAssocID="{3589D975-DE03-494B-8CFA-9D84EC9C457E}" presName="tx1" presStyleLbl="revTx" presStyleIdx="3" presStyleCnt="5"/>
      <dgm:spPr/>
    </dgm:pt>
    <dgm:pt modelId="{32B89A96-826B-664E-81FA-696BD79CDA52}" type="pres">
      <dgm:prSet presAssocID="{3589D975-DE03-494B-8CFA-9D84EC9C457E}" presName="vert1" presStyleCnt="0"/>
      <dgm:spPr/>
    </dgm:pt>
    <dgm:pt modelId="{90D3422B-A5A7-734B-AA55-172EACB376B4}" type="pres">
      <dgm:prSet presAssocID="{BEA37EB2-A26B-46CB-BA07-BCC7BC7F31BE}" presName="thickLine" presStyleLbl="alignNode1" presStyleIdx="4" presStyleCnt="5"/>
      <dgm:spPr/>
    </dgm:pt>
    <dgm:pt modelId="{63CF2111-C4CA-C840-94A0-A7426F39720B}" type="pres">
      <dgm:prSet presAssocID="{BEA37EB2-A26B-46CB-BA07-BCC7BC7F31BE}" presName="horz1" presStyleCnt="0"/>
      <dgm:spPr/>
    </dgm:pt>
    <dgm:pt modelId="{29102491-8CBE-AC43-AF85-938B3F96728E}" type="pres">
      <dgm:prSet presAssocID="{BEA37EB2-A26B-46CB-BA07-BCC7BC7F31BE}" presName="tx1" presStyleLbl="revTx" presStyleIdx="4" presStyleCnt="5"/>
      <dgm:spPr/>
    </dgm:pt>
    <dgm:pt modelId="{FEDD9C83-EDE6-064B-A738-C57A3D55B5F6}" type="pres">
      <dgm:prSet presAssocID="{BEA37EB2-A26B-46CB-BA07-BCC7BC7F31BE}" presName="vert1" presStyleCnt="0"/>
      <dgm:spPr/>
    </dgm:pt>
  </dgm:ptLst>
  <dgm:cxnLst>
    <dgm:cxn modelId="{C544D410-B121-4EAF-BBE7-2885550CFD34}" srcId="{B9B7E8EA-B1A5-4AB5-A6BF-B3F61D7F3A76}" destId="{BA206B77-C9F5-4D2C-B8E9-5BADE59E12A2}" srcOrd="0" destOrd="0" parTransId="{063E34AF-3D7A-4DD0-B504-9D2052952CF9}" sibTransId="{A7C17206-49F2-4FF7-8629-4A412332DE91}"/>
    <dgm:cxn modelId="{150A8B29-3CE6-6B48-A9F3-56CC0AA869A3}" type="presOf" srcId="{17E2611D-EFFC-4C0E-94B5-763761795248}" destId="{272EB897-5E58-5F42-9A37-67FF0A8C6CD4}" srcOrd="0" destOrd="0" presId="urn:microsoft.com/office/officeart/2008/layout/LinedList"/>
    <dgm:cxn modelId="{1A01925F-C379-4E16-83CF-C1132D16027C}" srcId="{B9B7E8EA-B1A5-4AB5-A6BF-B3F61D7F3A76}" destId="{CB6D3F1F-CFFB-4285-9A67-BE83F4208D6A}" srcOrd="1" destOrd="0" parTransId="{3015B168-6602-4EA5-AC52-C4A32A3366C8}" sibTransId="{DA2A4B7D-0305-48F0-838F-9E210108212A}"/>
    <dgm:cxn modelId="{620E1D76-A327-3B40-BAB8-ABD5733258C9}" type="presOf" srcId="{3589D975-DE03-494B-8CFA-9D84EC9C457E}" destId="{152424FB-E9B9-DA45-B3AB-EACC542CE618}" srcOrd="0" destOrd="0" presId="urn:microsoft.com/office/officeart/2008/layout/LinedList"/>
    <dgm:cxn modelId="{1725C8A3-856B-A549-9B56-A78A2CC1D873}" type="presOf" srcId="{CB6D3F1F-CFFB-4285-9A67-BE83F4208D6A}" destId="{1CE3DA3D-CA24-5043-A6BF-832B8F61C645}" srcOrd="0" destOrd="0" presId="urn:microsoft.com/office/officeart/2008/layout/LinedList"/>
    <dgm:cxn modelId="{23707CA6-6D94-4828-BEFC-7439C8CDC063}" srcId="{B9B7E8EA-B1A5-4AB5-A6BF-B3F61D7F3A76}" destId="{17E2611D-EFFC-4C0E-94B5-763761795248}" srcOrd="2" destOrd="0" parTransId="{146A6365-02EC-43EE-BADD-5338E9A8CB32}" sibTransId="{F90124FD-109C-4316-AD45-D4E9B5BFE5F0}"/>
    <dgm:cxn modelId="{A45CBDA9-4FB5-DF45-B10F-9677024B17C2}" type="presOf" srcId="{BEA37EB2-A26B-46CB-BA07-BCC7BC7F31BE}" destId="{29102491-8CBE-AC43-AF85-938B3F96728E}" srcOrd="0" destOrd="0" presId="urn:microsoft.com/office/officeart/2008/layout/LinedList"/>
    <dgm:cxn modelId="{163B8ABA-48BC-46FF-9854-0CD1B9D7F367}" srcId="{B9B7E8EA-B1A5-4AB5-A6BF-B3F61D7F3A76}" destId="{BEA37EB2-A26B-46CB-BA07-BCC7BC7F31BE}" srcOrd="4" destOrd="0" parTransId="{A84B6866-0503-4CED-9F52-D0CBFF7C5761}" sibTransId="{4B824A24-711A-4FDB-AB8F-9519A2F2F76F}"/>
    <dgm:cxn modelId="{6410F9C0-5A1D-4399-BBE0-9322B0F0D626}" srcId="{B9B7E8EA-B1A5-4AB5-A6BF-B3F61D7F3A76}" destId="{3589D975-DE03-494B-8CFA-9D84EC9C457E}" srcOrd="3" destOrd="0" parTransId="{B8281871-25AA-419E-B66B-AB2985C6A647}" sibTransId="{9E10DC07-E997-4E81-ACEC-087D70433031}"/>
    <dgm:cxn modelId="{031EB1C8-0964-174E-9918-78570DADDF90}" type="presOf" srcId="{BA206B77-C9F5-4D2C-B8E9-5BADE59E12A2}" destId="{326DAEAE-792F-844E-97E1-3B289F838284}" srcOrd="0" destOrd="0" presId="urn:microsoft.com/office/officeart/2008/layout/LinedList"/>
    <dgm:cxn modelId="{755D31CC-E183-7341-9A03-E3232B7EA66A}" type="presOf" srcId="{B9B7E8EA-B1A5-4AB5-A6BF-B3F61D7F3A76}" destId="{CDEF81BB-F87B-2D48-A202-C96D394C0D37}" srcOrd="0" destOrd="0" presId="urn:microsoft.com/office/officeart/2008/layout/LinedList"/>
    <dgm:cxn modelId="{DE3BB1CF-6C06-674D-863C-AF16367CA293}" type="presParOf" srcId="{CDEF81BB-F87B-2D48-A202-C96D394C0D37}" destId="{98207A81-FDD6-AA47-8E9D-725483243BC7}" srcOrd="0" destOrd="0" presId="urn:microsoft.com/office/officeart/2008/layout/LinedList"/>
    <dgm:cxn modelId="{5A599CAA-1B0E-2C4D-8B6C-D42B0F171F73}" type="presParOf" srcId="{CDEF81BB-F87B-2D48-A202-C96D394C0D37}" destId="{9F20AF92-E04A-3140-BC25-AC4A3E770ACF}" srcOrd="1" destOrd="0" presId="urn:microsoft.com/office/officeart/2008/layout/LinedList"/>
    <dgm:cxn modelId="{344BF3B6-8AEF-5942-A4BF-7BA7169FEE6B}" type="presParOf" srcId="{9F20AF92-E04A-3140-BC25-AC4A3E770ACF}" destId="{326DAEAE-792F-844E-97E1-3B289F838284}" srcOrd="0" destOrd="0" presId="urn:microsoft.com/office/officeart/2008/layout/LinedList"/>
    <dgm:cxn modelId="{C7C9467E-3521-8B4B-8FFB-DC1C84566601}" type="presParOf" srcId="{9F20AF92-E04A-3140-BC25-AC4A3E770ACF}" destId="{9F1B5933-A749-D847-BCE5-A1AD9C4723F5}" srcOrd="1" destOrd="0" presId="urn:microsoft.com/office/officeart/2008/layout/LinedList"/>
    <dgm:cxn modelId="{8C38F1F5-9B99-DD4F-8452-5A806DDDD7D3}" type="presParOf" srcId="{CDEF81BB-F87B-2D48-A202-C96D394C0D37}" destId="{3A3572B7-D2AD-5D43-92E2-AC594ADD6EC1}" srcOrd="2" destOrd="0" presId="urn:microsoft.com/office/officeart/2008/layout/LinedList"/>
    <dgm:cxn modelId="{DD12713B-5B28-204D-89D8-CF726C048B1E}" type="presParOf" srcId="{CDEF81BB-F87B-2D48-A202-C96D394C0D37}" destId="{FD785340-A6A8-C048-91D7-A22656A87766}" srcOrd="3" destOrd="0" presId="urn:microsoft.com/office/officeart/2008/layout/LinedList"/>
    <dgm:cxn modelId="{5007DC5C-5A1E-1E40-A0F1-CA68DDBA1CDF}" type="presParOf" srcId="{FD785340-A6A8-C048-91D7-A22656A87766}" destId="{1CE3DA3D-CA24-5043-A6BF-832B8F61C645}" srcOrd="0" destOrd="0" presId="urn:microsoft.com/office/officeart/2008/layout/LinedList"/>
    <dgm:cxn modelId="{FA7DD660-95A8-FF47-9138-9FB12B95C853}" type="presParOf" srcId="{FD785340-A6A8-C048-91D7-A22656A87766}" destId="{7DBD8489-C688-F34E-A4A7-C4FD09255EC1}" srcOrd="1" destOrd="0" presId="urn:microsoft.com/office/officeart/2008/layout/LinedList"/>
    <dgm:cxn modelId="{B13FD4F3-8095-CE4E-AAE3-5CA2B1CA4F92}" type="presParOf" srcId="{CDEF81BB-F87B-2D48-A202-C96D394C0D37}" destId="{5B9D2B13-4BE1-424E-B456-B73DA24440FD}" srcOrd="4" destOrd="0" presId="urn:microsoft.com/office/officeart/2008/layout/LinedList"/>
    <dgm:cxn modelId="{92521389-A1D4-6F43-9A2F-9F1061299B0C}" type="presParOf" srcId="{CDEF81BB-F87B-2D48-A202-C96D394C0D37}" destId="{D35B41E3-87EF-AA44-B020-307F802E029F}" srcOrd="5" destOrd="0" presId="urn:microsoft.com/office/officeart/2008/layout/LinedList"/>
    <dgm:cxn modelId="{A54B0DA0-5636-E749-9249-8D368CE1998B}" type="presParOf" srcId="{D35B41E3-87EF-AA44-B020-307F802E029F}" destId="{272EB897-5E58-5F42-9A37-67FF0A8C6CD4}" srcOrd="0" destOrd="0" presId="urn:microsoft.com/office/officeart/2008/layout/LinedList"/>
    <dgm:cxn modelId="{90E7224A-0541-0346-B944-1807C3E4589E}" type="presParOf" srcId="{D35B41E3-87EF-AA44-B020-307F802E029F}" destId="{42FE80A0-A416-6A4A-B9BB-3653E94B2142}" srcOrd="1" destOrd="0" presId="urn:microsoft.com/office/officeart/2008/layout/LinedList"/>
    <dgm:cxn modelId="{3CA6D6D1-24B8-7447-A2E5-3DD2A3C1C250}" type="presParOf" srcId="{CDEF81BB-F87B-2D48-A202-C96D394C0D37}" destId="{057616B0-0148-FE42-B264-D00F04634CA6}" srcOrd="6" destOrd="0" presId="urn:microsoft.com/office/officeart/2008/layout/LinedList"/>
    <dgm:cxn modelId="{E6648947-F341-A846-929E-40DCF2AB1518}" type="presParOf" srcId="{CDEF81BB-F87B-2D48-A202-C96D394C0D37}" destId="{A741762B-3BF7-CD48-AA8A-C4128746C755}" srcOrd="7" destOrd="0" presId="urn:microsoft.com/office/officeart/2008/layout/LinedList"/>
    <dgm:cxn modelId="{71C45A92-B29B-7D46-9CEB-104F0FA9F5B6}" type="presParOf" srcId="{A741762B-3BF7-CD48-AA8A-C4128746C755}" destId="{152424FB-E9B9-DA45-B3AB-EACC542CE618}" srcOrd="0" destOrd="0" presId="urn:microsoft.com/office/officeart/2008/layout/LinedList"/>
    <dgm:cxn modelId="{E0E26AAF-FE95-C449-B11B-B29FD2BDAD23}" type="presParOf" srcId="{A741762B-3BF7-CD48-AA8A-C4128746C755}" destId="{32B89A96-826B-664E-81FA-696BD79CDA52}" srcOrd="1" destOrd="0" presId="urn:microsoft.com/office/officeart/2008/layout/LinedList"/>
    <dgm:cxn modelId="{C8883C05-72CE-9A4F-A58E-6D20CC8C267D}" type="presParOf" srcId="{CDEF81BB-F87B-2D48-A202-C96D394C0D37}" destId="{90D3422B-A5A7-734B-AA55-172EACB376B4}" srcOrd="8" destOrd="0" presId="urn:microsoft.com/office/officeart/2008/layout/LinedList"/>
    <dgm:cxn modelId="{2F7AC9DE-D88C-A04B-8BEB-90785E5654E2}" type="presParOf" srcId="{CDEF81BB-F87B-2D48-A202-C96D394C0D37}" destId="{63CF2111-C4CA-C840-94A0-A7426F39720B}" srcOrd="9" destOrd="0" presId="urn:microsoft.com/office/officeart/2008/layout/LinedList"/>
    <dgm:cxn modelId="{A0D37659-8835-7D42-A862-D136159EA70A}" type="presParOf" srcId="{63CF2111-C4CA-C840-94A0-A7426F39720B}" destId="{29102491-8CBE-AC43-AF85-938B3F96728E}" srcOrd="0" destOrd="0" presId="urn:microsoft.com/office/officeart/2008/layout/LinedList"/>
    <dgm:cxn modelId="{E60530AC-853A-6D4B-B053-9AE31326DACD}" type="presParOf" srcId="{63CF2111-C4CA-C840-94A0-A7426F39720B}" destId="{FEDD9C83-EDE6-064B-A738-C57A3D55B5F6}"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main"/>
    </a:ext>
  </dgm:extLst>
</dgm:dataModel>
</file>

<file path=ppt/diagrams/data3.xml><?xml version="1.0" encoding="utf-8"?>
<dgm:dataModel xmlns:dgm="http://schemas.openxmlformats.org/drawingml/2006/diagram" xmlns:a="http://schemas.openxmlformats.org/drawingml/2006/main">
  <dgm:ptLst>
    <dgm:pt modelId="{97C255F8-3870-4E12-8C99-77B48B8A316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1EA809A8-2930-49CB-86F8-3C15FC7E0E02}" type="parTrans" cxnId="{7922D2D0-6961-44A1-8B4A-A00ED5BB5650}">
      <dgm:prSet/>
      <dgm:spPr/>
      <dgm:t>
        <a:bodyPr/>
        <a:lstStyle/>
        <a:p>
          <a:endParaRPr lang="en-US"/>
        </a:p>
      </dgm:t>
    </dgm:pt>
    <dgm:pt modelId="{45694897-1D98-482E-964A-88486DE8152A}">
      <dgm:prSet custT="1"/>
      <dgm:spPr/>
      <dgm:t>
        <a:bodyPr/>
        <a:lstStyle/>
        <a:p>
          <a:pPr>
            <a:lnSpc>
              <a:spcPct val="100000"/>
            </a:lnSpc>
          </a:pPr>
          <a:r>
            <a:rPr lang="cy" sz="1500" b="0" i="0" u="none" strike="noStrike" cap="none" baseline="0">
              <a:solidFill>
                <a:srgbClr val="000000"/>
              </a:solidFill>
              <a:effectLst/>
              <a:uFillTx/>
              <a:latin typeface="Aptos"/>
            </a:rPr>
            <a:t>Tasg 1 - Rhaid integreiddio a chyfeirio at fodel(au) o adfyfyrio drwyddi draw yn rhan a a b a chymryd i ystyriaeth hyfforddiant, dysgu, ymchwil a defnyddio goruchwyliaeth. </a:t>
          </a:r>
        </a:p>
      </dgm:t>
    </dgm:pt>
    <dgm:pt modelId="{E6175FD7-EFB4-4C8C-8648-678FE3388AB8}" type="sibTrans" cxnId="{7922D2D0-6961-44A1-8B4A-A00ED5BB5650}">
      <dgm:prSet/>
      <dgm:spPr/>
      <dgm:t>
        <a:bodyPr/>
        <a:lstStyle/>
        <a:p>
          <a:endParaRPr lang="en-US"/>
        </a:p>
      </dgm:t>
    </dgm:pt>
    <dgm:pt modelId="{BBA400B1-9348-4CCA-9EF1-0F2B6512A6E3}" type="parTrans" cxnId="{62E24B70-7918-418D-AF9D-2E29539354AC}">
      <dgm:prSet/>
      <dgm:spPr/>
      <dgm:t>
        <a:bodyPr/>
        <a:lstStyle/>
        <a:p>
          <a:endParaRPr lang="en-US"/>
        </a:p>
      </dgm:t>
    </dgm:pt>
    <dgm:pt modelId="{66219000-C17B-4709-B622-78D7E30DE224}">
      <dgm:prSet custT="1"/>
      <dgm:spPr/>
      <dgm:t>
        <a:bodyPr/>
        <a:lstStyle/>
        <a:p>
          <a:pPr>
            <a:lnSpc>
              <a:spcPct val="100000"/>
            </a:lnSpc>
          </a:pPr>
          <a:r>
            <a:rPr lang="cy" sz="1500" b="0" i="0" u="none" strike="noStrike" cap="none" baseline="0">
              <a:solidFill>
                <a:srgbClr val="000000"/>
              </a:solidFill>
              <a:effectLst/>
              <a:uFillTx/>
              <a:latin typeface="Aptos"/>
            </a:rPr>
            <a:t>Mae angen i ran a a b ddarparu cyfeiriadau/tystiolaeth academaidd.</a:t>
          </a:r>
        </a:p>
      </dgm:t>
    </dgm:pt>
    <dgm:pt modelId="{4715E8C7-98BA-4C77-932A-677B03BBA9C5}" type="sibTrans" cxnId="{62E24B70-7918-418D-AF9D-2E29539354AC}">
      <dgm:prSet/>
      <dgm:spPr/>
      <dgm:t>
        <a:bodyPr/>
        <a:lstStyle/>
        <a:p>
          <a:endParaRPr lang="en-US"/>
        </a:p>
      </dgm:t>
    </dgm:pt>
    <dgm:pt modelId="{9AEA11E1-BB57-4F7F-BA84-15856BCDA9E9}" type="pres">
      <dgm:prSet presAssocID="{97C255F8-3870-4E12-8C99-77B48B8A316A}" presName="root" presStyleCnt="0">
        <dgm:presLayoutVars>
          <dgm:dir/>
          <dgm:resizeHandles val="exact"/>
        </dgm:presLayoutVars>
      </dgm:prSet>
      <dgm:spPr/>
    </dgm:pt>
    <dgm:pt modelId="{84CCB8DD-028A-4EF2-A017-94A0A2102053}" type="pres">
      <dgm:prSet presAssocID="{45694897-1D98-482E-964A-88486DE8152A}" presName="compNode" presStyleCnt="0"/>
      <dgm:spPr/>
    </dgm:pt>
    <dgm:pt modelId="{C582F97A-86B9-436E-BD14-9D47CFDA3901}" type="pres">
      <dgm:prSet presAssocID="{45694897-1D98-482E-964A-88486DE8152A}" presName="bgRect" presStyleLbl="bgShp" presStyleIdx="0" presStyleCnt="2"/>
      <dgm:spPr/>
    </dgm:pt>
    <dgm:pt modelId="{F9CB0FB5-786A-4393-AC07-0AC72DDA9BAB}" type="pres">
      <dgm:prSet presAssocID="{45694897-1D98-482E-964A-88486DE8152A}" presName="iconRect" presStyleLbl="node1" presStyleIdx="0" presStyleCnt="2"/>
      <dgm:spPr>
        <a:blipFill rotWithShape="1">
          <a:blip xmlns:r="http://schemas.openxmlformats.org/officeDocument/2006/relationships" r:embed="rId1">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Classroom"/>
        </a:ext>
      </dgm:extLst>
    </dgm:pt>
    <dgm:pt modelId="{C87A45AF-E5D7-44CB-B1F7-1F1C775FE079}" type="pres">
      <dgm:prSet presAssocID="{45694897-1D98-482E-964A-88486DE8152A}" presName="spaceRect" presStyleCnt="0"/>
      <dgm:spPr/>
    </dgm:pt>
    <dgm:pt modelId="{53A12B0D-A4FD-49D3-9FFA-A2B3201E2500}" type="pres">
      <dgm:prSet presAssocID="{45694897-1D98-482E-964A-88486DE8152A}" presName="parTx" presStyleLbl="revTx" presStyleIdx="0" presStyleCnt="2">
        <dgm:presLayoutVars>
          <dgm:chMax val="0"/>
          <dgm:chPref val="0"/>
        </dgm:presLayoutVars>
      </dgm:prSet>
      <dgm:spPr/>
    </dgm:pt>
    <dgm:pt modelId="{1E8A51E4-52E9-4084-9CDC-56DFD0E48E1A}" type="pres">
      <dgm:prSet presAssocID="{E6175FD7-EFB4-4C8C-8648-678FE3388AB8}" presName="sibTrans" presStyleCnt="0"/>
      <dgm:spPr/>
    </dgm:pt>
    <dgm:pt modelId="{8308BB6A-25D1-458C-B11A-C13FFD003F85}" type="pres">
      <dgm:prSet presAssocID="{66219000-C17B-4709-B622-78D7E30DE224}" presName="compNode" presStyleCnt="0"/>
      <dgm:spPr/>
    </dgm:pt>
    <dgm:pt modelId="{EF8BF9ED-CC71-4473-B628-2964FFF9BED0}" type="pres">
      <dgm:prSet presAssocID="{66219000-C17B-4709-B622-78D7E30DE224}" presName="bgRect" presStyleLbl="bgShp" presStyleIdx="1" presStyleCnt="2"/>
      <dgm:spPr/>
    </dgm:pt>
    <dgm:pt modelId="{629C8009-BEF0-433F-8384-CA845A447560}" type="pres">
      <dgm:prSet presAssocID="{66219000-C17B-4709-B622-78D7E30DE224}" presName="iconRect" presStyleLbl="node1" presStyleIdx="1" presStyleCnt="2"/>
      <dgm:spPr>
        <a:blipFill rotWithShape="1">
          <a:blip xmlns:r="http://schemas.openxmlformats.org/officeDocument/2006/relationships">
            <a:extLst>
              <a:ext uri="{28A0092B-C50C-407E-A947-70E740481C1C}">
                <a14:useLocalDpi xmlns:a14="http://schemas.microsoft.com/office/drawing/2010/main" val="0"/>
              </a:ext>
            </a:extLst>
          </a:blip>
          <a:stretch>
            <a:fillRect/>
          </a:stretch>
        </a:blipFill>
      </dgm:spPr>
      <dgm:extLst>
        <a:ext uri="{E40237B7-FDA0-4F09-8148-C483321AD2D9}">
          <dgm14:cNvPr xmlns:dgm14="http://schemas.microsoft.com/office/drawing/2010/diagram" id="0" name="" descr="Books"/>
        </a:ext>
      </dgm:extLst>
    </dgm:pt>
    <dgm:pt modelId="{DF4D05B1-0D5B-44CC-9CAA-77E558936FF3}" type="pres">
      <dgm:prSet presAssocID="{66219000-C17B-4709-B622-78D7E30DE224}" presName="spaceRect" presStyleCnt="0"/>
      <dgm:spPr/>
    </dgm:pt>
    <dgm:pt modelId="{8E9D12B2-DDD0-4880-A872-C9F024AD3FC4}" type="pres">
      <dgm:prSet presAssocID="{66219000-C17B-4709-B622-78D7E30DE224}" presName="parTx" presStyleLbl="revTx" presStyleIdx="1" presStyleCnt="2">
        <dgm:presLayoutVars>
          <dgm:chMax val="0"/>
          <dgm:chPref val="0"/>
        </dgm:presLayoutVars>
      </dgm:prSet>
      <dgm:spPr/>
    </dgm:pt>
  </dgm:ptLst>
  <dgm:cxnLst>
    <dgm:cxn modelId="{AB59AB2B-DADC-4462-B2C3-10969B20E1A7}" type="presOf" srcId="{45694897-1D98-482E-964A-88486DE8152A}" destId="{53A12B0D-A4FD-49D3-9FFA-A2B3201E2500}" srcOrd="0" destOrd="0" presId="urn:microsoft.com/office/officeart/2018/2/layout/IconVerticalSolidList"/>
    <dgm:cxn modelId="{62E24B70-7918-418D-AF9D-2E29539354AC}" srcId="{97C255F8-3870-4E12-8C99-77B48B8A316A}" destId="{66219000-C17B-4709-B622-78D7E30DE224}" srcOrd="1" destOrd="0" parTransId="{BBA400B1-9348-4CCA-9EF1-0F2B6512A6E3}" sibTransId="{4715E8C7-98BA-4C77-932A-677B03BBA9C5}"/>
    <dgm:cxn modelId="{E3898B96-C903-493E-A80C-993482C82F40}" type="presOf" srcId="{66219000-C17B-4709-B622-78D7E30DE224}" destId="{8E9D12B2-DDD0-4880-A872-C9F024AD3FC4}" srcOrd="0" destOrd="0" presId="urn:microsoft.com/office/officeart/2018/2/layout/IconVerticalSolidList"/>
    <dgm:cxn modelId="{7922D2D0-6961-44A1-8B4A-A00ED5BB5650}" srcId="{97C255F8-3870-4E12-8C99-77B48B8A316A}" destId="{45694897-1D98-482E-964A-88486DE8152A}" srcOrd="0" destOrd="0" parTransId="{1EA809A8-2930-49CB-86F8-3C15FC7E0E02}" sibTransId="{E6175FD7-EFB4-4C8C-8648-678FE3388AB8}"/>
    <dgm:cxn modelId="{E563D6D0-3A35-41F7-9016-BB3CC616F5C6}" type="presOf" srcId="{97C255F8-3870-4E12-8C99-77B48B8A316A}" destId="{9AEA11E1-BB57-4F7F-BA84-15856BCDA9E9}" srcOrd="0" destOrd="0" presId="urn:microsoft.com/office/officeart/2018/2/layout/IconVerticalSolidList"/>
    <dgm:cxn modelId="{A481D323-720F-48B7-86C9-04AE5BBDA9D1}" type="presParOf" srcId="{9AEA11E1-BB57-4F7F-BA84-15856BCDA9E9}" destId="{84CCB8DD-028A-4EF2-A017-94A0A2102053}" srcOrd="0" destOrd="0" presId="urn:microsoft.com/office/officeart/2018/2/layout/IconVerticalSolidList"/>
    <dgm:cxn modelId="{C2AD5EEC-0E9D-4F37-9EFF-3772351D86CC}" type="presParOf" srcId="{84CCB8DD-028A-4EF2-A017-94A0A2102053}" destId="{C582F97A-86B9-436E-BD14-9D47CFDA3901}" srcOrd="0" destOrd="0" presId="urn:microsoft.com/office/officeart/2018/2/layout/IconVerticalSolidList"/>
    <dgm:cxn modelId="{BB3396BC-E425-4516-8BD5-E450872CC6ED}" type="presParOf" srcId="{84CCB8DD-028A-4EF2-A017-94A0A2102053}" destId="{F9CB0FB5-786A-4393-AC07-0AC72DDA9BAB}" srcOrd="1" destOrd="0" presId="urn:microsoft.com/office/officeart/2018/2/layout/IconVerticalSolidList"/>
    <dgm:cxn modelId="{77270D8B-E4C2-4EDE-A323-3E8210D49A8C}" type="presParOf" srcId="{84CCB8DD-028A-4EF2-A017-94A0A2102053}" destId="{C87A45AF-E5D7-44CB-B1F7-1F1C775FE079}" srcOrd="2" destOrd="0" presId="urn:microsoft.com/office/officeart/2018/2/layout/IconVerticalSolidList"/>
    <dgm:cxn modelId="{705C5535-2313-44E0-ADC6-1CD996875277}" type="presParOf" srcId="{84CCB8DD-028A-4EF2-A017-94A0A2102053}" destId="{53A12B0D-A4FD-49D3-9FFA-A2B3201E2500}" srcOrd="3" destOrd="0" presId="urn:microsoft.com/office/officeart/2018/2/layout/IconVerticalSolidList"/>
    <dgm:cxn modelId="{E4C74E6D-15FA-4C8B-97EC-4767F40355A9}" type="presParOf" srcId="{9AEA11E1-BB57-4F7F-BA84-15856BCDA9E9}" destId="{1E8A51E4-52E9-4084-9CDC-56DFD0E48E1A}" srcOrd="1" destOrd="0" presId="urn:microsoft.com/office/officeart/2018/2/layout/IconVerticalSolidList"/>
    <dgm:cxn modelId="{662BF3AA-8C5E-43B5-A246-4018150DB03B}" type="presParOf" srcId="{9AEA11E1-BB57-4F7F-BA84-15856BCDA9E9}" destId="{8308BB6A-25D1-458C-B11A-C13FFD003F85}" srcOrd="2" destOrd="0" presId="urn:microsoft.com/office/officeart/2018/2/layout/IconVerticalSolidList"/>
    <dgm:cxn modelId="{025385DE-8D4E-414B-B4CD-3228FF5B6EA7}" type="presParOf" srcId="{8308BB6A-25D1-458C-B11A-C13FFD003F85}" destId="{EF8BF9ED-CC71-4473-B628-2964FFF9BED0}" srcOrd="0" destOrd="0" presId="urn:microsoft.com/office/officeart/2018/2/layout/IconVerticalSolidList"/>
    <dgm:cxn modelId="{FF6568BD-E85B-473F-9B08-3DA928964C70}" type="presParOf" srcId="{8308BB6A-25D1-458C-B11A-C13FFD003F85}" destId="{629C8009-BEF0-433F-8384-CA845A447560}" srcOrd="1" destOrd="0" presId="urn:microsoft.com/office/officeart/2018/2/layout/IconVerticalSolidList"/>
    <dgm:cxn modelId="{9A50F5A6-7F20-481B-9083-9E91FFE953AB}" type="presParOf" srcId="{8308BB6A-25D1-458C-B11A-C13FFD003F85}" destId="{DF4D05B1-0D5B-44CC-9CAA-77E558936FF3}" srcOrd="2" destOrd="0" presId="urn:microsoft.com/office/officeart/2018/2/layout/IconVerticalSolidList"/>
    <dgm:cxn modelId="{98B5B4F2-4482-4CB1-860E-7ED3307E38F7}" type="presParOf" srcId="{8308BB6A-25D1-458C-B11A-C13FFD003F85}" destId="{8E9D12B2-DDD0-4880-A872-C9F024AD3FC4}"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main"/>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E64E7F-9FDB-4953-AD78-BFBB28752DF3}">
      <dsp:nvSpPr>
        <dsp:cNvPr id="0" name=""/>
        <dsp:cNvSpPr/>
      </dsp:nvSpPr>
      <dsp:spPr>
        <a:xfrm>
          <a:off x="0" y="531"/>
          <a:ext cx="7886700" cy="446305"/>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D4353A6-759A-4BCD-9E82-98CBE7163332}">
      <dsp:nvSpPr>
        <dsp:cNvPr id="0" name=""/>
        <dsp:cNvSpPr/>
      </dsp:nvSpPr>
      <dsp:spPr>
        <a:xfrm>
          <a:off x="135007" y="100950"/>
          <a:ext cx="245468" cy="245468"/>
        </a:xfrm>
        <a:prstGeom prst="rect">
          <a:avLst/>
        </a:prstGeom>
        <a:blipFill rotWithShape="1">
          <a:blip xmlns:r="http://schemas.openxmlformats.org/officeDocument/2006/relationships" r:embed="rId1">
            <a:extLst>
              <a:ext uri="{28A0092B-C50C-407E-A947-70E740481C1C}">
                <a14:useLocalDpi xmlns:a14="http://schemas.microsoft.com/office/drawing/2010/main" val="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68B8333-C6A1-423D-93F4-4F71A241D414}">
      <dsp:nvSpPr>
        <dsp:cNvPr id="0" name=""/>
        <dsp:cNvSpPr/>
      </dsp:nvSpPr>
      <dsp:spPr>
        <a:xfrm>
          <a:off x="515483" y="531"/>
          <a:ext cx="7371216" cy="446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34" tIns="47234" rIns="47234" bIns="47234" numCol="1" spcCol="1270" anchor="ctr" anchorCtr="0">
          <a:noAutofit/>
        </a:bodyPr>
        <a:lstStyle/>
        <a:p>
          <a:pPr marL="0" lvl="0" indent="0" algn="l" defTabSz="711200">
            <a:lnSpc>
              <a:spcPct val="90000"/>
            </a:lnSpc>
            <a:spcBef>
              <a:spcPct val="0"/>
            </a:spcBef>
            <a:spcAft>
              <a:spcPct val="35000"/>
            </a:spcAft>
            <a:buNone/>
          </a:pPr>
          <a:r>
            <a:rPr lang="cy" sz="1600" b="0" i="0" u="none" strike="noStrike" kern="1200" cap="none" baseline="0">
              <a:solidFill>
                <a:srgbClr val="FFFFFF"/>
              </a:solidFill>
              <a:effectLst/>
              <a:uFillTx/>
              <a:latin typeface="Aptos"/>
            </a:rPr>
            <a:t>Swyddogaeth</a:t>
          </a:r>
        </a:p>
      </dsp:txBody>
      <dsp:txXfrm>
        <a:off x="515483" y="531"/>
        <a:ext cx="7371216" cy="446305"/>
      </dsp:txXfrm>
    </dsp:sp>
    <dsp:sp modelId="{2B0B7882-0F41-4F58-A16F-A586FCA65E28}">
      <dsp:nvSpPr>
        <dsp:cNvPr id="0" name=""/>
        <dsp:cNvSpPr/>
      </dsp:nvSpPr>
      <dsp:spPr>
        <a:xfrm>
          <a:off x="0" y="558413"/>
          <a:ext cx="7886700" cy="446305"/>
        </a:xfrm>
        <a:prstGeom prst="roundRect">
          <a:avLst>
            <a:gd name="adj" fmla="val 10000"/>
          </a:avLst>
        </a:prstGeom>
        <a:solidFill>
          <a:schemeClr val="accent5">
            <a:hueOff val="-1736021"/>
            <a:satOff val="-118"/>
            <a:lumOff val="280"/>
            <a:alphaOff val="0"/>
          </a:schemeClr>
        </a:solidFill>
        <a:ln>
          <a:noFill/>
        </a:ln>
        <a:effectLst/>
      </dsp:spPr>
      <dsp:style>
        <a:lnRef idx="0">
          <a:scrgbClr r="0" g="0" b="0"/>
        </a:lnRef>
        <a:fillRef idx="1">
          <a:scrgbClr r="0" g="0" b="0"/>
        </a:fillRef>
        <a:effectRef idx="0">
          <a:scrgbClr r="0" g="0" b="0"/>
        </a:effectRef>
        <a:fontRef idx="minor"/>
      </dsp:style>
    </dsp:sp>
    <dsp:sp modelId="{E051F016-869E-4B10-BCC1-D8D10F08FF17}">
      <dsp:nvSpPr>
        <dsp:cNvPr id="0" name=""/>
        <dsp:cNvSpPr/>
      </dsp:nvSpPr>
      <dsp:spPr>
        <a:xfrm>
          <a:off x="135007" y="658832"/>
          <a:ext cx="245468" cy="245468"/>
        </a:xfrm>
        <a:prstGeom prst="rect">
          <a:avLst/>
        </a:prstGeom>
        <a:blipFill rotWithShape="1">
          <a:blip xmlns:r="http://schemas.openxmlformats.org/officeDocument/2006/relationships" r:embed="rId2">
            <a:extLst>
              <a:ext uri="{28A0092B-C50C-407E-A947-70E740481C1C}">
                <a14:useLocalDpi xmlns:a14="http://schemas.microsoft.com/office/drawing/2010/main" val="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B85FAB-9ABD-4CF7-B653-030A3A2D094A}">
      <dsp:nvSpPr>
        <dsp:cNvPr id="0" name=""/>
        <dsp:cNvSpPr/>
      </dsp:nvSpPr>
      <dsp:spPr>
        <a:xfrm>
          <a:off x="515483" y="558413"/>
          <a:ext cx="7371216" cy="446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34" tIns="47234" rIns="47234" bIns="47234" numCol="1" spcCol="1270" anchor="ctr" anchorCtr="0">
          <a:noAutofit/>
        </a:bodyPr>
        <a:lstStyle/>
        <a:p>
          <a:pPr marL="0" lvl="0" indent="0" algn="l" defTabSz="711200">
            <a:lnSpc>
              <a:spcPct val="90000"/>
            </a:lnSpc>
            <a:spcBef>
              <a:spcPct val="0"/>
            </a:spcBef>
            <a:spcAft>
              <a:spcPct val="35000"/>
            </a:spcAft>
            <a:buNone/>
          </a:pPr>
          <a:r>
            <a:rPr lang="cy" sz="1600" b="0" i="0" u="none" strike="noStrike" kern="1200" cap="none" baseline="0">
              <a:solidFill>
                <a:srgbClr val="FFFFFF"/>
              </a:solidFill>
              <a:effectLst/>
              <a:uFillTx/>
              <a:latin typeface="Aptos"/>
            </a:rPr>
            <a:t>Amddiffyn ac atal </a:t>
          </a:r>
        </a:p>
      </dsp:txBody>
      <dsp:txXfrm>
        <a:off x="515483" y="558413"/>
        <a:ext cx="7371216" cy="446305"/>
      </dsp:txXfrm>
    </dsp:sp>
    <dsp:sp modelId="{3FC4B9CD-BA1A-45E4-B656-274DF6AD907C}">
      <dsp:nvSpPr>
        <dsp:cNvPr id="0" name=""/>
        <dsp:cNvSpPr/>
      </dsp:nvSpPr>
      <dsp:spPr>
        <a:xfrm>
          <a:off x="0" y="1116295"/>
          <a:ext cx="7886700" cy="446305"/>
        </a:xfrm>
        <a:prstGeom prst="roundRect">
          <a:avLst>
            <a:gd name="adj" fmla="val 10000"/>
          </a:avLst>
        </a:prstGeom>
        <a:solidFill>
          <a:schemeClr val="accent5">
            <a:hueOff val="-3472043"/>
            <a:satOff val="-236"/>
            <a:lumOff val="560"/>
            <a:alphaOff val="0"/>
          </a:schemeClr>
        </a:solidFill>
        <a:ln>
          <a:noFill/>
        </a:ln>
        <a:effectLst/>
      </dsp:spPr>
      <dsp:style>
        <a:lnRef idx="0">
          <a:scrgbClr r="0" g="0" b="0"/>
        </a:lnRef>
        <a:fillRef idx="1">
          <a:scrgbClr r="0" g="0" b="0"/>
        </a:fillRef>
        <a:effectRef idx="0">
          <a:scrgbClr r="0" g="0" b="0"/>
        </a:effectRef>
        <a:fontRef idx="minor"/>
      </dsp:style>
    </dsp:sp>
    <dsp:sp modelId="{6B38FB9E-E361-412B-9D49-6FA5A39DDFFA}">
      <dsp:nvSpPr>
        <dsp:cNvPr id="0" name=""/>
        <dsp:cNvSpPr/>
      </dsp:nvSpPr>
      <dsp:spPr>
        <a:xfrm>
          <a:off x="135007" y="1216714"/>
          <a:ext cx="245468" cy="245468"/>
        </a:xfrm>
        <a:prstGeom prst="rect">
          <a:avLst/>
        </a:prstGeom>
        <a:blipFill rotWithShape="1">
          <a:blip xmlns:r="http://schemas.openxmlformats.org/officeDocument/2006/relationships" r:embed="rId3">
            <a:extLst>
              <a:ext uri="{28A0092B-C50C-407E-A947-70E740481C1C}">
                <a14:useLocalDpi xmlns:a14="http://schemas.microsoft.com/office/drawing/2010/main" val="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B86173-94B0-4457-80EE-000382AB1FFC}">
      <dsp:nvSpPr>
        <dsp:cNvPr id="0" name=""/>
        <dsp:cNvSpPr/>
      </dsp:nvSpPr>
      <dsp:spPr>
        <a:xfrm>
          <a:off x="515483" y="1116295"/>
          <a:ext cx="7371216" cy="446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34" tIns="47234" rIns="47234" bIns="47234" numCol="1" spcCol="1270" anchor="ctr" anchorCtr="0">
          <a:noAutofit/>
        </a:bodyPr>
        <a:lstStyle/>
        <a:p>
          <a:pPr marL="0" lvl="0" indent="0" algn="l" defTabSz="711200">
            <a:lnSpc>
              <a:spcPct val="90000"/>
            </a:lnSpc>
            <a:spcBef>
              <a:spcPct val="0"/>
            </a:spcBef>
            <a:spcAft>
              <a:spcPct val="35000"/>
            </a:spcAft>
            <a:buNone/>
          </a:pPr>
          <a:r>
            <a:rPr lang="cy" sz="1600" b="0" i="0" u="none" strike="noStrike" kern="1200" cap="none" baseline="0">
              <a:solidFill>
                <a:srgbClr val="FFFFFF"/>
              </a:solidFill>
              <a:effectLst/>
              <a:uFillTx/>
              <a:latin typeface="Aptos"/>
            </a:rPr>
            <a:t>Cyfrannu at bolisi/gweithdrefn genedlaethol</a:t>
          </a:r>
        </a:p>
      </dsp:txBody>
      <dsp:txXfrm>
        <a:off x="515483" y="1116295"/>
        <a:ext cx="7371216" cy="446305"/>
      </dsp:txXfrm>
    </dsp:sp>
    <dsp:sp modelId="{3A939E62-0E8E-4109-B2F2-2C79E88E1612}">
      <dsp:nvSpPr>
        <dsp:cNvPr id="0" name=""/>
        <dsp:cNvSpPr/>
      </dsp:nvSpPr>
      <dsp:spPr>
        <a:xfrm>
          <a:off x="0" y="1674177"/>
          <a:ext cx="7886700" cy="446305"/>
        </a:xfrm>
        <a:prstGeom prst="roundRect">
          <a:avLst>
            <a:gd name="adj" fmla="val 10000"/>
          </a:avLst>
        </a:prstGeom>
        <a:solidFill>
          <a:schemeClr val="accent5">
            <a:hueOff val="-5208064"/>
            <a:satOff val="-354"/>
            <a:lumOff val="840"/>
            <a:alphaOff val="0"/>
          </a:schemeClr>
        </a:solidFill>
        <a:ln>
          <a:noFill/>
        </a:ln>
        <a:effectLst/>
      </dsp:spPr>
      <dsp:style>
        <a:lnRef idx="0">
          <a:scrgbClr r="0" g="0" b="0"/>
        </a:lnRef>
        <a:fillRef idx="1">
          <a:scrgbClr r="0" g="0" b="0"/>
        </a:fillRef>
        <a:effectRef idx="0">
          <a:scrgbClr r="0" g="0" b="0"/>
        </a:effectRef>
        <a:fontRef idx="minor"/>
      </dsp:style>
    </dsp:sp>
    <dsp:sp modelId="{90F3B460-A211-4E46-A3D2-DBB77C9E4712}">
      <dsp:nvSpPr>
        <dsp:cNvPr id="0" name=""/>
        <dsp:cNvSpPr/>
      </dsp:nvSpPr>
      <dsp:spPr>
        <a:xfrm>
          <a:off x="135007" y="1774596"/>
          <a:ext cx="245468" cy="245468"/>
        </a:xfrm>
        <a:prstGeom prst="rect">
          <a:avLst/>
        </a:prstGeom>
        <a:blipFill rotWithShape="1">
          <a:blip xmlns:r="http://schemas.openxmlformats.org/officeDocument/2006/relationships" r:embed="rId4">
            <a:extLst>
              <a:ext uri="{28A0092B-C50C-407E-A947-70E740481C1C}">
                <a14:useLocalDpi xmlns:a14="http://schemas.microsoft.com/office/drawing/2010/main" val="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04E2BF-AA5F-493E-90BE-65A43B87AFD7}">
      <dsp:nvSpPr>
        <dsp:cNvPr id="0" name=""/>
        <dsp:cNvSpPr/>
      </dsp:nvSpPr>
      <dsp:spPr>
        <a:xfrm>
          <a:off x="515483" y="1674177"/>
          <a:ext cx="7371216" cy="446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34" tIns="47234" rIns="47234" bIns="47234" numCol="1" spcCol="1270" anchor="ctr" anchorCtr="0">
          <a:noAutofit/>
        </a:bodyPr>
        <a:lstStyle/>
        <a:p>
          <a:pPr marL="0" lvl="0" indent="0" algn="l" defTabSz="711200">
            <a:lnSpc>
              <a:spcPct val="90000"/>
            </a:lnSpc>
            <a:spcBef>
              <a:spcPct val="0"/>
            </a:spcBef>
            <a:spcAft>
              <a:spcPct val="35000"/>
            </a:spcAft>
            <a:buNone/>
          </a:pPr>
          <a:r>
            <a:rPr lang="cy" sz="1600" b="0" i="0" u="none" strike="noStrike" kern="1200" cap="none" baseline="0">
              <a:solidFill>
                <a:srgbClr val="FFFFFF"/>
              </a:solidFill>
              <a:effectLst/>
              <a:uFillTx/>
              <a:latin typeface="Aptos"/>
            </a:rPr>
            <a:t>Codi ymwybyddiaeth</a:t>
          </a:r>
        </a:p>
      </dsp:txBody>
      <dsp:txXfrm>
        <a:off x="515483" y="1674177"/>
        <a:ext cx="7371216" cy="446305"/>
      </dsp:txXfrm>
    </dsp:sp>
    <dsp:sp modelId="{2D676F0E-A46C-4E3B-B408-DEF376EDBEC5}">
      <dsp:nvSpPr>
        <dsp:cNvPr id="0" name=""/>
        <dsp:cNvSpPr/>
      </dsp:nvSpPr>
      <dsp:spPr>
        <a:xfrm>
          <a:off x="0" y="2232060"/>
          <a:ext cx="7886700" cy="446305"/>
        </a:xfrm>
        <a:prstGeom prst="roundRect">
          <a:avLst>
            <a:gd name="adj" fmla="val 10000"/>
          </a:avLst>
        </a:prstGeom>
        <a:solidFill>
          <a:schemeClr val="accent5">
            <a:hueOff val="-6944086"/>
            <a:satOff val="-472"/>
            <a:lumOff val="1121"/>
            <a:alphaOff val="0"/>
          </a:schemeClr>
        </a:solidFill>
        <a:ln>
          <a:noFill/>
        </a:ln>
        <a:effectLst/>
      </dsp:spPr>
      <dsp:style>
        <a:lnRef idx="0">
          <a:scrgbClr r="0" g="0" b="0"/>
        </a:lnRef>
        <a:fillRef idx="1">
          <a:scrgbClr r="0" g="0" b="0"/>
        </a:fillRef>
        <a:effectRef idx="0">
          <a:scrgbClr r="0" g="0" b="0"/>
        </a:effectRef>
        <a:fontRef idx="minor"/>
      </dsp:style>
    </dsp:sp>
    <dsp:sp modelId="{B1DF5E44-501C-4307-9FBD-42A8FC2378C6}">
      <dsp:nvSpPr>
        <dsp:cNvPr id="0" name=""/>
        <dsp:cNvSpPr/>
      </dsp:nvSpPr>
      <dsp:spPr>
        <a:xfrm>
          <a:off x="135007" y="2332479"/>
          <a:ext cx="245468" cy="245468"/>
        </a:xfrm>
        <a:prstGeom prst="rect">
          <a:avLst/>
        </a:prstGeom>
        <a:blipFill rotWithShape="1">
          <a:blip xmlns:r="http://schemas.openxmlformats.org/officeDocument/2006/relationships">
            <a:extLst>
              <a:ext uri="{28A0092B-C50C-407E-A947-70E740481C1C}">
                <a14:useLocalDpi xmlns:a14="http://schemas.microsoft.com/office/drawing/2010/main" val="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AD9FBDC-ED8A-45F9-8C1E-3CA6E866B516}">
      <dsp:nvSpPr>
        <dsp:cNvPr id="0" name=""/>
        <dsp:cNvSpPr/>
      </dsp:nvSpPr>
      <dsp:spPr>
        <a:xfrm>
          <a:off x="515483" y="2232060"/>
          <a:ext cx="7371216" cy="446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34" tIns="47234" rIns="47234" bIns="47234" numCol="1" spcCol="1270" anchor="ctr" anchorCtr="0">
          <a:noAutofit/>
        </a:bodyPr>
        <a:lstStyle/>
        <a:p>
          <a:pPr marL="0" lvl="0" indent="0" algn="l" defTabSz="711200">
            <a:lnSpc>
              <a:spcPct val="90000"/>
            </a:lnSpc>
            <a:spcBef>
              <a:spcPct val="0"/>
            </a:spcBef>
            <a:spcAft>
              <a:spcPct val="35000"/>
            </a:spcAft>
            <a:buNone/>
          </a:pPr>
          <a:r>
            <a:rPr lang="cy" sz="1600" b="0" i="0" u="none" strike="noStrike" kern="1200" cap="none" baseline="0">
              <a:solidFill>
                <a:srgbClr val="FFFFFF"/>
              </a:solidFill>
              <a:effectLst/>
              <a:uFillTx/>
              <a:latin typeface="Aptos"/>
            </a:rPr>
            <a:t>Adolygu effeithlonrwydd </a:t>
          </a:r>
        </a:p>
      </dsp:txBody>
      <dsp:txXfrm>
        <a:off x="515483" y="2232060"/>
        <a:ext cx="7371216" cy="446305"/>
      </dsp:txXfrm>
    </dsp:sp>
    <dsp:sp modelId="{BCCF8B0A-F1E8-40EA-A890-3BB3461CA4C0}">
      <dsp:nvSpPr>
        <dsp:cNvPr id="0" name=""/>
        <dsp:cNvSpPr/>
      </dsp:nvSpPr>
      <dsp:spPr>
        <a:xfrm>
          <a:off x="0" y="2789942"/>
          <a:ext cx="7886700" cy="446305"/>
        </a:xfrm>
        <a:prstGeom prst="roundRect">
          <a:avLst>
            <a:gd name="adj" fmla="val 10000"/>
          </a:avLst>
        </a:prstGeom>
        <a:solidFill>
          <a:schemeClr val="accent5">
            <a:hueOff val="-8680107"/>
            <a:satOff val="-590"/>
            <a:lumOff val="1401"/>
            <a:alphaOff val="0"/>
          </a:schemeClr>
        </a:solidFill>
        <a:ln>
          <a:noFill/>
        </a:ln>
        <a:effectLst/>
      </dsp:spPr>
      <dsp:style>
        <a:lnRef idx="0">
          <a:scrgbClr r="0" g="0" b="0"/>
        </a:lnRef>
        <a:fillRef idx="1">
          <a:scrgbClr r="0" g="0" b="0"/>
        </a:fillRef>
        <a:effectRef idx="0">
          <a:scrgbClr r="0" g="0" b="0"/>
        </a:effectRef>
        <a:fontRef idx="minor"/>
      </dsp:style>
    </dsp:sp>
    <dsp:sp modelId="{F0EEAF12-FE96-4967-B8F3-5217D1503567}">
      <dsp:nvSpPr>
        <dsp:cNvPr id="0" name=""/>
        <dsp:cNvSpPr/>
      </dsp:nvSpPr>
      <dsp:spPr>
        <a:xfrm>
          <a:off x="135007" y="2890361"/>
          <a:ext cx="245468" cy="245468"/>
        </a:xfrm>
        <a:prstGeom prst="rect">
          <a:avLst/>
        </a:prstGeom>
        <a:blipFill rotWithShape="1">
          <a:blip xmlns:r="http://schemas.openxmlformats.org/officeDocument/2006/relationships">
            <a:extLst>
              <a:ext uri="{28A0092B-C50C-407E-A947-70E740481C1C}">
                <a14:useLocalDpi xmlns:a14="http://schemas.microsoft.com/office/drawing/2010/main" val="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A17C2C-F846-49B3-8B75-C2366B91CA79}">
      <dsp:nvSpPr>
        <dsp:cNvPr id="0" name=""/>
        <dsp:cNvSpPr/>
      </dsp:nvSpPr>
      <dsp:spPr>
        <a:xfrm>
          <a:off x="515483" y="2789942"/>
          <a:ext cx="7371216" cy="446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34" tIns="47234" rIns="47234" bIns="47234" numCol="1" spcCol="1270" anchor="ctr" anchorCtr="0">
          <a:noAutofit/>
        </a:bodyPr>
        <a:lstStyle/>
        <a:p>
          <a:pPr marL="0" lvl="0" indent="0" algn="l" defTabSz="711200">
            <a:lnSpc>
              <a:spcPct val="90000"/>
            </a:lnSpc>
            <a:spcBef>
              <a:spcPct val="0"/>
            </a:spcBef>
            <a:spcAft>
              <a:spcPct val="35000"/>
            </a:spcAft>
            <a:buNone/>
          </a:pPr>
          <a:r>
            <a:rPr lang="cy" sz="1600" b="0" i="0" u="none" strike="noStrike" kern="1200" cap="none" baseline="0">
              <a:solidFill>
                <a:srgbClr val="FFFFFF"/>
              </a:solidFill>
              <a:effectLst/>
              <a:uFillTx/>
              <a:latin typeface="Aptos"/>
            </a:rPr>
            <a:t>Adolygiadau ac archwiliadau ymarfer</a:t>
          </a:r>
        </a:p>
      </dsp:txBody>
      <dsp:txXfrm>
        <a:off x="515483" y="2789942"/>
        <a:ext cx="7371216" cy="446305"/>
      </dsp:txXfrm>
    </dsp:sp>
    <dsp:sp modelId="{4E5E5DCF-CB45-4C1F-A5CA-A8C5506FF2BC}">
      <dsp:nvSpPr>
        <dsp:cNvPr id="0" name=""/>
        <dsp:cNvSpPr/>
      </dsp:nvSpPr>
      <dsp:spPr>
        <a:xfrm>
          <a:off x="0" y="3347824"/>
          <a:ext cx="7886700" cy="446305"/>
        </a:xfrm>
        <a:prstGeom prst="roundRect">
          <a:avLst>
            <a:gd name="adj" fmla="val 10000"/>
          </a:avLst>
        </a:prstGeom>
        <a:solidFill>
          <a:schemeClr val="accent5">
            <a:hueOff val="-10416129"/>
            <a:satOff val="-708"/>
            <a:lumOff val="1681"/>
            <a:alphaOff val="0"/>
          </a:schemeClr>
        </a:solidFill>
        <a:ln>
          <a:noFill/>
        </a:ln>
        <a:effectLst/>
      </dsp:spPr>
      <dsp:style>
        <a:lnRef idx="0">
          <a:scrgbClr r="0" g="0" b="0"/>
        </a:lnRef>
        <a:fillRef idx="1">
          <a:scrgbClr r="0" g="0" b="0"/>
        </a:fillRef>
        <a:effectRef idx="0">
          <a:scrgbClr r="0" g="0" b="0"/>
        </a:effectRef>
        <a:fontRef idx="minor"/>
      </dsp:style>
    </dsp:sp>
    <dsp:sp modelId="{B4068041-3003-4763-BDCB-18A2FBAFF295}">
      <dsp:nvSpPr>
        <dsp:cNvPr id="0" name=""/>
        <dsp:cNvSpPr/>
      </dsp:nvSpPr>
      <dsp:spPr>
        <a:xfrm>
          <a:off x="135007" y="3448243"/>
          <a:ext cx="245468" cy="245468"/>
        </a:xfrm>
        <a:prstGeom prst="rect">
          <a:avLst/>
        </a:prstGeom>
        <a:blipFill rotWithShape="1">
          <a:blip xmlns:r="http://schemas.openxmlformats.org/officeDocument/2006/relationships">
            <a:extLst>
              <a:ext uri="{28A0092B-C50C-407E-A947-70E740481C1C}">
                <a14:useLocalDpi xmlns:a14="http://schemas.microsoft.com/office/drawing/2010/main" val="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952D8CD-D9C7-4CA6-AE73-AB1BAA3BA6A5}">
      <dsp:nvSpPr>
        <dsp:cNvPr id="0" name=""/>
        <dsp:cNvSpPr/>
      </dsp:nvSpPr>
      <dsp:spPr>
        <a:xfrm>
          <a:off x="515483" y="3347824"/>
          <a:ext cx="7371216" cy="446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34" tIns="47234" rIns="47234" bIns="47234" numCol="1" spcCol="1270" anchor="ctr" anchorCtr="0">
          <a:noAutofit/>
        </a:bodyPr>
        <a:lstStyle/>
        <a:p>
          <a:pPr marL="0" lvl="0" indent="0" algn="l" defTabSz="711200">
            <a:lnSpc>
              <a:spcPct val="90000"/>
            </a:lnSpc>
            <a:spcBef>
              <a:spcPct val="0"/>
            </a:spcBef>
            <a:spcAft>
              <a:spcPct val="35000"/>
            </a:spcAft>
            <a:buNone/>
          </a:pPr>
          <a:r>
            <a:rPr lang="cy" sz="1600" b="0" i="0" u="none" strike="noStrike" kern="1200" cap="none" baseline="0">
              <a:solidFill>
                <a:srgbClr val="FFFFFF"/>
              </a:solidFill>
              <a:effectLst/>
              <a:uFillTx/>
              <a:latin typeface="Aptos"/>
            </a:rPr>
            <a:t>Lledaenu gwybodaeth</a:t>
          </a:r>
        </a:p>
      </dsp:txBody>
      <dsp:txXfrm>
        <a:off x="515483" y="3347824"/>
        <a:ext cx="7371216" cy="446305"/>
      </dsp:txXfrm>
    </dsp:sp>
    <dsp:sp modelId="{A7939460-7751-43AF-81EC-76E0AA2624DA}">
      <dsp:nvSpPr>
        <dsp:cNvPr id="0" name=""/>
        <dsp:cNvSpPr/>
      </dsp:nvSpPr>
      <dsp:spPr>
        <a:xfrm>
          <a:off x="0" y="3905706"/>
          <a:ext cx="7886700" cy="446305"/>
        </a:xfrm>
        <a:prstGeom prst="roundRect">
          <a:avLst>
            <a:gd name="adj" fmla="val 10000"/>
          </a:avLst>
        </a:prstGeom>
        <a:solidFill>
          <a:schemeClr val="accent5">
            <a:hueOff val="-12152150"/>
            <a:satOff val="-826"/>
            <a:lumOff val="1961"/>
            <a:alphaOff val="0"/>
          </a:schemeClr>
        </a:solidFill>
        <a:ln>
          <a:noFill/>
        </a:ln>
        <a:effectLst/>
      </dsp:spPr>
      <dsp:style>
        <a:lnRef idx="0">
          <a:scrgbClr r="0" g="0" b="0"/>
        </a:lnRef>
        <a:fillRef idx="1">
          <a:scrgbClr r="0" g="0" b="0"/>
        </a:fillRef>
        <a:effectRef idx="0">
          <a:scrgbClr r="0" g="0" b="0"/>
        </a:effectRef>
        <a:fontRef idx="minor"/>
      </dsp:style>
    </dsp:sp>
    <dsp:sp modelId="{FEDAAA6A-9D26-4304-8761-2EF8A8C03F76}">
      <dsp:nvSpPr>
        <dsp:cNvPr id="0" name=""/>
        <dsp:cNvSpPr/>
      </dsp:nvSpPr>
      <dsp:spPr>
        <a:xfrm>
          <a:off x="135007" y="4006125"/>
          <a:ext cx="245468" cy="245468"/>
        </a:xfrm>
        <a:prstGeom prst="rect">
          <a:avLst/>
        </a:prstGeom>
        <a:blipFill rotWithShape="1">
          <a:blip xmlns:r="http://schemas.openxmlformats.org/officeDocument/2006/relationships">
            <a:extLst>
              <a:ext uri="{28A0092B-C50C-407E-A947-70E740481C1C}">
                <a14:useLocalDpi xmlns:a14="http://schemas.microsoft.com/office/drawing/2010/main" val="0"/>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DC04460-78BB-4A4C-8925-DAF9B377187B}">
      <dsp:nvSpPr>
        <dsp:cNvPr id="0" name=""/>
        <dsp:cNvSpPr/>
      </dsp:nvSpPr>
      <dsp:spPr>
        <a:xfrm>
          <a:off x="515483" y="3905706"/>
          <a:ext cx="7371216" cy="4463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7234" tIns="47234" rIns="47234" bIns="47234" numCol="1" spcCol="1270" anchor="ctr" anchorCtr="0">
          <a:noAutofit/>
        </a:bodyPr>
        <a:lstStyle/>
        <a:p>
          <a:pPr marL="0" lvl="0" indent="0" algn="l" defTabSz="711200">
            <a:lnSpc>
              <a:spcPct val="90000"/>
            </a:lnSpc>
            <a:spcBef>
              <a:spcPct val="0"/>
            </a:spcBef>
            <a:spcAft>
              <a:spcPct val="35000"/>
            </a:spcAft>
            <a:buNone/>
          </a:pPr>
          <a:r>
            <a:rPr lang="cy" sz="1600" b="0" i="0" u="none" strike="noStrike" kern="1200" cap="none" baseline="0">
              <a:solidFill>
                <a:srgbClr val="FFFFFF"/>
              </a:solidFill>
              <a:effectLst/>
              <a:uFillTx/>
              <a:latin typeface="Aptos"/>
            </a:rPr>
            <a:t>Cydweithio â byrddau eraill.</a:t>
          </a:r>
        </a:p>
      </dsp:txBody>
      <dsp:txXfrm>
        <a:off x="515483" y="3905706"/>
        <a:ext cx="7371216" cy="4463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207A81-FDD6-AA47-8E9D-725483243BC7}">
      <dsp:nvSpPr>
        <dsp:cNvPr id="0" name=""/>
        <dsp:cNvSpPr/>
      </dsp:nvSpPr>
      <dsp:spPr>
        <a:xfrm>
          <a:off x="0" y="668"/>
          <a:ext cx="7974036" cy="0"/>
        </a:xfrm>
        <a:prstGeom prst="line">
          <a:avLst/>
        </a:prstGeom>
        <a:solidFill>
          <a:schemeClr val="accent5">
            <a:hueOff val="0"/>
            <a:satOff val="0"/>
            <a:lumOff val="0"/>
            <a:alphaOff val="0"/>
          </a:schemeClr>
        </a:solidFill>
        <a:ln w="1905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26DAEAE-792F-844E-97E1-3B289F838284}">
      <dsp:nvSpPr>
        <dsp:cNvPr id="0" name=""/>
        <dsp:cNvSpPr/>
      </dsp:nvSpPr>
      <dsp:spPr>
        <a:xfrm>
          <a:off x="0" y="668"/>
          <a:ext cx="7974036" cy="1094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100000"/>
            </a:lnSpc>
            <a:spcBef>
              <a:spcPct val="0"/>
            </a:spcBef>
            <a:spcAft>
              <a:spcPct val="35000"/>
            </a:spcAft>
            <a:buNone/>
          </a:pPr>
          <a:r>
            <a:rPr lang="cy" sz="1500" b="1" i="0" u="none" strike="noStrike" kern="1200" cap="none" baseline="0" dirty="0">
              <a:solidFill>
                <a:srgbClr val="000000"/>
              </a:solidFill>
              <a:effectLst/>
              <a:uFillTx/>
              <a:latin typeface="Aptos"/>
            </a:rPr>
            <a:t>Adfyfyrio - </a:t>
          </a:r>
          <a:r>
            <a:rPr lang="cy" sz="1500" b="0" i="0" u="none" strike="noStrike" kern="1200" cap="none" baseline="0" dirty="0">
              <a:solidFill>
                <a:srgbClr val="000000"/>
              </a:solidFill>
              <a:effectLst/>
              <a:uFillTx/>
              <a:latin typeface="Aptos"/>
            </a:rPr>
            <a:t>Bydd ffocws yn newid dros amser, ond bydd yn cynnwys materion fel pwy ydych chi, pa fath o ymarferydd rydych chi am fod, pa ddewisiadau eraill sydd ar gael a beth ydych chi wedi'i ddysgu</a:t>
          </a:r>
        </a:p>
      </dsp:txBody>
      <dsp:txXfrm>
        <a:off x="0" y="668"/>
        <a:ext cx="7974036" cy="1094254"/>
      </dsp:txXfrm>
    </dsp:sp>
    <dsp:sp modelId="{3A3572B7-D2AD-5D43-92E2-AC594ADD6EC1}">
      <dsp:nvSpPr>
        <dsp:cNvPr id="0" name=""/>
        <dsp:cNvSpPr/>
      </dsp:nvSpPr>
      <dsp:spPr>
        <a:xfrm>
          <a:off x="0" y="1094922"/>
          <a:ext cx="7974036" cy="0"/>
        </a:xfrm>
        <a:prstGeom prst="line">
          <a:avLst/>
        </a:prstGeom>
        <a:solidFill>
          <a:schemeClr val="accent5">
            <a:hueOff val="-3038037"/>
            <a:satOff val="-207"/>
            <a:lumOff val="490"/>
            <a:alphaOff val="0"/>
          </a:schemeClr>
        </a:solidFill>
        <a:ln w="19050" cap="flat" cmpd="sng" algn="ctr">
          <a:solidFill>
            <a:schemeClr val="accent5">
              <a:hueOff val="-3038037"/>
              <a:satOff val="-207"/>
              <a:lumOff val="4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CE3DA3D-CA24-5043-A6BF-832B8F61C645}">
      <dsp:nvSpPr>
        <dsp:cNvPr id="0" name=""/>
        <dsp:cNvSpPr/>
      </dsp:nvSpPr>
      <dsp:spPr>
        <a:xfrm>
          <a:off x="0" y="1094922"/>
          <a:ext cx="7974036" cy="1094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100000"/>
            </a:lnSpc>
            <a:spcBef>
              <a:spcPct val="0"/>
            </a:spcBef>
            <a:spcAft>
              <a:spcPct val="35000"/>
            </a:spcAft>
            <a:buNone/>
          </a:pPr>
          <a:r>
            <a:rPr lang="cy" sz="1500" b="1" i="0" u="none" strike="noStrike" kern="1200" cap="none" baseline="0">
              <a:solidFill>
                <a:srgbClr val="000000"/>
              </a:solidFill>
              <a:effectLst/>
              <a:uFillTx/>
              <a:latin typeface="Aptos"/>
            </a:rPr>
            <a:t>Cynyddu Hunanymwybyddiaeth - </a:t>
          </a:r>
          <a:r>
            <a:rPr lang="cy" sz="1500" b="0" i="0" u="none" strike="noStrike" kern="1200" cap="none" baseline="0">
              <a:solidFill>
                <a:srgbClr val="000000"/>
              </a:solidFill>
              <a:effectLst/>
              <a:uFillTx/>
              <a:latin typeface="Aptos"/>
            </a:rPr>
            <a:t>Gan gynnwys cryfderau,  diddordebau, ysbrydoliaeth, hoffterau a rhinweddau unigol, a'ch cyfyngiadau eich hunain.</a:t>
          </a:r>
        </a:p>
      </dsp:txBody>
      <dsp:txXfrm>
        <a:off x="0" y="1094922"/>
        <a:ext cx="7974036" cy="1094254"/>
      </dsp:txXfrm>
    </dsp:sp>
    <dsp:sp modelId="{5B9D2B13-4BE1-424E-B456-B73DA24440FD}">
      <dsp:nvSpPr>
        <dsp:cNvPr id="0" name=""/>
        <dsp:cNvSpPr/>
      </dsp:nvSpPr>
      <dsp:spPr>
        <a:xfrm>
          <a:off x="0" y="2189176"/>
          <a:ext cx="7974036" cy="0"/>
        </a:xfrm>
        <a:prstGeom prst="line">
          <a:avLst/>
        </a:prstGeom>
        <a:solidFill>
          <a:schemeClr val="accent5">
            <a:hueOff val="-6076075"/>
            <a:satOff val="-413"/>
            <a:lumOff val="981"/>
            <a:alphaOff val="0"/>
          </a:schemeClr>
        </a:solidFill>
        <a:ln w="19050" cap="flat" cmpd="sng" algn="ctr">
          <a:solidFill>
            <a:schemeClr val="accent5">
              <a:hueOff val="-6076075"/>
              <a:satOff val="-413"/>
              <a:lumOff val="98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2EB897-5E58-5F42-9A37-67FF0A8C6CD4}">
      <dsp:nvSpPr>
        <dsp:cNvPr id="0" name=""/>
        <dsp:cNvSpPr/>
      </dsp:nvSpPr>
      <dsp:spPr>
        <a:xfrm>
          <a:off x="0" y="2189176"/>
          <a:ext cx="7974036" cy="1094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100000"/>
            </a:lnSpc>
            <a:spcBef>
              <a:spcPct val="0"/>
            </a:spcBef>
            <a:spcAft>
              <a:spcPct val="35000"/>
            </a:spcAft>
            <a:buNone/>
          </a:pPr>
          <a:r>
            <a:rPr lang="cy" sz="1500" b="1" i="0" u="none" strike="noStrike" kern="1200" cap="none" baseline="0" dirty="0">
              <a:solidFill>
                <a:srgbClr val="000000"/>
              </a:solidFill>
              <a:effectLst/>
              <a:uFillTx/>
              <a:latin typeface="Aptos"/>
            </a:rPr>
            <a:t>Caffael Gwybodaeth - </a:t>
          </a:r>
          <a:r>
            <a:rPr lang="cy" sz="1500" b="0" i="0" u="none" strike="noStrike" kern="1200" cap="none" baseline="0" dirty="0">
              <a:solidFill>
                <a:srgbClr val="000000"/>
              </a:solidFill>
              <a:effectLst/>
              <a:uFillTx/>
              <a:latin typeface="Aptos"/>
            </a:rPr>
            <a:t>Dod i wybod am gyfleoedd a dewisiadau sy'n agored i chi, ac sy'n ehangu eich persbectif</a:t>
          </a:r>
        </a:p>
      </dsp:txBody>
      <dsp:txXfrm>
        <a:off x="0" y="2189176"/>
        <a:ext cx="7974036" cy="1094254"/>
      </dsp:txXfrm>
    </dsp:sp>
    <dsp:sp modelId="{057616B0-0148-FE42-B264-D00F04634CA6}">
      <dsp:nvSpPr>
        <dsp:cNvPr id="0" name=""/>
        <dsp:cNvSpPr/>
      </dsp:nvSpPr>
      <dsp:spPr>
        <a:xfrm>
          <a:off x="0" y="3283431"/>
          <a:ext cx="7974036" cy="0"/>
        </a:xfrm>
        <a:prstGeom prst="line">
          <a:avLst/>
        </a:prstGeom>
        <a:solidFill>
          <a:schemeClr val="accent5">
            <a:hueOff val="-9114112"/>
            <a:satOff val="-620"/>
            <a:lumOff val="1471"/>
            <a:alphaOff val="0"/>
          </a:schemeClr>
        </a:solidFill>
        <a:ln w="19050" cap="flat" cmpd="sng" algn="ctr">
          <a:solidFill>
            <a:schemeClr val="accent5">
              <a:hueOff val="-9114112"/>
              <a:satOff val="-620"/>
              <a:lumOff val="147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2424FB-E9B9-DA45-B3AB-EACC542CE618}">
      <dsp:nvSpPr>
        <dsp:cNvPr id="0" name=""/>
        <dsp:cNvSpPr/>
      </dsp:nvSpPr>
      <dsp:spPr>
        <a:xfrm>
          <a:off x="0" y="3283431"/>
          <a:ext cx="7974036" cy="1094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100000"/>
            </a:lnSpc>
            <a:spcBef>
              <a:spcPct val="0"/>
            </a:spcBef>
            <a:spcAft>
              <a:spcPct val="35000"/>
            </a:spcAft>
            <a:buNone/>
          </a:pPr>
          <a:r>
            <a:rPr lang="cy" sz="1500" b="1" i="0" u="none" strike="noStrike" kern="1200" cap="none" baseline="0">
              <a:solidFill>
                <a:srgbClr val="000000"/>
              </a:solidFill>
              <a:effectLst/>
              <a:uFillTx/>
              <a:latin typeface="Aptos"/>
            </a:rPr>
            <a:t>Cymryd Cyfrifoldeb Personol - </a:t>
          </a:r>
          <a:r>
            <a:rPr lang="cy" sz="1500" b="0" i="0" u="none" strike="noStrike" kern="1200" cap="none" baseline="0">
              <a:solidFill>
                <a:srgbClr val="000000"/>
              </a:solidFill>
              <a:effectLst/>
              <a:uFillTx/>
              <a:latin typeface="Aptos"/>
            </a:rPr>
            <a:t>Cymryd cyfrifoldeb am eich addysg, hyfforddiant, dysgu a dewisiadau eich hun</a:t>
          </a:r>
        </a:p>
      </dsp:txBody>
      <dsp:txXfrm>
        <a:off x="0" y="3283431"/>
        <a:ext cx="7974036" cy="1094254"/>
      </dsp:txXfrm>
    </dsp:sp>
    <dsp:sp modelId="{90D3422B-A5A7-734B-AA55-172EACB376B4}">
      <dsp:nvSpPr>
        <dsp:cNvPr id="0" name=""/>
        <dsp:cNvSpPr/>
      </dsp:nvSpPr>
      <dsp:spPr>
        <a:xfrm>
          <a:off x="0" y="4377685"/>
          <a:ext cx="7974036" cy="0"/>
        </a:xfrm>
        <a:prstGeom prst="line">
          <a:avLst/>
        </a:prstGeom>
        <a:solidFill>
          <a:schemeClr val="accent5">
            <a:hueOff val="-12152150"/>
            <a:satOff val="-826"/>
            <a:lumOff val="1961"/>
            <a:alphaOff val="0"/>
          </a:schemeClr>
        </a:solidFill>
        <a:ln w="19050" cap="flat" cmpd="sng" algn="ctr">
          <a:solidFill>
            <a:schemeClr val="accent5">
              <a:hueOff val="-12152150"/>
              <a:satOff val="-826"/>
              <a:lumOff val="1961"/>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102491-8CBE-AC43-AF85-938B3F96728E}">
      <dsp:nvSpPr>
        <dsp:cNvPr id="0" name=""/>
        <dsp:cNvSpPr/>
      </dsp:nvSpPr>
      <dsp:spPr>
        <a:xfrm>
          <a:off x="0" y="4377685"/>
          <a:ext cx="7974036" cy="109425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t" anchorCtr="0">
          <a:noAutofit/>
        </a:bodyPr>
        <a:lstStyle/>
        <a:p>
          <a:pPr marL="0" lvl="0" indent="0" algn="l" defTabSz="666750">
            <a:lnSpc>
              <a:spcPct val="100000"/>
            </a:lnSpc>
            <a:spcBef>
              <a:spcPct val="0"/>
            </a:spcBef>
            <a:spcAft>
              <a:spcPct val="35000"/>
            </a:spcAft>
            <a:buNone/>
          </a:pPr>
          <a:r>
            <a:rPr lang="cy" sz="1500" b="1" i="0" u="none" strike="noStrike" kern="1200" cap="none" baseline="0">
              <a:solidFill>
                <a:srgbClr val="000000"/>
              </a:solidFill>
              <a:effectLst/>
              <a:uFillTx/>
              <a:latin typeface="Aptos"/>
            </a:rPr>
            <a:t>Datblygu Strategaeth - </a:t>
          </a:r>
          <a:r>
            <a:rPr lang="cy" sz="1500" b="0" i="0" u="none" strike="noStrike" kern="1200" cap="none" baseline="0">
              <a:solidFill>
                <a:srgbClr val="000000"/>
              </a:solidFill>
              <a:effectLst/>
              <a:uFillTx/>
              <a:latin typeface="Aptos"/>
            </a:rPr>
            <a:t>I'ch cael chi i'r lle rydych chi eisiau bod.  Eich helpu i gynllunio, gosod targedau, gweithredu, datblygu sgiliau, ac adolygu eich sefyllfa </a:t>
          </a:r>
        </a:p>
      </dsp:txBody>
      <dsp:txXfrm>
        <a:off x="0" y="4377685"/>
        <a:ext cx="7974036" cy="109425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82F97A-86B9-436E-BD14-9D47CFDA3901}">
      <dsp:nvSpPr>
        <dsp:cNvPr id="0" name=""/>
        <dsp:cNvSpPr/>
      </dsp:nvSpPr>
      <dsp:spPr>
        <a:xfrm>
          <a:off x="0" y="327636"/>
          <a:ext cx="8151698" cy="6048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CB0FB5-786A-4393-AC07-0AC72DDA9BAB}">
      <dsp:nvSpPr>
        <dsp:cNvPr id="0" name=""/>
        <dsp:cNvSpPr/>
      </dsp:nvSpPr>
      <dsp:spPr>
        <a:xfrm>
          <a:off x="182972" y="463731"/>
          <a:ext cx="332676" cy="332676"/>
        </a:xfrm>
        <a:prstGeom prst="rect">
          <a:avLst/>
        </a:prstGeom>
        <a:blipFill rotWithShape="1">
          <a:blip xmlns:r="http://schemas.openxmlformats.org/officeDocument/2006/relationships" r:embed="rId1">
            <a:extLst>
              <a:ext uri="{28A0092B-C50C-407E-A947-70E740481C1C}">
                <a14:useLocalDpi xmlns:a14="http://schemas.microsoft.com/office/drawing/2010/main" val="0"/>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3A12B0D-A4FD-49D3-9FFA-A2B3201E2500}">
      <dsp:nvSpPr>
        <dsp:cNvPr id="0" name=""/>
        <dsp:cNvSpPr/>
      </dsp:nvSpPr>
      <dsp:spPr>
        <a:xfrm>
          <a:off x="698621" y="327636"/>
          <a:ext cx="7453076" cy="6048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15" tIns="64015" rIns="64015" bIns="64015" numCol="1" spcCol="1270" anchor="ctr" anchorCtr="0">
          <a:noAutofit/>
        </a:bodyPr>
        <a:lstStyle/>
        <a:p>
          <a:pPr marL="0" lvl="0" indent="0" algn="l" defTabSz="666750">
            <a:lnSpc>
              <a:spcPct val="100000"/>
            </a:lnSpc>
            <a:spcBef>
              <a:spcPct val="0"/>
            </a:spcBef>
            <a:spcAft>
              <a:spcPct val="35000"/>
            </a:spcAft>
            <a:buNone/>
          </a:pPr>
          <a:r>
            <a:rPr lang="cy" sz="1500" b="0" i="0" u="none" strike="noStrike" kern="1200" cap="none" baseline="0">
              <a:solidFill>
                <a:srgbClr val="000000"/>
              </a:solidFill>
              <a:effectLst/>
              <a:uFillTx/>
              <a:latin typeface="Aptos"/>
            </a:rPr>
            <a:t>Tasg 1 - Rhaid integreiddio a chyfeirio at fodel(au) o adfyfyrio drwyddi draw yn rhan a a b a chymryd i ystyriaeth hyfforddiant, dysgu, ymchwil a defnyddio goruchwyliaeth. </a:t>
          </a:r>
        </a:p>
      </dsp:txBody>
      <dsp:txXfrm>
        <a:off x="698621" y="327636"/>
        <a:ext cx="7453076" cy="604867"/>
      </dsp:txXfrm>
    </dsp:sp>
    <dsp:sp modelId="{EF8BF9ED-CC71-4473-B628-2964FFF9BED0}">
      <dsp:nvSpPr>
        <dsp:cNvPr id="0" name=""/>
        <dsp:cNvSpPr/>
      </dsp:nvSpPr>
      <dsp:spPr>
        <a:xfrm>
          <a:off x="0" y="1083720"/>
          <a:ext cx="8151698" cy="604867"/>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9C8009-BEF0-433F-8384-CA845A447560}">
      <dsp:nvSpPr>
        <dsp:cNvPr id="0" name=""/>
        <dsp:cNvSpPr/>
      </dsp:nvSpPr>
      <dsp:spPr>
        <a:xfrm>
          <a:off x="182972" y="1219815"/>
          <a:ext cx="332676" cy="332676"/>
        </a:xfrm>
        <a:prstGeom prst="rect">
          <a:avLst/>
        </a:prstGeom>
        <a:blipFill rotWithShape="1">
          <a:blip xmlns:r="http://schemas.openxmlformats.org/officeDocument/2006/relationships">
            <a:extLst>
              <a:ext uri="{28A0092B-C50C-407E-A947-70E740481C1C}">
                <a14:useLocalDpi xmlns:a14="http://schemas.microsoft.com/office/drawing/2010/main" val="0"/>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9D12B2-DDD0-4880-A872-C9F024AD3FC4}">
      <dsp:nvSpPr>
        <dsp:cNvPr id="0" name=""/>
        <dsp:cNvSpPr/>
      </dsp:nvSpPr>
      <dsp:spPr>
        <a:xfrm>
          <a:off x="698621" y="1083720"/>
          <a:ext cx="7453076" cy="6048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4015" tIns="64015" rIns="64015" bIns="64015" numCol="1" spcCol="1270" anchor="ctr" anchorCtr="0">
          <a:noAutofit/>
        </a:bodyPr>
        <a:lstStyle/>
        <a:p>
          <a:pPr marL="0" lvl="0" indent="0" algn="l" defTabSz="666750">
            <a:lnSpc>
              <a:spcPct val="100000"/>
            </a:lnSpc>
            <a:spcBef>
              <a:spcPct val="0"/>
            </a:spcBef>
            <a:spcAft>
              <a:spcPct val="35000"/>
            </a:spcAft>
            <a:buNone/>
          </a:pPr>
          <a:r>
            <a:rPr lang="cy" sz="1500" b="0" i="0" u="none" strike="noStrike" kern="1200" cap="none" baseline="0">
              <a:solidFill>
                <a:srgbClr val="000000"/>
              </a:solidFill>
              <a:effectLst/>
              <a:uFillTx/>
              <a:latin typeface="Aptos"/>
            </a:rPr>
            <a:t>Mae angen i ran a a b ddarparu cyfeiriadau/tystiolaeth academaidd.</a:t>
          </a:r>
        </a:p>
      </dsp:txBody>
      <dsp:txXfrm>
        <a:off x="698621" y="1083720"/>
        <a:ext cx="7453076" cy="604867"/>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B407FF8-A74E-4561-9FF4-9DC73D05074C}"/>
              </a:ext>
            </a:extLst>
          </p:cNvPr>
          <p:cNvSpPr>
            <a:spLocks noGrp="1"/>
          </p:cNvSpPr>
          <p:nvPr>
            <p:ph type="hdr" sz="quarter"/>
          </p:nvPr>
        </p:nvSpPr>
        <p:spPr>
          <a:xfrm>
            <a:off x="1" y="0"/>
            <a:ext cx="3077139" cy="470093"/>
          </a:xfrm>
          <a:prstGeom prst="rect">
            <a:avLst/>
          </a:prstGeom>
        </p:spPr>
        <p:txBody>
          <a:bodyPr vert="horz" lIns="91440" tIns="45720" rIns="91440" bIns="45720" rtlCol="0"/>
          <a:lstStyle>
            <a:lvl1pPr algn="l" eaLnBrk="1" hangingPunct="1">
              <a:defRPr sz="1200">
                <a:latin typeface="Arial"/>
                <a:cs typeface="Arial"/>
              </a:defRPr>
            </a:lvl1pPr>
          </a:lstStyle>
          <a:p>
            <a:pPr>
              <a:defRPr/>
            </a:pPr>
            <a:endParaRPr lang="en-GB"/>
          </a:p>
        </p:txBody>
      </p:sp>
      <p:sp>
        <p:nvSpPr>
          <p:cNvPr id="3" name="Date Placeholder 2">
            <a:extLst>
              <a:ext uri="{FF2B5EF4-FFF2-40B4-BE49-F238E27FC236}">
                <a16:creationId xmlns:a16="http://schemas.microsoft.com/office/drawing/2014/main" id="{1361D8AD-57C5-4B0C-B982-1408224AC8CA}"/>
              </a:ext>
            </a:extLst>
          </p:cNvPr>
          <p:cNvSpPr>
            <a:spLocks noGrp="1"/>
          </p:cNvSpPr>
          <p:nvPr>
            <p:ph type="dt" sz="quarter" idx="1"/>
          </p:nvPr>
        </p:nvSpPr>
        <p:spPr>
          <a:xfrm>
            <a:off x="4023699" y="0"/>
            <a:ext cx="3077138" cy="470093"/>
          </a:xfrm>
          <a:prstGeom prst="rect">
            <a:avLst/>
          </a:prstGeom>
        </p:spPr>
        <p:txBody>
          <a:bodyPr vert="horz" lIns="91440" tIns="45720" rIns="91440" bIns="45720" rtlCol="0"/>
          <a:lstStyle>
            <a:lvl1pPr algn="r" eaLnBrk="1" hangingPunct="1">
              <a:defRPr sz="1200">
                <a:latin typeface="Arial"/>
                <a:cs typeface="Arial"/>
              </a:defRPr>
            </a:lvl1pPr>
          </a:lstStyle>
          <a:p>
            <a:pPr>
              <a:defRPr/>
            </a:pPr>
            <a:fld id="{C5D042FB-D2E5-4E1E-8D0A-86E398FE6B26}" type="datetimeFigureOut">
              <a:rPr lang="en-GB"/>
              <a:pPr>
                <a:defRPr/>
              </a:pPr>
              <a:t>09/07/2024</a:t>
            </a:fld>
            <a:endParaRPr lang="en-GB"/>
          </a:p>
        </p:txBody>
      </p:sp>
      <p:sp>
        <p:nvSpPr>
          <p:cNvPr id="4" name="Footer Placeholder 3">
            <a:extLst>
              <a:ext uri="{FF2B5EF4-FFF2-40B4-BE49-F238E27FC236}">
                <a16:creationId xmlns:a16="http://schemas.microsoft.com/office/drawing/2014/main" id="{C905813B-8FCC-4908-B448-AF96A994C7F2}"/>
              </a:ext>
            </a:extLst>
          </p:cNvPr>
          <p:cNvSpPr>
            <a:spLocks noGrp="1"/>
          </p:cNvSpPr>
          <p:nvPr>
            <p:ph type="ftr" sz="quarter" idx="2"/>
          </p:nvPr>
        </p:nvSpPr>
        <p:spPr>
          <a:xfrm>
            <a:off x="1" y="8916894"/>
            <a:ext cx="3077139" cy="470093"/>
          </a:xfrm>
          <a:prstGeom prst="rect">
            <a:avLst/>
          </a:prstGeom>
        </p:spPr>
        <p:txBody>
          <a:bodyPr vert="horz" lIns="91440" tIns="45720" rIns="91440" bIns="45720" rtlCol="0" anchor="b"/>
          <a:lstStyle>
            <a:lvl1pPr algn="l" eaLnBrk="1" hangingPunct="1">
              <a:defRPr sz="1200">
                <a:latin typeface="Arial"/>
                <a:cs typeface="Arial"/>
              </a:defRPr>
            </a:lvl1pPr>
          </a:lstStyle>
          <a:p>
            <a:pPr>
              <a:defRPr/>
            </a:pPr>
            <a:endParaRPr lang="en-GB"/>
          </a:p>
        </p:txBody>
      </p:sp>
      <p:sp>
        <p:nvSpPr>
          <p:cNvPr id="5" name="Slide Number Placeholder 4">
            <a:extLst>
              <a:ext uri="{FF2B5EF4-FFF2-40B4-BE49-F238E27FC236}">
                <a16:creationId xmlns:a16="http://schemas.microsoft.com/office/drawing/2014/main" id="{595ECA33-F504-41E4-B937-50B57A17835C}"/>
              </a:ext>
            </a:extLst>
          </p:cNvPr>
          <p:cNvSpPr>
            <a:spLocks noGrp="1"/>
          </p:cNvSpPr>
          <p:nvPr>
            <p:ph type="sldNum" sz="quarter" idx="3"/>
          </p:nvPr>
        </p:nvSpPr>
        <p:spPr>
          <a:xfrm>
            <a:off x="4023699" y="8916894"/>
            <a:ext cx="3077138" cy="470093"/>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D50CBD84-FFBC-4BA7-9F67-1B80B72A26F9}" type="slidenum">
              <a:rPr lang="en-GB" altLang="en-US"/>
              <a:pPr>
                <a:defRPr/>
              </a:pPr>
              <a:t>‹#›</a:t>
            </a:fld>
            <a:endParaRPr lang="en-GB" altLang="en-US"/>
          </a:p>
        </p:txBody>
      </p:sp>
    </p:spTree>
    <p:extLst>
      <p:ext uri="{BB962C8B-B14F-4D97-AF65-F5344CB8AC3E}">
        <p14:creationId xmlns:p14="http://schemas.microsoft.com/office/powerpoint/2010/main" val="8278320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F013A07-D46E-424C-B7E2-566FA9BF1BB3}"/>
              </a:ext>
            </a:extLst>
          </p:cNvPr>
          <p:cNvSpPr>
            <a:spLocks noGrp="1"/>
          </p:cNvSpPr>
          <p:nvPr>
            <p:ph type="hdr" sz="quarter"/>
          </p:nvPr>
        </p:nvSpPr>
        <p:spPr>
          <a:xfrm>
            <a:off x="1" y="0"/>
            <a:ext cx="3077139" cy="470093"/>
          </a:xfrm>
          <a:prstGeom prst="rect">
            <a:avLst/>
          </a:prstGeom>
        </p:spPr>
        <p:txBody>
          <a:bodyPr vert="horz" lIns="91440" tIns="45720" rIns="91440" bIns="45720" rtlCol="0"/>
          <a:lstStyle>
            <a:lvl1pPr algn="l" eaLnBrk="1" hangingPunct="1">
              <a:defRPr sz="1200">
                <a:latin typeface="Arial"/>
                <a:cs typeface="Arial"/>
              </a:defRPr>
            </a:lvl1pPr>
          </a:lstStyle>
          <a:p>
            <a:pPr>
              <a:defRPr/>
            </a:pPr>
            <a:endParaRPr lang="en-GB"/>
          </a:p>
        </p:txBody>
      </p:sp>
      <p:sp>
        <p:nvSpPr>
          <p:cNvPr id="3" name="Date Placeholder 2">
            <a:extLst>
              <a:ext uri="{FF2B5EF4-FFF2-40B4-BE49-F238E27FC236}">
                <a16:creationId xmlns:a16="http://schemas.microsoft.com/office/drawing/2014/main" id="{029CBF61-7485-4D35-BB00-D5A9D8CE8086}"/>
              </a:ext>
            </a:extLst>
          </p:cNvPr>
          <p:cNvSpPr>
            <a:spLocks noGrp="1"/>
          </p:cNvSpPr>
          <p:nvPr>
            <p:ph type="dt" idx="1"/>
          </p:nvPr>
        </p:nvSpPr>
        <p:spPr>
          <a:xfrm>
            <a:off x="4023699" y="0"/>
            <a:ext cx="3077138" cy="470093"/>
          </a:xfrm>
          <a:prstGeom prst="rect">
            <a:avLst/>
          </a:prstGeom>
        </p:spPr>
        <p:txBody>
          <a:bodyPr vert="horz" lIns="91440" tIns="45720" rIns="91440" bIns="45720" rtlCol="0"/>
          <a:lstStyle>
            <a:lvl1pPr algn="r" eaLnBrk="1" hangingPunct="1">
              <a:defRPr sz="1200">
                <a:latin typeface="Arial"/>
                <a:cs typeface="Arial"/>
              </a:defRPr>
            </a:lvl1pPr>
          </a:lstStyle>
          <a:p>
            <a:pPr>
              <a:defRPr/>
            </a:pPr>
            <a:fld id="{F7A3DB01-C6D9-474D-A4C7-A8F29538BD51}" type="datetimeFigureOut">
              <a:rPr lang="en-GB"/>
              <a:pPr>
                <a:defRPr/>
              </a:pPr>
              <a:t>09/07/2024</a:t>
            </a:fld>
            <a:endParaRPr lang="en-GB"/>
          </a:p>
        </p:txBody>
      </p:sp>
      <p:sp>
        <p:nvSpPr>
          <p:cNvPr id="4" name="Slide Image Placeholder 3">
            <a:extLst>
              <a:ext uri="{FF2B5EF4-FFF2-40B4-BE49-F238E27FC236}">
                <a16:creationId xmlns:a16="http://schemas.microsoft.com/office/drawing/2014/main" id="{28BCD209-C96F-4653-A00B-FAA217FCC069}"/>
              </a:ext>
            </a:extLst>
          </p:cNvPr>
          <p:cNvSpPr>
            <a:spLocks noGrp="1" noRot="1" noChangeAspect="1"/>
          </p:cNvSpPr>
          <p:nvPr>
            <p:ph type="sldImg" idx="2"/>
          </p:nvPr>
        </p:nvSpPr>
        <p:spPr>
          <a:xfrm>
            <a:off x="1203325" y="703263"/>
            <a:ext cx="4695825" cy="3521075"/>
          </a:xfrm>
          <a:prstGeom prst="rect">
            <a:avLst/>
          </a:prstGeom>
          <a:noFill/>
          <a:ln w="12700">
            <a:solidFill>
              <a:prstClr val="black"/>
            </a:solidFill>
          </a:ln>
        </p:spPr>
      </p:sp>
      <p:sp>
        <p:nvSpPr>
          <p:cNvPr id="5" name="Notes Placeholder 4">
            <a:extLst>
              <a:ext uri="{FF2B5EF4-FFF2-40B4-BE49-F238E27FC236}">
                <a16:creationId xmlns:a16="http://schemas.microsoft.com/office/drawing/2014/main" id="{8A520088-D299-4D16-9FA2-779C25D3ECCB}"/>
              </a:ext>
            </a:extLst>
          </p:cNvPr>
          <p:cNvSpPr>
            <a:spLocks noGrp="1"/>
          </p:cNvSpPr>
          <p:nvPr>
            <p:ph type="body" sz="quarter" idx="3"/>
          </p:nvPr>
        </p:nvSpPr>
        <p:spPr>
          <a:xfrm>
            <a:off x="710739" y="4459934"/>
            <a:ext cx="5680998" cy="422488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A310CA94-E054-400D-81B3-BB3234EB5E72}"/>
              </a:ext>
            </a:extLst>
          </p:cNvPr>
          <p:cNvSpPr>
            <a:spLocks noGrp="1"/>
          </p:cNvSpPr>
          <p:nvPr>
            <p:ph type="ftr" sz="quarter" idx="4"/>
          </p:nvPr>
        </p:nvSpPr>
        <p:spPr>
          <a:xfrm>
            <a:off x="1" y="8916894"/>
            <a:ext cx="3077139" cy="470093"/>
          </a:xfrm>
          <a:prstGeom prst="rect">
            <a:avLst/>
          </a:prstGeom>
        </p:spPr>
        <p:txBody>
          <a:bodyPr vert="horz" lIns="91440" tIns="45720" rIns="91440" bIns="45720" rtlCol="0" anchor="b"/>
          <a:lstStyle>
            <a:lvl1pPr algn="l" eaLnBrk="1" hangingPunct="1">
              <a:defRPr sz="1200">
                <a:latin typeface="Arial"/>
                <a:cs typeface="Arial"/>
              </a:defRPr>
            </a:lvl1pPr>
          </a:lstStyle>
          <a:p>
            <a:pPr>
              <a:defRPr/>
            </a:pPr>
            <a:endParaRPr lang="en-GB"/>
          </a:p>
        </p:txBody>
      </p:sp>
      <p:sp>
        <p:nvSpPr>
          <p:cNvPr id="7" name="Slide Number Placeholder 6">
            <a:extLst>
              <a:ext uri="{FF2B5EF4-FFF2-40B4-BE49-F238E27FC236}">
                <a16:creationId xmlns:a16="http://schemas.microsoft.com/office/drawing/2014/main" id="{E9294B15-6856-4F6B-8F02-218453E3788E}"/>
              </a:ext>
            </a:extLst>
          </p:cNvPr>
          <p:cNvSpPr>
            <a:spLocks noGrp="1"/>
          </p:cNvSpPr>
          <p:nvPr>
            <p:ph type="sldNum" sz="quarter" idx="5"/>
          </p:nvPr>
        </p:nvSpPr>
        <p:spPr>
          <a:xfrm>
            <a:off x="4023699" y="8916894"/>
            <a:ext cx="3077138" cy="470093"/>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6B81504-8920-4693-8E17-236216F21D10}" type="slidenum">
              <a:rPr lang="en-GB" altLang="en-US"/>
              <a:pPr>
                <a:defRPr/>
              </a:pPr>
              <a:t>‹#›</a:t>
            </a:fld>
            <a:endParaRPr lang="en-GB" altLang="en-US"/>
          </a:p>
        </p:txBody>
      </p:sp>
    </p:spTree>
    <p:extLst>
      <p:ext uri="{BB962C8B-B14F-4D97-AF65-F5344CB8AC3E}">
        <p14:creationId xmlns:p14="http://schemas.microsoft.com/office/powerpoint/2010/main" val="384940781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1</a:t>
            </a:fld>
            <a:endParaRPr lang="en-GB" altLang="en-US"/>
          </a:p>
        </p:txBody>
      </p:sp>
    </p:spTree>
    <p:extLst>
      <p:ext uri="{BB962C8B-B14F-4D97-AF65-F5344CB8AC3E}">
        <p14:creationId xmlns:p14="http://schemas.microsoft.com/office/powerpoint/2010/main" val="33923929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CCAB3B0C-B1BB-4B47-B44C-9D5EBC267A7F}"/>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4339" name="Notes Placeholder 2">
            <a:extLst>
              <a:ext uri="{FF2B5EF4-FFF2-40B4-BE49-F238E27FC236}">
                <a16:creationId xmlns:a16="http://schemas.microsoft.com/office/drawing/2014/main" id="{15BEFA78-4BDB-4248-B284-18C34269423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 sz="1800" b="0" i="0" u="none" strike="noStrike" cap="none" baseline="0">
                <a:solidFill>
                  <a:srgbClr val="000000"/>
                </a:solidFill>
                <a:effectLst/>
                <a:uFillTx/>
                <a:latin typeface="Calibri"/>
              </a:rPr>
              <a:t>Nodyn atgoffa cyflym, gallwch hepgor os nad oes angen neu gofynnwch i'r grŵp a ydyn nhw am ychwanegu rhai!</a:t>
            </a:r>
          </a:p>
        </p:txBody>
      </p:sp>
      <p:sp>
        <p:nvSpPr>
          <p:cNvPr id="14340" name="Slide Number Placeholder 3">
            <a:extLst>
              <a:ext uri="{FF2B5EF4-FFF2-40B4-BE49-F238E27FC236}">
                <a16:creationId xmlns:a16="http://schemas.microsoft.com/office/drawing/2014/main" id="{FC41B3A4-1002-492D-A9B5-DB6A0E6BA36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B81F8849-E5E4-45DD-90C9-080CFDAF7471}" type="slidenum">
              <a:rPr lang="en-GB" altLang="en-US" smtClean="0"/>
              <a:t>2</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 sz="1800" b="0" i="0" u="none" strike="noStrike" cap="none" baseline="0" dirty="0">
                <a:solidFill>
                  <a:srgbClr val="000000"/>
                </a:solidFill>
                <a:effectLst/>
                <a:uFillTx/>
                <a:latin typeface="Calibri"/>
              </a:rPr>
              <a:t>Efallai y byddwch am ofyn sut maen nhw'n dod ymlaen gyda'r tasgau i weld ble maen nhw. Ydyn nhw wedi gwneud arsylwadau eto ac ati. </a:t>
            </a:r>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4</a:t>
            </a:fld>
            <a:endParaRPr lang="en-GB" altLang="en-US"/>
          </a:p>
        </p:txBody>
      </p:sp>
    </p:spTree>
    <p:extLst>
      <p:ext uri="{BB962C8B-B14F-4D97-AF65-F5344CB8AC3E}">
        <p14:creationId xmlns:p14="http://schemas.microsoft.com/office/powerpoint/2010/main" val="41745363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 sz="1800" b="0" i="0" u="none" strike="noStrike" cap="none" baseline="0" dirty="0">
                <a:solidFill>
                  <a:srgbClr val="000000"/>
                </a:solidFill>
                <a:effectLst/>
                <a:uFillTx/>
                <a:latin typeface="Calibri"/>
              </a:rPr>
              <a:t>Atgoffwch y grŵp eu bod yn ysgrifennu'r dasg hon yn y maes i’r gwrthwyneb i’r maes yr ysgrifennwyd  tasg 3 diogelu arni. </a:t>
            </a:r>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5</a:t>
            </a:fld>
            <a:endParaRPr lang="en-GB" altLang="en-US"/>
          </a:p>
        </p:txBody>
      </p:sp>
    </p:spTree>
    <p:extLst>
      <p:ext uri="{BB962C8B-B14F-4D97-AF65-F5344CB8AC3E}">
        <p14:creationId xmlns:p14="http://schemas.microsoft.com/office/powerpoint/2010/main" val="4104892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Slide Image Placeholder 1">
            <a:extLst>
              <a:ext uri="{FF2B5EF4-FFF2-40B4-BE49-F238E27FC236}">
                <a16:creationId xmlns:a16="http://schemas.microsoft.com/office/drawing/2014/main" id="{1E0CEBE3-3397-4E66-ADFD-D6D877E66661}"/>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2707" name="Notes Placeholder 2">
            <a:extLst>
              <a:ext uri="{FF2B5EF4-FFF2-40B4-BE49-F238E27FC236}">
                <a16:creationId xmlns:a16="http://schemas.microsoft.com/office/drawing/2014/main" id="{1D331C94-76DB-4343-8721-F944E0571AD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marR="0" lvl="0" indent="0" algn="l" defTabSz="914400" rtl="0" eaLnBrk="0" fontAlgn="base" latinLnBrk="0" hangingPunct="0">
              <a:lnSpc>
                <a:spcPct val="100000"/>
              </a:lnSpc>
              <a:spcBef>
                <a:spcPct val="30000"/>
              </a:spcBef>
              <a:spcAft>
                <a:spcPct val="0"/>
              </a:spcAft>
              <a:buClrTx/>
              <a:buSzTx/>
              <a:buFontTx/>
              <a:buNone/>
              <a:defRPr/>
            </a:pPr>
            <a:r>
              <a:rPr lang="cy" b="0" i="0" u="none" strike="noStrike" cap="none" baseline="0" dirty="0">
                <a:effectLst/>
                <a:uFillTx/>
              </a:rPr>
              <a:t>Ymarfer 1: Ystafelloedd ymneilltuo (ar-lein) neu ymarfer mewn grŵp bach. Cymysgwch weithwyr oedolion a phlant yn y grwpiau os yn bosibl fel y gallant helpu ei gilydd. </a:t>
            </a:r>
          </a:p>
          <a:p>
            <a:r>
              <a:rPr lang="cy" sz="1800" b="0" i="0" u="none" strike="noStrike" cap="none" baseline="0" dirty="0">
                <a:solidFill>
                  <a:srgbClr val="000000"/>
                </a:solidFill>
                <a:effectLst/>
                <a:uFillTx/>
                <a:latin typeface="Calibri"/>
              </a:rPr>
              <a:t>Gofynnwch i’r grwpiau lunio rhestrau o ddeddfwriaeth ac esboniadau er enghraifft dangosyddion niwed a cham-drin, byrddau diogelu ac ati. </a:t>
            </a:r>
          </a:p>
          <a:p>
            <a:r>
              <a:rPr lang="cy" sz="1800" b="0" i="0" u="none" strike="noStrike" cap="none" baseline="0" dirty="0">
                <a:solidFill>
                  <a:srgbClr val="000000"/>
                </a:solidFill>
                <a:effectLst/>
                <a:uFillTx/>
                <a:latin typeface="Calibri"/>
              </a:rPr>
              <a:t>Ble gallant ddod o hyd i'r wybodaeth hon ee hyfforddiant, canolfannau diogelu ac ati. </a:t>
            </a:r>
          </a:p>
          <a:p>
            <a:r>
              <a:rPr lang="cy" sz="1800" b="0" i="0" u="none" strike="noStrike" cap="none" baseline="0" dirty="0">
                <a:solidFill>
                  <a:srgbClr val="000000"/>
                </a:solidFill>
                <a:effectLst/>
                <a:uFillTx/>
                <a:latin typeface="Calibri"/>
              </a:rPr>
              <a:t>Ymdriniwyd â hyn yng ngweithdy 3 felly dim ond nodyn atgoffa ydyw ac i wirio a oes unrhyw beth wedi'i golli. </a:t>
            </a:r>
          </a:p>
          <a:p>
            <a:r>
              <a:rPr lang="cy" sz="1800" b="0" i="0" u="none" strike="noStrike" cap="none" baseline="0" dirty="0">
                <a:solidFill>
                  <a:srgbClr val="000000"/>
                </a:solidFill>
                <a:effectLst/>
                <a:uFillTx/>
                <a:latin typeface="Calibri"/>
              </a:rPr>
              <a:t>Efallai y byddwch am wneud cwestiwn 2 ar wahân mewn grŵp mawr os yw hyn yn cyd-fynd yn well. </a:t>
            </a:r>
          </a:p>
          <a:p>
            <a:r>
              <a:rPr lang="cy" sz="1800" b="0" i="0" u="none" strike="noStrike" cap="none" baseline="0" dirty="0">
                <a:solidFill>
                  <a:srgbClr val="000000"/>
                </a:solidFill>
                <a:effectLst/>
                <a:uFillTx/>
                <a:latin typeface="Calibri"/>
              </a:rPr>
              <a:t>Efallai y gallent ganolbwyntio ar yr ail ran gan eu bod wedi gwneud llawer o'r rhan gyntaf yng Ngweithdy 3. </a:t>
            </a:r>
          </a:p>
        </p:txBody>
      </p:sp>
      <p:sp>
        <p:nvSpPr>
          <p:cNvPr id="72708" name="Slide Number Placeholder 3">
            <a:extLst>
              <a:ext uri="{FF2B5EF4-FFF2-40B4-BE49-F238E27FC236}">
                <a16:creationId xmlns:a16="http://schemas.microsoft.com/office/drawing/2014/main" id="{A50C0243-BF83-4442-A67F-99C3002F589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2C082979-69F5-45FC-BC01-AD0D4D459AAA}" type="slidenum">
              <a:rPr lang="en-GB" altLang="en-US" smtClean="0"/>
              <a:t>7</a:t>
            </a:fld>
            <a:endParaRPr lang="en-GB"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Image Placeholder 1">
            <a:extLst>
              <a:ext uri="{FF2B5EF4-FFF2-40B4-BE49-F238E27FC236}">
                <a16:creationId xmlns:a16="http://schemas.microsoft.com/office/drawing/2014/main" id="{89C75DEB-2737-4546-B050-31642F5A9C4A}"/>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76803" name="Notes Placeholder 2">
            <a:extLst>
              <a:ext uri="{FF2B5EF4-FFF2-40B4-BE49-F238E27FC236}">
                <a16:creationId xmlns:a16="http://schemas.microsoft.com/office/drawing/2014/main" id="{A752CECD-D0E4-43D8-BDF2-6DB98AF20E7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 sz="1800" b="0" i="0" u="none" strike="noStrike" cap="none" baseline="0">
                <a:solidFill>
                  <a:srgbClr val="000000"/>
                </a:solidFill>
                <a:effectLst/>
                <a:uFillTx/>
                <a:latin typeface="Calibri"/>
              </a:rPr>
              <a:t>Yn cynnwys: corfforol, rhywiol, seicolegol, emosiynol, ariannol, esgeulustod, yn digwydd mewn unrhyw leoliad. Troseddau treisgar, troseddau rhywiol, troseddau eiddo, troseddau casineb, camfanteisio. WASPI – dyletswydd i rannu gwybodaeth</a:t>
            </a:r>
          </a:p>
        </p:txBody>
      </p:sp>
      <p:sp>
        <p:nvSpPr>
          <p:cNvPr id="76804" name="Slide Number Placeholder 3">
            <a:extLst>
              <a:ext uri="{FF2B5EF4-FFF2-40B4-BE49-F238E27FC236}">
                <a16:creationId xmlns:a16="http://schemas.microsoft.com/office/drawing/2014/main" id="{447C4E5F-3B80-46F4-B1DD-C9B2CD659162}"/>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2888969-5173-4F4F-9CCD-2AAED4B761F3}" type="slidenum">
              <a:rPr lang="en-GB" altLang="en-US" smtClean="0"/>
              <a:t>8</a:t>
            </a:fld>
            <a:endParaRPr lang="en-GB"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a:extLst>
              <a:ext uri="{FF2B5EF4-FFF2-40B4-BE49-F238E27FC236}">
                <a16:creationId xmlns:a16="http://schemas.microsoft.com/office/drawing/2014/main" id="{DFD32D9C-37E3-4799-9D3F-E80453A845CD}"/>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81923" name="Notes Placeholder 2">
            <a:extLst>
              <a:ext uri="{FF2B5EF4-FFF2-40B4-BE49-F238E27FC236}">
                <a16:creationId xmlns:a16="http://schemas.microsoft.com/office/drawing/2014/main" id="{F06B281F-E487-4019-91E3-BB0A017C8A4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 sz="1800" b="0" i="0" u="none" strike="noStrike" cap="none" baseline="0">
                <a:solidFill>
                  <a:srgbClr val="000000"/>
                </a:solidFill>
                <a:effectLst/>
                <a:uFillTx/>
                <a:latin typeface="Calibri"/>
              </a:rPr>
              <a:t>Goblygiadau ehangach y Ddeddf.</a:t>
            </a:r>
          </a:p>
          <a:p>
            <a:r>
              <a:rPr lang="cy" sz="1800" b="0" i="0" u="none" strike="noStrike" cap="none" baseline="0">
                <a:solidFill>
                  <a:srgbClr val="000000"/>
                </a:solidFill>
                <a:effectLst/>
                <a:uFillTx/>
                <a:latin typeface="Calibri"/>
              </a:rPr>
              <a:t>Mewn perthynas â’r ail ran, dylech eu hatgoffa am bethau fel canllawiau cymwyseddau Gillick/Fraser, sy’n wahanol o ran oedran o dan y Ddeddf Galluedd Meddyliol (oedolyn 16) a SSWBA a’r Ddeddf Plant lle mae’n 18. </a:t>
            </a:r>
          </a:p>
        </p:txBody>
      </p:sp>
      <p:sp>
        <p:nvSpPr>
          <p:cNvPr id="81924" name="Slide Number Placeholder 3">
            <a:extLst>
              <a:ext uri="{FF2B5EF4-FFF2-40B4-BE49-F238E27FC236}">
                <a16:creationId xmlns:a16="http://schemas.microsoft.com/office/drawing/2014/main" id="{5EBC5184-B9F6-4105-800E-FF78DE2EF58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EC49ED2B-FAA8-43D2-97FB-426134F06A7E}" type="slidenum">
              <a:rPr lang="en-GB" altLang="en-US" smtClean="0"/>
              <a:t>10</a:t>
            </a:fld>
            <a:endParaRPr lang="en-GB"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9D39283D-D7DB-4614-A495-62D4B3AC562A}"/>
              </a:ext>
            </a:extLst>
          </p:cNvPr>
          <p:cNvSpPr>
            <a:spLocks noGrp="1" noRot="1" noChangeAspect="1" noChangeArrowheads="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6387" name="Notes Placeholder 2">
            <a:extLst>
              <a:ext uri="{FF2B5EF4-FFF2-40B4-BE49-F238E27FC236}">
                <a16:creationId xmlns:a16="http://schemas.microsoft.com/office/drawing/2014/main" id="{8B75964C-F263-4660-AC2D-CC2065C07E4D}"/>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 sz="1800" b="0" i="0" u="none" strike="noStrike" cap="none" baseline="0">
                <a:solidFill>
                  <a:srgbClr val="000000"/>
                </a:solidFill>
                <a:effectLst/>
                <a:uFillTx/>
                <a:latin typeface="Calibri"/>
              </a:rPr>
              <a:t>Pam ei bod yn bwysig cynllunio? Beth mae'n ei gynnwys e.e. adfyfyrio, goruchwylio, ymchwil, hunanymwybyddiaeth ac ati</a:t>
            </a:r>
          </a:p>
        </p:txBody>
      </p:sp>
      <p:sp>
        <p:nvSpPr>
          <p:cNvPr id="16388" name="Slide Number Placeholder 3">
            <a:extLst>
              <a:ext uri="{FF2B5EF4-FFF2-40B4-BE49-F238E27FC236}">
                <a16:creationId xmlns:a16="http://schemas.microsoft.com/office/drawing/2014/main" id="{1D2BC347-C1D4-4314-90DE-52CD3F8C879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832B2A60-15E3-4761-B7DD-A400145E9324}" type="slidenum">
              <a:rPr lang="en-GB" altLang="en-US" smtClean="0"/>
              <a:t>12</a:t>
            </a:fld>
            <a:endParaRPr lang="en-GB" altLang="en-US"/>
          </a:p>
        </p:txBody>
      </p:sp>
    </p:spTree>
    <p:extLst>
      <p:ext uri="{BB962C8B-B14F-4D97-AF65-F5344CB8AC3E}">
        <p14:creationId xmlns:p14="http://schemas.microsoft.com/office/powerpoint/2010/main" val="5878212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8EA39448-BB2B-44D8-A292-C61AA7A60BF0}"/>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0296FDE1-CF61-47F5-834D-8E8794419F9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18436" name="Slide Number Placeholder 3">
            <a:extLst>
              <a:ext uri="{FF2B5EF4-FFF2-40B4-BE49-F238E27FC236}">
                <a16:creationId xmlns:a16="http://schemas.microsoft.com/office/drawing/2014/main" id="{F2ECECF0-2741-4409-B295-46F1FF1C744B}"/>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98944E2-B104-4E61-B72C-6BF1E29C0B8A}" type="slidenum">
              <a:rPr lang="en-GB" altLang="en-US" smtClean="0"/>
              <a:t>13</a:t>
            </a:fld>
            <a:endParaRPr lang="en-GB" altLang="en-US"/>
          </a:p>
        </p:txBody>
      </p:sp>
    </p:spTree>
    <p:extLst>
      <p:ext uri="{BB962C8B-B14F-4D97-AF65-F5344CB8AC3E}">
        <p14:creationId xmlns:p14="http://schemas.microsoft.com/office/powerpoint/2010/main" val="64676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 sz="1800" b="0" i="0" u="none" strike="noStrike" cap="none" baseline="0">
                <a:solidFill>
                  <a:srgbClr val="000000"/>
                </a:solidFill>
                <a:effectLst/>
                <a:uFillTx/>
                <a:latin typeface="Calibri"/>
              </a:rPr>
              <a:t>Gallant ddod o hyd i’r fersiwn lawn gyda meini prawf asesu yng ngweithdy 1 a’r llawlyfr atodiad 4. </a:t>
            </a:r>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14</a:t>
            </a:fld>
            <a:endParaRPr lang="en-GB" altLang="en-US"/>
          </a:p>
        </p:txBody>
      </p:sp>
    </p:spTree>
    <p:extLst>
      <p:ext uri="{BB962C8B-B14F-4D97-AF65-F5344CB8AC3E}">
        <p14:creationId xmlns:p14="http://schemas.microsoft.com/office/powerpoint/2010/main" val="21067012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298C573B-5BB4-4CB2-95A3-47A43126C1D9}"/>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2531" name="Notes Placeholder 2">
            <a:extLst>
              <a:ext uri="{FF2B5EF4-FFF2-40B4-BE49-F238E27FC236}">
                <a16:creationId xmlns:a16="http://schemas.microsoft.com/office/drawing/2014/main" id="{DF61CA03-7814-4B28-84ED-D2BAFBAF6E7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 sz="1800" b="1" i="0" u="none" strike="noStrike" cap="none" baseline="0" dirty="0">
                <a:solidFill>
                  <a:srgbClr val="000000"/>
                </a:solidFill>
                <a:effectLst/>
                <a:uFillTx/>
                <a:latin typeface="Calibri"/>
              </a:rPr>
              <a:t>Ymafer 2 - Grwpiau bach (ystafelloedd ymneilltuo). </a:t>
            </a:r>
            <a:r>
              <a:rPr lang="cy" sz="1800" b="0" i="0" u="none" strike="noStrike" cap="none" baseline="0" dirty="0">
                <a:solidFill>
                  <a:srgbClr val="000000"/>
                </a:solidFill>
                <a:effectLst/>
                <a:uFillTx/>
                <a:latin typeface="Calibri"/>
              </a:rPr>
              <a:t>Gofynnwch i'r dysgwyr ystyried rhywbeth o dan bob un o'r 3 phennawd SCW ac yna rhoi adborth ar un peth i'r grŵp mwy. </a:t>
            </a:r>
          </a:p>
          <a:p>
            <a:r>
              <a:rPr lang="cy" sz="1800" b="0" i="0" u="none" strike="noStrike" cap="none" baseline="0" dirty="0">
                <a:solidFill>
                  <a:srgbClr val="000000"/>
                </a:solidFill>
                <a:effectLst/>
                <a:uFillTx/>
                <a:latin typeface="Calibri"/>
              </a:rPr>
              <a:t>Atgoffwch</a:t>
            </a:r>
            <a:r>
              <a:rPr lang="cy" sz="1800" b="0" i="0" u="none" strike="noStrike" cap="none" baseline="0" dirty="0">
                <a:solidFill>
                  <a:srgbClr val="FF0000"/>
                </a:solidFill>
                <a:effectLst/>
                <a:uFillTx/>
                <a:latin typeface="Calibri"/>
              </a:rPr>
              <a:t> y </a:t>
            </a:r>
            <a:r>
              <a:rPr lang="cy" sz="1800" b="0" i="0" u="none" strike="noStrike" cap="none" baseline="0" dirty="0">
                <a:solidFill>
                  <a:srgbClr val="000000"/>
                </a:solidFill>
                <a:effectLst/>
                <a:uFillTx/>
                <a:latin typeface="Calibri"/>
              </a:rPr>
              <a:t>grŵp am bwysigrwydd nodi a defnyddio model adfyfyriol yn yr adran hon (gweler gweithdy 1).</a:t>
            </a:r>
            <a:r>
              <a:rPr lang="cy" sz="1200" b="0" i="0" u="none" strike="noStrike" cap="none" baseline="0" dirty="0">
                <a:solidFill>
                  <a:srgbClr val="000000"/>
                </a:solidFill>
                <a:effectLst/>
                <a:uFillTx/>
                <a:latin typeface="Calibri"/>
              </a:rPr>
              <a:t> Model tywydd, winwnsyn adfyfyriol, Borton, model ERA ac ati. </a:t>
            </a:r>
          </a:p>
          <a:p>
            <a:pPr marL="0" marR="0" lvl="0" indent="0" algn="l" defTabSz="914400" rtl="0" eaLnBrk="0" fontAlgn="base" latinLnBrk="0" hangingPunct="0">
              <a:lnSpc>
                <a:spcPct val="100000"/>
              </a:lnSpc>
              <a:spcBef>
                <a:spcPct val="30000"/>
              </a:spcBef>
              <a:spcAft>
                <a:spcPct val="0"/>
              </a:spcAft>
              <a:buClrTx/>
              <a:buSzTx/>
              <a:buFontTx/>
              <a:buNone/>
              <a:defRPr/>
            </a:pPr>
            <a:r>
              <a:rPr lang="cy" sz="1200" b="0" i="0" u="none" strike="noStrike" cap="none" baseline="0" dirty="0">
                <a:solidFill>
                  <a:srgbClr val="000000"/>
                </a:solidFill>
                <a:effectLst/>
                <a:uFillTx/>
                <a:latin typeface="Calibri"/>
              </a:rPr>
              <a:t>Eglurwch y dylid ystyried adborth a gawsant gan unigolion sy'n defnyddio gwasanaethau yn y dasg hon yn yr ail gwestiwn a'i gysylltu â sut y mae hyn wedi llywio arfer y dysgwr.</a:t>
            </a:r>
          </a:p>
          <a:p>
            <a:r>
              <a:rPr lang="en-GB" b="0" i="0" u="none" strike="noStrike" dirty="0">
                <a:solidFill>
                  <a:srgbClr val="000000"/>
                </a:solidFill>
                <a:effectLst/>
                <a:latin typeface="Aptos" panose="020B0004020202020204" pitchFamily="34" charset="0"/>
              </a:rPr>
              <a:t>What / So What / Now what  =  Beth? Beth felly? Beth </a:t>
            </a:r>
            <a:r>
              <a:rPr lang="en-GB" b="0" i="0" u="none" strike="noStrike" dirty="0" err="1">
                <a:solidFill>
                  <a:srgbClr val="000000"/>
                </a:solidFill>
                <a:effectLst/>
                <a:latin typeface="Aptos" panose="020B0004020202020204" pitchFamily="34" charset="0"/>
              </a:rPr>
              <a:t>nawr</a:t>
            </a:r>
            <a:r>
              <a:rPr lang="en-GB" b="0" i="0" u="none" strike="noStrike" dirty="0">
                <a:solidFill>
                  <a:srgbClr val="000000"/>
                </a:solidFill>
                <a:effectLst/>
                <a:latin typeface="Aptos" panose="020B0004020202020204" pitchFamily="34" charset="0"/>
              </a:rPr>
              <a:t>?</a:t>
            </a:r>
            <a:br>
              <a:rPr lang="en-GB"/>
            </a:br>
            <a:r>
              <a:rPr lang="en-GB" b="0" i="0" u="none" strike="noStrike">
                <a:solidFill>
                  <a:srgbClr val="000000"/>
                </a:solidFill>
                <a:effectLst/>
                <a:latin typeface="Aptos" panose="020B0004020202020204" pitchFamily="34" charset="0"/>
              </a:rPr>
              <a:t>Experience </a:t>
            </a:r>
            <a:r>
              <a:rPr lang="en-GB" b="0" i="0" u="none" strike="noStrike" dirty="0">
                <a:solidFill>
                  <a:srgbClr val="000000"/>
                </a:solidFill>
                <a:effectLst/>
                <a:latin typeface="Aptos" panose="020B0004020202020204" pitchFamily="34" charset="0"/>
              </a:rPr>
              <a:t>/ Reflection / Action  =  </a:t>
            </a:r>
            <a:r>
              <a:rPr lang="en-GB" b="0" i="0" u="none" strike="noStrike" dirty="0" err="1">
                <a:solidFill>
                  <a:srgbClr val="000000"/>
                </a:solidFill>
                <a:effectLst/>
                <a:latin typeface="Aptos" panose="020B0004020202020204" pitchFamily="34" charset="0"/>
              </a:rPr>
              <a:t>Profiad</a:t>
            </a:r>
            <a:r>
              <a:rPr lang="en-GB" b="0" i="0" u="none" strike="noStrike" dirty="0">
                <a:solidFill>
                  <a:srgbClr val="000000"/>
                </a:solidFill>
                <a:effectLst/>
                <a:latin typeface="Aptos" panose="020B0004020202020204" pitchFamily="34" charset="0"/>
              </a:rPr>
              <a:t> / </a:t>
            </a:r>
            <a:r>
              <a:rPr lang="en-GB" b="0" i="0" u="none" strike="noStrike" dirty="0" err="1">
                <a:solidFill>
                  <a:srgbClr val="000000"/>
                </a:solidFill>
                <a:effectLst/>
                <a:latin typeface="Aptos" panose="020B0004020202020204" pitchFamily="34" charset="0"/>
              </a:rPr>
              <a:t>Adfyfyrio</a:t>
            </a:r>
            <a:r>
              <a:rPr lang="en-GB" b="0" i="0" u="none" strike="noStrike" dirty="0">
                <a:solidFill>
                  <a:srgbClr val="000000"/>
                </a:solidFill>
                <a:effectLst/>
                <a:latin typeface="Aptos" panose="020B0004020202020204" pitchFamily="34" charset="0"/>
              </a:rPr>
              <a:t> / </a:t>
            </a:r>
            <a:r>
              <a:rPr lang="en-GB" b="0" i="0" u="none" strike="noStrike" dirty="0" err="1">
                <a:solidFill>
                  <a:srgbClr val="000000"/>
                </a:solidFill>
                <a:effectLst/>
                <a:latin typeface="Aptos" panose="020B0004020202020204" pitchFamily="34" charset="0"/>
              </a:rPr>
              <a:t>Gweithredu</a:t>
            </a:r>
            <a:endParaRPr lang="en-GB" altLang="en-US" b="0" i="0" dirty="0"/>
          </a:p>
        </p:txBody>
      </p:sp>
      <p:sp>
        <p:nvSpPr>
          <p:cNvPr id="22532" name="Slide Number Placeholder 3">
            <a:extLst>
              <a:ext uri="{FF2B5EF4-FFF2-40B4-BE49-F238E27FC236}">
                <a16:creationId xmlns:a16="http://schemas.microsoft.com/office/drawing/2014/main" id="{1635B088-3509-46AB-9FC3-84C9D316763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2C60873-4844-46A4-89FC-EDC1F56317B5}" type="slidenum">
              <a:rPr lang="en-GB" altLang="en-US" smtClean="0"/>
              <a:t>15</a:t>
            </a:fld>
            <a:endParaRPr lang="en-GB" altLang="en-US"/>
          </a:p>
        </p:txBody>
      </p:sp>
    </p:spTree>
    <p:extLst>
      <p:ext uri="{BB962C8B-B14F-4D97-AF65-F5344CB8AC3E}">
        <p14:creationId xmlns:p14="http://schemas.microsoft.com/office/powerpoint/2010/main" val="33769752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81BB5D70-E045-401C-9AA1-14CD734340F9}"/>
              </a:ext>
            </a:extLst>
          </p:cNvPr>
          <p:cNvSpPr>
            <a:spLocks noGrp="1" noRot="1" noChangeAspect="1" noChangeArrowheads="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4579" name="Notes Placeholder 2">
            <a:extLst>
              <a:ext uri="{FF2B5EF4-FFF2-40B4-BE49-F238E27FC236}">
                <a16:creationId xmlns:a16="http://schemas.microsoft.com/office/drawing/2014/main" id="{F0C98360-C689-4B2B-AD65-AE709D8F387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 sz="1800" b="0" i="0" u="none" strike="noStrike" cap="none" baseline="0">
                <a:solidFill>
                  <a:srgbClr val="000000"/>
                </a:solidFill>
                <a:effectLst/>
                <a:uFillTx/>
                <a:latin typeface="Calibri"/>
              </a:rPr>
              <a:t>Crynhoi ymarferion</a:t>
            </a:r>
          </a:p>
        </p:txBody>
      </p:sp>
      <p:sp>
        <p:nvSpPr>
          <p:cNvPr id="24580" name="Slide Number Placeholder 3">
            <a:extLst>
              <a:ext uri="{FF2B5EF4-FFF2-40B4-BE49-F238E27FC236}">
                <a16:creationId xmlns:a16="http://schemas.microsoft.com/office/drawing/2014/main" id="{9FB40C76-1444-487C-B07F-E38D426F8F5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772DB8D-BB41-435D-8FFF-32CC3C1B2D84}" type="slidenum">
              <a:rPr lang="en-GB" altLang="en-US" smtClean="0"/>
              <a:t>16</a:t>
            </a:fld>
            <a:endParaRPr lang="en-GB" altLang="en-US"/>
          </a:p>
        </p:txBody>
      </p:sp>
    </p:spTree>
    <p:extLst>
      <p:ext uri="{BB962C8B-B14F-4D97-AF65-F5344CB8AC3E}">
        <p14:creationId xmlns:p14="http://schemas.microsoft.com/office/powerpoint/2010/main" val="1517893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 sz="1800" b="1" i="0" u="none" strike="noStrike" cap="none" baseline="0">
                <a:solidFill>
                  <a:srgbClr val="000000"/>
                </a:solidFill>
                <a:effectLst/>
                <a:uFillTx/>
                <a:latin typeface="Calibri"/>
              </a:rPr>
              <a:t>Ymarfer 3 - Trafodaeth grŵp </a:t>
            </a:r>
            <a:r>
              <a:rPr lang="cy" sz="1800" b="0" i="0" u="none" strike="noStrike" cap="none" baseline="0">
                <a:solidFill>
                  <a:srgbClr val="000000"/>
                </a:solidFill>
                <a:effectLst/>
                <a:uFillTx/>
                <a:latin typeface="Calibri"/>
              </a:rPr>
              <a:t>- Ewch o amgylch y grŵp a gofynnwch iddynt a allant nodi angen datblygu yn y dyfodol neu faes o ddiddordeb. Ee, addysgwr ymarfer, cael mwy o brofiad. Ceisiwch gael pawb yn y grŵp i feddwl am rywbeth a gwnewch nodyn ohono i'w gynnwys yn Nhasg 1 rhan b. Gall hyn fod yn ymarfer grŵp mawr neu'n grwpiau bach. </a:t>
            </a:r>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17</a:t>
            </a:fld>
            <a:endParaRPr lang="en-GB" altLang="en-US"/>
          </a:p>
        </p:txBody>
      </p:sp>
    </p:spTree>
    <p:extLst>
      <p:ext uri="{BB962C8B-B14F-4D97-AF65-F5344CB8AC3E}">
        <p14:creationId xmlns:p14="http://schemas.microsoft.com/office/powerpoint/2010/main" val="14476342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 sz="1800" b="0" i="0" u="none" strike="noStrike" cap="none" baseline="0">
                <a:solidFill>
                  <a:srgbClr val="000000"/>
                </a:solidFill>
                <a:effectLst/>
                <a:uFillTx/>
                <a:latin typeface="Calibri"/>
              </a:rPr>
              <a:t>Crynhoi</a:t>
            </a:r>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18</a:t>
            </a:fld>
            <a:endParaRPr lang="en-GB" altLang="en-US"/>
          </a:p>
        </p:txBody>
      </p:sp>
    </p:spTree>
    <p:extLst>
      <p:ext uri="{BB962C8B-B14F-4D97-AF65-F5344CB8AC3E}">
        <p14:creationId xmlns:p14="http://schemas.microsoft.com/office/powerpoint/2010/main" val="29525610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 sz="1800" b="0" i="0" u="none" strike="noStrike" cap="none" baseline="0">
                <a:solidFill>
                  <a:srgbClr val="000000"/>
                </a:solidFill>
                <a:effectLst/>
                <a:uFillTx/>
                <a:latin typeface="Calibri"/>
              </a:rPr>
              <a:t>Gallech ofyn iddynt pa rannau o’r COPP y mae hyn yn eu cynnwys, cysylltu â dull cryfder ac ati. Os yn bosibl, sicrhewch drafodaeth fel eu bod yn glir ynghylch pwysigrwydd y rhan hon o'r cwestiwn. </a:t>
            </a:r>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19</a:t>
            </a:fld>
            <a:endParaRPr lang="en-GB" altLang="en-US"/>
          </a:p>
        </p:txBody>
      </p:sp>
    </p:spTree>
    <p:extLst>
      <p:ext uri="{BB962C8B-B14F-4D97-AF65-F5344CB8AC3E}">
        <p14:creationId xmlns:p14="http://schemas.microsoft.com/office/powerpoint/2010/main" val="24437034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 sz="1800" b="0" i="0" u="none" strike="noStrike" cap="none" baseline="0">
                <a:solidFill>
                  <a:srgbClr val="000000"/>
                </a:solidFill>
                <a:effectLst/>
                <a:uFillTx/>
                <a:latin typeface="Calibri"/>
              </a:rPr>
              <a:t>Trafodaeth - Dywedodd yr unigolyn bob tro yr oedd yn ceisio rhoi adborth y dywedwyd wrtho “gallwch gwyno os dymunwch”! Nid oeddent am gwyno, dim ond rhoi eu barn ar sut roedd pethau'n gweithio. </a:t>
            </a:r>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20</a:t>
            </a:fld>
            <a:endParaRPr lang="en-GB" altLang="en-US"/>
          </a:p>
        </p:txBody>
      </p:sp>
    </p:spTree>
    <p:extLst>
      <p:ext uri="{BB962C8B-B14F-4D97-AF65-F5344CB8AC3E}">
        <p14:creationId xmlns:p14="http://schemas.microsoft.com/office/powerpoint/2010/main" val="14514210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defRPr/>
            </a:pPr>
            <a:r>
              <a:rPr lang="cy" b="0" i="0" u="none" strike="noStrike" cap="none" baseline="0">
                <a:effectLst/>
                <a:uFillTx/>
              </a:rPr>
              <a:t>Ymarfer 4. </a:t>
            </a:r>
          </a:p>
          <a:p>
            <a:r>
              <a:rPr lang="cy" sz="1800" b="1" i="0" u="none" strike="noStrike" cap="none" baseline="0">
                <a:solidFill>
                  <a:srgbClr val="000000"/>
                </a:solidFill>
                <a:effectLst/>
                <a:uFillTx/>
                <a:latin typeface="Calibri"/>
              </a:rPr>
              <a:t>Ymarfer mewn grwpiau bach </a:t>
            </a:r>
            <a:r>
              <a:rPr lang="cy" sz="1800" b="0" i="0" u="none" strike="noStrike" cap="none" baseline="0">
                <a:solidFill>
                  <a:srgbClr val="000000"/>
                </a:solidFill>
                <a:effectLst/>
                <a:uFillTx/>
                <a:latin typeface="Calibri"/>
              </a:rPr>
              <a:t>(neu grŵp mawr yn dibynnu ar faint y grŵp). </a:t>
            </a:r>
          </a:p>
          <a:p>
            <a:r>
              <a:rPr lang="cy" sz="1800" b="0" i="0" u="none" strike="noStrike" cap="none" baseline="0">
                <a:solidFill>
                  <a:srgbClr val="000000"/>
                </a:solidFill>
                <a:effectLst/>
                <a:uFillTx/>
                <a:latin typeface="Calibri"/>
              </a:rPr>
              <a:t>Gofynnwch iddynt drafod adborth y maent wedi'i dderbyn gan unigolion y maent yn gweithio gyda nhw (nid gweithwyr proffesiynol eraill). Gan gynnwys sut mae hyn wedi effeithio ar eu hymarfer.  Gofynnwch iddynt grynhoi hyn pan fyddant yn dychwelyd i'r grŵp mwy, os oes gennych amser mynnwch grynodeb byr gan bob dysgwr. Ceisiwch eu cael i edrych ar hyn ychydig yn fanylach a'u hatgoffa i wneud nodyn o'r hyn y gwnaethant ei feddwl a chynnwys hyn yn y portffolio. </a:t>
            </a:r>
          </a:p>
          <a:p>
            <a:r>
              <a:rPr lang="cy" sz="1800" b="1" i="0" u="none" strike="noStrike" cap="none" baseline="0">
                <a:solidFill>
                  <a:srgbClr val="000000"/>
                </a:solidFill>
                <a:effectLst/>
                <a:uFillTx/>
                <a:latin typeface="Calibri"/>
              </a:rPr>
              <a:t>Pwysleisiwch bod yn rhaid iddynt gynnwys adborth gan unigolion, neu byddant yn METHU</a:t>
            </a:r>
            <a:r>
              <a:rPr lang="cy" sz="1800" b="0" i="0" u="none" strike="noStrike" cap="none" baseline="0">
                <a:solidFill>
                  <a:srgbClr val="000000"/>
                </a:solidFill>
                <a:effectLst/>
                <a:uFillTx/>
                <a:latin typeface="Calibri"/>
              </a:rPr>
              <a:t>. </a:t>
            </a:r>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21</a:t>
            </a:fld>
            <a:endParaRPr lang="en-GB" altLang="en-US"/>
          </a:p>
        </p:txBody>
      </p:sp>
    </p:spTree>
    <p:extLst>
      <p:ext uri="{BB962C8B-B14F-4D97-AF65-F5344CB8AC3E}">
        <p14:creationId xmlns:p14="http://schemas.microsoft.com/office/powerpoint/2010/main" val="330682900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a:extLst>
              <a:ext uri="{FF2B5EF4-FFF2-40B4-BE49-F238E27FC236}">
                <a16:creationId xmlns:a16="http://schemas.microsoft.com/office/drawing/2014/main" id="{DFE5D038-A603-43D0-AEFB-74460A00EC8C}"/>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9699" name="Notes Placeholder 2">
            <a:extLst>
              <a:ext uri="{FF2B5EF4-FFF2-40B4-BE49-F238E27FC236}">
                <a16:creationId xmlns:a16="http://schemas.microsoft.com/office/drawing/2014/main" id="{9F810176-CAE3-4522-85B4-D6216BF3A118}"/>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 sz="1800" b="0" i="0" u="none" strike="noStrike" cap="none" baseline="0">
                <a:solidFill>
                  <a:srgbClr val="000000"/>
                </a:solidFill>
                <a:effectLst/>
                <a:uFillTx/>
                <a:latin typeface="Calibri"/>
              </a:rPr>
              <a:t>Ewch trwy'r tasgau a'u cysylltu â meini prawf marcio. </a:t>
            </a:r>
          </a:p>
          <a:p>
            <a:r>
              <a:rPr lang="cy" sz="1800" b="0" i="0" u="none" strike="noStrike" cap="none" baseline="0">
                <a:solidFill>
                  <a:srgbClr val="000000"/>
                </a:solidFill>
                <a:effectLst/>
                <a:uFillTx/>
                <a:latin typeface="Calibri"/>
              </a:rPr>
              <a:t>Gall fod yn ddefnyddiol dod â’r meini prawf marcio i fyny ar y sgrin a dangos gwahanol agweddau iddynt i bwysleisio sut y gall hyn eu helpu. </a:t>
            </a:r>
          </a:p>
          <a:p>
            <a:endParaRPr lang="en-GB" altLang="en-US"/>
          </a:p>
        </p:txBody>
      </p:sp>
      <p:sp>
        <p:nvSpPr>
          <p:cNvPr id="29700" name="Slide Number Placeholder 3">
            <a:extLst>
              <a:ext uri="{FF2B5EF4-FFF2-40B4-BE49-F238E27FC236}">
                <a16:creationId xmlns:a16="http://schemas.microsoft.com/office/drawing/2014/main" id="{CAE2B3EC-F776-4EA9-8333-4BD1EED976B3}"/>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09609FAE-AE58-47EB-BC5D-E19186F23787}" type="slidenum">
              <a:rPr lang="en-GB" altLang="en-US" smtClean="0"/>
              <a:t>22</a:t>
            </a:fld>
            <a:endParaRPr lang="en-GB" altLang="en-US"/>
          </a:p>
        </p:txBody>
      </p:sp>
    </p:spTree>
    <p:extLst>
      <p:ext uri="{BB962C8B-B14F-4D97-AF65-F5344CB8AC3E}">
        <p14:creationId xmlns:p14="http://schemas.microsoft.com/office/powerpoint/2010/main" val="32985437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lide Image Placeholder 1">
            <a:extLst>
              <a:ext uri="{FF2B5EF4-FFF2-40B4-BE49-F238E27FC236}">
                <a16:creationId xmlns:a16="http://schemas.microsoft.com/office/drawing/2014/main" id="{909C539D-B28F-4F28-8E3E-0340DB17D93B}"/>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3795" name="Notes Placeholder 2">
            <a:extLst>
              <a:ext uri="{FF2B5EF4-FFF2-40B4-BE49-F238E27FC236}">
                <a16:creationId xmlns:a16="http://schemas.microsoft.com/office/drawing/2014/main" id="{D781D818-3197-4353-9169-3936A70781D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 sz="1800" b="0" i="0" u="none" strike="noStrike" cap="none" baseline="0">
                <a:solidFill>
                  <a:srgbClr val="000000"/>
                </a:solidFill>
                <a:effectLst/>
                <a:uFillTx/>
                <a:latin typeface="Calibri"/>
              </a:rPr>
              <a:t>Amlygwch bwysigrwydd yr astudiaeth achos Diogelu gan ei fod yn  50% o'r marc a bod angen iddynt lwyddo ym mhob adran.</a:t>
            </a:r>
          </a:p>
        </p:txBody>
      </p:sp>
      <p:sp>
        <p:nvSpPr>
          <p:cNvPr id="33796" name="Slide Number Placeholder 3">
            <a:extLst>
              <a:ext uri="{FF2B5EF4-FFF2-40B4-BE49-F238E27FC236}">
                <a16:creationId xmlns:a16="http://schemas.microsoft.com/office/drawing/2014/main" id="{2C9F738C-360D-4925-9D37-807E6339D67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9770AD9-9333-41B6-B9DE-3BB8A1A9556F}" type="slidenum">
              <a:rPr lang="en-GB" altLang="en-US" smtClean="0"/>
              <a:t>23</a:t>
            </a:fld>
            <a:endParaRPr lang="en-GB" altLang="en-US"/>
          </a:p>
        </p:txBody>
      </p:sp>
    </p:spTree>
    <p:extLst>
      <p:ext uri="{BB962C8B-B14F-4D97-AF65-F5344CB8AC3E}">
        <p14:creationId xmlns:p14="http://schemas.microsoft.com/office/powerpoint/2010/main" val="27694065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C18B6E91-AC01-44A4-B372-D6D1B16C189A}"/>
              </a:ext>
            </a:extLst>
          </p:cNvPr>
          <p:cNvSpPr>
            <a:spLocks noGrp="1" noRot="1" noChangeAspect="1" noChangeArrowheads="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F33CFC41-DEE4-4FAD-B174-C825E0734BD6}"/>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 sz="1800" b="0" i="0" u="none" strike="noStrike" cap="none" baseline="0">
                <a:solidFill>
                  <a:srgbClr val="000000"/>
                </a:solidFill>
                <a:effectLst/>
                <a:uFillTx/>
                <a:latin typeface="Calibri"/>
              </a:rPr>
              <a:t>Atgoffwch bod y rhain wedi'u gweu drwy'r cyfan.  Hefyd i edrych ar atodiadau y llawlyfr (atodiad 5-7 tudalennau 42-52) i gael eglurder ar ganlyniadau dysgu/safonau galwedigaeth genedlaethol</a:t>
            </a:r>
          </a:p>
        </p:txBody>
      </p:sp>
      <p:sp>
        <p:nvSpPr>
          <p:cNvPr id="40964" name="Slide Number Placeholder 3">
            <a:extLst>
              <a:ext uri="{FF2B5EF4-FFF2-40B4-BE49-F238E27FC236}">
                <a16:creationId xmlns:a16="http://schemas.microsoft.com/office/drawing/2014/main" id="{FBAA2393-22A4-4674-9973-E376DF60A7FA}"/>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3BAB0738-F51E-43D8-8754-3936DC70C628}" type="slidenum">
              <a:rPr lang="en-GB" altLang="en-US" smtClean="0"/>
              <a:t>24</a:t>
            </a:fld>
            <a:endParaRPr lang="en-GB" altLang="en-US"/>
          </a:p>
        </p:txBody>
      </p:sp>
    </p:spTree>
    <p:extLst>
      <p:ext uri="{BB962C8B-B14F-4D97-AF65-F5344CB8AC3E}">
        <p14:creationId xmlns:p14="http://schemas.microsoft.com/office/powerpoint/2010/main" val="34529441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a:extLst>
              <a:ext uri="{FF2B5EF4-FFF2-40B4-BE49-F238E27FC236}">
                <a16:creationId xmlns:a16="http://schemas.microsoft.com/office/drawing/2014/main" id="{382154A6-9185-4194-B94A-BCFE5A94FAE8}"/>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27651" name="Notes Placeholder 2">
            <a:extLst>
              <a:ext uri="{FF2B5EF4-FFF2-40B4-BE49-F238E27FC236}">
                <a16:creationId xmlns:a16="http://schemas.microsoft.com/office/drawing/2014/main" id="{8F96DAB0-E797-4848-B122-FEB3F8A4199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 sz="1800" b="1" i="0" u="none" strike="noStrike" cap="none" baseline="0" dirty="0">
                <a:solidFill>
                  <a:srgbClr val="000000"/>
                </a:solidFill>
                <a:effectLst/>
                <a:uFillTx/>
                <a:latin typeface="Calibri"/>
              </a:rPr>
              <a:t>Ymarfer 5 - </a:t>
            </a:r>
            <a:r>
              <a:rPr lang="cy" sz="1800" b="0" i="0" u="none" strike="noStrike" cap="none" baseline="0" dirty="0">
                <a:solidFill>
                  <a:srgbClr val="000000"/>
                </a:solidFill>
                <a:effectLst/>
                <a:uFillTx/>
                <a:latin typeface="Calibri"/>
              </a:rPr>
              <a:t>Adborth gan y grŵp ar unrhyw beth y maent yn aneglur arno/am ailymweld ag ef.</a:t>
            </a:r>
          </a:p>
          <a:p>
            <a:r>
              <a:rPr lang="cy" sz="1800" b="0" i="0" u="none" strike="noStrike" cap="none" baseline="0" dirty="0">
                <a:solidFill>
                  <a:srgbClr val="000000"/>
                </a:solidFill>
                <a:effectLst/>
                <a:uFillTx/>
                <a:latin typeface="Calibri"/>
              </a:rPr>
              <a:t>Anogwch o ran: cynnwys cyd-destun Cymreig, theori, deddfwriaeth a sgiliau cyfathrebu, gwerthoedd a moeseg os nad oes dim yn cael ei gynnig. </a:t>
            </a:r>
          </a:p>
          <a:p>
            <a:r>
              <a:rPr lang="cy" sz="1800" b="0" i="0" u="none" strike="noStrike" cap="none" baseline="0" dirty="0">
                <a:solidFill>
                  <a:srgbClr val="000000"/>
                </a:solidFill>
                <a:effectLst/>
                <a:uFillTx/>
                <a:latin typeface="Calibri"/>
              </a:rPr>
              <a:t>Ewch drwy’r adrannau gwahanol gyda nhw a dewiswch rai o’r pwyntiau mwyaf perthnasol y mae angen iddynt fod yn ymwybodol ohonynt e.e. eu hatgoffa bod angen iddynt gyfeirio at y Cod Ymarfer Proffesiynol a'r Cynnig Gweithredol yn yr arsylwad a'r Ddeddf Hawliau Dynol, cyfraith ddomestig a rhyngwladol ac ati yn yr adran Diogelu. </a:t>
            </a:r>
          </a:p>
          <a:p>
            <a:r>
              <a:rPr lang="cy" sz="1800" b="0" i="0" u="none" strike="noStrike" cap="none" baseline="0" dirty="0">
                <a:solidFill>
                  <a:srgbClr val="000000"/>
                </a:solidFill>
                <a:effectLst/>
                <a:uFillTx/>
                <a:latin typeface="Calibri"/>
              </a:rPr>
              <a:t>Eglurwch os yw yn y meini prawf marcio y mae'n </a:t>
            </a:r>
            <a:r>
              <a:rPr lang="cy" sz="1800" b="1" i="0" u="none" strike="noStrike" cap="none" baseline="0" dirty="0">
                <a:solidFill>
                  <a:srgbClr val="000000"/>
                </a:solidFill>
                <a:effectLst/>
                <a:uFillTx/>
                <a:latin typeface="Calibri"/>
              </a:rPr>
              <a:t>rhaid</a:t>
            </a:r>
            <a:r>
              <a:rPr lang="cy" sz="1800" b="0" i="0" u="none" strike="noStrike" cap="none" baseline="0" dirty="0">
                <a:solidFill>
                  <a:srgbClr val="000000"/>
                </a:solidFill>
                <a:effectLst/>
                <a:uFillTx/>
                <a:latin typeface="Calibri"/>
              </a:rPr>
              <a:t> iddynt gyfeirio ato. </a:t>
            </a:r>
          </a:p>
        </p:txBody>
      </p:sp>
      <p:sp>
        <p:nvSpPr>
          <p:cNvPr id="27652" name="Slide Number Placeholder 3">
            <a:extLst>
              <a:ext uri="{FF2B5EF4-FFF2-40B4-BE49-F238E27FC236}">
                <a16:creationId xmlns:a16="http://schemas.microsoft.com/office/drawing/2014/main" id="{1582556D-B17F-4790-8764-1A848B60958D}"/>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9F60432-A0BF-4348-8A02-B1FEA63BABA7}" type="slidenum">
              <a:rPr lang="en-GB" altLang="en-US" smtClean="0"/>
              <a:t>25</a:t>
            </a:fld>
            <a:endParaRPr lang="en-GB" altLang="en-US"/>
          </a:p>
        </p:txBody>
      </p:sp>
    </p:spTree>
    <p:extLst>
      <p:ext uri="{BB962C8B-B14F-4D97-AF65-F5344CB8AC3E}">
        <p14:creationId xmlns:p14="http://schemas.microsoft.com/office/powerpoint/2010/main" val="8911216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 sz="1800" b="0" i="0" u="none" strike="noStrike" cap="none" baseline="0" dirty="0">
                <a:solidFill>
                  <a:srgbClr val="000000"/>
                </a:solidFill>
                <a:effectLst/>
                <a:uFillTx/>
                <a:latin typeface="Calibri"/>
              </a:rPr>
              <a:t>Y mater mwyaf cyffredin: dim cyfeiriadau academaidd, dim model adfyfyriol wedi’i ddefnyddio, dim tystiolaeth glir eu bod wedi ystyried adborth ar gyfer unigolion y maent yn gweithio gyda nhw. </a:t>
            </a:r>
          </a:p>
          <a:p>
            <a:r>
              <a:rPr lang="cy" sz="1800" b="0" i="0" u="none" strike="noStrike" cap="none" baseline="0" dirty="0">
                <a:solidFill>
                  <a:srgbClr val="000000"/>
                </a:solidFill>
                <a:effectLst/>
                <a:uFillTx/>
                <a:latin typeface="Calibri"/>
              </a:rPr>
              <a:t>Ysgrifennu gormod ar ddysgu yn y gorffennol cyn dechrau'r rhaglen a pheidio â nodi anghenion dysgu'r dyfodol o dan bob un o benawdau SCW. </a:t>
            </a:r>
          </a:p>
          <a:p>
            <a:r>
              <a:rPr lang="cy" sz="1800" b="0" i="0" u="none" strike="noStrike" cap="none" baseline="0" dirty="0">
                <a:solidFill>
                  <a:srgbClr val="000000"/>
                </a:solidFill>
                <a:effectLst/>
                <a:uFillTx/>
                <a:latin typeface="Calibri"/>
              </a:rPr>
              <a:t>Gallwch hepgor y sleid os ydych eisoes wedi ymdrin â hyn yn gynharach. </a:t>
            </a:r>
          </a:p>
        </p:txBody>
      </p:sp>
      <p:sp>
        <p:nvSpPr>
          <p:cNvPr id="4" name="Slide Number Placeholder 3"/>
          <p:cNvSpPr>
            <a:spLocks noGrp="1"/>
          </p:cNvSpPr>
          <p:nvPr>
            <p:ph type="sldNum" sz="quarter" idx="10"/>
          </p:nvPr>
        </p:nvSpPr>
        <p:spPr/>
        <p:txBody>
          <a:bodyPr/>
          <a:lstStyle/>
          <a:p>
            <a:pPr>
              <a:defRPr/>
            </a:pPr>
            <a:fld id="{36B81504-8920-4693-8E17-236216F21D10}" type="slidenum">
              <a:rPr lang="en-GB" altLang="en-US" smtClean="0"/>
              <a:pPr>
                <a:defRPr/>
              </a:pPr>
              <a:t>26</a:t>
            </a:fld>
            <a:endParaRPr lang="en-GB" altLang="en-US"/>
          </a:p>
        </p:txBody>
      </p:sp>
    </p:spTree>
    <p:extLst>
      <p:ext uri="{BB962C8B-B14F-4D97-AF65-F5344CB8AC3E}">
        <p14:creationId xmlns:p14="http://schemas.microsoft.com/office/powerpoint/2010/main" val="5212681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158FA1B9-7300-4472-A18A-73947B37CAAC}"/>
              </a:ext>
            </a:extLst>
          </p:cNvPr>
          <p:cNvSpPr>
            <a:spLocks noGrp="1" noRot="1" noChangeAspect="1" noChangeArrowheads="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6867" name="Notes Placeholder 2">
            <a:extLst>
              <a:ext uri="{FF2B5EF4-FFF2-40B4-BE49-F238E27FC236}">
                <a16:creationId xmlns:a16="http://schemas.microsoft.com/office/drawing/2014/main" id="{7E617010-763A-4957-96B4-3CABC1887BB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a:p>
        </p:txBody>
      </p:sp>
      <p:sp>
        <p:nvSpPr>
          <p:cNvPr id="36868" name="Slide Number Placeholder 3">
            <a:extLst>
              <a:ext uri="{FF2B5EF4-FFF2-40B4-BE49-F238E27FC236}">
                <a16:creationId xmlns:a16="http://schemas.microsoft.com/office/drawing/2014/main" id="{AD0AD17F-89CF-4070-8C83-2CD92A7E59C8}"/>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101AF3B8-C6E9-4406-9ED2-DD6602B7AE0F}" type="slidenum">
              <a:rPr lang="en-GB" altLang="en-US" smtClean="0"/>
              <a:t>27</a:t>
            </a:fld>
            <a:endParaRPr lang="en-GB" altLang="en-US"/>
          </a:p>
        </p:txBody>
      </p:sp>
    </p:spTree>
    <p:extLst>
      <p:ext uri="{BB962C8B-B14F-4D97-AF65-F5344CB8AC3E}">
        <p14:creationId xmlns:p14="http://schemas.microsoft.com/office/powerpoint/2010/main" val="36676883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 sz="1800" b="0" i="0" u="none" strike="noStrike" cap="none" baseline="0">
                <a:solidFill>
                  <a:srgbClr val="000000"/>
                </a:solidFill>
                <a:effectLst/>
                <a:uFillTx/>
                <a:latin typeface="Calibri"/>
              </a:rPr>
              <a:t>Amlygwch ei bod yn hanfodol bod yr adfyfyrdod ar </a:t>
            </a:r>
            <a:r>
              <a:rPr lang="cy" sz="1800" b="1" i="0" u="none" strike="noStrike" cap="none" baseline="0">
                <a:solidFill>
                  <a:srgbClr val="000000"/>
                </a:solidFill>
                <a:effectLst/>
                <a:uFillTx/>
                <a:latin typeface="Calibri"/>
              </a:rPr>
              <a:t>ddiogelu</a:t>
            </a:r>
            <a:r>
              <a:rPr lang="cy" sz="1800" b="0" i="0" u="none" strike="noStrike" cap="none" baseline="0">
                <a:solidFill>
                  <a:srgbClr val="000000"/>
                </a:solidFill>
                <a:effectLst/>
                <a:uFillTx/>
                <a:latin typeface="Calibri"/>
              </a:rPr>
              <a:t> ac asesu ee nid yw asesiad gofalwr yn dderbyniol neu anghenion gofal a chymorth. Os nad ydynt yn ymwneud yn uniongyrchol â’r broses ddiogelu wirioneddol, mae angen iddynt ddangos tystiolaeth o’u rôl wrth asesu pam yr ystyriwyd diogelu, sut y gwnaed penderfyniadau, sut y bu iddynt weithio gydag eraill ac ati. </a:t>
            </a:r>
          </a:p>
        </p:txBody>
      </p:sp>
      <p:sp>
        <p:nvSpPr>
          <p:cNvPr id="4" name="Slide Number Placeholder 3"/>
          <p:cNvSpPr>
            <a:spLocks noGrp="1"/>
          </p:cNvSpPr>
          <p:nvPr>
            <p:ph type="sldNum" sz="quarter" idx="10"/>
          </p:nvPr>
        </p:nvSpPr>
        <p:spPr/>
        <p:txBody>
          <a:bodyPr/>
          <a:lstStyle/>
          <a:p>
            <a:pPr>
              <a:defRPr/>
            </a:pPr>
            <a:fld id="{36B81504-8920-4693-8E17-236216F21D10}" type="slidenum">
              <a:rPr lang="en-GB" altLang="en-US" smtClean="0"/>
              <a:pPr>
                <a:defRPr/>
              </a:pPr>
              <a:t>28</a:t>
            </a:fld>
            <a:endParaRPr lang="en-GB" altLang="en-US"/>
          </a:p>
        </p:txBody>
      </p:sp>
    </p:spTree>
    <p:extLst>
      <p:ext uri="{BB962C8B-B14F-4D97-AF65-F5344CB8AC3E}">
        <p14:creationId xmlns:p14="http://schemas.microsoft.com/office/powerpoint/2010/main" val="36686820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 sz="1800" b="0" i="0" u="none" strike="noStrike" cap="none" baseline="0" dirty="0">
                <a:solidFill>
                  <a:srgbClr val="000000"/>
                </a:solidFill>
                <a:effectLst/>
                <a:uFillTx/>
                <a:latin typeface="Calibri"/>
              </a:rPr>
              <a:t>Ymchwil diweddar, y 5-7 mlynedd ddiwethaf.</a:t>
            </a:r>
          </a:p>
          <a:p>
            <a:r>
              <a:rPr lang="cy" sz="1800" b="0" i="0" u="none" strike="noStrike" cap="none" baseline="0" dirty="0">
                <a:solidFill>
                  <a:srgbClr val="000000"/>
                </a:solidFill>
                <a:effectLst/>
                <a:uFillTx/>
                <a:latin typeface="Calibri"/>
              </a:rPr>
              <a:t>Amser ar gyfer cwestiynau/trafodaeth os oes angen.</a:t>
            </a:r>
          </a:p>
          <a:p>
            <a:r>
              <a:rPr lang="cy" sz="1800" b="1" i="0" u="none" strike="noStrike" cap="none" baseline="0" dirty="0">
                <a:solidFill>
                  <a:srgbClr val="000000"/>
                </a:solidFill>
                <a:effectLst/>
                <a:uFillTx/>
                <a:latin typeface="Calibri"/>
              </a:rPr>
              <a:t>Ymarfer 5 (dewisol) cyfeiriwch ddysgwyr at hyn a gofynnwch iddynt ei lenwi wrth aros am eu sesiynau unigol os ydych yn teimlo y byddai hyn yn eu helpu </a:t>
            </a:r>
          </a:p>
          <a:p>
            <a:r>
              <a:rPr lang="cy" sz="1800" b="0" i="0" u="none" strike="noStrike" cap="none" baseline="0" dirty="0">
                <a:solidFill>
                  <a:srgbClr val="000000"/>
                </a:solidFill>
                <a:effectLst/>
                <a:uFillTx/>
                <a:latin typeface="Calibri"/>
              </a:rPr>
              <a:t>Ymarfer unigol, cynllun gweithredu ar gyfer cwblhau'r portffolio.</a:t>
            </a:r>
          </a:p>
          <a:p>
            <a:pPr marL="0" marR="0" lvl="0" indent="0" algn="l" defTabSz="914400" rtl="0" eaLnBrk="0" fontAlgn="base" latinLnBrk="0" hangingPunct="0">
              <a:lnSpc>
                <a:spcPct val="100000"/>
              </a:lnSpc>
              <a:spcBef>
                <a:spcPct val="30000"/>
              </a:spcBef>
              <a:spcAft>
                <a:spcPct val="0"/>
              </a:spcAft>
              <a:buClrTx/>
              <a:buSzTx/>
              <a:buFontTx/>
              <a:buNone/>
              <a:defRPr/>
            </a:pPr>
            <a:r>
              <a:rPr lang="cy" sz="1800" b="0" i="0" u="none" strike="noStrike" cap="none" baseline="0" dirty="0">
                <a:solidFill>
                  <a:srgbClr val="000000"/>
                </a:solidFill>
                <a:effectLst/>
                <a:uFillTx/>
                <a:latin typeface="Calibri"/>
              </a:rPr>
              <a:t>Gallwch hepgor y sleid os ydych eisoes wedi ymdrin â hyn yn gynharach. </a:t>
            </a:r>
          </a:p>
          <a:p>
            <a:endParaRPr lang="en-GB" b="0" i="0" dirty="0"/>
          </a:p>
          <a:p>
            <a:endParaRPr lang="en-GB" dirty="0"/>
          </a:p>
        </p:txBody>
      </p:sp>
      <p:sp>
        <p:nvSpPr>
          <p:cNvPr id="4" name="Slide Number Placeholder 3"/>
          <p:cNvSpPr>
            <a:spLocks noGrp="1"/>
          </p:cNvSpPr>
          <p:nvPr>
            <p:ph type="sldNum" sz="quarter" idx="10"/>
          </p:nvPr>
        </p:nvSpPr>
        <p:spPr/>
        <p:txBody>
          <a:bodyPr/>
          <a:lstStyle/>
          <a:p>
            <a:pPr>
              <a:defRPr/>
            </a:pPr>
            <a:fld id="{36B81504-8920-4693-8E17-236216F21D10}" type="slidenum">
              <a:rPr lang="en-GB" altLang="en-US" smtClean="0"/>
              <a:pPr>
                <a:defRPr/>
              </a:pPr>
              <a:t>29</a:t>
            </a:fld>
            <a:endParaRPr lang="en-GB" altLang="en-US"/>
          </a:p>
        </p:txBody>
      </p:sp>
    </p:spTree>
    <p:extLst>
      <p:ext uri="{BB962C8B-B14F-4D97-AF65-F5344CB8AC3E}">
        <p14:creationId xmlns:p14="http://schemas.microsoft.com/office/powerpoint/2010/main" val="199890459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 sz="1800" b="0" i="0" u="none" strike="noStrike" cap="none" baseline="0" dirty="0">
                <a:solidFill>
                  <a:srgbClr val="000000"/>
                </a:solidFill>
                <a:effectLst/>
                <a:uFillTx/>
                <a:latin typeface="Calibri"/>
              </a:rPr>
              <a:t>Ewch drwy'r sleid neu gofynnwch i'r grŵp edrych drwyddynt a nodi unrhyw faes y mae angen eglurhad arno.</a:t>
            </a:r>
          </a:p>
          <a:p>
            <a:r>
              <a:rPr lang="cy" sz="1800" b="0" i="0" u="none" strike="noStrike" cap="none" baseline="0" dirty="0">
                <a:solidFill>
                  <a:srgbClr val="000000"/>
                </a:solidFill>
                <a:effectLst/>
                <a:uFillTx/>
                <a:latin typeface="Calibri"/>
              </a:rPr>
              <a:t>Atgoffwch nhw i wirio eu bod wedi darllen y cwestiwn yn gywir, y mater mwyaf cyffredin sy’n achosi marciau isel/methu yw bod dysgwyr ddim yn ateb pob elfen o’r cwestiwn.</a:t>
            </a:r>
          </a:p>
        </p:txBody>
      </p:sp>
      <p:sp>
        <p:nvSpPr>
          <p:cNvPr id="4" name="Slide Number Placeholder 3"/>
          <p:cNvSpPr>
            <a:spLocks noGrp="1"/>
          </p:cNvSpPr>
          <p:nvPr>
            <p:ph type="sldNum" sz="quarter" idx="10"/>
          </p:nvPr>
        </p:nvSpPr>
        <p:spPr/>
        <p:txBody>
          <a:bodyPr/>
          <a:lstStyle/>
          <a:p>
            <a:pPr>
              <a:defRPr/>
            </a:pPr>
            <a:fld id="{36B81504-8920-4693-8E17-236216F21D10}" type="slidenum">
              <a:rPr lang="en-GB" altLang="en-US" smtClean="0"/>
              <a:pPr>
                <a:defRPr/>
              </a:pPr>
              <a:t>30</a:t>
            </a:fld>
            <a:endParaRPr lang="en-GB" altLang="en-US"/>
          </a:p>
        </p:txBody>
      </p:sp>
    </p:spTree>
    <p:extLst>
      <p:ext uri="{BB962C8B-B14F-4D97-AF65-F5344CB8AC3E}">
        <p14:creationId xmlns:p14="http://schemas.microsoft.com/office/powerpoint/2010/main" val="7513463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A885CE7B-5515-409F-9A61-03E0A049A5AA}"/>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43011" name="Notes Placeholder 2">
            <a:extLst>
              <a:ext uri="{FF2B5EF4-FFF2-40B4-BE49-F238E27FC236}">
                <a16:creationId xmlns:a16="http://schemas.microsoft.com/office/drawing/2014/main" id="{EE38A2DA-DA8B-411A-8053-4C99BB1E16ED}"/>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 sz="1800" b="0" i="0" u="none" strike="noStrike" cap="none" baseline="0" dirty="0">
                <a:solidFill>
                  <a:srgbClr val="000000"/>
                </a:solidFill>
                <a:effectLst/>
                <a:uFillTx/>
                <a:latin typeface="Calibri"/>
              </a:rPr>
              <a:t>Atgoffwch nhw bod y portffolio yn dod i fyny gyda ffigwr eithaf uchel ar Turnitin oherwydd ailadrodd (45-55%) ac i beidio â phoeni am hyn, rydym yn ymwybodol ohono). </a:t>
            </a:r>
          </a:p>
        </p:txBody>
      </p:sp>
      <p:sp>
        <p:nvSpPr>
          <p:cNvPr id="43012" name="Slide Number Placeholder 3">
            <a:extLst>
              <a:ext uri="{FF2B5EF4-FFF2-40B4-BE49-F238E27FC236}">
                <a16:creationId xmlns:a16="http://schemas.microsoft.com/office/drawing/2014/main" id="{A6B77E3E-5622-40E2-B853-42E8E41262EE}"/>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8E857C05-BF62-4610-AFFB-73DF2E5DAD36}" type="slidenum">
              <a:rPr lang="en-GB" altLang="en-US" smtClean="0">
                <a:latin typeface="Arial" panose="020B0604020202020204" pitchFamily="34" charset="0"/>
              </a:rPr>
              <a:pPr>
                <a:spcBef>
                  <a:spcPct val="0"/>
                </a:spcBef>
              </a:pPr>
              <a:t>31</a:t>
            </a:fld>
            <a:endParaRPr lang="en-GB" altLang="en-US">
              <a:latin typeface="Arial" panose="020B0604020202020204" pitchFamily="34" charset="0"/>
            </a:endParaRPr>
          </a:p>
        </p:txBody>
      </p:sp>
    </p:spTree>
    <p:extLst>
      <p:ext uri="{BB962C8B-B14F-4D97-AF65-F5344CB8AC3E}">
        <p14:creationId xmlns:p14="http://schemas.microsoft.com/office/powerpoint/2010/main" val="233685233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defRPr/>
            </a:pPr>
            <a:r>
              <a:rPr lang="cy" sz="1800" b="0" i="0" u="none" strike="noStrike" cap="none" baseline="0">
                <a:solidFill>
                  <a:srgbClr val="000000"/>
                </a:solidFill>
                <a:effectLst/>
                <a:uFillTx/>
                <a:latin typeface="Calibri"/>
              </a:rPr>
              <a:t>Mae taflen ar Moodle sy'n rhoi mwy o fanylion. </a:t>
            </a:r>
          </a:p>
          <a:p>
            <a:endParaRPr lang="en-GB"/>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33</a:t>
            </a:fld>
            <a:endParaRPr lang="en-GB" altLang="en-US"/>
          </a:p>
        </p:txBody>
      </p:sp>
    </p:spTree>
    <p:extLst>
      <p:ext uri="{BB962C8B-B14F-4D97-AF65-F5344CB8AC3E}">
        <p14:creationId xmlns:p14="http://schemas.microsoft.com/office/powerpoint/2010/main" val="300283312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 sz="1800" b="0" i="0" u="none" strike="noStrike" cap="none" baseline="0">
                <a:solidFill>
                  <a:srgbClr val="000000"/>
                </a:solidFill>
                <a:effectLst/>
                <a:uFillTx/>
                <a:latin typeface="Calibri"/>
              </a:rPr>
              <a:t>Gallwch roi gwybod iddynt ei bod yn bosibl herio marciau ond gwiriwch adborth y marcwyr a'r meini prawf marcio yn llawn cyn i chi wneud hynny i sicrhau bod gennych sail glir i herio. Yna caiff y gwaith ei ailfarcio gan farciwr annibynnol.</a:t>
            </a:r>
          </a:p>
        </p:txBody>
      </p:sp>
      <p:sp>
        <p:nvSpPr>
          <p:cNvPr id="4" name="Slide Number Placeholder 3"/>
          <p:cNvSpPr>
            <a:spLocks noGrp="1"/>
          </p:cNvSpPr>
          <p:nvPr>
            <p:ph type="sldNum" sz="quarter" idx="5"/>
          </p:nvPr>
        </p:nvSpPr>
        <p:spPr/>
        <p:txBody>
          <a:bodyPr/>
          <a:lstStyle/>
          <a:p>
            <a:pPr>
              <a:defRPr/>
            </a:pPr>
            <a:fld id="{36B81504-8920-4693-8E17-236216F21D10}" type="slidenum">
              <a:rPr lang="en-GB" altLang="en-US" smtClean="0"/>
              <a:pPr>
                <a:defRPr/>
              </a:pPr>
              <a:t>34</a:t>
            </a:fld>
            <a:endParaRPr lang="en-GB" altLang="en-US"/>
          </a:p>
        </p:txBody>
      </p:sp>
    </p:spTree>
    <p:extLst>
      <p:ext uri="{BB962C8B-B14F-4D97-AF65-F5344CB8AC3E}">
        <p14:creationId xmlns:p14="http://schemas.microsoft.com/office/powerpoint/2010/main" val="12249281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Slide Image Placeholder 1">
            <a:extLst>
              <a:ext uri="{FF2B5EF4-FFF2-40B4-BE49-F238E27FC236}">
                <a16:creationId xmlns:a16="http://schemas.microsoft.com/office/drawing/2014/main" id="{D6B865A8-DEF3-4A89-A7F9-548417A4E9AA}"/>
              </a:ext>
            </a:extLst>
          </p:cNvPr>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0179" name="Notes Placeholder 2">
            <a:extLst>
              <a:ext uri="{FF2B5EF4-FFF2-40B4-BE49-F238E27FC236}">
                <a16:creationId xmlns:a16="http://schemas.microsoft.com/office/drawing/2014/main" id="{A5E20E44-1B4E-4220-96D1-8B4E6071319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cy" sz="1800" b="1" i="0" u="none" strike="noStrike" cap="none" baseline="0" dirty="0">
                <a:solidFill>
                  <a:srgbClr val="000000"/>
                </a:solidFill>
                <a:effectLst/>
                <a:uFillTx/>
                <a:latin typeface="Calibri"/>
              </a:rPr>
              <a:t>Unrhyw gwestiynau?</a:t>
            </a:r>
          </a:p>
          <a:p>
            <a:r>
              <a:rPr lang="cy" sz="1800" b="1" i="0" u="none" strike="noStrike" cap="none" baseline="0" dirty="0">
                <a:solidFill>
                  <a:srgbClr val="000000"/>
                </a:solidFill>
                <a:effectLst/>
                <a:uFillTx/>
                <a:latin typeface="Calibri"/>
              </a:rPr>
              <a:t>Ymarfer 6 a 7 (dewisol)</a:t>
            </a:r>
            <a:r>
              <a:rPr lang="cy" sz="1800" b="0" i="0" u="none" strike="noStrike" cap="none" baseline="0" dirty="0">
                <a:solidFill>
                  <a:srgbClr val="000000"/>
                </a:solidFill>
                <a:effectLst/>
                <a:uFillTx/>
                <a:latin typeface="Calibri"/>
              </a:rPr>
              <a:t> Ymarfer</a:t>
            </a:r>
            <a:r>
              <a:rPr lang="cy" sz="1800" b="1" i="0" u="none" strike="noStrike" cap="none" baseline="0" dirty="0">
                <a:solidFill>
                  <a:srgbClr val="000000"/>
                </a:solidFill>
                <a:effectLst/>
                <a:uFillTx/>
                <a:latin typeface="Calibri"/>
              </a:rPr>
              <a:t> </a:t>
            </a:r>
            <a:r>
              <a:rPr lang="cy" sz="1800" b="0" i="0" u="none" strike="noStrike" cap="none" baseline="0" dirty="0">
                <a:solidFill>
                  <a:srgbClr val="000000"/>
                </a:solidFill>
                <a:effectLst/>
                <a:uFillTx/>
                <a:latin typeface="Calibri"/>
              </a:rPr>
              <a:t> unigol os oes angen. </a:t>
            </a:r>
          </a:p>
          <a:p>
            <a:r>
              <a:rPr lang="cy" sz="1800" b="0" i="0" u="none" strike="noStrike" cap="none" baseline="0" dirty="0">
                <a:solidFill>
                  <a:srgbClr val="000000"/>
                </a:solidFill>
                <a:effectLst/>
                <a:uFillTx/>
                <a:latin typeface="Calibri"/>
              </a:rPr>
              <a:t>Cyflawniad Gwerthusiad</a:t>
            </a:r>
          </a:p>
          <a:p>
            <a:r>
              <a:rPr lang="cy" sz="1800" b="0" i="0" u="none" strike="noStrike" cap="none" baseline="0" dirty="0">
                <a:solidFill>
                  <a:srgbClr val="000000"/>
                </a:solidFill>
                <a:effectLst/>
                <a:uFillTx/>
                <a:latin typeface="Calibri"/>
              </a:rPr>
              <a:t>Atgoffa i gysylltu cyn gynted â phosibl os ydynt yn cael problemau neu os oes unrhyw reswm efallai na allant gyflwyno mewn pryd. </a:t>
            </a:r>
          </a:p>
        </p:txBody>
      </p:sp>
      <p:sp>
        <p:nvSpPr>
          <p:cNvPr id="50180" name="Slide Number Placeholder 3">
            <a:extLst>
              <a:ext uri="{FF2B5EF4-FFF2-40B4-BE49-F238E27FC236}">
                <a16:creationId xmlns:a16="http://schemas.microsoft.com/office/drawing/2014/main" id="{ED432638-C7DF-4B55-ACF2-BEE568551D0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D6608D00-024F-42BE-B098-3FBB6D998D6D}" type="slidenum">
              <a:rPr lang="en-GB" altLang="en-US" smtClean="0"/>
              <a:t>35</a:t>
            </a:fld>
            <a:endParaRPr lang="en-GB" altLang="en-US"/>
          </a:p>
        </p:txBody>
      </p:sp>
    </p:spTree>
    <p:extLst>
      <p:ext uri="{BB962C8B-B14F-4D97-AF65-F5344CB8AC3E}">
        <p14:creationId xmlns:p14="http://schemas.microsoft.com/office/powerpoint/2010/main" val="364115968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cy" sz="1800" b="0" i="0" u="none" strike="noStrike" cap="none" baseline="0">
                <a:solidFill>
                  <a:srgbClr val="000000"/>
                </a:solidFill>
                <a:effectLst/>
                <a:uFillTx/>
                <a:latin typeface="Calibri"/>
              </a:rPr>
              <a:t>Mynnwch adborth gan y grŵp naill ai gan ddefnyddio'r dull hwn neu'r dull rydych yn ei ddefnyddio yn eich awdurdod lleol. Anfonwch at gadeirydd y rhaglen a Sarah Loxdale.</a:t>
            </a:r>
          </a:p>
          <a:p>
            <a:r>
              <a:rPr lang="cy" sz="1800" b="0" i="0" u="none" strike="noStrike" cap="none" baseline="0">
                <a:solidFill>
                  <a:srgbClr val="000000"/>
                </a:solidFill>
                <a:effectLst/>
                <a:uFillTx/>
                <a:latin typeface="Calibri"/>
              </a:rPr>
              <a:t>Os yn bosibl, soniwch fod Porth Agored yn awyddus i gael mwy o bobl sydd â phrofiad o ddefnyddio gwasanaethau cymdeithasol i gymryd rhan yn y rhaglen ac os ydynt wedi bod yn derbyn gwasanaethau ac â diddordeb neu y gallent fod â diddordeb yn y dyfodol, rhowch wybod i ni.  </a:t>
            </a:r>
          </a:p>
        </p:txBody>
      </p:sp>
      <p:sp>
        <p:nvSpPr>
          <p:cNvPr id="4" name="Slide Number Placeholder 3"/>
          <p:cNvSpPr>
            <a:spLocks noGrp="1"/>
          </p:cNvSpPr>
          <p:nvPr>
            <p:ph type="sldNum" sz="quarter" idx="5"/>
          </p:nvPr>
        </p:nvSpPr>
        <p:spPr/>
        <p:txBody>
          <a:bodyPr/>
          <a:lstStyle/>
          <a:p>
            <a:fld id="{79FAF839-70AC-47E6-B12C-E3C1DC6D70E3}" type="slidenum">
              <a:rPr lang="en-GB" smtClean="0"/>
              <a:t>36</a:t>
            </a:fld>
            <a:endParaRPr lang="en-GB"/>
          </a:p>
        </p:txBody>
      </p:sp>
    </p:spTree>
    <p:extLst>
      <p:ext uri="{BB962C8B-B14F-4D97-AF65-F5344CB8AC3E}">
        <p14:creationId xmlns:p14="http://schemas.microsoft.com/office/powerpoint/2010/main" val="38730527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73050-00DE-0C5C-D705-BE2CAF77A701}"/>
              </a:ext>
            </a:extLst>
          </p:cNvPr>
          <p:cNvSpPr>
            <a:spLocks noGrp="1"/>
          </p:cNvSpPr>
          <p:nvPr>
            <p:ph type="ctrTitle"/>
          </p:nvPr>
        </p:nvSpPr>
        <p:spPr>
          <a:xfrm>
            <a:off x="1143000" y="1122363"/>
            <a:ext cx="6858000" cy="2387600"/>
          </a:xfrm>
        </p:spPr>
        <p:txBody>
          <a:bodyPr anchor="b"/>
          <a:lstStyle>
            <a:lvl1pPr algn="ctr">
              <a:defRPr sz="4500"/>
            </a:lvl1pPr>
          </a:lstStyle>
          <a:p>
            <a:r>
              <a:rPr lang="en-GB"/>
              <a:t>Click to edit Master title style</a:t>
            </a:r>
            <a:endParaRPr lang="en-US"/>
          </a:p>
        </p:txBody>
      </p:sp>
      <p:sp>
        <p:nvSpPr>
          <p:cNvPr id="3" name="Subtitle 2">
            <a:extLst>
              <a:ext uri="{FF2B5EF4-FFF2-40B4-BE49-F238E27FC236}">
                <a16:creationId xmlns:a16="http://schemas.microsoft.com/office/drawing/2014/main" id="{AC5ED789-EE56-789F-F0E3-02A23A3C8D75}"/>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064E34D3-EBFE-E986-7F54-2F46B9211B96}"/>
              </a:ext>
            </a:extLst>
          </p:cNvPr>
          <p:cNvSpPr>
            <a:spLocks noGrp="1"/>
          </p:cNvSpPr>
          <p:nvPr>
            <p:ph type="dt" sz="half" idx="10"/>
          </p:nvPr>
        </p:nvSpPr>
        <p:spPr/>
        <p:txBody>
          <a:bodyPr/>
          <a:lstStyle/>
          <a:p>
            <a:pPr>
              <a:defRPr/>
            </a:pPr>
            <a:fld id="{CEBBAB0D-5051-9C44-9DF0-13CE8E453FC4}" type="datetime1">
              <a:rPr lang="en-GB" smtClean="0"/>
              <a:t>09/07/2024</a:t>
            </a:fld>
            <a:endParaRPr lang="en-US"/>
          </a:p>
        </p:txBody>
      </p:sp>
      <p:sp>
        <p:nvSpPr>
          <p:cNvPr id="5" name="Footer Placeholder 4">
            <a:extLst>
              <a:ext uri="{FF2B5EF4-FFF2-40B4-BE49-F238E27FC236}">
                <a16:creationId xmlns:a16="http://schemas.microsoft.com/office/drawing/2014/main" id="{3F18FE4A-0B06-8F29-10CE-9F91AD041D06}"/>
              </a:ext>
            </a:extLst>
          </p:cNvPr>
          <p:cNvSpPr>
            <a:spLocks noGrp="1"/>
          </p:cNvSpPr>
          <p:nvPr>
            <p:ph type="ftr" sz="quarter" idx="11"/>
          </p:nvPr>
        </p:nvSpPr>
        <p:spPr/>
        <p:txBody>
          <a:bodyPr/>
          <a:lstStyle/>
          <a:p>
            <a:pPr>
              <a:defRPr/>
            </a:pPr>
            <a:r>
              <a:rPr lang="en-US"/>
              <a:t>Porth Agored Social Work  Consolidation Programme </a:t>
            </a:r>
          </a:p>
          <a:p>
            <a:pPr>
              <a:defRPr/>
            </a:pPr>
            <a:r>
              <a:rPr lang="en-US"/>
              <a:t>
</a:t>
            </a:r>
          </a:p>
        </p:txBody>
      </p:sp>
      <p:sp>
        <p:nvSpPr>
          <p:cNvPr id="6" name="Slide Number Placeholder 5">
            <a:extLst>
              <a:ext uri="{FF2B5EF4-FFF2-40B4-BE49-F238E27FC236}">
                <a16:creationId xmlns:a16="http://schemas.microsoft.com/office/drawing/2014/main" id="{502C6E81-93B5-B8E6-1247-E7C38531BA7F}"/>
              </a:ext>
            </a:extLst>
          </p:cNvPr>
          <p:cNvSpPr>
            <a:spLocks noGrp="1"/>
          </p:cNvSpPr>
          <p:nvPr>
            <p:ph type="sldNum" sz="quarter" idx="12"/>
          </p:nvPr>
        </p:nvSpPr>
        <p:spPr/>
        <p:txBody>
          <a:bodyPr/>
          <a:lstStyle/>
          <a:p>
            <a:pPr>
              <a:defRPr/>
            </a:pPr>
            <a:fld id="{A12639C9-D920-4AF7-86CA-FB73A6193D73}" type="slidenum">
              <a:rPr lang="en-US" altLang="en-US" smtClean="0"/>
              <a:pPr>
                <a:defRPr/>
              </a:pPr>
              <a:t>‹#›</a:t>
            </a:fld>
            <a:endParaRPr lang="en-US" altLang="en-US"/>
          </a:p>
        </p:txBody>
      </p:sp>
      <p:sp>
        <p:nvSpPr>
          <p:cNvPr id="7" name="Title 1">
            <a:extLst>
              <a:ext uri="{FF2B5EF4-FFF2-40B4-BE49-F238E27FC236}">
                <a16:creationId xmlns:a16="http://schemas.microsoft.com/office/drawing/2014/main" id="{D47E7586-4596-DAA6-8BB4-23275A0BC569}"/>
              </a:ext>
            </a:extLst>
          </p:cNvPr>
          <p:cNvSpPr txBox="1"/>
          <p:nvPr userDrawn="1"/>
        </p:nvSpPr>
        <p:spPr>
          <a:xfrm>
            <a:off x="468313" y="5805488"/>
            <a:ext cx="7335837" cy="596900"/>
          </a:xfrm>
          <a:prstGeom prst="rect">
            <a:avLst/>
          </a:prstGeom>
        </p:spPr>
        <p:txBody>
          <a:bodyPr anchor="ctr">
            <a:normAutofit/>
          </a:bodyPr>
          <a:lstStyle/>
          <a:p>
            <a:pPr eaLnBrk="1" fontAlgn="auto" hangingPunct="1">
              <a:spcAft>
                <a:spcPct val="0"/>
              </a:spcAft>
              <a:defRPr/>
            </a:pPr>
            <a:r>
              <a:rPr lang="en-GB" sz="2400">
                <a:solidFill>
                  <a:schemeClr val="bg1"/>
                </a:solidFill>
                <a:effectLst>
                  <a:outerShdw blurRad="50000" dist="30000" dir="5400000" algn="tl" rotWithShape="0">
                    <a:srgbClr val="000000">
                      <a:alpha val="30000"/>
                    </a:srgbClr>
                  </a:outerShdw>
                </a:effectLst>
                <a:latin typeface="+mj-lt"/>
                <a:ea typeface="+mj-ea"/>
                <a:cs typeface="+mj-cs"/>
              </a:rPr>
              <a:t>CONSOLIDATION WORKHOP 4</a:t>
            </a:r>
          </a:p>
        </p:txBody>
      </p:sp>
    </p:spTree>
    <p:extLst>
      <p:ext uri="{BB962C8B-B14F-4D97-AF65-F5344CB8AC3E}">
        <p14:creationId xmlns:p14="http://schemas.microsoft.com/office/powerpoint/2010/main" val="608416185"/>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1CD582-6DF5-8E07-F53D-99811100828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6D6E5698-86A4-C719-A638-492F5BC8767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2B8C4176-F299-57B9-800B-03CFDE4FC84C}"/>
              </a:ext>
            </a:extLst>
          </p:cNvPr>
          <p:cNvSpPr>
            <a:spLocks noGrp="1"/>
          </p:cNvSpPr>
          <p:nvPr>
            <p:ph type="dt" sz="half" idx="10"/>
          </p:nvPr>
        </p:nvSpPr>
        <p:spPr/>
        <p:txBody>
          <a:bodyPr/>
          <a:lstStyle/>
          <a:p>
            <a:pPr>
              <a:defRPr/>
            </a:pPr>
            <a:fld id="{1DB171A9-4F14-E345-9E06-AFA7F8E2D339}" type="datetime1">
              <a:rPr lang="en-GB" smtClean="0"/>
              <a:t>09/07/2024</a:t>
            </a:fld>
            <a:endParaRPr lang="en-GB"/>
          </a:p>
        </p:txBody>
      </p:sp>
      <p:sp>
        <p:nvSpPr>
          <p:cNvPr id="5" name="Footer Placeholder 4">
            <a:extLst>
              <a:ext uri="{FF2B5EF4-FFF2-40B4-BE49-F238E27FC236}">
                <a16:creationId xmlns:a16="http://schemas.microsoft.com/office/drawing/2014/main" id="{4A86CBE0-5B68-279D-52EB-D488B15CD2AD}"/>
              </a:ext>
            </a:extLst>
          </p:cNvPr>
          <p:cNvSpPr>
            <a:spLocks noGrp="1"/>
          </p:cNvSpPr>
          <p:nvPr>
            <p:ph type="ftr" sz="quarter" idx="11"/>
          </p:nvPr>
        </p:nvSpPr>
        <p:spPr/>
        <p:txBody>
          <a:bodyPr/>
          <a:lstStyle/>
          <a:p>
            <a:pPr>
              <a:defRPr/>
            </a:pPr>
            <a:r>
              <a:rPr lang="en-GB"/>
              <a:t>Porth Agored Social Work  Consolidation Programme </a:t>
            </a:r>
          </a:p>
          <a:p>
            <a:pPr>
              <a:defRPr/>
            </a:pPr>
            <a:r>
              <a:rPr lang="en-GB"/>
              <a:t>
</a:t>
            </a:r>
          </a:p>
        </p:txBody>
      </p:sp>
      <p:sp>
        <p:nvSpPr>
          <p:cNvPr id="6" name="Slide Number Placeholder 5">
            <a:extLst>
              <a:ext uri="{FF2B5EF4-FFF2-40B4-BE49-F238E27FC236}">
                <a16:creationId xmlns:a16="http://schemas.microsoft.com/office/drawing/2014/main" id="{1DD4EC03-FD10-4FD8-DCB5-07F888D6444B}"/>
              </a:ext>
            </a:extLst>
          </p:cNvPr>
          <p:cNvSpPr>
            <a:spLocks noGrp="1"/>
          </p:cNvSpPr>
          <p:nvPr>
            <p:ph type="sldNum" sz="quarter" idx="12"/>
          </p:nvPr>
        </p:nvSpPr>
        <p:spPr/>
        <p:txBody>
          <a:bodyPr/>
          <a:lstStyle/>
          <a:p>
            <a:pPr>
              <a:defRPr/>
            </a:pPr>
            <a:fld id="{E07D619C-9A2E-4280-B9DB-349F82AE6CEA}" type="slidenum">
              <a:rPr lang="en-GB" altLang="en-US" smtClean="0"/>
              <a:pPr>
                <a:defRPr/>
              </a:pPr>
              <a:t>‹#›</a:t>
            </a:fld>
            <a:endParaRPr lang="en-GB" altLang="en-US"/>
          </a:p>
        </p:txBody>
      </p:sp>
    </p:spTree>
    <p:extLst>
      <p:ext uri="{BB962C8B-B14F-4D97-AF65-F5344CB8AC3E}">
        <p14:creationId xmlns:p14="http://schemas.microsoft.com/office/powerpoint/2010/main" val="155614215"/>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00705-915D-B7F5-4E93-1E5DFC29BE0D}"/>
              </a:ext>
            </a:extLst>
          </p:cNvPr>
          <p:cNvSpPr>
            <a:spLocks noGrp="1"/>
          </p:cNvSpPr>
          <p:nvPr>
            <p:ph type="title"/>
          </p:nvPr>
        </p:nvSpPr>
        <p:spPr>
          <a:xfrm>
            <a:off x="623887" y="1709738"/>
            <a:ext cx="7886700" cy="2852737"/>
          </a:xfrm>
        </p:spPr>
        <p:txBody>
          <a:bodyPr anchor="b"/>
          <a:lstStyle>
            <a:lvl1pPr>
              <a:defRPr sz="45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508EC13-A645-D103-37C3-B54E28CE194D}"/>
              </a:ext>
            </a:extLst>
          </p:cNvPr>
          <p:cNvSpPr>
            <a:spLocks noGrp="1"/>
          </p:cNvSpPr>
          <p:nvPr>
            <p:ph type="body" idx="1"/>
          </p:nvPr>
        </p:nvSpPr>
        <p:spPr>
          <a:xfrm>
            <a:off x="623887"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C9F1D262-8CF0-2781-8E6A-D1BBA57328EA}"/>
              </a:ext>
            </a:extLst>
          </p:cNvPr>
          <p:cNvSpPr>
            <a:spLocks noGrp="1"/>
          </p:cNvSpPr>
          <p:nvPr>
            <p:ph type="dt" sz="half" idx="10"/>
          </p:nvPr>
        </p:nvSpPr>
        <p:spPr/>
        <p:txBody>
          <a:bodyPr/>
          <a:lstStyle/>
          <a:p>
            <a:pPr>
              <a:defRPr/>
            </a:pPr>
            <a:fld id="{D83D06A7-0469-F04E-8600-C525CDA9E366}" type="datetime1">
              <a:rPr lang="en-GB" smtClean="0"/>
              <a:t>09/07/2024</a:t>
            </a:fld>
            <a:endParaRPr lang="en-GB"/>
          </a:p>
        </p:txBody>
      </p:sp>
      <p:sp>
        <p:nvSpPr>
          <p:cNvPr id="5" name="Footer Placeholder 4">
            <a:extLst>
              <a:ext uri="{FF2B5EF4-FFF2-40B4-BE49-F238E27FC236}">
                <a16:creationId xmlns:a16="http://schemas.microsoft.com/office/drawing/2014/main" id="{6C1CCA0E-6312-9771-F94D-0409753BA26F}"/>
              </a:ext>
            </a:extLst>
          </p:cNvPr>
          <p:cNvSpPr>
            <a:spLocks noGrp="1"/>
          </p:cNvSpPr>
          <p:nvPr>
            <p:ph type="ftr" sz="quarter" idx="11"/>
          </p:nvPr>
        </p:nvSpPr>
        <p:spPr/>
        <p:txBody>
          <a:bodyPr/>
          <a:lstStyle/>
          <a:p>
            <a:pPr>
              <a:defRPr/>
            </a:pPr>
            <a:r>
              <a:rPr lang="en-GB"/>
              <a:t>Porth Agored Social Work  Consolidation Programme </a:t>
            </a:r>
          </a:p>
          <a:p>
            <a:pPr>
              <a:defRPr/>
            </a:pPr>
            <a:r>
              <a:rPr lang="en-GB"/>
              <a:t>
</a:t>
            </a:r>
          </a:p>
        </p:txBody>
      </p:sp>
      <p:sp>
        <p:nvSpPr>
          <p:cNvPr id="6" name="Slide Number Placeholder 5">
            <a:extLst>
              <a:ext uri="{FF2B5EF4-FFF2-40B4-BE49-F238E27FC236}">
                <a16:creationId xmlns:a16="http://schemas.microsoft.com/office/drawing/2014/main" id="{05570DAC-95FA-EE2F-B7BC-1B29E3A6B66E}"/>
              </a:ext>
            </a:extLst>
          </p:cNvPr>
          <p:cNvSpPr>
            <a:spLocks noGrp="1"/>
          </p:cNvSpPr>
          <p:nvPr>
            <p:ph type="sldNum" sz="quarter" idx="12"/>
          </p:nvPr>
        </p:nvSpPr>
        <p:spPr/>
        <p:txBody>
          <a:bodyPr/>
          <a:lstStyle/>
          <a:p>
            <a:pPr>
              <a:defRPr/>
            </a:pPr>
            <a:fld id="{F4287DF5-3FAA-4922-B541-AAA310CE8D17}" type="slidenum">
              <a:rPr lang="en-GB" altLang="en-US" smtClean="0"/>
              <a:pPr>
                <a:defRPr/>
              </a:pPr>
              <a:t>‹#›</a:t>
            </a:fld>
            <a:endParaRPr lang="en-GB" altLang="en-US"/>
          </a:p>
        </p:txBody>
      </p:sp>
    </p:spTree>
    <p:extLst>
      <p:ext uri="{BB962C8B-B14F-4D97-AF65-F5344CB8AC3E}">
        <p14:creationId xmlns:p14="http://schemas.microsoft.com/office/powerpoint/2010/main" val="1523774254"/>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6151F-7C91-C28F-D52A-6B16C3EB30D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28CEDA5-6DEE-C773-04F6-E13FF69895DB}"/>
              </a:ext>
            </a:extLst>
          </p:cNvPr>
          <p:cNvSpPr>
            <a:spLocks noGrp="1"/>
          </p:cNvSpPr>
          <p:nvPr>
            <p:ph sz="half" idx="1"/>
          </p:nvPr>
        </p:nvSpPr>
        <p:spPr>
          <a:xfrm>
            <a:off x="6286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9101751A-F04A-B0DD-9459-DC5ED7258145}"/>
              </a:ext>
            </a:extLst>
          </p:cNvPr>
          <p:cNvSpPr>
            <a:spLocks noGrp="1"/>
          </p:cNvSpPr>
          <p:nvPr>
            <p:ph sz="half" idx="2"/>
          </p:nvPr>
        </p:nvSpPr>
        <p:spPr>
          <a:xfrm>
            <a:off x="4629150" y="1825625"/>
            <a:ext cx="38862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10B53C9B-636D-5D85-5176-E9704ABE8592}"/>
              </a:ext>
            </a:extLst>
          </p:cNvPr>
          <p:cNvSpPr>
            <a:spLocks noGrp="1"/>
          </p:cNvSpPr>
          <p:nvPr>
            <p:ph type="dt" sz="half" idx="10"/>
          </p:nvPr>
        </p:nvSpPr>
        <p:spPr/>
        <p:txBody>
          <a:bodyPr/>
          <a:lstStyle/>
          <a:p>
            <a:pPr>
              <a:defRPr/>
            </a:pPr>
            <a:fld id="{2099E9A6-5049-794B-ADCC-F60E7B7AA1AF}" type="datetime1">
              <a:rPr lang="en-GB" smtClean="0"/>
              <a:t>09/07/2024</a:t>
            </a:fld>
            <a:endParaRPr lang="en-GB"/>
          </a:p>
        </p:txBody>
      </p:sp>
      <p:sp>
        <p:nvSpPr>
          <p:cNvPr id="6" name="Footer Placeholder 5">
            <a:extLst>
              <a:ext uri="{FF2B5EF4-FFF2-40B4-BE49-F238E27FC236}">
                <a16:creationId xmlns:a16="http://schemas.microsoft.com/office/drawing/2014/main" id="{AFCB9CA5-374B-07BB-43F4-92249709C548}"/>
              </a:ext>
            </a:extLst>
          </p:cNvPr>
          <p:cNvSpPr>
            <a:spLocks noGrp="1"/>
          </p:cNvSpPr>
          <p:nvPr>
            <p:ph type="ftr" sz="quarter" idx="11"/>
          </p:nvPr>
        </p:nvSpPr>
        <p:spPr/>
        <p:txBody>
          <a:bodyPr/>
          <a:lstStyle/>
          <a:p>
            <a:pPr>
              <a:defRPr/>
            </a:pPr>
            <a:r>
              <a:rPr lang="en-GB"/>
              <a:t>Porth Agored Social Work  Consolidation Programme </a:t>
            </a:r>
          </a:p>
          <a:p>
            <a:pPr>
              <a:defRPr/>
            </a:pPr>
            <a:r>
              <a:rPr lang="en-GB"/>
              <a:t>
</a:t>
            </a:r>
          </a:p>
        </p:txBody>
      </p:sp>
      <p:sp>
        <p:nvSpPr>
          <p:cNvPr id="7" name="Slide Number Placeholder 6">
            <a:extLst>
              <a:ext uri="{FF2B5EF4-FFF2-40B4-BE49-F238E27FC236}">
                <a16:creationId xmlns:a16="http://schemas.microsoft.com/office/drawing/2014/main" id="{0F77FDBA-2B6E-003A-58AB-2D0310297293}"/>
              </a:ext>
            </a:extLst>
          </p:cNvPr>
          <p:cNvSpPr>
            <a:spLocks noGrp="1"/>
          </p:cNvSpPr>
          <p:nvPr>
            <p:ph type="sldNum" sz="quarter" idx="12"/>
          </p:nvPr>
        </p:nvSpPr>
        <p:spPr/>
        <p:txBody>
          <a:bodyPr/>
          <a:lstStyle/>
          <a:p>
            <a:pPr>
              <a:defRPr/>
            </a:pPr>
            <a:fld id="{D1FFFC6A-8704-4ADD-99DE-AD6B0CC3F67F}" type="slidenum">
              <a:rPr lang="en-GB" altLang="en-US" smtClean="0"/>
              <a:pPr>
                <a:defRPr/>
              </a:pPr>
              <a:t>‹#›</a:t>
            </a:fld>
            <a:endParaRPr lang="en-GB" altLang="en-US"/>
          </a:p>
        </p:txBody>
      </p:sp>
    </p:spTree>
    <p:extLst>
      <p:ext uri="{BB962C8B-B14F-4D97-AF65-F5344CB8AC3E}">
        <p14:creationId xmlns:p14="http://schemas.microsoft.com/office/powerpoint/2010/main" val="2835413668"/>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E44F4-73C2-EF94-C81C-2776E5B65211}"/>
              </a:ext>
            </a:extLst>
          </p:cNvPr>
          <p:cNvSpPr>
            <a:spLocks noGrp="1"/>
          </p:cNvSpPr>
          <p:nvPr>
            <p:ph type="title"/>
          </p:nvPr>
        </p:nvSpPr>
        <p:spPr>
          <a:xfrm>
            <a:off x="629841" y="365126"/>
            <a:ext cx="78867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B31D7EC-ED6A-D614-0CFA-BD5AA020A281}"/>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a:extLst>
              <a:ext uri="{FF2B5EF4-FFF2-40B4-BE49-F238E27FC236}">
                <a16:creationId xmlns:a16="http://schemas.microsoft.com/office/drawing/2014/main" id="{510FC5B5-4BD2-6304-D5C4-781C94686FA0}"/>
              </a:ext>
            </a:extLst>
          </p:cNvPr>
          <p:cNvSpPr>
            <a:spLocks noGrp="1"/>
          </p:cNvSpPr>
          <p:nvPr>
            <p:ph sz="half" idx="2"/>
          </p:nvPr>
        </p:nvSpPr>
        <p:spPr>
          <a:xfrm>
            <a:off x="629842" y="2505075"/>
            <a:ext cx="3868340"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FB0FFE4-E35E-9C13-1452-ADA0DD2E2F68}"/>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a:extLst>
              <a:ext uri="{FF2B5EF4-FFF2-40B4-BE49-F238E27FC236}">
                <a16:creationId xmlns:a16="http://schemas.microsoft.com/office/drawing/2014/main" id="{899E19C0-E59D-8F8B-9EA1-C98D3E95EC85}"/>
              </a:ext>
            </a:extLst>
          </p:cNvPr>
          <p:cNvSpPr>
            <a:spLocks noGrp="1"/>
          </p:cNvSpPr>
          <p:nvPr>
            <p:ph sz="quarter" idx="4"/>
          </p:nvPr>
        </p:nvSpPr>
        <p:spPr>
          <a:xfrm>
            <a:off x="4629150" y="2505075"/>
            <a:ext cx="3887391"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300D28C-EC1C-8743-B83D-A9824F4661D3}"/>
              </a:ext>
            </a:extLst>
          </p:cNvPr>
          <p:cNvSpPr>
            <a:spLocks noGrp="1"/>
          </p:cNvSpPr>
          <p:nvPr>
            <p:ph type="dt" sz="half" idx="10"/>
          </p:nvPr>
        </p:nvSpPr>
        <p:spPr/>
        <p:txBody>
          <a:bodyPr/>
          <a:lstStyle/>
          <a:p>
            <a:pPr>
              <a:defRPr/>
            </a:pPr>
            <a:fld id="{8759FD72-B7ED-C642-8711-98D517AB666A}" type="datetime1">
              <a:rPr lang="en-GB" smtClean="0"/>
              <a:t>09/07/2024</a:t>
            </a:fld>
            <a:endParaRPr lang="en-GB"/>
          </a:p>
        </p:txBody>
      </p:sp>
      <p:sp>
        <p:nvSpPr>
          <p:cNvPr id="8" name="Footer Placeholder 7">
            <a:extLst>
              <a:ext uri="{FF2B5EF4-FFF2-40B4-BE49-F238E27FC236}">
                <a16:creationId xmlns:a16="http://schemas.microsoft.com/office/drawing/2014/main" id="{5D892345-8D70-65BD-128B-7D28CF261882}"/>
              </a:ext>
            </a:extLst>
          </p:cNvPr>
          <p:cNvSpPr>
            <a:spLocks noGrp="1"/>
          </p:cNvSpPr>
          <p:nvPr>
            <p:ph type="ftr" sz="quarter" idx="11"/>
          </p:nvPr>
        </p:nvSpPr>
        <p:spPr/>
        <p:txBody>
          <a:bodyPr/>
          <a:lstStyle/>
          <a:p>
            <a:pPr>
              <a:defRPr/>
            </a:pPr>
            <a:r>
              <a:rPr lang="en-GB"/>
              <a:t>Porth Agored Social Work  Consolidation Programme </a:t>
            </a:r>
          </a:p>
          <a:p>
            <a:pPr>
              <a:defRPr/>
            </a:pPr>
            <a:r>
              <a:rPr lang="en-GB"/>
              <a:t>
</a:t>
            </a:r>
          </a:p>
        </p:txBody>
      </p:sp>
      <p:sp>
        <p:nvSpPr>
          <p:cNvPr id="9" name="Slide Number Placeholder 8">
            <a:extLst>
              <a:ext uri="{FF2B5EF4-FFF2-40B4-BE49-F238E27FC236}">
                <a16:creationId xmlns:a16="http://schemas.microsoft.com/office/drawing/2014/main" id="{C116F6B2-A4BB-18E2-9155-814C9C7BA47C}"/>
              </a:ext>
            </a:extLst>
          </p:cNvPr>
          <p:cNvSpPr>
            <a:spLocks noGrp="1"/>
          </p:cNvSpPr>
          <p:nvPr>
            <p:ph type="sldNum" sz="quarter" idx="12"/>
          </p:nvPr>
        </p:nvSpPr>
        <p:spPr/>
        <p:txBody>
          <a:bodyPr/>
          <a:lstStyle/>
          <a:p>
            <a:pPr>
              <a:defRPr/>
            </a:pPr>
            <a:fld id="{B0BA0F15-66FD-47F2-904D-700571CB0C0C}" type="slidenum">
              <a:rPr lang="en-GB" altLang="en-US" smtClean="0"/>
              <a:pPr>
                <a:defRPr/>
              </a:pPr>
              <a:t>‹#›</a:t>
            </a:fld>
            <a:endParaRPr lang="en-GB" altLang="en-US"/>
          </a:p>
        </p:txBody>
      </p:sp>
    </p:spTree>
    <p:extLst>
      <p:ext uri="{BB962C8B-B14F-4D97-AF65-F5344CB8AC3E}">
        <p14:creationId xmlns:p14="http://schemas.microsoft.com/office/powerpoint/2010/main" val="2480376188"/>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063A22-E3DF-7191-E18D-C8FA4AC44413}"/>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C58E970-9FF0-FF07-F642-23EDEB872330}"/>
              </a:ext>
            </a:extLst>
          </p:cNvPr>
          <p:cNvSpPr>
            <a:spLocks noGrp="1"/>
          </p:cNvSpPr>
          <p:nvPr>
            <p:ph type="dt" sz="half" idx="10"/>
          </p:nvPr>
        </p:nvSpPr>
        <p:spPr/>
        <p:txBody>
          <a:bodyPr/>
          <a:lstStyle/>
          <a:p>
            <a:pPr>
              <a:defRPr/>
            </a:pPr>
            <a:fld id="{950DA2BD-DC4B-D646-B2A9-484D116CD775}" type="datetime1">
              <a:rPr lang="en-GB" smtClean="0"/>
              <a:t>09/07/2024</a:t>
            </a:fld>
            <a:endParaRPr lang="en-GB"/>
          </a:p>
        </p:txBody>
      </p:sp>
      <p:sp>
        <p:nvSpPr>
          <p:cNvPr id="4" name="Footer Placeholder 3">
            <a:extLst>
              <a:ext uri="{FF2B5EF4-FFF2-40B4-BE49-F238E27FC236}">
                <a16:creationId xmlns:a16="http://schemas.microsoft.com/office/drawing/2014/main" id="{A1E384AB-27E2-E259-71A6-7568AC854EA2}"/>
              </a:ext>
            </a:extLst>
          </p:cNvPr>
          <p:cNvSpPr>
            <a:spLocks noGrp="1"/>
          </p:cNvSpPr>
          <p:nvPr>
            <p:ph type="ftr" sz="quarter" idx="11"/>
          </p:nvPr>
        </p:nvSpPr>
        <p:spPr/>
        <p:txBody>
          <a:bodyPr/>
          <a:lstStyle/>
          <a:p>
            <a:pPr>
              <a:defRPr/>
            </a:pPr>
            <a:r>
              <a:rPr lang="en-GB"/>
              <a:t>Porth Agored Social Work  Consolidation Programme </a:t>
            </a:r>
          </a:p>
          <a:p>
            <a:pPr>
              <a:defRPr/>
            </a:pPr>
            <a:r>
              <a:rPr lang="en-GB"/>
              <a:t>
</a:t>
            </a:r>
          </a:p>
        </p:txBody>
      </p:sp>
      <p:sp>
        <p:nvSpPr>
          <p:cNvPr id="5" name="Slide Number Placeholder 4">
            <a:extLst>
              <a:ext uri="{FF2B5EF4-FFF2-40B4-BE49-F238E27FC236}">
                <a16:creationId xmlns:a16="http://schemas.microsoft.com/office/drawing/2014/main" id="{69D9287C-ADF1-CFE2-DEA4-DE644CB8549C}"/>
              </a:ext>
            </a:extLst>
          </p:cNvPr>
          <p:cNvSpPr>
            <a:spLocks noGrp="1"/>
          </p:cNvSpPr>
          <p:nvPr>
            <p:ph type="sldNum" sz="quarter" idx="12"/>
          </p:nvPr>
        </p:nvSpPr>
        <p:spPr/>
        <p:txBody>
          <a:bodyPr/>
          <a:lstStyle/>
          <a:p>
            <a:pPr>
              <a:defRPr/>
            </a:pPr>
            <a:fld id="{FE6EBF1E-A97B-47B5-B28A-D83620E9434E}" type="slidenum">
              <a:rPr lang="en-GB" altLang="en-US" smtClean="0"/>
              <a:pPr>
                <a:defRPr/>
              </a:pPr>
              <a:t>‹#›</a:t>
            </a:fld>
            <a:endParaRPr lang="en-GB" altLang="en-US"/>
          </a:p>
        </p:txBody>
      </p:sp>
    </p:spTree>
    <p:extLst>
      <p:ext uri="{BB962C8B-B14F-4D97-AF65-F5344CB8AC3E}">
        <p14:creationId xmlns:p14="http://schemas.microsoft.com/office/powerpoint/2010/main" val="874180423"/>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DF35D3C-0BC3-23F8-A7B4-6ED366736193}"/>
              </a:ext>
            </a:extLst>
          </p:cNvPr>
          <p:cNvSpPr>
            <a:spLocks noGrp="1"/>
          </p:cNvSpPr>
          <p:nvPr>
            <p:ph type="dt" sz="half" idx="10"/>
          </p:nvPr>
        </p:nvSpPr>
        <p:spPr/>
        <p:txBody>
          <a:bodyPr/>
          <a:lstStyle/>
          <a:p>
            <a:pPr>
              <a:defRPr/>
            </a:pPr>
            <a:fld id="{51B0EF26-49EF-EF4C-A6A6-170CB908C505}" type="datetime1">
              <a:rPr lang="en-GB" smtClean="0"/>
              <a:t>09/07/2024</a:t>
            </a:fld>
            <a:endParaRPr lang="en-GB"/>
          </a:p>
        </p:txBody>
      </p:sp>
      <p:sp>
        <p:nvSpPr>
          <p:cNvPr id="3" name="Footer Placeholder 2">
            <a:extLst>
              <a:ext uri="{FF2B5EF4-FFF2-40B4-BE49-F238E27FC236}">
                <a16:creationId xmlns:a16="http://schemas.microsoft.com/office/drawing/2014/main" id="{9740CEEA-F21C-71A4-1BB6-9CBE15B077DA}"/>
              </a:ext>
            </a:extLst>
          </p:cNvPr>
          <p:cNvSpPr>
            <a:spLocks noGrp="1"/>
          </p:cNvSpPr>
          <p:nvPr>
            <p:ph type="ftr" sz="quarter" idx="11"/>
          </p:nvPr>
        </p:nvSpPr>
        <p:spPr/>
        <p:txBody>
          <a:bodyPr/>
          <a:lstStyle/>
          <a:p>
            <a:pPr>
              <a:defRPr/>
            </a:pPr>
            <a:r>
              <a:rPr lang="en-GB"/>
              <a:t>Porth Agored Social Work  Consolidation Programme </a:t>
            </a:r>
          </a:p>
          <a:p>
            <a:pPr>
              <a:defRPr/>
            </a:pPr>
            <a:r>
              <a:rPr lang="en-GB"/>
              <a:t>
</a:t>
            </a:r>
          </a:p>
        </p:txBody>
      </p:sp>
      <p:sp>
        <p:nvSpPr>
          <p:cNvPr id="4" name="Slide Number Placeholder 3">
            <a:extLst>
              <a:ext uri="{FF2B5EF4-FFF2-40B4-BE49-F238E27FC236}">
                <a16:creationId xmlns:a16="http://schemas.microsoft.com/office/drawing/2014/main" id="{7E1FBC26-9D7B-FF9B-9847-41309417AB31}"/>
              </a:ext>
            </a:extLst>
          </p:cNvPr>
          <p:cNvSpPr>
            <a:spLocks noGrp="1"/>
          </p:cNvSpPr>
          <p:nvPr>
            <p:ph type="sldNum" sz="quarter" idx="12"/>
          </p:nvPr>
        </p:nvSpPr>
        <p:spPr/>
        <p:txBody>
          <a:bodyPr/>
          <a:lstStyle/>
          <a:p>
            <a:pPr>
              <a:defRPr/>
            </a:pPr>
            <a:fld id="{38D5D192-0F34-459C-AB14-5F3672292351}" type="slidenum">
              <a:rPr lang="en-GB" altLang="en-US" smtClean="0"/>
              <a:pPr>
                <a:defRPr/>
              </a:pPr>
              <a:t>‹#›</a:t>
            </a:fld>
            <a:endParaRPr lang="en-GB" altLang="en-US"/>
          </a:p>
        </p:txBody>
      </p:sp>
    </p:spTree>
    <p:extLst>
      <p:ext uri="{BB962C8B-B14F-4D97-AF65-F5344CB8AC3E}">
        <p14:creationId xmlns:p14="http://schemas.microsoft.com/office/powerpoint/2010/main" val="2393731479"/>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B74BEE-7C7F-3788-1557-4EF6C77747F1}"/>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289F7D6-EF8A-09BE-C912-6D740DF18CAE}"/>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2CC4D286-4655-0ECA-15E1-CBB3030BFC01}"/>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1A648FD3-B2B6-0C98-1A0D-576C33CD9409}"/>
              </a:ext>
            </a:extLst>
          </p:cNvPr>
          <p:cNvSpPr>
            <a:spLocks noGrp="1"/>
          </p:cNvSpPr>
          <p:nvPr>
            <p:ph type="dt" sz="half" idx="10"/>
          </p:nvPr>
        </p:nvSpPr>
        <p:spPr/>
        <p:txBody>
          <a:bodyPr/>
          <a:lstStyle/>
          <a:p>
            <a:pPr>
              <a:defRPr/>
            </a:pPr>
            <a:fld id="{F2FCFCB8-7DDB-4648-99C5-583B8D0780ED}" type="datetime1">
              <a:rPr lang="en-GB" smtClean="0"/>
              <a:t>09/07/2024</a:t>
            </a:fld>
            <a:endParaRPr lang="en-GB"/>
          </a:p>
        </p:txBody>
      </p:sp>
      <p:sp>
        <p:nvSpPr>
          <p:cNvPr id="6" name="Footer Placeholder 5">
            <a:extLst>
              <a:ext uri="{FF2B5EF4-FFF2-40B4-BE49-F238E27FC236}">
                <a16:creationId xmlns:a16="http://schemas.microsoft.com/office/drawing/2014/main" id="{08C5F95E-833A-C9F0-25F7-C8D37F2AA240}"/>
              </a:ext>
            </a:extLst>
          </p:cNvPr>
          <p:cNvSpPr>
            <a:spLocks noGrp="1"/>
          </p:cNvSpPr>
          <p:nvPr>
            <p:ph type="ftr" sz="quarter" idx="11"/>
          </p:nvPr>
        </p:nvSpPr>
        <p:spPr/>
        <p:txBody>
          <a:bodyPr/>
          <a:lstStyle/>
          <a:p>
            <a:pPr>
              <a:defRPr/>
            </a:pPr>
            <a:r>
              <a:rPr lang="en-GB"/>
              <a:t>Porth Agored Social Work  Consolidation Programme </a:t>
            </a:r>
          </a:p>
          <a:p>
            <a:pPr>
              <a:defRPr/>
            </a:pPr>
            <a:r>
              <a:rPr lang="en-GB"/>
              <a:t>
</a:t>
            </a:r>
          </a:p>
        </p:txBody>
      </p:sp>
      <p:sp>
        <p:nvSpPr>
          <p:cNvPr id="7" name="Slide Number Placeholder 6">
            <a:extLst>
              <a:ext uri="{FF2B5EF4-FFF2-40B4-BE49-F238E27FC236}">
                <a16:creationId xmlns:a16="http://schemas.microsoft.com/office/drawing/2014/main" id="{41C10D8F-CAFA-5F64-6FC8-61FB5B50E0DB}"/>
              </a:ext>
            </a:extLst>
          </p:cNvPr>
          <p:cNvSpPr>
            <a:spLocks noGrp="1"/>
          </p:cNvSpPr>
          <p:nvPr>
            <p:ph type="sldNum" sz="quarter" idx="12"/>
          </p:nvPr>
        </p:nvSpPr>
        <p:spPr/>
        <p:txBody>
          <a:bodyPr/>
          <a:lstStyle/>
          <a:p>
            <a:pPr>
              <a:defRPr/>
            </a:pPr>
            <a:fld id="{5CE46D7A-EE6D-47EF-BB53-6D083EE2690E}" type="slidenum">
              <a:rPr lang="en-GB" altLang="en-US" smtClean="0"/>
              <a:pPr>
                <a:defRPr/>
              </a:pPr>
              <a:t>‹#›</a:t>
            </a:fld>
            <a:endParaRPr lang="en-GB" altLang="en-US"/>
          </a:p>
        </p:txBody>
      </p:sp>
    </p:spTree>
    <p:extLst>
      <p:ext uri="{BB962C8B-B14F-4D97-AF65-F5344CB8AC3E}">
        <p14:creationId xmlns:p14="http://schemas.microsoft.com/office/powerpoint/2010/main" val="2184727263"/>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8321D-1D99-3D5D-588B-308C598520EB}"/>
              </a:ext>
            </a:extLst>
          </p:cNvPr>
          <p:cNvSpPr>
            <a:spLocks noGrp="1"/>
          </p:cNvSpPr>
          <p:nvPr>
            <p:ph type="title"/>
          </p:nvPr>
        </p:nvSpPr>
        <p:spPr>
          <a:xfrm>
            <a:off x="629841" y="457200"/>
            <a:ext cx="2949178" cy="1600200"/>
          </a:xfrm>
        </p:spPr>
        <p:txBody>
          <a:bodyPr anchor="b"/>
          <a:lstStyle>
            <a:lvl1pPr>
              <a:defRPr sz="24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479613F-856A-50EB-2AFB-D206318D8F1E}"/>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DC7F12A7-EA4F-4038-0F1B-CE6179F37DF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a:extLst>
              <a:ext uri="{FF2B5EF4-FFF2-40B4-BE49-F238E27FC236}">
                <a16:creationId xmlns:a16="http://schemas.microsoft.com/office/drawing/2014/main" id="{3678E44D-A714-B34C-CF63-02C6F39F02DF}"/>
              </a:ext>
            </a:extLst>
          </p:cNvPr>
          <p:cNvSpPr>
            <a:spLocks noGrp="1"/>
          </p:cNvSpPr>
          <p:nvPr>
            <p:ph type="dt" sz="half" idx="10"/>
          </p:nvPr>
        </p:nvSpPr>
        <p:spPr/>
        <p:txBody>
          <a:bodyPr/>
          <a:lstStyle/>
          <a:p>
            <a:pPr>
              <a:defRPr/>
            </a:pPr>
            <a:fld id="{8C162483-3419-7E4A-B227-1BD8264E6354}" type="datetime1">
              <a:rPr lang="en-GB" smtClean="0"/>
              <a:t>09/07/2024</a:t>
            </a:fld>
            <a:endParaRPr lang="en-GB"/>
          </a:p>
        </p:txBody>
      </p:sp>
      <p:sp>
        <p:nvSpPr>
          <p:cNvPr id="6" name="Footer Placeholder 5">
            <a:extLst>
              <a:ext uri="{FF2B5EF4-FFF2-40B4-BE49-F238E27FC236}">
                <a16:creationId xmlns:a16="http://schemas.microsoft.com/office/drawing/2014/main" id="{5213B9E7-9321-BE1F-614A-D6609D3225FE}"/>
              </a:ext>
            </a:extLst>
          </p:cNvPr>
          <p:cNvSpPr>
            <a:spLocks noGrp="1"/>
          </p:cNvSpPr>
          <p:nvPr>
            <p:ph type="ftr" sz="quarter" idx="11"/>
          </p:nvPr>
        </p:nvSpPr>
        <p:spPr/>
        <p:txBody>
          <a:bodyPr/>
          <a:lstStyle/>
          <a:p>
            <a:pPr>
              <a:defRPr/>
            </a:pPr>
            <a:r>
              <a:rPr lang="en-GB"/>
              <a:t>Porth Agored Social Work  Consolidation Programme </a:t>
            </a:r>
          </a:p>
          <a:p>
            <a:pPr>
              <a:defRPr/>
            </a:pPr>
            <a:r>
              <a:rPr lang="en-GB"/>
              <a:t>
</a:t>
            </a:r>
          </a:p>
        </p:txBody>
      </p:sp>
      <p:sp>
        <p:nvSpPr>
          <p:cNvPr id="7" name="Slide Number Placeholder 6">
            <a:extLst>
              <a:ext uri="{FF2B5EF4-FFF2-40B4-BE49-F238E27FC236}">
                <a16:creationId xmlns:a16="http://schemas.microsoft.com/office/drawing/2014/main" id="{AB9BC7C5-A712-3DBC-FC33-516F8A9CC2B2}"/>
              </a:ext>
            </a:extLst>
          </p:cNvPr>
          <p:cNvSpPr>
            <a:spLocks noGrp="1"/>
          </p:cNvSpPr>
          <p:nvPr>
            <p:ph type="sldNum" sz="quarter" idx="12"/>
          </p:nvPr>
        </p:nvSpPr>
        <p:spPr/>
        <p:txBody>
          <a:bodyPr/>
          <a:lstStyle/>
          <a:p>
            <a:pPr>
              <a:defRPr/>
            </a:pPr>
            <a:fld id="{073021BE-59DA-4F00-B1D8-9F8FE8AB3B63}" type="slidenum">
              <a:rPr lang="en-GB" altLang="en-US" smtClean="0"/>
              <a:pPr>
                <a:defRPr/>
              </a:pPr>
              <a:t>‹#›</a:t>
            </a:fld>
            <a:endParaRPr lang="en-GB" altLang="en-US"/>
          </a:p>
        </p:txBody>
      </p:sp>
    </p:spTree>
    <p:extLst>
      <p:ext uri="{BB962C8B-B14F-4D97-AF65-F5344CB8AC3E}">
        <p14:creationId xmlns:p14="http://schemas.microsoft.com/office/powerpoint/2010/main" val="1495354367"/>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81219-CC00-BB69-80F3-9ECE9BA0DDBB}"/>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115B7F0-6C55-B86A-F6CF-6EABF938BBD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530F00C-4F02-6740-2937-0E0FBFF8BBED}"/>
              </a:ext>
            </a:extLst>
          </p:cNvPr>
          <p:cNvSpPr>
            <a:spLocks noGrp="1"/>
          </p:cNvSpPr>
          <p:nvPr>
            <p:ph type="dt" sz="half" idx="10"/>
          </p:nvPr>
        </p:nvSpPr>
        <p:spPr/>
        <p:txBody>
          <a:bodyPr/>
          <a:lstStyle/>
          <a:p>
            <a:pPr>
              <a:defRPr/>
            </a:pPr>
            <a:fld id="{927B369D-B24B-3A40-B984-C7C3B5EC2650}" type="datetime1">
              <a:rPr lang="en-GB" smtClean="0"/>
              <a:t>09/07/2024</a:t>
            </a:fld>
            <a:endParaRPr lang="en-GB"/>
          </a:p>
        </p:txBody>
      </p:sp>
      <p:sp>
        <p:nvSpPr>
          <p:cNvPr id="5" name="Footer Placeholder 4">
            <a:extLst>
              <a:ext uri="{FF2B5EF4-FFF2-40B4-BE49-F238E27FC236}">
                <a16:creationId xmlns:a16="http://schemas.microsoft.com/office/drawing/2014/main" id="{D835BEB7-678B-FA5E-16B7-DEB527C9E212}"/>
              </a:ext>
            </a:extLst>
          </p:cNvPr>
          <p:cNvSpPr>
            <a:spLocks noGrp="1"/>
          </p:cNvSpPr>
          <p:nvPr>
            <p:ph type="ftr" sz="quarter" idx="11"/>
          </p:nvPr>
        </p:nvSpPr>
        <p:spPr/>
        <p:txBody>
          <a:bodyPr/>
          <a:lstStyle/>
          <a:p>
            <a:pPr>
              <a:defRPr/>
            </a:pPr>
            <a:r>
              <a:rPr lang="en-GB"/>
              <a:t>Porth Agored Social Work  Consolidation Programme </a:t>
            </a:r>
          </a:p>
          <a:p>
            <a:pPr>
              <a:defRPr/>
            </a:pPr>
            <a:r>
              <a:rPr lang="en-GB"/>
              <a:t>
</a:t>
            </a:r>
          </a:p>
        </p:txBody>
      </p:sp>
      <p:sp>
        <p:nvSpPr>
          <p:cNvPr id="6" name="Slide Number Placeholder 5">
            <a:extLst>
              <a:ext uri="{FF2B5EF4-FFF2-40B4-BE49-F238E27FC236}">
                <a16:creationId xmlns:a16="http://schemas.microsoft.com/office/drawing/2014/main" id="{DD820C1B-830F-3F42-A907-4460D427A3B9}"/>
              </a:ext>
            </a:extLst>
          </p:cNvPr>
          <p:cNvSpPr>
            <a:spLocks noGrp="1"/>
          </p:cNvSpPr>
          <p:nvPr>
            <p:ph type="sldNum" sz="quarter" idx="12"/>
          </p:nvPr>
        </p:nvSpPr>
        <p:spPr/>
        <p:txBody>
          <a:bodyPr/>
          <a:lstStyle/>
          <a:p>
            <a:pPr>
              <a:defRPr/>
            </a:pPr>
            <a:fld id="{10584D18-B9FE-4DD9-A6E7-498DF1C30AC8}" type="slidenum">
              <a:rPr lang="en-GB" altLang="en-US" smtClean="0"/>
              <a:pPr>
                <a:defRPr/>
              </a:pPr>
              <a:t>‹#›</a:t>
            </a:fld>
            <a:endParaRPr lang="en-GB" altLang="en-US"/>
          </a:p>
        </p:txBody>
      </p:sp>
    </p:spTree>
    <p:extLst>
      <p:ext uri="{BB962C8B-B14F-4D97-AF65-F5344CB8AC3E}">
        <p14:creationId xmlns:p14="http://schemas.microsoft.com/office/powerpoint/2010/main" val="1745248913"/>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AB4C59C-41D4-0173-8129-C56139725150}"/>
              </a:ext>
            </a:extLst>
          </p:cNvPr>
          <p:cNvSpPr>
            <a:spLocks noGrp="1"/>
          </p:cNvSpPr>
          <p:nvPr>
            <p:ph type="title" orient="vert"/>
          </p:nvPr>
        </p:nvSpPr>
        <p:spPr>
          <a:xfrm>
            <a:off x="6543675" y="365125"/>
            <a:ext cx="1971675"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7A7FD77-DFAF-357A-601E-51C0634D5F22}"/>
              </a:ext>
            </a:extLst>
          </p:cNvPr>
          <p:cNvSpPr>
            <a:spLocks noGrp="1"/>
          </p:cNvSpPr>
          <p:nvPr>
            <p:ph type="body" orient="vert" idx="1"/>
          </p:nvPr>
        </p:nvSpPr>
        <p:spPr>
          <a:xfrm>
            <a:off x="628650" y="365125"/>
            <a:ext cx="5800725"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A9D122B8-9B7E-F331-47E6-7C9A10EDCB61}"/>
              </a:ext>
            </a:extLst>
          </p:cNvPr>
          <p:cNvSpPr>
            <a:spLocks noGrp="1"/>
          </p:cNvSpPr>
          <p:nvPr>
            <p:ph type="dt" sz="half" idx="10"/>
          </p:nvPr>
        </p:nvSpPr>
        <p:spPr/>
        <p:txBody>
          <a:bodyPr/>
          <a:lstStyle/>
          <a:p>
            <a:pPr>
              <a:defRPr/>
            </a:pPr>
            <a:fld id="{96A1AF3B-8B81-4245-810D-7791B91221A9}" type="datetime1">
              <a:rPr lang="en-GB" smtClean="0"/>
              <a:t>09/07/2024</a:t>
            </a:fld>
            <a:endParaRPr lang="en-GB"/>
          </a:p>
        </p:txBody>
      </p:sp>
      <p:sp>
        <p:nvSpPr>
          <p:cNvPr id="5" name="Footer Placeholder 4">
            <a:extLst>
              <a:ext uri="{FF2B5EF4-FFF2-40B4-BE49-F238E27FC236}">
                <a16:creationId xmlns:a16="http://schemas.microsoft.com/office/drawing/2014/main" id="{EF3B3EF9-C867-E22D-DAFD-4FD2F901AA53}"/>
              </a:ext>
            </a:extLst>
          </p:cNvPr>
          <p:cNvSpPr>
            <a:spLocks noGrp="1"/>
          </p:cNvSpPr>
          <p:nvPr>
            <p:ph type="ftr" sz="quarter" idx="11"/>
          </p:nvPr>
        </p:nvSpPr>
        <p:spPr/>
        <p:txBody>
          <a:bodyPr/>
          <a:lstStyle/>
          <a:p>
            <a:pPr>
              <a:defRPr/>
            </a:pPr>
            <a:r>
              <a:rPr lang="en-GB"/>
              <a:t>Porth Agored Social Work  Consolidation Programme </a:t>
            </a:r>
          </a:p>
          <a:p>
            <a:pPr>
              <a:defRPr/>
            </a:pPr>
            <a:r>
              <a:rPr lang="en-GB"/>
              <a:t>
</a:t>
            </a:r>
          </a:p>
        </p:txBody>
      </p:sp>
      <p:sp>
        <p:nvSpPr>
          <p:cNvPr id="6" name="Slide Number Placeholder 5">
            <a:extLst>
              <a:ext uri="{FF2B5EF4-FFF2-40B4-BE49-F238E27FC236}">
                <a16:creationId xmlns:a16="http://schemas.microsoft.com/office/drawing/2014/main" id="{72DCEEA3-E904-7570-59FB-EE4C8F71B7D2}"/>
              </a:ext>
            </a:extLst>
          </p:cNvPr>
          <p:cNvSpPr>
            <a:spLocks noGrp="1"/>
          </p:cNvSpPr>
          <p:nvPr>
            <p:ph type="sldNum" sz="quarter" idx="12"/>
          </p:nvPr>
        </p:nvSpPr>
        <p:spPr/>
        <p:txBody>
          <a:bodyPr/>
          <a:lstStyle/>
          <a:p>
            <a:pPr>
              <a:defRPr/>
            </a:pPr>
            <a:fld id="{F6B4069F-5484-4D84-A35B-2D1DEC953E58}" type="slidenum">
              <a:rPr lang="en-GB" altLang="en-US" smtClean="0"/>
              <a:pPr>
                <a:defRPr/>
              </a:pPr>
              <a:t>‹#›</a:t>
            </a:fld>
            <a:endParaRPr lang="en-GB" altLang="en-US"/>
          </a:p>
        </p:txBody>
      </p:sp>
    </p:spTree>
    <p:extLst>
      <p:ext uri="{BB962C8B-B14F-4D97-AF65-F5344CB8AC3E}">
        <p14:creationId xmlns:p14="http://schemas.microsoft.com/office/powerpoint/2010/main" val="11219207"/>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C4608447-4558-4330-B55D-6D272B3A64B8}"/>
              </a:ext>
            </a:extLst>
          </p:cNvPr>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ct val="0"/>
              </a:spcBef>
              <a:spcAft>
                <a:spcPct val="0"/>
              </a:spcAft>
              <a:defRPr/>
            </a:pPr>
            <a:endParaRPr lang="en-US"/>
          </a:p>
        </p:txBody>
      </p:sp>
      <p:sp>
        <p:nvSpPr>
          <p:cNvPr id="5" name="Oval 4">
            <a:extLst>
              <a:ext uri="{FF2B5EF4-FFF2-40B4-BE49-F238E27FC236}">
                <a16:creationId xmlns:a16="http://schemas.microsoft.com/office/drawing/2014/main" id="{B242663A-2A93-4F68-A1D5-82C515126074}"/>
              </a:ext>
            </a:extLst>
          </p:cNvPr>
          <p:cNvSpPr/>
          <p:nvPr/>
        </p:nvSpPr>
        <p:spPr>
          <a:xfrm>
            <a:off x="1157288" y="1344613"/>
            <a:ext cx="63500" cy="65087"/>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fontAlgn="auto" hangingPunct="1">
              <a:spcBef>
                <a:spcPct val="0"/>
              </a:spcBef>
              <a:spcAft>
                <a:spcPct val="0"/>
              </a:spcAft>
              <a:defRPr/>
            </a:pPr>
            <a:endParaRPr lang="en-US"/>
          </a:p>
        </p:txBody>
      </p:sp>
      <p:sp>
        <p:nvSpPr>
          <p:cNvPr id="6" name="Title 1">
            <a:extLst>
              <a:ext uri="{FF2B5EF4-FFF2-40B4-BE49-F238E27FC236}">
                <a16:creationId xmlns:a16="http://schemas.microsoft.com/office/drawing/2014/main" id="{8485F8F8-0064-42DC-95A6-9BEFAF247968}"/>
              </a:ext>
            </a:extLst>
          </p:cNvPr>
          <p:cNvSpPr txBox="1"/>
          <p:nvPr userDrawn="1"/>
        </p:nvSpPr>
        <p:spPr>
          <a:xfrm>
            <a:off x="1143000" y="285750"/>
            <a:ext cx="7335838" cy="428625"/>
          </a:xfrm>
          <a:prstGeom prst="rect">
            <a:avLst/>
          </a:prstGeom>
        </p:spPr>
        <p:txBody>
          <a:bodyPr anchor="ctr">
            <a:normAutofit/>
          </a:bodyPr>
          <a:lstStyle/>
          <a:p>
            <a:pPr eaLnBrk="1" fontAlgn="auto" hangingPunct="1">
              <a:spcAft>
                <a:spcPct val="0"/>
              </a:spcAft>
              <a:defRPr/>
            </a:pPr>
            <a:r>
              <a:rPr lang="en-GB">
                <a:solidFill>
                  <a:schemeClr val="tx2">
                    <a:satMod val="130000"/>
                  </a:schemeClr>
                </a:solidFill>
                <a:effectLst>
                  <a:outerShdw blurRad="50000" dist="30000" dir="5400000" algn="tl" rotWithShape="0">
                    <a:srgbClr val="000000">
                      <a:alpha val="30000"/>
                    </a:srgbClr>
                  </a:outerShdw>
                </a:effectLst>
                <a:latin typeface="+mj-lt"/>
                <a:ea typeface="+mj-ea"/>
                <a:cs typeface="+mj-cs"/>
              </a:rPr>
              <a:t>TRAINING THE TRAINERS</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10" name="Title 1"/>
          <p:cNvSpPr>
            <a:spLocks noGrp="1"/>
          </p:cNvSpPr>
          <p:nvPr>
            <p:ph type="ctrTitle"/>
          </p:nvPr>
        </p:nvSpPr>
        <p:spPr>
          <a:xfrm>
            <a:off x="1295376" y="438150"/>
            <a:ext cx="7335862" cy="428606"/>
          </a:xfrm>
        </p:spPr>
        <p:txBody>
          <a:bodyPr/>
          <a:lstStyle/>
          <a:p>
            <a:r>
              <a:rPr lang="en-GB"/>
              <a:t>TRAINING THE TRAINERS</a:t>
            </a:r>
          </a:p>
        </p:txBody>
      </p:sp>
    </p:spTree>
    <p:extLst>
      <p:ext uri="{BB962C8B-B14F-4D97-AF65-F5344CB8AC3E}">
        <p14:creationId xmlns:p14="http://schemas.microsoft.com/office/powerpoint/2010/main" val="184466525"/>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E59182-D5AF-1B28-6F6C-277BF84E2507}"/>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B0DAB63-EED8-8CCE-23B9-367E9D0C31B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90C646D-27F8-C2C1-9B20-A22C55D08F5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pPr>
              <a:defRPr/>
            </a:pPr>
            <a:fld id="{8564A943-C1C6-2549-9A91-FAEFAFEEF565}" type="datetime1">
              <a:rPr lang="en-GB" smtClean="0"/>
              <a:t>09/07/2024</a:t>
            </a:fld>
            <a:endParaRPr lang="en-GB"/>
          </a:p>
        </p:txBody>
      </p:sp>
      <p:sp>
        <p:nvSpPr>
          <p:cNvPr id="5" name="Footer Placeholder 4">
            <a:extLst>
              <a:ext uri="{FF2B5EF4-FFF2-40B4-BE49-F238E27FC236}">
                <a16:creationId xmlns:a16="http://schemas.microsoft.com/office/drawing/2014/main" id="{540C6D3E-BD41-FC89-FD7F-A3B24A429C8A}"/>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pPr>
              <a:defRPr/>
            </a:pPr>
            <a:r>
              <a:rPr lang="en-GB"/>
              <a:t>Porth Agored Social Work  Consolidation Programme </a:t>
            </a:r>
          </a:p>
          <a:p>
            <a:pPr>
              <a:defRPr/>
            </a:pPr>
            <a:r>
              <a:rPr lang="en-GB"/>
              <a:t>
</a:t>
            </a:r>
          </a:p>
        </p:txBody>
      </p:sp>
      <p:sp>
        <p:nvSpPr>
          <p:cNvPr id="6" name="Slide Number Placeholder 5">
            <a:extLst>
              <a:ext uri="{FF2B5EF4-FFF2-40B4-BE49-F238E27FC236}">
                <a16:creationId xmlns:a16="http://schemas.microsoft.com/office/drawing/2014/main" id="{D3ED55C3-361F-5658-9E52-DB2635ED37DA}"/>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pPr>
              <a:defRPr/>
            </a:pPr>
            <a:fld id="{BF68429A-D703-4AE5-987F-01DDF85849DA}" type="slidenum">
              <a:rPr lang="en-GB" altLang="en-US" smtClean="0"/>
              <a:pPr>
                <a:defRPr/>
              </a:pPr>
              <a:t>‹#›</a:t>
            </a:fld>
            <a:endParaRPr lang="en-GB" altLang="en-US"/>
          </a:p>
        </p:txBody>
      </p:sp>
    </p:spTree>
    <p:extLst>
      <p:ext uri="{BB962C8B-B14F-4D97-AF65-F5344CB8AC3E}">
        <p14:creationId xmlns:p14="http://schemas.microsoft.com/office/powerpoint/2010/main" val="2438438798"/>
      </p:ext>
    </p:extLst>
  </p:cSld>
  <p:clrMap bg1="lt1" tx1="dk1" bg2="lt2" tx2="dk2" accent1="accent1" accent2="accent2" accent3="accent3" accent4="accent4" accent5="accent5" accent6="accent6" hlink="hlink" folHlink="folHlink"/>
  <p:sldLayoutIdLst>
    <p:sldLayoutId id="2147484657" r:id="rId1"/>
    <p:sldLayoutId id="2147484658" r:id="rId2"/>
    <p:sldLayoutId id="2147484659" r:id="rId3"/>
    <p:sldLayoutId id="2147484660" r:id="rId4"/>
    <p:sldLayoutId id="2147484661" r:id="rId5"/>
    <p:sldLayoutId id="2147484662" r:id="rId6"/>
    <p:sldLayoutId id="2147484663" r:id="rId7"/>
    <p:sldLayoutId id="2147484664" r:id="rId8"/>
    <p:sldLayoutId id="2147484665" r:id="rId9"/>
    <p:sldLayoutId id="2147484666" r:id="rId10"/>
    <p:sldLayoutId id="2147484667" r:id="rId11"/>
    <p:sldLayoutId id="2147484642" r:id="rId12"/>
  </p:sldLayoutIdLst>
  <p:transition/>
  <p:hf hd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11.png"/><Relationship Id="rId3" Type="http://schemas.microsoft.com/office/2018/10/relationships/comments" Target="../comments/modernComment_12F_0.xml"/><Relationship Id="rId7" Type="http://schemas.openxmlformats.org/officeDocument/2006/relationships/hyperlink" Target="https://libapps-eu.s3.amazonaws.com/accounts/47330/images/ERA.png" TargetMode="External"/><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8.jpeg"/><Relationship Id="rId7" Type="http://schemas.openxmlformats.org/officeDocument/2006/relationships/diagramColors" Target="../diagrams/colors3.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314" name="Rectangle 12313">
            <a:extLst>
              <a:ext uri="{FF2B5EF4-FFF2-40B4-BE49-F238E27FC236}">
                <a16:creationId xmlns:a16="http://schemas.microsoft.com/office/drawing/2014/main" id="{4522B21E-B2B9-4C72-9A71-C87EFD137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15" name="Rectangle 12314">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9144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16" name="Rectangle 12315">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7348" y="551962"/>
            <a:ext cx="8249304"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505823-258E-480F-90B6-B75E69C98925}"/>
              </a:ext>
            </a:extLst>
          </p:cNvPr>
          <p:cNvSpPr>
            <a:spLocks noGrp="1"/>
          </p:cNvSpPr>
          <p:nvPr>
            <p:ph type="ctrTitle" idx="4294967295"/>
          </p:nvPr>
        </p:nvSpPr>
        <p:spPr>
          <a:xfrm>
            <a:off x="1143000" y="1293338"/>
            <a:ext cx="6858000" cy="3274592"/>
          </a:xfrm>
        </p:spPr>
        <p:txBody>
          <a:bodyPr vert="horz" lIns="91440" tIns="45720" rIns="91440" bIns="45720" rtlCol="0" anchor="ctr">
            <a:normAutofit fontScale="90000"/>
          </a:bodyPr>
          <a:lstStyle/>
          <a:p>
            <a:pPr algn="ctr" defTabSz="914400">
              <a:defRPr/>
            </a:pPr>
            <a:r>
              <a:rPr lang="cy" b="0" i="0" u="none" strike="noStrike" cap="none" baseline="0" dirty="0">
                <a:effectLst/>
                <a:uFillTx/>
              </a:rPr>
              <a:t>Tystysgrif i Raddedigion </a:t>
            </a:r>
            <a:r>
              <a:rPr lang="cy" sz="5400" b="0" i="0" u="none" strike="noStrike" cap="none" baseline="0" dirty="0">
                <a:solidFill>
                  <a:srgbClr val="000000"/>
                </a:solidFill>
                <a:effectLst/>
                <a:uFillTx/>
                <a:latin typeface="Aptos Display"/>
              </a:rPr>
              <a:t> </a:t>
            </a:r>
            <a:br>
              <a:rPr lang="cy" sz="5400" b="0" i="0" u="none" strike="noStrike" cap="none" baseline="0" dirty="0">
                <a:solidFill>
                  <a:srgbClr val="000000"/>
                </a:solidFill>
                <a:effectLst/>
                <a:uFillTx/>
                <a:latin typeface="Aptos Display"/>
              </a:rPr>
            </a:br>
            <a:r>
              <a:rPr lang="cy" sz="5400" b="0" i="0" u="none" strike="noStrike" cap="none" baseline="0" dirty="0">
                <a:solidFill>
                  <a:srgbClr val="000000"/>
                </a:solidFill>
                <a:effectLst/>
                <a:uFillTx/>
                <a:latin typeface="Aptos Display"/>
              </a:rPr>
              <a:t>Porth Agored</a:t>
            </a:r>
            <a:br>
              <a:rPr sz="5400" dirty="0"/>
            </a:br>
            <a:br>
              <a:rPr sz="5400" dirty="0"/>
            </a:br>
            <a:br>
              <a:rPr sz="5400" dirty="0"/>
            </a:br>
            <a:r>
              <a:rPr lang="cy" sz="5400" b="0" i="0" u="none" strike="noStrike" cap="none" baseline="0" dirty="0">
                <a:solidFill>
                  <a:srgbClr val="000000"/>
                </a:solidFill>
                <a:effectLst/>
                <a:uFillTx/>
                <a:latin typeface="Aptos Display"/>
              </a:rPr>
              <a:t>Rhaglen Cydgrynhoi Gweithdy 4</a:t>
            </a:r>
          </a:p>
        </p:txBody>
      </p:sp>
      <p:cxnSp>
        <p:nvCxnSpPr>
          <p:cNvPr id="12313" name="Straight Connector 12312">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447348" y="6354708"/>
            <a:ext cx="8250174"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2291" name="Slide Number Placeholder 4">
            <a:extLst>
              <a:ext uri="{FF2B5EF4-FFF2-40B4-BE49-F238E27FC236}">
                <a16:creationId xmlns:a16="http://schemas.microsoft.com/office/drawing/2014/main" id="{85B6BE82-9220-4FE0-ABA1-06851A940721}"/>
              </a:ext>
            </a:extLst>
          </p:cNvPr>
          <p:cNvSpPr>
            <a:spLocks noGrp="1" noChangeArrowheads="1"/>
          </p:cNvSpPr>
          <p:nvPr>
            <p:ph type="sldNum" sz="quarter" idx="12"/>
          </p:nvPr>
        </p:nvSpPr>
        <p:spPr bwMode="auto">
          <a:xfrm>
            <a:off x="6457950" y="6492240"/>
            <a:ext cx="20574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D7F78F23-C252-4322-8A3F-C8E65EBE2B10}" type="slidenum">
              <a:rPr lang="en-US" altLang="en-US" sz="1200">
                <a:solidFill>
                  <a:schemeClr val="tx1">
                    <a:tint val="75000"/>
                  </a:schemeClr>
                </a:solidFill>
                <a:latin typeface="+mn-lt"/>
                <a:cs typeface="+mn-cs"/>
              </a:rPr>
              <a:pPr>
                <a:spcAft>
                  <a:spcPts val="600"/>
                </a:spcAft>
              </a:pPr>
              <a:t>1</a:t>
            </a:fld>
            <a:endParaRPr lang="en-US" altLang="en-US" sz="1200">
              <a:solidFill>
                <a:schemeClr val="tx1">
                  <a:tint val="75000"/>
                </a:schemeClr>
              </a:solidFill>
              <a:latin typeface="+mn-lt"/>
              <a:cs typeface="+mn-cs"/>
            </a:endParaRPr>
          </a:p>
        </p:txBody>
      </p:sp>
      <p:sp>
        <p:nvSpPr>
          <p:cNvPr id="3" name="Footer Placeholder 2">
            <a:extLst>
              <a:ext uri="{FF2B5EF4-FFF2-40B4-BE49-F238E27FC236}">
                <a16:creationId xmlns:a16="http://schemas.microsoft.com/office/drawing/2014/main" id="{56D6FD9E-A440-2C45-330A-B5EE5BFA02B0}"/>
              </a:ext>
            </a:extLst>
          </p:cNvPr>
          <p:cNvSpPr>
            <a:spLocks noGrp="1"/>
          </p:cNvSpPr>
          <p:nvPr>
            <p:ph type="ftr" sz="quarter" idx="11"/>
          </p:nvPr>
        </p:nvSpPr>
        <p:spPr>
          <a:xfrm>
            <a:off x="3028949" y="5989583"/>
            <a:ext cx="3086100" cy="365125"/>
          </a:xfrm>
        </p:spPr>
        <p:txBody>
          <a:bodyPr/>
          <a:lstStyle/>
          <a:p>
            <a:r>
              <a:rPr lang="cy" sz="900" b="0" i="0" u="none" strike="noStrike" cap="none" baseline="0" dirty="0">
                <a:solidFill>
                  <a:srgbClr val="767676"/>
                </a:solidFill>
                <a:effectLst/>
                <a:uFillTx/>
                <a:latin typeface="Aptos"/>
              </a:rPr>
              <a:t>Rhaglen Cydgrynhoi Gwaith Cymdeithasol Porth Agored </a:t>
            </a:r>
          </a:p>
          <a:p>
            <a:r>
              <a:rPr lang="en-GB" dirty="0"/>
              <a:t>
</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597DD76B-BC76-4F79-AD40-8F9F93D7B50D}"/>
              </a:ext>
            </a:extLst>
          </p:cNvPr>
          <p:cNvSpPr>
            <a:spLocks noGrp="1"/>
          </p:cNvSpPr>
          <p:nvPr>
            <p:ph type="title"/>
          </p:nvPr>
        </p:nvSpPr>
        <p:spPr>
          <a:xfrm>
            <a:off x="606478" y="386930"/>
            <a:ext cx="6927525" cy="1188950"/>
          </a:xfrm>
        </p:spPr>
        <p:txBody>
          <a:bodyPr anchor="b">
            <a:normAutofit/>
          </a:bodyPr>
          <a:lstStyle/>
          <a:p>
            <a:pPr>
              <a:defRPr/>
            </a:pPr>
            <a:r>
              <a:rPr lang="cy" sz="3600" b="1" i="0" u="none" strike="noStrike" cap="none" baseline="0">
                <a:solidFill>
                  <a:srgbClr val="000000"/>
                </a:solidFill>
                <a:effectLst/>
                <a:uFillTx/>
                <a:latin typeface="Aptos Display"/>
              </a:rPr>
              <a:t>Disgwyliadau/Rheolau Sylfaenol ar gyfer Gweithdai</a:t>
            </a:r>
          </a:p>
        </p:txBody>
      </p:sp>
      <p:grpSp>
        <p:nvGrpSpPr>
          <p:cNvPr id="22" name="Group 21">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998368"/>
            <a:ext cx="8771274" cy="782176"/>
            <a:chOff x="-2" y="1998368"/>
            <a:chExt cx="11695083" cy="782176"/>
          </a:xfrm>
        </p:grpSpPr>
        <p:sp>
          <p:nvSpPr>
            <p:cNvPr id="23" name="Rectangle 22">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Rectangle 25">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8537521"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8B308393-34A1-4ACB-8B34-C30FD8327987}"/>
              </a:ext>
            </a:extLst>
          </p:cNvPr>
          <p:cNvSpPr>
            <a:spLocks noGrp="1"/>
          </p:cNvSpPr>
          <p:nvPr>
            <p:ph idx="1"/>
          </p:nvPr>
        </p:nvSpPr>
        <p:spPr>
          <a:xfrm>
            <a:off x="595245" y="2599509"/>
            <a:ext cx="7607751" cy="3435531"/>
          </a:xfrm>
        </p:spPr>
        <p:txBody>
          <a:bodyPr anchor="ctr">
            <a:normAutofit lnSpcReduction="10000"/>
          </a:bodyPr>
          <a:lstStyle/>
          <a:p>
            <a:r>
              <a:rPr lang="cy" sz="2800" b="0" i="0" u="none" strike="noStrike" cap="none" baseline="0">
                <a:solidFill>
                  <a:srgbClr val="000000"/>
                </a:solidFill>
                <a:effectLst/>
                <a:uFillTx/>
                <a:latin typeface="Aptos"/>
              </a:rPr>
              <a:t>Cyfrinachedd </a:t>
            </a:r>
          </a:p>
          <a:p>
            <a:r>
              <a:rPr lang="cy" sz="2800" b="0" i="0" u="none" strike="noStrike" cap="none" baseline="0">
                <a:solidFill>
                  <a:srgbClr val="000000"/>
                </a:solidFill>
                <a:effectLst/>
                <a:uFillTx/>
                <a:latin typeface="Aptos"/>
              </a:rPr>
              <a:t>Parch </a:t>
            </a:r>
          </a:p>
          <a:p>
            <a:r>
              <a:rPr lang="cy" sz="2800" b="0" i="0" u="none" strike="noStrike" cap="none" baseline="0">
                <a:solidFill>
                  <a:srgbClr val="000000"/>
                </a:solidFill>
                <a:effectLst/>
                <a:uFillTx/>
                <a:latin typeface="Aptos"/>
              </a:rPr>
              <a:t>Un person i siarad ar y tro. Codwch eich llaw os hoffech wneud sylw</a:t>
            </a:r>
          </a:p>
          <a:p>
            <a:r>
              <a:rPr lang="cy" sz="2800" b="0" i="0" u="none" strike="noStrike" cap="none" baseline="0">
                <a:solidFill>
                  <a:srgbClr val="000000"/>
                </a:solidFill>
                <a:effectLst/>
                <a:uFillTx/>
                <a:latin typeface="Aptos"/>
              </a:rPr>
              <a:t>Os ar-lein, defnyddiwch yr emoji 'llaw i fyny' neu'r blwch trafod </a:t>
            </a:r>
          </a:p>
          <a:p>
            <a:r>
              <a:rPr lang="cy" sz="2800" b="0" i="0" u="none" strike="noStrike" cap="none" baseline="0">
                <a:solidFill>
                  <a:srgbClr val="000000"/>
                </a:solidFill>
                <a:effectLst/>
                <a:uFillTx/>
                <a:latin typeface="Aptos"/>
              </a:rPr>
              <a:t>Cyfraniad – plîs cyfrannwch a cheisiwch gadw ffocws</a:t>
            </a:r>
          </a:p>
          <a:p>
            <a:pPr marL="109537" indent="0">
              <a:buNone/>
              <a:defRPr/>
            </a:pPr>
            <a:endParaRPr lang="en-GB"/>
          </a:p>
          <a:p>
            <a:pPr marL="109537" indent="0">
              <a:buFont typeface="Wingdings 3" panose="05040102010807070707" pitchFamily="18" charset="2"/>
              <a:buNone/>
              <a:defRPr/>
            </a:pPr>
            <a:endParaRPr lang="en-GB"/>
          </a:p>
        </p:txBody>
      </p:sp>
      <p:sp>
        <p:nvSpPr>
          <p:cNvPr id="6" name="Footer Placeholder 5">
            <a:extLst>
              <a:ext uri="{FF2B5EF4-FFF2-40B4-BE49-F238E27FC236}">
                <a16:creationId xmlns:a16="http://schemas.microsoft.com/office/drawing/2014/main" id="{0AA91208-7B8A-914D-55E0-81F33DA0C95C}"/>
              </a:ext>
            </a:extLst>
          </p:cNvPr>
          <p:cNvSpPr>
            <a:spLocks noGrp="1"/>
          </p:cNvSpPr>
          <p:nvPr>
            <p:ph type="ftr" sz="quarter" idx="11"/>
          </p:nvPr>
        </p:nvSpPr>
        <p:spPr>
          <a:xfrm>
            <a:off x="3028950" y="6492240"/>
            <a:ext cx="3086100" cy="365125"/>
          </a:xfrm>
        </p:spPr>
        <p:txBody>
          <a:bodyPr>
            <a:normAutofit/>
          </a:bodyPr>
          <a:lstStyle/>
          <a:p>
            <a:r>
              <a:rPr lang="cy" sz="200" b="0" i="0" u="none" strike="noStrike" cap="none" baseline="0">
                <a:solidFill>
                  <a:srgbClr val="767676"/>
                </a:solidFill>
                <a:effectLst/>
                <a:uFillTx/>
                <a:latin typeface="Aptos"/>
              </a:rPr>
              <a:t>Rhaglen Cydgrynhoi Gwaith Cymdeithasol Porth Agored </a:t>
            </a:r>
          </a:p>
          <a:p>
            <a:r>
              <a:rPr lang="en-GB" sz="200"/>
              <a:t>
</a:t>
            </a:r>
          </a:p>
        </p:txBody>
      </p:sp>
      <p:sp>
        <p:nvSpPr>
          <p:cNvPr id="4" name="Slide Number Placeholder 3">
            <a:extLst>
              <a:ext uri="{FF2B5EF4-FFF2-40B4-BE49-F238E27FC236}">
                <a16:creationId xmlns:a16="http://schemas.microsoft.com/office/drawing/2014/main" id="{4657A8E3-D291-6EC6-F386-9F9095EA8B9E}"/>
              </a:ext>
            </a:extLst>
          </p:cNvPr>
          <p:cNvSpPr>
            <a:spLocks noGrp="1"/>
          </p:cNvSpPr>
          <p:nvPr>
            <p:ph type="sldNum" sz="quarter" idx="12"/>
          </p:nvPr>
        </p:nvSpPr>
        <p:spPr/>
        <p:txBody>
          <a:bodyPr/>
          <a:lstStyle/>
          <a:p>
            <a:pPr>
              <a:defRPr/>
            </a:pPr>
            <a:fld id="{E07D619C-9A2E-4280-B9DB-349F82AE6CEA}" type="slidenum">
              <a:rPr lang="en-GB" altLang="en-US" smtClean="0"/>
              <a:pPr>
                <a:defRPr/>
              </a:pPr>
              <a:t>2</a:t>
            </a:fld>
            <a:endParaRPr lang="en-GB" altLang="en-US"/>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1"/>
            <a:ext cx="9143997"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6086479"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4" y="-1"/>
            <a:ext cx="3057523"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512" y="-1"/>
            <a:ext cx="8799485"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1ABA02CA-3FD8-B1A4-1A1F-0BB5224E8B44}"/>
              </a:ext>
            </a:extLst>
          </p:cNvPr>
          <p:cNvSpPr>
            <a:spLocks noGrp="1"/>
          </p:cNvSpPr>
          <p:nvPr>
            <p:ph type="title"/>
          </p:nvPr>
        </p:nvSpPr>
        <p:spPr>
          <a:xfrm>
            <a:off x="1028699" y="294538"/>
            <a:ext cx="7421963" cy="1033669"/>
          </a:xfrm>
        </p:spPr>
        <p:txBody>
          <a:bodyPr>
            <a:normAutofit/>
          </a:bodyPr>
          <a:lstStyle/>
          <a:p>
            <a:r>
              <a:rPr lang="cy" sz="3500" b="0" i="0" u="none" strike="noStrike" cap="none" baseline="0">
                <a:solidFill>
                  <a:srgbClr val="FFFFFF"/>
                </a:solidFill>
                <a:effectLst/>
                <a:uFillTx/>
                <a:latin typeface="Aptos Display"/>
              </a:rPr>
              <a:t>Gweithdy 4 Nodau ac Amcanion </a:t>
            </a:r>
          </a:p>
        </p:txBody>
      </p:sp>
      <p:sp>
        <p:nvSpPr>
          <p:cNvPr id="2" name="Content Placeholder 1">
            <a:extLst>
              <a:ext uri="{FF2B5EF4-FFF2-40B4-BE49-F238E27FC236}">
                <a16:creationId xmlns:a16="http://schemas.microsoft.com/office/drawing/2014/main" id="{F909D4F5-3E51-E1AE-451D-6BA3AAE1CADB}"/>
              </a:ext>
            </a:extLst>
          </p:cNvPr>
          <p:cNvSpPr>
            <a:spLocks noGrp="1"/>
          </p:cNvSpPr>
          <p:nvPr>
            <p:ph idx="1"/>
          </p:nvPr>
        </p:nvSpPr>
        <p:spPr>
          <a:xfrm>
            <a:off x="752945" y="2728175"/>
            <a:ext cx="7638109" cy="4424363"/>
          </a:xfrm>
        </p:spPr>
        <p:txBody>
          <a:bodyPr anchor="ctr">
            <a:normAutofit/>
          </a:bodyPr>
          <a:lstStyle/>
          <a:p>
            <a:pPr lvl="0"/>
            <a:endParaRPr lang="en-GB" sz="1700" dirty="0"/>
          </a:p>
          <a:p>
            <a:pPr lvl="0"/>
            <a:r>
              <a:rPr lang="cy" sz="2400" b="0" i="0" u="none" strike="noStrike" cap="none" baseline="0" dirty="0">
                <a:solidFill>
                  <a:srgbClr val="000000"/>
                </a:solidFill>
                <a:effectLst/>
                <a:uFillTx/>
                <a:latin typeface="Aptos"/>
              </a:rPr>
              <a:t>Egluro gofynion Tasg 4 – Diogelu mewn maes nad yw'n brif faes gwaith i chi</a:t>
            </a:r>
          </a:p>
          <a:p>
            <a:pPr lvl="0"/>
            <a:r>
              <a:rPr lang="cy" sz="2400" b="0" i="0" u="none" strike="noStrike" cap="none" baseline="0" dirty="0">
                <a:solidFill>
                  <a:srgbClr val="000000"/>
                </a:solidFill>
                <a:effectLst/>
                <a:uFillTx/>
                <a:latin typeface="Aptos"/>
              </a:rPr>
              <a:t>Egluro gofynion Tasg 1 rhan b yr Adolygiad Datblygiadol</a:t>
            </a:r>
          </a:p>
          <a:p>
            <a:pPr lvl="0"/>
            <a:r>
              <a:rPr lang="cy" sz="2400" b="0" i="0" u="none" strike="noStrike" cap="none" baseline="0" dirty="0">
                <a:solidFill>
                  <a:srgbClr val="000000"/>
                </a:solidFill>
                <a:effectLst/>
                <a:uFillTx/>
                <a:latin typeface="Aptos"/>
              </a:rPr>
              <a:t>Ystyried y meini prawf marcio ar gyfer pob tasg</a:t>
            </a:r>
          </a:p>
          <a:p>
            <a:r>
              <a:rPr lang="cy" sz="2400" b="0" i="0" u="none" strike="noStrike" cap="none" baseline="0" dirty="0">
                <a:solidFill>
                  <a:srgbClr val="000000"/>
                </a:solidFill>
                <a:effectLst/>
                <a:uFillTx/>
                <a:latin typeface="Aptos"/>
              </a:rPr>
              <a:t>Syniadau ac awgrymiadau ar gyfer cyflwyniad llwyddiannus</a:t>
            </a:r>
          </a:p>
          <a:p>
            <a:r>
              <a:rPr lang="cy" sz="2400" b="0" i="0" u="none" strike="noStrike" cap="none" baseline="0" dirty="0">
                <a:solidFill>
                  <a:srgbClr val="000000"/>
                </a:solidFill>
                <a:effectLst/>
                <a:uFillTx/>
                <a:latin typeface="Aptos"/>
              </a:rPr>
              <a:t>Atgoffa am y rheolau ar Gyfrinachedd a Llên-ladrad</a:t>
            </a:r>
          </a:p>
          <a:p>
            <a:r>
              <a:rPr lang="cy" sz="2400" b="0" i="0" u="none" strike="noStrike" cap="none" baseline="0" dirty="0">
                <a:solidFill>
                  <a:srgbClr val="000000"/>
                </a:solidFill>
                <a:effectLst/>
                <a:uFillTx/>
                <a:latin typeface="Aptos"/>
              </a:rPr>
              <a:t>Proses Gyflwyno</a:t>
            </a:r>
          </a:p>
          <a:p>
            <a:r>
              <a:rPr lang="cy" sz="2400" b="0" i="0" u="none" strike="noStrike" cap="none" baseline="0" dirty="0">
                <a:solidFill>
                  <a:srgbClr val="000000"/>
                </a:solidFill>
                <a:effectLst/>
                <a:uFillTx/>
                <a:latin typeface="Aptos"/>
              </a:rPr>
              <a:t>Amser unigol gyda'r hyfforddwr i edrych dros eich portffolio</a:t>
            </a:r>
          </a:p>
          <a:p>
            <a:endParaRPr lang="en-US" sz="1700" dirty="0"/>
          </a:p>
          <a:p>
            <a:endParaRPr lang="en-US" sz="1700" dirty="0"/>
          </a:p>
          <a:p>
            <a:endParaRPr lang="en-US" sz="1700" dirty="0"/>
          </a:p>
          <a:p>
            <a:endParaRPr lang="en-US" sz="1700" dirty="0"/>
          </a:p>
          <a:p>
            <a:endParaRPr lang="en-US" sz="1700" dirty="0"/>
          </a:p>
          <a:p>
            <a:endParaRPr lang="en-US" sz="1700" dirty="0"/>
          </a:p>
          <a:p>
            <a:pPr lvl="0"/>
            <a:endParaRPr lang="en-US" sz="1700" dirty="0"/>
          </a:p>
          <a:p>
            <a:endParaRPr lang="en-US" sz="1700" dirty="0"/>
          </a:p>
        </p:txBody>
      </p:sp>
      <p:sp>
        <p:nvSpPr>
          <p:cNvPr id="4" name="Footer Placeholder 3">
            <a:extLst>
              <a:ext uri="{FF2B5EF4-FFF2-40B4-BE49-F238E27FC236}">
                <a16:creationId xmlns:a16="http://schemas.microsoft.com/office/drawing/2014/main" id="{571FC3EF-E10B-B0B4-D143-610364B6B022}"/>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
        <p:nvSpPr>
          <p:cNvPr id="5" name="Slide Number Placeholder 4">
            <a:extLst>
              <a:ext uri="{FF2B5EF4-FFF2-40B4-BE49-F238E27FC236}">
                <a16:creationId xmlns:a16="http://schemas.microsoft.com/office/drawing/2014/main" id="{7F6B249B-BF44-430A-C121-CDB97835D4DD}"/>
              </a:ext>
            </a:extLst>
          </p:cNvPr>
          <p:cNvSpPr>
            <a:spLocks noGrp="1"/>
          </p:cNvSpPr>
          <p:nvPr>
            <p:ph type="sldNum" sz="quarter" idx="12"/>
          </p:nvPr>
        </p:nvSpPr>
        <p:spPr/>
        <p:txBody>
          <a:bodyPr/>
          <a:lstStyle/>
          <a:p>
            <a:pPr>
              <a:defRPr/>
            </a:pPr>
            <a:fld id="{E07D619C-9A2E-4280-B9DB-349F82AE6CEA}" type="slidenum">
              <a:rPr lang="en-GB" altLang="en-US" smtClean="0"/>
              <a:pPr>
                <a:defRPr/>
              </a:pPr>
              <a:t>3</a:t>
            </a:fld>
            <a:endParaRPr lang="en-GB" altLang="en-US"/>
          </a:p>
        </p:txBody>
      </p:sp>
    </p:spTree>
    <p:extLst>
      <p:ext uri="{BB962C8B-B14F-4D97-AF65-F5344CB8AC3E}">
        <p14:creationId xmlns:p14="http://schemas.microsoft.com/office/powerpoint/2010/main" val="3575099058"/>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373FB2-F254-3834-2795-1426A4369989}"/>
              </a:ext>
            </a:extLst>
          </p:cNvPr>
          <p:cNvSpPr>
            <a:spLocks noGrp="1"/>
          </p:cNvSpPr>
          <p:nvPr>
            <p:ph type="title"/>
          </p:nvPr>
        </p:nvSpPr>
        <p:spPr>
          <a:xfrm>
            <a:off x="665981" y="-387424"/>
            <a:ext cx="3175795" cy="1616203"/>
          </a:xfrm>
        </p:spPr>
        <p:txBody>
          <a:bodyPr anchor="b">
            <a:normAutofit/>
          </a:bodyPr>
          <a:lstStyle/>
          <a:p>
            <a:r>
              <a:rPr lang="cy" sz="4000" b="1" i="0" u="none" strike="noStrike" cap="none" baseline="0">
                <a:solidFill>
                  <a:srgbClr val="000000"/>
                </a:solidFill>
                <a:effectLst/>
                <a:uFillTx/>
                <a:latin typeface="Aptos Display"/>
              </a:rPr>
              <a:t>Dal i Fyny</a:t>
            </a:r>
          </a:p>
        </p:txBody>
      </p:sp>
      <p:sp>
        <p:nvSpPr>
          <p:cNvPr id="8" name="Content Placeholder 2">
            <a:extLst>
              <a:ext uri="{FF2B5EF4-FFF2-40B4-BE49-F238E27FC236}">
                <a16:creationId xmlns:a16="http://schemas.microsoft.com/office/drawing/2014/main" id="{F7415B2F-B1C8-01A6-3CA8-9A6228030820}"/>
              </a:ext>
            </a:extLst>
          </p:cNvPr>
          <p:cNvSpPr>
            <a:spLocks noGrp="1"/>
          </p:cNvSpPr>
          <p:nvPr>
            <p:ph idx="1"/>
          </p:nvPr>
        </p:nvSpPr>
        <p:spPr>
          <a:xfrm>
            <a:off x="657521" y="1700808"/>
            <a:ext cx="3273850" cy="4280500"/>
          </a:xfrm>
        </p:spPr>
        <p:txBody>
          <a:bodyPr anchor="t">
            <a:normAutofit/>
          </a:bodyPr>
          <a:lstStyle/>
          <a:p>
            <a:pPr marL="0" indent="0">
              <a:buNone/>
            </a:pPr>
            <a:r>
              <a:rPr lang="cy" sz="3200" b="0" i="0" u="none" strike="noStrike" cap="none" baseline="0">
                <a:solidFill>
                  <a:srgbClr val="000000"/>
                </a:solidFill>
                <a:effectLst/>
                <a:uFillTx/>
                <a:latin typeface="Aptos"/>
              </a:rPr>
              <a:t>Sut ydych chi'n dod ymlaen gyda:</a:t>
            </a:r>
          </a:p>
          <a:p>
            <a:r>
              <a:rPr lang="cy" sz="3200" b="0" i="0" u="none" strike="noStrike" cap="none" baseline="0">
                <a:solidFill>
                  <a:srgbClr val="000000"/>
                </a:solidFill>
                <a:effectLst/>
                <a:uFillTx/>
                <a:latin typeface="Aptos"/>
              </a:rPr>
              <a:t>Cwblhau eich portffolios?</a:t>
            </a:r>
          </a:p>
          <a:p>
            <a:r>
              <a:rPr lang="cy" sz="3200" b="0" i="0" u="none" strike="noStrike" cap="none" baseline="0">
                <a:solidFill>
                  <a:srgbClr val="000000"/>
                </a:solidFill>
                <a:effectLst/>
                <a:uFillTx/>
                <a:latin typeface="Aptos"/>
              </a:rPr>
              <a:t>Defnyddio Moodle?</a:t>
            </a:r>
          </a:p>
          <a:p>
            <a:pPr marL="0" indent="0">
              <a:buNone/>
            </a:pPr>
            <a:endParaRPr lang="en-US" sz="1700"/>
          </a:p>
          <a:p>
            <a:pPr marL="0" indent="0">
              <a:buNone/>
            </a:pPr>
            <a:r>
              <a:rPr lang="en-US" sz="1700"/>
              <a:t> </a:t>
            </a:r>
          </a:p>
          <a:p>
            <a:pPr marL="0" indent="0">
              <a:buNone/>
            </a:pPr>
            <a:endParaRPr lang="en-US" sz="1700"/>
          </a:p>
        </p:txBody>
      </p:sp>
      <p:pic>
        <p:nvPicPr>
          <p:cNvPr id="9" name="Picture 8" descr="Calendar on table">
            <a:extLst>
              <a:ext uri="{FF2B5EF4-FFF2-40B4-BE49-F238E27FC236}">
                <a16:creationId xmlns:a16="http://schemas.microsoft.com/office/drawing/2014/main" id="{C65E613A-ADE4-71EF-4441-71DD07BE63F4}"/>
              </a:ext>
            </a:extLst>
          </p:cNvPr>
          <p:cNvPicPr>
            <a:picLocks noChangeAspect="1"/>
          </p:cNvPicPr>
          <p:nvPr/>
        </p:nvPicPr>
        <p:blipFill>
          <a:blip r:embed="rId3"/>
          <a:srcRect l="3918" r="41310" b="-1"/>
          <a:stretch>
            <a:fillRect/>
          </a:stretch>
        </p:blipFill>
        <p:spPr>
          <a:xfrm>
            <a:off x="4391167" y="877414"/>
            <a:ext cx="4090159" cy="4984683"/>
          </a:xfrm>
          <a:prstGeom prst="rect">
            <a:avLst/>
          </a:prstGeom>
        </p:spPr>
      </p:pic>
      <p:sp>
        <p:nvSpPr>
          <p:cNvPr id="4" name="Slide Number Placeholder 3">
            <a:extLst>
              <a:ext uri="{FF2B5EF4-FFF2-40B4-BE49-F238E27FC236}">
                <a16:creationId xmlns:a16="http://schemas.microsoft.com/office/drawing/2014/main" id="{7D220A71-90F8-3F85-25A4-BDFE62D3F54F}"/>
              </a:ext>
            </a:extLst>
          </p:cNvPr>
          <p:cNvSpPr>
            <a:spLocks noGrp="1"/>
          </p:cNvSpPr>
          <p:nvPr>
            <p:ph type="sldNum" sz="quarter" idx="12"/>
          </p:nvPr>
        </p:nvSpPr>
        <p:spPr>
          <a:xfrm>
            <a:off x="6457950" y="6356350"/>
            <a:ext cx="2057400" cy="365125"/>
          </a:xfrm>
        </p:spPr>
        <p:txBody>
          <a:bodyPr>
            <a:normAutofit/>
          </a:bodyPr>
          <a:lstStyle/>
          <a:p>
            <a:pPr>
              <a:spcAft>
                <a:spcPts val="600"/>
              </a:spcAft>
              <a:defRPr/>
            </a:pPr>
            <a:fld id="{E07D619C-9A2E-4280-B9DB-349F82AE6CEA}" type="slidenum">
              <a:rPr lang="en-GB" altLang="en-US"/>
              <a:pPr>
                <a:spcAft>
                  <a:spcPts val="600"/>
                </a:spcAft>
                <a:defRPr/>
              </a:pPr>
              <a:t>4</a:t>
            </a:fld>
            <a:endParaRPr lang="en-GB" altLang="en-US"/>
          </a:p>
        </p:txBody>
      </p:sp>
      <p:grpSp>
        <p:nvGrpSpPr>
          <p:cNvPr id="21" name="Group 20">
            <a:extLst>
              <a:ext uri="{FF2B5EF4-FFF2-40B4-BE49-F238E27FC236}">
                <a16:creationId xmlns:a16="http://schemas.microsoft.com/office/drawing/2014/main" id="{434FA563-76F6-CDCF-AEA0-A7B78E44647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768" y="6737718"/>
            <a:ext cx="9155399" cy="123363"/>
            <a:chOff x="-5025" y="6737718"/>
            <a:chExt cx="12207200" cy="123363"/>
          </a:xfrm>
        </p:grpSpPr>
        <p:sp>
          <p:nvSpPr>
            <p:cNvPr id="22" name="Rectangle 21">
              <a:extLst>
                <a:ext uri="{FF2B5EF4-FFF2-40B4-BE49-F238E27FC236}">
                  <a16:creationId xmlns:a16="http://schemas.microsoft.com/office/drawing/2014/main" id="{1D2E3CAA-F1BA-6695-301D-22564C3828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2F3F0F2C-04A5-144D-BDCF-C387072897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Footer Placeholder 2">
            <a:extLst>
              <a:ext uri="{FF2B5EF4-FFF2-40B4-BE49-F238E27FC236}">
                <a16:creationId xmlns:a16="http://schemas.microsoft.com/office/drawing/2014/main" id="{3547579D-E2EF-253D-F417-82F794136331}"/>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extLst>
      <p:ext uri="{BB962C8B-B14F-4D97-AF65-F5344CB8AC3E}">
        <p14:creationId xmlns:p14="http://schemas.microsoft.com/office/powerpoint/2010/main" val="4061785940"/>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85F55C16-BC21-49EF-A4FF-C3155BB93B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BBB2DBC4-DED2-8088-1E4B-E93BE71E4834}"/>
              </a:ext>
            </a:extLst>
          </p:cNvPr>
          <p:cNvSpPr>
            <a:spLocks noGrp="1"/>
          </p:cNvSpPr>
          <p:nvPr>
            <p:ph type="title"/>
          </p:nvPr>
        </p:nvSpPr>
        <p:spPr>
          <a:xfrm>
            <a:off x="1019574" y="207424"/>
            <a:ext cx="7104852" cy="1980501"/>
          </a:xfrm>
        </p:spPr>
        <p:txBody>
          <a:bodyPr>
            <a:normAutofit/>
          </a:bodyPr>
          <a:lstStyle/>
          <a:p>
            <a:r>
              <a:rPr lang="cy" sz="3600" b="1" i="0" u="none" strike="noStrike" cap="none" baseline="0" dirty="0">
                <a:solidFill>
                  <a:srgbClr val="000000"/>
                </a:solidFill>
                <a:effectLst/>
                <a:uFillTx/>
                <a:latin typeface="Aptos Display"/>
              </a:rPr>
              <a:t>Tasg Portffolio 4 </a:t>
            </a:r>
            <a:br>
              <a:rPr sz="3600" dirty="0"/>
            </a:br>
            <a:r>
              <a:rPr lang="cy" sz="3600" b="1" i="0" u="none" strike="noStrike" cap="none" baseline="0" dirty="0">
                <a:solidFill>
                  <a:srgbClr val="000000"/>
                </a:solidFill>
                <a:effectLst/>
                <a:uFillTx/>
                <a:latin typeface="Aptos Display"/>
              </a:rPr>
              <a:t>Y Cwestiwn </a:t>
            </a:r>
          </a:p>
        </p:txBody>
      </p:sp>
      <p:sp>
        <p:nvSpPr>
          <p:cNvPr id="39" name="Freeform: Shape 38">
            <a:extLst>
              <a:ext uri="{FF2B5EF4-FFF2-40B4-BE49-F238E27FC236}">
                <a16:creationId xmlns:a16="http://schemas.microsoft.com/office/drawing/2014/main" id="{0C5F069E-AFE6-4825-8945-46F2918A50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4587427" cy="6858000"/>
          </a:xfrm>
          <a:custGeom>
            <a:avLst/>
            <a:gdLst>
              <a:gd name="connsiteX0" fmla="*/ 0 w 6116569"/>
              <a:gd name="connsiteY0" fmla="*/ 0 h 6879321"/>
              <a:gd name="connsiteX1" fmla="*/ 2935851 w 6116569"/>
              <a:gd name="connsiteY1" fmla="*/ 0 h 6879321"/>
              <a:gd name="connsiteX2" fmla="*/ 3238280 w 6116569"/>
              <a:gd name="connsiteY2" fmla="*/ 31980 h 6879321"/>
              <a:gd name="connsiteX3" fmla="*/ 3660541 w 6116569"/>
              <a:gd name="connsiteY3" fmla="*/ 550772 h 6879321"/>
              <a:gd name="connsiteX4" fmla="*/ 3808902 w 6116569"/>
              <a:gd name="connsiteY4" fmla="*/ 589860 h 6879321"/>
              <a:gd name="connsiteX5" fmla="*/ 4413762 w 6116569"/>
              <a:gd name="connsiteY5" fmla="*/ 625393 h 6879321"/>
              <a:gd name="connsiteX6" fmla="*/ 4567830 w 6116569"/>
              <a:gd name="connsiteY6" fmla="*/ 721333 h 6879321"/>
              <a:gd name="connsiteX7" fmla="*/ 4171247 w 6116569"/>
              <a:gd name="connsiteY7" fmla="*/ 792401 h 6879321"/>
              <a:gd name="connsiteX8" fmla="*/ 4376671 w 6116569"/>
              <a:gd name="connsiteY8" fmla="*/ 842148 h 6879321"/>
              <a:gd name="connsiteX9" fmla="*/ 4527887 w 6116569"/>
              <a:gd name="connsiteY9" fmla="*/ 813722 h 6879321"/>
              <a:gd name="connsiteX10" fmla="*/ 4633452 w 6116569"/>
              <a:gd name="connsiteY10" fmla="*/ 799508 h 6879321"/>
              <a:gd name="connsiteX11" fmla="*/ 4947293 w 6116569"/>
              <a:gd name="connsiteY11" fmla="*/ 870576 h 6879321"/>
              <a:gd name="connsiteX12" fmla="*/ 5263988 w 6116569"/>
              <a:gd name="connsiteY12" fmla="*/ 820828 h 6879321"/>
              <a:gd name="connsiteX13" fmla="*/ 5249723 w 6116569"/>
              <a:gd name="connsiteY13" fmla="*/ 895449 h 6879321"/>
              <a:gd name="connsiteX14" fmla="*/ 4744723 w 6116569"/>
              <a:gd name="connsiteY14" fmla="*/ 1197485 h 6879321"/>
              <a:gd name="connsiteX15" fmla="*/ 4767548 w 6116569"/>
              <a:gd name="connsiteY15" fmla="*/ 1346727 h 6879321"/>
              <a:gd name="connsiteX16" fmla="*/ 4539299 w 6116569"/>
              <a:gd name="connsiteY16" fmla="*/ 1421348 h 6879321"/>
              <a:gd name="connsiteX17" fmla="*/ 4607773 w 6116569"/>
              <a:gd name="connsiteY17" fmla="*/ 1485309 h 6879321"/>
              <a:gd name="connsiteX18" fmla="*/ 4579242 w 6116569"/>
              <a:gd name="connsiteY18" fmla="*/ 1535055 h 6879321"/>
              <a:gd name="connsiteX19" fmla="*/ 5278255 w 6116569"/>
              <a:gd name="connsiteY19" fmla="*/ 1609676 h 6879321"/>
              <a:gd name="connsiteX20" fmla="*/ 5771843 w 6116569"/>
              <a:gd name="connsiteY20" fmla="*/ 1630997 h 6879321"/>
              <a:gd name="connsiteX21" fmla="*/ 6105656 w 6116569"/>
              <a:gd name="connsiteY21" fmla="*/ 1748257 h 6879321"/>
              <a:gd name="connsiteX22" fmla="*/ 5691955 w 6116569"/>
              <a:gd name="connsiteY22" fmla="*/ 2167555 h 6879321"/>
              <a:gd name="connsiteX23" fmla="*/ 5475118 w 6116569"/>
              <a:gd name="connsiteY23" fmla="*/ 2348776 h 6879321"/>
              <a:gd name="connsiteX24" fmla="*/ 5826051 w 6116569"/>
              <a:gd name="connsiteY24" fmla="*/ 2291922 h 6879321"/>
              <a:gd name="connsiteX25" fmla="*/ 5552153 w 6116569"/>
              <a:gd name="connsiteY25" fmla="*/ 2597513 h 6879321"/>
              <a:gd name="connsiteX26" fmla="*/ 5603508 w 6116569"/>
              <a:gd name="connsiteY26" fmla="*/ 2647260 h 6879321"/>
              <a:gd name="connsiteX27" fmla="*/ 5700515 w 6116569"/>
              <a:gd name="connsiteY27" fmla="*/ 2679240 h 6879321"/>
              <a:gd name="connsiteX28" fmla="*/ 5246870 w 6116569"/>
              <a:gd name="connsiteY28" fmla="*/ 2888889 h 6879321"/>
              <a:gd name="connsiteX29" fmla="*/ 4836022 w 6116569"/>
              <a:gd name="connsiteY29" fmla="*/ 3169605 h 6879321"/>
              <a:gd name="connsiteX30" fmla="*/ 4736163 w 6116569"/>
              <a:gd name="connsiteY30" fmla="*/ 3233565 h 6879321"/>
              <a:gd name="connsiteX31" fmla="*/ 4853141 w 6116569"/>
              <a:gd name="connsiteY31" fmla="*/ 3233565 h 6879321"/>
              <a:gd name="connsiteX32" fmla="*/ 4944440 w 6116569"/>
              <a:gd name="connsiteY32" fmla="*/ 3226459 h 6879321"/>
              <a:gd name="connsiteX33" fmla="*/ 5109921 w 6116569"/>
              <a:gd name="connsiteY33" fmla="*/ 3283313 h 6879321"/>
              <a:gd name="connsiteX34" fmla="*/ 5694809 w 6116569"/>
              <a:gd name="connsiteY34" fmla="*/ 3141178 h 6879321"/>
              <a:gd name="connsiteX35" fmla="*/ 5566419 w 6116569"/>
              <a:gd name="connsiteY35" fmla="*/ 3301079 h 6879321"/>
              <a:gd name="connsiteX36" fmla="*/ 5415203 w 6116569"/>
              <a:gd name="connsiteY36" fmla="*/ 3397020 h 6879321"/>
              <a:gd name="connsiteX37" fmla="*/ 5612068 w 6116569"/>
              <a:gd name="connsiteY37" fmla="*/ 3432554 h 6879321"/>
              <a:gd name="connsiteX38" fmla="*/ 5206927 w 6116569"/>
              <a:gd name="connsiteY38" fmla="*/ 3599562 h 6879321"/>
              <a:gd name="connsiteX39" fmla="*/ 5301079 w 6116569"/>
              <a:gd name="connsiteY39" fmla="*/ 3723930 h 6879321"/>
              <a:gd name="connsiteX40" fmla="*/ 4507915 w 6116569"/>
              <a:gd name="connsiteY40" fmla="*/ 4306683 h 6879321"/>
              <a:gd name="connsiteX41" fmla="*/ 3982942 w 6116569"/>
              <a:gd name="connsiteY41" fmla="*/ 4587399 h 6879321"/>
              <a:gd name="connsiteX42" fmla="*/ 4185513 w 6116569"/>
              <a:gd name="connsiteY42" fmla="*/ 4541205 h 6879321"/>
              <a:gd name="connsiteX43" fmla="*/ 5212633 w 6116569"/>
              <a:gd name="connsiteY43" fmla="*/ 4455924 h 6879321"/>
              <a:gd name="connsiteX44" fmla="*/ 5312492 w 6116569"/>
              <a:gd name="connsiteY44" fmla="*/ 4473691 h 6879321"/>
              <a:gd name="connsiteX45" fmla="*/ 4596361 w 6116569"/>
              <a:gd name="connsiteY45" fmla="*/ 4818368 h 6879321"/>
              <a:gd name="connsiteX46" fmla="*/ 4873113 w 6116569"/>
              <a:gd name="connsiteY46" fmla="*/ 4885882 h 6879321"/>
              <a:gd name="connsiteX47" fmla="*/ 4935881 w 6116569"/>
              <a:gd name="connsiteY47" fmla="*/ 4914309 h 6879321"/>
              <a:gd name="connsiteX48" fmla="*/ 4873113 w 6116569"/>
              <a:gd name="connsiteY48" fmla="*/ 5003143 h 6879321"/>
              <a:gd name="connsiteX49" fmla="*/ 4721898 w 6116569"/>
              <a:gd name="connsiteY49" fmla="*/ 5095530 h 6879321"/>
              <a:gd name="connsiteX50" fmla="*/ 5132745 w 6116569"/>
              <a:gd name="connsiteY50" fmla="*/ 4949842 h 6879321"/>
              <a:gd name="connsiteX51" fmla="*/ 5101362 w 6116569"/>
              <a:gd name="connsiteY51" fmla="*/ 5081317 h 6879321"/>
              <a:gd name="connsiteX52" fmla="*/ 5138452 w 6116569"/>
              <a:gd name="connsiteY52" fmla="*/ 5198578 h 6879321"/>
              <a:gd name="connsiteX53" fmla="*/ 4904497 w 6116569"/>
              <a:gd name="connsiteY53" fmla="*/ 5362033 h 6879321"/>
              <a:gd name="connsiteX54" fmla="*/ 4579242 w 6116569"/>
              <a:gd name="connsiteY54" fmla="*/ 5674729 h 6879321"/>
              <a:gd name="connsiteX55" fmla="*/ 4253988 w 6116569"/>
              <a:gd name="connsiteY55" fmla="*/ 5884379 h 6879321"/>
              <a:gd name="connsiteX56" fmla="*/ 3985795 w 6116569"/>
              <a:gd name="connsiteY56" fmla="*/ 6069153 h 6879321"/>
              <a:gd name="connsiteX57" fmla="*/ 4231163 w 6116569"/>
              <a:gd name="connsiteY57" fmla="*/ 6030066 h 6879321"/>
              <a:gd name="connsiteX58" fmla="*/ 3814609 w 6116569"/>
              <a:gd name="connsiteY58" fmla="*/ 6317889 h 6879321"/>
              <a:gd name="connsiteX59" fmla="*/ 3751840 w 6116569"/>
              <a:gd name="connsiteY59" fmla="*/ 6339209 h 6879321"/>
              <a:gd name="connsiteX60" fmla="*/ 3089919 w 6116569"/>
              <a:gd name="connsiteY60" fmla="*/ 6563071 h 6879321"/>
              <a:gd name="connsiteX61" fmla="*/ 2961529 w 6116569"/>
              <a:gd name="connsiteY61" fmla="*/ 6662566 h 6879321"/>
              <a:gd name="connsiteX62" fmla="*/ 3107038 w 6116569"/>
              <a:gd name="connsiteY62" fmla="*/ 6673226 h 6879321"/>
              <a:gd name="connsiteX63" fmla="*/ 3594919 w 6116569"/>
              <a:gd name="connsiteY63" fmla="*/ 6591499 h 6879321"/>
              <a:gd name="connsiteX64" fmla="*/ 3261106 w 6116569"/>
              <a:gd name="connsiteY64" fmla="*/ 6726527 h 6879321"/>
              <a:gd name="connsiteX65" fmla="*/ 3620597 w 6116569"/>
              <a:gd name="connsiteY65" fmla="*/ 6740740 h 6879321"/>
              <a:gd name="connsiteX66" fmla="*/ 3703337 w 6116569"/>
              <a:gd name="connsiteY66" fmla="*/ 6826020 h 6879321"/>
              <a:gd name="connsiteX67" fmla="*/ 3689072 w 6116569"/>
              <a:gd name="connsiteY67" fmla="*/ 6879321 h 6879321"/>
              <a:gd name="connsiteX68" fmla="*/ 0 w 6116569"/>
              <a:gd name="connsiteY68" fmla="*/ 6879321 h 6879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Content Placeholder 1">
            <a:extLst>
              <a:ext uri="{FF2B5EF4-FFF2-40B4-BE49-F238E27FC236}">
                <a16:creationId xmlns:a16="http://schemas.microsoft.com/office/drawing/2014/main" id="{F90DFF4F-C24B-A7C2-5D2D-4594994C003F}"/>
              </a:ext>
            </a:extLst>
          </p:cNvPr>
          <p:cNvSpPr>
            <a:spLocks noGrp="1"/>
          </p:cNvSpPr>
          <p:nvPr>
            <p:ph idx="1"/>
          </p:nvPr>
        </p:nvSpPr>
        <p:spPr>
          <a:xfrm>
            <a:off x="1019574" y="1988840"/>
            <a:ext cx="7495774" cy="4188123"/>
          </a:xfrm>
        </p:spPr>
        <p:txBody>
          <a:bodyPr>
            <a:normAutofit/>
          </a:bodyPr>
          <a:lstStyle/>
          <a:p>
            <a:pPr marL="0" indent="0" hangingPunct="0">
              <a:buNone/>
            </a:pPr>
            <a:r>
              <a:rPr lang="cy" sz="2400" b="1" i="0" u="none" strike="noStrike" cap="none" baseline="0" dirty="0">
                <a:solidFill>
                  <a:srgbClr val="000000"/>
                </a:solidFill>
                <a:effectLst/>
                <a:uFillTx/>
                <a:latin typeface="Aptos"/>
              </a:rPr>
              <a:t>Cwestiwn a:</a:t>
            </a:r>
          </a:p>
          <a:p>
            <a:pPr hangingPunct="0"/>
            <a:r>
              <a:rPr lang="cy" sz="2400" b="0" i="0" u="none" strike="noStrike" cap="none" baseline="0" dirty="0">
                <a:solidFill>
                  <a:srgbClr val="000000"/>
                </a:solidFill>
                <a:effectLst/>
                <a:uFillTx/>
                <a:latin typeface="Aptos"/>
              </a:rPr>
              <a:t>Mewn maes </a:t>
            </a:r>
            <a:r>
              <a:rPr lang="cy" sz="2400" b="1" i="0" u="none" strike="noStrike" cap="none" baseline="0" dirty="0">
                <a:solidFill>
                  <a:srgbClr val="000000"/>
                </a:solidFill>
                <a:effectLst/>
                <a:uFillTx/>
                <a:latin typeface="Aptos"/>
              </a:rPr>
              <a:t>nad yw'n brif faes gwaith i chi </a:t>
            </a:r>
            <a:r>
              <a:rPr lang="cy" sz="2400" b="0" i="0" u="none" strike="noStrike" cap="none" baseline="0" dirty="0">
                <a:solidFill>
                  <a:srgbClr val="000000"/>
                </a:solidFill>
                <a:effectLst/>
                <a:uFillTx/>
                <a:latin typeface="Aptos"/>
              </a:rPr>
              <a:t>esboniwch y ddeddfwriaeth berthnasol, a'r polisïau a gweithdrefnau cenedlaethol, lleol a sefydliadol ar gyfer diogelu (500 gair +/-10%). </a:t>
            </a:r>
          </a:p>
          <a:p>
            <a:pPr marL="0" indent="0" hangingPunct="0">
              <a:buNone/>
            </a:pPr>
            <a:r>
              <a:rPr lang="cy" sz="2400" b="1" i="0" u="none" strike="noStrike" cap="none" baseline="0" dirty="0">
                <a:solidFill>
                  <a:srgbClr val="000000"/>
                </a:solidFill>
                <a:effectLst/>
                <a:uFillTx/>
                <a:latin typeface="Aptos"/>
              </a:rPr>
              <a:t>Cwestiwn b:</a:t>
            </a:r>
          </a:p>
          <a:p>
            <a:pPr hangingPunct="0"/>
            <a:r>
              <a:rPr lang="cy" sz="2400" dirty="0">
                <a:solidFill>
                  <a:srgbClr val="000000"/>
                </a:solidFill>
                <a:latin typeface="Aptos"/>
              </a:rPr>
              <a:t>A</a:t>
            </a:r>
            <a:r>
              <a:rPr lang="cy" sz="2400" b="0" i="0" u="none" strike="noStrike" cap="none" baseline="0" dirty="0">
                <a:solidFill>
                  <a:srgbClr val="000000"/>
                </a:solidFill>
                <a:effectLst/>
                <a:uFillTx/>
                <a:latin typeface="Aptos"/>
              </a:rPr>
              <a:t>dfyfyriwch ar y gwahaniaeth rhwng diogelu mewn gwaith oedolion a phlant (400 gair +/-10%). </a:t>
            </a:r>
          </a:p>
          <a:p>
            <a:endParaRPr lang="en-US" sz="1700" dirty="0"/>
          </a:p>
        </p:txBody>
      </p:sp>
      <p:sp>
        <p:nvSpPr>
          <p:cNvPr id="5" name="Footer Placeholder 4">
            <a:extLst>
              <a:ext uri="{FF2B5EF4-FFF2-40B4-BE49-F238E27FC236}">
                <a16:creationId xmlns:a16="http://schemas.microsoft.com/office/drawing/2014/main" id="{7C4A86AE-9403-32A9-A136-09CC94133BBE}"/>
              </a:ext>
            </a:extLst>
          </p:cNvPr>
          <p:cNvSpPr>
            <a:spLocks noGrp="1"/>
          </p:cNvSpPr>
          <p:nvPr>
            <p:ph type="ftr" sz="quarter" idx="11"/>
          </p:nvPr>
        </p:nvSpPr>
        <p:spPr>
          <a:xfrm>
            <a:off x="3028950" y="6356350"/>
            <a:ext cx="3086100" cy="365125"/>
          </a:xfrm>
        </p:spPr>
        <p:txBody>
          <a:bodyPr>
            <a:normAutofit/>
          </a:bodyPr>
          <a:lstStyle/>
          <a:p>
            <a:r>
              <a:rPr lang="cy" sz="200" b="0" i="0" u="none" strike="noStrike" cap="none" baseline="0">
                <a:solidFill>
                  <a:srgbClr val="767676"/>
                </a:solidFill>
                <a:effectLst/>
                <a:uFillTx/>
                <a:latin typeface="Aptos"/>
              </a:rPr>
              <a:t>Rhaglen Cydgrynhoi Gwaith Cymdeithasol Porth Agored </a:t>
            </a:r>
          </a:p>
          <a:p>
            <a:r>
              <a:rPr lang="en-GB" sz="200"/>
              <a:t>
</a:t>
            </a:r>
          </a:p>
        </p:txBody>
      </p:sp>
      <p:sp>
        <p:nvSpPr>
          <p:cNvPr id="4" name="Slide Number Placeholder 3">
            <a:extLst>
              <a:ext uri="{FF2B5EF4-FFF2-40B4-BE49-F238E27FC236}">
                <a16:creationId xmlns:a16="http://schemas.microsoft.com/office/drawing/2014/main" id="{71E4FF11-A2C1-50E2-CF76-516727DD8212}"/>
              </a:ext>
            </a:extLst>
          </p:cNvPr>
          <p:cNvSpPr>
            <a:spLocks noGrp="1"/>
          </p:cNvSpPr>
          <p:nvPr>
            <p:ph type="sldNum" sz="quarter" idx="12"/>
          </p:nvPr>
        </p:nvSpPr>
        <p:spPr/>
        <p:txBody>
          <a:bodyPr/>
          <a:lstStyle/>
          <a:p>
            <a:pPr>
              <a:defRPr/>
            </a:pPr>
            <a:fld id="{E07D619C-9A2E-4280-B9DB-349F82AE6CEA}" type="slidenum">
              <a:rPr lang="en-GB" altLang="en-US" smtClean="0"/>
              <a:pPr>
                <a:defRPr/>
              </a:pPr>
              <a:t>5</a:t>
            </a:fld>
            <a:endParaRPr lang="en-GB" altLang="en-US"/>
          </a:p>
        </p:txBody>
      </p:sp>
    </p:spTree>
    <p:extLst>
      <p:ext uri="{BB962C8B-B14F-4D97-AF65-F5344CB8AC3E}">
        <p14:creationId xmlns:p14="http://schemas.microsoft.com/office/powerpoint/2010/main" val="1938148134"/>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36F400F-DF28-43BC-8D8E-4929793B39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241173" y="320040"/>
            <a:ext cx="8661654" cy="6217920"/>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A20E2F-B675-FF86-32BC-F66E78F5BED4}"/>
              </a:ext>
            </a:extLst>
          </p:cNvPr>
          <p:cNvSpPr>
            <a:spLocks noGrp="1"/>
          </p:cNvSpPr>
          <p:nvPr>
            <p:ph type="title"/>
          </p:nvPr>
        </p:nvSpPr>
        <p:spPr>
          <a:xfrm>
            <a:off x="628650" y="375244"/>
            <a:ext cx="7886700" cy="1325563"/>
          </a:xfrm>
        </p:spPr>
        <p:txBody>
          <a:bodyPr>
            <a:normAutofit/>
          </a:bodyPr>
          <a:lstStyle/>
          <a:p>
            <a:r>
              <a:rPr lang="cy" sz="2800" b="1" i="0" u="none" strike="noStrike" cap="none" baseline="0">
                <a:solidFill>
                  <a:srgbClr val="000000"/>
                </a:solidFill>
                <a:effectLst/>
                <a:uFillTx/>
                <a:latin typeface="Arial"/>
              </a:rPr>
              <a:t>Tasg Portffolio 4 – Canlyniadau Dysgu </a:t>
            </a:r>
            <a:br>
              <a:rPr sz="2800"/>
            </a:br>
            <a:endParaRPr sz="2800"/>
          </a:p>
        </p:txBody>
      </p:sp>
      <p:sp>
        <p:nvSpPr>
          <p:cNvPr id="3" name="Content Placeholder 2">
            <a:extLst>
              <a:ext uri="{FF2B5EF4-FFF2-40B4-BE49-F238E27FC236}">
                <a16:creationId xmlns:a16="http://schemas.microsoft.com/office/drawing/2014/main" id="{EF8DEC65-9F96-EB59-93C6-662D5673E95C}"/>
              </a:ext>
            </a:extLst>
          </p:cNvPr>
          <p:cNvSpPr>
            <a:spLocks noGrp="1"/>
          </p:cNvSpPr>
          <p:nvPr>
            <p:ph sz="half" idx="1"/>
          </p:nvPr>
        </p:nvSpPr>
        <p:spPr>
          <a:xfrm>
            <a:off x="628650" y="1340769"/>
            <a:ext cx="3823335" cy="4791248"/>
          </a:xfrm>
        </p:spPr>
        <p:txBody>
          <a:bodyPr>
            <a:normAutofit fontScale="92500" lnSpcReduction="20000"/>
          </a:bodyPr>
          <a:lstStyle/>
          <a:p>
            <a:pPr marL="0" indent="0">
              <a:buNone/>
            </a:pPr>
            <a:r>
              <a:rPr lang="cy" sz="2600" b="1" i="0" u="none" strike="noStrike" cap="none" baseline="0" dirty="0">
                <a:solidFill>
                  <a:srgbClr val="000000"/>
                </a:solidFill>
                <a:effectLst/>
                <a:uFillTx/>
                <a:latin typeface="Arial"/>
              </a:rPr>
              <a:t>Canlyniad Dysgu  </a:t>
            </a:r>
          </a:p>
          <a:p>
            <a:pPr marL="0" indent="0">
              <a:buNone/>
            </a:pPr>
            <a:r>
              <a:rPr lang="cy" sz="1800" b="1" i="0" u="none" strike="noStrike" cap="none" baseline="0" dirty="0">
                <a:solidFill>
                  <a:srgbClr val="000000"/>
                </a:solidFill>
                <a:effectLst/>
                <a:uFillTx/>
                <a:latin typeface="Arial"/>
              </a:rPr>
              <a:t>3. Ymyrryd a chymhwyso barn broffesiynol mewn sefyllfaoedd cynyddol gymhleth</a:t>
            </a:r>
            <a:r>
              <a:rPr lang="cy" sz="1800" b="0" i="0" u="none" strike="noStrike" cap="none" baseline="0" dirty="0">
                <a:solidFill>
                  <a:srgbClr val="000000"/>
                </a:solidFill>
                <a:effectLst/>
                <a:uFillTx/>
                <a:latin typeface="Arial"/>
              </a:rPr>
              <a:t> </a:t>
            </a:r>
          </a:p>
          <a:p>
            <a:pPr marL="0" indent="0">
              <a:buNone/>
            </a:pPr>
            <a:r>
              <a:rPr lang="cy" sz="1800" b="1" i="0" u="none" strike="noStrike" cap="none" baseline="0" dirty="0">
                <a:solidFill>
                  <a:srgbClr val="000000"/>
                </a:solidFill>
                <a:effectLst/>
                <a:uFillTx/>
                <a:latin typeface="Arial"/>
              </a:rPr>
              <a:t>Naill ai</a:t>
            </a:r>
            <a:r>
              <a:rPr lang="cy" sz="1800" b="0" i="0" u="none" strike="noStrike" cap="none" baseline="0" dirty="0">
                <a:solidFill>
                  <a:srgbClr val="000000"/>
                </a:solidFill>
                <a:effectLst/>
                <a:uFillTx/>
                <a:latin typeface="Arial"/>
              </a:rPr>
              <a:t> - Os yw eich astudiaeth achos (Tasg 3) yn ymwneud â diogelu PLANT</a:t>
            </a:r>
          </a:p>
          <a:p>
            <a:r>
              <a:rPr lang="cy" sz="1800" b="0" i="0" u="none" strike="noStrike" cap="none" baseline="0" dirty="0">
                <a:solidFill>
                  <a:srgbClr val="000000"/>
                </a:solidFill>
                <a:effectLst/>
                <a:uFillTx/>
                <a:latin typeface="Arial"/>
              </a:rPr>
              <a:t>3.3. Deall rôl gwaith cymdeithasol proffesiynol yng nghyswllt diogelu oedolion sydd mewn perygl </a:t>
            </a:r>
          </a:p>
          <a:p>
            <a:pPr marL="0" indent="0">
              <a:buNone/>
            </a:pPr>
            <a:r>
              <a:rPr lang="cy" sz="1800" b="1" i="0" u="none" strike="noStrike" cap="none" baseline="0" dirty="0">
                <a:solidFill>
                  <a:srgbClr val="000000"/>
                </a:solidFill>
                <a:effectLst/>
                <a:uFillTx/>
                <a:latin typeface="Arial"/>
              </a:rPr>
              <a:t>Neu - </a:t>
            </a:r>
            <a:r>
              <a:rPr lang="cy" sz="1800" b="0" i="0" u="none" strike="noStrike" cap="none" baseline="0" dirty="0">
                <a:solidFill>
                  <a:srgbClr val="000000"/>
                </a:solidFill>
                <a:effectLst/>
                <a:uFillTx/>
                <a:latin typeface="Arial"/>
              </a:rPr>
              <a:t>Os yw eich astudiaeth achos (Tasg 3) yn ymwneud â diogelu OEDOLION</a:t>
            </a:r>
          </a:p>
          <a:p>
            <a:r>
              <a:rPr lang="cy" sz="1800" b="0" i="0" u="none" strike="noStrike" cap="none" baseline="0" dirty="0">
                <a:solidFill>
                  <a:srgbClr val="000000"/>
                </a:solidFill>
                <a:effectLst/>
                <a:uFillTx/>
                <a:latin typeface="Arial"/>
              </a:rPr>
              <a:t>3.4 Deall rôl gwaith cymdeithasol proffesiynol yng nghyswllt diogelu plant sydd mewn perygl </a:t>
            </a:r>
          </a:p>
          <a:p>
            <a:endParaRPr lang="en-GB" sz="1600" dirty="0">
              <a:effectLst/>
              <a:latin typeface="Arial" panose="020B0604020202020204" pitchFamily="34" charset="0"/>
            </a:endParaRPr>
          </a:p>
          <a:p>
            <a:endParaRPr lang="en-GB" sz="1600" dirty="0">
              <a:effectLst/>
              <a:latin typeface="Arial" panose="020B0604020202020204" pitchFamily="34" charset="0"/>
            </a:endParaRPr>
          </a:p>
          <a:p>
            <a:endParaRPr lang="en-US" sz="1600" dirty="0"/>
          </a:p>
        </p:txBody>
      </p:sp>
      <p:sp>
        <p:nvSpPr>
          <p:cNvPr id="6" name="Content Placeholder 5">
            <a:extLst>
              <a:ext uri="{FF2B5EF4-FFF2-40B4-BE49-F238E27FC236}">
                <a16:creationId xmlns:a16="http://schemas.microsoft.com/office/drawing/2014/main" id="{F89C1B5F-0BDB-983D-7774-680179C37838}"/>
              </a:ext>
            </a:extLst>
          </p:cNvPr>
          <p:cNvSpPr>
            <a:spLocks noGrp="1"/>
          </p:cNvSpPr>
          <p:nvPr>
            <p:ph sz="half" idx="2"/>
          </p:nvPr>
        </p:nvSpPr>
        <p:spPr>
          <a:xfrm>
            <a:off x="4692015" y="1340768"/>
            <a:ext cx="3823335" cy="4791248"/>
          </a:xfrm>
        </p:spPr>
        <p:txBody>
          <a:bodyPr>
            <a:normAutofit fontScale="92500" lnSpcReduction="20000"/>
          </a:bodyPr>
          <a:lstStyle/>
          <a:p>
            <a:pPr marL="0" indent="0">
              <a:buNone/>
            </a:pPr>
            <a:r>
              <a:rPr lang="cy" sz="2600" b="1" i="0" u="none" strike="noStrike" cap="none" baseline="0" dirty="0">
                <a:solidFill>
                  <a:srgbClr val="000000"/>
                </a:solidFill>
                <a:effectLst/>
                <a:uFillTx/>
                <a:latin typeface="Arial"/>
              </a:rPr>
              <a:t>Meini prawf asesu </a:t>
            </a:r>
          </a:p>
          <a:p>
            <a:r>
              <a:rPr lang="cy" sz="1800" b="0" i="0" u="none" strike="noStrike" cap="none" baseline="0" dirty="0">
                <a:solidFill>
                  <a:srgbClr val="000000"/>
                </a:solidFill>
                <a:effectLst/>
                <a:uFillTx/>
                <a:latin typeface="Arial"/>
              </a:rPr>
              <a:t>3.3.1 Egluro polisïau a gweithdrefnau cenedlaethol, lleol a sefydliadol sy'n ymwneud â diogelu oedolion </a:t>
            </a:r>
            <a:r>
              <a:rPr lang="cy" sz="1800" b="1" i="0" u="none" strike="noStrike" cap="none" baseline="0" dirty="0">
                <a:solidFill>
                  <a:srgbClr val="000000"/>
                </a:solidFill>
                <a:effectLst/>
                <a:uFillTx/>
                <a:latin typeface="Arial"/>
              </a:rPr>
              <a:t>neu</a:t>
            </a:r>
            <a:r>
              <a:rPr lang="cy" sz="1800" b="0" i="0" u="none" strike="noStrike" cap="none" baseline="0" dirty="0">
                <a:solidFill>
                  <a:srgbClr val="000000"/>
                </a:solidFill>
                <a:effectLst/>
                <a:uFillTx/>
                <a:latin typeface="Arial"/>
              </a:rPr>
              <a:t> blant</a:t>
            </a:r>
          </a:p>
          <a:p>
            <a:r>
              <a:rPr lang="cy" sz="1800" b="0" i="0" u="none" strike="noStrike" cap="none" baseline="0" dirty="0">
                <a:solidFill>
                  <a:srgbClr val="000000"/>
                </a:solidFill>
                <a:effectLst/>
                <a:uFillTx/>
                <a:latin typeface="Arial"/>
              </a:rPr>
              <a:t>3.3.2 Deall y fframwaith cyfreithiol sy'n gysylltiedig â diogelu oedolion </a:t>
            </a:r>
            <a:r>
              <a:rPr lang="cy" sz="1800" b="1" i="0" u="none" strike="noStrike" cap="none" baseline="0" dirty="0">
                <a:solidFill>
                  <a:srgbClr val="000000"/>
                </a:solidFill>
                <a:effectLst/>
                <a:uFillTx/>
                <a:latin typeface="Arial"/>
              </a:rPr>
              <a:t>neu</a:t>
            </a:r>
            <a:r>
              <a:rPr lang="cy" sz="1800" b="0" i="0" u="none" strike="noStrike" cap="none" baseline="0" dirty="0">
                <a:solidFill>
                  <a:srgbClr val="000000"/>
                </a:solidFill>
                <a:effectLst/>
                <a:uFillTx/>
                <a:latin typeface="Arial"/>
              </a:rPr>
              <a:t> blant</a:t>
            </a:r>
          </a:p>
          <a:p>
            <a:r>
              <a:rPr lang="cy" sz="1800" b="0" i="0" u="none" strike="noStrike" cap="none" baseline="0" dirty="0">
                <a:solidFill>
                  <a:srgbClr val="000000"/>
                </a:solidFill>
                <a:effectLst/>
                <a:uFillTx/>
                <a:latin typeface="Arial"/>
              </a:rPr>
              <a:t>3.3.3 Dadansoddi'r ffactorau a allai nodi bod oedolyn</a:t>
            </a:r>
            <a:r>
              <a:rPr lang="cy" sz="1800" b="1" i="0" u="none" strike="noStrike" cap="none" baseline="0" dirty="0">
                <a:solidFill>
                  <a:srgbClr val="000000"/>
                </a:solidFill>
                <a:effectLst/>
                <a:uFillTx/>
                <a:latin typeface="Arial"/>
              </a:rPr>
              <a:t> neu</a:t>
            </a:r>
            <a:r>
              <a:rPr lang="cy" sz="1800" b="0" i="0" u="none" strike="noStrike" cap="none" baseline="0" dirty="0">
                <a:solidFill>
                  <a:srgbClr val="000000"/>
                </a:solidFill>
                <a:effectLst/>
                <a:uFillTx/>
                <a:latin typeface="Arial"/>
              </a:rPr>
              <a:t> blentyn mewn perygl o niwed, neu o gael ei esgeuluso neu ei  gam-drin</a:t>
            </a:r>
          </a:p>
          <a:p>
            <a:r>
              <a:rPr lang="cy" sz="1800" b="0" i="0" u="none" strike="noStrike" cap="none" baseline="0" dirty="0">
                <a:solidFill>
                  <a:srgbClr val="000000"/>
                </a:solidFill>
                <a:effectLst/>
                <a:uFillTx/>
                <a:latin typeface="Arial"/>
              </a:rPr>
              <a:t>3.3.4 Disgrifio dangosyddion esgeuluso, cam-drin neu niwed i oedolion</a:t>
            </a:r>
            <a:r>
              <a:rPr lang="cy" sz="1800" b="1" i="0" u="none" strike="noStrike" cap="none" baseline="0" dirty="0">
                <a:solidFill>
                  <a:srgbClr val="000000"/>
                </a:solidFill>
                <a:effectLst/>
                <a:uFillTx/>
                <a:latin typeface="Arial"/>
              </a:rPr>
              <a:t> neu </a:t>
            </a:r>
            <a:r>
              <a:rPr lang="cy" sz="1800" b="0" i="0" u="none" strike="noStrike" cap="none" baseline="0" dirty="0">
                <a:solidFill>
                  <a:srgbClr val="000000"/>
                </a:solidFill>
                <a:effectLst/>
                <a:uFillTx/>
                <a:latin typeface="Arial"/>
              </a:rPr>
              <a:t>blant </a:t>
            </a:r>
          </a:p>
          <a:p>
            <a:r>
              <a:rPr lang="cy" sz="1800" b="0" i="0" u="none" strike="noStrike" cap="none" baseline="0" dirty="0">
                <a:solidFill>
                  <a:srgbClr val="000000"/>
                </a:solidFill>
                <a:effectLst/>
                <a:uFillTx/>
                <a:latin typeface="Arial"/>
              </a:rPr>
              <a:t>3.4.5. Egluro pwysigrwydd sefydlu'r canlyniadau a ffefrir yr ymyriad diogelu ar gyfer oedolion a/neu ofalwyr</a:t>
            </a:r>
            <a:r>
              <a:rPr lang="cy" sz="1800" b="1" i="0" u="none" strike="noStrike" cap="none" baseline="0" dirty="0">
                <a:solidFill>
                  <a:srgbClr val="000000"/>
                </a:solidFill>
                <a:effectLst/>
                <a:uFillTx/>
                <a:latin typeface="Arial"/>
              </a:rPr>
              <a:t> neu </a:t>
            </a:r>
            <a:r>
              <a:rPr lang="cy" sz="1800" b="0" i="0" u="none" strike="noStrike" cap="none" baseline="0" dirty="0">
                <a:solidFill>
                  <a:srgbClr val="000000"/>
                </a:solidFill>
                <a:effectLst/>
                <a:uFillTx/>
                <a:latin typeface="Arial"/>
              </a:rPr>
              <a:t>blant, teuluoedd a gofalwyr ag anghenion cymorth.</a:t>
            </a:r>
          </a:p>
          <a:p>
            <a:endParaRPr lang="en-US" sz="1300" dirty="0"/>
          </a:p>
        </p:txBody>
      </p:sp>
      <p:sp>
        <p:nvSpPr>
          <p:cNvPr id="4" name="Footer Placeholder 3">
            <a:extLst>
              <a:ext uri="{FF2B5EF4-FFF2-40B4-BE49-F238E27FC236}">
                <a16:creationId xmlns:a16="http://schemas.microsoft.com/office/drawing/2014/main" id="{BD1DE2C8-ADD5-0F3C-0C35-897C872767F2}"/>
              </a:ext>
            </a:extLst>
          </p:cNvPr>
          <p:cNvSpPr>
            <a:spLocks noGrp="1"/>
          </p:cNvSpPr>
          <p:nvPr>
            <p:ph type="ftr" sz="quarter" idx="11"/>
          </p:nvPr>
        </p:nvSpPr>
        <p:spPr>
          <a:xfrm>
            <a:off x="3028950" y="6152426"/>
            <a:ext cx="3086100" cy="365125"/>
          </a:xfrm>
        </p:spPr>
        <p:txBody>
          <a:bodyPr>
            <a:normAutofit/>
          </a:bodyPr>
          <a:lstStyle/>
          <a:p>
            <a:r>
              <a:rPr lang="cy" sz="200" b="0" i="0" u="none" strike="noStrike" cap="none" baseline="0">
                <a:solidFill>
                  <a:srgbClr val="767676"/>
                </a:solidFill>
                <a:effectLst/>
                <a:uFillTx/>
                <a:latin typeface="Aptos"/>
              </a:rPr>
              <a:t>Rhaglen Cydgrynhoi Gwaith Cymdeithasol Porth Agored </a:t>
            </a:r>
          </a:p>
          <a:p>
            <a:r>
              <a:rPr lang="en-GB" sz="200"/>
              <a:t>
</a:t>
            </a:r>
          </a:p>
        </p:txBody>
      </p:sp>
      <p:sp>
        <p:nvSpPr>
          <p:cNvPr id="5" name="Slide Number Placeholder 4">
            <a:extLst>
              <a:ext uri="{FF2B5EF4-FFF2-40B4-BE49-F238E27FC236}">
                <a16:creationId xmlns:a16="http://schemas.microsoft.com/office/drawing/2014/main" id="{8874BD5F-33C2-2018-5324-C9B8E85E52F4}"/>
              </a:ext>
            </a:extLst>
          </p:cNvPr>
          <p:cNvSpPr>
            <a:spLocks noGrp="1"/>
          </p:cNvSpPr>
          <p:nvPr>
            <p:ph type="sldNum" sz="quarter" idx="12"/>
          </p:nvPr>
        </p:nvSpPr>
        <p:spPr>
          <a:xfrm>
            <a:off x="6457950" y="6152426"/>
            <a:ext cx="2057400" cy="365125"/>
          </a:xfrm>
        </p:spPr>
        <p:txBody>
          <a:bodyPr>
            <a:normAutofit/>
          </a:bodyPr>
          <a:lstStyle/>
          <a:p>
            <a:pPr>
              <a:spcAft>
                <a:spcPts val="600"/>
              </a:spcAft>
              <a:defRPr/>
            </a:pPr>
            <a:fld id="{B279AC3C-9A7B-46D6-8EDB-3083219B5F49}" type="slidenum">
              <a:rPr lang="en-GB" altLang="en-US" smtClean="0"/>
              <a:pPr>
                <a:spcAft>
                  <a:spcPts val="600"/>
                </a:spcAft>
                <a:defRPr/>
              </a:pPr>
              <a:t>6</a:t>
            </a:fld>
            <a:endParaRPr lang="en-GB" altLang="en-US"/>
          </a:p>
        </p:txBody>
      </p:sp>
    </p:spTree>
    <p:extLst>
      <p:ext uri="{BB962C8B-B14F-4D97-AF65-F5344CB8AC3E}">
        <p14:creationId xmlns:p14="http://schemas.microsoft.com/office/powerpoint/2010/main" val="708923534"/>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697" name="Rectangle 71696">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682" name="Content Placeholder 1">
            <a:extLst>
              <a:ext uri="{FF2B5EF4-FFF2-40B4-BE49-F238E27FC236}">
                <a16:creationId xmlns:a16="http://schemas.microsoft.com/office/drawing/2014/main" id="{68231734-42C6-4FFF-B4FC-4B59CD7DC4AD}"/>
              </a:ext>
            </a:extLst>
          </p:cNvPr>
          <p:cNvSpPr>
            <a:spLocks noGrp="1"/>
          </p:cNvSpPr>
          <p:nvPr>
            <p:ph idx="1"/>
          </p:nvPr>
        </p:nvSpPr>
        <p:spPr>
          <a:xfrm>
            <a:off x="510989" y="548680"/>
            <a:ext cx="4925107" cy="5616624"/>
          </a:xfrm>
        </p:spPr>
        <p:txBody>
          <a:bodyPr>
            <a:normAutofit/>
          </a:bodyPr>
          <a:lstStyle/>
          <a:p>
            <a:pPr marL="109537" indent="0">
              <a:buNone/>
            </a:pPr>
            <a:r>
              <a:rPr lang="cy" sz="2400" b="1" i="0" u="none" strike="noStrike" cap="none" baseline="0" dirty="0">
                <a:solidFill>
                  <a:srgbClr val="000000"/>
                </a:solidFill>
                <a:effectLst/>
                <a:uFillTx/>
                <a:latin typeface="Aptos"/>
              </a:rPr>
              <a:t>Ymarfer 1 </a:t>
            </a:r>
          </a:p>
          <a:p>
            <a:pPr marL="109537" indent="0">
              <a:buNone/>
            </a:pPr>
            <a:r>
              <a:rPr lang="cy" sz="2400" b="1" i="0" u="none" strike="noStrike" cap="none" baseline="0" dirty="0">
                <a:solidFill>
                  <a:srgbClr val="000000"/>
                </a:solidFill>
                <a:effectLst/>
                <a:uFillTx/>
                <a:latin typeface="Aptos"/>
              </a:rPr>
              <a:t>Tasg 4 - rhan a</a:t>
            </a:r>
          </a:p>
          <a:p>
            <a:pPr marL="0" indent="0" hangingPunct="0">
              <a:buNone/>
            </a:pPr>
            <a:r>
              <a:rPr lang="cy" sz="2400" b="0" i="0" u="none" strike="noStrike" cap="none" baseline="0" dirty="0">
                <a:solidFill>
                  <a:srgbClr val="000000"/>
                </a:solidFill>
                <a:effectLst/>
                <a:uFillTx/>
                <a:latin typeface="Aptos"/>
              </a:rPr>
              <a:t>Mewn grwpiau</a:t>
            </a:r>
          </a:p>
          <a:p>
            <a:pPr hangingPunct="0"/>
            <a:r>
              <a:rPr lang="cy" sz="2400" dirty="0">
                <a:solidFill>
                  <a:srgbClr val="000000"/>
                </a:solidFill>
                <a:latin typeface="Aptos"/>
              </a:rPr>
              <a:t>Y</a:t>
            </a:r>
            <a:r>
              <a:rPr lang="cy" sz="2400" b="0" i="0" u="none" strike="noStrike" cap="none" baseline="0" dirty="0">
                <a:solidFill>
                  <a:srgbClr val="000000"/>
                </a:solidFill>
                <a:effectLst/>
                <a:uFillTx/>
                <a:latin typeface="Aptos"/>
              </a:rPr>
              <a:t>styriwch  y ddeddfwriaeth berthnasol, a'r polisïau a gweithdrefnau cenedlaethol, lleol a sefydliadol ar gyfer diogelu mewn maes </a:t>
            </a:r>
            <a:r>
              <a:rPr lang="cy" sz="2400" b="1" i="0" u="none" strike="noStrike" cap="none" baseline="0" dirty="0">
                <a:solidFill>
                  <a:srgbClr val="000000"/>
                </a:solidFill>
                <a:effectLst/>
                <a:uFillTx/>
                <a:latin typeface="Aptos"/>
              </a:rPr>
              <a:t>nad </a:t>
            </a:r>
            <a:r>
              <a:rPr lang="cy" sz="2400" i="0" u="none" strike="noStrike" cap="none" baseline="0" dirty="0">
                <a:solidFill>
                  <a:srgbClr val="000000"/>
                </a:solidFill>
                <a:effectLst/>
                <a:uFillTx/>
                <a:latin typeface="Aptos"/>
              </a:rPr>
              <a:t>yw'n brif faes gwaith i chi </a:t>
            </a:r>
            <a:r>
              <a:rPr lang="cy" sz="2400" b="0" i="0" u="none" strike="noStrike" cap="none" baseline="0" dirty="0">
                <a:solidFill>
                  <a:srgbClr val="000000"/>
                </a:solidFill>
                <a:effectLst/>
                <a:uFillTx/>
                <a:latin typeface="Aptos"/>
              </a:rPr>
              <a:t>e.e. oedolion neu blant. </a:t>
            </a:r>
          </a:p>
          <a:p>
            <a:pPr hangingPunct="0"/>
            <a:r>
              <a:rPr lang="cy" sz="2400" b="0" i="0" u="none" strike="noStrike" cap="none" baseline="0" dirty="0">
                <a:solidFill>
                  <a:srgbClr val="000000"/>
                </a:solidFill>
                <a:effectLst/>
                <a:uFillTx/>
                <a:latin typeface="Aptos"/>
              </a:rPr>
              <a:t>Yna ewch ymlaen i adfyfyrio ar y prif wahaniaethau rhwng diogelu plant neu oedolion mewn perygl? </a:t>
            </a:r>
          </a:p>
        </p:txBody>
      </p:sp>
      <p:pic>
        <p:nvPicPr>
          <p:cNvPr id="71684" name="Picture 71683" descr="Red toy person in front of two lines of white figures">
            <a:extLst>
              <a:ext uri="{FF2B5EF4-FFF2-40B4-BE49-F238E27FC236}">
                <a16:creationId xmlns:a16="http://schemas.microsoft.com/office/drawing/2014/main" id="{843AE649-26ED-A4B0-9FE8-A96AF924CEFD}"/>
              </a:ext>
            </a:extLst>
          </p:cNvPr>
          <p:cNvPicPr>
            <a:picLocks noChangeAspect="1"/>
          </p:cNvPicPr>
          <p:nvPr/>
        </p:nvPicPr>
        <p:blipFill>
          <a:blip r:embed="rId3"/>
          <a:srcRect l="25358" r="21502"/>
          <a:stretch>
            <a:fillRect/>
          </a:stretch>
        </p:blipFill>
        <p:spPr>
          <a:xfrm>
            <a:off x="5809615" y="1484784"/>
            <a:ext cx="2823882" cy="3493982"/>
          </a:xfrm>
          <a:prstGeom prst="rect">
            <a:avLst/>
          </a:prstGeom>
        </p:spPr>
      </p:pic>
      <p:sp>
        <p:nvSpPr>
          <p:cNvPr id="71699" name="Rectangle 71698">
            <a:extLst>
              <a:ext uri="{FF2B5EF4-FFF2-40B4-BE49-F238E27FC236}">
                <a16:creationId xmlns:a16="http://schemas.microsoft.com/office/drawing/2014/main" id="{61707E60-CEC9-4661-AA82-69242EB4BD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9143998" cy="461774"/>
          </a:xfrm>
          <a:prstGeom prst="rect">
            <a:avLst/>
          </a:prstGeom>
          <a:gradFill>
            <a:gsLst>
              <a:gs pos="0">
                <a:srgbClr val="000000"/>
              </a:gs>
              <a:gs pos="100000">
                <a:schemeClr val="accent1">
                  <a:lumMod val="7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01" name="Rectangle 71700">
            <a:extLst>
              <a:ext uri="{FF2B5EF4-FFF2-40B4-BE49-F238E27FC236}">
                <a16:creationId xmlns:a16="http://schemas.microsoft.com/office/drawing/2014/main" id="{8F035CD8-AE30-4146-96F2-036B0CE5E4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86475" y="6406115"/>
            <a:ext cx="3057523" cy="464399"/>
          </a:xfrm>
          <a:prstGeom prst="rect">
            <a:avLst/>
          </a:prstGeom>
          <a:gradFill>
            <a:gsLst>
              <a:gs pos="19000">
                <a:srgbClr val="000000">
                  <a:alpha val="46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Placeholder 1">
            <a:extLst>
              <a:ext uri="{FF2B5EF4-FFF2-40B4-BE49-F238E27FC236}">
                <a16:creationId xmlns:a16="http://schemas.microsoft.com/office/drawing/2014/main" id="{A1608F50-1C8E-4AF8-9252-2172F64097EE}"/>
              </a:ext>
            </a:extLst>
          </p:cNvPr>
          <p:cNvSpPr>
            <a:spLocks noGrp="1"/>
          </p:cNvSpPr>
          <p:nvPr>
            <p:ph type="sldNum" sz="quarter" idx="12"/>
          </p:nvPr>
        </p:nvSpPr>
        <p:spPr>
          <a:xfrm>
            <a:off x="8778240" y="6455431"/>
            <a:ext cx="334434" cy="365125"/>
          </a:xfrm>
        </p:spPr>
        <p:txBody>
          <a:bodyPr>
            <a:normAutofit/>
          </a:bodyPr>
          <a:lstStyle/>
          <a:p>
            <a:pPr>
              <a:spcAft>
                <a:spcPts val="600"/>
              </a:spcAft>
              <a:defRPr/>
            </a:pPr>
            <a:fld id="{B279AC3C-9A7B-46D6-8EDB-3083219B5F49}" type="slidenum">
              <a:rPr lang="en-GB" altLang="en-US" sz="1000">
                <a:solidFill>
                  <a:srgbClr val="FFFFFF"/>
                </a:solidFill>
              </a:rPr>
              <a:pPr>
                <a:spcAft>
                  <a:spcPts val="600"/>
                </a:spcAft>
                <a:defRPr/>
              </a:pPr>
              <a:t>7</a:t>
            </a:fld>
            <a:endParaRPr lang="en-GB" altLang="en-US" sz="1000">
              <a:solidFill>
                <a:srgbClr val="FFFFFF"/>
              </a:solidFill>
            </a:endParaRPr>
          </a:p>
        </p:txBody>
      </p:sp>
      <p:sp>
        <p:nvSpPr>
          <p:cNvPr id="3" name="Footer Placeholder 2">
            <a:extLst>
              <a:ext uri="{FF2B5EF4-FFF2-40B4-BE49-F238E27FC236}">
                <a16:creationId xmlns:a16="http://schemas.microsoft.com/office/drawing/2014/main" id="{00D38CB1-62A1-CC23-06F6-9094FD3A19A8}"/>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Content Placeholder 1">
            <a:extLst>
              <a:ext uri="{FF2B5EF4-FFF2-40B4-BE49-F238E27FC236}">
                <a16:creationId xmlns:a16="http://schemas.microsoft.com/office/drawing/2014/main" id="{A44E6C5B-F5ED-45E7-A07C-5FED1E6699D7}"/>
              </a:ext>
            </a:extLst>
          </p:cNvPr>
          <p:cNvSpPr>
            <a:spLocks noGrp="1"/>
          </p:cNvSpPr>
          <p:nvPr>
            <p:ph idx="1"/>
          </p:nvPr>
        </p:nvSpPr>
        <p:spPr>
          <a:xfrm>
            <a:off x="628650" y="1821752"/>
            <a:ext cx="7886700" cy="4351338"/>
          </a:xfrm>
        </p:spPr>
        <p:txBody>
          <a:bodyPr/>
          <a:lstStyle/>
          <a:p>
            <a:r>
              <a:rPr lang="cy" sz="2400" b="0" i="0" u="none" strike="noStrike" cap="none" baseline="0" dirty="0">
                <a:solidFill>
                  <a:srgbClr val="000000"/>
                </a:solidFill>
                <a:effectLst/>
                <a:uFillTx/>
                <a:latin typeface="Aptos"/>
              </a:rPr>
              <a:t>Diffiniad o oedolyn mewn perygl</a:t>
            </a:r>
          </a:p>
          <a:p>
            <a:r>
              <a:rPr lang="cy" sz="2400" b="0" i="0" u="none" strike="noStrike" cap="none" baseline="0" dirty="0">
                <a:solidFill>
                  <a:srgbClr val="000000"/>
                </a:solidFill>
                <a:effectLst/>
                <a:uFillTx/>
                <a:latin typeface="Aptos"/>
              </a:rPr>
              <a:t>Dyletswydd ar bartneriaid perthnasol i adrodd am oedolion mewn perygl</a:t>
            </a:r>
          </a:p>
          <a:p>
            <a:r>
              <a:rPr lang="cy" sz="2400" b="0" i="0" u="none" strike="noStrike" cap="none" baseline="0" dirty="0">
                <a:solidFill>
                  <a:srgbClr val="000000"/>
                </a:solidFill>
                <a:effectLst/>
                <a:uFillTx/>
                <a:latin typeface="Aptos"/>
              </a:rPr>
              <a:t>Dyletswydd awdurdodau i wneud ymholiadau</a:t>
            </a:r>
          </a:p>
          <a:p>
            <a:r>
              <a:rPr lang="cy" sz="2400" b="0" i="0" u="none" strike="noStrike" cap="none" baseline="0" dirty="0">
                <a:solidFill>
                  <a:srgbClr val="000000"/>
                </a:solidFill>
                <a:effectLst/>
                <a:uFillTx/>
                <a:latin typeface="Aptos"/>
              </a:rPr>
              <a:t>Mae angen gofal a chymorth ar oedolyn sydd mewn perygl o gael ei gam-drin neu ei esgeuluso (dod yn gymwys)</a:t>
            </a:r>
          </a:p>
          <a:p>
            <a:r>
              <a:rPr lang="cy" sz="2400" b="0" i="0" u="none" strike="noStrike" cap="none" baseline="0" dirty="0">
                <a:solidFill>
                  <a:srgbClr val="000000"/>
                </a:solidFill>
                <a:effectLst/>
                <a:uFillTx/>
                <a:latin typeface="Aptos"/>
              </a:rPr>
              <a:t>Mae cam-drin yn eang ei gwmpas - mae angen i chi ddangos tystiolaeth eich bod yn gallu adnabod hyn mewn unrhyw leoliad, e.e. dangosyddion bod oedolyn mewn perygl.</a:t>
            </a:r>
          </a:p>
          <a:p>
            <a:endParaRPr lang="en-GB" altLang="en-US" dirty="0"/>
          </a:p>
        </p:txBody>
      </p:sp>
      <p:sp>
        <p:nvSpPr>
          <p:cNvPr id="3" name="Footer Placeholder 2">
            <a:extLst>
              <a:ext uri="{FF2B5EF4-FFF2-40B4-BE49-F238E27FC236}">
                <a16:creationId xmlns:a16="http://schemas.microsoft.com/office/drawing/2014/main" id="{E4AEDAE9-7847-41DE-CBC9-EEFC6A31D6A8}"/>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
        <p:nvSpPr>
          <p:cNvPr id="2" name="Slide Number Placeholder 1">
            <a:extLst>
              <a:ext uri="{FF2B5EF4-FFF2-40B4-BE49-F238E27FC236}">
                <a16:creationId xmlns:a16="http://schemas.microsoft.com/office/drawing/2014/main" id="{543FFC1C-3CCD-4F10-B405-10D3BB7D1FBA}"/>
              </a:ext>
            </a:extLst>
          </p:cNvPr>
          <p:cNvSpPr>
            <a:spLocks noGrp="1"/>
          </p:cNvSpPr>
          <p:nvPr>
            <p:ph type="sldNum" sz="quarter" idx="12"/>
          </p:nvPr>
        </p:nvSpPr>
        <p:spPr/>
        <p:txBody>
          <a:bodyPr/>
          <a:lstStyle/>
          <a:p>
            <a:pPr>
              <a:defRPr/>
            </a:pPr>
            <a:fld id="{B279AC3C-9A7B-46D6-8EDB-3083219B5F49}" type="slidenum">
              <a:rPr lang="en-GB" altLang="en-US" smtClean="0"/>
              <a:pPr>
                <a:defRPr/>
              </a:pPr>
              <a:t>8</a:t>
            </a:fld>
            <a:endParaRPr lang="en-GB" altLang="en-US"/>
          </a:p>
        </p:txBody>
      </p:sp>
      <p:sp>
        <p:nvSpPr>
          <p:cNvPr id="4" name="Text Placeholder 3">
            <a:extLst>
              <a:ext uri="{FF2B5EF4-FFF2-40B4-BE49-F238E27FC236}">
                <a16:creationId xmlns:a16="http://schemas.microsoft.com/office/drawing/2014/main" id="{E1832C0A-6CAA-44F9-B65C-0856EF03C1D2}"/>
              </a:ext>
            </a:extLst>
          </p:cNvPr>
          <p:cNvSpPr>
            <a:spLocks noGrp="1"/>
          </p:cNvSpPr>
          <p:nvPr>
            <p:ph type="body" idx="4294967295"/>
          </p:nvPr>
        </p:nvSpPr>
        <p:spPr>
          <a:xfrm>
            <a:off x="827584" y="539749"/>
            <a:ext cx="6768752" cy="1285876"/>
          </a:xfrm>
        </p:spPr>
        <p:txBody>
          <a:bodyPr>
            <a:normAutofit/>
          </a:bodyPr>
          <a:lstStyle/>
          <a:p>
            <a:pPr marL="0" indent="0">
              <a:buNone/>
            </a:pPr>
            <a:r>
              <a:rPr lang="cy" sz="3600" b="1" i="0" u="none" strike="noStrike" cap="none" baseline="0">
                <a:solidFill>
                  <a:srgbClr val="000000"/>
                </a:solidFill>
                <a:effectLst/>
                <a:uFillTx/>
                <a:latin typeface="Aptos"/>
              </a:rPr>
              <a:t>Diogelu Oedolion dan  </a:t>
            </a:r>
          </a:p>
          <a:p>
            <a:pPr marL="0" indent="0">
              <a:buNone/>
            </a:pPr>
            <a:r>
              <a:rPr lang="cy" sz="3600" b="1" i="0" u="none" strike="noStrike" cap="none" baseline="0">
                <a:solidFill>
                  <a:srgbClr val="000000"/>
                </a:solidFill>
                <a:effectLst/>
                <a:uFillTx/>
                <a:latin typeface="Aptos"/>
              </a:rPr>
              <a:t>SSWB(C)A, 2014</a:t>
            </a:r>
          </a:p>
        </p:txBody>
      </p:sp>
      <p:sp>
        <p:nvSpPr>
          <p:cNvPr id="6" name="Content Placeholder 5">
            <a:extLst>
              <a:ext uri="{FF2B5EF4-FFF2-40B4-BE49-F238E27FC236}">
                <a16:creationId xmlns:a16="http://schemas.microsoft.com/office/drawing/2014/main" id="{D4B198DF-8FC6-48DA-A649-3A74AF0F4CC7}"/>
              </a:ext>
            </a:extLst>
          </p:cNvPr>
          <p:cNvSpPr>
            <a:spLocks noGrp="1"/>
          </p:cNvSpPr>
          <p:nvPr>
            <p:ph sz="quarter" idx="4294967295"/>
          </p:nvPr>
        </p:nvSpPr>
        <p:spPr>
          <a:xfrm>
            <a:off x="5103813" y="1270000"/>
            <a:ext cx="4040187" cy="5113338"/>
          </a:xfrm>
        </p:spPr>
        <p:txBody>
          <a:bodyPr/>
          <a:lstStyle/>
          <a:p>
            <a:endParaRPr lang="en-GB" altLang="en-US" sz="2000"/>
          </a:p>
          <a:p>
            <a:endParaRPr lang="en-GB" altLang="en-US" sz="2000"/>
          </a:p>
          <a:p>
            <a:endParaRPr lang="en-GB"/>
          </a:p>
        </p:txBody>
      </p:sp>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7">
            <a:extLst>
              <a:ext uri="{FF2B5EF4-FFF2-40B4-BE49-F238E27FC236}">
                <a16:creationId xmlns:a16="http://schemas.microsoft.com/office/drawing/2014/main" id="{8BE1DAA1-BA1F-1398-BA3C-21F4D986CAC6}"/>
              </a:ext>
            </a:extLst>
          </p:cNvPr>
          <p:cNvSpPr>
            <a:spLocks noGrp="1"/>
          </p:cNvSpPr>
          <p:nvPr>
            <p:ph type="title"/>
          </p:nvPr>
        </p:nvSpPr>
        <p:spPr>
          <a:xfrm>
            <a:off x="593747" y="532685"/>
            <a:ext cx="8013573" cy="1325563"/>
          </a:xfrm>
        </p:spPr>
        <p:txBody>
          <a:bodyPr>
            <a:normAutofit fontScale="90000"/>
          </a:bodyPr>
          <a:lstStyle/>
          <a:p>
            <a:r>
              <a:rPr lang="cy" sz="3600" b="1" i="0" u="none" strike="noStrike" cap="none" baseline="0" dirty="0">
                <a:solidFill>
                  <a:srgbClr val="000000"/>
                </a:solidFill>
                <a:effectLst/>
                <a:uFillTx/>
                <a:latin typeface="Aptos Display"/>
              </a:rPr>
              <a:t>Diogelu Plant dan </a:t>
            </a:r>
            <a:br>
              <a:rPr sz="3600" dirty="0"/>
            </a:br>
            <a:r>
              <a:rPr lang="cy" sz="3600" b="1" i="0" u="none" strike="noStrike" cap="none" baseline="0" dirty="0">
                <a:solidFill>
                  <a:srgbClr val="000000"/>
                </a:solidFill>
                <a:effectLst/>
                <a:uFillTx/>
                <a:latin typeface="Aptos Display"/>
              </a:rPr>
              <a:t>SSWB(C)A, 2014</a:t>
            </a:r>
            <a:br>
              <a:rPr sz="2900" dirty="0"/>
            </a:br>
            <a:endParaRPr sz="2900" dirty="0"/>
          </a:p>
        </p:txBody>
      </p:sp>
      <p:sp>
        <p:nvSpPr>
          <p:cNvPr id="16"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77" y="1677373"/>
            <a:ext cx="8140446" cy="18288"/>
          </a:xfrm>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40446" h="18288" fill="none" extrusionOk="0">
                <a:moveTo>
                  <a:pt x="0" y="0"/>
                </a:moveTo>
                <a:cubicBezTo>
                  <a:pt x="94920" y="9103"/>
                  <a:pt x="287892" y="-4966"/>
                  <a:pt x="434157" y="0"/>
                </a:cubicBezTo>
                <a:cubicBezTo>
                  <a:pt x="580422" y="4966"/>
                  <a:pt x="943595" y="-14182"/>
                  <a:pt x="1193932" y="0"/>
                </a:cubicBezTo>
                <a:cubicBezTo>
                  <a:pt x="1444270" y="14182"/>
                  <a:pt x="1472129" y="5523"/>
                  <a:pt x="1628089" y="0"/>
                </a:cubicBezTo>
                <a:cubicBezTo>
                  <a:pt x="1784049" y="-5523"/>
                  <a:pt x="1962419" y="-17322"/>
                  <a:pt x="2225055" y="0"/>
                </a:cubicBezTo>
                <a:cubicBezTo>
                  <a:pt x="2487691" y="17322"/>
                  <a:pt x="2700681" y="1311"/>
                  <a:pt x="3066235" y="0"/>
                </a:cubicBezTo>
                <a:cubicBezTo>
                  <a:pt x="3431789" y="-1311"/>
                  <a:pt x="3405662" y="25081"/>
                  <a:pt x="3744605" y="0"/>
                </a:cubicBezTo>
                <a:cubicBezTo>
                  <a:pt x="4083548" y="-25081"/>
                  <a:pt x="4265111" y="-11945"/>
                  <a:pt x="4504380" y="0"/>
                </a:cubicBezTo>
                <a:cubicBezTo>
                  <a:pt x="4743649" y="11945"/>
                  <a:pt x="4860394" y="-2832"/>
                  <a:pt x="5101346" y="0"/>
                </a:cubicBezTo>
                <a:cubicBezTo>
                  <a:pt x="5342298" y="2832"/>
                  <a:pt x="5456387" y="23676"/>
                  <a:pt x="5779717" y="0"/>
                </a:cubicBezTo>
                <a:cubicBezTo>
                  <a:pt x="6103047" y="-23676"/>
                  <a:pt x="6270379" y="-37291"/>
                  <a:pt x="6620896" y="0"/>
                </a:cubicBezTo>
                <a:cubicBezTo>
                  <a:pt x="6971413" y="37291"/>
                  <a:pt x="6989068" y="24674"/>
                  <a:pt x="7136458" y="0"/>
                </a:cubicBezTo>
                <a:cubicBezTo>
                  <a:pt x="7283848" y="-24674"/>
                  <a:pt x="7752532" y="-22436"/>
                  <a:pt x="8140446" y="0"/>
                </a:cubicBezTo>
                <a:cubicBezTo>
                  <a:pt x="8140314" y="7702"/>
                  <a:pt x="8140234" y="13511"/>
                  <a:pt x="8140446" y="18288"/>
                </a:cubicBezTo>
                <a:cubicBezTo>
                  <a:pt x="7906329" y="-3043"/>
                  <a:pt x="7681180" y="27465"/>
                  <a:pt x="7543480" y="18288"/>
                </a:cubicBezTo>
                <a:cubicBezTo>
                  <a:pt x="7405780" y="9111"/>
                  <a:pt x="7216607" y="3660"/>
                  <a:pt x="7109323" y="18288"/>
                </a:cubicBezTo>
                <a:cubicBezTo>
                  <a:pt x="7002039" y="32916"/>
                  <a:pt x="6576231" y="42692"/>
                  <a:pt x="6430952" y="18288"/>
                </a:cubicBezTo>
                <a:cubicBezTo>
                  <a:pt x="6285673" y="-6116"/>
                  <a:pt x="6138840" y="34521"/>
                  <a:pt x="5915391" y="18288"/>
                </a:cubicBezTo>
                <a:cubicBezTo>
                  <a:pt x="5691942" y="2055"/>
                  <a:pt x="5459460" y="51666"/>
                  <a:pt x="5237020" y="18288"/>
                </a:cubicBezTo>
                <a:cubicBezTo>
                  <a:pt x="5014580" y="-15090"/>
                  <a:pt x="4747677" y="40449"/>
                  <a:pt x="4558650" y="18288"/>
                </a:cubicBezTo>
                <a:cubicBezTo>
                  <a:pt x="4369623" y="-3873"/>
                  <a:pt x="4146061" y="12568"/>
                  <a:pt x="3880279" y="18288"/>
                </a:cubicBezTo>
                <a:cubicBezTo>
                  <a:pt x="3614497" y="24008"/>
                  <a:pt x="3473808" y="-12908"/>
                  <a:pt x="3201909" y="18288"/>
                </a:cubicBezTo>
                <a:cubicBezTo>
                  <a:pt x="2930010" y="49484"/>
                  <a:pt x="2728175" y="-3430"/>
                  <a:pt x="2604943" y="18288"/>
                </a:cubicBezTo>
                <a:cubicBezTo>
                  <a:pt x="2481711" y="40006"/>
                  <a:pt x="2004334" y="26952"/>
                  <a:pt x="1845168" y="18288"/>
                </a:cubicBezTo>
                <a:cubicBezTo>
                  <a:pt x="1686003" y="9624"/>
                  <a:pt x="1375070" y="37580"/>
                  <a:pt x="1166797" y="18288"/>
                </a:cubicBezTo>
                <a:cubicBezTo>
                  <a:pt x="958524" y="-1004"/>
                  <a:pt x="342846" y="8880"/>
                  <a:pt x="0" y="18288"/>
                </a:cubicBezTo>
                <a:cubicBezTo>
                  <a:pt x="129" y="13298"/>
                  <a:pt x="-675" y="6857"/>
                  <a:pt x="0" y="0"/>
                </a:cubicBezTo>
                <a:close/>
              </a:path>
              <a:path w="8140446" h="18288" stroke="0" extrusionOk="0">
                <a:moveTo>
                  <a:pt x="0" y="0"/>
                </a:moveTo>
                <a:cubicBezTo>
                  <a:pt x="142435" y="-24533"/>
                  <a:pt x="380026" y="17447"/>
                  <a:pt x="596966" y="0"/>
                </a:cubicBezTo>
                <a:cubicBezTo>
                  <a:pt x="813906" y="-17447"/>
                  <a:pt x="830530" y="13462"/>
                  <a:pt x="1031123" y="0"/>
                </a:cubicBezTo>
                <a:cubicBezTo>
                  <a:pt x="1231716" y="-13462"/>
                  <a:pt x="1634038" y="0"/>
                  <a:pt x="1872303" y="0"/>
                </a:cubicBezTo>
                <a:cubicBezTo>
                  <a:pt x="2110568" y="0"/>
                  <a:pt x="2261934" y="-25727"/>
                  <a:pt x="2469269" y="0"/>
                </a:cubicBezTo>
                <a:cubicBezTo>
                  <a:pt x="2676604" y="25727"/>
                  <a:pt x="2790440" y="16284"/>
                  <a:pt x="3066235" y="0"/>
                </a:cubicBezTo>
                <a:cubicBezTo>
                  <a:pt x="3342030" y="-16284"/>
                  <a:pt x="3685603" y="41976"/>
                  <a:pt x="3907414" y="0"/>
                </a:cubicBezTo>
                <a:cubicBezTo>
                  <a:pt x="4129225" y="-41976"/>
                  <a:pt x="4177416" y="-7598"/>
                  <a:pt x="4422976" y="0"/>
                </a:cubicBezTo>
                <a:cubicBezTo>
                  <a:pt x="4668536" y="7598"/>
                  <a:pt x="5023499" y="-28058"/>
                  <a:pt x="5264155" y="0"/>
                </a:cubicBezTo>
                <a:cubicBezTo>
                  <a:pt x="5504811" y="28058"/>
                  <a:pt x="5703675" y="13288"/>
                  <a:pt x="6105335" y="0"/>
                </a:cubicBezTo>
                <a:cubicBezTo>
                  <a:pt x="6506995" y="-13288"/>
                  <a:pt x="6455516" y="-5124"/>
                  <a:pt x="6783705" y="0"/>
                </a:cubicBezTo>
                <a:cubicBezTo>
                  <a:pt x="7111894" y="5124"/>
                  <a:pt x="7512856" y="10604"/>
                  <a:pt x="8140446" y="0"/>
                </a:cubicBezTo>
                <a:cubicBezTo>
                  <a:pt x="8140458" y="8833"/>
                  <a:pt x="8140986" y="9830"/>
                  <a:pt x="8140446" y="18288"/>
                </a:cubicBezTo>
                <a:cubicBezTo>
                  <a:pt x="7959314" y="3345"/>
                  <a:pt x="7870113" y="10437"/>
                  <a:pt x="7706289" y="18288"/>
                </a:cubicBezTo>
                <a:cubicBezTo>
                  <a:pt x="7542465" y="26139"/>
                  <a:pt x="7157940" y="17482"/>
                  <a:pt x="6865109" y="18288"/>
                </a:cubicBezTo>
                <a:cubicBezTo>
                  <a:pt x="6572278" y="19094"/>
                  <a:pt x="6524256" y="38051"/>
                  <a:pt x="6349548" y="18288"/>
                </a:cubicBezTo>
                <a:cubicBezTo>
                  <a:pt x="6174840" y="-1475"/>
                  <a:pt x="5951624" y="174"/>
                  <a:pt x="5671177" y="18288"/>
                </a:cubicBezTo>
                <a:cubicBezTo>
                  <a:pt x="5390730" y="36402"/>
                  <a:pt x="5222992" y="60058"/>
                  <a:pt x="4829998" y="18288"/>
                </a:cubicBezTo>
                <a:cubicBezTo>
                  <a:pt x="4437004" y="-23482"/>
                  <a:pt x="4344181" y="39087"/>
                  <a:pt x="4151627" y="18288"/>
                </a:cubicBezTo>
                <a:cubicBezTo>
                  <a:pt x="3959073" y="-2511"/>
                  <a:pt x="3886970" y="32875"/>
                  <a:pt x="3717470" y="18288"/>
                </a:cubicBezTo>
                <a:cubicBezTo>
                  <a:pt x="3547970" y="3701"/>
                  <a:pt x="3451521" y="31872"/>
                  <a:pt x="3201909" y="18288"/>
                </a:cubicBezTo>
                <a:cubicBezTo>
                  <a:pt x="2952297" y="4704"/>
                  <a:pt x="2543413" y="6029"/>
                  <a:pt x="2360729" y="18288"/>
                </a:cubicBezTo>
                <a:cubicBezTo>
                  <a:pt x="2178045" y="30547"/>
                  <a:pt x="1906056" y="25847"/>
                  <a:pt x="1682359" y="18288"/>
                </a:cubicBezTo>
                <a:cubicBezTo>
                  <a:pt x="1458662" y="10730"/>
                  <a:pt x="1330405" y="8046"/>
                  <a:pt x="1166797" y="18288"/>
                </a:cubicBezTo>
                <a:cubicBezTo>
                  <a:pt x="1003189" y="28530"/>
                  <a:pt x="278098" y="19533"/>
                  <a:pt x="0" y="18288"/>
                </a:cubicBezTo>
                <a:cubicBezTo>
                  <a:pt x="74" y="14054"/>
                  <a:pt x="-46" y="6997"/>
                  <a:pt x="0" y="0"/>
                </a:cubicBezTo>
                <a:close/>
              </a:path>
            </a:pathLst>
          </a:custGeom>
          <a:solidFill>
            <a:schemeClr val="accent2"/>
          </a:solidFill>
          <a:ln w="412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8">
            <a:extLst>
              <a:ext uri="{FF2B5EF4-FFF2-40B4-BE49-F238E27FC236}">
                <a16:creationId xmlns:a16="http://schemas.microsoft.com/office/drawing/2014/main" id="{E427E431-4405-EA71-F74D-EF4D46393AC3}"/>
              </a:ext>
            </a:extLst>
          </p:cNvPr>
          <p:cNvSpPr>
            <a:spLocks noGrp="1"/>
          </p:cNvSpPr>
          <p:nvPr>
            <p:ph idx="1"/>
          </p:nvPr>
        </p:nvSpPr>
        <p:spPr>
          <a:xfrm>
            <a:off x="628650" y="1929383"/>
            <a:ext cx="7886700" cy="4421993"/>
          </a:xfrm>
        </p:spPr>
        <p:txBody>
          <a:bodyPr>
            <a:normAutofit lnSpcReduction="10000"/>
          </a:bodyPr>
          <a:lstStyle/>
          <a:p>
            <a:r>
              <a:rPr lang="cy" sz="2000" b="0" i="0" u="none" strike="noStrike" cap="none" baseline="0">
                <a:solidFill>
                  <a:srgbClr val="000000"/>
                </a:solidFill>
                <a:effectLst/>
                <a:uFillTx/>
                <a:latin typeface="Aptos"/>
              </a:rPr>
              <a:t>Diffiniad o blentyn mewn perygl</a:t>
            </a:r>
          </a:p>
          <a:p>
            <a:r>
              <a:rPr lang="cy" sz="2000" b="0" i="0" u="none" strike="noStrike" cap="none" baseline="0">
                <a:solidFill>
                  <a:srgbClr val="000000"/>
                </a:solidFill>
                <a:effectLst/>
                <a:uFillTx/>
                <a:latin typeface="Aptos"/>
              </a:rPr>
              <a:t>Dyletswydd ar bartneriaid perthnasol i adrodd am blant sydd mewn perygl</a:t>
            </a:r>
          </a:p>
          <a:p>
            <a:r>
              <a:rPr lang="cy" sz="2000" b="0" i="0" u="none" strike="noStrike" cap="none" baseline="0">
                <a:solidFill>
                  <a:srgbClr val="000000"/>
                </a:solidFill>
                <a:effectLst/>
                <a:uFillTx/>
                <a:latin typeface="Aptos"/>
              </a:rPr>
              <a:t>Awdurdod lleol i wneud ymholiadau – cysylltu â Deddf Plant 1989, A47</a:t>
            </a:r>
          </a:p>
          <a:p>
            <a:r>
              <a:rPr lang="cy" sz="2000" b="0" i="0" u="none" strike="noStrike" cap="none" baseline="0">
                <a:solidFill>
                  <a:srgbClr val="000000"/>
                </a:solidFill>
                <a:effectLst/>
                <a:uFillTx/>
                <a:latin typeface="Aptos"/>
              </a:rPr>
              <a:t>Os yw plentyn yn profi neu mewn perygl o gael ei gam-drin, ei esgeuluso neu fathau eraill o niwed, mae angen gofal a chymorth arno (p’un a yw’r anghenion hynny’n cael eu diwallu ai peidio).</a:t>
            </a:r>
          </a:p>
          <a:p>
            <a:r>
              <a:rPr lang="cy" sz="2000" b="0" i="0" u="none" strike="noStrike" cap="none" baseline="0">
                <a:solidFill>
                  <a:srgbClr val="000000"/>
                </a:solidFill>
                <a:effectLst/>
                <a:uFillTx/>
                <a:latin typeface="Aptos"/>
              </a:rPr>
              <a:t>Mae cam-drin yn eang ei gwmpas - mae angen i chi ddangos tystiolaeth eich bod yn gallu adnabod hyn mewn unrhyw leoliad, e.e. dangosyddion bod plentyn mewn perygl.</a:t>
            </a:r>
          </a:p>
          <a:p>
            <a:pPr marL="0" indent="0">
              <a:buNone/>
            </a:pPr>
            <a:endParaRPr lang="en-US" sz="2000"/>
          </a:p>
          <a:p>
            <a:pPr marL="0" indent="0">
              <a:buNone/>
            </a:pPr>
            <a:r>
              <a:rPr lang="cy" sz="2000" b="0" i="0" u="none" strike="noStrike" cap="none" baseline="0">
                <a:solidFill>
                  <a:srgbClr val="000000"/>
                </a:solidFill>
                <a:effectLst/>
                <a:uFillTx/>
                <a:latin typeface="Aptos"/>
              </a:rPr>
              <a:t>Gweler PowerPoint Gweithdy 3 am restr fanwl o ddeddfwriaeth/polisïau a gweithdrefnau diogelu. </a:t>
            </a:r>
          </a:p>
          <a:p>
            <a:endParaRPr lang="en-GB" altLang="en-US" sz="1900"/>
          </a:p>
          <a:p>
            <a:endParaRPr lang="en-US" sz="1900"/>
          </a:p>
        </p:txBody>
      </p:sp>
      <p:sp>
        <p:nvSpPr>
          <p:cNvPr id="7" name="Slide Number Placeholder 6">
            <a:extLst>
              <a:ext uri="{FF2B5EF4-FFF2-40B4-BE49-F238E27FC236}">
                <a16:creationId xmlns:a16="http://schemas.microsoft.com/office/drawing/2014/main" id="{56B685EE-E1AE-D415-4275-24D8DACC7936}"/>
              </a:ext>
            </a:extLst>
          </p:cNvPr>
          <p:cNvSpPr>
            <a:spLocks noGrp="1"/>
          </p:cNvSpPr>
          <p:nvPr>
            <p:ph type="sldNum" sz="quarter" idx="12"/>
          </p:nvPr>
        </p:nvSpPr>
        <p:spPr>
          <a:xfrm>
            <a:off x="6457950" y="6356350"/>
            <a:ext cx="2057400" cy="365125"/>
          </a:xfrm>
        </p:spPr>
        <p:txBody>
          <a:bodyPr>
            <a:normAutofit/>
          </a:bodyPr>
          <a:lstStyle/>
          <a:p>
            <a:pPr>
              <a:spcAft>
                <a:spcPts val="600"/>
              </a:spcAft>
              <a:defRPr/>
            </a:pPr>
            <a:fld id="{B0BA0F15-66FD-47F2-904D-700571CB0C0C}" type="slidenum">
              <a:rPr lang="en-GB" altLang="en-US" smtClean="0"/>
              <a:pPr>
                <a:spcAft>
                  <a:spcPts val="600"/>
                </a:spcAft>
                <a:defRPr/>
              </a:pPr>
              <a:t>9</a:t>
            </a:fld>
            <a:endParaRPr lang="en-GB" altLang="en-US"/>
          </a:p>
        </p:txBody>
      </p:sp>
      <p:sp>
        <p:nvSpPr>
          <p:cNvPr id="2" name="Footer Placeholder 1">
            <a:extLst>
              <a:ext uri="{FF2B5EF4-FFF2-40B4-BE49-F238E27FC236}">
                <a16:creationId xmlns:a16="http://schemas.microsoft.com/office/drawing/2014/main" id="{93B23D9E-D11C-0EF8-E40F-CAC46E64D4FF}"/>
              </a:ext>
            </a:extLst>
          </p:cNvPr>
          <p:cNvSpPr>
            <a:spLocks noGrp="1"/>
          </p:cNvSpPr>
          <p:nvPr>
            <p:ph type="ftr" sz="quarter" idx="11"/>
          </p:nvPr>
        </p:nvSpPr>
        <p:spPr/>
        <p:txBody>
          <a:bodyPr/>
          <a:lstStyle/>
          <a:p>
            <a:r>
              <a:rPr lang="cy" sz="900" b="0" i="0" u="none" strike="noStrike" cap="none" baseline="0" dirty="0">
                <a:solidFill>
                  <a:srgbClr val="767676"/>
                </a:solidFill>
                <a:effectLst/>
                <a:uFillTx/>
                <a:latin typeface="Aptos"/>
              </a:rPr>
              <a:t>Rhaglen Cydgrynhoi Gwaith Cymdeithasol Porth Agored </a:t>
            </a:r>
          </a:p>
          <a:p>
            <a:r>
              <a:rPr lang="en-GB" dirty="0"/>
              <a:t>
</a:t>
            </a:r>
          </a:p>
        </p:txBody>
      </p:sp>
    </p:spTree>
    <p:extLst>
      <p:ext uri="{BB962C8B-B14F-4D97-AF65-F5344CB8AC3E}">
        <p14:creationId xmlns:p14="http://schemas.microsoft.com/office/powerpoint/2010/main" val="1415777720"/>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0905" name="Rectangle 80904">
            <a:extLst>
              <a:ext uri="{FF2B5EF4-FFF2-40B4-BE49-F238E27FC236}">
                <a16:creationId xmlns:a16="http://schemas.microsoft.com/office/drawing/2014/main" id="{955A2079-FA98-4876-80F0-72364A7D2EA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E7F5E421-E6B4-4D4C-A427-9DACE319965C}"/>
              </a:ext>
            </a:extLst>
          </p:cNvPr>
          <p:cNvSpPr>
            <a:spLocks noGrp="1"/>
          </p:cNvSpPr>
          <p:nvPr>
            <p:ph type="title"/>
          </p:nvPr>
        </p:nvSpPr>
        <p:spPr>
          <a:xfrm>
            <a:off x="628650" y="557188"/>
            <a:ext cx="7886700" cy="1133499"/>
          </a:xfrm>
        </p:spPr>
        <p:txBody>
          <a:bodyPr>
            <a:normAutofit/>
          </a:bodyPr>
          <a:lstStyle/>
          <a:p>
            <a:pPr algn="ctr">
              <a:defRPr/>
            </a:pPr>
            <a:r>
              <a:rPr lang="cy" sz="4500" b="1" i="0" u="none" strike="noStrike" cap="none" baseline="0">
                <a:solidFill>
                  <a:srgbClr val="000000"/>
                </a:solidFill>
                <a:effectLst/>
                <a:uFillTx/>
                <a:latin typeface="Aptos Display"/>
              </a:rPr>
              <a:t>Byrddau Diogelu</a:t>
            </a:r>
          </a:p>
        </p:txBody>
      </p:sp>
      <p:sp>
        <p:nvSpPr>
          <p:cNvPr id="4" name="Footer Placeholder 3">
            <a:extLst>
              <a:ext uri="{FF2B5EF4-FFF2-40B4-BE49-F238E27FC236}">
                <a16:creationId xmlns:a16="http://schemas.microsoft.com/office/drawing/2014/main" id="{903693CE-1E59-1B51-FC84-AC9B7A65F296}"/>
              </a:ext>
            </a:extLst>
          </p:cNvPr>
          <p:cNvSpPr>
            <a:spLocks noGrp="1"/>
          </p:cNvSpPr>
          <p:nvPr>
            <p:ph type="ftr" sz="quarter" idx="11"/>
          </p:nvPr>
        </p:nvSpPr>
        <p:spPr>
          <a:xfrm>
            <a:off x="3028950" y="6356350"/>
            <a:ext cx="3086100" cy="365125"/>
          </a:xfrm>
        </p:spPr>
        <p:txBody>
          <a:bodyPr>
            <a:normAutofit/>
          </a:bodyPr>
          <a:lstStyle/>
          <a:p>
            <a:r>
              <a:rPr lang="cy" sz="200" b="0" i="0" u="none" strike="noStrike" cap="none" baseline="0">
                <a:solidFill>
                  <a:srgbClr val="767676"/>
                </a:solidFill>
                <a:effectLst/>
                <a:uFillTx/>
                <a:latin typeface="Aptos"/>
              </a:rPr>
              <a:t>Rhaglen Cydgrynhoi Gwaith Cymdeithasol Porth Agored </a:t>
            </a:r>
          </a:p>
          <a:p>
            <a:r>
              <a:rPr lang="en-GB" sz="200"/>
              <a:t>
</a:t>
            </a:r>
          </a:p>
        </p:txBody>
      </p:sp>
      <p:sp>
        <p:nvSpPr>
          <p:cNvPr id="2" name="Slide Number Placeholder 1">
            <a:extLst>
              <a:ext uri="{FF2B5EF4-FFF2-40B4-BE49-F238E27FC236}">
                <a16:creationId xmlns:a16="http://schemas.microsoft.com/office/drawing/2014/main" id="{897F66DC-2ACE-4FA4-B1C8-6334EBA3B492}"/>
              </a:ext>
            </a:extLst>
          </p:cNvPr>
          <p:cNvSpPr>
            <a:spLocks noGrp="1"/>
          </p:cNvSpPr>
          <p:nvPr>
            <p:ph type="sldNum" sz="quarter" idx="12"/>
          </p:nvPr>
        </p:nvSpPr>
        <p:spPr>
          <a:xfrm>
            <a:off x="6457950" y="6356350"/>
            <a:ext cx="2057400" cy="365125"/>
          </a:xfrm>
        </p:spPr>
        <p:txBody>
          <a:bodyPr>
            <a:normAutofit/>
          </a:bodyPr>
          <a:lstStyle/>
          <a:p>
            <a:pPr>
              <a:spcAft>
                <a:spcPts val="600"/>
              </a:spcAft>
              <a:defRPr/>
            </a:pPr>
            <a:fld id="{B279AC3C-9A7B-46D6-8EDB-3083219B5F49}" type="slidenum">
              <a:rPr lang="en-GB" altLang="en-US" smtClean="0"/>
              <a:pPr>
                <a:spcAft>
                  <a:spcPts val="600"/>
                </a:spcAft>
                <a:defRPr/>
              </a:pPr>
              <a:t>10</a:t>
            </a:fld>
            <a:endParaRPr lang="en-GB" altLang="en-US"/>
          </a:p>
        </p:txBody>
      </p:sp>
      <p:graphicFrame>
        <p:nvGraphicFramePr>
          <p:cNvPr id="80900" name="Content Placeholder 1">
            <a:extLst>
              <a:ext uri="{FF2B5EF4-FFF2-40B4-BE49-F238E27FC236}">
                <a16:creationId xmlns:a16="http://schemas.microsoft.com/office/drawing/2014/main" id="{7A9650D9-6260-F972-970D-2A13B0FFDD35}"/>
              </a:ext>
            </a:extLst>
          </p:cNvPr>
          <p:cNvGraphicFramePr>
            <a:graphicFrameLocks noGrp="1"/>
          </p:cNvGraphicFramePr>
          <p:nvPr>
            <p:ph idx="1"/>
            <p:extLst>
              <p:ext uri="{D42A27DB-BD31-4B8C-83A1-F6EECF244321}">
                <p14:modId xmlns:p14="http://schemas.microsoft.com/office/powerpoint/2010/main" val="3782359318"/>
              </p:ext>
            </p:extLst>
          </p:nvPr>
        </p:nvGraphicFramePr>
        <p:xfrm>
          <a:off x="628650" y="1828800"/>
          <a:ext cx="7886700" cy="435254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E5650-7063-6AC3-A00E-6676C660BBD1}"/>
              </a:ext>
            </a:extLst>
          </p:cNvPr>
          <p:cNvSpPr>
            <a:spLocks noGrp="1"/>
          </p:cNvSpPr>
          <p:nvPr>
            <p:ph type="title"/>
          </p:nvPr>
        </p:nvSpPr>
        <p:spPr>
          <a:xfrm>
            <a:off x="628650" y="136524"/>
            <a:ext cx="7886700" cy="1325563"/>
          </a:xfrm>
        </p:spPr>
        <p:txBody>
          <a:bodyPr>
            <a:normAutofit/>
          </a:bodyPr>
          <a:lstStyle/>
          <a:p>
            <a:r>
              <a:rPr lang="cy" sz="3200" b="1" i="0" u="none" strike="noStrike" cap="none" baseline="0">
                <a:solidFill>
                  <a:srgbClr val="000000"/>
                </a:solidFill>
                <a:effectLst/>
                <a:uFillTx/>
                <a:latin typeface="Arial"/>
              </a:rPr>
              <a:t>Adolygiad Datblygiadol - </a:t>
            </a:r>
            <a:r>
              <a:rPr lang="cy" sz="3200" b="1" i="0" u="none" strike="noStrike" cap="none" baseline="0">
                <a:solidFill>
                  <a:srgbClr val="000000"/>
                </a:solidFill>
                <a:effectLst/>
                <a:uFillTx/>
                <a:latin typeface="Aptos Display"/>
              </a:rPr>
              <a:t>Tasg 1 rhan b</a:t>
            </a:r>
            <a:br>
              <a:rPr sz="3200"/>
            </a:br>
            <a:r>
              <a:rPr lang="cy" sz="3200" b="1" i="0" u="none" strike="noStrike" cap="none" baseline="0">
                <a:solidFill>
                  <a:srgbClr val="000000"/>
                </a:solidFill>
                <a:effectLst/>
                <a:uFillTx/>
                <a:latin typeface="Aptos Display"/>
              </a:rPr>
              <a:t>Y Cwestiwn </a:t>
            </a:r>
          </a:p>
        </p:txBody>
      </p:sp>
      <p:sp>
        <p:nvSpPr>
          <p:cNvPr id="3" name="Content Placeholder 2">
            <a:extLst>
              <a:ext uri="{FF2B5EF4-FFF2-40B4-BE49-F238E27FC236}">
                <a16:creationId xmlns:a16="http://schemas.microsoft.com/office/drawing/2014/main" id="{88A13476-4A46-90DA-D349-07D0AE38E688}"/>
              </a:ext>
            </a:extLst>
          </p:cNvPr>
          <p:cNvSpPr>
            <a:spLocks noGrp="1"/>
          </p:cNvSpPr>
          <p:nvPr>
            <p:ph idx="1"/>
          </p:nvPr>
        </p:nvSpPr>
        <p:spPr>
          <a:xfrm>
            <a:off x="628650" y="1427123"/>
            <a:ext cx="7886700" cy="4929227"/>
          </a:xfrm>
        </p:spPr>
        <p:txBody>
          <a:bodyPr>
            <a:normAutofit lnSpcReduction="10000"/>
          </a:bodyPr>
          <a:lstStyle/>
          <a:p>
            <a:pPr algn="just" hangingPunct="0"/>
            <a:r>
              <a:rPr lang="cy" sz="1800" b="1" i="0" u="none" strike="noStrike" cap="none" baseline="0" dirty="0">
                <a:solidFill>
                  <a:srgbClr val="000000"/>
                </a:solidFill>
                <a:effectLst/>
                <a:uFillTx/>
                <a:latin typeface="Arial"/>
              </a:rPr>
              <a:t>Cwestiwn: </a:t>
            </a:r>
          </a:p>
          <a:p>
            <a:pPr algn="just" hangingPunct="0"/>
            <a:r>
              <a:rPr lang="cy" sz="1800" b="0" i="0" u="none" strike="noStrike" cap="none" baseline="0" dirty="0">
                <a:solidFill>
                  <a:srgbClr val="000000"/>
                </a:solidFill>
                <a:effectLst/>
                <a:uFillTx/>
                <a:latin typeface="Arial"/>
              </a:rPr>
              <a:t>Defnyddiwch fodel adfyfyriol i </a:t>
            </a:r>
            <a:r>
              <a:rPr lang="cy" sz="1800" b="1" i="0" u="none" strike="noStrike" cap="none" baseline="0" dirty="0">
                <a:solidFill>
                  <a:srgbClr val="000000"/>
                </a:solidFill>
                <a:effectLst/>
                <a:uFillTx/>
                <a:latin typeface="Arial"/>
              </a:rPr>
              <a:t>adfyfyrio'n feirniadol </a:t>
            </a:r>
            <a:r>
              <a:rPr lang="cy" sz="1800" b="0" i="0" u="none" strike="noStrike" cap="none" baseline="0" dirty="0">
                <a:solidFill>
                  <a:srgbClr val="000000"/>
                </a:solidFill>
                <a:effectLst/>
                <a:uFillTx/>
                <a:latin typeface="Arial"/>
              </a:rPr>
              <a:t>ar yr anghenion dysgu a nodwyd gennych yn nhasg 1 rhan a o dan bob un o 3 chanlyniad dysgu Gofal Cymdeithasol Cymru. </a:t>
            </a:r>
          </a:p>
          <a:p>
            <a:pPr algn="just" hangingPunct="0"/>
            <a:r>
              <a:rPr lang="cy" sz="1800" b="1" i="0" u="none" strike="noStrike" cap="none" baseline="0" dirty="0">
                <a:solidFill>
                  <a:srgbClr val="000000"/>
                </a:solidFill>
                <a:effectLst/>
                <a:uFillTx/>
                <a:latin typeface="Arial"/>
              </a:rPr>
              <a:t>Rhaid </a:t>
            </a:r>
            <a:r>
              <a:rPr lang="cy" sz="1800" b="0" i="0" u="none" strike="noStrike" cap="none" baseline="0" dirty="0">
                <a:solidFill>
                  <a:srgbClr val="000000"/>
                </a:solidFill>
                <a:effectLst/>
                <a:uFillTx/>
                <a:latin typeface="Arial"/>
              </a:rPr>
              <a:t>i hyn gynnwys cyfeiriad at hyfforddiant, dysgu, ymchwil a goruchwyliaeth ac adfyfyrio gyda'ch mentor/goruchwyliwr/rheolwr llinell ar y graddau y mae eich canlyniadau dysgu wedi'u cyflawni. </a:t>
            </a:r>
          </a:p>
          <a:p>
            <a:pPr algn="just" hangingPunct="0"/>
            <a:r>
              <a:rPr lang="cy" sz="1800" b="1" i="0" u="none" strike="noStrike" cap="none" baseline="0" dirty="0">
                <a:solidFill>
                  <a:srgbClr val="000000"/>
                </a:solidFill>
                <a:effectLst/>
                <a:uFillTx/>
                <a:latin typeface="Arial"/>
              </a:rPr>
              <a:t>Adnabod</a:t>
            </a:r>
            <a:r>
              <a:rPr lang="cy" sz="1800" b="0" i="0" u="none" strike="noStrike" cap="none" baseline="0" dirty="0">
                <a:solidFill>
                  <a:srgbClr val="000000"/>
                </a:solidFill>
                <a:effectLst/>
                <a:uFillTx/>
                <a:latin typeface="Arial"/>
              </a:rPr>
              <a:t> eich anghenion dysgu i gefnogi eich datblygiad yn y pontio i ddod yn ymarferydd profiadol yn eich gyrfa yn y dyfodol ar ôl cwblhau'r rhaglen hon. </a:t>
            </a:r>
          </a:p>
          <a:p>
            <a:pPr algn="just" hangingPunct="0"/>
            <a:r>
              <a:rPr lang="cy" sz="1800" b="1" i="0" u="none" strike="noStrike" cap="none" baseline="0" dirty="0">
                <a:solidFill>
                  <a:srgbClr val="000000"/>
                </a:solidFill>
                <a:effectLst/>
                <a:uFillTx/>
                <a:latin typeface="Arial"/>
              </a:rPr>
              <a:t>650 o eiriau </a:t>
            </a:r>
            <a:r>
              <a:rPr lang="cy" sz="1800" b="0" i="0" u="none" strike="noStrike" cap="none" baseline="0" dirty="0">
                <a:solidFill>
                  <a:srgbClr val="000000"/>
                </a:solidFill>
                <a:effectLst/>
                <a:uFillTx/>
                <a:latin typeface="Arial"/>
              </a:rPr>
              <a:t>(+/- 10%: nodwch eich cyfrif geiriau gwirioneddol ar ddiwedd pob adran).</a:t>
            </a:r>
          </a:p>
          <a:p>
            <a:pPr algn="just" hangingPunct="0"/>
            <a:r>
              <a:rPr lang="cy" sz="1800" b="1" i="0" u="none" strike="noStrike" cap="none" baseline="0" dirty="0">
                <a:solidFill>
                  <a:srgbClr val="000000"/>
                </a:solidFill>
                <a:effectLst/>
                <a:uFillTx/>
                <a:latin typeface="Arial"/>
              </a:rPr>
              <a:t>Cwestiwn</a:t>
            </a:r>
          </a:p>
          <a:p>
            <a:pPr algn="just" hangingPunct="0"/>
            <a:r>
              <a:rPr lang="cy" sz="1800" b="1" dirty="0">
                <a:solidFill>
                  <a:srgbClr val="000000"/>
                </a:solidFill>
                <a:latin typeface="Arial"/>
              </a:rPr>
              <a:t>A</a:t>
            </a:r>
            <a:r>
              <a:rPr lang="cy" sz="1800" b="1" i="0" u="none" strike="noStrike" cap="none" baseline="0" dirty="0">
                <a:solidFill>
                  <a:srgbClr val="000000"/>
                </a:solidFill>
                <a:effectLst/>
                <a:uFillTx/>
                <a:latin typeface="Arial"/>
              </a:rPr>
              <a:t>dfyfyri</a:t>
            </a:r>
            <a:r>
              <a:rPr lang="cy" sz="1800" b="1" dirty="0">
                <a:solidFill>
                  <a:srgbClr val="000000"/>
                </a:solidFill>
                <a:latin typeface="Arial"/>
              </a:rPr>
              <a:t>wch</a:t>
            </a:r>
            <a:r>
              <a:rPr lang="cy" sz="1800" b="1" i="0" u="none" strike="noStrike" cap="none" baseline="0" dirty="0">
                <a:solidFill>
                  <a:srgbClr val="000000"/>
                </a:solidFill>
                <a:effectLst/>
                <a:uFillTx/>
                <a:latin typeface="Arial"/>
              </a:rPr>
              <a:t> </a:t>
            </a:r>
            <a:r>
              <a:rPr lang="cy" sz="1800" b="0" i="0" u="none" strike="noStrike" cap="none" baseline="0" dirty="0">
                <a:solidFill>
                  <a:srgbClr val="000000"/>
                </a:solidFill>
                <a:effectLst/>
                <a:uFillTx/>
                <a:latin typeface="Arial"/>
              </a:rPr>
              <a:t>ar adborth a gawsoch gan unigolion sydd angen gofal a chymorth a/neu eu gofalwyr ac esboniwch sut mae’r wybodaeth hon wedi </a:t>
            </a:r>
            <a:r>
              <a:rPr lang="cy" sz="1800" b="1" i="0" u="none" strike="noStrike" cap="none" baseline="0" dirty="0">
                <a:solidFill>
                  <a:srgbClr val="000000"/>
                </a:solidFill>
                <a:effectLst/>
                <a:uFillTx/>
                <a:latin typeface="Arial"/>
              </a:rPr>
              <a:t>helpu i lunio </a:t>
            </a:r>
            <a:r>
              <a:rPr lang="cy" sz="1800" b="0" i="0" u="none" strike="noStrike" cap="none" baseline="0" dirty="0">
                <a:solidFill>
                  <a:srgbClr val="000000"/>
                </a:solidFill>
                <a:effectLst/>
                <a:uFillTx/>
                <a:latin typeface="Arial"/>
              </a:rPr>
              <a:t>eich ymarfer a'ch datblygiad proffesiynol yn y dyfodol.  </a:t>
            </a:r>
          </a:p>
          <a:p>
            <a:pPr algn="just" hangingPunct="0"/>
            <a:r>
              <a:rPr lang="cy" sz="1800" b="0" i="0" u="none" strike="noStrike" cap="none" baseline="0" dirty="0">
                <a:solidFill>
                  <a:srgbClr val="000000"/>
                </a:solidFill>
                <a:effectLst/>
                <a:uFillTx/>
                <a:latin typeface="Arial"/>
              </a:rPr>
              <a:t>100 o eiriau (+/- 10%: nodwch eich cyfrif geiriau gwirioneddol ar ddiwedd pob adran).</a:t>
            </a:r>
          </a:p>
          <a:p>
            <a:pPr algn="just" hangingPunct="0"/>
            <a:endParaRPr lang="en-GB" sz="1800" dirty="0">
              <a:solidFill>
                <a:srgbClr val="000000"/>
              </a:solidFill>
              <a:effectLst/>
              <a:latin typeface="Arial" panose="020B0604020202020204" pitchFamily="34" charset="0"/>
              <a:ea typeface="Times New Roman" panose="02020603050405020304" pitchFamily="18" charset="0"/>
            </a:endParaRPr>
          </a:p>
          <a:p>
            <a:endParaRPr lang="en-US" dirty="0"/>
          </a:p>
        </p:txBody>
      </p:sp>
      <p:sp>
        <p:nvSpPr>
          <p:cNvPr id="4" name="Slide Number Placeholder 3">
            <a:extLst>
              <a:ext uri="{FF2B5EF4-FFF2-40B4-BE49-F238E27FC236}">
                <a16:creationId xmlns:a16="http://schemas.microsoft.com/office/drawing/2014/main" id="{7D51C90C-AC01-0D9A-9677-73A1FFAAC234}"/>
              </a:ext>
            </a:extLst>
          </p:cNvPr>
          <p:cNvSpPr>
            <a:spLocks noGrp="1"/>
          </p:cNvSpPr>
          <p:nvPr>
            <p:ph type="sldNum" sz="quarter" idx="12"/>
          </p:nvPr>
        </p:nvSpPr>
        <p:spPr/>
        <p:txBody>
          <a:bodyPr/>
          <a:lstStyle/>
          <a:p>
            <a:pPr>
              <a:defRPr/>
            </a:pPr>
            <a:fld id="{E07D619C-9A2E-4280-B9DB-349F82AE6CEA}" type="slidenum">
              <a:rPr lang="en-GB" altLang="en-US" smtClean="0"/>
              <a:pPr>
                <a:defRPr/>
              </a:pPr>
              <a:t>11</a:t>
            </a:fld>
            <a:endParaRPr lang="en-GB" altLang="en-US"/>
          </a:p>
        </p:txBody>
      </p:sp>
      <p:sp>
        <p:nvSpPr>
          <p:cNvPr id="5" name="Footer Placeholder 4">
            <a:extLst>
              <a:ext uri="{FF2B5EF4-FFF2-40B4-BE49-F238E27FC236}">
                <a16:creationId xmlns:a16="http://schemas.microsoft.com/office/drawing/2014/main" id="{A928AB7E-7B77-5D13-6E27-88B75DD3E62D}"/>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extLst>
      <p:ext uri="{BB962C8B-B14F-4D97-AF65-F5344CB8AC3E}">
        <p14:creationId xmlns:p14="http://schemas.microsoft.com/office/powerpoint/2010/main" val="506514631"/>
      </p:ext>
    </p:extLst>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6113B2F-5B71-476F-9B79-4E6E9F388770}"/>
              </a:ext>
            </a:extLst>
          </p:cNvPr>
          <p:cNvSpPr>
            <a:spLocks noGrp="1"/>
          </p:cNvSpPr>
          <p:nvPr>
            <p:ph type="title"/>
          </p:nvPr>
        </p:nvSpPr>
        <p:spPr>
          <a:xfrm>
            <a:off x="463413" y="257796"/>
            <a:ext cx="7886700" cy="1325563"/>
          </a:xfrm>
        </p:spPr>
        <p:txBody>
          <a:bodyPr anchor="ctr">
            <a:normAutofit/>
          </a:bodyPr>
          <a:lstStyle/>
          <a:p>
            <a:pPr>
              <a:defRPr/>
            </a:pPr>
            <a:r>
              <a:rPr lang="cy" sz="3300" b="0" i="0" u="none" strike="noStrike" cap="none" baseline="0">
                <a:solidFill>
                  <a:srgbClr val="000000"/>
                </a:solidFill>
                <a:effectLst/>
                <a:uFillTx/>
                <a:latin typeface="Aptos Display"/>
              </a:rPr>
              <a:t>Cynllunio Datblygiad Personol (PDP)</a:t>
            </a:r>
          </a:p>
        </p:txBody>
      </p:sp>
      <p:sp>
        <p:nvSpPr>
          <p:cNvPr id="3" name="Content Placeholder 2">
            <a:extLst>
              <a:ext uri="{FF2B5EF4-FFF2-40B4-BE49-F238E27FC236}">
                <a16:creationId xmlns:a16="http://schemas.microsoft.com/office/drawing/2014/main" id="{3C7AA05C-9515-4422-B7A4-82818AADD87C}"/>
              </a:ext>
            </a:extLst>
          </p:cNvPr>
          <p:cNvSpPr>
            <a:spLocks noGrp="1"/>
          </p:cNvSpPr>
          <p:nvPr>
            <p:ph sz="half" idx="2"/>
          </p:nvPr>
        </p:nvSpPr>
        <p:spPr>
          <a:xfrm>
            <a:off x="526787" y="1434480"/>
            <a:ext cx="5194920" cy="5040560"/>
          </a:xfrm>
        </p:spPr>
        <p:txBody>
          <a:bodyPr wrap="square" anchor="t">
            <a:normAutofit lnSpcReduction="10000"/>
          </a:bodyPr>
          <a:lstStyle/>
          <a:p>
            <a:pPr marL="0" indent="0">
              <a:spcBef>
                <a:spcPct val="20000"/>
              </a:spcBef>
              <a:buNone/>
              <a:defRPr/>
            </a:pPr>
            <a:r>
              <a:rPr lang="cy" sz="2400" b="1" i="0" u="none" strike="noStrike" cap="none" baseline="0">
                <a:solidFill>
                  <a:srgbClr val="000000"/>
                </a:solidFill>
                <a:effectLst/>
                <a:uFillTx/>
                <a:latin typeface="Aptos"/>
              </a:rPr>
              <a:t>Mae PDP yn broses sy’n:</a:t>
            </a:r>
          </a:p>
          <a:p>
            <a:pPr>
              <a:spcBef>
                <a:spcPct val="20000"/>
              </a:spcBef>
              <a:defRPr/>
            </a:pPr>
            <a:r>
              <a:rPr lang="cy" sz="2400" b="0" i="0" u="none" strike="noStrike" cap="none" baseline="0">
                <a:solidFill>
                  <a:srgbClr val="000000"/>
                </a:solidFill>
                <a:effectLst/>
                <a:uFillTx/>
                <a:latin typeface="Aptos"/>
              </a:rPr>
              <a:t>Dyfnhau eich dealltwriaeth ohonoch chi'ch hun</a:t>
            </a:r>
          </a:p>
          <a:p>
            <a:pPr>
              <a:spcBef>
                <a:spcPct val="20000"/>
              </a:spcBef>
              <a:defRPr/>
            </a:pPr>
            <a:r>
              <a:rPr lang="cy" sz="2400" b="0" i="0" u="none" strike="noStrike" cap="none" baseline="0">
                <a:solidFill>
                  <a:srgbClr val="000000"/>
                </a:solidFill>
                <a:effectLst/>
                <a:uFillTx/>
                <a:latin typeface="Aptos"/>
              </a:rPr>
              <a:t>Eich gwneud yn fwy ymwybodol o'r hyn sy'n eich cymell</a:t>
            </a:r>
          </a:p>
          <a:p>
            <a:pPr>
              <a:spcBef>
                <a:spcPct val="20000"/>
              </a:spcBef>
              <a:defRPr/>
            </a:pPr>
            <a:r>
              <a:rPr lang="cy" sz="2400" b="0" i="0" u="none" strike="noStrike" cap="none" baseline="0">
                <a:solidFill>
                  <a:srgbClr val="000000"/>
                </a:solidFill>
                <a:effectLst/>
                <a:uFillTx/>
                <a:latin typeface="Aptos"/>
              </a:rPr>
              <a:t>Eich helpu i lunio'r hyn rydych chi ei eisiau mewn gwirionedd o'ch bywyd a'ch gyrfa</a:t>
            </a:r>
          </a:p>
          <a:p>
            <a:pPr>
              <a:spcBef>
                <a:spcPct val="20000"/>
              </a:spcBef>
              <a:defRPr/>
            </a:pPr>
            <a:r>
              <a:rPr lang="cy" sz="2400" b="0" i="0" u="none" strike="noStrike" cap="none" baseline="0">
                <a:solidFill>
                  <a:srgbClr val="000000"/>
                </a:solidFill>
                <a:effectLst/>
                <a:uFillTx/>
                <a:latin typeface="Aptos"/>
              </a:rPr>
              <a:t>Eich helpu i wynebu'ch cyfyngiadau a mynd i'r afael â'r rhain yn realistig</a:t>
            </a:r>
          </a:p>
          <a:p>
            <a:pPr>
              <a:spcBef>
                <a:spcPct val="20000"/>
              </a:spcBef>
              <a:defRPr/>
            </a:pPr>
            <a:r>
              <a:rPr lang="cy" sz="2400" b="0" i="0" u="none" strike="noStrike" cap="none" baseline="0">
                <a:solidFill>
                  <a:srgbClr val="000000"/>
                </a:solidFill>
                <a:effectLst/>
                <a:uFillTx/>
                <a:latin typeface="Aptos"/>
              </a:rPr>
              <a:t>Eich helpu i weld eich hun fel y mae pobl eraill yn eich gweld</a:t>
            </a:r>
          </a:p>
          <a:p>
            <a:pPr>
              <a:spcBef>
                <a:spcPct val="20000"/>
              </a:spcBef>
              <a:defRPr/>
            </a:pPr>
            <a:r>
              <a:rPr lang="cy" sz="2400" b="0" i="0" u="none" strike="noStrike" cap="none" baseline="0">
                <a:solidFill>
                  <a:srgbClr val="000000"/>
                </a:solidFill>
                <a:effectLst/>
                <a:uFillTx/>
                <a:latin typeface="Aptos"/>
              </a:rPr>
              <a:t>Eich cynorthwyo i gynllunio dros y tymor hwy tuag at nodau sy'n bwysig i chi.</a:t>
            </a:r>
          </a:p>
          <a:p>
            <a:pPr marL="0" indent="0">
              <a:lnSpc>
                <a:spcPct val="90000"/>
              </a:lnSpc>
              <a:buNone/>
              <a:defRPr/>
            </a:pPr>
            <a:endParaRPr lang="en-GB" sz="1500"/>
          </a:p>
        </p:txBody>
      </p:sp>
      <p:sp>
        <p:nvSpPr>
          <p:cNvPr id="15367" name="Slide Number Placeholder 9">
            <a:extLst>
              <a:ext uri="{FF2B5EF4-FFF2-40B4-BE49-F238E27FC236}">
                <a16:creationId xmlns:a16="http://schemas.microsoft.com/office/drawing/2014/main" id="{C1A5EB97-00B1-4046-A891-946853B17D21}"/>
              </a:ext>
            </a:extLst>
          </p:cNvPr>
          <p:cNvSpPr>
            <a:spLocks noGrp="1" noChangeArrowheads="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69AC4964-717B-40C0-8AAB-AE3A7C4295A0}" type="slidenum">
              <a:rPr lang="en-GB" altLang="en-US" smtClean="0"/>
              <a:pPr>
                <a:spcAft>
                  <a:spcPts val="600"/>
                </a:spcAft>
              </a:pPr>
              <a:t>12</a:t>
            </a:fld>
            <a:endParaRPr lang="en-GB" altLang="en-US"/>
          </a:p>
        </p:txBody>
      </p:sp>
      <p:pic>
        <p:nvPicPr>
          <p:cNvPr id="15366" name="Picture 7">
            <a:extLst>
              <a:ext uri="{FF2B5EF4-FFF2-40B4-BE49-F238E27FC236}">
                <a16:creationId xmlns:a16="http://schemas.microsoft.com/office/drawing/2014/main" id="{8DEAF0A7-7C3D-4A57-993A-CAC7CAAFF0D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721707" y="2560638"/>
            <a:ext cx="3034680" cy="2266169"/>
          </a:xfrm>
          <a:prstGeom prst="rect">
            <a:avLst/>
          </a:prstGeom>
          <a:solidFill>
            <a:srgbClr val="FFFFFF"/>
          </a:solidFill>
          <a:ln>
            <a:noFill/>
            <a:prstDash val="sysDash"/>
            <a:miter lim="800000"/>
          </a:ln>
          <a:extLst>
            <a:ext uri="{91240B29-F687-4F45-9708-019B960494DF}">
              <a14:hiddenLine xmlns:a14="http://schemas.microsoft.com/office/drawing/2010/main" w="9525">
                <a:solidFill>
                  <a:srgbClr val="000000"/>
                </a:solidFill>
                <a:miter lim="800000"/>
                <a:headEnd/>
                <a:tailEnd/>
              </a14:hiddenLine>
            </a:ext>
          </a:extLst>
        </p:spPr>
      </p:pic>
      <p:sp>
        <p:nvSpPr>
          <p:cNvPr id="4" name="Title 1">
            <a:extLst>
              <a:ext uri="{FF2B5EF4-FFF2-40B4-BE49-F238E27FC236}">
                <a16:creationId xmlns:a16="http://schemas.microsoft.com/office/drawing/2014/main" id="{285E9295-F01C-4BA8-A291-CDAAB04E907F}"/>
              </a:ext>
            </a:extLst>
          </p:cNvPr>
          <p:cNvSpPr txBox="1"/>
          <p:nvPr/>
        </p:nvSpPr>
        <p:spPr>
          <a:xfrm>
            <a:off x="457200" y="274638"/>
            <a:ext cx="8229600" cy="1143000"/>
          </a:xfrm>
          <a:prstGeom prst="rect">
            <a:avLst/>
          </a:prstGeom>
        </p:spPr>
        <p:txBody>
          <a:bodyPr anchor="ctr">
            <a:normAutofit/>
          </a:bodyPr>
          <a:lstStyle/>
          <a:p>
            <a:pPr algn="ctr" eaLnBrk="1" fontAlgn="auto" hangingPunct="1">
              <a:spcAft>
                <a:spcPct val="0"/>
              </a:spcAft>
              <a:defRPr/>
            </a:pPr>
            <a:endParaRPr lang="en-GB" sz="2400" b="1">
              <a:latin typeface="+mj-lt"/>
              <a:ea typeface="+mj-ea"/>
              <a:cs typeface="+mj-cs"/>
            </a:endParaRPr>
          </a:p>
        </p:txBody>
      </p:sp>
      <p:sp>
        <p:nvSpPr>
          <p:cNvPr id="5" name="Content Placeholder 2">
            <a:extLst>
              <a:ext uri="{FF2B5EF4-FFF2-40B4-BE49-F238E27FC236}">
                <a16:creationId xmlns:a16="http://schemas.microsoft.com/office/drawing/2014/main" id="{DEE7FECD-64BF-47F6-94EB-D8C1735D7B83}"/>
              </a:ext>
            </a:extLst>
          </p:cNvPr>
          <p:cNvSpPr txBox="1"/>
          <p:nvPr/>
        </p:nvSpPr>
        <p:spPr>
          <a:xfrm>
            <a:off x="457200" y="1417638"/>
            <a:ext cx="8229600" cy="4708525"/>
          </a:xfrm>
          <a:prstGeom prst="rect">
            <a:avLst/>
          </a:prstGeom>
        </p:spPr>
        <p:txBody>
          <a:bodyPr>
            <a:normAutofit/>
          </a:bodyPr>
          <a:lstStyle/>
          <a:p>
            <a:pPr eaLnBrk="1" fontAlgn="auto" hangingPunct="1">
              <a:spcBef>
                <a:spcPct val="20000"/>
              </a:spcBef>
              <a:spcAft>
                <a:spcPct val="0"/>
              </a:spcAft>
              <a:buFont typeface="Arial" panose="020B0604020202020204" pitchFamily="34" charset="0"/>
              <a:buNone/>
              <a:defRPr/>
            </a:pPr>
            <a:endParaRPr lang="en-GB" sz="2000">
              <a:latin typeface="+mn-lt"/>
              <a:cs typeface="+mn-cs"/>
            </a:endParaRPr>
          </a:p>
        </p:txBody>
      </p:sp>
      <p:sp>
        <p:nvSpPr>
          <p:cNvPr id="2" name="Footer Placeholder 1">
            <a:extLst>
              <a:ext uri="{FF2B5EF4-FFF2-40B4-BE49-F238E27FC236}">
                <a16:creationId xmlns:a16="http://schemas.microsoft.com/office/drawing/2014/main" id="{957EDA6D-35DB-924A-CCB5-09A5BB410F45}"/>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30" name="Rectangle 20529">
            <a:extLst>
              <a:ext uri="{FF2B5EF4-FFF2-40B4-BE49-F238E27FC236}">
                <a16:creationId xmlns:a16="http://schemas.microsoft.com/office/drawing/2014/main" id="{6C4028FD-8BAA-4A19-BFDE-594D991B75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985714-31D2-401A-9734-0A2181267C0A}"/>
              </a:ext>
            </a:extLst>
          </p:cNvPr>
          <p:cNvSpPr>
            <a:spLocks noGrp="1"/>
          </p:cNvSpPr>
          <p:nvPr>
            <p:ph type="title"/>
          </p:nvPr>
        </p:nvSpPr>
        <p:spPr>
          <a:xfrm>
            <a:off x="630412" y="260648"/>
            <a:ext cx="7886700" cy="1133693"/>
          </a:xfrm>
        </p:spPr>
        <p:txBody>
          <a:bodyPr>
            <a:normAutofit/>
          </a:bodyPr>
          <a:lstStyle/>
          <a:p>
            <a:pPr>
              <a:defRPr/>
            </a:pPr>
            <a:r>
              <a:rPr lang="cy" sz="3500" b="1" i="0" u="none" strike="noStrike" cap="none" baseline="0" dirty="0">
                <a:solidFill>
                  <a:srgbClr val="000000"/>
                </a:solidFill>
                <a:effectLst/>
                <a:uFillTx/>
                <a:latin typeface="Aptos Display"/>
              </a:rPr>
              <a:t>Beth Mae PDP yn ei Gynnwys</a:t>
            </a:r>
            <a:br>
              <a:rPr sz="3500" dirty="0"/>
            </a:br>
            <a:endParaRPr sz="3500" dirty="0"/>
          </a:p>
        </p:txBody>
      </p:sp>
      <p:sp>
        <p:nvSpPr>
          <p:cNvPr id="17412" name="Slide Number Placeholder 3">
            <a:extLst>
              <a:ext uri="{FF2B5EF4-FFF2-40B4-BE49-F238E27FC236}">
                <a16:creationId xmlns:a16="http://schemas.microsoft.com/office/drawing/2014/main" id="{561F0CA1-9449-409B-A5B2-FE75DBE52064}"/>
              </a:ext>
            </a:extLst>
          </p:cNvPr>
          <p:cNvSpPr>
            <a:spLocks noGrp="1" noChangeArrowheads="1"/>
          </p:cNvSpPr>
          <p:nvPr>
            <p:ph type="sldNum" sz="quarter" idx="12"/>
          </p:nvPr>
        </p:nvSpPr>
        <p:spPr bwMode="auto">
          <a:xfrm>
            <a:off x="6457950" y="6356350"/>
            <a:ext cx="20574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65017999-9EE1-499F-863A-6AD39A145AD7}" type="slidenum">
              <a:rPr lang="en-GB" altLang="en-US"/>
              <a:pPr>
                <a:spcAft>
                  <a:spcPts val="600"/>
                </a:spcAft>
              </a:pPr>
              <a:t>13</a:t>
            </a:fld>
            <a:endParaRPr lang="en-GB" altLang="en-US"/>
          </a:p>
        </p:txBody>
      </p:sp>
      <p:graphicFrame>
        <p:nvGraphicFramePr>
          <p:cNvPr id="20484" name="Content Placeholder 1">
            <a:extLst>
              <a:ext uri="{FF2B5EF4-FFF2-40B4-BE49-F238E27FC236}">
                <a16:creationId xmlns:a16="http://schemas.microsoft.com/office/drawing/2014/main" id="{CF7ECF5A-B241-4A26-97DF-3335E134795D}"/>
              </a:ext>
            </a:extLst>
          </p:cNvPr>
          <p:cNvGraphicFramePr>
            <a:graphicFrameLocks noGrp="1"/>
          </p:cNvGraphicFramePr>
          <p:nvPr>
            <p:ph idx="1"/>
            <p:extLst>
              <p:ext uri="{D42A27DB-BD31-4B8C-83A1-F6EECF244321}">
                <p14:modId xmlns:p14="http://schemas.microsoft.com/office/powerpoint/2010/main" val="1468447722"/>
              </p:ext>
            </p:extLst>
          </p:nvPr>
        </p:nvGraphicFramePr>
        <p:xfrm>
          <a:off x="539552" y="1124744"/>
          <a:ext cx="7974036" cy="547260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Footer Placeholder 2">
            <a:extLst>
              <a:ext uri="{FF2B5EF4-FFF2-40B4-BE49-F238E27FC236}">
                <a16:creationId xmlns:a16="http://schemas.microsoft.com/office/drawing/2014/main" id="{F8126D72-5232-9621-D906-F37BD2A6622F}"/>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4B61CE-BE5D-7F3B-BA48-C4ACFE04DB2B}"/>
              </a:ext>
            </a:extLst>
          </p:cNvPr>
          <p:cNvSpPr>
            <a:spLocks noGrp="1"/>
          </p:cNvSpPr>
          <p:nvPr>
            <p:ph type="title"/>
          </p:nvPr>
        </p:nvSpPr>
        <p:spPr>
          <a:xfrm>
            <a:off x="515125" y="1153572"/>
            <a:ext cx="2400300" cy="4461163"/>
          </a:xfrm>
        </p:spPr>
        <p:txBody>
          <a:bodyPr>
            <a:normAutofit/>
          </a:bodyPr>
          <a:lstStyle/>
          <a:p>
            <a:r>
              <a:rPr lang="cy" sz="3300" b="1" i="0" u="none" strike="noStrike" cap="none" baseline="0">
                <a:solidFill>
                  <a:srgbClr val="FFFFFF"/>
                </a:solidFill>
                <a:effectLst/>
                <a:uFillTx/>
                <a:latin typeface="ArialMT"/>
              </a:rPr>
              <a:t>Canlyniadau Dysgu</a:t>
            </a:r>
            <a:br>
              <a:rPr sz="3300"/>
            </a:br>
            <a:r>
              <a:rPr lang="cy" sz="3300" b="1" i="0" u="none" strike="noStrike" cap="none" baseline="0">
                <a:solidFill>
                  <a:srgbClr val="FFFFFF"/>
                </a:solidFill>
                <a:effectLst/>
                <a:uFillTx/>
                <a:latin typeface="ArialMT"/>
              </a:rPr>
              <a:t>Tasg 1 - Rhan b</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E3F394A-35BF-DBDD-5907-2216DF8F5DE1}"/>
              </a:ext>
            </a:extLst>
          </p:cNvPr>
          <p:cNvSpPr>
            <a:spLocks noGrp="1"/>
          </p:cNvSpPr>
          <p:nvPr>
            <p:ph idx="1"/>
          </p:nvPr>
        </p:nvSpPr>
        <p:spPr>
          <a:xfrm>
            <a:off x="3335481" y="591344"/>
            <a:ext cx="5179868" cy="5585619"/>
          </a:xfrm>
        </p:spPr>
        <p:txBody>
          <a:bodyPr anchor="ctr">
            <a:normAutofit/>
          </a:bodyPr>
          <a:lstStyle/>
          <a:p>
            <a:pPr marL="0" indent="0">
              <a:buNone/>
            </a:pPr>
            <a:r>
              <a:rPr lang="cy" sz="1800" b="1" i="0" u="none" strike="noStrike" cap="none" baseline="0" dirty="0">
                <a:solidFill>
                  <a:srgbClr val="000000"/>
                </a:solidFill>
                <a:effectLst/>
                <a:uFillTx/>
                <a:latin typeface="Arial"/>
              </a:rPr>
              <a:t>1 - Cymhwyso dadansoddiad wrth asesu i lywio ymyriadau</a:t>
            </a:r>
          </a:p>
          <a:p>
            <a:pPr marL="0" indent="0">
              <a:buNone/>
            </a:pPr>
            <a:r>
              <a:rPr lang="cy" b="0" i="0" u="none" strike="noStrike" cap="none" baseline="0" dirty="0">
                <a:effectLst/>
                <a:uFillTx/>
              </a:rPr>
              <a:t>1.5. - Gallu defnyddio adfyfyrio beirniadol i werthuso ei ddadansoddiad ei hun mewn asesiadau gwaith cymdeithasol</a:t>
            </a:r>
          </a:p>
          <a:p>
            <a:pPr marL="0" indent="0">
              <a:buNone/>
            </a:pPr>
            <a:r>
              <a:rPr lang="cy" sz="1800" b="1" i="0" u="none" strike="noStrike" cap="none" baseline="0" dirty="0">
                <a:solidFill>
                  <a:srgbClr val="000000"/>
                </a:solidFill>
                <a:effectLst/>
                <a:uFillTx/>
                <a:latin typeface="Arial"/>
              </a:rPr>
              <a:t>Cydweithio â phobl sy'n cael gofal a chymorth, eu gofalwyr a gweithwyr proffesiynol eraill </a:t>
            </a:r>
          </a:p>
          <a:p>
            <a:pPr marL="0" indent="0">
              <a:buNone/>
            </a:pPr>
            <a:r>
              <a:rPr lang="cy" sz="1800" b="0" i="0" u="none" strike="noStrike" cap="none" baseline="0" dirty="0">
                <a:solidFill>
                  <a:srgbClr val="000000"/>
                </a:solidFill>
                <a:effectLst/>
                <a:uFillTx/>
                <a:latin typeface="ArialMT"/>
              </a:rPr>
              <a:t>2.3. - Adfyfyrio'n feirniadol ar ei gydweithio ei hun </a:t>
            </a:r>
          </a:p>
          <a:p>
            <a:pPr marL="0" indent="0">
              <a:buNone/>
            </a:pPr>
            <a:r>
              <a:rPr lang="cy" sz="1800" b="0" i="0" u="none" strike="noStrike" cap="none" baseline="0" dirty="0">
                <a:solidFill>
                  <a:srgbClr val="000000"/>
                </a:solidFill>
                <a:effectLst/>
                <a:uFillTx/>
                <a:latin typeface="ArialMT"/>
              </a:rPr>
              <a:t>3.2. - Gallu rheoli ei rôl fel gweithiwr cymdeithasol mewn sefyllfaoedd cynyddol gymhleth </a:t>
            </a:r>
          </a:p>
          <a:p>
            <a:pPr marL="0" indent="0">
              <a:buNone/>
            </a:pPr>
            <a:r>
              <a:rPr lang="cy" sz="1800" b="1" i="0" u="none" strike="noStrike" cap="none" baseline="0" dirty="0">
                <a:solidFill>
                  <a:srgbClr val="000000"/>
                </a:solidFill>
                <a:effectLst/>
                <a:uFillTx/>
                <a:latin typeface="Arial"/>
              </a:rPr>
              <a:t>3 - Ymyrryd a chymhwyso barn broffesiynol mewn sefyllfaoedd cynyddol gymhleth  </a:t>
            </a:r>
          </a:p>
          <a:p>
            <a:pPr marL="0" indent="0">
              <a:buNone/>
            </a:pPr>
            <a:r>
              <a:rPr lang="cy" sz="1800" b="0" i="0" u="none" strike="noStrike" cap="none" baseline="0" dirty="0">
                <a:solidFill>
                  <a:srgbClr val="000000"/>
                </a:solidFill>
                <a:effectLst/>
                <a:uFillTx/>
                <a:latin typeface="ArialMT"/>
              </a:rPr>
              <a:t>3.7.  - Gallu ymarfer atebolrwydd proffesiynol mewn sefyllfaoedd cynyddol gymhleth. </a:t>
            </a:r>
          </a:p>
          <a:p>
            <a:pPr marL="0" indent="0">
              <a:buNone/>
            </a:pPr>
            <a:r>
              <a:rPr lang="cy" sz="1800" b="0" i="0" u="none" strike="noStrike" cap="none" baseline="0" dirty="0">
                <a:solidFill>
                  <a:srgbClr val="000000"/>
                </a:solidFill>
                <a:effectLst/>
                <a:uFillTx/>
                <a:latin typeface="ArialMT"/>
              </a:rPr>
              <a:t>Gweler atodiad 4 y llawlyfr am y fersiwn lawn. </a:t>
            </a:r>
          </a:p>
          <a:p>
            <a:endParaRPr lang="en-US" sz="1800" dirty="0"/>
          </a:p>
        </p:txBody>
      </p:sp>
      <p:sp>
        <p:nvSpPr>
          <p:cNvPr id="4" name="Slide Number Placeholder 3">
            <a:extLst>
              <a:ext uri="{FF2B5EF4-FFF2-40B4-BE49-F238E27FC236}">
                <a16:creationId xmlns:a16="http://schemas.microsoft.com/office/drawing/2014/main" id="{4CABD4B7-B7C4-E259-6768-D3ED8664C850}"/>
              </a:ext>
            </a:extLst>
          </p:cNvPr>
          <p:cNvSpPr>
            <a:spLocks noGrp="1"/>
          </p:cNvSpPr>
          <p:nvPr>
            <p:ph type="sldNum" sz="quarter" idx="12"/>
          </p:nvPr>
        </p:nvSpPr>
        <p:spPr>
          <a:xfrm>
            <a:off x="7156173" y="6356350"/>
            <a:ext cx="1359176" cy="365125"/>
          </a:xfrm>
        </p:spPr>
        <p:txBody>
          <a:bodyPr>
            <a:normAutofit/>
          </a:bodyPr>
          <a:lstStyle/>
          <a:p>
            <a:pPr>
              <a:spcAft>
                <a:spcPts val="600"/>
              </a:spcAft>
              <a:defRPr/>
            </a:pPr>
            <a:fld id="{E07D619C-9A2E-4280-B9DB-349F82AE6CEA}" type="slidenum">
              <a:rPr lang="en-GB" altLang="en-US" smtClean="0"/>
              <a:pPr>
                <a:spcAft>
                  <a:spcPts val="600"/>
                </a:spcAft>
                <a:defRPr/>
              </a:pPr>
              <a:t>14</a:t>
            </a:fld>
            <a:endParaRPr lang="en-GB" altLang="en-US"/>
          </a:p>
        </p:txBody>
      </p:sp>
      <p:sp>
        <p:nvSpPr>
          <p:cNvPr id="5" name="Footer Placeholder 4">
            <a:extLst>
              <a:ext uri="{FF2B5EF4-FFF2-40B4-BE49-F238E27FC236}">
                <a16:creationId xmlns:a16="http://schemas.microsoft.com/office/drawing/2014/main" id="{344973F8-C5C8-FF9C-162C-9E98B1F83831}"/>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extLst>
      <p:ext uri="{BB962C8B-B14F-4D97-AF65-F5344CB8AC3E}">
        <p14:creationId xmlns:p14="http://schemas.microsoft.com/office/powerpoint/2010/main" val="3955769658"/>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A4CB4E9-8EEE-44B9-9E84-F4EDCC220BBB}"/>
              </a:ext>
            </a:extLst>
          </p:cNvPr>
          <p:cNvSpPr>
            <a:spLocks noGrp="1"/>
          </p:cNvSpPr>
          <p:nvPr>
            <p:ph type="title"/>
          </p:nvPr>
        </p:nvSpPr>
        <p:spPr>
          <a:xfrm>
            <a:off x="457200" y="273050"/>
            <a:ext cx="8229600" cy="823481"/>
          </a:xfrm>
        </p:spPr>
        <p:txBody>
          <a:bodyPr anchor="ctr">
            <a:noAutofit/>
          </a:bodyPr>
          <a:lstStyle/>
          <a:p>
            <a:pPr algn="ctr">
              <a:lnSpc>
                <a:spcPct val="90000"/>
              </a:lnSpc>
              <a:defRPr/>
            </a:pPr>
            <a:r>
              <a:rPr lang="cy" b="0" i="0" u="none" strike="noStrike" cap="none" baseline="0" dirty="0">
                <a:effectLst/>
                <a:uFillTx/>
              </a:rPr>
              <a:t>Tasg 1 Rhan a – Adolygiad Datblygiad Proffesiynol</a:t>
            </a:r>
          </a:p>
        </p:txBody>
      </p:sp>
      <p:sp>
        <p:nvSpPr>
          <p:cNvPr id="2" name="Content Placeholder 1">
            <a:extLst>
              <a:ext uri="{FF2B5EF4-FFF2-40B4-BE49-F238E27FC236}">
                <a16:creationId xmlns:a16="http://schemas.microsoft.com/office/drawing/2014/main" id="{241334EE-5AC2-40B9-B7BE-4FEF6604DDCF}"/>
              </a:ext>
            </a:extLst>
          </p:cNvPr>
          <p:cNvSpPr>
            <a:spLocks noGrp="1"/>
          </p:cNvSpPr>
          <p:nvPr>
            <p:ph sz="half" idx="2"/>
          </p:nvPr>
        </p:nvSpPr>
        <p:spPr>
          <a:xfrm>
            <a:off x="457200" y="1096531"/>
            <a:ext cx="4978896" cy="5312207"/>
          </a:xfrm>
        </p:spPr>
        <p:txBody>
          <a:bodyPr wrap="square" anchor="t">
            <a:normAutofit/>
          </a:bodyPr>
          <a:lstStyle/>
          <a:p>
            <a:pPr marL="109537" indent="0">
              <a:lnSpc>
                <a:spcPct val="90000"/>
              </a:lnSpc>
              <a:buFont typeface="Wingdings 3" panose="05040102010807070707" pitchFamily="18" charset="2"/>
              <a:buNone/>
              <a:defRPr/>
            </a:pPr>
            <a:r>
              <a:rPr lang="cy" sz="2100" b="1" i="0" u="none" strike="noStrike" cap="none" baseline="0" dirty="0">
                <a:solidFill>
                  <a:srgbClr val="000000"/>
                </a:solidFill>
                <a:effectLst/>
                <a:uFillTx/>
                <a:latin typeface="Aptos"/>
              </a:rPr>
              <a:t>Ymarfer 2  </a:t>
            </a:r>
          </a:p>
          <a:p>
            <a:pPr marL="109537" indent="0">
              <a:lnSpc>
                <a:spcPct val="90000"/>
              </a:lnSpc>
              <a:buFont typeface="Wingdings 3" panose="05040102010807070707" pitchFamily="18" charset="2"/>
              <a:buNone/>
              <a:defRPr/>
            </a:pPr>
            <a:r>
              <a:rPr lang="cy" sz="2100" b="0" i="0" u="none" strike="noStrike" cap="none" baseline="0" dirty="0">
                <a:solidFill>
                  <a:srgbClr val="000000"/>
                </a:solidFill>
                <a:effectLst/>
                <a:uFillTx/>
                <a:latin typeface="Aptos"/>
              </a:rPr>
              <a:t>Adfyfyriwch ar eich dysgu a'ch datblygiad ers cwblhau Tasg 1 rhan a (dros y flwyddyn ddiwethaf); gan gynnwys cyfeiriad at hyfforddi, dysgu, ymchwil a defnyddio goruchwyliaeth. </a:t>
            </a:r>
          </a:p>
          <a:p>
            <a:pPr>
              <a:lnSpc>
                <a:spcPct val="90000"/>
              </a:lnSpc>
            </a:pPr>
            <a:r>
              <a:rPr lang="cy" sz="2100" b="0" i="0" u="none" strike="noStrike" cap="none" baseline="0" dirty="0">
                <a:solidFill>
                  <a:srgbClr val="000000"/>
                </a:solidFill>
                <a:effectLst/>
                <a:uFillTx/>
                <a:latin typeface="Aptos"/>
              </a:rPr>
              <a:t>I ba raddau y mae'r anghenion dysgu a nodwyd gennych o dan ganlyniadau dysgu SSCW 3 ar ddechrau'r broses hon (tasg 1, rhan a) wedi'u cyflawni? </a:t>
            </a:r>
          </a:p>
          <a:p>
            <a:pPr>
              <a:lnSpc>
                <a:spcPct val="90000"/>
              </a:lnSpc>
            </a:pPr>
            <a:r>
              <a:rPr lang="cy" sz="2100" b="0" i="0" u="none" strike="noStrike" cap="none" baseline="0" dirty="0">
                <a:solidFill>
                  <a:srgbClr val="000000"/>
                </a:solidFill>
                <a:effectLst/>
                <a:uFillTx/>
                <a:latin typeface="Aptos"/>
              </a:rPr>
              <a:t>Meddyliwch am yr hyn sydd wedi gweithio'n dda neu nad yw wedi gweithio cystal i chi o ran eich dysgu.</a:t>
            </a:r>
          </a:p>
          <a:p>
            <a:pPr>
              <a:lnSpc>
                <a:spcPct val="90000"/>
              </a:lnSpc>
            </a:pPr>
            <a:r>
              <a:rPr lang="cy" sz="2100" b="0" i="0" u="none" strike="noStrike" cap="none" baseline="0" dirty="0">
                <a:solidFill>
                  <a:srgbClr val="000000"/>
                </a:solidFill>
                <a:effectLst/>
                <a:uFillTx/>
                <a:latin typeface="Aptos"/>
              </a:rPr>
              <a:t>Defnyddiwch fodel adfyfyriol o'ch dewis (gweler gweithdy 1). </a:t>
            </a:r>
          </a:p>
          <a:p>
            <a:pPr>
              <a:lnSpc>
                <a:spcPct val="90000"/>
              </a:lnSpc>
              <a:defRPr/>
            </a:pPr>
            <a:endParaRPr lang="en-GB" sz="1500" dirty="0"/>
          </a:p>
        </p:txBody>
      </p:sp>
      <p:sp>
        <p:nvSpPr>
          <p:cNvPr id="21509" name="Slide Number Placeholder 5">
            <a:extLst>
              <a:ext uri="{FF2B5EF4-FFF2-40B4-BE49-F238E27FC236}">
                <a16:creationId xmlns:a16="http://schemas.microsoft.com/office/drawing/2014/main" id="{3D2AEFFE-9AC0-42F6-8AF9-5C3D926846AA}"/>
              </a:ext>
            </a:extLst>
          </p:cNvPr>
          <p:cNvSpPr>
            <a:spLocks noGrp="1" noChangeArrowheads="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DF806B19-EF27-4C81-98F9-DCC6108FA701}" type="slidenum">
              <a:rPr lang="en-GB" altLang="en-US" smtClean="0"/>
              <a:pPr>
                <a:spcAft>
                  <a:spcPts val="600"/>
                </a:spcAft>
              </a:pPr>
              <a:t>15</a:t>
            </a:fld>
            <a:endParaRPr lang="en-GB" altLang="en-US"/>
          </a:p>
        </p:txBody>
      </p:sp>
      <p:pic>
        <p:nvPicPr>
          <p:cNvPr id="5" name="Picture 4" descr="Diagram&#10;&#10;Description automatically generated">
            <a:extLst>
              <a:ext uri="{FF2B5EF4-FFF2-40B4-BE49-F238E27FC236}">
                <a16:creationId xmlns:a16="http://schemas.microsoft.com/office/drawing/2014/main" id="{7FE57E9F-4E85-423E-B8ED-6B69E7280D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38147" y="1096531"/>
            <a:ext cx="3116003" cy="2396926"/>
          </a:xfrm>
          <a:prstGeom prst="rect">
            <a:avLst/>
          </a:prstGeom>
        </p:spPr>
      </p:pic>
      <p:pic>
        <p:nvPicPr>
          <p:cNvPr id="9" name="Graphic 8" descr="Sun">
            <a:extLst>
              <a:ext uri="{FF2B5EF4-FFF2-40B4-BE49-F238E27FC236}">
                <a16:creationId xmlns:a16="http://schemas.microsoft.com/office/drawing/2014/main" id="{4ADDADEC-4D86-4095-84D5-B39489095A4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79512" y="128981"/>
            <a:ext cx="914400" cy="914400"/>
          </a:xfrm>
          <a:prstGeom prst="rect">
            <a:avLst/>
          </a:prstGeom>
        </p:spPr>
      </p:pic>
      <p:pic>
        <p:nvPicPr>
          <p:cNvPr id="10" name="Picture 9">
            <a:extLst>
              <a:ext uri="{FF2B5EF4-FFF2-40B4-BE49-F238E27FC236}">
                <a16:creationId xmlns:a16="http://schemas.microsoft.com/office/drawing/2014/main" id="{AAF99CEB-D972-4F56-B890-CBD2AF275650}"/>
              </a:ext>
            </a:extLst>
          </p:cNvPr>
          <p:cNvPicPr>
            <a:picLocks noChangeAspect="1"/>
          </p:cNvPicPr>
          <p:nvPr/>
        </p:nvPicPr>
        <p:blipFill>
          <a:blip r:embed="rId6"/>
          <a:stretch>
            <a:fillRect/>
          </a:stretch>
        </p:blipFill>
        <p:spPr>
          <a:xfrm>
            <a:off x="7915990" y="128902"/>
            <a:ext cx="914479" cy="914479"/>
          </a:xfrm>
          <a:prstGeom prst="rect">
            <a:avLst/>
          </a:prstGeom>
        </p:spPr>
      </p:pic>
      <p:pic>
        <p:nvPicPr>
          <p:cNvPr id="4" name="Picture 2" descr="ERA Cycle">
            <a:hlinkClick r:id="rId7"/>
            <a:extLst>
              <a:ext uri="{FF2B5EF4-FFF2-40B4-BE49-F238E27FC236}">
                <a16:creationId xmlns:a16="http://schemas.microsoft.com/office/drawing/2014/main" id="{A67FA1F2-35B2-7EE7-D2A8-25B3936348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l="2776" r="570" b="-2"/>
          <a:stretch>
            <a:fillRect/>
          </a:stretch>
        </p:blipFill>
        <p:spPr bwMode="auto">
          <a:xfrm>
            <a:off x="5386036" y="4231918"/>
            <a:ext cx="3779911" cy="2199830"/>
          </a:xfrm>
          <a:custGeom>
            <a:avLst/>
            <a:gdLst/>
            <a:ahLst/>
            <a:cxnLst/>
            <a:rect l="l" t="t" r="r" b="b"/>
            <a:pathLst>
              <a:path w="6448424" h="3752848">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a:extLst>
            <a:ext uri="{909E8E84-426E-40DD-AFC4-6F175D3DCCD1}">
              <a14:hiddenFill xmlns:a14="http://schemas.microsoft.com/office/drawing/2010/main">
                <a:solidFill>
                  <a:srgbClr val="FFFFFF"/>
                </a:solidFill>
              </a14:hiddenFill>
            </a:ext>
          </a:extLst>
        </p:spPr>
      </p:pic>
      <p:sp>
        <p:nvSpPr>
          <p:cNvPr id="6" name="Footer Placeholder 5">
            <a:extLst>
              <a:ext uri="{FF2B5EF4-FFF2-40B4-BE49-F238E27FC236}">
                <a16:creationId xmlns:a16="http://schemas.microsoft.com/office/drawing/2014/main" id="{9FFD5A20-DF1C-9EBD-D850-F73894F7ABF6}"/>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extLst>
    <p:ext uri="{6950BFC3-D8DA-4A85-94F7-54DA5524770B}">
      <p188:commentRel xmlns:p188="http://schemas.microsoft.com/office/powerpoint/2018/8/main" r:id="rId3"/>
    </p:ext>
  </p:extLs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562"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882338FE-DCA3-44B6-A162-54AE26F4428B}"/>
              </a:ext>
            </a:extLst>
          </p:cNvPr>
          <p:cNvSpPr>
            <a:spLocks noGrp="1"/>
          </p:cNvSpPr>
          <p:nvPr>
            <p:ph type="title"/>
          </p:nvPr>
        </p:nvSpPr>
        <p:spPr>
          <a:xfrm>
            <a:off x="467544" y="152040"/>
            <a:ext cx="5512818" cy="1708242"/>
          </a:xfrm>
        </p:spPr>
        <p:txBody>
          <a:bodyPr anchor="ctr">
            <a:normAutofit/>
          </a:bodyPr>
          <a:lstStyle/>
          <a:p>
            <a:pPr>
              <a:defRPr/>
            </a:pPr>
            <a:r>
              <a:rPr lang="cy" sz="2700" b="0" i="0" u="none" strike="noStrike" cap="none" baseline="0">
                <a:solidFill>
                  <a:srgbClr val="000000"/>
                </a:solidFill>
                <a:effectLst/>
                <a:uFillTx/>
                <a:latin typeface="Aptos Display"/>
              </a:rPr>
              <a:t>Pwysigrwydd Datblygiad a Dysgu Proffesiynol Parhaus</a:t>
            </a:r>
            <a:br>
              <a:rPr sz="2700"/>
            </a:br>
            <a:endParaRPr sz="2700"/>
          </a:p>
        </p:txBody>
      </p:sp>
      <p:sp>
        <p:nvSpPr>
          <p:cNvPr id="23554" name="Content Placeholder 1">
            <a:extLst>
              <a:ext uri="{FF2B5EF4-FFF2-40B4-BE49-F238E27FC236}">
                <a16:creationId xmlns:a16="http://schemas.microsoft.com/office/drawing/2014/main" id="{05185187-C63B-43E6-AE19-DF73BB0DD4AD}"/>
              </a:ext>
            </a:extLst>
          </p:cNvPr>
          <p:cNvSpPr>
            <a:spLocks noGrp="1"/>
          </p:cNvSpPr>
          <p:nvPr>
            <p:ph idx="1"/>
          </p:nvPr>
        </p:nvSpPr>
        <p:spPr>
          <a:xfrm>
            <a:off x="484267" y="923292"/>
            <a:ext cx="5321038" cy="5615620"/>
          </a:xfrm>
        </p:spPr>
        <p:txBody>
          <a:bodyPr anchor="ctr">
            <a:normAutofit/>
          </a:bodyPr>
          <a:lstStyle/>
          <a:p>
            <a:r>
              <a:rPr lang="cy" sz="2000" b="0" i="0" u="none" strike="noStrike" cap="none" baseline="0">
                <a:solidFill>
                  <a:srgbClr val="000000"/>
                </a:solidFill>
                <a:effectLst/>
                <a:uFillTx/>
                <a:latin typeface="Aptos Display"/>
              </a:rPr>
              <a:t>Mae gwaith cymdeithasol yn gofyn am lefel uchel o sgil rhyngbersonol ac eglurder cyfathrebu i sicrhau bod eich llais yn cael ei glywed, i wrando ar eraill ac i sicrhau'r canlyniadau gorau posibl i unigolion.  </a:t>
            </a:r>
          </a:p>
          <a:p>
            <a:r>
              <a:rPr lang="cy" sz="2000" b="0" i="0" u="none" strike="noStrike" cap="none" baseline="0">
                <a:solidFill>
                  <a:srgbClr val="000000"/>
                </a:solidFill>
                <a:effectLst/>
                <a:uFillTx/>
                <a:latin typeface="Aptos Display"/>
              </a:rPr>
              <a:t>Er mwyn mynd i’r afael ag anghydraddoldebau ac ymarfer yn effeithiol mewn sefyllfaoedd cymhleth, bydd angen i chi weld pob diwrnod gwaith ac yn wir, pob cyfarfyddiad gwaith cymdeithasol fel cyfle i adfyfyrio a dysgu, nid yn unig o’ch profiadau eich hun, ond o brofiadau pobl eraill. </a:t>
            </a:r>
          </a:p>
          <a:p>
            <a:r>
              <a:rPr lang="cy" sz="2000" b="0" i="0" u="none" strike="noStrike" cap="none" baseline="0">
                <a:solidFill>
                  <a:srgbClr val="000000"/>
                </a:solidFill>
                <a:effectLst/>
                <a:uFillTx/>
                <a:latin typeface="Aptos Display"/>
              </a:rPr>
              <a:t>Meddwl agored, gonestrwydd, hunanymwybyddiaeth a gostyngeiddrwydd yw conglfeini dysgu ac felly ymarfer gwaith cymdeithasol effeithiol.</a:t>
            </a:r>
          </a:p>
          <a:p>
            <a:endParaRPr lang="en-GB" altLang="en-US" sz="1700"/>
          </a:p>
        </p:txBody>
      </p:sp>
      <p:pic>
        <p:nvPicPr>
          <p:cNvPr id="23558" name="Picture 23557" descr="Plant growing in a concrete crack">
            <a:extLst>
              <a:ext uri="{FF2B5EF4-FFF2-40B4-BE49-F238E27FC236}">
                <a16:creationId xmlns:a16="http://schemas.microsoft.com/office/drawing/2014/main" id="{7BDEFB9E-D168-23EA-DF20-B553FCB0124A}"/>
              </a:ext>
            </a:extLst>
          </p:cNvPr>
          <p:cNvPicPr>
            <a:picLocks noChangeAspect="1"/>
          </p:cNvPicPr>
          <p:nvPr/>
        </p:nvPicPr>
        <p:blipFill>
          <a:blip r:embed="rId3"/>
          <a:srcRect l="21244" r="39878" b="-1"/>
          <a:stretch>
            <a:fillRect/>
          </a:stretch>
        </p:blipFill>
        <p:spPr>
          <a:xfrm>
            <a:off x="6084168" y="1412776"/>
            <a:ext cx="2592288" cy="4450806"/>
          </a:xfrm>
          <a:prstGeom prst="rect">
            <a:avLst/>
          </a:prstGeom>
          <a:effectLst>
            <a:outerShdw blurRad="127000" dist="50800" dir="10800000" sx="99000" sy="99000" algn="r" rotWithShape="0">
              <a:prstClr val="black">
                <a:alpha val="40000"/>
              </a:prstClr>
            </a:outerShdw>
          </a:effectLst>
        </p:spPr>
      </p:pic>
      <p:sp>
        <p:nvSpPr>
          <p:cNvPr id="23556" name="Slide Number Placeholder 3">
            <a:extLst>
              <a:ext uri="{FF2B5EF4-FFF2-40B4-BE49-F238E27FC236}">
                <a16:creationId xmlns:a16="http://schemas.microsoft.com/office/drawing/2014/main" id="{B07CAE92-B262-4EE8-94FD-BBFBC2960E15}"/>
              </a:ext>
            </a:extLst>
          </p:cNvPr>
          <p:cNvSpPr>
            <a:spLocks noGrp="1" noChangeArrowheads="1"/>
          </p:cNvSpPr>
          <p:nvPr>
            <p:ph type="sldNum" sz="quarter" idx="12"/>
          </p:nvPr>
        </p:nvSpPr>
        <p:spPr bwMode="auto">
          <a:xfrm>
            <a:off x="7625901" y="6356350"/>
            <a:ext cx="1326319"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7601F103-7129-4E15-AD65-DE734BD991AC}" type="slidenum">
              <a:rPr lang="en-GB" altLang="en-US">
                <a:solidFill>
                  <a:srgbClr val="FFFFFF"/>
                </a:solidFill>
              </a:rPr>
              <a:pPr>
                <a:spcAft>
                  <a:spcPts val="600"/>
                </a:spcAft>
              </a:pPr>
              <a:t>16</a:t>
            </a:fld>
            <a:endParaRPr lang="en-GB" altLang="en-US">
              <a:solidFill>
                <a:srgbClr val="FFFFFF"/>
              </a:solidFill>
            </a:endParaRPr>
          </a:p>
        </p:txBody>
      </p:sp>
      <p:sp>
        <p:nvSpPr>
          <p:cNvPr id="2" name="Footer Placeholder 1">
            <a:extLst>
              <a:ext uri="{FF2B5EF4-FFF2-40B4-BE49-F238E27FC236}">
                <a16:creationId xmlns:a16="http://schemas.microsoft.com/office/drawing/2014/main" id="{E75E5F0D-9A05-BB1A-1BA2-65CA3EB60FBF}"/>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6854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descr="Light bulb on yellow background with sketched light beams and cord">
            <a:extLst>
              <a:ext uri="{FF2B5EF4-FFF2-40B4-BE49-F238E27FC236}">
                <a16:creationId xmlns:a16="http://schemas.microsoft.com/office/drawing/2014/main" id="{5DB37453-ACEB-7073-ED31-96870A0C2325}"/>
              </a:ext>
            </a:extLst>
          </p:cNvPr>
          <p:cNvPicPr>
            <a:picLocks noChangeAspect="1"/>
          </p:cNvPicPr>
          <p:nvPr/>
        </p:nvPicPr>
        <p:blipFill>
          <a:blip r:embed="rId3"/>
          <a:srcRect l="57925" r="13667"/>
          <a:stretch>
            <a:fillRect/>
          </a:stretch>
        </p:blipFill>
        <p:spPr>
          <a:xfrm>
            <a:off x="5976166" y="10"/>
            <a:ext cx="3167834"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3" name="Title 2">
            <a:extLst>
              <a:ext uri="{FF2B5EF4-FFF2-40B4-BE49-F238E27FC236}">
                <a16:creationId xmlns:a16="http://schemas.microsoft.com/office/drawing/2014/main" id="{FC48651F-BC9B-A14F-8F81-17416D06BD96}"/>
              </a:ext>
            </a:extLst>
          </p:cNvPr>
          <p:cNvSpPr>
            <a:spLocks noGrp="1"/>
          </p:cNvSpPr>
          <p:nvPr>
            <p:ph type="title"/>
          </p:nvPr>
        </p:nvSpPr>
        <p:spPr>
          <a:xfrm>
            <a:off x="426388" y="548680"/>
            <a:ext cx="5123391" cy="1322887"/>
          </a:xfrm>
        </p:spPr>
        <p:txBody>
          <a:bodyPr>
            <a:normAutofit/>
          </a:bodyPr>
          <a:lstStyle/>
          <a:p>
            <a:r>
              <a:rPr lang="cy" sz="4400" b="1" i="0" u="none" strike="noStrike" cap="none" baseline="0">
                <a:solidFill>
                  <a:srgbClr val="000000"/>
                </a:solidFill>
                <a:effectLst/>
                <a:uFillTx/>
                <a:latin typeface="Aptos Display"/>
              </a:rPr>
              <a:t>Tasg 1, Rhan b</a:t>
            </a:r>
            <a:br>
              <a:rPr sz="4400"/>
            </a:br>
            <a:r>
              <a:rPr lang="cy" sz="2800" b="0" i="0" u="none" strike="noStrike" cap="none" baseline="0">
                <a:solidFill>
                  <a:srgbClr val="000000"/>
                </a:solidFill>
                <a:effectLst/>
                <a:uFillTx/>
                <a:latin typeface="Aptos Display"/>
              </a:rPr>
              <a:t>Ymarfer 3</a:t>
            </a:r>
          </a:p>
        </p:txBody>
      </p:sp>
      <p:sp>
        <p:nvSpPr>
          <p:cNvPr id="4" name="Content Placeholder 3">
            <a:extLst>
              <a:ext uri="{FF2B5EF4-FFF2-40B4-BE49-F238E27FC236}">
                <a16:creationId xmlns:a16="http://schemas.microsoft.com/office/drawing/2014/main" id="{29738707-62C6-C04A-96C0-E47A03DACDDD}"/>
              </a:ext>
            </a:extLst>
          </p:cNvPr>
          <p:cNvSpPr>
            <a:spLocks noGrp="1"/>
          </p:cNvSpPr>
          <p:nvPr>
            <p:ph idx="1"/>
          </p:nvPr>
        </p:nvSpPr>
        <p:spPr>
          <a:xfrm>
            <a:off x="323528" y="1700808"/>
            <a:ext cx="5416410" cy="4401879"/>
          </a:xfrm>
        </p:spPr>
        <p:txBody>
          <a:bodyPr>
            <a:normAutofit/>
          </a:bodyPr>
          <a:lstStyle/>
          <a:p>
            <a:pPr marL="109537" indent="0">
              <a:buNone/>
            </a:pPr>
            <a:endParaRPr lang="en-GB" sz="1700"/>
          </a:p>
          <a:p>
            <a:r>
              <a:rPr lang="cy" sz="2400" b="0" i="0" u="none" strike="noStrike" cap="none" baseline="0">
                <a:solidFill>
                  <a:srgbClr val="000000"/>
                </a:solidFill>
                <a:effectLst/>
                <a:uFillTx/>
                <a:latin typeface="Aptos"/>
              </a:rPr>
              <a:t>Pa anghenion dysgu newydd allwch chi eu nodi ar gyfer eich datblygiad proffesiynol yn y dyfodol? </a:t>
            </a:r>
          </a:p>
          <a:p>
            <a:r>
              <a:rPr lang="cy" sz="2400" b="0" i="0" u="none" strike="noStrike" cap="none" baseline="0">
                <a:solidFill>
                  <a:srgbClr val="000000"/>
                </a:solidFill>
                <a:effectLst/>
                <a:uFillTx/>
                <a:latin typeface="Aptos"/>
              </a:rPr>
              <a:t>Er enghraifft, a oes unrhyw ganlyniadau dysgu nad ydych wedi'u cyflawni y gwnaethoch nodi yn nhasg 1 rhan a neu feysydd dysgu newydd yr hoffech eu datblygu?  </a:t>
            </a:r>
          </a:p>
          <a:p>
            <a:pPr marL="109537" indent="0">
              <a:buNone/>
            </a:pPr>
            <a:endParaRPr lang="en-US" sz="1700"/>
          </a:p>
        </p:txBody>
      </p:sp>
      <p:sp>
        <p:nvSpPr>
          <p:cNvPr id="2" name="Slide Number Placeholder 1">
            <a:extLst>
              <a:ext uri="{FF2B5EF4-FFF2-40B4-BE49-F238E27FC236}">
                <a16:creationId xmlns:a16="http://schemas.microsoft.com/office/drawing/2014/main" id="{4EA4C360-9D5B-A346-A0BF-FC7D86A94628}"/>
              </a:ext>
            </a:extLst>
          </p:cNvPr>
          <p:cNvSpPr>
            <a:spLocks noGrp="1"/>
          </p:cNvSpPr>
          <p:nvPr>
            <p:ph type="sldNum" sz="quarter" idx="12"/>
          </p:nvPr>
        </p:nvSpPr>
        <p:spPr>
          <a:xfrm>
            <a:off x="6457950" y="6356350"/>
            <a:ext cx="2057400" cy="365125"/>
          </a:xfrm>
        </p:spPr>
        <p:txBody>
          <a:bodyPr>
            <a:normAutofit/>
          </a:bodyPr>
          <a:lstStyle/>
          <a:p>
            <a:pPr>
              <a:spcAft>
                <a:spcPts val="600"/>
              </a:spcAft>
              <a:defRPr/>
            </a:pPr>
            <a:fld id="{38D5D192-0F34-459C-AB14-5F3672292351}" type="slidenum">
              <a:rPr lang="en-GB" altLang="en-US">
                <a:solidFill>
                  <a:srgbClr val="FFFFFF"/>
                </a:solidFill>
              </a:rPr>
              <a:pPr>
                <a:spcAft>
                  <a:spcPts val="600"/>
                </a:spcAft>
                <a:defRPr/>
              </a:pPr>
              <a:t>17</a:t>
            </a:fld>
            <a:endParaRPr lang="en-GB" altLang="en-US">
              <a:solidFill>
                <a:srgbClr val="FFFFFF"/>
              </a:solidFill>
            </a:endParaRPr>
          </a:p>
        </p:txBody>
      </p:sp>
      <p:sp>
        <p:nvSpPr>
          <p:cNvPr id="5" name="Footer Placeholder 4">
            <a:extLst>
              <a:ext uri="{FF2B5EF4-FFF2-40B4-BE49-F238E27FC236}">
                <a16:creationId xmlns:a16="http://schemas.microsoft.com/office/drawing/2014/main" id="{C84712E3-A7D4-2B76-ABDE-8517DB376F33}"/>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extLst>
      <p:ext uri="{BB962C8B-B14F-4D97-AF65-F5344CB8AC3E}">
        <p14:creationId xmlns:p14="http://schemas.microsoft.com/office/powerpoint/2010/main" val="4123252664"/>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Slide Number Placeholder 5">
            <a:extLst>
              <a:ext uri="{FF2B5EF4-FFF2-40B4-BE49-F238E27FC236}">
                <a16:creationId xmlns:a16="http://schemas.microsoft.com/office/drawing/2014/main" id="{30D3F646-E0A7-4F92-A356-6665AB2EDB0D}"/>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C76E4E1D-CCCA-4088-B14D-03A2B33F0BB2}" type="slidenum">
              <a:rPr lang="en-GB" altLang="en-US" smtClean="0"/>
              <a:t>18</a:t>
            </a:fld>
            <a:endParaRPr lang="en-GB" altLang="en-US"/>
          </a:p>
        </p:txBody>
      </p:sp>
      <p:sp>
        <p:nvSpPr>
          <p:cNvPr id="2" name="Content Placeholder 1">
            <a:extLst>
              <a:ext uri="{FF2B5EF4-FFF2-40B4-BE49-F238E27FC236}">
                <a16:creationId xmlns:a16="http://schemas.microsoft.com/office/drawing/2014/main" id="{254E63A8-8D8B-4A6B-8F91-BDC5073AD5CA}"/>
              </a:ext>
            </a:extLst>
          </p:cNvPr>
          <p:cNvSpPr>
            <a:spLocks noGrp="1"/>
          </p:cNvSpPr>
          <p:nvPr>
            <p:ph idx="4294967295"/>
          </p:nvPr>
        </p:nvSpPr>
        <p:spPr>
          <a:xfrm>
            <a:off x="935893" y="699823"/>
            <a:ext cx="7272213" cy="4745401"/>
          </a:xfrm>
        </p:spPr>
        <p:txBody>
          <a:bodyPr/>
          <a:lstStyle/>
          <a:p>
            <a:pPr marL="109537" indent="0">
              <a:buFont typeface="Wingdings 3" panose="05040102010807070707" pitchFamily="18" charset="2"/>
              <a:buNone/>
              <a:defRPr/>
            </a:pPr>
            <a:r>
              <a:rPr lang="cy" sz="2800" b="0" i="0" u="none" strike="noStrike" cap="none" baseline="0" dirty="0">
                <a:solidFill>
                  <a:srgbClr val="000000"/>
                </a:solidFill>
                <a:effectLst/>
                <a:uFillTx/>
                <a:latin typeface="Aptos Display"/>
              </a:rPr>
              <a:t>“Un o ffactorau cydnabyddedig gweithlu proffesiynol yw’r defnydd rhagweithiol o ddatblygiad proffesiynol parhaus, fel y gall staff ehangu eu gwybodaeth a’u sgiliau ar gyfer ymarfer effeithiol sy’n gwella’n barhaus. Felly, mae’n agwedd ganolog ar wella ymarfer gwaith cymdeithasol dros amser, rhywbeth y mae pob gweithiwr gofal cymdeithasol proffesiynol a’r unigolion sy’n rhoi eu ffydd yn y gofal a’r cymorth hwnnw yn dyheu amdano.”</a:t>
            </a:r>
          </a:p>
          <a:p>
            <a:pPr marL="109537" indent="0">
              <a:buFont typeface="Wingdings 3" panose="05040102010807070707" pitchFamily="18" charset="2"/>
              <a:buNone/>
              <a:defRPr/>
            </a:pPr>
            <a:r>
              <a:rPr lang="cy" sz="1800" b="0" i="1" u="none" strike="noStrike" cap="none" baseline="0" dirty="0">
                <a:solidFill>
                  <a:srgbClr val="000000"/>
                </a:solidFill>
                <a:effectLst/>
                <a:uFillTx/>
                <a:latin typeface="Aptos Display"/>
              </a:rPr>
              <a:t>Sarah Roschira – Comisiynydd Pobl Hŷn Cymru – 2014</a:t>
            </a:r>
          </a:p>
          <a:p>
            <a:pPr>
              <a:defRPr/>
            </a:pPr>
            <a:endParaRPr lang="en-GB" dirty="0"/>
          </a:p>
        </p:txBody>
      </p:sp>
      <p:pic>
        <p:nvPicPr>
          <p:cNvPr id="8" name="Picture 3">
            <a:extLst>
              <a:ext uri="{FF2B5EF4-FFF2-40B4-BE49-F238E27FC236}">
                <a16:creationId xmlns:a16="http://schemas.microsoft.com/office/drawing/2014/main" id="{65589BFD-0B46-4773-8D75-BF95D622EA16}"/>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819702" y="4869160"/>
            <a:ext cx="2746190" cy="18523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ooter Placeholder 2">
            <a:extLst>
              <a:ext uri="{FF2B5EF4-FFF2-40B4-BE49-F238E27FC236}">
                <a16:creationId xmlns:a16="http://schemas.microsoft.com/office/drawing/2014/main" id="{8226C6A6-A1C7-9B30-6278-CF38DEF75A3B}"/>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2362AAC5-12C3-4CFA-A050-E4D1CB676820}"/>
              </a:ext>
            </a:extLst>
          </p:cNvPr>
          <p:cNvSpPr>
            <a:spLocks noGrp="1"/>
          </p:cNvSpPr>
          <p:nvPr>
            <p:ph type="title"/>
          </p:nvPr>
        </p:nvSpPr>
        <p:spPr>
          <a:xfrm>
            <a:off x="628650" y="365125"/>
            <a:ext cx="7886700" cy="1325563"/>
          </a:xfrm>
        </p:spPr>
        <p:txBody>
          <a:bodyPr>
            <a:normAutofit/>
          </a:bodyPr>
          <a:lstStyle/>
          <a:p>
            <a:r>
              <a:rPr lang="cy" b="1" i="0" u="none" strike="noStrike" cap="none" baseline="0">
                <a:effectLst/>
                <a:uFillTx/>
                <a:latin typeface="Aptos Display"/>
              </a:rPr>
              <a:t>Pam fod yr adborth a gawn gan unigolion rydym yn gweithio gyda nhw mor bwysig?</a:t>
            </a:r>
          </a:p>
        </p:txBody>
      </p:sp>
      <p:sp>
        <p:nvSpPr>
          <p:cNvPr id="2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77" y="1677373"/>
            <a:ext cx="8140446" cy="18288"/>
          </a:xfrm>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40446" h="18288" fill="none" extrusionOk="0">
                <a:moveTo>
                  <a:pt x="0" y="0"/>
                </a:moveTo>
                <a:cubicBezTo>
                  <a:pt x="94920" y="9103"/>
                  <a:pt x="287892" y="-4966"/>
                  <a:pt x="434157" y="0"/>
                </a:cubicBezTo>
                <a:cubicBezTo>
                  <a:pt x="580422" y="4966"/>
                  <a:pt x="943595" y="-14182"/>
                  <a:pt x="1193932" y="0"/>
                </a:cubicBezTo>
                <a:cubicBezTo>
                  <a:pt x="1444270" y="14182"/>
                  <a:pt x="1472129" y="5523"/>
                  <a:pt x="1628089" y="0"/>
                </a:cubicBezTo>
                <a:cubicBezTo>
                  <a:pt x="1784049" y="-5523"/>
                  <a:pt x="1962419" y="-17322"/>
                  <a:pt x="2225055" y="0"/>
                </a:cubicBezTo>
                <a:cubicBezTo>
                  <a:pt x="2487691" y="17322"/>
                  <a:pt x="2700681" y="1311"/>
                  <a:pt x="3066235" y="0"/>
                </a:cubicBezTo>
                <a:cubicBezTo>
                  <a:pt x="3431789" y="-1311"/>
                  <a:pt x="3405662" y="25081"/>
                  <a:pt x="3744605" y="0"/>
                </a:cubicBezTo>
                <a:cubicBezTo>
                  <a:pt x="4083548" y="-25081"/>
                  <a:pt x="4265111" y="-11945"/>
                  <a:pt x="4504380" y="0"/>
                </a:cubicBezTo>
                <a:cubicBezTo>
                  <a:pt x="4743649" y="11945"/>
                  <a:pt x="4860394" y="-2832"/>
                  <a:pt x="5101346" y="0"/>
                </a:cubicBezTo>
                <a:cubicBezTo>
                  <a:pt x="5342298" y="2832"/>
                  <a:pt x="5456387" y="23676"/>
                  <a:pt x="5779717" y="0"/>
                </a:cubicBezTo>
                <a:cubicBezTo>
                  <a:pt x="6103047" y="-23676"/>
                  <a:pt x="6270379" y="-37291"/>
                  <a:pt x="6620896" y="0"/>
                </a:cubicBezTo>
                <a:cubicBezTo>
                  <a:pt x="6971413" y="37291"/>
                  <a:pt x="6989068" y="24674"/>
                  <a:pt x="7136458" y="0"/>
                </a:cubicBezTo>
                <a:cubicBezTo>
                  <a:pt x="7283848" y="-24674"/>
                  <a:pt x="7752532" y="-22436"/>
                  <a:pt x="8140446" y="0"/>
                </a:cubicBezTo>
                <a:cubicBezTo>
                  <a:pt x="8140314" y="7702"/>
                  <a:pt x="8140234" y="13511"/>
                  <a:pt x="8140446" y="18288"/>
                </a:cubicBezTo>
                <a:cubicBezTo>
                  <a:pt x="7906329" y="-3043"/>
                  <a:pt x="7681180" y="27465"/>
                  <a:pt x="7543480" y="18288"/>
                </a:cubicBezTo>
                <a:cubicBezTo>
                  <a:pt x="7405780" y="9111"/>
                  <a:pt x="7216607" y="3660"/>
                  <a:pt x="7109323" y="18288"/>
                </a:cubicBezTo>
                <a:cubicBezTo>
                  <a:pt x="7002039" y="32916"/>
                  <a:pt x="6576231" y="42692"/>
                  <a:pt x="6430952" y="18288"/>
                </a:cubicBezTo>
                <a:cubicBezTo>
                  <a:pt x="6285673" y="-6116"/>
                  <a:pt x="6138840" y="34521"/>
                  <a:pt x="5915391" y="18288"/>
                </a:cubicBezTo>
                <a:cubicBezTo>
                  <a:pt x="5691942" y="2055"/>
                  <a:pt x="5459460" y="51666"/>
                  <a:pt x="5237020" y="18288"/>
                </a:cubicBezTo>
                <a:cubicBezTo>
                  <a:pt x="5014580" y="-15090"/>
                  <a:pt x="4747677" y="40449"/>
                  <a:pt x="4558650" y="18288"/>
                </a:cubicBezTo>
                <a:cubicBezTo>
                  <a:pt x="4369623" y="-3873"/>
                  <a:pt x="4146061" y="12568"/>
                  <a:pt x="3880279" y="18288"/>
                </a:cubicBezTo>
                <a:cubicBezTo>
                  <a:pt x="3614497" y="24008"/>
                  <a:pt x="3473808" y="-12908"/>
                  <a:pt x="3201909" y="18288"/>
                </a:cubicBezTo>
                <a:cubicBezTo>
                  <a:pt x="2930010" y="49484"/>
                  <a:pt x="2728175" y="-3430"/>
                  <a:pt x="2604943" y="18288"/>
                </a:cubicBezTo>
                <a:cubicBezTo>
                  <a:pt x="2481711" y="40006"/>
                  <a:pt x="2004334" y="26952"/>
                  <a:pt x="1845168" y="18288"/>
                </a:cubicBezTo>
                <a:cubicBezTo>
                  <a:pt x="1686003" y="9624"/>
                  <a:pt x="1375070" y="37580"/>
                  <a:pt x="1166797" y="18288"/>
                </a:cubicBezTo>
                <a:cubicBezTo>
                  <a:pt x="958524" y="-1004"/>
                  <a:pt x="342846" y="8880"/>
                  <a:pt x="0" y="18288"/>
                </a:cubicBezTo>
                <a:cubicBezTo>
                  <a:pt x="129" y="13298"/>
                  <a:pt x="-675" y="6857"/>
                  <a:pt x="0" y="0"/>
                </a:cubicBezTo>
                <a:close/>
              </a:path>
              <a:path w="8140446" h="18288" stroke="0" extrusionOk="0">
                <a:moveTo>
                  <a:pt x="0" y="0"/>
                </a:moveTo>
                <a:cubicBezTo>
                  <a:pt x="142435" y="-24533"/>
                  <a:pt x="380026" y="17447"/>
                  <a:pt x="596966" y="0"/>
                </a:cubicBezTo>
                <a:cubicBezTo>
                  <a:pt x="813906" y="-17447"/>
                  <a:pt x="830530" y="13462"/>
                  <a:pt x="1031123" y="0"/>
                </a:cubicBezTo>
                <a:cubicBezTo>
                  <a:pt x="1231716" y="-13462"/>
                  <a:pt x="1634038" y="0"/>
                  <a:pt x="1872303" y="0"/>
                </a:cubicBezTo>
                <a:cubicBezTo>
                  <a:pt x="2110568" y="0"/>
                  <a:pt x="2261934" y="-25727"/>
                  <a:pt x="2469269" y="0"/>
                </a:cubicBezTo>
                <a:cubicBezTo>
                  <a:pt x="2676604" y="25727"/>
                  <a:pt x="2790440" y="16284"/>
                  <a:pt x="3066235" y="0"/>
                </a:cubicBezTo>
                <a:cubicBezTo>
                  <a:pt x="3342030" y="-16284"/>
                  <a:pt x="3685603" y="41976"/>
                  <a:pt x="3907414" y="0"/>
                </a:cubicBezTo>
                <a:cubicBezTo>
                  <a:pt x="4129225" y="-41976"/>
                  <a:pt x="4177416" y="-7598"/>
                  <a:pt x="4422976" y="0"/>
                </a:cubicBezTo>
                <a:cubicBezTo>
                  <a:pt x="4668536" y="7598"/>
                  <a:pt x="5023499" y="-28058"/>
                  <a:pt x="5264155" y="0"/>
                </a:cubicBezTo>
                <a:cubicBezTo>
                  <a:pt x="5504811" y="28058"/>
                  <a:pt x="5703675" y="13288"/>
                  <a:pt x="6105335" y="0"/>
                </a:cubicBezTo>
                <a:cubicBezTo>
                  <a:pt x="6506995" y="-13288"/>
                  <a:pt x="6455516" y="-5124"/>
                  <a:pt x="6783705" y="0"/>
                </a:cubicBezTo>
                <a:cubicBezTo>
                  <a:pt x="7111894" y="5124"/>
                  <a:pt x="7512856" y="10604"/>
                  <a:pt x="8140446" y="0"/>
                </a:cubicBezTo>
                <a:cubicBezTo>
                  <a:pt x="8140458" y="8833"/>
                  <a:pt x="8140986" y="9830"/>
                  <a:pt x="8140446" y="18288"/>
                </a:cubicBezTo>
                <a:cubicBezTo>
                  <a:pt x="7959314" y="3345"/>
                  <a:pt x="7870113" y="10437"/>
                  <a:pt x="7706289" y="18288"/>
                </a:cubicBezTo>
                <a:cubicBezTo>
                  <a:pt x="7542465" y="26139"/>
                  <a:pt x="7157940" y="17482"/>
                  <a:pt x="6865109" y="18288"/>
                </a:cubicBezTo>
                <a:cubicBezTo>
                  <a:pt x="6572278" y="19094"/>
                  <a:pt x="6524256" y="38051"/>
                  <a:pt x="6349548" y="18288"/>
                </a:cubicBezTo>
                <a:cubicBezTo>
                  <a:pt x="6174840" y="-1475"/>
                  <a:pt x="5951624" y="174"/>
                  <a:pt x="5671177" y="18288"/>
                </a:cubicBezTo>
                <a:cubicBezTo>
                  <a:pt x="5390730" y="36402"/>
                  <a:pt x="5222992" y="60058"/>
                  <a:pt x="4829998" y="18288"/>
                </a:cubicBezTo>
                <a:cubicBezTo>
                  <a:pt x="4437004" y="-23482"/>
                  <a:pt x="4344181" y="39087"/>
                  <a:pt x="4151627" y="18288"/>
                </a:cubicBezTo>
                <a:cubicBezTo>
                  <a:pt x="3959073" y="-2511"/>
                  <a:pt x="3886970" y="32875"/>
                  <a:pt x="3717470" y="18288"/>
                </a:cubicBezTo>
                <a:cubicBezTo>
                  <a:pt x="3547970" y="3701"/>
                  <a:pt x="3451521" y="31872"/>
                  <a:pt x="3201909" y="18288"/>
                </a:cubicBezTo>
                <a:cubicBezTo>
                  <a:pt x="2952297" y="4704"/>
                  <a:pt x="2543413" y="6029"/>
                  <a:pt x="2360729" y="18288"/>
                </a:cubicBezTo>
                <a:cubicBezTo>
                  <a:pt x="2178045" y="30547"/>
                  <a:pt x="1906056" y="25847"/>
                  <a:pt x="1682359" y="18288"/>
                </a:cubicBezTo>
                <a:cubicBezTo>
                  <a:pt x="1458662" y="10730"/>
                  <a:pt x="1330405" y="8046"/>
                  <a:pt x="1166797" y="18288"/>
                </a:cubicBezTo>
                <a:cubicBezTo>
                  <a:pt x="1003189" y="28530"/>
                  <a:pt x="278098" y="19533"/>
                  <a:pt x="0" y="18288"/>
                </a:cubicBezTo>
                <a:cubicBezTo>
                  <a:pt x="74" y="14054"/>
                  <a:pt x="-46" y="699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2BC8A03C-B786-4921-A578-767BD7AF56AA}"/>
              </a:ext>
            </a:extLst>
          </p:cNvPr>
          <p:cNvSpPr>
            <a:spLocks noGrp="1"/>
          </p:cNvSpPr>
          <p:nvPr>
            <p:ph idx="1"/>
          </p:nvPr>
        </p:nvSpPr>
        <p:spPr>
          <a:xfrm>
            <a:off x="628650" y="1929384"/>
            <a:ext cx="7886700" cy="4251960"/>
          </a:xfrm>
        </p:spPr>
        <p:txBody>
          <a:bodyPr>
            <a:normAutofit/>
          </a:bodyPr>
          <a:lstStyle/>
          <a:p>
            <a:r>
              <a:rPr lang="cy" sz="2400" b="0" i="0" u="none" strike="noStrike" cap="none" baseline="0" dirty="0">
                <a:effectLst/>
                <a:uFillTx/>
                <a:latin typeface="Aptos"/>
              </a:rPr>
              <a:t>Dangos ein hymrwymiad i werthfawrogi arbenigedd pawb yn gyfartal</a:t>
            </a:r>
          </a:p>
          <a:p>
            <a:r>
              <a:rPr lang="cy" sz="2400" b="0" i="0" u="none" strike="noStrike" cap="none" baseline="0" dirty="0">
                <a:effectLst/>
                <a:uFillTx/>
                <a:latin typeface="Aptos"/>
              </a:rPr>
              <a:t>Deall safbwynt y bobl rydym yn gweithio gyda nhw a gwrando ar eu barn yn unol â Deddf Gwasanaethau Cymdeithasol a Llesiant (Cymru) 2014</a:t>
            </a:r>
          </a:p>
          <a:p>
            <a:r>
              <a:rPr lang="cy" sz="2400" b="0" i="0" u="none" strike="noStrike" cap="none" baseline="0" dirty="0">
                <a:effectLst/>
                <a:uFillTx/>
                <a:latin typeface="Aptos"/>
              </a:rPr>
              <a:t>Gweithio o fewn ein Cod Ymarfer Proffesiynol ein hunain (Gofal Cymdeithasol Cymru, 2017)</a:t>
            </a:r>
          </a:p>
          <a:p>
            <a:r>
              <a:rPr lang="cy" sz="2400" b="0" i="0" u="none" strike="noStrike" cap="none" baseline="0" dirty="0">
                <a:effectLst/>
                <a:uFillTx/>
                <a:latin typeface="Aptos"/>
              </a:rPr>
              <a:t>Cynnwys pobl rydym yn gweithio gyda nhw yn ein datblygiad proffesiynol a'n dysgu ein hunain</a:t>
            </a:r>
          </a:p>
          <a:p>
            <a:r>
              <a:rPr lang="cy" sz="2400" b="0" i="0" u="none" strike="noStrike" cap="none" baseline="0" dirty="0">
                <a:effectLst/>
                <a:uFillTx/>
                <a:latin typeface="Aptos"/>
              </a:rPr>
              <a:t>Gwella profiad y bobl rydym yn gweithio gyda nhw. </a:t>
            </a:r>
          </a:p>
        </p:txBody>
      </p:sp>
      <p:sp>
        <p:nvSpPr>
          <p:cNvPr id="5" name="Footer Placeholder 4">
            <a:extLst>
              <a:ext uri="{FF2B5EF4-FFF2-40B4-BE49-F238E27FC236}">
                <a16:creationId xmlns:a16="http://schemas.microsoft.com/office/drawing/2014/main" id="{EC87CA4C-4C52-FAE3-0FB3-659CEB859CCE}"/>
              </a:ext>
            </a:extLst>
          </p:cNvPr>
          <p:cNvSpPr>
            <a:spLocks noGrp="1"/>
          </p:cNvSpPr>
          <p:nvPr>
            <p:ph type="ftr" sz="quarter" idx="11"/>
          </p:nvPr>
        </p:nvSpPr>
        <p:spPr>
          <a:xfrm>
            <a:off x="3028950" y="6356350"/>
            <a:ext cx="3086100" cy="365125"/>
          </a:xfrm>
        </p:spPr>
        <p:txBody>
          <a:bodyPr>
            <a:normAutofit/>
          </a:bodyPr>
          <a:lstStyle/>
          <a:p>
            <a:pPr>
              <a:lnSpc>
                <a:spcPct val="90000"/>
              </a:lnSpc>
              <a:spcAft>
                <a:spcPts val="600"/>
              </a:spcAft>
            </a:pPr>
            <a:r>
              <a:rPr lang="cy" sz="200" b="0" i="0" u="none" strike="noStrike" cap="none" baseline="0">
                <a:effectLst/>
                <a:uFillTx/>
                <a:latin typeface="Aptos"/>
              </a:rPr>
              <a:t>Rhaglen Cydgrynhoi Gwaith Cymdeithasol Porth Agored </a:t>
            </a:r>
          </a:p>
          <a:p>
            <a:pPr>
              <a:lnSpc>
                <a:spcPct val="90000"/>
              </a:lnSpc>
              <a:spcAft>
                <a:spcPts val="600"/>
              </a:spcAft>
            </a:pPr>
            <a:r>
              <a:rPr lang="en-GB" sz="200"/>
              <a:t>
</a:t>
            </a:r>
          </a:p>
        </p:txBody>
      </p:sp>
      <p:sp>
        <p:nvSpPr>
          <p:cNvPr id="4" name="Slide Number Placeholder 3">
            <a:extLst>
              <a:ext uri="{FF2B5EF4-FFF2-40B4-BE49-F238E27FC236}">
                <a16:creationId xmlns:a16="http://schemas.microsoft.com/office/drawing/2014/main" id="{28CC71B8-0971-4803-B02A-BBC66D9DFEA9}"/>
              </a:ext>
            </a:extLst>
          </p:cNvPr>
          <p:cNvSpPr>
            <a:spLocks noGrp="1"/>
          </p:cNvSpPr>
          <p:nvPr>
            <p:ph type="sldNum" sz="quarter" idx="12"/>
          </p:nvPr>
        </p:nvSpPr>
        <p:spPr>
          <a:xfrm>
            <a:off x="6457950" y="6356350"/>
            <a:ext cx="2057400" cy="365125"/>
          </a:xfrm>
        </p:spPr>
        <p:txBody>
          <a:bodyPr>
            <a:normAutofit/>
          </a:bodyPr>
          <a:lstStyle/>
          <a:p>
            <a:pPr>
              <a:spcAft>
                <a:spcPts val="600"/>
              </a:spcAft>
              <a:defRPr/>
            </a:pPr>
            <a:fld id="{E07D619C-9A2E-4280-B9DB-349F82AE6CEA}" type="slidenum">
              <a:rPr lang="en-GB" altLang="en-US"/>
              <a:pPr>
                <a:spcAft>
                  <a:spcPts val="600"/>
                </a:spcAft>
                <a:defRPr/>
              </a:pPr>
              <a:t>19</a:t>
            </a:fld>
            <a:endParaRPr lang="en-GB" altLang="en-US"/>
          </a:p>
        </p:txBody>
      </p:sp>
    </p:spTree>
    <p:extLst>
      <p:ext uri="{BB962C8B-B14F-4D97-AF65-F5344CB8AC3E}">
        <p14:creationId xmlns:p14="http://schemas.microsoft.com/office/powerpoint/2010/main" val="1519135437"/>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764ED142-68AA-4727-B33F-F69453CD3D9D}"/>
              </a:ext>
            </a:extLst>
          </p:cNvPr>
          <p:cNvSpPr>
            <a:spLocks noGrp="1"/>
          </p:cNvSpPr>
          <p:nvPr>
            <p:ph type="title"/>
          </p:nvPr>
        </p:nvSpPr>
        <p:spPr>
          <a:xfrm>
            <a:off x="457200" y="273050"/>
            <a:ext cx="3178696" cy="791375"/>
          </a:xfrm>
        </p:spPr>
        <p:txBody>
          <a:bodyPr>
            <a:normAutofit fontScale="90000"/>
          </a:bodyPr>
          <a:lstStyle/>
          <a:p>
            <a:r>
              <a:rPr lang="cy" sz="2400" b="0" i="0" u="none" strike="noStrike" cap="none" baseline="0">
                <a:solidFill>
                  <a:srgbClr val="000000"/>
                </a:solidFill>
                <a:effectLst/>
                <a:uFillTx/>
                <a:latin typeface="Aptos Display"/>
              </a:rPr>
              <a:t>Beth mae'r bobl rydyn ni'n gweithio gyda nhw yn ei ddweud? </a:t>
            </a:r>
          </a:p>
        </p:txBody>
      </p:sp>
      <p:sp>
        <p:nvSpPr>
          <p:cNvPr id="11" name="Content Placeholder 10">
            <a:extLst>
              <a:ext uri="{FF2B5EF4-FFF2-40B4-BE49-F238E27FC236}">
                <a16:creationId xmlns:a16="http://schemas.microsoft.com/office/drawing/2014/main" id="{A7B1DF68-B9DC-4398-98D0-7F2827AA11EF}"/>
              </a:ext>
            </a:extLst>
          </p:cNvPr>
          <p:cNvSpPr>
            <a:spLocks noGrp="1"/>
          </p:cNvSpPr>
          <p:nvPr>
            <p:ph sz="half" idx="2"/>
          </p:nvPr>
        </p:nvSpPr>
        <p:spPr/>
        <p:txBody>
          <a:bodyPr/>
          <a:lstStyle/>
          <a:p>
            <a:endParaRPr lang="en-GB"/>
          </a:p>
        </p:txBody>
      </p:sp>
      <p:sp>
        <p:nvSpPr>
          <p:cNvPr id="13" name="Content Placeholder 12">
            <a:extLst>
              <a:ext uri="{FF2B5EF4-FFF2-40B4-BE49-F238E27FC236}">
                <a16:creationId xmlns:a16="http://schemas.microsoft.com/office/drawing/2014/main" id="{DC575EAB-2E3D-4366-B864-107BAF7B50B5}"/>
              </a:ext>
            </a:extLst>
          </p:cNvPr>
          <p:cNvSpPr>
            <a:spLocks noGrp="1"/>
          </p:cNvSpPr>
          <p:nvPr>
            <p:ph sz="quarter" idx="4"/>
          </p:nvPr>
        </p:nvSpPr>
        <p:spPr>
          <a:xfrm>
            <a:off x="4612164" y="332656"/>
            <a:ext cx="4041775" cy="5231989"/>
          </a:xfrm>
        </p:spPr>
        <p:txBody>
          <a:bodyPr/>
          <a:lstStyle/>
          <a:p>
            <a:pPr marL="109537" indent="0">
              <a:buNone/>
            </a:pPr>
            <a:r>
              <a:rPr lang="cy" sz="2100" b="0" i="0" u="none" strike="noStrike" cap="none" baseline="0">
                <a:solidFill>
                  <a:srgbClr val="000000"/>
                </a:solidFill>
                <a:effectLst/>
                <a:uFillTx/>
                <a:latin typeface="Aptos"/>
              </a:rPr>
              <a:t>Yr hyn y mae gweithwyr cymdeithasol yn ei ddweud</a:t>
            </a:r>
          </a:p>
        </p:txBody>
      </p:sp>
      <p:sp>
        <p:nvSpPr>
          <p:cNvPr id="4" name="Slide Number Placeholder 3">
            <a:extLst>
              <a:ext uri="{FF2B5EF4-FFF2-40B4-BE49-F238E27FC236}">
                <a16:creationId xmlns:a16="http://schemas.microsoft.com/office/drawing/2014/main" id="{A316CAEA-A123-4440-A79D-9717E98C31AA}"/>
              </a:ext>
            </a:extLst>
          </p:cNvPr>
          <p:cNvSpPr>
            <a:spLocks noGrp="1"/>
          </p:cNvSpPr>
          <p:nvPr>
            <p:ph type="sldNum" sz="quarter" idx="12"/>
          </p:nvPr>
        </p:nvSpPr>
        <p:spPr/>
        <p:txBody>
          <a:bodyPr/>
          <a:lstStyle/>
          <a:p>
            <a:pPr>
              <a:defRPr/>
            </a:pPr>
            <a:fld id="{E07D619C-9A2E-4280-B9DB-349F82AE6CEA}" type="slidenum">
              <a:rPr lang="en-GB" altLang="en-US" smtClean="0"/>
              <a:pPr>
                <a:defRPr/>
              </a:pPr>
              <a:t>20</a:t>
            </a:fld>
            <a:endParaRPr lang="en-GB" altLang="en-US"/>
          </a:p>
        </p:txBody>
      </p:sp>
      <p:sp>
        <p:nvSpPr>
          <p:cNvPr id="7" name="Speech Bubble: Oval 6">
            <a:extLst>
              <a:ext uri="{FF2B5EF4-FFF2-40B4-BE49-F238E27FC236}">
                <a16:creationId xmlns:a16="http://schemas.microsoft.com/office/drawing/2014/main" id="{ADB838F4-A1EB-4B06-8BA2-2279C571668A}"/>
              </a:ext>
            </a:extLst>
          </p:cNvPr>
          <p:cNvSpPr/>
          <p:nvPr/>
        </p:nvSpPr>
        <p:spPr>
          <a:xfrm>
            <a:off x="0" y="1471943"/>
            <a:ext cx="5038149" cy="4884408"/>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 sz="2000" b="1" i="0" u="none" strike="noStrike" cap="none" baseline="0" dirty="0">
                <a:solidFill>
                  <a:srgbClr val="FFFFFF"/>
                </a:solidFill>
                <a:effectLst/>
                <a:uFillTx/>
                <a:latin typeface="Cavolini"/>
              </a:rPr>
              <a:t>Fel unigolyn </a:t>
            </a:r>
          </a:p>
          <a:p>
            <a:pPr algn="ctr"/>
            <a:r>
              <a:rPr lang="cy" sz="2000" b="1" i="0" u="none" strike="noStrike" cap="none" baseline="0" dirty="0">
                <a:solidFill>
                  <a:srgbClr val="FFFFFF"/>
                </a:solidFill>
                <a:effectLst/>
                <a:uFillTx/>
                <a:latin typeface="Cavolini"/>
              </a:rPr>
              <a:t>sy'n defnyddio gwasanaeth ni ofynnwyd i mi am adborth gan unrhyw weithiwr cymdeithasol mewn 20 mlynedd! Rwy'n meddwl y byddai'r cyfle i wneud hyn wedi fy ngrymuso ac wedi fy helpu i deimlo bod rhywun yn gwrando arnaf ac yn fy neall, a  byddwn yn gwerthfawrogi hyn. </a:t>
            </a:r>
          </a:p>
        </p:txBody>
      </p:sp>
      <p:sp>
        <p:nvSpPr>
          <p:cNvPr id="14" name="Speech Bubble: Oval 13">
            <a:extLst>
              <a:ext uri="{FF2B5EF4-FFF2-40B4-BE49-F238E27FC236}">
                <a16:creationId xmlns:a16="http://schemas.microsoft.com/office/drawing/2014/main" id="{669D0465-F910-44CE-B84F-7F6679F50586}"/>
              </a:ext>
            </a:extLst>
          </p:cNvPr>
          <p:cNvSpPr/>
          <p:nvPr/>
        </p:nvSpPr>
        <p:spPr>
          <a:xfrm>
            <a:off x="5038150" y="1064425"/>
            <a:ext cx="3792319" cy="4092767"/>
          </a:xfrm>
          <a:prstGeom prst="wedgeEllipseCallou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y" sz="1800" b="0" i="0" u="none" strike="noStrike" cap="none" baseline="0" dirty="0">
                <a:solidFill>
                  <a:srgbClr val="FFFFFF"/>
                </a:solidFill>
                <a:effectLst/>
                <a:uFillTx/>
                <a:latin typeface="Cavolini"/>
              </a:rPr>
              <a:t>Fel gweithiwr proffesiynol, </a:t>
            </a:r>
          </a:p>
          <a:p>
            <a:pPr algn="ctr"/>
            <a:r>
              <a:rPr lang="cy" sz="1800" b="0" i="0" u="none" strike="noStrike" cap="none" baseline="0" dirty="0">
                <a:solidFill>
                  <a:srgbClr val="FFFFFF"/>
                </a:solidFill>
                <a:effectLst/>
                <a:uFillTx/>
                <a:latin typeface="Cavolini"/>
              </a:rPr>
              <a:t>rwy’n gwerthfawrogi adborth gan unigolion rwy’n gweithio gyda nhw, rwy’n teimlo ei fod yn hanfodol i lywio fy ymarfer er mwyn gallu adfyfyrio a datblygu fy sgiliau.</a:t>
            </a:r>
          </a:p>
        </p:txBody>
      </p:sp>
      <p:sp>
        <p:nvSpPr>
          <p:cNvPr id="2" name="Footer Placeholder 1">
            <a:extLst>
              <a:ext uri="{FF2B5EF4-FFF2-40B4-BE49-F238E27FC236}">
                <a16:creationId xmlns:a16="http://schemas.microsoft.com/office/drawing/2014/main" id="{776C6F39-FD32-9320-6C74-0B2560D41368}"/>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extLst>
      <p:ext uri="{BB962C8B-B14F-4D97-AF65-F5344CB8AC3E}">
        <p14:creationId xmlns:p14="http://schemas.microsoft.com/office/powerpoint/2010/main" val="670916826"/>
      </p:ext>
    </p:extLst>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D1942232-83D0-49E2-AF9B-1F97E3C1EF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E9E70D72-6E23-4015-A4A6-85C120C191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250B2142-71D5-4762-8817-19E007539A5D}"/>
              </a:ext>
            </a:extLst>
          </p:cNvPr>
          <p:cNvSpPr>
            <a:spLocks noGrp="1"/>
          </p:cNvSpPr>
          <p:nvPr>
            <p:ph type="title"/>
          </p:nvPr>
        </p:nvSpPr>
        <p:spPr>
          <a:xfrm>
            <a:off x="2339752" y="-19541"/>
            <a:ext cx="7372350" cy="1325880"/>
          </a:xfrm>
        </p:spPr>
        <p:txBody>
          <a:bodyPr anchor="b">
            <a:normAutofit fontScale="90000"/>
          </a:bodyPr>
          <a:lstStyle/>
          <a:p>
            <a:pPr algn="ctr"/>
            <a:br>
              <a:rPr sz="1700"/>
            </a:br>
            <a:br>
              <a:rPr sz="1700"/>
            </a:br>
            <a:r>
              <a:rPr lang="cy" sz="3600" b="1" i="0" u="none" strike="noStrike" cap="none" baseline="0">
                <a:solidFill>
                  <a:srgbClr val="0E2841"/>
                </a:solidFill>
                <a:effectLst/>
                <a:uFillTx/>
                <a:latin typeface="Aptos Display"/>
              </a:rPr>
              <a:t>Tasg 1 b – Cwestiwn 2</a:t>
            </a:r>
            <a:br>
              <a:rPr sz="1700"/>
            </a:br>
            <a:br>
              <a:rPr sz="1700"/>
            </a:br>
            <a:endParaRPr sz="1700"/>
          </a:p>
        </p:txBody>
      </p:sp>
      <p:grpSp>
        <p:nvGrpSpPr>
          <p:cNvPr id="26" name="Group 25">
            <a:extLst>
              <a:ext uri="{FF2B5EF4-FFF2-40B4-BE49-F238E27FC236}">
                <a16:creationId xmlns:a16="http://schemas.microsoft.com/office/drawing/2014/main" id="{C28A977F-B603-4D81-B0FC-C8DE048A793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28" y="-1"/>
            <a:ext cx="2521551" cy="2522848"/>
            <a:chOff x="-305" y="-1"/>
            <a:chExt cx="3832880" cy="2876136"/>
          </a:xfrm>
        </p:grpSpPr>
        <p:sp>
          <p:nvSpPr>
            <p:cNvPr id="27" name="Freeform: Shape 26">
              <a:extLst>
                <a:ext uri="{FF2B5EF4-FFF2-40B4-BE49-F238E27FC236}">
                  <a16:creationId xmlns:a16="http://schemas.microsoft.com/office/drawing/2014/main" id="{0183CE8C-E039-4B2F-A36E-5FD5CD5DE1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3EB77281-FAB4-40D0-B3F3-264EC4AB20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815E59F3-75FC-494F-8737-5F00A4964F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43ADDCFA-B066-4D79-AB71-062E66E58FE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 name="Picture 5" descr="Range of moods sticky notes">
            <a:extLst>
              <a:ext uri="{FF2B5EF4-FFF2-40B4-BE49-F238E27FC236}">
                <a16:creationId xmlns:a16="http://schemas.microsoft.com/office/drawing/2014/main" id="{A9C94F61-5410-C405-D1BD-603CB5967C3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1520" y="2620775"/>
            <a:ext cx="3716020" cy="2480443"/>
          </a:xfrm>
          <a:prstGeom prst="rect">
            <a:avLst/>
          </a:prstGeom>
        </p:spPr>
      </p:pic>
      <p:sp>
        <p:nvSpPr>
          <p:cNvPr id="4" name="Content Placeholder 3">
            <a:extLst>
              <a:ext uri="{FF2B5EF4-FFF2-40B4-BE49-F238E27FC236}">
                <a16:creationId xmlns:a16="http://schemas.microsoft.com/office/drawing/2014/main" id="{4118D0E3-5A31-4CE3-90CC-BE52753698E1}"/>
              </a:ext>
            </a:extLst>
          </p:cNvPr>
          <p:cNvSpPr>
            <a:spLocks noGrp="1"/>
          </p:cNvSpPr>
          <p:nvPr>
            <p:ph idx="1"/>
          </p:nvPr>
        </p:nvSpPr>
        <p:spPr>
          <a:xfrm>
            <a:off x="4218832" y="1196752"/>
            <a:ext cx="4601640" cy="5023073"/>
          </a:xfrm>
        </p:spPr>
        <p:txBody>
          <a:bodyPr anchor="ctr">
            <a:noAutofit/>
          </a:bodyPr>
          <a:lstStyle/>
          <a:p>
            <a:pPr marL="0" indent="0">
              <a:buNone/>
            </a:pPr>
            <a:r>
              <a:rPr lang="cy" sz="2000" b="1" i="0" u="none" strike="noStrike" cap="none" baseline="0" dirty="0">
                <a:solidFill>
                  <a:srgbClr val="0E2841"/>
                </a:solidFill>
                <a:effectLst/>
                <a:uFillTx/>
                <a:latin typeface="Aptos"/>
              </a:rPr>
              <a:t>Ymarfer 4  </a:t>
            </a:r>
          </a:p>
          <a:p>
            <a:pPr marL="0" indent="0">
              <a:buNone/>
            </a:pPr>
            <a:r>
              <a:rPr lang="cy" sz="2000" dirty="0">
                <a:solidFill>
                  <a:srgbClr val="0E2841"/>
                </a:solidFill>
                <a:latin typeface="Arial"/>
              </a:rPr>
              <a:t>A</a:t>
            </a:r>
            <a:r>
              <a:rPr lang="cy" sz="2000" b="0" i="0" u="none" strike="noStrike" cap="none" baseline="0" dirty="0">
                <a:solidFill>
                  <a:srgbClr val="0E2841"/>
                </a:solidFill>
                <a:effectLst/>
                <a:uFillTx/>
                <a:latin typeface="Arial"/>
              </a:rPr>
              <a:t>dfyfyriwch ar adborth a gawsoch gan unigolion sydd angen gofal a chymorth a/neu eu gofalwyr yr ydych wedi gweithio gyda nhw.</a:t>
            </a:r>
          </a:p>
          <a:p>
            <a:pPr marL="0" indent="0">
              <a:buNone/>
            </a:pPr>
            <a:r>
              <a:rPr lang="cy" sz="2000" b="0" i="0" u="none" strike="noStrike" cap="none" baseline="0" dirty="0">
                <a:solidFill>
                  <a:srgbClr val="0E2841"/>
                </a:solidFill>
                <a:effectLst/>
                <a:uFillTx/>
                <a:latin typeface="Arial"/>
              </a:rPr>
              <a:t>Ystyriwch sut mae'r wybodaeth hon wedi helpu i lunio eich ymarfer a'ch datblygiad proffesiynol yn y dyfodol.</a:t>
            </a:r>
          </a:p>
          <a:p>
            <a:pPr marL="0" indent="0">
              <a:buNone/>
            </a:pPr>
            <a:r>
              <a:rPr lang="cy" sz="2000" b="1" i="0" u="none" strike="noStrike" cap="none" baseline="0" dirty="0">
                <a:solidFill>
                  <a:srgbClr val="0E2841"/>
                </a:solidFill>
                <a:effectLst/>
                <a:uFillTx/>
                <a:latin typeface="Aptos"/>
              </a:rPr>
              <a:t>Sylwer:</a:t>
            </a:r>
          </a:p>
          <a:p>
            <a:r>
              <a:rPr lang="cy" sz="2000" b="0" i="0" u="none" strike="noStrike" cap="none" baseline="0" dirty="0">
                <a:solidFill>
                  <a:srgbClr val="0E2841"/>
                </a:solidFill>
                <a:effectLst/>
                <a:uFillTx/>
                <a:latin typeface="Aptos"/>
              </a:rPr>
              <a:t>Gall hyn fod yn unrhyw adborth a gawsoch; canmoliaeth, cwyn, sylw wrth fynd heibio neu gellir ei gymryd o'r arsylwad (tasg 2) os yw'n berthnasol. </a:t>
            </a:r>
          </a:p>
          <a:p>
            <a:r>
              <a:rPr lang="cy" sz="2000" b="0" i="0" u="none" strike="noStrike" cap="none" baseline="0" dirty="0">
                <a:solidFill>
                  <a:srgbClr val="0E2841"/>
                </a:solidFill>
                <a:effectLst/>
                <a:uFillTx/>
                <a:latin typeface="Aptos"/>
              </a:rPr>
              <a:t>Rhaid i hwn fod yn adborth i unigolion sydd angen gofal a chymorth nid gweithwyr proffesiynol eraill. </a:t>
            </a:r>
          </a:p>
        </p:txBody>
      </p:sp>
      <p:sp>
        <p:nvSpPr>
          <p:cNvPr id="2" name="Slide Number Placeholder 1">
            <a:extLst>
              <a:ext uri="{FF2B5EF4-FFF2-40B4-BE49-F238E27FC236}">
                <a16:creationId xmlns:a16="http://schemas.microsoft.com/office/drawing/2014/main" id="{7218D867-0E6D-441A-9173-7078C02FE3AE}"/>
              </a:ext>
            </a:extLst>
          </p:cNvPr>
          <p:cNvSpPr>
            <a:spLocks noGrp="1"/>
          </p:cNvSpPr>
          <p:nvPr>
            <p:ph type="sldNum" sz="quarter" idx="12"/>
          </p:nvPr>
        </p:nvSpPr>
        <p:spPr>
          <a:xfrm>
            <a:off x="6457950" y="6356350"/>
            <a:ext cx="2057400" cy="365125"/>
          </a:xfrm>
        </p:spPr>
        <p:txBody>
          <a:bodyPr>
            <a:normAutofit/>
          </a:bodyPr>
          <a:lstStyle/>
          <a:p>
            <a:pPr>
              <a:spcAft>
                <a:spcPts val="600"/>
              </a:spcAft>
              <a:defRPr/>
            </a:pPr>
            <a:fld id="{38D5D192-0F34-459C-AB14-5F3672292351}" type="slidenum">
              <a:rPr lang="en-GB" altLang="en-US" smtClean="0"/>
              <a:pPr>
                <a:spcAft>
                  <a:spcPts val="600"/>
                </a:spcAft>
                <a:defRPr/>
              </a:pPr>
              <a:t>21</a:t>
            </a:fld>
            <a:endParaRPr lang="en-GB" altLang="en-US"/>
          </a:p>
        </p:txBody>
      </p:sp>
      <p:grpSp>
        <p:nvGrpSpPr>
          <p:cNvPr id="32" name="Group 31">
            <a:extLst>
              <a:ext uri="{FF2B5EF4-FFF2-40B4-BE49-F238E27FC236}">
                <a16:creationId xmlns:a16="http://schemas.microsoft.com/office/drawing/2014/main" id="{C78D9229-E61D-4FEE-8321-2F8B64A8CAD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flipH="1">
            <a:off x="7370569" y="5084569"/>
            <a:ext cx="2151670" cy="1395192"/>
            <a:chOff x="-305" y="-4155"/>
            <a:chExt cx="2514948" cy="2174333"/>
          </a:xfrm>
        </p:grpSpPr>
        <p:sp>
          <p:nvSpPr>
            <p:cNvPr id="33" name="Freeform: Shape 32">
              <a:extLst>
                <a:ext uri="{FF2B5EF4-FFF2-40B4-BE49-F238E27FC236}">
                  <a16:creationId xmlns:a16="http://schemas.microsoft.com/office/drawing/2014/main" id="{1FDD3CCB-26A3-4D79-AEB6-7A60CF980D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E9AC4470-5113-4709-B29F-CDB937F2545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3E0D146C-9DAB-421E-AE88-5F854BF3F7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6" name="Freeform: Shape 35">
              <a:extLst>
                <a:ext uri="{FF2B5EF4-FFF2-40B4-BE49-F238E27FC236}">
                  <a16:creationId xmlns:a16="http://schemas.microsoft.com/office/drawing/2014/main" id="{12EB32A5-4408-4F6C-84B2-F9A908237A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Footer Placeholder 4">
            <a:extLst>
              <a:ext uri="{FF2B5EF4-FFF2-40B4-BE49-F238E27FC236}">
                <a16:creationId xmlns:a16="http://schemas.microsoft.com/office/drawing/2014/main" id="{EFB3929B-2531-3104-9BB4-F25C74E76E92}"/>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extLst>
      <p:ext uri="{BB962C8B-B14F-4D97-AF65-F5344CB8AC3E}">
        <p14:creationId xmlns:p14="http://schemas.microsoft.com/office/powerpoint/2010/main" val="1096245716"/>
      </p:ext>
    </p:extLst>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702" name="Rectangle 2870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6729C854-27E8-46F8-8554-81A1129A6E6B}"/>
              </a:ext>
            </a:extLst>
          </p:cNvPr>
          <p:cNvSpPr>
            <a:spLocks noGrp="1"/>
          </p:cNvSpPr>
          <p:nvPr>
            <p:ph type="title"/>
          </p:nvPr>
        </p:nvSpPr>
        <p:spPr>
          <a:xfrm>
            <a:off x="630936" y="548640"/>
            <a:ext cx="2700645" cy="5431536"/>
          </a:xfrm>
        </p:spPr>
        <p:txBody>
          <a:bodyPr>
            <a:normAutofit/>
          </a:bodyPr>
          <a:lstStyle/>
          <a:p>
            <a:pPr>
              <a:defRPr/>
            </a:pPr>
            <a:r>
              <a:rPr lang="en-GB" sz="4000" b="1" i="0" u="none" strike="noStrike" cap="none" baseline="0">
                <a:effectLst/>
                <a:uFillTx/>
                <a:latin typeface="Arial"/>
              </a:rPr>
              <a:t>Cwblhau'r Portffolio</a:t>
            </a:r>
            <a:br>
              <a:rPr lang="en-GB" sz="4000"/>
            </a:br>
            <a:br>
              <a:rPr lang="en-GB" sz="4000"/>
            </a:br>
            <a:endParaRPr lang="en-GB" sz="4000"/>
          </a:p>
        </p:txBody>
      </p:sp>
      <p:sp>
        <p:nvSpPr>
          <p:cNvPr id="2870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347917" y="3261001"/>
            <a:ext cx="4480560" cy="13716"/>
          </a:xfrm>
          <a:custGeom>
            <a:avLst/>
            <a:gdLst>
              <a:gd name="connsiteX0" fmla="*/ 0 w 4480560"/>
              <a:gd name="connsiteY0" fmla="*/ 0 h 13716"/>
              <a:gd name="connsiteX1" fmla="*/ 595274 w 4480560"/>
              <a:gd name="connsiteY1" fmla="*/ 0 h 13716"/>
              <a:gd name="connsiteX2" fmla="*/ 1100938 w 4480560"/>
              <a:gd name="connsiteY2" fmla="*/ 0 h 13716"/>
              <a:gd name="connsiteX3" fmla="*/ 1651406 w 4480560"/>
              <a:gd name="connsiteY3" fmla="*/ 0 h 13716"/>
              <a:gd name="connsiteX4" fmla="*/ 2336292 w 4480560"/>
              <a:gd name="connsiteY4" fmla="*/ 0 h 13716"/>
              <a:gd name="connsiteX5" fmla="*/ 2931566 w 4480560"/>
              <a:gd name="connsiteY5" fmla="*/ 0 h 13716"/>
              <a:gd name="connsiteX6" fmla="*/ 3482035 w 4480560"/>
              <a:gd name="connsiteY6" fmla="*/ 0 h 13716"/>
              <a:gd name="connsiteX7" fmla="*/ 4480560 w 4480560"/>
              <a:gd name="connsiteY7" fmla="*/ 0 h 13716"/>
              <a:gd name="connsiteX8" fmla="*/ 4480560 w 4480560"/>
              <a:gd name="connsiteY8" fmla="*/ 13716 h 13716"/>
              <a:gd name="connsiteX9" fmla="*/ 3840480 w 4480560"/>
              <a:gd name="connsiteY9" fmla="*/ 13716 h 13716"/>
              <a:gd name="connsiteX10" fmla="*/ 3290011 w 4480560"/>
              <a:gd name="connsiteY10" fmla="*/ 13716 h 13716"/>
              <a:gd name="connsiteX11" fmla="*/ 2560320 w 4480560"/>
              <a:gd name="connsiteY11" fmla="*/ 13716 h 13716"/>
              <a:gd name="connsiteX12" fmla="*/ 1965046 w 4480560"/>
              <a:gd name="connsiteY12" fmla="*/ 13716 h 13716"/>
              <a:gd name="connsiteX13" fmla="*/ 1459382 w 4480560"/>
              <a:gd name="connsiteY13" fmla="*/ 13716 h 13716"/>
              <a:gd name="connsiteX14" fmla="*/ 774497 w 4480560"/>
              <a:gd name="connsiteY14" fmla="*/ 13716 h 13716"/>
              <a:gd name="connsiteX15" fmla="*/ 0 w 4480560"/>
              <a:gd name="connsiteY15" fmla="*/ 13716 h 13716"/>
              <a:gd name="connsiteX16" fmla="*/ 0 w 4480560"/>
              <a:gd name="connsiteY16"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3716"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273" y="3379"/>
                  <a:pt x="4480768" y="9289"/>
                  <a:pt x="4480560" y="13716"/>
                </a:cubicBezTo>
                <a:cubicBezTo>
                  <a:pt x="4314132" y="10352"/>
                  <a:pt x="4028383" y="32060"/>
                  <a:pt x="3840480" y="13716"/>
                </a:cubicBezTo>
                <a:cubicBezTo>
                  <a:pt x="3652577" y="-4628"/>
                  <a:pt x="3547615" y="-1724"/>
                  <a:pt x="3290011" y="13716"/>
                </a:cubicBezTo>
                <a:cubicBezTo>
                  <a:pt x="3032407" y="29156"/>
                  <a:pt x="2830268" y="4147"/>
                  <a:pt x="2560320" y="13716"/>
                </a:cubicBezTo>
                <a:cubicBezTo>
                  <a:pt x="2290372" y="23285"/>
                  <a:pt x="2147422" y="2156"/>
                  <a:pt x="1965046" y="13716"/>
                </a:cubicBezTo>
                <a:cubicBezTo>
                  <a:pt x="1782670" y="25276"/>
                  <a:pt x="1689791" y="36108"/>
                  <a:pt x="1459382" y="13716"/>
                </a:cubicBezTo>
                <a:cubicBezTo>
                  <a:pt x="1228973" y="-8676"/>
                  <a:pt x="915486" y="31929"/>
                  <a:pt x="774497" y="13716"/>
                </a:cubicBezTo>
                <a:cubicBezTo>
                  <a:pt x="633508" y="-4497"/>
                  <a:pt x="361442" y="-15679"/>
                  <a:pt x="0" y="13716"/>
                </a:cubicBezTo>
                <a:cubicBezTo>
                  <a:pt x="-362" y="8190"/>
                  <a:pt x="-434" y="6098"/>
                  <a:pt x="0" y="0"/>
                </a:cubicBezTo>
                <a:close/>
              </a:path>
              <a:path w="4480560" h="13716"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0360" y="3832"/>
                  <a:pt x="4481152" y="9314"/>
                  <a:pt x="4480560" y="13716"/>
                </a:cubicBezTo>
                <a:cubicBezTo>
                  <a:pt x="4279652" y="-11422"/>
                  <a:pt x="4200762" y="36994"/>
                  <a:pt x="3930091" y="13716"/>
                </a:cubicBezTo>
                <a:cubicBezTo>
                  <a:pt x="3659420" y="-9562"/>
                  <a:pt x="3456052" y="17722"/>
                  <a:pt x="3290011" y="13716"/>
                </a:cubicBezTo>
                <a:cubicBezTo>
                  <a:pt x="3123970" y="9710"/>
                  <a:pt x="2882392" y="28246"/>
                  <a:pt x="2649931" y="13716"/>
                </a:cubicBezTo>
                <a:cubicBezTo>
                  <a:pt x="2417470" y="-814"/>
                  <a:pt x="2238426" y="2765"/>
                  <a:pt x="2054657" y="13716"/>
                </a:cubicBezTo>
                <a:cubicBezTo>
                  <a:pt x="1870888" y="24667"/>
                  <a:pt x="1566368" y="40468"/>
                  <a:pt x="1324966" y="13716"/>
                </a:cubicBezTo>
                <a:cubicBezTo>
                  <a:pt x="1083564" y="-13036"/>
                  <a:pt x="787410" y="6374"/>
                  <a:pt x="595274" y="13716"/>
                </a:cubicBezTo>
                <a:cubicBezTo>
                  <a:pt x="403138" y="21058"/>
                  <a:pt x="169622" y="5927"/>
                  <a:pt x="0" y="13716"/>
                </a:cubicBezTo>
                <a:cubicBezTo>
                  <a:pt x="-475" y="8699"/>
                  <a:pt x="-565" y="4408"/>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450DE540-EE10-443B-8859-B9F75996601C}"/>
              </a:ext>
            </a:extLst>
          </p:cNvPr>
          <p:cNvSpPr>
            <a:spLocks noGrp="1"/>
          </p:cNvSpPr>
          <p:nvPr>
            <p:ph idx="1"/>
          </p:nvPr>
        </p:nvSpPr>
        <p:spPr>
          <a:xfrm>
            <a:off x="3844813" y="552091"/>
            <a:ext cx="4668251" cy="5431536"/>
          </a:xfrm>
        </p:spPr>
        <p:txBody>
          <a:bodyPr anchor="ctr">
            <a:normAutofit/>
          </a:bodyPr>
          <a:lstStyle/>
          <a:p>
            <a:pPr marL="109537" indent="0">
              <a:buNone/>
              <a:defRPr/>
            </a:pPr>
            <a:r>
              <a:rPr lang="cy" sz="2000" b="1" i="0" u="none" strike="noStrike" cap="none" baseline="0" dirty="0">
                <a:effectLst/>
                <a:uFillTx/>
                <a:latin typeface="Aptos Display"/>
              </a:rPr>
              <a:t>Meini Prawf Marcio </a:t>
            </a:r>
          </a:p>
          <a:p>
            <a:pPr>
              <a:defRPr/>
            </a:pPr>
            <a:r>
              <a:rPr lang="cy" sz="2000" b="0" i="0" u="none" strike="noStrike" cap="none" baseline="0" dirty="0">
                <a:effectLst/>
                <a:uFillTx/>
                <a:latin typeface="Aptos"/>
              </a:rPr>
              <a:t>Mae’r meini prawf marcio yn rhoi’r safonau gofynnol y mae angen eu bodloni er mwyn llwyddo yn ogystal ag esboniad pellach o sut i gyflawni marciau uwch.</a:t>
            </a:r>
          </a:p>
          <a:p>
            <a:pPr>
              <a:defRPr/>
            </a:pPr>
            <a:r>
              <a:rPr lang="cy" sz="2000" b="0" i="0" u="none" strike="noStrike" cap="none" baseline="0" dirty="0">
                <a:effectLst/>
                <a:uFillTx/>
                <a:latin typeface="Aptos"/>
              </a:rPr>
              <a:t>Mae'n bwysig eich bod yn cyfeirio at hwn i wneud yn siŵr eich bod yn bodloni'r meini prawf</a:t>
            </a:r>
          </a:p>
          <a:p>
            <a:pPr>
              <a:defRPr/>
            </a:pPr>
            <a:r>
              <a:rPr lang="cy" sz="2000" b="0" i="0" u="none" strike="noStrike" cap="none" baseline="0" dirty="0">
                <a:effectLst/>
                <a:uFillTx/>
                <a:latin typeface="Aptos"/>
              </a:rPr>
              <a:t>Cymerwch amser i edrych drwy'r meini prawf marcio ar gyfer pob tasg</a:t>
            </a:r>
          </a:p>
          <a:p>
            <a:pPr>
              <a:defRPr/>
            </a:pPr>
            <a:r>
              <a:rPr lang="cy" sz="2000" b="0" i="0" u="none" strike="noStrike" cap="none" baseline="0" dirty="0">
                <a:effectLst/>
                <a:uFillTx/>
                <a:latin typeface="Aptos"/>
              </a:rPr>
              <a:t>Rhaid i chi fodloni pob elfen o'r meini prawf marcio ac ateb pob elfen o'r cwestiwn i basio. </a:t>
            </a:r>
          </a:p>
          <a:p>
            <a:pPr marL="109537" indent="0">
              <a:buFont typeface="Wingdings 3" panose="05040102010807070707" pitchFamily="18" charset="2"/>
              <a:buNone/>
              <a:defRPr/>
            </a:pPr>
            <a:endParaRPr lang="en-GB" sz="1900" dirty="0"/>
          </a:p>
          <a:p>
            <a:pPr>
              <a:defRPr/>
            </a:pPr>
            <a:endParaRPr lang="en-GB" sz="1900" dirty="0"/>
          </a:p>
        </p:txBody>
      </p:sp>
      <p:sp>
        <p:nvSpPr>
          <p:cNvPr id="4" name="Footer Placeholder 3">
            <a:extLst>
              <a:ext uri="{FF2B5EF4-FFF2-40B4-BE49-F238E27FC236}">
                <a16:creationId xmlns:a16="http://schemas.microsoft.com/office/drawing/2014/main" id="{730298A4-4770-C528-9DA0-63106F4868A8}"/>
              </a:ext>
            </a:extLst>
          </p:cNvPr>
          <p:cNvSpPr>
            <a:spLocks noGrp="1"/>
          </p:cNvSpPr>
          <p:nvPr>
            <p:ph type="ftr" sz="quarter" idx="11"/>
          </p:nvPr>
        </p:nvSpPr>
        <p:spPr>
          <a:xfrm>
            <a:off x="3028950" y="6356350"/>
            <a:ext cx="3086100" cy="365125"/>
          </a:xfrm>
        </p:spPr>
        <p:txBody>
          <a:bodyPr>
            <a:normAutofit/>
          </a:bodyPr>
          <a:lstStyle/>
          <a:p>
            <a:pPr>
              <a:lnSpc>
                <a:spcPct val="90000"/>
              </a:lnSpc>
              <a:spcAft>
                <a:spcPts val="600"/>
              </a:spcAft>
            </a:pPr>
            <a:r>
              <a:rPr lang="cy" sz="200" b="0" i="0" u="none" strike="noStrike" cap="none" baseline="0">
                <a:effectLst/>
                <a:uFillTx/>
                <a:latin typeface="Aptos"/>
              </a:rPr>
              <a:t>Rhaglen Cydgrynhoi Gwaith Cymdeithasol Porth Agored </a:t>
            </a:r>
          </a:p>
          <a:p>
            <a:pPr>
              <a:lnSpc>
                <a:spcPct val="90000"/>
              </a:lnSpc>
              <a:spcAft>
                <a:spcPts val="600"/>
              </a:spcAft>
            </a:pPr>
            <a:r>
              <a:rPr lang="en-GB" sz="200"/>
              <a:t>
</a:t>
            </a:r>
          </a:p>
        </p:txBody>
      </p:sp>
      <p:sp>
        <p:nvSpPr>
          <p:cNvPr id="28676" name="Slide Number Placeholder 4">
            <a:extLst>
              <a:ext uri="{FF2B5EF4-FFF2-40B4-BE49-F238E27FC236}">
                <a16:creationId xmlns:a16="http://schemas.microsoft.com/office/drawing/2014/main" id="{5FCB9FF2-04CD-43C0-A7C1-7369C53BDD7A}"/>
              </a:ext>
            </a:extLst>
          </p:cNvPr>
          <p:cNvSpPr>
            <a:spLocks noGrp="1" noChangeArrowheads="1"/>
          </p:cNvSpPr>
          <p:nvPr>
            <p:ph type="sldNum" sz="quarter" idx="12"/>
          </p:nvPr>
        </p:nvSpPr>
        <p:spPr bwMode="auto">
          <a:xfrm>
            <a:off x="6457950" y="6356350"/>
            <a:ext cx="20574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69546F8E-EC14-4A1D-A458-89EB3E0A95BC}" type="slidenum">
              <a:rPr lang="en-GB" altLang="en-US" smtClean="0"/>
              <a:pPr>
                <a:spcAft>
                  <a:spcPts val="600"/>
                </a:spcAft>
              </a:pPr>
              <a:t>22</a:t>
            </a:fld>
            <a:endParaRPr lang="en-GB" altLang="en-US"/>
          </a:p>
        </p:txBody>
      </p:sp>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770B5F7-FB62-4F32-81BA-7AEDDAFCB6D7}"/>
              </a:ext>
            </a:extLst>
          </p:cNvPr>
          <p:cNvSpPr>
            <a:spLocks noGrp="1"/>
          </p:cNvSpPr>
          <p:nvPr>
            <p:ph type="title"/>
          </p:nvPr>
        </p:nvSpPr>
        <p:spPr>
          <a:xfrm>
            <a:off x="770295" y="344743"/>
            <a:ext cx="5605629" cy="994172"/>
          </a:xfrm>
        </p:spPr>
        <p:txBody>
          <a:bodyPr>
            <a:normAutofit/>
          </a:bodyPr>
          <a:lstStyle/>
          <a:p>
            <a:pPr>
              <a:defRPr/>
            </a:pPr>
            <a:r>
              <a:rPr lang="cy" sz="3850" b="0" i="0" u="none" strike="noStrike" cap="none" baseline="0">
                <a:solidFill>
                  <a:srgbClr val="000000"/>
                </a:solidFill>
                <a:effectLst/>
                <a:uFillTx/>
                <a:latin typeface="Arial"/>
              </a:rPr>
              <a:t>Cynllun Marcio</a:t>
            </a:r>
          </a:p>
        </p:txBody>
      </p:sp>
      <p:sp>
        <p:nvSpPr>
          <p:cNvPr id="32770" name="Subtitle 2">
            <a:extLst>
              <a:ext uri="{FF2B5EF4-FFF2-40B4-BE49-F238E27FC236}">
                <a16:creationId xmlns:a16="http://schemas.microsoft.com/office/drawing/2014/main" id="{425DA848-FE79-47B4-96BF-DA8373C1D04A}"/>
              </a:ext>
            </a:extLst>
          </p:cNvPr>
          <p:cNvSpPr>
            <a:spLocks noGrp="1"/>
          </p:cNvSpPr>
          <p:nvPr>
            <p:ph idx="1"/>
          </p:nvPr>
        </p:nvSpPr>
        <p:spPr>
          <a:xfrm>
            <a:off x="755577" y="1412777"/>
            <a:ext cx="5129966" cy="4603394"/>
          </a:xfrm>
        </p:spPr>
        <p:txBody>
          <a:bodyPr anchor="ctr">
            <a:normAutofit/>
          </a:bodyPr>
          <a:lstStyle/>
          <a:p>
            <a:r>
              <a:rPr lang="cy" sz="2100" b="0" i="0" u="none" strike="noStrike" cap="none" baseline="0">
                <a:solidFill>
                  <a:srgbClr val="000000"/>
                </a:solidFill>
                <a:effectLst/>
                <a:uFillTx/>
                <a:latin typeface="Aptos"/>
              </a:rPr>
              <a:t>Tasg 1 - Adolygiad datblygiadol (rhan a a b) = 20% o'r marc</a:t>
            </a:r>
          </a:p>
          <a:p>
            <a:r>
              <a:rPr lang="cy" sz="2100" b="0" i="0" u="none" strike="noStrike" cap="none" baseline="0">
                <a:solidFill>
                  <a:srgbClr val="000000"/>
                </a:solidFill>
                <a:effectLst/>
                <a:uFillTx/>
                <a:latin typeface="Aptos"/>
              </a:rPr>
              <a:t>Tasg 2 - Arsylwi ymarfer gwaith cymdeithasol = 20% o'r marc</a:t>
            </a:r>
          </a:p>
          <a:p>
            <a:r>
              <a:rPr lang="cy" sz="2100" b="0" i="0" u="none" strike="noStrike" cap="none" baseline="0">
                <a:solidFill>
                  <a:srgbClr val="000000"/>
                </a:solidFill>
                <a:effectLst/>
                <a:uFillTx/>
                <a:latin typeface="Aptos"/>
              </a:rPr>
              <a:t>Tasg 3 - Astudiaeth achos diogelu = 50% o'r marc</a:t>
            </a:r>
          </a:p>
          <a:p>
            <a:r>
              <a:rPr lang="cy" sz="2100" b="0" i="0" u="none" strike="noStrike" cap="none" baseline="0">
                <a:solidFill>
                  <a:srgbClr val="000000"/>
                </a:solidFill>
                <a:effectLst/>
                <a:uFillTx/>
                <a:latin typeface="Aptos"/>
              </a:rPr>
              <a:t>Tasg 4 – Diogelu mewn maes nad yw'n brif faes gwaith i chi = 10% o'r marc</a:t>
            </a:r>
          </a:p>
          <a:p>
            <a:r>
              <a:rPr lang="cy" sz="2100" b="0" i="0" u="none" strike="noStrike" cap="none" baseline="0">
                <a:solidFill>
                  <a:srgbClr val="000000"/>
                </a:solidFill>
                <a:effectLst/>
                <a:uFillTx/>
                <a:latin typeface="Aptos"/>
              </a:rPr>
              <a:t>Mae gofyn i chi lwyddo ym mhob un o'r 4 tasg er mwyn pasio'r portffolio.</a:t>
            </a:r>
          </a:p>
        </p:txBody>
      </p:sp>
      <p:sp>
        <p:nvSpPr>
          <p:cNvPr id="32779" name="Rectangle 32778">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2781" name="Oval 32780">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32772" name="Slide Number Placeholder 4">
            <a:extLst>
              <a:ext uri="{FF2B5EF4-FFF2-40B4-BE49-F238E27FC236}">
                <a16:creationId xmlns:a16="http://schemas.microsoft.com/office/drawing/2014/main" id="{69ADA4F3-D4CF-4779-9CCD-6FE4E965D048}"/>
              </a:ext>
            </a:extLst>
          </p:cNvPr>
          <p:cNvSpPr>
            <a:spLocks noGrp="1" noChangeArrowheads="1"/>
          </p:cNvSpPr>
          <p:nvPr>
            <p:ph type="sldNum" sz="quarter" idx="12"/>
          </p:nvPr>
        </p:nvSpPr>
        <p:spPr bwMode="auto">
          <a:xfrm>
            <a:off x="7576075" y="6415760"/>
            <a:ext cx="759278" cy="273844"/>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253226B4-8562-4382-AAF4-22785E9FF488}" type="slidenum">
              <a:rPr lang="en-GB" altLang="en-US" sz="920">
                <a:solidFill>
                  <a:srgbClr val="FFFFFF"/>
                </a:solidFill>
              </a:rPr>
              <a:pPr>
                <a:spcAft>
                  <a:spcPts val="600"/>
                </a:spcAft>
              </a:pPr>
              <a:t>23</a:t>
            </a:fld>
            <a:endParaRPr lang="en-GB" altLang="en-US" sz="920">
              <a:solidFill>
                <a:srgbClr val="FFFFFF"/>
              </a:solidFill>
            </a:endParaRPr>
          </a:p>
        </p:txBody>
      </p:sp>
      <p:sp>
        <p:nvSpPr>
          <p:cNvPr id="2" name="Footer Placeholder 1">
            <a:extLst>
              <a:ext uri="{FF2B5EF4-FFF2-40B4-BE49-F238E27FC236}">
                <a16:creationId xmlns:a16="http://schemas.microsoft.com/office/drawing/2014/main" id="{8E6269C1-2761-3653-FD90-F1CAD36CA913}"/>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769F52F6-4708-47EA-A822-A36EE75E219A}"/>
              </a:ext>
            </a:extLst>
          </p:cNvPr>
          <p:cNvSpPr/>
          <p:nvPr/>
        </p:nvSpPr>
        <p:spPr>
          <a:xfrm>
            <a:off x="6011863" y="4437063"/>
            <a:ext cx="1655762" cy="431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GB"/>
          </a:p>
        </p:txBody>
      </p:sp>
      <p:sp>
        <p:nvSpPr>
          <p:cNvPr id="4" name="Title 1">
            <a:extLst>
              <a:ext uri="{FF2B5EF4-FFF2-40B4-BE49-F238E27FC236}">
                <a16:creationId xmlns:a16="http://schemas.microsoft.com/office/drawing/2014/main" id="{81B3A0D5-3FE1-45B6-B200-4D241D5403DF}"/>
              </a:ext>
            </a:extLst>
          </p:cNvPr>
          <p:cNvSpPr txBox="1"/>
          <p:nvPr/>
        </p:nvSpPr>
        <p:spPr>
          <a:xfrm>
            <a:off x="457200" y="274638"/>
            <a:ext cx="8229600" cy="1143000"/>
          </a:xfrm>
          <a:prstGeom prst="rect">
            <a:avLst/>
          </a:prstGeom>
        </p:spPr>
        <p:txBody>
          <a:bodyPr anchor="b">
            <a:normAutofit/>
            <a:scene3d>
              <a:camera prst="orthographicFront"/>
              <a:lightRig rig="soft" dir="t"/>
            </a:scene3d>
            <a:sp3d prstMaterial="softEdge">
              <a:bevelT w="25400" h="25400"/>
            </a:sp3d>
          </a:bodyPr>
          <a:lstStyle/>
          <a:p>
            <a:pPr algn="ctr">
              <a:defRPr/>
            </a:pPr>
            <a:endParaRPr lang="en-GB" sz="4800" b="1">
              <a:effectLst>
                <a:outerShdw blurRad="31750" dist="25400" dir="5400000" algn="tl" rotWithShape="0">
                  <a:srgbClr val="000000">
                    <a:alpha val="25000"/>
                  </a:srgbClr>
                </a:outerShdw>
              </a:effectLst>
              <a:ea typeface="+mj-ea"/>
            </a:endParaRPr>
          </a:p>
        </p:txBody>
      </p:sp>
      <p:sp>
        <p:nvSpPr>
          <p:cNvPr id="39940" name="Content Placeholder 2">
            <a:extLst>
              <a:ext uri="{FF2B5EF4-FFF2-40B4-BE49-F238E27FC236}">
                <a16:creationId xmlns:a16="http://schemas.microsoft.com/office/drawing/2014/main" id="{F7021F2E-CC59-48CE-8F18-EE4D2097723B}"/>
              </a:ext>
            </a:extLst>
          </p:cNvPr>
          <p:cNvSpPr txBox="1"/>
          <p:nvPr/>
        </p:nvSpPr>
        <p:spPr bwMode="auto">
          <a:xfrm>
            <a:off x="-900608" y="1417638"/>
            <a:ext cx="8229601"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Tx/>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a:buFont typeface="Wingdings 3" panose="05040102010807070707" pitchFamily="18" charset="2"/>
              <a:buNone/>
            </a:pPr>
            <a:endParaRPr lang="en-GB" altLang="en-US">
              <a:latin typeface="Arial" panose="020B0604020202020204" pitchFamily="34" charset="0"/>
            </a:endParaRPr>
          </a:p>
        </p:txBody>
      </p:sp>
      <p:pic>
        <p:nvPicPr>
          <p:cNvPr id="39941" name="Picture 1">
            <a:extLst>
              <a:ext uri="{FF2B5EF4-FFF2-40B4-BE49-F238E27FC236}">
                <a16:creationId xmlns:a16="http://schemas.microsoft.com/office/drawing/2014/main" id="{63084FAA-9EE3-44A5-AB95-4E45B96E7C1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144004" y="3514724"/>
            <a:ext cx="4730751" cy="2365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itle 9">
            <a:extLst>
              <a:ext uri="{FF2B5EF4-FFF2-40B4-BE49-F238E27FC236}">
                <a16:creationId xmlns:a16="http://schemas.microsoft.com/office/drawing/2014/main" id="{864245D1-B916-44D9-BC52-18E533F6DD8D}"/>
              </a:ext>
            </a:extLst>
          </p:cNvPr>
          <p:cNvSpPr>
            <a:spLocks noGrp="1"/>
          </p:cNvSpPr>
          <p:nvPr>
            <p:ph type="title"/>
          </p:nvPr>
        </p:nvSpPr>
        <p:spPr/>
        <p:txBody>
          <a:bodyPr/>
          <a:lstStyle/>
          <a:p>
            <a:pPr algn="ctr">
              <a:defRPr/>
            </a:pPr>
            <a:r>
              <a:rPr lang="cy" sz="3300" b="0" i="0" u="none" strike="noStrike" cap="none" baseline="0">
                <a:solidFill>
                  <a:srgbClr val="000000"/>
                </a:solidFill>
                <a:effectLst/>
                <a:uFillTx/>
                <a:latin typeface="Aptos Display"/>
              </a:rPr>
              <a:t>Canlyniadau Dysgu</a:t>
            </a:r>
          </a:p>
        </p:txBody>
      </p:sp>
      <p:sp>
        <p:nvSpPr>
          <p:cNvPr id="11" name="Content Placeholder 10">
            <a:extLst>
              <a:ext uri="{FF2B5EF4-FFF2-40B4-BE49-F238E27FC236}">
                <a16:creationId xmlns:a16="http://schemas.microsoft.com/office/drawing/2014/main" id="{53F92868-0E1C-4DD9-8127-DEFC1380036E}"/>
              </a:ext>
            </a:extLst>
          </p:cNvPr>
          <p:cNvSpPr>
            <a:spLocks noGrp="1"/>
          </p:cNvSpPr>
          <p:nvPr>
            <p:ph idx="1"/>
          </p:nvPr>
        </p:nvSpPr>
        <p:spPr>
          <a:xfrm>
            <a:off x="601663" y="1354138"/>
            <a:ext cx="8229600" cy="4525962"/>
          </a:xfrm>
        </p:spPr>
        <p:txBody>
          <a:bodyPr/>
          <a:lstStyle/>
          <a:p>
            <a:pPr>
              <a:buFont typeface="Wingdings 3" panose="05040102010807070707" pitchFamily="18" charset="2"/>
              <a:buNone/>
              <a:defRPr/>
            </a:pPr>
            <a:r>
              <a:rPr lang="cy" sz="2100" b="0" i="0" u="none" strike="noStrike" cap="none" baseline="0" dirty="0">
                <a:solidFill>
                  <a:srgbClr val="000000"/>
                </a:solidFill>
                <a:effectLst/>
                <a:uFillTx/>
                <a:latin typeface="Aptos Display"/>
              </a:rPr>
              <a:t>Cofiwch y dylid rhoi tystiolaeth o’r 3 prif thema/canlyniad dysgu drwy gydol y portffolio (gweler atodiad 4 y llawlyfr)</a:t>
            </a:r>
          </a:p>
          <a:p>
            <a:pPr marL="457200" indent="-457200">
              <a:buFont typeface="Wingdings" panose="05000000000000000000" pitchFamily="2" charset="2"/>
              <a:buChar char="§"/>
              <a:defRPr/>
            </a:pPr>
            <a:r>
              <a:rPr lang="cy" sz="2100" b="0" i="0" u="none" strike="noStrike" cap="none" baseline="0" dirty="0">
                <a:solidFill>
                  <a:srgbClr val="000000"/>
                </a:solidFill>
                <a:effectLst/>
                <a:uFillTx/>
                <a:latin typeface="Aptos Display"/>
              </a:rPr>
              <a:t>Dadansoddi wrth asesu</a:t>
            </a:r>
          </a:p>
          <a:p>
            <a:pPr marL="457200" indent="-457200">
              <a:buFont typeface="Wingdings" panose="05000000000000000000" pitchFamily="2" charset="2"/>
              <a:buChar char="§"/>
              <a:defRPr/>
            </a:pPr>
            <a:r>
              <a:rPr lang="cy" sz="2100" b="0" i="0" u="none" strike="noStrike" cap="none" baseline="0" dirty="0">
                <a:solidFill>
                  <a:srgbClr val="000000"/>
                </a:solidFill>
                <a:effectLst/>
                <a:uFillTx/>
                <a:latin typeface="Aptos Display"/>
              </a:rPr>
              <a:t>Cydweithio</a:t>
            </a:r>
          </a:p>
          <a:p>
            <a:pPr marL="457200" indent="-457200">
              <a:buFont typeface="Wingdings" panose="05000000000000000000" pitchFamily="2" charset="2"/>
              <a:buChar char="§"/>
              <a:defRPr/>
            </a:pPr>
            <a:r>
              <a:rPr lang="cy" sz="2100" b="0" i="0" u="none" strike="noStrike" cap="none" baseline="0" dirty="0">
                <a:solidFill>
                  <a:srgbClr val="000000"/>
                </a:solidFill>
                <a:effectLst/>
                <a:uFillTx/>
                <a:latin typeface="Aptos Display"/>
              </a:rPr>
              <a:t>Barn broffesiynol mewn sefyllfaoedd cynyddol gymhleth </a:t>
            </a:r>
          </a:p>
          <a:p>
            <a:pPr marL="109537" indent="0">
              <a:buFont typeface="Wingdings 3" panose="05040102010807070707" pitchFamily="18" charset="2"/>
              <a:buNone/>
              <a:defRPr/>
            </a:pPr>
            <a:endParaRPr lang="en-GB" dirty="0"/>
          </a:p>
        </p:txBody>
      </p:sp>
      <p:sp>
        <p:nvSpPr>
          <p:cNvPr id="39944" name="Slide Number Placeholder 11">
            <a:extLst>
              <a:ext uri="{FF2B5EF4-FFF2-40B4-BE49-F238E27FC236}">
                <a16:creationId xmlns:a16="http://schemas.microsoft.com/office/drawing/2014/main" id="{303A241F-B493-4917-8CC4-84114ABDED8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92C290EB-E4AC-484A-88D0-6C536118AB1F}" type="slidenum">
              <a:rPr lang="en-GB" altLang="en-US" smtClean="0"/>
              <a:t>24</a:t>
            </a:fld>
            <a:endParaRPr lang="en-GB" altLang="en-US"/>
          </a:p>
        </p:txBody>
      </p:sp>
      <p:sp>
        <p:nvSpPr>
          <p:cNvPr id="2" name="Footer Placeholder 1">
            <a:extLst>
              <a:ext uri="{FF2B5EF4-FFF2-40B4-BE49-F238E27FC236}">
                <a16:creationId xmlns:a16="http://schemas.microsoft.com/office/drawing/2014/main" id="{AA262320-5A3D-8505-E37C-780F761830F2}"/>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634" name="Rectangle 26633">
            <a:extLst>
              <a:ext uri="{FF2B5EF4-FFF2-40B4-BE49-F238E27FC236}">
                <a16:creationId xmlns:a16="http://schemas.microsoft.com/office/drawing/2014/main" id="{F944E337-3E5D-4A1F-A5A1-2057F25B8A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636" name="Rectangle 26635">
            <a:extLst>
              <a:ext uri="{FF2B5EF4-FFF2-40B4-BE49-F238E27FC236}">
                <a16:creationId xmlns:a16="http://schemas.microsoft.com/office/drawing/2014/main" id="{4DA50D69-7CF7-4844-B844-A2B821C77F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54"/>
            <a:ext cx="9144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BB0932C9-C537-49D4-9564-98B049E00237}"/>
              </a:ext>
            </a:extLst>
          </p:cNvPr>
          <p:cNvSpPr>
            <a:spLocks noGrp="1"/>
          </p:cNvSpPr>
          <p:nvPr>
            <p:ph type="title"/>
          </p:nvPr>
        </p:nvSpPr>
        <p:spPr>
          <a:xfrm>
            <a:off x="3414678" y="85964"/>
            <a:ext cx="5086350" cy="1338696"/>
          </a:xfrm>
        </p:spPr>
        <p:txBody>
          <a:bodyPr>
            <a:normAutofit/>
          </a:bodyPr>
          <a:lstStyle/>
          <a:p>
            <a:pPr>
              <a:defRPr/>
            </a:pPr>
            <a:br>
              <a:rPr sz="2800"/>
            </a:br>
            <a:r>
              <a:rPr lang="cy" sz="2800" b="0" i="0" u="none" strike="noStrike" cap="none" baseline="0">
                <a:solidFill>
                  <a:srgbClr val="000000"/>
                </a:solidFill>
                <a:effectLst/>
                <a:uFillTx/>
                <a:latin typeface="Arial"/>
              </a:rPr>
              <a:t>Cwblhau'r Portffolio</a:t>
            </a:r>
            <a:br>
              <a:rPr sz="2800"/>
            </a:br>
            <a:endParaRPr sz="2800"/>
          </a:p>
        </p:txBody>
      </p:sp>
      <p:pic>
        <p:nvPicPr>
          <p:cNvPr id="26630" name="Picture 26629" descr="A person reaching for a paper on a table full of paper and sticky notes">
            <a:extLst>
              <a:ext uri="{FF2B5EF4-FFF2-40B4-BE49-F238E27FC236}">
                <a16:creationId xmlns:a16="http://schemas.microsoft.com/office/drawing/2014/main" id="{DC8C8C31-3218-184E-0DAA-9468F9FABFC5}"/>
              </a:ext>
            </a:extLst>
          </p:cNvPr>
          <p:cNvPicPr>
            <a:picLocks noChangeAspect="1"/>
          </p:cNvPicPr>
          <p:nvPr/>
        </p:nvPicPr>
        <p:blipFill>
          <a:blip r:embed="rId3"/>
          <a:srcRect l="35799" r="36792" b="-1"/>
          <a:stretch>
            <a:fillRect/>
          </a:stretch>
        </p:blipFill>
        <p:spPr>
          <a:xfrm>
            <a:off x="20" y="10"/>
            <a:ext cx="281604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2" name="Content Placeholder 1">
            <a:extLst>
              <a:ext uri="{FF2B5EF4-FFF2-40B4-BE49-F238E27FC236}">
                <a16:creationId xmlns:a16="http://schemas.microsoft.com/office/drawing/2014/main" id="{0DBBAE5D-3F38-4210-9095-E7C16F7A2451}"/>
              </a:ext>
            </a:extLst>
          </p:cNvPr>
          <p:cNvSpPr>
            <a:spLocks noGrp="1"/>
          </p:cNvSpPr>
          <p:nvPr>
            <p:ph idx="1"/>
          </p:nvPr>
        </p:nvSpPr>
        <p:spPr>
          <a:xfrm>
            <a:off x="3414678" y="1124744"/>
            <a:ext cx="5100672" cy="4977944"/>
          </a:xfrm>
        </p:spPr>
        <p:txBody>
          <a:bodyPr anchor="t">
            <a:normAutofit/>
          </a:bodyPr>
          <a:lstStyle/>
          <a:p>
            <a:pPr marL="109537" indent="0">
              <a:buNone/>
              <a:defRPr/>
            </a:pPr>
            <a:r>
              <a:rPr lang="cy" sz="2400" b="1" i="0" u="none" strike="noStrike" cap="none" baseline="0">
                <a:solidFill>
                  <a:srgbClr val="000000"/>
                </a:solidFill>
                <a:effectLst/>
                <a:uFillTx/>
                <a:latin typeface="Aptos"/>
              </a:rPr>
              <a:t>Ymarfer 5 </a:t>
            </a:r>
          </a:p>
          <a:p>
            <a:pPr marL="109537" indent="0">
              <a:buNone/>
              <a:defRPr/>
            </a:pPr>
            <a:r>
              <a:rPr lang="cy" sz="2400" b="0" i="0" u="none" strike="noStrike" cap="none" baseline="0">
                <a:solidFill>
                  <a:srgbClr val="000000"/>
                </a:solidFill>
                <a:effectLst/>
                <a:uFillTx/>
                <a:latin typeface="Aptos"/>
              </a:rPr>
              <a:t>Ble rydych chi nawr mewn perthynas â chwblhau'r aseiniadau/portffolio?</a:t>
            </a:r>
          </a:p>
          <a:p>
            <a:pPr marL="109537" indent="0">
              <a:buNone/>
              <a:defRPr/>
            </a:pPr>
            <a:r>
              <a:rPr lang="cy" sz="2400" b="0" i="0" u="none" strike="noStrike" cap="none" baseline="0">
                <a:solidFill>
                  <a:srgbClr val="000000"/>
                </a:solidFill>
                <a:effectLst/>
                <a:uFillTx/>
                <a:latin typeface="Aptos"/>
              </a:rPr>
              <a:t>Nodwch unrhyw feysydd y mae angen rhagor o eglurhad arnynt.</a:t>
            </a:r>
          </a:p>
          <a:p>
            <a:pPr marL="109537" indent="0">
              <a:buFont typeface="Wingdings 3" panose="05040102010807070707" pitchFamily="18" charset="2"/>
              <a:buNone/>
              <a:defRPr/>
            </a:pPr>
            <a:r>
              <a:rPr lang="cy" sz="2400" b="0" i="0" u="none" strike="noStrike" cap="none" baseline="0">
                <a:solidFill>
                  <a:srgbClr val="000000"/>
                </a:solidFill>
                <a:effectLst/>
                <a:uFillTx/>
                <a:latin typeface="Aptos"/>
              </a:rPr>
              <a:t>Ystyriwch bob adran: </a:t>
            </a:r>
          </a:p>
          <a:p>
            <a:pPr>
              <a:buFont typeface="Arial" panose="020B0604020202020204" pitchFamily="34" charset="0"/>
              <a:buChar char="•"/>
              <a:defRPr/>
            </a:pPr>
            <a:r>
              <a:rPr lang="cy" sz="2400" b="0" i="0" u="none" strike="noStrike" cap="none" baseline="0">
                <a:solidFill>
                  <a:srgbClr val="000000"/>
                </a:solidFill>
                <a:effectLst/>
                <a:uFillTx/>
                <a:latin typeface="Aptos"/>
              </a:rPr>
              <a:t>Tasg 1 – Adolygiad Datblygiad Proffesiynol </a:t>
            </a:r>
          </a:p>
          <a:p>
            <a:pPr>
              <a:buFont typeface="Arial" panose="020B0604020202020204" pitchFamily="34" charset="0"/>
              <a:buChar char="•"/>
              <a:defRPr/>
            </a:pPr>
            <a:r>
              <a:rPr lang="cy" sz="2400" b="0" i="0" u="none" strike="noStrike" cap="none" baseline="0">
                <a:solidFill>
                  <a:srgbClr val="000000"/>
                </a:solidFill>
                <a:effectLst/>
                <a:uFillTx/>
                <a:latin typeface="Aptos"/>
              </a:rPr>
              <a:t>Tasg 2 - Arsylwad o Ymarfer</a:t>
            </a:r>
          </a:p>
          <a:p>
            <a:pPr>
              <a:buFont typeface="Arial" panose="020B0604020202020204" pitchFamily="34" charset="0"/>
              <a:buChar char="•"/>
              <a:defRPr/>
            </a:pPr>
            <a:r>
              <a:rPr lang="cy" sz="2400" b="0" i="0" u="none" strike="noStrike" cap="none" baseline="0">
                <a:solidFill>
                  <a:srgbClr val="000000"/>
                </a:solidFill>
                <a:effectLst/>
                <a:uFillTx/>
                <a:latin typeface="Aptos"/>
              </a:rPr>
              <a:t>Tasg 3 - Diogelu </a:t>
            </a:r>
          </a:p>
          <a:p>
            <a:pPr>
              <a:buFont typeface="Arial" panose="020B0604020202020204" pitchFamily="34" charset="0"/>
              <a:buChar char="•"/>
              <a:defRPr/>
            </a:pPr>
            <a:r>
              <a:rPr lang="cy" sz="2400" b="0" i="0" u="none" strike="noStrike" cap="none" baseline="0">
                <a:solidFill>
                  <a:srgbClr val="000000"/>
                </a:solidFill>
                <a:effectLst/>
                <a:uFillTx/>
                <a:latin typeface="Aptos"/>
              </a:rPr>
              <a:t>Tasg 4 - Diogelu mewn maes nad yw'n brif faes gwaith i chi.</a:t>
            </a:r>
          </a:p>
          <a:p>
            <a:pPr>
              <a:defRPr/>
            </a:pPr>
            <a:endParaRPr lang="en-GB" sz="1700"/>
          </a:p>
        </p:txBody>
      </p:sp>
      <p:sp>
        <p:nvSpPr>
          <p:cNvPr id="26628" name="Slide Number Placeholder 4">
            <a:extLst>
              <a:ext uri="{FF2B5EF4-FFF2-40B4-BE49-F238E27FC236}">
                <a16:creationId xmlns:a16="http://schemas.microsoft.com/office/drawing/2014/main" id="{03CAEE57-08BB-4494-A8CE-C5515231D437}"/>
              </a:ext>
            </a:extLst>
          </p:cNvPr>
          <p:cNvSpPr>
            <a:spLocks noGrp="1" noChangeArrowheads="1"/>
          </p:cNvSpPr>
          <p:nvPr>
            <p:ph type="sldNum" sz="quarter" idx="12"/>
          </p:nvPr>
        </p:nvSpPr>
        <p:spPr bwMode="auto">
          <a:xfrm>
            <a:off x="6457950" y="6356350"/>
            <a:ext cx="20574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6AAD5DF4-B084-4578-807E-D7CB62179307}" type="slidenum">
              <a:rPr lang="en-GB" altLang="en-US" smtClean="0"/>
              <a:pPr>
                <a:spcAft>
                  <a:spcPts val="600"/>
                </a:spcAft>
              </a:pPr>
              <a:t>25</a:t>
            </a:fld>
            <a:endParaRPr lang="en-GB" altLang="en-US"/>
          </a:p>
        </p:txBody>
      </p:sp>
      <p:sp>
        <p:nvSpPr>
          <p:cNvPr id="4" name="Footer Placeholder 3">
            <a:extLst>
              <a:ext uri="{FF2B5EF4-FFF2-40B4-BE49-F238E27FC236}">
                <a16:creationId xmlns:a16="http://schemas.microsoft.com/office/drawing/2014/main" id="{5FE8D278-2299-1050-A4B6-6027CDF5D1E2}"/>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Content Placeholder 1">
            <a:extLst>
              <a:ext uri="{FF2B5EF4-FFF2-40B4-BE49-F238E27FC236}">
                <a16:creationId xmlns:a16="http://schemas.microsoft.com/office/drawing/2014/main" id="{59975DED-6CE1-4C48-890E-31536A3D6E8A}"/>
              </a:ext>
            </a:extLst>
          </p:cNvPr>
          <p:cNvSpPr>
            <a:spLocks noGrp="1"/>
          </p:cNvSpPr>
          <p:nvPr>
            <p:ph sz="half" idx="2"/>
          </p:nvPr>
        </p:nvSpPr>
        <p:spPr>
          <a:xfrm>
            <a:off x="312242" y="2418139"/>
            <a:ext cx="4189376" cy="4680520"/>
          </a:xfrm>
        </p:spPr>
        <p:txBody>
          <a:bodyPr wrap="square" anchor="t">
            <a:noAutofit/>
          </a:bodyPr>
          <a:lstStyle/>
          <a:p>
            <a:pPr marL="109537" indent="0">
              <a:lnSpc>
                <a:spcPct val="90000"/>
              </a:lnSpc>
              <a:buNone/>
            </a:pPr>
            <a:r>
              <a:rPr lang="cy" sz="1800" b="1" i="0" u="none" strike="noStrike" cap="none" baseline="0" dirty="0">
                <a:solidFill>
                  <a:srgbClr val="000000"/>
                </a:solidFill>
                <a:effectLst/>
                <a:uFillTx/>
                <a:latin typeface="Aptos Display"/>
              </a:rPr>
              <a:t>Rhan a</a:t>
            </a:r>
          </a:p>
          <a:p>
            <a:pPr>
              <a:defRPr/>
            </a:pPr>
            <a:r>
              <a:rPr lang="cy" sz="1800" b="0" i="0" u="none" strike="noStrike" cap="none" baseline="0" dirty="0">
                <a:solidFill>
                  <a:srgbClr val="000000"/>
                </a:solidFill>
                <a:effectLst/>
                <a:uFillTx/>
                <a:latin typeface="Aptos Display"/>
              </a:rPr>
              <a:t>Rhaid nodi anghenion dysgu'r dyfodol o dan </a:t>
            </a:r>
            <a:r>
              <a:rPr lang="cy" sz="1800" b="1" i="0" u="none" strike="noStrike" cap="none" baseline="0" dirty="0">
                <a:solidFill>
                  <a:srgbClr val="000000"/>
                </a:solidFill>
                <a:effectLst/>
                <a:uFillTx/>
                <a:latin typeface="Aptos Display"/>
              </a:rPr>
              <a:t>bob un </a:t>
            </a:r>
            <a:r>
              <a:rPr lang="cy" sz="1800" b="0" i="0" u="none" strike="noStrike" cap="none" baseline="0" dirty="0">
                <a:solidFill>
                  <a:srgbClr val="000000"/>
                </a:solidFill>
                <a:effectLst/>
                <a:uFillTx/>
                <a:latin typeface="Aptos Display"/>
              </a:rPr>
              <a:t>o ganlyniadau dysgu SCW 3 - dyma'r rhan fwyaf o'r dasg </a:t>
            </a:r>
          </a:p>
          <a:p>
            <a:pPr>
              <a:defRPr/>
            </a:pPr>
            <a:r>
              <a:rPr lang="cy" sz="1800" b="0" i="0" u="none" strike="noStrike" cap="none" baseline="0" dirty="0">
                <a:solidFill>
                  <a:srgbClr val="000000"/>
                </a:solidFill>
                <a:effectLst/>
                <a:uFillTx/>
                <a:latin typeface="Aptos Display"/>
              </a:rPr>
              <a:t>Ni ddylai adfyfyrio ar ddysgu a datblygiad yn y gorffennol fod yn fwy na chwarter y cyfanswm a ysgrifennir. </a:t>
            </a:r>
          </a:p>
          <a:p>
            <a:pPr>
              <a:defRPr/>
            </a:pPr>
            <a:r>
              <a:rPr lang="cy" sz="1800" dirty="0">
                <a:solidFill>
                  <a:srgbClr val="000000"/>
                </a:solidFill>
                <a:latin typeface="Aptos Display"/>
              </a:rPr>
              <a:t>A</a:t>
            </a:r>
            <a:r>
              <a:rPr lang="cy" sz="1800" b="0" i="0" u="none" strike="noStrike" cap="none" baseline="0" dirty="0">
                <a:solidFill>
                  <a:srgbClr val="000000"/>
                </a:solidFill>
                <a:effectLst/>
                <a:uFillTx/>
                <a:latin typeface="Aptos Display"/>
              </a:rPr>
              <a:t>dfyfyriwch ar eich anghenion dysgu yn y dyfodol a sut rydych yn bwriadu eu diwallu</a:t>
            </a:r>
          </a:p>
          <a:p>
            <a:pPr marL="285750" indent="-285750">
              <a:buFont typeface="Wingdings" panose="05000000000000000000" pitchFamily="2" charset="2"/>
              <a:buChar char="Ø"/>
              <a:defRPr/>
            </a:pPr>
            <a:r>
              <a:rPr lang="cy" sz="1800" b="0" i="0" u="none" strike="noStrike" cap="none" baseline="0" dirty="0">
                <a:solidFill>
                  <a:srgbClr val="000000"/>
                </a:solidFill>
                <a:effectLst/>
                <a:uFillTx/>
                <a:latin typeface="Aptos Display"/>
              </a:rPr>
              <a:t>Dadansoddi wrth asesu </a:t>
            </a:r>
          </a:p>
          <a:p>
            <a:pPr marL="285750" indent="-285750">
              <a:buFont typeface="Wingdings" panose="05000000000000000000" pitchFamily="2" charset="2"/>
              <a:buChar char="Ø"/>
              <a:defRPr/>
            </a:pPr>
            <a:r>
              <a:rPr lang="cy" sz="1800" b="0" i="0" u="none" strike="noStrike" cap="none" baseline="0" dirty="0">
                <a:solidFill>
                  <a:srgbClr val="000000"/>
                </a:solidFill>
                <a:effectLst/>
                <a:uFillTx/>
                <a:latin typeface="Aptos Display"/>
              </a:rPr>
              <a:t>Cydweithio </a:t>
            </a:r>
          </a:p>
          <a:p>
            <a:pPr marL="285750" indent="-285750">
              <a:buFont typeface="Wingdings" panose="05000000000000000000" pitchFamily="2" charset="2"/>
              <a:buChar char="Ø"/>
              <a:defRPr/>
            </a:pPr>
            <a:r>
              <a:rPr lang="cy" sz="1800" b="0" i="0" u="none" strike="noStrike" cap="none" baseline="0" dirty="0">
                <a:solidFill>
                  <a:srgbClr val="000000"/>
                </a:solidFill>
                <a:effectLst/>
                <a:uFillTx/>
                <a:latin typeface="Aptos"/>
              </a:rPr>
              <a:t>Barn broffesiynol mewn sefyllfaoedd cynyddol gymhleth </a:t>
            </a:r>
          </a:p>
        </p:txBody>
      </p:sp>
      <p:sp>
        <p:nvSpPr>
          <p:cNvPr id="6" name="Content Placeholder 5">
            <a:extLst>
              <a:ext uri="{FF2B5EF4-FFF2-40B4-BE49-F238E27FC236}">
                <a16:creationId xmlns:a16="http://schemas.microsoft.com/office/drawing/2014/main" id="{703496E9-11BD-A84C-8624-B928525AD105}"/>
              </a:ext>
            </a:extLst>
          </p:cNvPr>
          <p:cNvSpPr>
            <a:spLocks noGrp="1"/>
          </p:cNvSpPr>
          <p:nvPr>
            <p:ph sz="quarter" idx="4"/>
          </p:nvPr>
        </p:nvSpPr>
        <p:spPr>
          <a:xfrm>
            <a:off x="4642383" y="2432917"/>
            <a:ext cx="4041775" cy="3973281"/>
          </a:xfrm>
        </p:spPr>
        <p:txBody>
          <a:bodyPr>
            <a:normAutofit/>
          </a:bodyPr>
          <a:lstStyle/>
          <a:p>
            <a:pPr marL="109537" indent="0">
              <a:lnSpc>
                <a:spcPct val="90000"/>
              </a:lnSpc>
              <a:buNone/>
            </a:pPr>
            <a:r>
              <a:rPr lang="cy" sz="1800" b="1" i="0" u="none" strike="noStrike" cap="none" baseline="0" dirty="0">
                <a:solidFill>
                  <a:srgbClr val="000000"/>
                </a:solidFill>
                <a:effectLst/>
                <a:uFillTx/>
                <a:latin typeface="Aptos"/>
              </a:rPr>
              <a:t>Rhan b</a:t>
            </a:r>
          </a:p>
          <a:p>
            <a:pPr>
              <a:lnSpc>
                <a:spcPct val="90000"/>
              </a:lnSpc>
            </a:pPr>
            <a:r>
              <a:rPr lang="cy" sz="1800" b="0" i="0" u="none" strike="noStrike" cap="none" baseline="0" dirty="0">
                <a:solidFill>
                  <a:srgbClr val="000000"/>
                </a:solidFill>
                <a:effectLst/>
                <a:uFillTx/>
                <a:latin typeface="Aptos"/>
              </a:rPr>
              <a:t>Ystyriwch mewn trafodaeth â mentor/goruchwyliwr/rheolwr llinell i ba raddau y mae anghenion dysgu yn rhan a wedi’u cyflawni </a:t>
            </a:r>
          </a:p>
          <a:p>
            <a:pPr>
              <a:lnSpc>
                <a:spcPct val="90000"/>
              </a:lnSpc>
            </a:pPr>
            <a:r>
              <a:rPr lang="cy" sz="1800" b="0" i="0" u="none" strike="noStrike" cap="none" baseline="0" dirty="0">
                <a:solidFill>
                  <a:srgbClr val="000000"/>
                </a:solidFill>
                <a:effectLst/>
                <a:uFillTx/>
                <a:latin typeface="Aptos"/>
              </a:rPr>
              <a:t>Nodwch unrhyw anghenion dysgu ychwanegol i gefnogi eich datblygiad yn y pontio i ddod yn ymarferydd profiadol</a:t>
            </a:r>
          </a:p>
          <a:p>
            <a:r>
              <a:rPr lang="cy" sz="1800" dirty="0">
                <a:solidFill>
                  <a:srgbClr val="000000"/>
                </a:solidFill>
                <a:latin typeface="Aptos"/>
              </a:rPr>
              <a:t>A</a:t>
            </a:r>
            <a:r>
              <a:rPr lang="cy" sz="1800" b="0" i="0" u="none" strike="noStrike" cap="none" baseline="0" dirty="0">
                <a:solidFill>
                  <a:srgbClr val="000000"/>
                </a:solidFill>
                <a:effectLst/>
                <a:uFillTx/>
                <a:latin typeface="Aptos"/>
              </a:rPr>
              <a:t>dfyfyriwch ar adborth gan unigolion a sut mae'r adborth hwn wedi llywio eich datblygiad proffesiynol yn y dyfodol.</a:t>
            </a:r>
          </a:p>
          <a:p>
            <a:pPr>
              <a:lnSpc>
                <a:spcPct val="90000"/>
              </a:lnSpc>
            </a:pPr>
            <a:endParaRPr lang="en-GB" altLang="en-US" sz="1800" dirty="0">
              <a:cs typeface="Arial" panose="020B0604020202020204" pitchFamily="34" charset="0"/>
            </a:endParaRPr>
          </a:p>
          <a:p>
            <a:pPr marL="109537" indent="0">
              <a:buNone/>
            </a:pPr>
            <a:endParaRPr lang="en-US" dirty="0"/>
          </a:p>
        </p:txBody>
      </p:sp>
      <p:sp>
        <p:nvSpPr>
          <p:cNvPr id="34820" name="Slide Number Placeholder 3">
            <a:extLst>
              <a:ext uri="{FF2B5EF4-FFF2-40B4-BE49-F238E27FC236}">
                <a16:creationId xmlns:a16="http://schemas.microsoft.com/office/drawing/2014/main" id="{BCB17A2C-940B-48C9-B007-935CDA6F59B2}"/>
              </a:ext>
            </a:extLst>
          </p:cNvPr>
          <p:cNvSpPr>
            <a:spLocks noGrp="1" noChangeArrowheads="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b">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ADA4A849-D115-4D4D-8D93-D92C878144FF}" type="slidenum">
              <a:rPr lang="en-GB" altLang="en-US" smtClean="0"/>
              <a:pPr>
                <a:spcAft>
                  <a:spcPts val="600"/>
                </a:spcAft>
              </a:pPr>
              <a:t>26</a:t>
            </a:fld>
            <a:endParaRPr lang="en-GB" altLang="en-US"/>
          </a:p>
        </p:txBody>
      </p:sp>
      <p:pic>
        <p:nvPicPr>
          <p:cNvPr id="4" name="Picture 3" descr="A picture containing drawing, food&#10;&#10;Description automatically generated">
            <a:extLst>
              <a:ext uri="{FF2B5EF4-FFF2-40B4-BE49-F238E27FC236}">
                <a16:creationId xmlns:a16="http://schemas.microsoft.com/office/drawing/2014/main" id="{50AA00FE-45E5-43C2-A86F-38A5F63F367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56576" y="4156522"/>
            <a:ext cx="1454288" cy="1203754"/>
          </a:xfrm>
          <a:prstGeom prst="rect">
            <a:avLst/>
          </a:prstGeom>
          <a:noFill/>
          <a:ln>
            <a:noFill/>
            <a:prstDash val="sysDash"/>
            <a:miter lim="800000"/>
          </a:ln>
        </p:spPr>
      </p:pic>
      <p:sp>
        <p:nvSpPr>
          <p:cNvPr id="3" name="TextBox 2">
            <a:extLst>
              <a:ext uri="{FF2B5EF4-FFF2-40B4-BE49-F238E27FC236}">
                <a16:creationId xmlns:a16="http://schemas.microsoft.com/office/drawing/2014/main" id="{111E8075-C8FB-01E6-D32D-A5FCB1961750}"/>
              </a:ext>
            </a:extLst>
          </p:cNvPr>
          <p:cNvSpPr txBox="1"/>
          <p:nvPr/>
        </p:nvSpPr>
        <p:spPr>
          <a:xfrm>
            <a:off x="755576" y="192294"/>
            <a:ext cx="6207137" cy="707886"/>
          </a:xfrm>
          <a:prstGeom prst="rect">
            <a:avLst/>
          </a:prstGeom>
          <a:noFill/>
        </p:spPr>
        <p:txBody>
          <a:bodyPr wrap="square" rtlCol="0">
            <a:spAutoFit/>
          </a:bodyPr>
          <a:lstStyle/>
          <a:p>
            <a:r>
              <a:rPr lang="cy" sz="4000" b="0" i="0" u="none" strike="noStrike" cap="none" baseline="0" dirty="0">
                <a:effectLst/>
                <a:uFillTx/>
              </a:rPr>
              <a:t>Rhestr wirio</a:t>
            </a:r>
          </a:p>
        </p:txBody>
      </p:sp>
      <p:graphicFrame>
        <p:nvGraphicFramePr>
          <p:cNvPr id="34822" name="Text Placeholder 1">
            <a:extLst>
              <a:ext uri="{FF2B5EF4-FFF2-40B4-BE49-F238E27FC236}">
                <a16:creationId xmlns:a16="http://schemas.microsoft.com/office/drawing/2014/main" id="{A8C09541-B175-5D25-DC13-9D80FEC93491}"/>
              </a:ext>
            </a:extLst>
          </p:cNvPr>
          <p:cNvGraphicFramePr/>
          <p:nvPr>
            <p:extLst>
              <p:ext uri="{D42A27DB-BD31-4B8C-83A1-F6EECF244321}">
                <p14:modId xmlns:p14="http://schemas.microsoft.com/office/powerpoint/2010/main" val="655879079"/>
              </p:ext>
            </p:extLst>
          </p:nvPr>
        </p:nvGraphicFramePr>
        <p:xfrm>
          <a:off x="457200" y="620688"/>
          <a:ext cx="8151698" cy="201622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2" name="Footer Placeholder 1">
            <a:extLst>
              <a:ext uri="{FF2B5EF4-FFF2-40B4-BE49-F238E27FC236}">
                <a16:creationId xmlns:a16="http://schemas.microsoft.com/office/drawing/2014/main" id="{0F9DF296-623E-D965-2A90-025339C629EE}"/>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849" name="Rectangle 35848">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8E57479C-5055-4450-BFF2-B6DE61BDAACB}"/>
              </a:ext>
            </a:extLst>
          </p:cNvPr>
          <p:cNvSpPr>
            <a:spLocks noGrp="1"/>
          </p:cNvSpPr>
          <p:nvPr>
            <p:ph type="title"/>
          </p:nvPr>
        </p:nvSpPr>
        <p:spPr>
          <a:xfrm>
            <a:off x="628650" y="365125"/>
            <a:ext cx="7886700" cy="1325563"/>
          </a:xfrm>
        </p:spPr>
        <p:txBody>
          <a:bodyPr>
            <a:normAutofit/>
          </a:bodyPr>
          <a:lstStyle/>
          <a:p>
            <a:pPr>
              <a:defRPr/>
            </a:pPr>
            <a:r>
              <a:rPr lang="cy" sz="4700" b="1" i="0" u="none" strike="noStrike" cap="none" baseline="0">
                <a:solidFill>
                  <a:srgbClr val="000000"/>
                </a:solidFill>
                <a:effectLst/>
                <a:uFillTx/>
                <a:latin typeface="Aptos Display"/>
              </a:rPr>
              <a:t>Rhestr wirio</a:t>
            </a:r>
          </a:p>
        </p:txBody>
      </p:sp>
      <p:sp>
        <p:nvSpPr>
          <p:cNvPr id="35851"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77" y="1677373"/>
            <a:ext cx="8140446" cy="18288"/>
          </a:xfrm>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40446" h="18288" fill="none" extrusionOk="0">
                <a:moveTo>
                  <a:pt x="0" y="0"/>
                </a:moveTo>
                <a:cubicBezTo>
                  <a:pt x="94920" y="9103"/>
                  <a:pt x="287892" y="-4966"/>
                  <a:pt x="434157" y="0"/>
                </a:cubicBezTo>
                <a:cubicBezTo>
                  <a:pt x="580422" y="4966"/>
                  <a:pt x="943595" y="-14182"/>
                  <a:pt x="1193932" y="0"/>
                </a:cubicBezTo>
                <a:cubicBezTo>
                  <a:pt x="1444270" y="14182"/>
                  <a:pt x="1472129" y="5523"/>
                  <a:pt x="1628089" y="0"/>
                </a:cubicBezTo>
                <a:cubicBezTo>
                  <a:pt x="1784049" y="-5523"/>
                  <a:pt x="1962419" y="-17322"/>
                  <a:pt x="2225055" y="0"/>
                </a:cubicBezTo>
                <a:cubicBezTo>
                  <a:pt x="2487691" y="17322"/>
                  <a:pt x="2700681" y="1311"/>
                  <a:pt x="3066235" y="0"/>
                </a:cubicBezTo>
                <a:cubicBezTo>
                  <a:pt x="3431789" y="-1311"/>
                  <a:pt x="3405662" y="25081"/>
                  <a:pt x="3744605" y="0"/>
                </a:cubicBezTo>
                <a:cubicBezTo>
                  <a:pt x="4083548" y="-25081"/>
                  <a:pt x="4265111" y="-11945"/>
                  <a:pt x="4504380" y="0"/>
                </a:cubicBezTo>
                <a:cubicBezTo>
                  <a:pt x="4743649" y="11945"/>
                  <a:pt x="4860394" y="-2832"/>
                  <a:pt x="5101346" y="0"/>
                </a:cubicBezTo>
                <a:cubicBezTo>
                  <a:pt x="5342298" y="2832"/>
                  <a:pt x="5456387" y="23676"/>
                  <a:pt x="5779717" y="0"/>
                </a:cubicBezTo>
                <a:cubicBezTo>
                  <a:pt x="6103047" y="-23676"/>
                  <a:pt x="6270379" y="-37291"/>
                  <a:pt x="6620896" y="0"/>
                </a:cubicBezTo>
                <a:cubicBezTo>
                  <a:pt x="6971413" y="37291"/>
                  <a:pt x="6989068" y="24674"/>
                  <a:pt x="7136458" y="0"/>
                </a:cubicBezTo>
                <a:cubicBezTo>
                  <a:pt x="7283848" y="-24674"/>
                  <a:pt x="7752532" y="-22436"/>
                  <a:pt x="8140446" y="0"/>
                </a:cubicBezTo>
                <a:cubicBezTo>
                  <a:pt x="8140314" y="7702"/>
                  <a:pt x="8140234" y="13511"/>
                  <a:pt x="8140446" y="18288"/>
                </a:cubicBezTo>
                <a:cubicBezTo>
                  <a:pt x="7906329" y="-3043"/>
                  <a:pt x="7681180" y="27465"/>
                  <a:pt x="7543480" y="18288"/>
                </a:cubicBezTo>
                <a:cubicBezTo>
                  <a:pt x="7405780" y="9111"/>
                  <a:pt x="7216607" y="3660"/>
                  <a:pt x="7109323" y="18288"/>
                </a:cubicBezTo>
                <a:cubicBezTo>
                  <a:pt x="7002039" y="32916"/>
                  <a:pt x="6576231" y="42692"/>
                  <a:pt x="6430952" y="18288"/>
                </a:cubicBezTo>
                <a:cubicBezTo>
                  <a:pt x="6285673" y="-6116"/>
                  <a:pt x="6138840" y="34521"/>
                  <a:pt x="5915391" y="18288"/>
                </a:cubicBezTo>
                <a:cubicBezTo>
                  <a:pt x="5691942" y="2055"/>
                  <a:pt x="5459460" y="51666"/>
                  <a:pt x="5237020" y="18288"/>
                </a:cubicBezTo>
                <a:cubicBezTo>
                  <a:pt x="5014580" y="-15090"/>
                  <a:pt x="4747677" y="40449"/>
                  <a:pt x="4558650" y="18288"/>
                </a:cubicBezTo>
                <a:cubicBezTo>
                  <a:pt x="4369623" y="-3873"/>
                  <a:pt x="4146061" y="12568"/>
                  <a:pt x="3880279" y="18288"/>
                </a:cubicBezTo>
                <a:cubicBezTo>
                  <a:pt x="3614497" y="24008"/>
                  <a:pt x="3473808" y="-12908"/>
                  <a:pt x="3201909" y="18288"/>
                </a:cubicBezTo>
                <a:cubicBezTo>
                  <a:pt x="2930010" y="49484"/>
                  <a:pt x="2728175" y="-3430"/>
                  <a:pt x="2604943" y="18288"/>
                </a:cubicBezTo>
                <a:cubicBezTo>
                  <a:pt x="2481711" y="40006"/>
                  <a:pt x="2004334" y="26952"/>
                  <a:pt x="1845168" y="18288"/>
                </a:cubicBezTo>
                <a:cubicBezTo>
                  <a:pt x="1686003" y="9624"/>
                  <a:pt x="1375070" y="37580"/>
                  <a:pt x="1166797" y="18288"/>
                </a:cubicBezTo>
                <a:cubicBezTo>
                  <a:pt x="958524" y="-1004"/>
                  <a:pt x="342846" y="8880"/>
                  <a:pt x="0" y="18288"/>
                </a:cubicBezTo>
                <a:cubicBezTo>
                  <a:pt x="129" y="13298"/>
                  <a:pt x="-675" y="6857"/>
                  <a:pt x="0" y="0"/>
                </a:cubicBezTo>
                <a:close/>
              </a:path>
              <a:path w="8140446" h="18288" stroke="0" extrusionOk="0">
                <a:moveTo>
                  <a:pt x="0" y="0"/>
                </a:moveTo>
                <a:cubicBezTo>
                  <a:pt x="142435" y="-24533"/>
                  <a:pt x="380026" y="17447"/>
                  <a:pt x="596966" y="0"/>
                </a:cubicBezTo>
                <a:cubicBezTo>
                  <a:pt x="813906" y="-17447"/>
                  <a:pt x="830530" y="13462"/>
                  <a:pt x="1031123" y="0"/>
                </a:cubicBezTo>
                <a:cubicBezTo>
                  <a:pt x="1231716" y="-13462"/>
                  <a:pt x="1634038" y="0"/>
                  <a:pt x="1872303" y="0"/>
                </a:cubicBezTo>
                <a:cubicBezTo>
                  <a:pt x="2110568" y="0"/>
                  <a:pt x="2261934" y="-25727"/>
                  <a:pt x="2469269" y="0"/>
                </a:cubicBezTo>
                <a:cubicBezTo>
                  <a:pt x="2676604" y="25727"/>
                  <a:pt x="2790440" y="16284"/>
                  <a:pt x="3066235" y="0"/>
                </a:cubicBezTo>
                <a:cubicBezTo>
                  <a:pt x="3342030" y="-16284"/>
                  <a:pt x="3685603" y="41976"/>
                  <a:pt x="3907414" y="0"/>
                </a:cubicBezTo>
                <a:cubicBezTo>
                  <a:pt x="4129225" y="-41976"/>
                  <a:pt x="4177416" y="-7598"/>
                  <a:pt x="4422976" y="0"/>
                </a:cubicBezTo>
                <a:cubicBezTo>
                  <a:pt x="4668536" y="7598"/>
                  <a:pt x="5023499" y="-28058"/>
                  <a:pt x="5264155" y="0"/>
                </a:cubicBezTo>
                <a:cubicBezTo>
                  <a:pt x="5504811" y="28058"/>
                  <a:pt x="5703675" y="13288"/>
                  <a:pt x="6105335" y="0"/>
                </a:cubicBezTo>
                <a:cubicBezTo>
                  <a:pt x="6506995" y="-13288"/>
                  <a:pt x="6455516" y="-5124"/>
                  <a:pt x="6783705" y="0"/>
                </a:cubicBezTo>
                <a:cubicBezTo>
                  <a:pt x="7111894" y="5124"/>
                  <a:pt x="7512856" y="10604"/>
                  <a:pt x="8140446" y="0"/>
                </a:cubicBezTo>
                <a:cubicBezTo>
                  <a:pt x="8140458" y="8833"/>
                  <a:pt x="8140986" y="9830"/>
                  <a:pt x="8140446" y="18288"/>
                </a:cubicBezTo>
                <a:cubicBezTo>
                  <a:pt x="7959314" y="3345"/>
                  <a:pt x="7870113" y="10437"/>
                  <a:pt x="7706289" y="18288"/>
                </a:cubicBezTo>
                <a:cubicBezTo>
                  <a:pt x="7542465" y="26139"/>
                  <a:pt x="7157940" y="17482"/>
                  <a:pt x="6865109" y="18288"/>
                </a:cubicBezTo>
                <a:cubicBezTo>
                  <a:pt x="6572278" y="19094"/>
                  <a:pt x="6524256" y="38051"/>
                  <a:pt x="6349548" y="18288"/>
                </a:cubicBezTo>
                <a:cubicBezTo>
                  <a:pt x="6174840" y="-1475"/>
                  <a:pt x="5951624" y="174"/>
                  <a:pt x="5671177" y="18288"/>
                </a:cubicBezTo>
                <a:cubicBezTo>
                  <a:pt x="5390730" y="36402"/>
                  <a:pt x="5222992" y="60058"/>
                  <a:pt x="4829998" y="18288"/>
                </a:cubicBezTo>
                <a:cubicBezTo>
                  <a:pt x="4437004" y="-23482"/>
                  <a:pt x="4344181" y="39087"/>
                  <a:pt x="4151627" y="18288"/>
                </a:cubicBezTo>
                <a:cubicBezTo>
                  <a:pt x="3959073" y="-2511"/>
                  <a:pt x="3886970" y="32875"/>
                  <a:pt x="3717470" y="18288"/>
                </a:cubicBezTo>
                <a:cubicBezTo>
                  <a:pt x="3547970" y="3701"/>
                  <a:pt x="3451521" y="31872"/>
                  <a:pt x="3201909" y="18288"/>
                </a:cubicBezTo>
                <a:cubicBezTo>
                  <a:pt x="2952297" y="4704"/>
                  <a:pt x="2543413" y="6029"/>
                  <a:pt x="2360729" y="18288"/>
                </a:cubicBezTo>
                <a:cubicBezTo>
                  <a:pt x="2178045" y="30547"/>
                  <a:pt x="1906056" y="25847"/>
                  <a:pt x="1682359" y="18288"/>
                </a:cubicBezTo>
                <a:cubicBezTo>
                  <a:pt x="1458662" y="10730"/>
                  <a:pt x="1330405" y="8046"/>
                  <a:pt x="1166797" y="18288"/>
                </a:cubicBezTo>
                <a:cubicBezTo>
                  <a:pt x="1003189" y="28530"/>
                  <a:pt x="278098" y="19533"/>
                  <a:pt x="0" y="18288"/>
                </a:cubicBezTo>
                <a:cubicBezTo>
                  <a:pt x="74" y="14054"/>
                  <a:pt x="-46" y="6997"/>
                  <a:pt x="0" y="0"/>
                </a:cubicBezTo>
                <a:close/>
              </a:path>
            </a:pathLst>
          </a:custGeom>
          <a:solidFill>
            <a:schemeClr val="accent2"/>
          </a:solidFill>
          <a:ln w="412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F9D52BF7-448A-4A83-9FB8-FDA252A6F63B}"/>
              </a:ext>
            </a:extLst>
          </p:cNvPr>
          <p:cNvSpPr>
            <a:spLocks noGrp="1"/>
          </p:cNvSpPr>
          <p:nvPr>
            <p:ph idx="1"/>
          </p:nvPr>
        </p:nvSpPr>
        <p:spPr>
          <a:xfrm>
            <a:off x="628650" y="1929384"/>
            <a:ext cx="7886700" cy="4251960"/>
          </a:xfrm>
        </p:spPr>
        <p:txBody>
          <a:bodyPr>
            <a:normAutofit/>
          </a:bodyPr>
          <a:lstStyle/>
          <a:p>
            <a:pPr marL="109537" indent="0">
              <a:buFont typeface="Wingdings 3" panose="05040102010807070707" pitchFamily="18" charset="2"/>
              <a:buNone/>
              <a:defRPr/>
            </a:pPr>
            <a:r>
              <a:rPr lang="cy" sz="1900" b="1" i="0" u="none" strike="noStrike" cap="none" baseline="0">
                <a:solidFill>
                  <a:srgbClr val="000000"/>
                </a:solidFill>
                <a:effectLst/>
                <a:uFillTx/>
                <a:latin typeface="Aptos"/>
              </a:rPr>
              <a:t>Tasg 2 - Arsylwad o Ymarfer</a:t>
            </a:r>
          </a:p>
          <a:p>
            <a:pPr>
              <a:defRPr/>
            </a:pPr>
            <a:r>
              <a:rPr lang="cy" sz="1900" b="0" i="0" u="none" strike="noStrike" cap="none" baseline="0">
                <a:solidFill>
                  <a:srgbClr val="000000"/>
                </a:solidFill>
                <a:effectLst/>
                <a:uFillTx/>
                <a:latin typeface="Aptos"/>
              </a:rPr>
              <a:t>Sicrhau bod y cyflwyniad yn gosod y cefndir yn glir e.e. rhoi oedran, ethnigrwydd, rhyw, diwylliant, anghenion iaith ac ati. Rhoi trafodaeth glir ynglŷn â chael caniatâd ar gyfer yr arsylwad ac unrhyw effaith y gallai hyn ei chael. </a:t>
            </a:r>
          </a:p>
          <a:p>
            <a:pPr>
              <a:defRPr/>
            </a:pPr>
            <a:r>
              <a:rPr lang="cy" sz="1900" b="0" i="0" u="none" strike="noStrike" cap="none" baseline="0">
                <a:solidFill>
                  <a:srgbClr val="000000"/>
                </a:solidFill>
                <a:effectLst/>
                <a:uFillTx/>
                <a:latin typeface="Aptos"/>
              </a:rPr>
              <a:t>Adfyfyrio'n glir ar ddulliau cyfathrebu, moeseg, gwerthoedd a'r defnydd o ddull sy'n canolbwyntio ar yr unigolyn</a:t>
            </a:r>
          </a:p>
          <a:p>
            <a:pPr>
              <a:defRPr/>
            </a:pPr>
            <a:r>
              <a:rPr lang="cy" sz="1900" b="0" i="0" u="none" strike="noStrike" cap="none" baseline="0">
                <a:solidFill>
                  <a:srgbClr val="000000"/>
                </a:solidFill>
                <a:effectLst/>
                <a:uFillTx/>
                <a:latin typeface="Aptos"/>
              </a:rPr>
              <a:t>Cyfeirio at y Cod Ymarfer Proffesiynol (nid oes gofyniad i roi pob pwynt e.e., 1.2, 1.3 ac ati, dim ond cyfeirio at y ddogfen (Gofal Cymdeithasol Cymru, 2017)</a:t>
            </a:r>
          </a:p>
          <a:p>
            <a:pPr>
              <a:defRPr/>
            </a:pPr>
            <a:r>
              <a:rPr lang="cy" sz="1900" b="0" i="0" u="none" strike="noStrike" cap="none" baseline="0">
                <a:solidFill>
                  <a:srgbClr val="000000"/>
                </a:solidFill>
                <a:effectLst/>
                <a:uFillTx/>
                <a:latin typeface="Aptos"/>
              </a:rPr>
              <a:t>Cynnwys adfyfyrdod ar y cyd-destun Cymreig a thynnu sylw at y “Cynnig Rhagweithiol” a chyfeirio at</a:t>
            </a:r>
            <a:r>
              <a:rPr lang="cy" sz="1900" b="1" i="1" u="none" strike="noStrike" cap="none" baseline="0">
                <a:solidFill>
                  <a:srgbClr val="000000"/>
                </a:solidFill>
                <a:effectLst/>
                <a:uFillTx/>
                <a:latin typeface="Aptos"/>
              </a:rPr>
              <a:t> </a:t>
            </a:r>
            <a:r>
              <a:rPr lang="cy" sz="1900" b="0" i="0" u="none" strike="noStrike" cap="none" baseline="0">
                <a:solidFill>
                  <a:srgbClr val="000000"/>
                </a:solidFill>
                <a:effectLst/>
                <a:uFillTx/>
                <a:latin typeface="Aptos"/>
              </a:rPr>
              <a:t>i “Mwy na Geiriau” (Llywodraeth Cymru, 2022-2027) </a:t>
            </a:r>
          </a:p>
          <a:p>
            <a:pPr>
              <a:defRPr/>
            </a:pPr>
            <a:r>
              <a:rPr lang="cy" sz="1900" b="0" i="0" u="none" strike="noStrike" cap="none" baseline="0">
                <a:solidFill>
                  <a:srgbClr val="000000"/>
                </a:solidFill>
                <a:effectLst/>
                <a:uFillTx/>
                <a:latin typeface="Aptos"/>
              </a:rPr>
              <a:t>Gwylio'r fideos “Mwy na geiriau”, bydd hyn yn llywio adfyfyrdod y dysgwr.</a:t>
            </a:r>
          </a:p>
          <a:p>
            <a:pPr>
              <a:defRPr/>
            </a:pPr>
            <a:endParaRPr lang="en-GB" sz="1900"/>
          </a:p>
          <a:p>
            <a:pPr>
              <a:defRPr/>
            </a:pPr>
            <a:endParaRPr lang="en-GB" sz="1900"/>
          </a:p>
          <a:p>
            <a:pPr>
              <a:defRPr/>
            </a:pPr>
            <a:endParaRPr lang="en-GB" sz="1900"/>
          </a:p>
          <a:p>
            <a:pPr>
              <a:defRPr/>
            </a:pPr>
            <a:endParaRPr lang="en-GB" sz="1900"/>
          </a:p>
          <a:p>
            <a:pPr>
              <a:defRPr/>
            </a:pPr>
            <a:endParaRPr lang="en-GB" sz="1900"/>
          </a:p>
        </p:txBody>
      </p:sp>
      <p:sp>
        <p:nvSpPr>
          <p:cNvPr id="35844" name="Slide Number Placeholder 3">
            <a:extLst>
              <a:ext uri="{FF2B5EF4-FFF2-40B4-BE49-F238E27FC236}">
                <a16:creationId xmlns:a16="http://schemas.microsoft.com/office/drawing/2014/main" id="{BE08D090-2E6B-46C3-8A74-D783E3A72EE5}"/>
              </a:ext>
            </a:extLst>
          </p:cNvPr>
          <p:cNvSpPr>
            <a:spLocks noGrp="1" noChangeArrowheads="1"/>
          </p:cNvSpPr>
          <p:nvPr>
            <p:ph type="sldNum" sz="quarter" idx="12"/>
          </p:nvPr>
        </p:nvSpPr>
        <p:spPr bwMode="auto">
          <a:xfrm>
            <a:off x="6457950" y="6356350"/>
            <a:ext cx="20574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1C249A6E-A4C0-443D-87A3-148359294A82}" type="slidenum">
              <a:rPr lang="en-GB" altLang="en-US" smtClean="0"/>
              <a:pPr>
                <a:spcAft>
                  <a:spcPts val="600"/>
                </a:spcAft>
              </a:pPr>
              <a:t>27</a:t>
            </a:fld>
            <a:endParaRPr lang="en-GB" altLang="en-US"/>
          </a:p>
        </p:txBody>
      </p:sp>
      <p:sp>
        <p:nvSpPr>
          <p:cNvPr id="4" name="Footer Placeholder 3">
            <a:extLst>
              <a:ext uri="{FF2B5EF4-FFF2-40B4-BE49-F238E27FC236}">
                <a16:creationId xmlns:a16="http://schemas.microsoft.com/office/drawing/2014/main" id="{97069C29-58A3-1865-E1A6-E7E9FDEA91D9}"/>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897" name="Rectangle 37896">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FA62C159-3729-4661-BB1E-E718475AD48D}"/>
              </a:ext>
            </a:extLst>
          </p:cNvPr>
          <p:cNvSpPr>
            <a:spLocks noGrp="1"/>
          </p:cNvSpPr>
          <p:nvPr>
            <p:ph type="title"/>
          </p:nvPr>
        </p:nvSpPr>
        <p:spPr>
          <a:xfrm>
            <a:off x="628650" y="365125"/>
            <a:ext cx="7886700" cy="1325563"/>
          </a:xfrm>
        </p:spPr>
        <p:txBody>
          <a:bodyPr>
            <a:normAutofit/>
          </a:bodyPr>
          <a:lstStyle/>
          <a:p>
            <a:pPr>
              <a:defRPr/>
            </a:pPr>
            <a:r>
              <a:rPr lang="cy" sz="4700" b="1" i="0" u="none" strike="noStrike" cap="none" baseline="0">
                <a:solidFill>
                  <a:srgbClr val="000000"/>
                </a:solidFill>
                <a:effectLst/>
                <a:uFillTx/>
                <a:latin typeface="Aptos Display"/>
              </a:rPr>
              <a:t>Rhestr wirio</a:t>
            </a:r>
          </a:p>
        </p:txBody>
      </p:sp>
      <p:sp>
        <p:nvSpPr>
          <p:cNvPr id="37899"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77" y="1677373"/>
            <a:ext cx="8140446" cy="18288"/>
          </a:xfrm>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40446" h="18288" fill="none" extrusionOk="0">
                <a:moveTo>
                  <a:pt x="0" y="0"/>
                </a:moveTo>
                <a:cubicBezTo>
                  <a:pt x="94920" y="9103"/>
                  <a:pt x="287892" y="-4966"/>
                  <a:pt x="434157" y="0"/>
                </a:cubicBezTo>
                <a:cubicBezTo>
                  <a:pt x="580422" y="4966"/>
                  <a:pt x="943595" y="-14182"/>
                  <a:pt x="1193932" y="0"/>
                </a:cubicBezTo>
                <a:cubicBezTo>
                  <a:pt x="1444270" y="14182"/>
                  <a:pt x="1472129" y="5523"/>
                  <a:pt x="1628089" y="0"/>
                </a:cubicBezTo>
                <a:cubicBezTo>
                  <a:pt x="1784049" y="-5523"/>
                  <a:pt x="1962419" y="-17322"/>
                  <a:pt x="2225055" y="0"/>
                </a:cubicBezTo>
                <a:cubicBezTo>
                  <a:pt x="2487691" y="17322"/>
                  <a:pt x="2700681" y="1311"/>
                  <a:pt x="3066235" y="0"/>
                </a:cubicBezTo>
                <a:cubicBezTo>
                  <a:pt x="3431789" y="-1311"/>
                  <a:pt x="3405662" y="25081"/>
                  <a:pt x="3744605" y="0"/>
                </a:cubicBezTo>
                <a:cubicBezTo>
                  <a:pt x="4083548" y="-25081"/>
                  <a:pt x="4265111" y="-11945"/>
                  <a:pt x="4504380" y="0"/>
                </a:cubicBezTo>
                <a:cubicBezTo>
                  <a:pt x="4743649" y="11945"/>
                  <a:pt x="4860394" y="-2832"/>
                  <a:pt x="5101346" y="0"/>
                </a:cubicBezTo>
                <a:cubicBezTo>
                  <a:pt x="5342298" y="2832"/>
                  <a:pt x="5456387" y="23676"/>
                  <a:pt x="5779717" y="0"/>
                </a:cubicBezTo>
                <a:cubicBezTo>
                  <a:pt x="6103047" y="-23676"/>
                  <a:pt x="6270379" y="-37291"/>
                  <a:pt x="6620896" y="0"/>
                </a:cubicBezTo>
                <a:cubicBezTo>
                  <a:pt x="6971413" y="37291"/>
                  <a:pt x="6989068" y="24674"/>
                  <a:pt x="7136458" y="0"/>
                </a:cubicBezTo>
                <a:cubicBezTo>
                  <a:pt x="7283848" y="-24674"/>
                  <a:pt x="7752532" y="-22436"/>
                  <a:pt x="8140446" y="0"/>
                </a:cubicBezTo>
                <a:cubicBezTo>
                  <a:pt x="8140314" y="7702"/>
                  <a:pt x="8140234" y="13511"/>
                  <a:pt x="8140446" y="18288"/>
                </a:cubicBezTo>
                <a:cubicBezTo>
                  <a:pt x="7906329" y="-3043"/>
                  <a:pt x="7681180" y="27465"/>
                  <a:pt x="7543480" y="18288"/>
                </a:cubicBezTo>
                <a:cubicBezTo>
                  <a:pt x="7405780" y="9111"/>
                  <a:pt x="7216607" y="3660"/>
                  <a:pt x="7109323" y="18288"/>
                </a:cubicBezTo>
                <a:cubicBezTo>
                  <a:pt x="7002039" y="32916"/>
                  <a:pt x="6576231" y="42692"/>
                  <a:pt x="6430952" y="18288"/>
                </a:cubicBezTo>
                <a:cubicBezTo>
                  <a:pt x="6285673" y="-6116"/>
                  <a:pt x="6138840" y="34521"/>
                  <a:pt x="5915391" y="18288"/>
                </a:cubicBezTo>
                <a:cubicBezTo>
                  <a:pt x="5691942" y="2055"/>
                  <a:pt x="5459460" y="51666"/>
                  <a:pt x="5237020" y="18288"/>
                </a:cubicBezTo>
                <a:cubicBezTo>
                  <a:pt x="5014580" y="-15090"/>
                  <a:pt x="4747677" y="40449"/>
                  <a:pt x="4558650" y="18288"/>
                </a:cubicBezTo>
                <a:cubicBezTo>
                  <a:pt x="4369623" y="-3873"/>
                  <a:pt x="4146061" y="12568"/>
                  <a:pt x="3880279" y="18288"/>
                </a:cubicBezTo>
                <a:cubicBezTo>
                  <a:pt x="3614497" y="24008"/>
                  <a:pt x="3473808" y="-12908"/>
                  <a:pt x="3201909" y="18288"/>
                </a:cubicBezTo>
                <a:cubicBezTo>
                  <a:pt x="2930010" y="49484"/>
                  <a:pt x="2728175" y="-3430"/>
                  <a:pt x="2604943" y="18288"/>
                </a:cubicBezTo>
                <a:cubicBezTo>
                  <a:pt x="2481711" y="40006"/>
                  <a:pt x="2004334" y="26952"/>
                  <a:pt x="1845168" y="18288"/>
                </a:cubicBezTo>
                <a:cubicBezTo>
                  <a:pt x="1686003" y="9624"/>
                  <a:pt x="1375070" y="37580"/>
                  <a:pt x="1166797" y="18288"/>
                </a:cubicBezTo>
                <a:cubicBezTo>
                  <a:pt x="958524" y="-1004"/>
                  <a:pt x="342846" y="8880"/>
                  <a:pt x="0" y="18288"/>
                </a:cubicBezTo>
                <a:cubicBezTo>
                  <a:pt x="129" y="13298"/>
                  <a:pt x="-675" y="6857"/>
                  <a:pt x="0" y="0"/>
                </a:cubicBezTo>
                <a:close/>
              </a:path>
              <a:path w="8140446" h="18288" stroke="0" extrusionOk="0">
                <a:moveTo>
                  <a:pt x="0" y="0"/>
                </a:moveTo>
                <a:cubicBezTo>
                  <a:pt x="142435" y="-24533"/>
                  <a:pt x="380026" y="17447"/>
                  <a:pt x="596966" y="0"/>
                </a:cubicBezTo>
                <a:cubicBezTo>
                  <a:pt x="813906" y="-17447"/>
                  <a:pt x="830530" y="13462"/>
                  <a:pt x="1031123" y="0"/>
                </a:cubicBezTo>
                <a:cubicBezTo>
                  <a:pt x="1231716" y="-13462"/>
                  <a:pt x="1634038" y="0"/>
                  <a:pt x="1872303" y="0"/>
                </a:cubicBezTo>
                <a:cubicBezTo>
                  <a:pt x="2110568" y="0"/>
                  <a:pt x="2261934" y="-25727"/>
                  <a:pt x="2469269" y="0"/>
                </a:cubicBezTo>
                <a:cubicBezTo>
                  <a:pt x="2676604" y="25727"/>
                  <a:pt x="2790440" y="16284"/>
                  <a:pt x="3066235" y="0"/>
                </a:cubicBezTo>
                <a:cubicBezTo>
                  <a:pt x="3342030" y="-16284"/>
                  <a:pt x="3685603" y="41976"/>
                  <a:pt x="3907414" y="0"/>
                </a:cubicBezTo>
                <a:cubicBezTo>
                  <a:pt x="4129225" y="-41976"/>
                  <a:pt x="4177416" y="-7598"/>
                  <a:pt x="4422976" y="0"/>
                </a:cubicBezTo>
                <a:cubicBezTo>
                  <a:pt x="4668536" y="7598"/>
                  <a:pt x="5023499" y="-28058"/>
                  <a:pt x="5264155" y="0"/>
                </a:cubicBezTo>
                <a:cubicBezTo>
                  <a:pt x="5504811" y="28058"/>
                  <a:pt x="5703675" y="13288"/>
                  <a:pt x="6105335" y="0"/>
                </a:cubicBezTo>
                <a:cubicBezTo>
                  <a:pt x="6506995" y="-13288"/>
                  <a:pt x="6455516" y="-5124"/>
                  <a:pt x="6783705" y="0"/>
                </a:cubicBezTo>
                <a:cubicBezTo>
                  <a:pt x="7111894" y="5124"/>
                  <a:pt x="7512856" y="10604"/>
                  <a:pt x="8140446" y="0"/>
                </a:cubicBezTo>
                <a:cubicBezTo>
                  <a:pt x="8140458" y="8833"/>
                  <a:pt x="8140986" y="9830"/>
                  <a:pt x="8140446" y="18288"/>
                </a:cubicBezTo>
                <a:cubicBezTo>
                  <a:pt x="7959314" y="3345"/>
                  <a:pt x="7870113" y="10437"/>
                  <a:pt x="7706289" y="18288"/>
                </a:cubicBezTo>
                <a:cubicBezTo>
                  <a:pt x="7542465" y="26139"/>
                  <a:pt x="7157940" y="17482"/>
                  <a:pt x="6865109" y="18288"/>
                </a:cubicBezTo>
                <a:cubicBezTo>
                  <a:pt x="6572278" y="19094"/>
                  <a:pt x="6524256" y="38051"/>
                  <a:pt x="6349548" y="18288"/>
                </a:cubicBezTo>
                <a:cubicBezTo>
                  <a:pt x="6174840" y="-1475"/>
                  <a:pt x="5951624" y="174"/>
                  <a:pt x="5671177" y="18288"/>
                </a:cubicBezTo>
                <a:cubicBezTo>
                  <a:pt x="5390730" y="36402"/>
                  <a:pt x="5222992" y="60058"/>
                  <a:pt x="4829998" y="18288"/>
                </a:cubicBezTo>
                <a:cubicBezTo>
                  <a:pt x="4437004" y="-23482"/>
                  <a:pt x="4344181" y="39087"/>
                  <a:pt x="4151627" y="18288"/>
                </a:cubicBezTo>
                <a:cubicBezTo>
                  <a:pt x="3959073" y="-2511"/>
                  <a:pt x="3886970" y="32875"/>
                  <a:pt x="3717470" y="18288"/>
                </a:cubicBezTo>
                <a:cubicBezTo>
                  <a:pt x="3547970" y="3701"/>
                  <a:pt x="3451521" y="31872"/>
                  <a:pt x="3201909" y="18288"/>
                </a:cubicBezTo>
                <a:cubicBezTo>
                  <a:pt x="2952297" y="4704"/>
                  <a:pt x="2543413" y="6029"/>
                  <a:pt x="2360729" y="18288"/>
                </a:cubicBezTo>
                <a:cubicBezTo>
                  <a:pt x="2178045" y="30547"/>
                  <a:pt x="1906056" y="25847"/>
                  <a:pt x="1682359" y="18288"/>
                </a:cubicBezTo>
                <a:cubicBezTo>
                  <a:pt x="1458662" y="10730"/>
                  <a:pt x="1330405" y="8046"/>
                  <a:pt x="1166797" y="18288"/>
                </a:cubicBezTo>
                <a:cubicBezTo>
                  <a:pt x="1003189" y="28530"/>
                  <a:pt x="278098" y="19533"/>
                  <a:pt x="0" y="18288"/>
                </a:cubicBezTo>
                <a:cubicBezTo>
                  <a:pt x="74" y="14054"/>
                  <a:pt x="-46" y="6997"/>
                  <a:pt x="0" y="0"/>
                </a:cubicBezTo>
                <a:close/>
              </a:path>
            </a:pathLst>
          </a:custGeom>
          <a:solidFill>
            <a:schemeClr val="accent2"/>
          </a:solidFill>
          <a:ln w="412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890" name="Content Placeholder 1">
            <a:extLst>
              <a:ext uri="{FF2B5EF4-FFF2-40B4-BE49-F238E27FC236}">
                <a16:creationId xmlns:a16="http://schemas.microsoft.com/office/drawing/2014/main" id="{485F59B7-A9D6-46CC-AFFA-F15A3964D0DD}"/>
              </a:ext>
            </a:extLst>
          </p:cNvPr>
          <p:cNvSpPr>
            <a:spLocks noGrp="1"/>
          </p:cNvSpPr>
          <p:nvPr>
            <p:ph idx="1"/>
          </p:nvPr>
        </p:nvSpPr>
        <p:spPr>
          <a:xfrm>
            <a:off x="501777" y="1881401"/>
            <a:ext cx="8013573" cy="4469975"/>
          </a:xfrm>
        </p:spPr>
        <p:txBody>
          <a:bodyPr>
            <a:normAutofit lnSpcReduction="10000"/>
          </a:bodyPr>
          <a:lstStyle/>
          <a:p>
            <a:pPr marL="109537" indent="0">
              <a:buNone/>
            </a:pPr>
            <a:r>
              <a:rPr lang="cy" sz="2000" b="1" i="0" u="none" strike="noStrike" cap="none" baseline="0" dirty="0">
                <a:solidFill>
                  <a:srgbClr val="000000"/>
                </a:solidFill>
                <a:effectLst/>
                <a:uFillTx/>
                <a:latin typeface="Aptos"/>
              </a:rPr>
              <a:t>Tasg 3 </a:t>
            </a:r>
          </a:p>
          <a:p>
            <a:pPr marL="109537" indent="0">
              <a:buNone/>
            </a:pPr>
            <a:r>
              <a:rPr lang="cy" sz="2000" b="0" i="0" u="none" strike="noStrike" cap="none" baseline="0" dirty="0">
                <a:solidFill>
                  <a:srgbClr val="000000"/>
                </a:solidFill>
                <a:effectLst/>
                <a:uFillTx/>
                <a:latin typeface="Aptos"/>
              </a:rPr>
              <a:t>Dylai'r cyflwyniadau osod y cefndir yn glir ee rhoi oedran, ethnigrwydd, rhyw, iaith a siaredir ac ati a thynnu sylw at ddeddfwriaeth berthnasol i'w thrafod</a:t>
            </a:r>
          </a:p>
          <a:p>
            <a:r>
              <a:rPr lang="cy" sz="2000" b="0" i="0" u="none" strike="noStrike" cap="none" baseline="0" dirty="0">
                <a:solidFill>
                  <a:srgbClr val="000000"/>
                </a:solidFill>
                <a:effectLst/>
                <a:uFillTx/>
                <a:latin typeface="Aptos"/>
              </a:rPr>
              <a:t>Cyfeirio'n glir at, ac adfyfyrio'n feirniadol ar y ddeddfwriaeth gywir a mwyaf cyfredol mewn perthynas â </a:t>
            </a:r>
            <a:r>
              <a:rPr lang="cy" sz="2000" b="1" i="0" u="none" strike="noStrike" cap="none" baseline="0" dirty="0">
                <a:solidFill>
                  <a:srgbClr val="000000"/>
                </a:solidFill>
                <a:effectLst/>
                <a:uFillTx/>
                <a:latin typeface="Aptos"/>
              </a:rPr>
              <a:t>diogelu yn eich maes gwaith </a:t>
            </a:r>
            <a:r>
              <a:rPr lang="cy" sz="2000" b="0" i="0" u="none" strike="noStrike" cap="none" baseline="0" dirty="0">
                <a:solidFill>
                  <a:srgbClr val="000000"/>
                </a:solidFill>
                <a:effectLst/>
                <a:uFillTx/>
                <a:latin typeface="Aptos"/>
              </a:rPr>
              <a:t>(gan gynnwys Cymru, y Deyrnas Unedig, yr Undeb Ewropeaidd (UE) a thu allan i’r UE)</a:t>
            </a:r>
          </a:p>
          <a:p>
            <a:r>
              <a:rPr lang="cy" sz="2000" b="0" i="0" u="none" strike="noStrike" cap="none" baseline="0" dirty="0">
                <a:solidFill>
                  <a:srgbClr val="000000"/>
                </a:solidFill>
                <a:effectLst/>
                <a:uFillTx/>
                <a:latin typeface="Aptos"/>
              </a:rPr>
              <a:t>Sefydlu eich rôl yn y mater/digwyddiad diogelu</a:t>
            </a:r>
          </a:p>
          <a:p>
            <a:r>
              <a:rPr lang="cy" sz="2000" b="0" i="0" u="none" strike="noStrike" cap="none" baseline="0" dirty="0">
                <a:solidFill>
                  <a:srgbClr val="000000"/>
                </a:solidFill>
                <a:effectLst/>
                <a:uFillTx/>
                <a:latin typeface="Aptos"/>
              </a:rPr>
              <a:t>Adfyfyrio ar 3 chanlyniad dysgu SCW (gweler atodiad 4)</a:t>
            </a:r>
          </a:p>
          <a:p>
            <a:r>
              <a:rPr lang="cy" sz="2000" b="0" i="0" u="none" strike="noStrike" cap="none" baseline="0" dirty="0">
                <a:solidFill>
                  <a:srgbClr val="000000"/>
                </a:solidFill>
                <a:effectLst/>
                <a:uFillTx/>
                <a:latin typeface="Aptos"/>
              </a:rPr>
              <a:t>Mae'n bwysig bod yn adfyfyriol a pheidio â bod yn rhy fanwl</a:t>
            </a:r>
          </a:p>
          <a:p>
            <a:r>
              <a:rPr lang="cy" sz="2000" b="0" i="0" u="none" strike="noStrike" cap="none" baseline="0" dirty="0">
                <a:solidFill>
                  <a:srgbClr val="000000"/>
                </a:solidFill>
                <a:effectLst/>
                <a:uFillTx/>
                <a:latin typeface="Aptos"/>
              </a:rPr>
              <a:t>Cynnwys adfyfyrdod ar “</a:t>
            </a:r>
            <a:r>
              <a:rPr lang="cy" sz="2000" b="1" i="0" u="none" strike="noStrike" cap="none" baseline="0" dirty="0">
                <a:solidFill>
                  <a:srgbClr val="000000"/>
                </a:solidFill>
                <a:effectLst/>
                <a:uFillTx/>
                <a:latin typeface="Aptos"/>
              </a:rPr>
              <a:t>ddamcaniaethau"</a:t>
            </a:r>
            <a:r>
              <a:rPr lang="cy" sz="2000" b="0" i="0" u="none" strike="noStrike" cap="none" baseline="0" dirty="0">
                <a:solidFill>
                  <a:srgbClr val="000000"/>
                </a:solidFill>
                <a:effectLst/>
                <a:uFillTx/>
                <a:latin typeface="Aptos"/>
              </a:rPr>
              <a:t> mae hyn yn golygu </a:t>
            </a:r>
            <a:r>
              <a:rPr lang="cy" sz="2000" b="1" i="0" u="none" strike="noStrike" cap="none" baseline="0" dirty="0">
                <a:solidFill>
                  <a:srgbClr val="000000"/>
                </a:solidFill>
                <a:effectLst/>
                <a:uFillTx/>
                <a:latin typeface="Aptos"/>
              </a:rPr>
              <a:t>mwy</a:t>
            </a:r>
            <a:r>
              <a:rPr lang="cy" sz="2000" b="0" i="0" u="none" strike="noStrike" cap="none" baseline="0" dirty="0">
                <a:solidFill>
                  <a:srgbClr val="000000"/>
                </a:solidFill>
                <a:effectLst/>
                <a:uFillTx/>
                <a:latin typeface="Aptos"/>
              </a:rPr>
              <a:t> nag un ddamcaniaeth, gwnewch yn siŵr bod damcaniaethau'n cael eu cyfeirio'n gywir at eu ffynhonnell</a:t>
            </a:r>
          </a:p>
          <a:p>
            <a:r>
              <a:rPr lang="cy" sz="2000" b="0" i="0" u="none" strike="noStrike" cap="none" baseline="0" dirty="0">
                <a:solidFill>
                  <a:srgbClr val="000000"/>
                </a:solidFill>
                <a:effectLst/>
                <a:uFillTx/>
                <a:latin typeface="Aptos"/>
              </a:rPr>
              <a:t>Trafod byrddau diogelu a dimensiwn gweithio yng Nghymru. </a:t>
            </a:r>
          </a:p>
          <a:p>
            <a:endParaRPr lang="en-GB" altLang="en-US" sz="1800" dirty="0"/>
          </a:p>
          <a:p>
            <a:pPr marL="109537" indent="0">
              <a:buNone/>
            </a:pPr>
            <a:endParaRPr lang="en-GB" altLang="en-US" sz="1800" dirty="0"/>
          </a:p>
          <a:p>
            <a:pPr marL="0" indent="0">
              <a:buNone/>
            </a:pPr>
            <a:endParaRPr lang="en-GB" altLang="en-US" sz="1800" dirty="0"/>
          </a:p>
          <a:p>
            <a:endParaRPr lang="en-GB" altLang="en-US" sz="1800" b="1" dirty="0"/>
          </a:p>
          <a:p>
            <a:endParaRPr lang="en-GB" altLang="en-US" sz="1800" dirty="0"/>
          </a:p>
          <a:p>
            <a:endParaRPr lang="en-GB" altLang="en-US" sz="1800" dirty="0"/>
          </a:p>
          <a:p>
            <a:endParaRPr lang="en-GB" altLang="en-US" sz="1800" dirty="0"/>
          </a:p>
        </p:txBody>
      </p:sp>
      <p:sp>
        <p:nvSpPr>
          <p:cNvPr id="37892" name="Slide Number Placeholder 3">
            <a:extLst>
              <a:ext uri="{FF2B5EF4-FFF2-40B4-BE49-F238E27FC236}">
                <a16:creationId xmlns:a16="http://schemas.microsoft.com/office/drawing/2014/main" id="{0BF8452B-A82B-4C9D-80EF-43BC0B03CE59}"/>
              </a:ext>
            </a:extLst>
          </p:cNvPr>
          <p:cNvSpPr>
            <a:spLocks noGrp="1" noChangeArrowheads="1"/>
          </p:cNvSpPr>
          <p:nvPr>
            <p:ph type="sldNum" sz="quarter" idx="12"/>
          </p:nvPr>
        </p:nvSpPr>
        <p:spPr bwMode="auto">
          <a:xfrm>
            <a:off x="6457950" y="6356350"/>
            <a:ext cx="20574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F5143490-0C78-4ED2-B510-B0B6C04EE675}" type="slidenum">
              <a:rPr lang="en-GB" altLang="en-US" smtClean="0"/>
              <a:pPr>
                <a:spcAft>
                  <a:spcPts val="600"/>
                </a:spcAft>
              </a:pPr>
              <a:t>28</a:t>
            </a:fld>
            <a:endParaRPr lang="en-GB" altLang="en-US"/>
          </a:p>
        </p:txBody>
      </p:sp>
      <p:sp>
        <p:nvSpPr>
          <p:cNvPr id="2" name="Footer Placeholder 1">
            <a:extLst>
              <a:ext uri="{FF2B5EF4-FFF2-40B4-BE49-F238E27FC236}">
                <a16:creationId xmlns:a16="http://schemas.microsoft.com/office/drawing/2014/main" id="{67A73640-DB18-B865-73D5-62FB0B7ED54D}"/>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D4C1D781-08C4-4164-AAF4-DA56EEEAD643}"/>
              </a:ext>
            </a:extLst>
          </p:cNvPr>
          <p:cNvSpPr>
            <a:spLocks noGrp="1"/>
          </p:cNvSpPr>
          <p:nvPr>
            <p:ph type="title"/>
          </p:nvPr>
        </p:nvSpPr>
        <p:spPr>
          <a:xfrm>
            <a:off x="628650" y="365125"/>
            <a:ext cx="7886700" cy="1325563"/>
          </a:xfrm>
        </p:spPr>
        <p:txBody>
          <a:bodyPr>
            <a:normAutofit/>
          </a:bodyPr>
          <a:lstStyle/>
          <a:p>
            <a:r>
              <a:rPr lang="cy" sz="4700" b="1" i="0" u="none" strike="noStrike" cap="none" baseline="0">
                <a:solidFill>
                  <a:srgbClr val="000000"/>
                </a:solidFill>
                <a:effectLst/>
                <a:uFillTx/>
                <a:latin typeface="Aptos Display"/>
              </a:rPr>
              <a:t>Rhestr wirio</a:t>
            </a:r>
          </a:p>
        </p:txBody>
      </p:sp>
      <p:sp>
        <p:nvSpPr>
          <p:cNvPr id="38"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1777" y="1677373"/>
            <a:ext cx="8140446" cy="18288"/>
          </a:xfrm>
          <a:custGeom>
            <a:avLst/>
            <a:gdLst>
              <a:gd name="connsiteX0" fmla="*/ 0 w 8140446"/>
              <a:gd name="connsiteY0" fmla="*/ 0 h 18288"/>
              <a:gd name="connsiteX1" fmla="*/ 434157 w 8140446"/>
              <a:gd name="connsiteY1" fmla="*/ 0 h 18288"/>
              <a:gd name="connsiteX2" fmla="*/ 1193932 w 8140446"/>
              <a:gd name="connsiteY2" fmla="*/ 0 h 18288"/>
              <a:gd name="connsiteX3" fmla="*/ 1628089 w 8140446"/>
              <a:gd name="connsiteY3" fmla="*/ 0 h 18288"/>
              <a:gd name="connsiteX4" fmla="*/ 2225055 w 8140446"/>
              <a:gd name="connsiteY4" fmla="*/ 0 h 18288"/>
              <a:gd name="connsiteX5" fmla="*/ 3066235 w 8140446"/>
              <a:gd name="connsiteY5" fmla="*/ 0 h 18288"/>
              <a:gd name="connsiteX6" fmla="*/ 3744605 w 8140446"/>
              <a:gd name="connsiteY6" fmla="*/ 0 h 18288"/>
              <a:gd name="connsiteX7" fmla="*/ 4504380 w 8140446"/>
              <a:gd name="connsiteY7" fmla="*/ 0 h 18288"/>
              <a:gd name="connsiteX8" fmla="*/ 5101346 w 8140446"/>
              <a:gd name="connsiteY8" fmla="*/ 0 h 18288"/>
              <a:gd name="connsiteX9" fmla="*/ 5779717 w 8140446"/>
              <a:gd name="connsiteY9" fmla="*/ 0 h 18288"/>
              <a:gd name="connsiteX10" fmla="*/ 6620896 w 8140446"/>
              <a:gd name="connsiteY10" fmla="*/ 0 h 18288"/>
              <a:gd name="connsiteX11" fmla="*/ 7136458 w 8140446"/>
              <a:gd name="connsiteY11" fmla="*/ 0 h 18288"/>
              <a:gd name="connsiteX12" fmla="*/ 8140446 w 8140446"/>
              <a:gd name="connsiteY12" fmla="*/ 0 h 18288"/>
              <a:gd name="connsiteX13" fmla="*/ 8140446 w 8140446"/>
              <a:gd name="connsiteY13" fmla="*/ 18288 h 18288"/>
              <a:gd name="connsiteX14" fmla="*/ 7543480 w 8140446"/>
              <a:gd name="connsiteY14" fmla="*/ 18288 h 18288"/>
              <a:gd name="connsiteX15" fmla="*/ 7109323 w 8140446"/>
              <a:gd name="connsiteY15" fmla="*/ 18288 h 18288"/>
              <a:gd name="connsiteX16" fmla="*/ 6430952 w 8140446"/>
              <a:gd name="connsiteY16" fmla="*/ 18288 h 18288"/>
              <a:gd name="connsiteX17" fmla="*/ 5915391 w 8140446"/>
              <a:gd name="connsiteY17" fmla="*/ 18288 h 18288"/>
              <a:gd name="connsiteX18" fmla="*/ 5237020 w 8140446"/>
              <a:gd name="connsiteY18" fmla="*/ 18288 h 18288"/>
              <a:gd name="connsiteX19" fmla="*/ 4558650 w 8140446"/>
              <a:gd name="connsiteY19" fmla="*/ 18288 h 18288"/>
              <a:gd name="connsiteX20" fmla="*/ 3880279 w 8140446"/>
              <a:gd name="connsiteY20" fmla="*/ 18288 h 18288"/>
              <a:gd name="connsiteX21" fmla="*/ 3201909 w 8140446"/>
              <a:gd name="connsiteY21" fmla="*/ 18288 h 18288"/>
              <a:gd name="connsiteX22" fmla="*/ 2604943 w 8140446"/>
              <a:gd name="connsiteY22" fmla="*/ 18288 h 18288"/>
              <a:gd name="connsiteX23" fmla="*/ 1845168 w 8140446"/>
              <a:gd name="connsiteY23" fmla="*/ 18288 h 18288"/>
              <a:gd name="connsiteX24" fmla="*/ 1166797 w 8140446"/>
              <a:gd name="connsiteY24" fmla="*/ 18288 h 18288"/>
              <a:gd name="connsiteX25" fmla="*/ 0 w 8140446"/>
              <a:gd name="connsiteY25" fmla="*/ 18288 h 18288"/>
              <a:gd name="connsiteX26" fmla="*/ 0 w 8140446"/>
              <a:gd name="connsiteY2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8140446" h="18288" fill="none" extrusionOk="0">
                <a:moveTo>
                  <a:pt x="0" y="0"/>
                </a:moveTo>
                <a:cubicBezTo>
                  <a:pt x="94920" y="9103"/>
                  <a:pt x="287892" y="-4966"/>
                  <a:pt x="434157" y="0"/>
                </a:cubicBezTo>
                <a:cubicBezTo>
                  <a:pt x="580422" y="4966"/>
                  <a:pt x="943595" y="-14182"/>
                  <a:pt x="1193932" y="0"/>
                </a:cubicBezTo>
                <a:cubicBezTo>
                  <a:pt x="1444270" y="14182"/>
                  <a:pt x="1472129" y="5523"/>
                  <a:pt x="1628089" y="0"/>
                </a:cubicBezTo>
                <a:cubicBezTo>
                  <a:pt x="1784049" y="-5523"/>
                  <a:pt x="1962419" y="-17322"/>
                  <a:pt x="2225055" y="0"/>
                </a:cubicBezTo>
                <a:cubicBezTo>
                  <a:pt x="2487691" y="17322"/>
                  <a:pt x="2700681" y="1311"/>
                  <a:pt x="3066235" y="0"/>
                </a:cubicBezTo>
                <a:cubicBezTo>
                  <a:pt x="3431789" y="-1311"/>
                  <a:pt x="3405662" y="25081"/>
                  <a:pt x="3744605" y="0"/>
                </a:cubicBezTo>
                <a:cubicBezTo>
                  <a:pt x="4083548" y="-25081"/>
                  <a:pt x="4265111" y="-11945"/>
                  <a:pt x="4504380" y="0"/>
                </a:cubicBezTo>
                <a:cubicBezTo>
                  <a:pt x="4743649" y="11945"/>
                  <a:pt x="4860394" y="-2832"/>
                  <a:pt x="5101346" y="0"/>
                </a:cubicBezTo>
                <a:cubicBezTo>
                  <a:pt x="5342298" y="2832"/>
                  <a:pt x="5456387" y="23676"/>
                  <a:pt x="5779717" y="0"/>
                </a:cubicBezTo>
                <a:cubicBezTo>
                  <a:pt x="6103047" y="-23676"/>
                  <a:pt x="6270379" y="-37291"/>
                  <a:pt x="6620896" y="0"/>
                </a:cubicBezTo>
                <a:cubicBezTo>
                  <a:pt x="6971413" y="37291"/>
                  <a:pt x="6989068" y="24674"/>
                  <a:pt x="7136458" y="0"/>
                </a:cubicBezTo>
                <a:cubicBezTo>
                  <a:pt x="7283848" y="-24674"/>
                  <a:pt x="7752532" y="-22436"/>
                  <a:pt x="8140446" y="0"/>
                </a:cubicBezTo>
                <a:cubicBezTo>
                  <a:pt x="8140314" y="7702"/>
                  <a:pt x="8140234" y="13511"/>
                  <a:pt x="8140446" y="18288"/>
                </a:cubicBezTo>
                <a:cubicBezTo>
                  <a:pt x="7906329" y="-3043"/>
                  <a:pt x="7681180" y="27465"/>
                  <a:pt x="7543480" y="18288"/>
                </a:cubicBezTo>
                <a:cubicBezTo>
                  <a:pt x="7405780" y="9111"/>
                  <a:pt x="7216607" y="3660"/>
                  <a:pt x="7109323" y="18288"/>
                </a:cubicBezTo>
                <a:cubicBezTo>
                  <a:pt x="7002039" y="32916"/>
                  <a:pt x="6576231" y="42692"/>
                  <a:pt x="6430952" y="18288"/>
                </a:cubicBezTo>
                <a:cubicBezTo>
                  <a:pt x="6285673" y="-6116"/>
                  <a:pt x="6138840" y="34521"/>
                  <a:pt x="5915391" y="18288"/>
                </a:cubicBezTo>
                <a:cubicBezTo>
                  <a:pt x="5691942" y="2055"/>
                  <a:pt x="5459460" y="51666"/>
                  <a:pt x="5237020" y="18288"/>
                </a:cubicBezTo>
                <a:cubicBezTo>
                  <a:pt x="5014580" y="-15090"/>
                  <a:pt x="4747677" y="40449"/>
                  <a:pt x="4558650" y="18288"/>
                </a:cubicBezTo>
                <a:cubicBezTo>
                  <a:pt x="4369623" y="-3873"/>
                  <a:pt x="4146061" y="12568"/>
                  <a:pt x="3880279" y="18288"/>
                </a:cubicBezTo>
                <a:cubicBezTo>
                  <a:pt x="3614497" y="24008"/>
                  <a:pt x="3473808" y="-12908"/>
                  <a:pt x="3201909" y="18288"/>
                </a:cubicBezTo>
                <a:cubicBezTo>
                  <a:pt x="2930010" y="49484"/>
                  <a:pt x="2728175" y="-3430"/>
                  <a:pt x="2604943" y="18288"/>
                </a:cubicBezTo>
                <a:cubicBezTo>
                  <a:pt x="2481711" y="40006"/>
                  <a:pt x="2004334" y="26952"/>
                  <a:pt x="1845168" y="18288"/>
                </a:cubicBezTo>
                <a:cubicBezTo>
                  <a:pt x="1686003" y="9624"/>
                  <a:pt x="1375070" y="37580"/>
                  <a:pt x="1166797" y="18288"/>
                </a:cubicBezTo>
                <a:cubicBezTo>
                  <a:pt x="958524" y="-1004"/>
                  <a:pt x="342846" y="8880"/>
                  <a:pt x="0" y="18288"/>
                </a:cubicBezTo>
                <a:cubicBezTo>
                  <a:pt x="129" y="13298"/>
                  <a:pt x="-675" y="6857"/>
                  <a:pt x="0" y="0"/>
                </a:cubicBezTo>
                <a:close/>
              </a:path>
              <a:path w="8140446" h="18288" stroke="0" extrusionOk="0">
                <a:moveTo>
                  <a:pt x="0" y="0"/>
                </a:moveTo>
                <a:cubicBezTo>
                  <a:pt x="142435" y="-24533"/>
                  <a:pt x="380026" y="17447"/>
                  <a:pt x="596966" y="0"/>
                </a:cubicBezTo>
                <a:cubicBezTo>
                  <a:pt x="813906" y="-17447"/>
                  <a:pt x="830530" y="13462"/>
                  <a:pt x="1031123" y="0"/>
                </a:cubicBezTo>
                <a:cubicBezTo>
                  <a:pt x="1231716" y="-13462"/>
                  <a:pt x="1634038" y="0"/>
                  <a:pt x="1872303" y="0"/>
                </a:cubicBezTo>
                <a:cubicBezTo>
                  <a:pt x="2110568" y="0"/>
                  <a:pt x="2261934" y="-25727"/>
                  <a:pt x="2469269" y="0"/>
                </a:cubicBezTo>
                <a:cubicBezTo>
                  <a:pt x="2676604" y="25727"/>
                  <a:pt x="2790440" y="16284"/>
                  <a:pt x="3066235" y="0"/>
                </a:cubicBezTo>
                <a:cubicBezTo>
                  <a:pt x="3342030" y="-16284"/>
                  <a:pt x="3685603" y="41976"/>
                  <a:pt x="3907414" y="0"/>
                </a:cubicBezTo>
                <a:cubicBezTo>
                  <a:pt x="4129225" y="-41976"/>
                  <a:pt x="4177416" y="-7598"/>
                  <a:pt x="4422976" y="0"/>
                </a:cubicBezTo>
                <a:cubicBezTo>
                  <a:pt x="4668536" y="7598"/>
                  <a:pt x="5023499" y="-28058"/>
                  <a:pt x="5264155" y="0"/>
                </a:cubicBezTo>
                <a:cubicBezTo>
                  <a:pt x="5504811" y="28058"/>
                  <a:pt x="5703675" y="13288"/>
                  <a:pt x="6105335" y="0"/>
                </a:cubicBezTo>
                <a:cubicBezTo>
                  <a:pt x="6506995" y="-13288"/>
                  <a:pt x="6455516" y="-5124"/>
                  <a:pt x="6783705" y="0"/>
                </a:cubicBezTo>
                <a:cubicBezTo>
                  <a:pt x="7111894" y="5124"/>
                  <a:pt x="7512856" y="10604"/>
                  <a:pt x="8140446" y="0"/>
                </a:cubicBezTo>
                <a:cubicBezTo>
                  <a:pt x="8140458" y="8833"/>
                  <a:pt x="8140986" y="9830"/>
                  <a:pt x="8140446" y="18288"/>
                </a:cubicBezTo>
                <a:cubicBezTo>
                  <a:pt x="7959314" y="3345"/>
                  <a:pt x="7870113" y="10437"/>
                  <a:pt x="7706289" y="18288"/>
                </a:cubicBezTo>
                <a:cubicBezTo>
                  <a:pt x="7542465" y="26139"/>
                  <a:pt x="7157940" y="17482"/>
                  <a:pt x="6865109" y="18288"/>
                </a:cubicBezTo>
                <a:cubicBezTo>
                  <a:pt x="6572278" y="19094"/>
                  <a:pt x="6524256" y="38051"/>
                  <a:pt x="6349548" y="18288"/>
                </a:cubicBezTo>
                <a:cubicBezTo>
                  <a:pt x="6174840" y="-1475"/>
                  <a:pt x="5951624" y="174"/>
                  <a:pt x="5671177" y="18288"/>
                </a:cubicBezTo>
                <a:cubicBezTo>
                  <a:pt x="5390730" y="36402"/>
                  <a:pt x="5222992" y="60058"/>
                  <a:pt x="4829998" y="18288"/>
                </a:cubicBezTo>
                <a:cubicBezTo>
                  <a:pt x="4437004" y="-23482"/>
                  <a:pt x="4344181" y="39087"/>
                  <a:pt x="4151627" y="18288"/>
                </a:cubicBezTo>
                <a:cubicBezTo>
                  <a:pt x="3959073" y="-2511"/>
                  <a:pt x="3886970" y="32875"/>
                  <a:pt x="3717470" y="18288"/>
                </a:cubicBezTo>
                <a:cubicBezTo>
                  <a:pt x="3547970" y="3701"/>
                  <a:pt x="3451521" y="31872"/>
                  <a:pt x="3201909" y="18288"/>
                </a:cubicBezTo>
                <a:cubicBezTo>
                  <a:pt x="2952297" y="4704"/>
                  <a:pt x="2543413" y="6029"/>
                  <a:pt x="2360729" y="18288"/>
                </a:cubicBezTo>
                <a:cubicBezTo>
                  <a:pt x="2178045" y="30547"/>
                  <a:pt x="1906056" y="25847"/>
                  <a:pt x="1682359" y="18288"/>
                </a:cubicBezTo>
                <a:cubicBezTo>
                  <a:pt x="1458662" y="10730"/>
                  <a:pt x="1330405" y="8046"/>
                  <a:pt x="1166797" y="18288"/>
                </a:cubicBezTo>
                <a:cubicBezTo>
                  <a:pt x="1003189" y="28530"/>
                  <a:pt x="278098" y="19533"/>
                  <a:pt x="0" y="18288"/>
                </a:cubicBezTo>
                <a:cubicBezTo>
                  <a:pt x="74" y="14054"/>
                  <a:pt x="-46" y="6997"/>
                  <a:pt x="0" y="0"/>
                </a:cubicBezTo>
                <a:close/>
              </a:path>
            </a:pathLst>
          </a:custGeom>
          <a:solidFill>
            <a:schemeClr val="accent2"/>
          </a:solidFill>
          <a:ln w="41275" cap="rnd">
            <a:solidFill>
              <a:schemeClr val="accent2"/>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1">
            <a:extLst>
              <a:ext uri="{FF2B5EF4-FFF2-40B4-BE49-F238E27FC236}">
                <a16:creationId xmlns:a16="http://schemas.microsoft.com/office/drawing/2014/main" id="{C18B4FAE-1A4F-4D8E-8A82-CC39729B3401}"/>
              </a:ext>
            </a:extLst>
          </p:cNvPr>
          <p:cNvSpPr>
            <a:spLocks noGrp="1"/>
          </p:cNvSpPr>
          <p:nvPr>
            <p:ph idx="1"/>
          </p:nvPr>
        </p:nvSpPr>
        <p:spPr>
          <a:xfrm>
            <a:off x="628650" y="1929384"/>
            <a:ext cx="7886700" cy="4251960"/>
          </a:xfrm>
        </p:spPr>
        <p:txBody>
          <a:bodyPr>
            <a:normAutofit/>
          </a:bodyPr>
          <a:lstStyle/>
          <a:p>
            <a:pPr marL="109537" indent="0">
              <a:buNone/>
            </a:pPr>
            <a:r>
              <a:rPr lang="cy" sz="2400" b="1" i="0" u="none" strike="noStrike" cap="none" baseline="0">
                <a:solidFill>
                  <a:srgbClr val="000000"/>
                </a:solidFill>
                <a:effectLst/>
                <a:uFillTx/>
                <a:latin typeface="Aptos"/>
              </a:rPr>
              <a:t>Tasg 4 </a:t>
            </a:r>
          </a:p>
          <a:p>
            <a:r>
              <a:rPr lang="cy" sz="2400" b="0" i="0" u="none" strike="noStrike" cap="none" baseline="0">
                <a:solidFill>
                  <a:srgbClr val="000000"/>
                </a:solidFill>
                <a:effectLst/>
                <a:uFillTx/>
                <a:latin typeface="Aptos"/>
              </a:rPr>
              <a:t>Sicrhau bod y gwaith yn seiliedig ar faes nad yw'n brif faes gwaith i chi, ee os yw tasg 3 yn seiliedig ar dasg achos diogelu plentyn  </a:t>
            </a:r>
            <a:r>
              <a:rPr lang="cy" sz="2400" b="1" i="0" u="none" strike="noStrike" cap="none" baseline="0">
                <a:solidFill>
                  <a:srgbClr val="000000"/>
                </a:solidFill>
                <a:effectLst/>
                <a:uFillTx/>
                <a:latin typeface="Aptos"/>
              </a:rPr>
              <a:t>rhaid</a:t>
            </a:r>
            <a:r>
              <a:rPr lang="cy" sz="2400" b="0" i="0" u="none" strike="noStrike" cap="none" baseline="0">
                <a:solidFill>
                  <a:srgbClr val="000000"/>
                </a:solidFill>
                <a:effectLst/>
                <a:uFillTx/>
                <a:latin typeface="Aptos"/>
              </a:rPr>
              <a:t> i 4 drafod diogelu oedolion ac i'r gwrthwyneb</a:t>
            </a:r>
          </a:p>
          <a:p>
            <a:r>
              <a:rPr lang="cy" sz="2400" b="0" i="0" u="none" strike="noStrike" cap="none" baseline="0">
                <a:solidFill>
                  <a:srgbClr val="000000"/>
                </a:solidFill>
                <a:effectLst/>
                <a:uFillTx/>
                <a:latin typeface="Aptos"/>
              </a:rPr>
              <a:t>Amlygu'n glir y gwahaniaethau rhwng diogelu oedolion a phlant </a:t>
            </a:r>
          </a:p>
          <a:p>
            <a:r>
              <a:rPr lang="cy" sz="2400" b="0" i="0" u="none" strike="noStrike" cap="none" baseline="0">
                <a:solidFill>
                  <a:srgbClr val="000000"/>
                </a:solidFill>
                <a:effectLst/>
                <a:uFillTx/>
                <a:latin typeface="Aptos"/>
              </a:rPr>
              <a:t>Sicrhau mai deddfwriaeth, polisi a gweithdrefn yw’r rhai mwyaf cyfredol gyda’r dyddiad a’r cyfeirnodau cywir.</a:t>
            </a:r>
          </a:p>
        </p:txBody>
      </p:sp>
      <p:sp>
        <p:nvSpPr>
          <p:cNvPr id="4" name="Slide Number Placeholder 3">
            <a:extLst>
              <a:ext uri="{FF2B5EF4-FFF2-40B4-BE49-F238E27FC236}">
                <a16:creationId xmlns:a16="http://schemas.microsoft.com/office/drawing/2014/main" id="{65B7C8D2-862E-4C8D-93D9-8CEB7F2FF39E}"/>
              </a:ext>
            </a:extLst>
          </p:cNvPr>
          <p:cNvSpPr>
            <a:spLocks noGrp="1"/>
          </p:cNvSpPr>
          <p:nvPr>
            <p:ph type="sldNum" sz="quarter" idx="12"/>
          </p:nvPr>
        </p:nvSpPr>
        <p:spPr>
          <a:xfrm>
            <a:off x="6457950" y="6356350"/>
            <a:ext cx="2057400" cy="365125"/>
          </a:xfrm>
        </p:spPr>
        <p:txBody>
          <a:bodyPr>
            <a:normAutofit/>
          </a:bodyPr>
          <a:lstStyle/>
          <a:p>
            <a:pPr>
              <a:spcAft>
                <a:spcPts val="600"/>
              </a:spcAft>
              <a:defRPr/>
            </a:pPr>
            <a:fld id="{E07D619C-9A2E-4280-B9DB-349F82AE6CEA}" type="slidenum">
              <a:rPr lang="en-GB" altLang="en-US"/>
              <a:pPr>
                <a:spcAft>
                  <a:spcPts val="600"/>
                </a:spcAft>
                <a:defRPr/>
              </a:pPr>
              <a:t>29</a:t>
            </a:fld>
            <a:endParaRPr lang="en-GB" altLang="en-US"/>
          </a:p>
        </p:txBody>
      </p:sp>
      <p:sp>
        <p:nvSpPr>
          <p:cNvPr id="5" name="Footer Placeholder 4">
            <a:extLst>
              <a:ext uri="{FF2B5EF4-FFF2-40B4-BE49-F238E27FC236}">
                <a16:creationId xmlns:a16="http://schemas.microsoft.com/office/drawing/2014/main" id="{8E4331BA-586E-FE44-1B8E-4488677446D7}"/>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extLst>
      <p:ext uri="{BB962C8B-B14F-4D97-AF65-F5344CB8AC3E}">
        <p14:creationId xmlns:p14="http://schemas.microsoft.com/office/powerpoint/2010/main" val="1403324584"/>
      </p:ext>
    </p:extLst>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928" name="Rectangle 38927">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4CABDEDD-5F7C-4939-89D7-D10FC5B79403}"/>
              </a:ext>
            </a:extLst>
          </p:cNvPr>
          <p:cNvSpPr>
            <a:spLocks noGrp="1"/>
          </p:cNvSpPr>
          <p:nvPr>
            <p:ph type="title"/>
          </p:nvPr>
        </p:nvSpPr>
        <p:spPr>
          <a:xfrm>
            <a:off x="107504" y="238539"/>
            <a:ext cx="8585755" cy="1434415"/>
          </a:xfrm>
        </p:spPr>
        <p:txBody>
          <a:bodyPr anchor="b">
            <a:normAutofit/>
          </a:bodyPr>
          <a:lstStyle/>
          <a:p>
            <a:pPr>
              <a:defRPr/>
            </a:pPr>
            <a:br>
              <a:rPr sz="4700" dirty="0"/>
            </a:br>
            <a:r>
              <a:rPr lang="cy" sz="4400" b="1" i="0" u="none" strike="noStrike" cap="none" baseline="0" dirty="0">
                <a:solidFill>
                  <a:srgbClr val="000000"/>
                </a:solidFill>
                <a:effectLst/>
                <a:uFillTx/>
                <a:latin typeface="Aptos Display"/>
              </a:rPr>
              <a:t>Awgrymiadau a Chynghorion</a:t>
            </a:r>
          </a:p>
        </p:txBody>
      </p:sp>
      <p:sp>
        <p:nvSpPr>
          <p:cNvPr id="38930"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9369" y="1681544"/>
            <a:ext cx="8229600" cy="18288"/>
          </a:xfrm>
          <a:custGeom>
            <a:avLst/>
            <a:gdLst>
              <a:gd name="connsiteX0" fmla="*/ 0 w 8229600"/>
              <a:gd name="connsiteY0" fmla="*/ 0 h 18288"/>
              <a:gd name="connsiteX1" fmla="*/ 521208 w 8229600"/>
              <a:gd name="connsiteY1" fmla="*/ 0 h 18288"/>
              <a:gd name="connsiteX2" fmla="*/ 1371600 w 8229600"/>
              <a:gd name="connsiteY2" fmla="*/ 0 h 18288"/>
              <a:gd name="connsiteX3" fmla="*/ 2221992 w 8229600"/>
              <a:gd name="connsiteY3" fmla="*/ 0 h 18288"/>
              <a:gd name="connsiteX4" fmla="*/ 3072384 w 8229600"/>
              <a:gd name="connsiteY4" fmla="*/ 0 h 18288"/>
              <a:gd name="connsiteX5" fmla="*/ 3511296 w 8229600"/>
              <a:gd name="connsiteY5" fmla="*/ 0 h 18288"/>
              <a:gd name="connsiteX6" fmla="*/ 4114800 w 8229600"/>
              <a:gd name="connsiteY6" fmla="*/ 0 h 18288"/>
              <a:gd name="connsiteX7" fmla="*/ 4553712 w 8229600"/>
              <a:gd name="connsiteY7" fmla="*/ 0 h 18288"/>
              <a:gd name="connsiteX8" fmla="*/ 5239512 w 8229600"/>
              <a:gd name="connsiteY8" fmla="*/ 0 h 18288"/>
              <a:gd name="connsiteX9" fmla="*/ 5843016 w 8229600"/>
              <a:gd name="connsiteY9" fmla="*/ 0 h 18288"/>
              <a:gd name="connsiteX10" fmla="*/ 6611112 w 8229600"/>
              <a:gd name="connsiteY10" fmla="*/ 0 h 18288"/>
              <a:gd name="connsiteX11" fmla="*/ 7461504 w 8229600"/>
              <a:gd name="connsiteY11" fmla="*/ 0 h 18288"/>
              <a:gd name="connsiteX12" fmla="*/ 8229600 w 8229600"/>
              <a:gd name="connsiteY12" fmla="*/ 0 h 18288"/>
              <a:gd name="connsiteX13" fmla="*/ 8229600 w 8229600"/>
              <a:gd name="connsiteY13" fmla="*/ 18288 h 18288"/>
              <a:gd name="connsiteX14" fmla="*/ 7461504 w 8229600"/>
              <a:gd name="connsiteY14" fmla="*/ 18288 h 18288"/>
              <a:gd name="connsiteX15" fmla="*/ 6940296 w 8229600"/>
              <a:gd name="connsiteY15" fmla="*/ 18288 h 18288"/>
              <a:gd name="connsiteX16" fmla="*/ 6419088 w 8229600"/>
              <a:gd name="connsiteY16" fmla="*/ 18288 h 18288"/>
              <a:gd name="connsiteX17" fmla="*/ 5650992 w 8229600"/>
              <a:gd name="connsiteY17" fmla="*/ 18288 h 18288"/>
              <a:gd name="connsiteX18" fmla="*/ 5129784 w 8229600"/>
              <a:gd name="connsiteY18" fmla="*/ 18288 h 18288"/>
              <a:gd name="connsiteX19" fmla="*/ 4690872 w 8229600"/>
              <a:gd name="connsiteY19" fmla="*/ 18288 h 18288"/>
              <a:gd name="connsiteX20" fmla="*/ 4087368 w 8229600"/>
              <a:gd name="connsiteY20" fmla="*/ 18288 h 18288"/>
              <a:gd name="connsiteX21" fmla="*/ 3401568 w 8229600"/>
              <a:gd name="connsiteY21" fmla="*/ 18288 h 18288"/>
              <a:gd name="connsiteX22" fmla="*/ 2798064 w 8229600"/>
              <a:gd name="connsiteY22" fmla="*/ 18288 h 18288"/>
              <a:gd name="connsiteX23" fmla="*/ 2276856 w 8229600"/>
              <a:gd name="connsiteY23" fmla="*/ 18288 h 18288"/>
              <a:gd name="connsiteX24" fmla="*/ 1426464 w 8229600"/>
              <a:gd name="connsiteY24" fmla="*/ 18288 h 18288"/>
              <a:gd name="connsiteX25" fmla="*/ 740664 w 8229600"/>
              <a:gd name="connsiteY25" fmla="*/ 18288 h 18288"/>
              <a:gd name="connsiteX26" fmla="*/ 0 w 8229600"/>
              <a:gd name="connsiteY26" fmla="*/ 18288 h 18288"/>
              <a:gd name="connsiteX27" fmla="*/ 0 w 8229600"/>
              <a:gd name="connsiteY2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8229600" h="18288" fill="none" extrusionOk="0">
                <a:moveTo>
                  <a:pt x="0" y="0"/>
                </a:moveTo>
                <a:cubicBezTo>
                  <a:pt x="227594" y="-4267"/>
                  <a:pt x="329693" y="13251"/>
                  <a:pt x="521208" y="0"/>
                </a:cubicBezTo>
                <a:cubicBezTo>
                  <a:pt x="712723" y="-13251"/>
                  <a:pt x="1137373" y="-13618"/>
                  <a:pt x="1371600" y="0"/>
                </a:cubicBezTo>
                <a:cubicBezTo>
                  <a:pt x="1605827" y="13618"/>
                  <a:pt x="1975382" y="-27374"/>
                  <a:pt x="2221992" y="0"/>
                </a:cubicBezTo>
                <a:cubicBezTo>
                  <a:pt x="2468602" y="27374"/>
                  <a:pt x="2863316" y="-20517"/>
                  <a:pt x="3072384" y="0"/>
                </a:cubicBezTo>
                <a:cubicBezTo>
                  <a:pt x="3281452" y="20517"/>
                  <a:pt x="3331438" y="10793"/>
                  <a:pt x="3511296" y="0"/>
                </a:cubicBezTo>
                <a:cubicBezTo>
                  <a:pt x="3691154" y="-10793"/>
                  <a:pt x="3906405" y="-29737"/>
                  <a:pt x="4114800" y="0"/>
                </a:cubicBezTo>
                <a:cubicBezTo>
                  <a:pt x="4323195" y="29737"/>
                  <a:pt x="4428852" y="-2234"/>
                  <a:pt x="4553712" y="0"/>
                </a:cubicBezTo>
                <a:cubicBezTo>
                  <a:pt x="4678572" y="2234"/>
                  <a:pt x="5065629" y="29368"/>
                  <a:pt x="5239512" y="0"/>
                </a:cubicBezTo>
                <a:cubicBezTo>
                  <a:pt x="5413395" y="-29368"/>
                  <a:pt x="5703888" y="11839"/>
                  <a:pt x="5843016" y="0"/>
                </a:cubicBezTo>
                <a:cubicBezTo>
                  <a:pt x="5982144" y="-11839"/>
                  <a:pt x="6260765" y="24719"/>
                  <a:pt x="6611112" y="0"/>
                </a:cubicBezTo>
                <a:cubicBezTo>
                  <a:pt x="6961459" y="-24719"/>
                  <a:pt x="7228293" y="32959"/>
                  <a:pt x="7461504" y="0"/>
                </a:cubicBezTo>
                <a:cubicBezTo>
                  <a:pt x="7694715" y="-32959"/>
                  <a:pt x="7990029" y="-3422"/>
                  <a:pt x="8229600" y="0"/>
                </a:cubicBezTo>
                <a:cubicBezTo>
                  <a:pt x="8228940" y="5812"/>
                  <a:pt x="8229447" y="9773"/>
                  <a:pt x="8229600" y="18288"/>
                </a:cubicBezTo>
                <a:cubicBezTo>
                  <a:pt x="7940706" y="-9293"/>
                  <a:pt x="7792584" y="-16009"/>
                  <a:pt x="7461504" y="18288"/>
                </a:cubicBezTo>
                <a:cubicBezTo>
                  <a:pt x="7130424" y="52585"/>
                  <a:pt x="7080072" y="43845"/>
                  <a:pt x="6940296" y="18288"/>
                </a:cubicBezTo>
                <a:cubicBezTo>
                  <a:pt x="6800520" y="-7269"/>
                  <a:pt x="6672872" y="26671"/>
                  <a:pt x="6419088" y="18288"/>
                </a:cubicBezTo>
                <a:cubicBezTo>
                  <a:pt x="6165304" y="9905"/>
                  <a:pt x="5869721" y="4987"/>
                  <a:pt x="5650992" y="18288"/>
                </a:cubicBezTo>
                <a:cubicBezTo>
                  <a:pt x="5432263" y="31589"/>
                  <a:pt x="5308310" y="3023"/>
                  <a:pt x="5129784" y="18288"/>
                </a:cubicBezTo>
                <a:cubicBezTo>
                  <a:pt x="4951258" y="33553"/>
                  <a:pt x="4799696" y="15357"/>
                  <a:pt x="4690872" y="18288"/>
                </a:cubicBezTo>
                <a:cubicBezTo>
                  <a:pt x="4582048" y="21219"/>
                  <a:pt x="4311124" y="-7836"/>
                  <a:pt x="4087368" y="18288"/>
                </a:cubicBezTo>
                <a:cubicBezTo>
                  <a:pt x="3863612" y="44412"/>
                  <a:pt x="3730288" y="13374"/>
                  <a:pt x="3401568" y="18288"/>
                </a:cubicBezTo>
                <a:cubicBezTo>
                  <a:pt x="3072848" y="23202"/>
                  <a:pt x="3020684" y="32425"/>
                  <a:pt x="2798064" y="18288"/>
                </a:cubicBezTo>
                <a:cubicBezTo>
                  <a:pt x="2575444" y="4151"/>
                  <a:pt x="2440915" y="-7352"/>
                  <a:pt x="2276856" y="18288"/>
                </a:cubicBezTo>
                <a:cubicBezTo>
                  <a:pt x="2112797" y="43928"/>
                  <a:pt x="1726502" y="-9560"/>
                  <a:pt x="1426464" y="18288"/>
                </a:cubicBezTo>
                <a:cubicBezTo>
                  <a:pt x="1126426" y="46136"/>
                  <a:pt x="992925" y="21016"/>
                  <a:pt x="740664" y="18288"/>
                </a:cubicBezTo>
                <a:cubicBezTo>
                  <a:pt x="488403" y="15560"/>
                  <a:pt x="195650" y="-16061"/>
                  <a:pt x="0" y="18288"/>
                </a:cubicBezTo>
                <a:cubicBezTo>
                  <a:pt x="348" y="9455"/>
                  <a:pt x="654" y="3983"/>
                  <a:pt x="0" y="0"/>
                </a:cubicBezTo>
                <a:close/>
              </a:path>
              <a:path w="8229600" h="18288" stroke="0" extrusionOk="0">
                <a:moveTo>
                  <a:pt x="0" y="0"/>
                </a:moveTo>
                <a:cubicBezTo>
                  <a:pt x="259263" y="-9445"/>
                  <a:pt x="404731" y="4427"/>
                  <a:pt x="521208" y="0"/>
                </a:cubicBezTo>
                <a:cubicBezTo>
                  <a:pt x="637685" y="-4427"/>
                  <a:pt x="839187" y="564"/>
                  <a:pt x="960120" y="0"/>
                </a:cubicBezTo>
                <a:cubicBezTo>
                  <a:pt x="1081053" y="-564"/>
                  <a:pt x="1313469" y="-16481"/>
                  <a:pt x="1481328" y="0"/>
                </a:cubicBezTo>
                <a:cubicBezTo>
                  <a:pt x="1649187" y="16481"/>
                  <a:pt x="1885247" y="26161"/>
                  <a:pt x="2167128" y="0"/>
                </a:cubicBezTo>
                <a:cubicBezTo>
                  <a:pt x="2449009" y="-26161"/>
                  <a:pt x="2761875" y="-22202"/>
                  <a:pt x="2935224" y="0"/>
                </a:cubicBezTo>
                <a:cubicBezTo>
                  <a:pt x="3108573" y="22202"/>
                  <a:pt x="3540687" y="-2863"/>
                  <a:pt x="3785616" y="0"/>
                </a:cubicBezTo>
                <a:cubicBezTo>
                  <a:pt x="4030545" y="2863"/>
                  <a:pt x="4280774" y="-12442"/>
                  <a:pt x="4636008" y="0"/>
                </a:cubicBezTo>
                <a:cubicBezTo>
                  <a:pt x="4991242" y="12442"/>
                  <a:pt x="5025483" y="16914"/>
                  <a:pt x="5239512" y="0"/>
                </a:cubicBezTo>
                <a:cubicBezTo>
                  <a:pt x="5453541" y="-16914"/>
                  <a:pt x="5754008" y="16592"/>
                  <a:pt x="6007608" y="0"/>
                </a:cubicBezTo>
                <a:cubicBezTo>
                  <a:pt x="6261208" y="-16592"/>
                  <a:pt x="6407957" y="-11909"/>
                  <a:pt x="6693408" y="0"/>
                </a:cubicBezTo>
                <a:cubicBezTo>
                  <a:pt x="6978859" y="11909"/>
                  <a:pt x="7015437" y="-20890"/>
                  <a:pt x="7296912" y="0"/>
                </a:cubicBezTo>
                <a:cubicBezTo>
                  <a:pt x="7578387" y="20890"/>
                  <a:pt x="7859622" y="46406"/>
                  <a:pt x="8229600" y="0"/>
                </a:cubicBezTo>
                <a:cubicBezTo>
                  <a:pt x="8230508" y="6337"/>
                  <a:pt x="8228722" y="11778"/>
                  <a:pt x="8229600" y="18288"/>
                </a:cubicBezTo>
                <a:cubicBezTo>
                  <a:pt x="8075287" y="35054"/>
                  <a:pt x="7821366" y="21850"/>
                  <a:pt x="7626096" y="18288"/>
                </a:cubicBezTo>
                <a:cubicBezTo>
                  <a:pt x="7430826" y="14726"/>
                  <a:pt x="7320004" y="-9669"/>
                  <a:pt x="7022592" y="18288"/>
                </a:cubicBezTo>
                <a:cubicBezTo>
                  <a:pt x="6725180" y="46245"/>
                  <a:pt x="6348804" y="-14025"/>
                  <a:pt x="6172200" y="18288"/>
                </a:cubicBezTo>
                <a:cubicBezTo>
                  <a:pt x="5995596" y="50601"/>
                  <a:pt x="5788102" y="22890"/>
                  <a:pt x="5650992" y="18288"/>
                </a:cubicBezTo>
                <a:cubicBezTo>
                  <a:pt x="5513882" y="13686"/>
                  <a:pt x="5198399" y="29121"/>
                  <a:pt x="4882896" y="18288"/>
                </a:cubicBezTo>
                <a:cubicBezTo>
                  <a:pt x="4567393" y="7455"/>
                  <a:pt x="4557008" y="26965"/>
                  <a:pt x="4443984" y="18288"/>
                </a:cubicBezTo>
                <a:cubicBezTo>
                  <a:pt x="4330960" y="9611"/>
                  <a:pt x="4061674" y="28891"/>
                  <a:pt x="3758184" y="18288"/>
                </a:cubicBezTo>
                <a:cubicBezTo>
                  <a:pt x="3454694" y="7685"/>
                  <a:pt x="3380392" y="19119"/>
                  <a:pt x="3236976" y="18288"/>
                </a:cubicBezTo>
                <a:cubicBezTo>
                  <a:pt x="3093560" y="17457"/>
                  <a:pt x="2632116" y="37607"/>
                  <a:pt x="2386584" y="18288"/>
                </a:cubicBezTo>
                <a:cubicBezTo>
                  <a:pt x="2141052" y="-1031"/>
                  <a:pt x="2110884" y="28777"/>
                  <a:pt x="1947672" y="18288"/>
                </a:cubicBezTo>
                <a:cubicBezTo>
                  <a:pt x="1784460" y="7799"/>
                  <a:pt x="1535467" y="461"/>
                  <a:pt x="1261872" y="18288"/>
                </a:cubicBezTo>
                <a:cubicBezTo>
                  <a:pt x="988277" y="36115"/>
                  <a:pt x="1021096" y="10375"/>
                  <a:pt x="822960" y="18288"/>
                </a:cubicBezTo>
                <a:cubicBezTo>
                  <a:pt x="624824" y="26201"/>
                  <a:pt x="298309" y="1283"/>
                  <a:pt x="0" y="18288"/>
                </a:cubicBezTo>
                <a:cubicBezTo>
                  <a:pt x="-633" y="12278"/>
                  <a:pt x="-757" y="5867"/>
                  <a:pt x="0" y="0"/>
                </a:cubicBezTo>
                <a:close/>
              </a:path>
            </a:pathLst>
          </a:custGeom>
          <a:solidFill>
            <a:schemeClr val="accent2">
              <a:alpha val="75000"/>
            </a:schemeClr>
          </a:solidFill>
          <a:ln w="44450" cap="rnd">
            <a:solidFill>
              <a:schemeClr val="accent2">
                <a:alpha val="7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914" name="Content Placeholder 1">
            <a:extLst>
              <a:ext uri="{FF2B5EF4-FFF2-40B4-BE49-F238E27FC236}">
                <a16:creationId xmlns:a16="http://schemas.microsoft.com/office/drawing/2014/main" id="{228D66D2-B985-4428-BFB7-4BF5C8C06A82}"/>
              </a:ext>
            </a:extLst>
          </p:cNvPr>
          <p:cNvSpPr>
            <a:spLocks noGrp="1"/>
          </p:cNvSpPr>
          <p:nvPr>
            <p:ph idx="1"/>
          </p:nvPr>
        </p:nvSpPr>
        <p:spPr>
          <a:xfrm>
            <a:off x="429369" y="1863112"/>
            <a:ext cx="8164838" cy="4573469"/>
          </a:xfrm>
        </p:spPr>
        <p:txBody>
          <a:bodyPr anchor="t">
            <a:normAutofit fontScale="95000" lnSpcReduction="10000"/>
          </a:bodyPr>
          <a:lstStyle/>
          <a:p>
            <a:pPr marL="0" indent="0">
              <a:buNone/>
            </a:pPr>
            <a:r>
              <a:rPr lang="cy" sz="1800" b="1" i="0" u="none" strike="noStrike" cap="none" baseline="0" dirty="0">
                <a:solidFill>
                  <a:srgbClr val="000000"/>
                </a:solidFill>
                <a:effectLst/>
                <a:uFillTx/>
                <a:latin typeface="Aptos"/>
              </a:rPr>
              <a:t>Gwnewch yn siŵr eich bod yn:</a:t>
            </a:r>
          </a:p>
          <a:p>
            <a:r>
              <a:rPr lang="cy" sz="1800" b="1" i="0" u="none" strike="noStrike" cap="none" baseline="0" dirty="0">
                <a:solidFill>
                  <a:srgbClr val="000000"/>
                </a:solidFill>
                <a:effectLst/>
                <a:uFillTx/>
                <a:latin typeface="Aptos"/>
              </a:rPr>
              <a:t> Ateb holl elfennau'r cwestiwn yn llawn</a:t>
            </a:r>
          </a:p>
          <a:p>
            <a:r>
              <a:rPr lang="cy" sz="1800" b="0" i="0" u="none" strike="noStrike" cap="none" baseline="0" dirty="0">
                <a:solidFill>
                  <a:srgbClr val="000000"/>
                </a:solidFill>
                <a:effectLst/>
                <a:uFillTx/>
                <a:latin typeface="Aptos"/>
              </a:rPr>
              <a:t>Prawfddarllen eich gwaith cyn ei gyflwyno.</a:t>
            </a:r>
          </a:p>
          <a:p>
            <a:pPr marL="0" indent="0">
              <a:buNone/>
            </a:pPr>
            <a:r>
              <a:rPr lang="cy" sz="1800" b="1" i="0" u="none" strike="noStrike" cap="none" baseline="0" dirty="0">
                <a:solidFill>
                  <a:srgbClr val="000000"/>
                </a:solidFill>
                <a:effectLst/>
                <a:uFillTx/>
                <a:latin typeface="Aptos"/>
              </a:rPr>
              <a:t>Materion cyffredin</a:t>
            </a:r>
          </a:p>
          <a:p>
            <a:r>
              <a:rPr lang="cy" sz="1800" b="0" i="0" u="none" strike="noStrike" cap="none" baseline="0" dirty="0">
                <a:solidFill>
                  <a:srgbClr val="000000"/>
                </a:solidFill>
                <a:effectLst/>
                <a:uFillTx/>
                <a:latin typeface="Aptos"/>
              </a:rPr>
              <a:t>Cyfeiriadau gwael neu adran fawr heb gyfeiriadau</a:t>
            </a:r>
          </a:p>
          <a:p>
            <a:r>
              <a:rPr lang="cy" sz="1800" b="0" i="0" u="none" strike="noStrike" cap="none" baseline="0" dirty="0">
                <a:solidFill>
                  <a:srgbClr val="000000"/>
                </a:solidFill>
                <a:effectLst/>
                <a:uFillTx/>
                <a:latin typeface="Aptos"/>
              </a:rPr>
              <a:t>Acronymau heb eu rhoi yn llawn yn y lle cyntaf</a:t>
            </a:r>
          </a:p>
          <a:p>
            <a:r>
              <a:rPr lang="cy" sz="1800" b="0" i="0" u="none" strike="noStrike" cap="none" baseline="0" dirty="0">
                <a:solidFill>
                  <a:srgbClr val="000000"/>
                </a:solidFill>
                <a:effectLst/>
                <a:uFillTx/>
                <a:latin typeface="Aptos"/>
              </a:rPr>
              <a:t>Blwyddyn heb ei rhoi gyda Deddfau/cyfeirnodau</a:t>
            </a:r>
          </a:p>
          <a:p>
            <a:r>
              <a:rPr lang="cy" sz="1800" b="0" i="0" u="none" strike="noStrike" cap="none" baseline="0" dirty="0">
                <a:solidFill>
                  <a:srgbClr val="000000"/>
                </a:solidFill>
                <a:effectLst/>
                <a:uFillTx/>
                <a:latin typeface="Aptos"/>
              </a:rPr>
              <a:t>Deddfau a gwaith arall wedi'u dyfynnu ond heb gyfeiriadau (byddwch yn ofalus rhag llên-ladrad)</a:t>
            </a:r>
          </a:p>
          <a:p>
            <a:r>
              <a:rPr lang="cy" sz="1800" b="0" i="0" u="none" strike="noStrike" cap="none" baseline="0" dirty="0">
                <a:solidFill>
                  <a:srgbClr val="000000"/>
                </a:solidFill>
                <a:effectLst/>
                <a:uFillTx/>
                <a:latin typeface="Aptos"/>
              </a:rPr>
              <a:t>Bod yn or-fanwl mewn tasgau adfyfyriol. </a:t>
            </a:r>
          </a:p>
          <a:p>
            <a:r>
              <a:rPr lang="cy" sz="1800" b="0" i="0" u="none" strike="noStrike" cap="none" baseline="0" dirty="0">
                <a:solidFill>
                  <a:srgbClr val="000000"/>
                </a:solidFill>
                <a:effectLst/>
                <a:uFillTx/>
                <a:latin typeface="Aptos"/>
              </a:rPr>
              <a:t>Ddim yn bodloni holl elfennau'r meini prawf marcio yn llawn</a:t>
            </a:r>
          </a:p>
          <a:p>
            <a:r>
              <a:rPr lang="cy" sz="1800" b="0" i="0" u="none" strike="noStrike" cap="none" baseline="0" dirty="0">
                <a:solidFill>
                  <a:srgbClr val="000000"/>
                </a:solidFill>
                <a:effectLst/>
                <a:uFillTx/>
                <a:latin typeface="Aptos"/>
              </a:rPr>
              <a:t>Rhestr cyfeiriadau ddim yn cyfateb mewn dyfyniadau testun neu gyfeiriadau anghywir. Dim ond un rhestr gyfeiriadau sydd ei hangen arnoch ar gyfer pob tasg.</a:t>
            </a:r>
          </a:p>
          <a:p>
            <a:r>
              <a:rPr lang="cy" sz="1800" b="1" i="0" u="none" strike="noStrike" cap="none" baseline="0" dirty="0">
                <a:solidFill>
                  <a:srgbClr val="000000"/>
                </a:solidFill>
                <a:effectLst/>
                <a:uFillTx/>
                <a:latin typeface="Aptos"/>
              </a:rPr>
              <a:t>Mae angen cyfeirnodi academaidd ar bob adran; dylai hyn gynnwys, lle bo'n berthnasol, ymchwil academaidd diweddar/cyfredol.  </a:t>
            </a:r>
          </a:p>
          <a:p>
            <a:endParaRPr lang="en-GB" altLang="en-US" sz="1600" dirty="0"/>
          </a:p>
          <a:p>
            <a:endParaRPr lang="en-GB" altLang="en-US" sz="1600" dirty="0"/>
          </a:p>
          <a:p>
            <a:endParaRPr lang="en-GB" altLang="en-US" sz="1600" dirty="0"/>
          </a:p>
          <a:p>
            <a:endParaRPr lang="en-GB" altLang="en-US" sz="1600" dirty="0"/>
          </a:p>
        </p:txBody>
      </p:sp>
      <p:pic>
        <p:nvPicPr>
          <p:cNvPr id="4" name="Picture 3" descr="A drawing of a cartoon character&#10;&#10;Description automatically generated">
            <a:extLst>
              <a:ext uri="{FF2B5EF4-FFF2-40B4-BE49-F238E27FC236}">
                <a16:creationId xmlns:a16="http://schemas.microsoft.com/office/drawing/2014/main" id="{4AAB589D-C317-4E77-89CB-D7E8BA7D09CC}"/>
              </a:ext>
            </a:extLst>
          </p:cNvPr>
          <p:cNvPicPr>
            <a:picLocks noChangeAspect="1"/>
          </p:cNvPicPr>
          <p:nvPr/>
        </p:nvPicPr>
        <p:blipFill>
          <a:blip r:embed="rId3">
            <a:extLst>
              <a:ext uri="{28A0092B-C50C-407E-A947-70E740481C1C}">
                <a14:useLocalDpi xmlns:a14="http://schemas.microsoft.com/office/drawing/2010/main" val="0"/>
              </a:ext>
            </a:extLst>
          </a:blip>
          <a:srcRect l="19422" r="35194"/>
          <a:stretch>
            <a:fillRect/>
          </a:stretch>
        </p:blipFill>
        <p:spPr>
          <a:xfrm>
            <a:off x="7062456" y="0"/>
            <a:ext cx="1972840" cy="2524565"/>
          </a:xfrm>
          <a:prstGeom prst="rect">
            <a:avLst/>
          </a:prstGeom>
        </p:spPr>
      </p:pic>
      <p:sp>
        <p:nvSpPr>
          <p:cNvPr id="38916" name="Slide Number Placeholder 3">
            <a:extLst>
              <a:ext uri="{FF2B5EF4-FFF2-40B4-BE49-F238E27FC236}">
                <a16:creationId xmlns:a16="http://schemas.microsoft.com/office/drawing/2014/main" id="{0A0D84ED-F526-4180-96C9-BEEC3103F45A}"/>
              </a:ext>
            </a:extLst>
          </p:cNvPr>
          <p:cNvSpPr>
            <a:spLocks noGrp="1" noChangeArrowheads="1"/>
          </p:cNvSpPr>
          <p:nvPr>
            <p:ph type="sldNum" sz="quarter" idx="12"/>
          </p:nvPr>
        </p:nvSpPr>
        <p:spPr bwMode="auto">
          <a:xfrm>
            <a:off x="6457950" y="6356350"/>
            <a:ext cx="20574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04C246AA-6050-40A5-B6A8-6D926048BDB1}" type="slidenum">
              <a:rPr lang="en-GB" altLang="en-US" smtClean="0"/>
              <a:pPr>
                <a:spcAft>
                  <a:spcPts val="600"/>
                </a:spcAft>
              </a:pPr>
              <a:t>30</a:t>
            </a:fld>
            <a:endParaRPr lang="en-GB" altLang="en-US"/>
          </a:p>
        </p:txBody>
      </p:sp>
      <p:sp>
        <p:nvSpPr>
          <p:cNvPr id="2" name="Footer Placeholder 1">
            <a:extLst>
              <a:ext uri="{FF2B5EF4-FFF2-40B4-BE49-F238E27FC236}">
                <a16:creationId xmlns:a16="http://schemas.microsoft.com/office/drawing/2014/main" id="{0F2BE5FE-0E46-BE16-41E5-AF8FE769527D}"/>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EDCBC99-5F2E-437F-BCA9-D3735CEA4753}"/>
              </a:ext>
            </a:extLst>
          </p:cNvPr>
          <p:cNvSpPr txBox="1"/>
          <p:nvPr/>
        </p:nvSpPr>
        <p:spPr>
          <a:xfrm>
            <a:off x="457200" y="274638"/>
            <a:ext cx="8229600" cy="1143000"/>
          </a:xfrm>
          <a:prstGeom prst="rect">
            <a:avLst/>
          </a:prstGeom>
        </p:spPr>
        <p:txBody>
          <a:bodyPr vert="horz" rtlCol="0" anchor="ctr">
            <a:normAutofit/>
            <a:scene3d>
              <a:camera prst="orthographicFront"/>
              <a:lightRig rig="soft" dir="t"/>
            </a:scene3d>
            <a:sp3d prstMaterial="softEdge">
              <a:bevelT w="25400" h="25400"/>
            </a:sp3d>
          </a:bodyPr>
          <a:lstStyle/>
          <a:p>
            <a:pPr eaLnBrk="1" hangingPunct="1">
              <a:spcAft>
                <a:spcPts val="600"/>
              </a:spcAft>
              <a:defRPr/>
            </a:pPr>
            <a:endParaRPr lang="en-US" sz="4100" b="1" kern="1200">
              <a:solidFill>
                <a:schemeClr val="tx2"/>
              </a:solidFill>
              <a:effectLst>
                <a:outerShdw blurRad="31750" dist="25400" dir="5400000" algn="tl" rotWithShape="0">
                  <a:srgbClr val="000000">
                    <a:alpha val="25000"/>
                  </a:srgbClr>
                </a:outerShdw>
              </a:effectLst>
              <a:latin typeface="+mj-lt"/>
              <a:ea typeface="+mj-ea"/>
              <a:cs typeface="+mj-cs"/>
            </a:endParaRPr>
          </a:p>
        </p:txBody>
      </p:sp>
      <p:sp>
        <p:nvSpPr>
          <p:cNvPr id="139" name="Text Placeholder 3">
            <a:extLst>
              <a:ext uri="{FF2B5EF4-FFF2-40B4-BE49-F238E27FC236}">
                <a16:creationId xmlns:a16="http://schemas.microsoft.com/office/drawing/2014/main" id="{2357E87D-6785-465F-A8B9-39090DC5F9FE}"/>
              </a:ext>
            </a:extLst>
          </p:cNvPr>
          <p:cNvSpPr>
            <a:spLocks noGrp="1"/>
          </p:cNvSpPr>
          <p:nvPr>
            <p:ph type="body" idx="1"/>
          </p:nvPr>
        </p:nvSpPr>
        <p:spPr>
          <a:xfrm>
            <a:off x="530225" y="274638"/>
            <a:ext cx="8002215" cy="994122"/>
          </a:xfrm>
        </p:spPr>
        <p:txBody>
          <a:bodyPr>
            <a:normAutofit fontScale="92500"/>
          </a:bodyPr>
          <a:lstStyle/>
          <a:p>
            <a:endParaRPr lang="en-US" sz="3200" b="1">
              <a:solidFill>
                <a:schemeClr val="tx2"/>
              </a:solidFill>
              <a:effectLst>
                <a:outerShdw blurRad="31750" dist="25400" dir="5400000" algn="tl" rotWithShape="0">
                  <a:srgbClr val="000000">
                    <a:alpha val="25000"/>
                  </a:srgbClr>
                </a:outerShdw>
              </a:effectLst>
            </a:endParaRPr>
          </a:p>
          <a:p>
            <a:r>
              <a:rPr lang="cy" sz="4300" b="1" i="0" u="none" strike="noStrike" cap="none" baseline="0">
                <a:solidFill>
                  <a:srgbClr val="000000"/>
                </a:solidFill>
                <a:effectLst>
                  <a:outerShdw blurRad="31750" dist="25400" dir="5400000" algn="tl" rotWithShape="0">
                    <a:srgbClr val="000000">
                      <a:alpha val="25098"/>
                    </a:srgbClr>
                  </a:outerShdw>
                </a:effectLst>
                <a:uFillTx/>
                <a:latin typeface="Aptos"/>
              </a:rPr>
              <a:t>Osgoi Llên-ladrad </a:t>
            </a:r>
          </a:p>
          <a:p>
            <a:endParaRPr lang="en-US"/>
          </a:p>
        </p:txBody>
      </p:sp>
      <p:sp>
        <p:nvSpPr>
          <p:cNvPr id="41988" name="Slide Number Placeholder 1">
            <a:extLst>
              <a:ext uri="{FF2B5EF4-FFF2-40B4-BE49-F238E27FC236}">
                <a16:creationId xmlns:a16="http://schemas.microsoft.com/office/drawing/2014/main" id="{362F9A01-3BFB-4D04-BB08-0733A35CD03F}"/>
              </a:ext>
            </a:extLst>
          </p:cNvPr>
          <p:cNvSpPr>
            <a:spLocks noGrp="1" noChangeArrowheads="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defRPr/>
            </a:pPr>
            <a:fld id="{AA5B0BF4-30AD-4D37-BA33-2DF4D44EFD80}" type="slidenum">
              <a:rPr lang="en-GB" altLang="en-US" smtClean="0"/>
              <a:pPr>
                <a:spcAft>
                  <a:spcPts val="600"/>
                </a:spcAft>
                <a:defRPr/>
              </a:pPr>
              <a:t>31</a:t>
            </a:fld>
            <a:endParaRPr lang="en-GB" altLang="en-US"/>
          </a:p>
        </p:txBody>
      </p:sp>
      <p:sp>
        <p:nvSpPr>
          <p:cNvPr id="19459" name="Content Placeholder 2">
            <a:extLst>
              <a:ext uri="{FF2B5EF4-FFF2-40B4-BE49-F238E27FC236}">
                <a16:creationId xmlns:a16="http://schemas.microsoft.com/office/drawing/2014/main" id="{B01A3D05-1D81-4812-B298-8394755425FE}"/>
              </a:ext>
            </a:extLst>
          </p:cNvPr>
          <p:cNvSpPr txBox="1"/>
          <p:nvPr/>
        </p:nvSpPr>
        <p:spPr bwMode="auto">
          <a:xfrm>
            <a:off x="559023" y="1268760"/>
            <a:ext cx="5626968" cy="5081050"/>
          </a:xfrm>
          <a:prstGeom prst="rect">
            <a:avLst/>
          </a:prstGeom>
          <a:noFill/>
          <a:ln>
            <a:noFill/>
            <a:prstDash val="sysDash"/>
            <a:miter lim="800000"/>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lnSpcReduction="10000"/>
          </a:bodyPr>
          <a:lstStyle>
            <a:lvl1pPr>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Tx/>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eaLnBrk="1" hangingPunct="1">
              <a:lnSpc>
                <a:spcPct val="90000"/>
              </a:lnSpc>
              <a:buNone/>
              <a:defRPr/>
            </a:pPr>
            <a:r>
              <a:rPr lang="cy" sz="2200" b="0" i="0" u="none" strike="noStrike" cap="none" baseline="0">
                <a:solidFill>
                  <a:srgbClr val="000000"/>
                </a:solidFill>
                <a:effectLst/>
                <a:uFillTx/>
                <a:latin typeface="Aptos"/>
              </a:rPr>
              <a:t>Byddwch yn ymwybodol y dylech; </a:t>
            </a:r>
          </a:p>
          <a:p>
            <a:pPr marL="342900" indent="-342900" eaLnBrk="1" hangingPunct="1">
              <a:lnSpc>
                <a:spcPct val="90000"/>
              </a:lnSpc>
              <a:buFont typeface="Arial" panose="020B0604020202020204" pitchFamily="34" charset="0"/>
              <a:buChar char="•"/>
              <a:defRPr/>
            </a:pPr>
            <a:r>
              <a:rPr lang="cy" sz="2200" b="0" i="0" u="none" strike="noStrike" cap="none" baseline="0">
                <a:solidFill>
                  <a:srgbClr val="000000"/>
                </a:solidFill>
                <a:effectLst/>
                <a:uFillTx/>
                <a:latin typeface="Aptos"/>
              </a:rPr>
              <a:t>Cydnabod, gan gyfeirnodi'n briodol, unrhyw waith nad yw'n eiddo i chi. </a:t>
            </a:r>
          </a:p>
          <a:p>
            <a:pPr eaLnBrk="1" hangingPunct="1">
              <a:lnSpc>
                <a:spcPct val="90000"/>
              </a:lnSpc>
              <a:buNone/>
              <a:defRPr/>
            </a:pPr>
            <a:r>
              <a:rPr lang="cy" sz="2200" b="0" i="0" u="none" strike="noStrike" cap="none" baseline="0">
                <a:solidFill>
                  <a:srgbClr val="000000"/>
                </a:solidFill>
                <a:effectLst/>
                <a:uFillTx/>
                <a:latin typeface="Aptos"/>
              </a:rPr>
              <a:t>Ni ddylech:</a:t>
            </a:r>
          </a:p>
          <a:p>
            <a:pPr marL="342900" indent="-342900" eaLnBrk="1" hangingPunct="1">
              <a:lnSpc>
                <a:spcPct val="90000"/>
              </a:lnSpc>
              <a:buFont typeface="Arial" panose="020B0604020202020204" pitchFamily="34" charset="0"/>
              <a:buChar char="•"/>
              <a:defRPr/>
            </a:pPr>
            <a:r>
              <a:rPr lang="cy" sz="2200" b="0" i="0" u="none" strike="noStrike" cap="none" baseline="0">
                <a:solidFill>
                  <a:srgbClr val="000000"/>
                </a:solidFill>
                <a:effectLst/>
                <a:uFillTx/>
                <a:latin typeface="Aptos"/>
              </a:rPr>
              <a:t>Cyflawni hunan lên-ladrad o waith blaenorol a gyflwynwyd gennych, ee yn eich gradd mewn gwaith cymdeithasol</a:t>
            </a:r>
          </a:p>
          <a:p>
            <a:pPr marL="342900" indent="-342900" eaLnBrk="1" hangingPunct="1">
              <a:lnSpc>
                <a:spcPct val="90000"/>
              </a:lnSpc>
              <a:buFont typeface="Arial" panose="020B0604020202020204" pitchFamily="34" charset="0"/>
              <a:buChar char="•"/>
              <a:defRPr/>
            </a:pPr>
            <a:r>
              <a:rPr lang="cy" sz="2200" b="0" i="0" u="none" strike="noStrike" cap="none" baseline="0">
                <a:solidFill>
                  <a:srgbClr val="000000"/>
                </a:solidFill>
                <a:effectLst/>
                <a:uFillTx/>
                <a:latin typeface="Aptos"/>
              </a:rPr>
              <a:t>Defnyddio portffolio dysgwr arall fel arweiniad neu gopïo unrhyw ran o bortffolio dysgwr arall</a:t>
            </a:r>
          </a:p>
          <a:p>
            <a:pPr marL="342900" indent="-342900" eaLnBrk="1" hangingPunct="1">
              <a:lnSpc>
                <a:spcPct val="90000"/>
              </a:lnSpc>
              <a:buFont typeface="Arial" panose="020B0604020202020204" pitchFamily="34" charset="0"/>
              <a:buChar char="•"/>
              <a:defRPr/>
            </a:pPr>
            <a:r>
              <a:rPr lang="cy" sz="2200" b="0" i="0" u="none" strike="noStrike" cap="none" baseline="0">
                <a:solidFill>
                  <a:srgbClr val="000000"/>
                </a:solidFill>
                <a:effectLst/>
                <a:uFillTx/>
                <a:latin typeface="Aptos"/>
              </a:rPr>
              <a:t>Y rheol euraidd yw “os oes gennych unrhyw amheuaeth rhowch gyfeiriadau”.</a:t>
            </a:r>
          </a:p>
          <a:p>
            <a:pPr marL="342900" indent="-342900" eaLnBrk="1" hangingPunct="1">
              <a:lnSpc>
                <a:spcPct val="90000"/>
              </a:lnSpc>
              <a:buFont typeface="Arial" panose="020B0604020202020204" pitchFamily="34" charset="0"/>
              <a:buChar char="•"/>
              <a:defRPr/>
            </a:pPr>
            <a:r>
              <a:rPr lang="cy" sz="2200" b="0" i="0" u="none" strike="noStrike" cap="none" baseline="0">
                <a:solidFill>
                  <a:srgbClr val="000000"/>
                </a:solidFill>
                <a:effectLst/>
                <a:uFillTx/>
                <a:latin typeface="Aptos"/>
              </a:rPr>
              <a:t>Mae'r Brifysgol yn ymchwilio i achosion o lên-ladrad - gall achos difrifol o lên-ladrad bwriadol arwain at fethiant a chael ei adrodd i SCW. </a:t>
            </a:r>
          </a:p>
          <a:p>
            <a:pPr eaLnBrk="1" hangingPunct="1">
              <a:lnSpc>
                <a:spcPct val="90000"/>
              </a:lnSpc>
              <a:buFont typeface="Wingdings 3" panose="05040102010807070707" pitchFamily="18" charset="2"/>
              <a:buNone/>
              <a:defRPr/>
            </a:pPr>
            <a:endParaRPr lang="en-US" altLang="en-US" sz="1100">
              <a:latin typeface="+mn-lt"/>
              <a:cs typeface="+mn-cs"/>
            </a:endParaRPr>
          </a:p>
        </p:txBody>
      </p:sp>
      <p:pic>
        <p:nvPicPr>
          <p:cNvPr id="5" name="Picture 3">
            <a:extLst>
              <a:ext uri="{FF2B5EF4-FFF2-40B4-BE49-F238E27FC236}">
                <a16:creationId xmlns:a16="http://schemas.microsoft.com/office/drawing/2014/main" id="{60249CBB-0187-45CE-A938-EF79437C08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0576" r="28414"/>
          <a:stretch>
            <a:fillRect/>
          </a:stretch>
        </p:blipFill>
        <p:spPr bwMode="auto">
          <a:xfrm>
            <a:off x="6190001" y="2262882"/>
            <a:ext cx="2551908" cy="2488762"/>
          </a:xfrm>
          <a:prstGeom prst="rect">
            <a:avLst/>
          </a:prstGeom>
          <a:noFill/>
          <a:ln>
            <a:noFill/>
            <a:prstDash val="sysDash"/>
            <a:miter lim="800000"/>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Footer Placeholder 1">
            <a:extLst>
              <a:ext uri="{FF2B5EF4-FFF2-40B4-BE49-F238E27FC236}">
                <a16:creationId xmlns:a16="http://schemas.microsoft.com/office/drawing/2014/main" id="{1D386079-0FEB-F563-8B15-8A88985741E9}"/>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4" name="Picture 13" descr="A chalkboard with a message on it next to a pair of books&#10;&#10;Description automatically generated">
            <a:extLst>
              <a:ext uri="{FF2B5EF4-FFF2-40B4-BE49-F238E27FC236}">
                <a16:creationId xmlns:a16="http://schemas.microsoft.com/office/drawing/2014/main" id="{E37E9108-5514-6DB5-2B24-BFC96704BC00}"/>
              </a:ext>
            </a:extLst>
          </p:cNvPr>
          <p:cNvPicPr>
            <a:picLocks noChangeAspect="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t="2524" r="20304" b="6568"/>
          <a:stretch>
            <a:fillRect/>
          </a:stretch>
        </p:blipFill>
        <p:spPr>
          <a:xfrm>
            <a:off x="20" y="10"/>
            <a:ext cx="9143980" cy="6857990"/>
          </a:xfrm>
          <a:prstGeom prst="rect">
            <a:avLst/>
          </a:prstGeom>
        </p:spPr>
      </p:pic>
      <p:sp>
        <p:nvSpPr>
          <p:cNvPr id="20" name="Rectangle 1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BF9D615-B1D0-7004-39F0-231F4CA32A73}"/>
              </a:ext>
            </a:extLst>
          </p:cNvPr>
          <p:cNvSpPr>
            <a:spLocks noGrp="1"/>
          </p:cNvSpPr>
          <p:nvPr>
            <p:ph type="title"/>
          </p:nvPr>
        </p:nvSpPr>
        <p:spPr>
          <a:xfrm>
            <a:off x="628650" y="365125"/>
            <a:ext cx="7886700" cy="1325563"/>
          </a:xfrm>
        </p:spPr>
        <p:txBody>
          <a:bodyPr vert="horz" lIns="91440" tIns="45720" rIns="91440" bIns="45720" rtlCol="0" anchor="ctr">
            <a:normAutofit/>
          </a:bodyPr>
          <a:lstStyle/>
          <a:p>
            <a:pPr defTabSz="914400"/>
            <a:r>
              <a:rPr lang="cy" sz="4400" b="1" i="0" u="none" strike="noStrike" cap="none" baseline="0">
                <a:solidFill>
                  <a:srgbClr val="000000"/>
                </a:solidFill>
                <a:effectLst>
                  <a:outerShdw blurRad="31750" dist="25400" dir="5400000" algn="tl" rotWithShape="0">
                    <a:srgbClr val="000000">
                      <a:alpha val="25098"/>
                    </a:srgbClr>
                  </a:outerShdw>
                </a:effectLst>
                <a:uFillTx/>
                <a:latin typeface="Aptos Display"/>
              </a:rPr>
              <a:t>Pwysigrwydd Cyfrinachedd</a:t>
            </a:r>
            <a:br>
              <a:rPr sz="4400"/>
            </a:br>
            <a:endParaRPr sz="4400"/>
          </a:p>
        </p:txBody>
      </p:sp>
      <p:sp>
        <p:nvSpPr>
          <p:cNvPr id="4" name="Content Placeholder 3">
            <a:extLst>
              <a:ext uri="{FF2B5EF4-FFF2-40B4-BE49-F238E27FC236}">
                <a16:creationId xmlns:a16="http://schemas.microsoft.com/office/drawing/2014/main" id="{588D2D91-D024-995D-1DF3-B285729ABDF4}"/>
              </a:ext>
            </a:extLst>
          </p:cNvPr>
          <p:cNvSpPr>
            <a:spLocks noGrp="1"/>
          </p:cNvSpPr>
          <p:nvPr>
            <p:ph sz="half" idx="2"/>
          </p:nvPr>
        </p:nvSpPr>
        <p:spPr>
          <a:xfrm>
            <a:off x="628650" y="1268760"/>
            <a:ext cx="7886700" cy="4908203"/>
          </a:xfrm>
        </p:spPr>
        <p:txBody>
          <a:bodyPr vert="horz" lIns="91440" tIns="45720" rIns="91440" bIns="45720" rtlCol="0">
            <a:normAutofit/>
          </a:bodyPr>
          <a:lstStyle/>
          <a:p>
            <a:pPr defTabSz="914400">
              <a:defRPr/>
            </a:pPr>
            <a:r>
              <a:rPr lang="cy" sz="2100" b="0" i="0" u="none" strike="noStrike" cap="none" baseline="0">
                <a:solidFill>
                  <a:srgbClr val="000000"/>
                </a:solidFill>
                <a:effectLst/>
                <a:uFillTx/>
                <a:latin typeface="Aptos"/>
              </a:rPr>
              <a:t>Mae'n bwysig na ellir adnabod unrhyw unigolyn/unigolion o fewn eich portffolio, naill ai'n uniongyrchol neu'n anuniongyrchol o'r wybodaeth yn y portffolio.</a:t>
            </a:r>
          </a:p>
          <a:p>
            <a:pPr defTabSz="914400">
              <a:defRPr/>
            </a:pPr>
            <a:r>
              <a:rPr lang="cy" sz="2100" b="0" i="0" u="none" strike="noStrike" cap="none" baseline="0">
                <a:solidFill>
                  <a:srgbClr val="000000"/>
                </a:solidFill>
                <a:effectLst/>
                <a:uFillTx/>
                <a:latin typeface="Aptos"/>
              </a:rPr>
              <a:t>Defnyddiwch rifau </a:t>
            </a:r>
            <a:r>
              <a:rPr lang="cy" sz="2100" b="1" i="0" u="none" strike="noStrike" cap="none" baseline="0">
                <a:solidFill>
                  <a:srgbClr val="000000"/>
                </a:solidFill>
                <a:effectLst/>
                <a:uFillTx/>
                <a:latin typeface="Aptos"/>
              </a:rPr>
              <a:t>nid</a:t>
            </a:r>
            <a:r>
              <a:rPr lang="cy" sz="2100" b="0" i="0" u="none" strike="noStrike" cap="none" baseline="0">
                <a:solidFill>
                  <a:srgbClr val="000000"/>
                </a:solidFill>
                <a:effectLst/>
                <a:uFillTx/>
                <a:latin typeface="Aptos"/>
              </a:rPr>
              <a:t> llythrennau neu enwau ffug i adnabod unigolion rydych yn gweithio gyda nhw. </a:t>
            </a:r>
          </a:p>
          <a:p>
            <a:pPr defTabSz="914400">
              <a:defRPr/>
            </a:pPr>
            <a:r>
              <a:rPr lang="cy" sz="2100" b="0" i="0" u="none" strike="noStrike" cap="none" baseline="0">
                <a:solidFill>
                  <a:srgbClr val="000000"/>
                </a:solidFill>
                <a:effectLst/>
                <a:uFillTx/>
                <a:latin typeface="Aptos"/>
              </a:rPr>
              <a:t>Bydd toriad amodau bach yn arwain at dynnu 5 marc o'ch marc am y dasg honno. </a:t>
            </a:r>
          </a:p>
          <a:p>
            <a:pPr defTabSz="914400">
              <a:defRPr/>
            </a:pPr>
            <a:r>
              <a:rPr lang="cy" sz="2100" b="0" i="0" u="none" strike="noStrike" cap="none" baseline="0">
                <a:solidFill>
                  <a:srgbClr val="000000"/>
                </a:solidFill>
                <a:effectLst/>
                <a:uFillTx/>
                <a:latin typeface="Aptos"/>
              </a:rPr>
              <a:t>Bydd toriad amodau mawr (enw rhywun neu fanylion adnabod) yn golygu na fydd y gwaith yn cael ei ddarllen. Bydd yn cael ei ddychwelyd atoch i ddileu'r toriad a bydd yr ailgyflwyno'n cael ei gapio ar 40%.</a:t>
            </a:r>
          </a:p>
          <a:p>
            <a:pPr defTabSz="914400">
              <a:defRPr/>
            </a:pPr>
            <a:r>
              <a:rPr lang="cy" sz="2100" b="1" i="0" u="none" strike="noStrike" cap="none" baseline="0">
                <a:solidFill>
                  <a:srgbClr val="000000"/>
                </a:solidFill>
                <a:effectLst/>
                <a:uFillTx/>
                <a:latin typeface="Aptos"/>
              </a:rPr>
              <a:t>Rhaid i chi gymryd cyfrifoldeb personol am gadw at ofynion cyfrinachedd a pheidio â dibynnu ar eraill i amlygu achosion o dorri amodau. </a:t>
            </a:r>
          </a:p>
          <a:p>
            <a:pPr marL="0" indent="0" defTabSz="914400">
              <a:buNone/>
              <a:defRPr/>
            </a:pPr>
            <a:endParaRPr lang="en-US" altLang="en-US" b="1"/>
          </a:p>
          <a:p>
            <a:pPr indent="-228600" defTabSz="914400"/>
            <a:endParaRPr lang="en-US"/>
          </a:p>
        </p:txBody>
      </p:sp>
      <p:sp>
        <p:nvSpPr>
          <p:cNvPr id="7" name="Slide Number Placeholder 6">
            <a:extLst>
              <a:ext uri="{FF2B5EF4-FFF2-40B4-BE49-F238E27FC236}">
                <a16:creationId xmlns:a16="http://schemas.microsoft.com/office/drawing/2014/main" id="{8023243B-ED22-6D8F-20D3-52B8E78AD91F}"/>
              </a:ext>
            </a:extLst>
          </p:cNvPr>
          <p:cNvSpPr>
            <a:spLocks noGrp="1"/>
          </p:cNvSpPr>
          <p:nvPr>
            <p:ph type="sldNum" sz="quarter" idx="12"/>
          </p:nvPr>
        </p:nvSpPr>
        <p:spPr>
          <a:xfrm>
            <a:off x="6457950" y="6356350"/>
            <a:ext cx="2057400" cy="365125"/>
          </a:xfrm>
        </p:spPr>
        <p:txBody>
          <a:bodyPr vert="horz" lIns="91440" tIns="45720" rIns="91440" bIns="45720" rtlCol="0" anchor="ctr">
            <a:normAutofit/>
          </a:bodyPr>
          <a:lstStyle/>
          <a:p>
            <a:pPr>
              <a:spcAft>
                <a:spcPts val="600"/>
              </a:spcAft>
              <a:defRPr/>
            </a:pPr>
            <a:fld id="{B0BA0F15-66FD-47F2-904D-700571CB0C0C}" type="slidenum">
              <a:rPr lang="en-US" altLang="en-US" sz="1200" smtClean="0">
                <a:solidFill>
                  <a:prstClr val="black">
                    <a:tint val="75000"/>
                  </a:prstClr>
                </a:solidFill>
                <a:latin typeface="Calibri"/>
              </a:rPr>
              <a:pPr>
                <a:spcAft>
                  <a:spcPts val="600"/>
                </a:spcAft>
                <a:defRPr/>
              </a:pPr>
              <a:t>32</a:t>
            </a:fld>
            <a:endParaRPr lang="en-US" altLang="en-US" sz="1200">
              <a:solidFill>
                <a:prstClr val="black">
                  <a:tint val="75000"/>
                </a:prstClr>
              </a:solidFill>
              <a:latin typeface="Calibri"/>
            </a:endParaRPr>
          </a:p>
        </p:txBody>
      </p:sp>
      <p:sp>
        <p:nvSpPr>
          <p:cNvPr id="3" name="Footer Placeholder 2">
            <a:extLst>
              <a:ext uri="{FF2B5EF4-FFF2-40B4-BE49-F238E27FC236}">
                <a16:creationId xmlns:a16="http://schemas.microsoft.com/office/drawing/2014/main" id="{82CCAF08-5FF4-C767-908D-6BEED3EAE2B0}"/>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extLst>
      <p:ext uri="{BB962C8B-B14F-4D97-AF65-F5344CB8AC3E}">
        <p14:creationId xmlns:p14="http://schemas.microsoft.com/office/powerpoint/2010/main" val="1367209970"/>
      </p:ext>
    </p:extLst>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Exclamation mark on a yellow background">
            <a:extLst>
              <a:ext uri="{FF2B5EF4-FFF2-40B4-BE49-F238E27FC236}">
                <a16:creationId xmlns:a16="http://schemas.microsoft.com/office/drawing/2014/main" id="{4CC86930-C087-E929-2B45-EFF464B2CC69}"/>
              </a:ext>
            </a:extLst>
          </p:cNvPr>
          <p:cNvPicPr>
            <a:picLocks noChangeAspect="1"/>
          </p:cNvPicPr>
          <p:nvPr/>
        </p:nvPicPr>
        <p:blipFill>
          <a:blip r:embed="rId3"/>
          <a:stretch>
            <a:fillRect/>
          </a:stretch>
        </p:blipFill>
        <p:spPr>
          <a:xfrm>
            <a:off x="20" y="10"/>
            <a:ext cx="9143980" cy="6857990"/>
          </a:xfrm>
          <a:prstGeom prst="rect">
            <a:avLst/>
          </a:prstGeom>
        </p:spPr>
      </p:pic>
      <p:sp>
        <p:nvSpPr>
          <p:cNvPr id="10" name="Rectangle 9">
            <a:extLst>
              <a:ext uri="{FF2B5EF4-FFF2-40B4-BE49-F238E27FC236}">
                <a16:creationId xmlns:a16="http://schemas.microsoft.com/office/drawing/2014/main" id="{257363FD-7E77-4145-9483-331A807A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7601" cy="6858000"/>
          </a:xfrm>
          <a:prstGeom prst="rect">
            <a:avLst/>
          </a:prstGeom>
          <a:gradFill flip="none" rotWithShape="1">
            <a:gsLst>
              <a:gs pos="28000">
                <a:schemeClr val="bg2">
                  <a:alpha val="84000"/>
                </a:schemeClr>
              </a:gs>
              <a:gs pos="74000">
                <a:schemeClr val="bg1"/>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itle 2">
            <a:extLst>
              <a:ext uri="{FF2B5EF4-FFF2-40B4-BE49-F238E27FC236}">
                <a16:creationId xmlns:a16="http://schemas.microsoft.com/office/drawing/2014/main" id="{4B3270D1-25FD-4B10-AB57-C192ED98F4BF}"/>
              </a:ext>
            </a:extLst>
          </p:cNvPr>
          <p:cNvSpPr>
            <a:spLocks noGrp="1"/>
          </p:cNvSpPr>
          <p:nvPr>
            <p:ph type="title"/>
          </p:nvPr>
        </p:nvSpPr>
        <p:spPr>
          <a:xfrm>
            <a:off x="628650" y="365125"/>
            <a:ext cx="7886700" cy="1325563"/>
          </a:xfrm>
        </p:spPr>
        <p:txBody>
          <a:bodyPr vert="horz" lIns="91440" tIns="45720" rIns="91440" bIns="45720" rtlCol="0" anchor="ctr">
            <a:normAutofit/>
          </a:bodyPr>
          <a:lstStyle/>
          <a:p>
            <a:pPr defTabSz="914400"/>
            <a:r>
              <a:rPr lang="cy" sz="4400" b="1" i="0" u="none" strike="noStrike" cap="none" baseline="0">
                <a:solidFill>
                  <a:srgbClr val="000000"/>
                </a:solidFill>
                <a:effectLst/>
                <a:uFillTx/>
                <a:latin typeface="Aptos Display"/>
              </a:rPr>
              <a:t>Proses Gyflwyno</a:t>
            </a:r>
            <a:br>
              <a:rPr sz="4400"/>
            </a:br>
            <a:endParaRPr sz="4400"/>
          </a:p>
        </p:txBody>
      </p:sp>
      <p:sp>
        <p:nvSpPr>
          <p:cNvPr id="2" name="Content Placeholder 1">
            <a:extLst>
              <a:ext uri="{FF2B5EF4-FFF2-40B4-BE49-F238E27FC236}">
                <a16:creationId xmlns:a16="http://schemas.microsoft.com/office/drawing/2014/main" id="{9676167F-F00A-4123-B07A-FD1E05D9F4EF}"/>
              </a:ext>
            </a:extLst>
          </p:cNvPr>
          <p:cNvSpPr>
            <a:spLocks noGrp="1"/>
          </p:cNvSpPr>
          <p:nvPr>
            <p:ph sz="half" idx="2"/>
          </p:nvPr>
        </p:nvSpPr>
        <p:spPr>
          <a:xfrm>
            <a:off x="628650" y="1268760"/>
            <a:ext cx="7886700" cy="4908203"/>
          </a:xfrm>
        </p:spPr>
        <p:txBody>
          <a:bodyPr vert="horz" lIns="91440" tIns="45720" rIns="91440" bIns="45720" rtlCol="0">
            <a:normAutofit lnSpcReduction="10000"/>
          </a:bodyPr>
          <a:lstStyle/>
          <a:p>
            <a:pPr defTabSz="914400"/>
            <a:r>
              <a:rPr lang="cy" sz="2000" b="0" i="0" u="none" strike="noStrike" cap="none" baseline="0" dirty="0">
                <a:solidFill>
                  <a:srgbClr val="000000"/>
                </a:solidFill>
                <a:effectLst/>
                <a:uFillTx/>
                <a:latin typeface="Aptos"/>
              </a:rPr>
              <a:t>Mae cyflwyno Prifysgol y Drindod Dewi Sant trwy Moodle</a:t>
            </a:r>
          </a:p>
          <a:p>
            <a:pPr defTabSz="914400"/>
            <a:r>
              <a:rPr lang="cy" sz="2000" b="0" i="0" u="none" strike="noStrike" cap="none" baseline="0" dirty="0">
                <a:solidFill>
                  <a:srgbClr val="000000"/>
                </a:solidFill>
                <a:effectLst/>
                <a:uFillTx/>
                <a:latin typeface="Aptos"/>
              </a:rPr>
              <a:t>Cyflwynwch/llwythwch eich portffolio drwy eich cyfrif Moodle cyn y dyddiad cau (12 canol dydd fel arfer). </a:t>
            </a:r>
          </a:p>
          <a:p>
            <a:pPr defTabSz="914400"/>
            <a:r>
              <a:rPr lang="cy" sz="2000" b="0" i="0" u="none" strike="noStrike" cap="none" baseline="0" dirty="0">
                <a:solidFill>
                  <a:srgbClr val="000000"/>
                </a:solidFill>
                <a:effectLst/>
                <a:uFillTx/>
                <a:latin typeface="Aptos"/>
              </a:rPr>
              <a:t>Mae gofyn i chi gyflwyno pob un o 5 elfen (Tasg) y portffolio i'r   dolenni cyflwyno Turnitin priodol.  Lawrlwythwch y profforma ar gyfer pob tasg o Moodle.</a:t>
            </a:r>
          </a:p>
          <a:p>
            <a:pPr defTabSz="914400"/>
            <a:r>
              <a:rPr lang="cy" sz="2000" b="0" i="0" u="none" strike="noStrike" cap="none" baseline="0" dirty="0">
                <a:solidFill>
                  <a:srgbClr val="000000"/>
                </a:solidFill>
                <a:effectLst/>
                <a:uFillTx/>
                <a:latin typeface="Aptos"/>
              </a:rPr>
              <a:t>Dylai pwynt cyflwyno'r adran olaf “Rhestr gyfeiriadau a gwybodaeth arall – 7”, gynnwys eich rhestr gyfeiriadau ynghyd â manylion y gweithdai a fynychwyd, adroddiad y mentor, manylion y dysgwr, llofnodion a dilysiad rheolwr llinell, a'r cytundeb dysgu. </a:t>
            </a:r>
          </a:p>
          <a:p>
            <a:pPr defTabSz="914400"/>
            <a:r>
              <a:rPr lang="cy" sz="2000" b="0" i="0" u="none" strike="noStrike" cap="none" baseline="0" dirty="0">
                <a:solidFill>
                  <a:srgbClr val="000000"/>
                </a:solidFill>
                <a:effectLst/>
                <a:uFillTx/>
                <a:latin typeface="Aptos"/>
              </a:rPr>
              <a:t>Sicrhewch fod eich gwaith ysgrifenedig yn adrannau 2-7 yn dilyn y canllawiau ynglŷn â chyfrinachedd a llên-ladrad.</a:t>
            </a:r>
          </a:p>
          <a:p>
            <a:pPr defTabSz="914400"/>
            <a:r>
              <a:rPr lang="cy" sz="2000" b="0" i="0" u="none" strike="noStrike" cap="none" baseline="0" dirty="0">
                <a:solidFill>
                  <a:srgbClr val="000000"/>
                </a:solidFill>
                <a:effectLst/>
                <a:uFillTx/>
                <a:latin typeface="Aptos"/>
              </a:rPr>
              <a:t>Pan ofynnir am enw ffeil ar Turnitin nodwch eich Enw a Rhif Myfyfyriwr.</a:t>
            </a:r>
          </a:p>
          <a:p>
            <a:pPr defTabSz="914400"/>
            <a:r>
              <a:rPr lang="cy" sz="2000" b="0" i="0" u="none" strike="noStrike" cap="none" baseline="0" dirty="0">
                <a:solidFill>
                  <a:srgbClr val="000000"/>
                </a:solidFill>
                <a:effectLst/>
                <a:uFillTx/>
                <a:latin typeface="Aptos"/>
              </a:rPr>
              <a:t>Sicrhewch eich bod yn cyflwyno'r dasg gywir i'r pwyntiau cyflwyno cywir. </a:t>
            </a:r>
          </a:p>
          <a:p>
            <a:pPr indent="-228600" defTabSz="914400"/>
            <a:endParaRPr lang="en-US" sz="1900" dirty="0"/>
          </a:p>
          <a:p>
            <a:pPr indent="-228600" defTabSz="914400"/>
            <a:endParaRPr lang="en-US" sz="1900" dirty="0"/>
          </a:p>
        </p:txBody>
      </p:sp>
      <p:sp>
        <p:nvSpPr>
          <p:cNvPr id="4" name="Slide Number Placeholder 3">
            <a:extLst>
              <a:ext uri="{FF2B5EF4-FFF2-40B4-BE49-F238E27FC236}">
                <a16:creationId xmlns:a16="http://schemas.microsoft.com/office/drawing/2014/main" id="{DABDDB33-B2FF-488D-A76B-D086AF1D2C1F}"/>
              </a:ext>
            </a:extLst>
          </p:cNvPr>
          <p:cNvSpPr>
            <a:spLocks noGrp="1"/>
          </p:cNvSpPr>
          <p:nvPr>
            <p:ph type="sldNum" sz="quarter" idx="12"/>
          </p:nvPr>
        </p:nvSpPr>
        <p:spPr>
          <a:xfrm>
            <a:off x="6457950" y="6356350"/>
            <a:ext cx="2057400" cy="365125"/>
          </a:xfrm>
        </p:spPr>
        <p:txBody>
          <a:bodyPr vert="horz" lIns="91440" tIns="45720" rIns="91440" bIns="45720" rtlCol="0" anchor="ctr">
            <a:normAutofit/>
          </a:bodyPr>
          <a:lstStyle/>
          <a:p>
            <a:pPr>
              <a:spcAft>
                <a:spcPts val="600"/>
              </a:spcAft>
              <a:defRPr/>
            </a:pPr>
            <a:fld id="{E07D619C-9A2E-4280-B9DB-349F82AE6CEA}" type="slidenum">
              <a:rPr lang="en-US" altLang="en-US" sz="1000">
                <a:solidFill>
                  <a:schemeClr val="tx1">
                    <a:lumMod val="50000"/>
                    <a:lumOff val="50000"/>
                  </a:schemeClr>
                </a:solidFill>
                <a:latin typeface="Calibri"/>
              </a:rPr>
              <a:pPr>
                <a:spcAft>
                  <a:spcPts val="600"/>
                </a:spcAft>
                <a:defRPr/>
              </a:pPr>
              <a:t>33</a:t>
            </a:fld>
            <a:endParaRPr lang="en-US" altLang="en-US" sz="1000">
              <a:solidFill>
                <a:schemeClr val="tx1">
                  <a:lumMod val="50000"/>
                  <a:lumOff val="50000"/>
                </a:schemeClr>
              </a:solidFill>
              <a:latin typeface="Calibri"/>
            </a:endParaRPr>
          </a:p>
        </p:txBody>
      </p:sp>
      <p:sp>
        <p:nvSpPr>
          <p:cNvPr id="5" name="Footer Placeholder 4">
            <a:extLst>
              <a:ext uri="{FF2B5EF4-FFF2-40B4-BE49-F238E27FC236}">
                <a16:creationId xmlns:a16="http://schemas.microsoft.com/office/drawing/2014/main" id="{D5C1D227-AC13-FA26-DA1F-936E303AF687}"/>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extLst>
      <p:ext uri="{BB962C8B-B14F-4D97-AF65-F5344CB8AC3E}">
        <p14:creationId xmlns:p14="http://schemas.microsoft.com/office/powerpoint/2010/main" val="1984178338"/>
      </p:ext>
    </p:extLst>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5D13CC36-B950-4F02-9BAF-9A7EB26739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1BDED99-B35B-4FEE-A274-8E8DB6FEEE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768547" cy="6857999"/>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Exclamation mark on a yellow background">
            <a:extLst>
              <a:ext uri="{FF2B5EF4-FFF2-40B4-BE49-F238E27FC236}">
                <a16:creationId xmlns:a16="http://schemas.microsoft.com/office/drawing/2014/main" id="{B8F59234-BE9C-EA00-606B-466230B4BAF8}"/>
              </a:ext>
            </a:extLst>
          </p:cNvPr>
          <p:cNvPicPr>
            <a:picLocks noChangeAspect="1"/>
          </p:cNvPicPr>
          <p:nvPr/>
        </p:nvPicPr>
        <p:blipFill>
          <a:blip r:embed="rId3"/>
          <a:srcRect l="39137" r="26219"/>
          <a:stretch>
            <a:fillRect/>
          </a:stretch>
        </p:blipFill>
        <p:spPr>
          <a:xfrm>
            <a:off x="5976166" y="10"/>
            <a:ext cx="3167834" cy="6857990"/>
          </a:xfrm>
          <a:custGeom>
            <a:avLst/>
            <a:gdLst/>
            <a:ahLst/>
            <a:cxnLst/>
            <a:rect l="l" t="t" r="r" b="b"/>
            <a:pathLst>
              <a:path w="4223778" h="6865951">
                <a:moveTo>
                  <a:pt x="478794" y="0"/>
                </a:moveTo>
                <a:lnTo>
                  <a:pt x="4223778" y="0"/>
                </a:lnTo>
                <a:lnTo>
                  <a:pt x="4223778" y="6865951"/>
                </a:lnTo>
                <a:lnTo>
                  <a:pt x="52221" y="6865951"/>
                </a:lnTo>
                <a:lnTo>
                  <a:pt x="49989" y="6844695"/>
                </a:lnTo>
                <a:cubicBezTo>
                  <a:pt x="46440" y="6810509"/>
                  <a:pt x="42891" y="6776323"/>
                  <a:pt x="41304" y="6765443"/>
                </a:cubicBezTo>
                <a:cubicBezTo>
                  <a:pt x="35681" y="6732842"/>
                  <a:pt x="13533" y="6716945"/>
                  <a:pt x="11182" y="6694817"/>
                </a:cubicBezTo>
                <a:cubicBezTo>
                  <a:pt x="16764" y="6697663"/>
                  <a:pt x="14835" y="6635151"/>
                  <a:pt x="10913" y="6627127"/>
                </a:cubicBezTo>
                <a:cubicBezTo>
                  <a:pt x="19564" y="6579282"/>
                  <a:pt x="-12861" y="6585665"/>
                  <a:pt x="5999" y="6527525"/>
                </a:cubicBezTo>
                <a:cubicBezTo>
                  <a:pt x="12287" y="6468687"/>
                  <a:pt x="19003" y="6409739"/>
                  <a:pt x="7685" y="6346547"/>
                </a:cubicBezTo>
                <a:cubicBezTo>
                  <a:pt x="31149" y="6240430"/>
                  <a:pt x="5895" y="6134229"/>
                  <a:pt x="12535" y="6084924"/>
                </a:cubicBezTo>
                <a:cubicBezTo>
                  <a:pt x="14696" y="6024961"/>
                  <a:pt x="53867" y="6020785"/>
                  <a:pt x="45320" y="5989742"/>
                </a:cubicBezTo>
                <a:cubicBezTo>
                  <a:pt x="41264" y="5940899"/>
                  <a:pt x="43258" y="5932095"/>
                  <a:pt x="40418" y="5889597"/>
                </a:cubicBezTo>
                <a:cubicBezTo>
                  <a:pt x="20860" y="5848611"/>
                  <a:pt x="51187" y="5792775"/>
                  <a:pt x="49796" y="5755774"/>
                </a:cubicBezTo>
                <a:cubicBezTo>
                  <a:pt x="43522" y="5734342"/>
                  <a:pt x="37368" y="5692606"/>
                  <a:pt x="49956" y="5684909"/>
                </a:cubicBezTo>
                <a:cubicBezTo>
                  <a:pt x="52825" y="5660429"/>
                  <a:pt x="62553" y="5623499"/>
                  <a:pt x="67011" y="5608897"/>
                </a:cubicBezTo>
                <a:lnTo>
                  <a:pt x="76701" y="5597290"/>
                </a:lnTo>
                <a:cubicBezTo>
                  <a:pt x="87717" y="5587442"/>
                  <a:pt x="82431" y="5550877"/>
                  <a:pt x="89120" y="5529641"/>
                </a:cubicBezTo>
                <a:cubicBezTo>
                  <a:pt x="69291" y="5496375"/>
                  <a:pt x="118554" y="5526326"/>
                  <a:pt x="94330" y="5470852"/>
                </a:cubicBezTo>
                <a:cubicBezTo>
                  <a:pt x="95483" y="5449506"/>
                  <a:pt x="114690" y="5429653"/>
                  <a:pt x="116139" y="5390946"/>
                </a:cubicBezTo>
                <a:cubicBezTo>
                  <a:pt x="127589" y="5337323"/>
                  <a:pt x="132794" y="5338384"/>
                  <a:pt x="135560" y="5284344"/>
                </a:cubicBezTo>
                <a:cubicBezTo>
                  <a:pt x="143629" y="5226223"/>
                  <a:pt x="148113" y="5192743"/>
                  <a:pt x="158141" y="5143920"/>
                </a:cubicBezTo>
                <a:cubicBezTo>
                  <a:pt x="170128" y="5118849"/>
                  <a:pt x="159838" y="5102006"/>
                  <a:pt x="174950" y="5088188"/>
                </a:cubicBezTo>
                <a:cubicBezTo>
                  <a:pt x="197620" y="5107654"/>
                  <a:pt x="181875" y="4983257"/>
                  <a:pt x="203603" y="5010764"/>
                </a:cubicBezTo>
                <a:lnTo>
                  <a:pt x="258582" y="4919969"/>
                </a:lnTo>
                <a:cubicBezTo>
                  <a:pt x="238838" y="4883087"/>
                  <a:pt x="271098" y="4853332"/>
                  <a:pt x="287910" y="4849612"/>
                </a:cubicBezTo>
                <a:cubicBezTo>
                  <a:pt x="294156" y="4811643"/>
                  <a:pt x="286101" y="4834074"/>
                  <a:pt x="305439" y="4799017"/>
                </a:cubicBezTo>
                <a:cubicBezTo>
                  <a:pt x="322572" y="4758926"/>
                  <a:pt x="352642" y="4705848"/>
                  <a:pt x="373456" y="4667754"/>
                </a:cubicBezTo>
                <a:cubicBezTo>
                  <a:pt x="384080" y="4649919"/>
                  <a:pt x="401158" y="4670663"/>
                  <a:pt x="407944" y="4574050"/>
                </a:cubicBezTo>
                <a:cubicBezTo>
                  <a:pt x="408098" y="4548109"/>
                  <a:pt x="427782" y="4503327"/>
                  <a:pt x="425133" y="4462469"/>
                </a:cubicBezTo>
                <a:lnTo>
                  <a:pt x="433890" y="4364681"/>
                </a:lnTo>
                <a:cubicBezTo>
                  <a:pt x="430018" y="4339230"/>
                  <a:pt x="435361" y="4287915"/>
                  <a:pt x="440691" y="4222147"/>
                </a:cubicBezTo>
                <a:cubicBezTo>
                  <a:pt x="451463" y="4164562"/>
                  <a:pt x="497377" y="4067298"/>
                  <a:pt x="503057" y="3977136"/>
                </a:cubicBezTo>
                <a:cubicBezTo>
                  <a:pt x="519229" y="3939837"/>
                  <a:pt x="472839" y="3875689"/>
                  <a:pt x="507582" y="3776020"/>
                </a:cubicBezTo>
                <a:cubicBezTo>
                  <a:pt x="497716" y="3757477"/>
                  <a:pt x="518006" y="3707185"/>
                  <a:pt x="521577" y="3692206"/>
                </a:cubicBezTo>
                <a:cubicBezTo>
                  <a:pt x="525148" y="3677227"/>
                  <a:pt x="526352" y="3687655"/>
                  <a:pt x="529009" y="3686147"/>
                </a:cubicBezTo>
                <a:cubicBezTo>
                  <a:pt x="531848" y="3650325"/>
                  <a:pt x="545504" y="3563351"/>
                  <a:pt x="551870" y="3514534"/>
                </a:cubicBezTo>
                <a:cubicBezTo>
                  <a:pt x="561331" y="3487751"/>
                  <a:pt x="581973" y="3426419"/>
                  <a:pt x="567205" y="3393248"/>
                </a:cubicBezTo>
                <a:cubicBezTo>
                  <a:pt x="585208" y="3400657"/>
                  <a:pt x="563566" y="3353906"/>
                  <a:pt x="579630" y="3344723"/>
                </a:cubicBezTo>
                <a:cubicBezTo>
                  <a:pt x="592861" y="3339338"/>
                  <a:pt x="589379" y="3323900"/>
                  <a:pt x="592672" y="3310978"/>
                </a:cubicBezTo>
                <a:cubicBezTo>
                  <a:pt x="605351" y="3299735"/>
                  <a:pt x="594296" y="3237176"/>
                  <a:pt x="589270" y="3216655"/>
                </a:cubicBezTo>
                <a:cubicBezTo>
                  <a:pt x="566909" y="3160431"/>
                  <a:pt x="626099" y="3142203"/>
                  <a:pt x="609663" y="3096973"/>
                </a:cubicBezTo>
                <a:cubicBezTo>
                  <a:pt x="609191" y="3084373"/>
                  <a:pt x="615889" y="3033331"/>
                  <a:pt x="618886" y="3023628"/>
                </a:cubicBezTo>
                <a:lnTo>
                  <a:pt x="630425" y="2998646"/>
                </a:lnTo>
                <a:lnTo>
                  <a:pt x="640017" y="2995914"/>
                </a:lnTo>
                <a:lnTo>
                  <a:pt x="643600" y="2978244"/>
                </a:lnTo>
                <a:lnTo>
                  <a:pt x="659520" y="2950805"/>
                </a:lnTo>
                <a:cubicBezTo>
                  <a:pt x="620152" y="2937671"/>
                  <a:pt x="687598" y="2860550"/>
                  <a:pt x="650890" y="2864933"/>
                </a:cubicBezTo>
                <a:cubicBezTo>
                  <a:pt x="663707" y="2817056"/>
                  <a:pt x="662078" y="2779813"/>
                  <a:pt x="640210" y="2741864"/>
                </a:cubicBezTo>
                <a:cubicBezTo>
                  <a:pt x="634452" y="2649732"/>
                  <a:pt x="665268" y="2597914"/>
                  <a:pt x="639387" y="2510931"/>
                </a:cubicBezTo>
                <a:cubicBezTo>
                  <a:pt x="645574" y="2407642"/>
                  <a:pt x="671719" y="2317589"/>
                  <a:pt x="680438" y="2227415"/>
                </a:cubicBezTo>
                <a:cubicBezTo>
                  <a:pt x="664175" y="2189847"/>
                  <a:pt x="704423" y="2141655"/>
                  <a:pt x="688135" y="2054289"/>
                </a:cubicBezTo>
                <a:cubicBezTo>
                  <a:pt x="683239" y="2048201"/>
                  <a:pt x="684029" y="1979567"/>
                  <a:pt x="681480" y="1972202"/>
                </a:cubicBezTo>
                <a:lnTo>
                  <a:pt x="686247" y="1917474"/>
                </a:lnTo>
                <a:lnTo>
                  <a:pt x="679783" y="1862721"/>
                </a:lnTo>
                <a:cubicBezTo>
                  <a:pt x="683677" y="1851209"/>
                  <a:pt x="688980" y="1824057"/>
                  <a:pt x="686639" y="1818227"/>
                </a:cubicBezTo>
                <a:lnTo>
                  <a:pt x="658235" y="1742488"/>
                </a:lnTo>
                <a:cubicBezTo>
                  <a:pt x="645662" y="1715201"/>
                  <a:pt x="661423" y="1719638"/>
                  <a:pt x="636990" y="1638389"/>
                </a:cubicBezTo>
                <a:cubicBezTo>
                  <a:pt x="626351" y="1601441"/>
                  <a:pt x="629414" y="1617134"/>
                  <a:pt x="602059" y="1570807"/>
                </a:cubicBezTo>
                <a:lnTo>
                  <a:pt x="570903" y="1513173"/>
                </a:lnTo>
                <a:cubicBezTo>
                  <a:pt x="570781" y="1503175"/>
                  <a:pt x="550561" y="1468055"/>
                  <a:pt x="550438" y="1458058"/>
                </a:cubicBezTo>
                <a:cubicBezTo>
                  <a:pt x="556848" y="1428101"/>
                  <a:pt x="546263" y="1422712"/>
                  <a:pt x="531416" y="1385478"/>
                </a:cubicBezTo>
                <a:cubicBezTo>
                  <a:pt x="527790" y="1370753"/>
                  <a:pt x="490725" y="1304050"/>
                  <a:pt x="501981" y="1265452"/>
                </a:cubicBezTo>
                <a:cubicBezTo>
                  <a:pt x="501825" y="1234781"/>
                  <a:pt x="490462" y="1187660"/>
                  <a:pt x="487370" y="1141743"/>
                </a:cubicBezTo>
                <a:cubicBezTo>
                  <a:pt x="484278" y="1095826"/>
                  <a:pt x="483852" y="1028118"/>
                  <a:pt x="483427" y="989948"/>
                </a:cubicBezTo>
                <a:cubicBezTo>
                  <a:pt x="483001" y="951779"/>
                  <a:pt x="494678" y="945984"/>
                  <a:pt x="484820" y="912725"/>
                </a:cubicBezTo>
                <a:cubicBezTo>
                  <a:pt x="467566" y="854951"/>
                  <a:pt x="510777" y="860797"/>
                  <a:pt x="475093" y="812798"/>
                </a:cubicBezTo>
                <a:cubicBezTo>
                  <a:pt x="461960" y="787034"/>
                  <a:pt x="498505" y="551948"/>
                  <a:pt x="461972" y="450605"/>
                </a:cubicBezTo>
                <a:cubicBezTo>
                  <a:pt x="470167" y="357604"/>
                  <a:pt x="458694" y="431306"/>
                  <a:pt x="465015" y="372906"/>
                </a:cubicBezTo>
                <a:cubicBezTo>
                  <a:pt x="503427" y="364177"/>
                  <a:pt x="489736" y="290341"/>
                  <a:pt x="490377" y="246134"/>
                </a:cubicBezTo>
                <a:cubicBezTo>
                  <a:pt x="491019" y="201927"/>
                  <a:pt x="449725" y="138160"/>
                  <a:pt x="468864" y="107666"/>
                </a:cubicBezTo>
                <a:cubicBezTo>
                  <a:pt x="468282" y="89794"/>
                  <a:pt x="477749" y="76947"/>
                  <a:pt x="477167" y="59075"/>
                </a:cubicBezTo>
                <a:lnTo>
                  <a:pt x="472992" y="14560"/>
                </a:lnTo>
                <a:close/>
              </a:path>
            </a:pathLst>
          </a:custGeom>
        </p:spPr>
      </p:pic>
      <p:sp>
        <p:nvSpPr>
          <p:cNvPr id="2" name="Title 1">
            <a:extLst>
              <a:ext uri="{FF2B5EF4-FFF2-40B4-BE49-F238E27FC236}">
                <a16:creationId xmlns:a16="http://schemas.microsoft.com/office/drawing/2014/main" id="{080977F3-3BE8-A9DF-A408-9E74FAF53C48}"/>
              </a:ext>
            </a:extLst>
          </p:cNvPr>
          <p:cNvSpPr>
            <a:spLocks noGrp="1"/>
          </p:cNvSpPr>
          <p:nvPr>
            <p:ph type="title"/>
          </p:nvPr>
        </p:nvSpPr>
        <p:spPr>
          <a:xfrm>
            <a:off x="822577" y="116481"/>
            <a:ext cx="5123391" cy="1322887"/>
          </a:xfrm>
        </p:spPr>
        <p:txBody>
          <a:bodyPr>
            <a:normAutofit/>
          </a:bodyPr>
          <a:lstStyle/>
          <a:p>
            <a:r>
              <a:rPr lang="cy" sz="3300" b="1" i="0" u="none" strike="noStrike" cap="none" baseline="0">
                <a:solidFill>
                  <a:srgbClr val="000000"/>
                </a:solidFill>
                <a:effectLst/>
                <a:uFillTx/>
                <a:latin typeface="Aptos Display"/>
              </a:rPr>
              <a:t>Asesu/Marcio  </a:t>
            </a:r>
          </a:p>
        </p:txBody>
      </p:sp>
      <p:sp>
        <p:nvSpPr>
          <p:cNvPr id="8" name="Content Placeholder 7">
            <a:extLst>
              <a:ext uri="{FF2B5EF4-FFF2-40B4-BE49-F238E27FC236}">
                <a16:creationId xmlns:a16="http://schemas.microsoft.com/office/drawing/2014/main" id="{5FBDE2C3-6F25-04A5-C4DC-0A077571ABEA}"/>
              </a:ext>
            </a:extLst>
          </p:cNvPr>
          <p:cNvSpPr>
            <a:spLocks noGrp="1"/>
          </p:cNvSpPr>
          <p:nvPr>
            <p:ph idx="1"/>
          </p:nvPr>
        </p:nvSpPr>
        <p:spPr>
          <a:xfrm>
            <a:off x="899592" y="1340768"/>
            <a:ext cx="4824536" cy="5112568"/>
          </a:xfrm>
        </p:spPr>
        <p:txBody>
          <a:bodyPr>
            <a:normAutofit/>
          </a:bodyPr>
          <a:lstStyle/>
          <a:p>
            <a:r>
              <a:rPr lang="cy" sz="2400" b="0" i="0" u="none" strike="noStrike" cap="none" baseline="0">
                <a:solidFill>
                  <a:srgbClr val="000000"/>
                </a:solidFill>
                <a:effectLst/>
                <a:uFillTx/>
                <a:latin typeface="Aptos"/>
              </a:rPr>
              <a:t>Lle bynnag y bo modd, caiff portffolios eu marcio'n gyntaf bob amser gan aseswr o Awdurdod Lleol gwahanol i'r dysgwr. </a:t>
            </a:r>
          </a:p>
          <a:p>
            <a:r>
              <a:rPr lang="cy" sz="2400" b="0" i="0" u="none" strike="noStrike" cap="none" baseline="0">
                <a:solidFill>
                  <a:srgbClr val="000000"/>
                </a:solidFill>
                <a:effectLst/>
                <a:uFillTx/>
                <a:latin typeface="Aptos"/>
              </a:rPr>
              <a:t>Rhyddheir marciau tua 6 wythnos ar ôl y cyflwyniadau. Gwiriwch Moodle am wybodaeth ynglŷn â hyn. </a:t>
            </a:r>
          </a:p>
          <a:p>
            <a:r>
              <a:rPr lang="cy" sz="2400" b="0" i="0" u="none" strike="noStrike" cap="none" baseline="0">
                <a:solidFill>
                  <a:srgbClr val="000000"/>
                </a:solidFill>
                <a:effectLst/>
                <a:uFillTx/>
                <a:latin typeface="Aptos"/>
              </a:rPr>
              <a:t>Mae marciau bob amser yn amodol yn unig nes iddynt gael eu cadarnhau gan y bwrdd arholi.</a:t>
            </a:r>
          </a:p>
          <a:p>
            <a:endParaRPr lang="en-US" sz="1700"/>
          </a:p>
        </p:txBody>
      </p:sp>
      <p:sp>
        <p:nvSpPr>
          <p:cNvPr id="7" name="Slide Number Placeholder 6">
            <a:extLst>
              <a:ext uri="{FF2B5EF4-FFF2-40B4-BE49-F238E27FC236}">
                <a16:creationId xmlns:a16="http://schemas.microsoft.com/office/drawing/2014/main" id="{D7A032FC-2059-FC18-6D9B-1CFC5A291534}"/>
              </a:ext>
            </a:extLst>
          </p:cNvPr>
          <p:cNvSpPr>
            <a:spLocks noGrp="1"/>
          </p:cNvSpPr>
          <p:nvPr>
            <p:ph type="sldNum" sz="quarter" idx="12"/>
          </p:nvPr>
        </p:nvSpPr>
        <p:spPr>
          <a:xfrm>
            <a:off x="6457950" y="6356350"/>
            <a:ext cx="2057400" cy="365125"/>
          </a:xfrm>
        </p:spPr>
        <p:txBody>
          <a:bodyPr>
            <a:normAutofit/>
          </a:bodyPr>
          <a:lstStyle/>
          <a:p>
            <a:pPr>
              <a:spcAft>
                <a:spcPts val="600"/>
              </a:spcAft>
              <a:defRPr/>
            </a:pPr>
            <a:fld id="{B0BA0F15-66FD-47F2-904D-700571CB0C0C}" type="slidenum">
              <a:rPr lang="en-GB" altLang="en-US">
                <a:solidFill>
                  <a:srgbClr val="FFFFFF"/>
                </a:solidFill>
              </a:rPr>
              <a:pPr>
                <a:spcAft>
                  <a:spcPts val="600"/>
                </a:spcAft>
                <a:defRPr/>
              </a:pPr>
              <a:t>34</a:t>
            </a:fld>
            <a:endParaRPr lang="en-GB" altLang="en-US">
              <a:solidFill>
                <a:srgbClr val="FFFFFF"/>
              </a:solidFill>
            </a:endParaRPr>
          </a:p>
        </p:txBody>
      </p:sp>
      <p:sp>
        <p:nvSpPr>
          <p:cNvPr id="3" name="Footer Placeholder 2">
            <a:extLst>
              <a:ext uri="{FF2B5EF4-FFF2-40B4-BE49-F238E27FC236}">
                <a16:creationId xmlns:a16="http://schemas.microsoft.com/office/drawing/2014/main" id="{02941D9C-0845-9A6A-88E2-CB5ADA41CC27}"/>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extLst>
      <p:ext uri="{BB962C8B-B14F-4D97-AF65-F5344CB8AC3E}">
        <p14:creationId xmlns:p14="http://schemas.microsoft.com/office/powerpoint/2010/main" val="766673142"/>
      </p:ext>
    </p:extLst>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171" name="Rectangle 49170">
            <a:extLst>
              <a:ext uri="{FF2B5EF4-FFF2-40B4-BE49-F238E27FC236}">
                <a16:creationId xmlns:a16="http://schemas.microsoft.com/office/drawing/2014/main" id="{2CB962CF-61A3-4EF9-94F6-7C59B03295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3"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6">
            <a:extLst>
              <a:ext uri="{FF2B5EF4-FFF2-40B4-BE49-F238E27FC236}">
                <a16:creationId xmlns:a16="http://schemas.microsoft.com/office/drawing/2014/main" id="{B7E3647E-2312-4426-BE8A-64BEAEE172AB}"/>
              </a:ext>
            </a:extLst>
          </p:cNvPr>
          <p:cNvSpPr>
            <a:spLocks noGrp="1"/>
          </p:cNvSpPr>
          <p:nvPr>
            <p:ph type="title"/>
          </p:nvPr>
        </p:nvSpPr>
        <p:spPr>
          <a:xfrm>
            <a:off x="593826" y="-99392"/>
            <a:ext cx="5098053" cy="1651404"/>
          </a:xfrm>
        </p:spPr>
        <p:txBody>
          <a:bodyPr>
            <a:normAutofit/>
          </a:bodyPr>
          <a:lstStyle/>
          <a:p>
            <a:pPr>
              <a:defRPr/>
            </a:pPr>
            <a:r>
              <a:rPr lang="cy" sz="3500" b="0" i="0" u="none" strike="noStrike" cap="none" baseline="0">
                <a:solidFill>
                  <a:srgbClr val="000000"/>
                </a:solidFill>
                <a:effectLst/>
                <a:uFillTx/>
                <a:latin typeface="Aptos Display"/>
              </a:rPr>
              <a:t>Gorffen</a:t>
            </a:r>
          </a:p>
        </p:txBody>
      </p:sp>
      <p:sp>
        <p:nvSpPr>
          <p:cNvPr id="49158" name="Content Placeholder 7">
            <a:extLst>
              <a:ext uri="{FF2B5EF4-FFF2-40B4-BE49-F238E27FC236}">
                <a16:creationId xmlns:a16="http://schemas.microsoft.com/office/drawing/2014/main" id="{4343D1DA-8E52-4AB4-80D3-BAD8C542CF2B}"/>
              </a:ext>
            </a:extLst>
          </p:cNvPr>
          <p:cNvSpPr>
            <a:spLocks noGrp="1"/>
          </p:cNvSpPr>
          <p:nvPr>
            <p:ph idx="1"/>
          </p:nvPr>
        </p:nvSpPr>
        <p:spPr>
          <a:xfrm>
            <a:off x="564059" y="1080467"/>
            <a:ext cx="5232077" cy="5228853"/>
          </a:xfrm>
        </p:spPr>
        <p:txBody>
          <a:bodyPr>
            <a:normAutofit/>
          </a:bodyPr>
          <a:lstStyle/>
          <a:p>
            <a:pPr>
              <a:buFont typeface="Arial" panose="020B0604020202020204" pitchFamily="34" charset="0"/>
              <a:buChar char="•"/>
            </a:pPr>
            <a:r>
              <a:rPr lang="cy" sz="1800" b="0" i="0" u="none" strike="noStrike" cap="none" baseline="0">
                <a:solidFill>
                  <a:srgbClr val="000000"/>
                </a:solidFill>
                <a:effectLst/>
                <a:uFillTx/>
                <a:latin typeface="Aptos"/>
              </a:rPr>
              <a:t>Ydych chi wedi trefnu eich diwrnodau astudio? Os na, sicrhewch eich bod yn eu trefnu. </a:t>
            </a:r>
          </a:p>
          <a:p>
            <a:pPr>
              <a:buFont typeface="Arial" panose="020B0604020202020204" pitchFamily="34" charset="0"/>
              <a:buChar char="•"/>
            </a:pPr>
            <a:r>
              <a:rPr lang="cy" sz="1800" b="0" i="0" u="none" strike="noStrike" cap="none" baseline="0">
                <a:solidFill>
                  <a:srgbClr val="000000"/>
                </a:solidFill>
                <a:effectLst/>
                <a:uFillTx/>
                <a:latin typeface="Aptos"/>
              </a:rPr>
              <a:t>Mae'r weithdrefn ynghylch amgylchiadau esgusodol ac atal astudiaethau yn llawlyfr y rhaglen ac ar Moodle</a:t>
            </a:r>
          </a:p>
          <a:p>
            <a:pPr>
              <a:buFont typeface="Arial" panose="020B0604020202020204" pitchFamily="34" charset="0"/>
              <a:buChar char="•"/>
            </a:pPr>
            <a:r>
              <a:rPr lang="cy" sz="1800" b="0" i="0" u="none" strike="noStrike" cap="none" baseline="0">
                <a:solidFill>
                  <a:srgbClr val="000000"/>
                </a:solidFill>
                <a:effectLst/>
                <a:uFillTx/>
                <a:latin typeface="Aptos"/>
              </a:rPr>
              <a:t>Cysylltwch â'r adran hyfforddi os ydych yn cael unrhyw broblemau</a:t>
            </a:r>
          </a:p>
          <a:p>
            <a:pPr>
              <a:buFont typeface="Arial" panose="020B0604020202020204" pitchFamily="34" charset="0"/>
              <a:buChar char="•"/>
            </a:pPr>
            <a:r>
              <a:rPr lang="cy" sz="1800" b="0" i="0" u="none" strike="noStrike" cap="none" baseline="0">
                <a:solidFill>
                  <a:srgbClr val="000000"/>
                </a:solidFill>
                <a:effectLst/>
                <a:uFillTx/>
                <a:latin typeface="Aptos"/>
              </a:rPr>
              <a:t>Llenwch a dychwelwch yr holiaduron gwerthuso y byddwch yn eu derbyn ar ôl cwblhau'r rhaglen</a:t>
            </a:r>
          </a:p>
          <a:p>
            <a:pPr>
              <a:buFont typeface="Arial" panose="020B0604020202020204" pitchFamily="34" charset="0"/>
              <a:buChar char="•"/>
            </a:pPr>
            <a:r>
              <a:rPr lang="cy" sz="1800" b="0" i="0" u="none" strike="noStrike" cap="none" baseline="0">
                <a:solidFill>
                  <a:srgbClr val="000000"/>
                </a:solidFill>
                <a:effectLst/>
                <a:uFillTx/>
                <a:latin typeface="Aptos"/>
              </a:rPr>
              <a:t>Peidiwch â'i adael tan y funud olaf!</a:t>
            </a:r>
          </a:p>
          <a:p>
            <a:pPr marL="109537" indent="0">
              <a:buNone/>
            </a:pPr>
            <a:r>
              <a:rPr lang="cy" sz="1800" b="1" i="0" u="none" strike="noStrike" cap="none" baseline="0">
                <a:solidFill>
                  <a:srgbClr val="000000"/>
                </a:solidFill>
                <a:effectLst/>
                <a:uFillTx/>
                <a:latin typeface="Aptos"/>
              </a:rPr>
              <a:t>Gweddill y dydd</a:t>
            </a:r>
          </a:p>
          <a:p>
            <a:pPr marL="342900" indent="-342900">
              <a:defRPr/>
            </a:pPr>
            <a:r>
              <a:rPr lang="cy" sz="1800" b="0" i="0" u="none" strike="noStrike" cap="none" baseline="0">
                <a:solidFill>
                  <a:srgbClr val="000000"/>
                </a:solidFill>
                <a:effectLst/>
                <a:uFillTx/>
                <a:latin typeface="Aptos"/>
              </a:rPr>
              <a:t>Amser unigol gyda'r hyfforddwyr i drafod eich gwaith</a:t>
            </a:r>
          </a:p>
          <a:p>
            <a:pPr marL="342900" indent="-342900">
              <a:defRPr/>
            </a:pPr>
            <a:r>
              <a:rPr lang="cy" sz="1800" b="0" i="0" u="none" strike="noStrike" cap="none" baseline="0">
                <a:solidFill>
                  <a:srgbClr val="000000"/>
                </a:solidFill>
                <a:effectLst/>
                <a:uFillTx/>
                <a:latin typeface="Aptos"/>
              </a:rPr>
              <a:t>Amser i wneud gwaith ar bortffolios.</a:t>
            </a:r>
          </a:p>
          <a:p>
            <a:pPr>
              <a:buFont typeface="Arial" panose="020B0604020202020204" pitchFamily="34" charset="0"/>
              <a:buChar char="•"/>
            </a:pPr>
            <a:endParaRPr lang="en-GB" altLang="en-US" sz="1600">
              <a:latin typeface="+mj-lt"/>
            </a:endParaRPr>
          </a:p>
          <a:p>
            <a:endParaRPr lang="en-GB" altLang="en-US" sz="1600"/>
          </a:p>
        </p:txBody>
      </p:sp>
      <p:pic>
        <p:nvPicPr>
          <p:cNvPr id="49156" name="Picture 1">
            <a:extLst>
              <a:ext uri="{FF2B5EF4-FFF2-40B4-BE49-F238E27FC236}">
                <a16:creationId xmlns:a16="http://schemas.microsoft.com/office/drawing/2014/main" id="{746E635A-EFAE-4D0B-BB59-A9F5B40E99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16895" r="19405" b="1"/>
          <a:stretch>
            <a:fillRect/>
          </a:stretch>
        </p:blipFill>
        <p:spPr bwMode="auto">
          <a:xfrm>
            <a:off x="6353553" y="168168"/>
            <a:ext cx="2285945" cy="316815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Graduation caps in the air&#10;&#10;Description automatically generated">
            <a:extLst>
              <a:ext uri="{FF2B5EF4-FFF2-40B4-BE49-F238E27FC236}">
                <a16:creationId xmlns:a16="http://schemas.microsoft.com/office/drawing/2014/main" id="{05C5B479-D936-7FCE-A2C9-D4352C59BBF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98167" y="4098598"/>
            <a:ext cx="2996717" cy="1625718"/>
          </a:xfrm>
          <a:prstGeom prst="rect">
            <a:avLst/>
          </a:prstGeom>
        </p:spPr>
      </p:pic>
      <p:sp>
        <p:nvSpPr>
          <p:cNvPr id="49159" name="Slide Number Placeholder 8">
            <a:extLst>
              <a:ext uri="{FF2B5EF4-FFF2-40B4-BE49-F238E27FC236}">
                <a16:creationId xmlns:a16="http://schemas.microsoft.com/office/drawing/2014/main" id="{90FA3167-732C-44E3-B57C-C94CB774C2BB}"/>
              </a:ext>
            </a:extLst>
          </p:cNvPr>
          <p:cNvSpPr>
            <a:spLocks noGrp="1" noChangeArrowheads="1"/>
          </p:cNvSpPr>
          <p:nvPr>
            <p:ph type="sldNum" sz="quarter" idx="12"/>
          </p:nvPr>
        </p:nvSpPr>
        <p:spPr bwMode="auto">
          <a:xfrm>
            <a:off x="6457950" y="6356350"/>
            <a:ext cx="2057400" cy="365125"/>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spcAft>
                <a:spcPts val="600"/>
              </a:spcAft>
            </a:pPr>
            <a:fld id="{8AB476DB-4C19-4552-A388-C691721820D8}" type="slidenum">
              <a:rPr lang="en-GB" altLang="en-US" smtClean="0"/>
              <a:pPr>
                <a:spcAft>
                  <a:spcPts val="600"/>
                </a:spcAft>
              </a:pPr>
              <a:t>35</a:t>
            </a:fld>
            <a:endParaRPr lang="en-GB" altLang="en-US"/>
          </a:p>
        </p:txBody>
      </p:sp>
      <p:sp>
        <p:nvSpPr>
          <p:cNvPr id="4" name="Title 1">
            <a:extLst>
              <a:ext uri="{FF2B5EF4-FFF2-40B4-BE49-F238E27FC236}">
                <a16:creationId xmlns:a16="http://schemas.microsoft.com/office/drawing/2014/main" id="{0D73C0C4-9216-4BC8-BD22-A049C2447E0D}"/>
              </a:ext>
            </a:extLst>
          </p:cNvPr>
          <p:cNvSpPr txBox="1"/>
          <p:nvPr/>
        </p:nvSpPr>
        <p:spPr>
          <a:xfrm>
            <a:off x="468313" y="188913"/>
            <a:ext cx="8229600" cy="792162"/>
          </a:xfrm>
          <a:prstGeom prst="rect">
            <a:avLst/>
          </a:prstGeom>
        </p:spPr>
        <p:txBody>
          <a:bodyPr anchor="b">
            <a:normAutofit/>
            <a:scene3d>
              <a:camera prst="orthographicFront"/>
              <a:lightRig rig="soft" dir="t"/>
            </a:scene3d>
            <a:sp3d prstMaterial="softEdge">
              <a:bevelT w="25400" h="25400"/>
            </a:sp3d>
          </a:bodyPr>
          <a:lstStyle/>
          <a:p>
            <a:pPr algn="ctr">
              <a:defRPr/>
            </a:pPr>
            <a:endParaRPr lang="en-GB" sz="4000" b="1">
              <a:effectLst>
                <a:outerShdw blurRad="31750" dist="25400" dir="5400000" algn="tl" rotWithShape="0">
                  <a:srgbClr val="000000">
                    <a:alpha val="25000"/>
                  </a:srgbClr>
                </a:outerShdw>
              </a:effectLst>
              <a:ea typeface="+mj-ea"/>
            </a:endParaRPr>
          </a:p>
        </p:txBody>
      </p:sp>
      <p:sp>
        <p:nvSpPr>
          <p:cNvPr id="49155" name="Content Placeholder 2">
            <a:extLst>
              <a:ext uri="{FF2B5EF4-FFF2-40B4-BE49-F238E27FC236}">
                <a16:creationId xmlns:a16="http://schemas.microsoft.com/office/drawing/2014/main" id="{018598AD-CA30-43FE-8C70-AFEEC08D5D70}"/>
              </a:ext>
            </a:extLst>
          </p:cNvPr>
          <p:cNvSpPr txBox="1"/>
          <p:nvPr/>
        </p:nvSpPr>
        <p:spPr bwMode="auto">
          <a:xfrm>
            <a:off x="477862" y="142909"/>
            <a:ext cx="7595416" cy="8671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5720" rIns="45720"/>
          <a:lstStyle>
            <a:lvl1pPr marL="457200" indent="-457200">
              <a:spcBef>
                <a:spcPts val="400"/>
              </a:spcBef>
              <a:buClr>
                <a:schemeClr val="accent1"/>
              </a:buClr>
              <a:buSzPct val="68000"/>
              <a:buFont typeface="Wingdings 3" panose="05040102010807070707" pitchFamily="18" charset="2"/>
              <a:buChar char=""/>
              <a:defRPr sz="2700">
                <a:solidFill>
                  <a:schemeClr val="tx1"/>
                </a:solidFill>
                <a:latin typeface="Lucida Sans Unicode" panose="020B0602030504020204" pitchFamily="34" charset="0"/>
              </a:defRPr>
            </a:lvl1pPr>
            <a:lvl2pPr marL="742950" indent="-285750">
              <a:spcBef>
                <a:spcPts val="325"/>
              </a:spcBef>
              <a:buClr>
                <a:schemeClr val="accent1"/>
              </a:buClr>
              <a:buFont typeface="Verdana" panose="020B0604030504040204" pitchFamily="34" charset="0"/>
              <a:buChar char="◦"/>
              <a:defRPr sz="2300">
                <a:solidFill>
                  <a:schemeClr val="tx1"/>
                </a:solidFill>
                <a:latin typeface="Lucida Sans Unicode" panose="020B0602030504020204" pitchFamily="34" charset="0"/>
              </a:defRPr>
            </a:lvl2pPr>
            <a:lvl3pPr marL="1143000" indent="-228600">
              <a:spcBef>
                <a:spcPts val="350"/>
              </a:spcBef>
              <a:buClr>
                <a:schemeClr val="accent2"/>
              </a:buClr>
              <a:buSzTx/>
              <a:buFont typeface="Wingdings 2" panose="05020102010507070707" pitchFamily="18" charset="2"/>
              <a:buChar char=""/>
              <a:defRPr sz="2100">
                <a:solidFill>
                  <a:schemeClr val="tx1"/>
                </a:solidFill>
                <a:latin typeface="Lucida Sans Unicode" panose="020B0602030504020204" pitchFamily="34" charset="0"/>
              </a:defRPr>
            </a:lvl3pPr>
            <a:lvl4pPr marL="1600200" indent="-228600">
              <a:spcBef>
                <a:spcPts val="350"/>
              </a:spcBef>
              <a:buClr>
                <a:schemeClr val="accent2"/>
              </a:buClr>
              <a:buFont typeface="Wingdings 2" panose="05020102010507070707" pitchFamily="18" charset="2"/>
              <a:buChar char=""/>
              <a:defRPr sz="1900">
                <a:solidFill>
                  <a:schemeClr val="tx1"/>
                </a:solidFill>
                <a:latin typeface="Lucida Sans Unicode" panose="020B0602030504020204" pitchFamily="34" charset="0"/>
              </a:defRPr>
            </a:lvl4pPr>
            <a:lvl5pPr marL="2057400" indent="-228600">
              <a:spcBef>
                <a:spcPts val="350"/>
              </a:spcBef>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5pPr>
            <a:lvl6pPr marL="25146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6pPr>
            <a:lvl7pPr marL="29718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7pPr>
            <a:lvl8pPr marL="34290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8pPr>
            <a:lvl9pPr marL="3886200" indent="-228600" eaLnBrk="0" fontAlgn="base" hangingPunct="0">
              <a:spcBef>
                <a:spcPts val="350"/>
              </a:spcBef>
              <a:spcAft>
                <a:spcPct val="0"/>
              </a:spcAft>
              <a:buClr>
                <a:schemeClr val="accent2"/>
              </a:buClr>
              <a:buFont typeface="Wingdings 2" panose="05020102010507070707" pitchFamily="18" charset="2"/>
              <a:buChar char=""/>
              <a:defRPr sz="2000">
                <a:solidFill>
                  <a:schemeClr val="tx1"/>
                </a:solidFill>
                <a:latin typeface="Lucida Sans Unicode" panose="020B0602030504020204" pitchFamily="34" charset="0"/>
              </a:defRPr>
            </a:lvl9pPr>
          </a:lstStyle>
          <a:p>
            <a:pPr>
              <a:lnSpc>
                <a:spcPct val="90000"/>
              </a:lnSpc>
              <a:buFont typeface="Arial" panose="020B0604020202020204" pitchFamily="34" charset="0"/>
              <a:buChar char="•"/>
            </a:pPr>
            <a:endParaRPr lang="en-GB" altLang="en-US">
              <a:latin typeface="Arial" panose="020B0604020202020204" pitchFamily="34" charset="0"/>
            </a:endParaRPr>
          </a:p>
        </p:txBody>
      </p:sp>
      <p:sp>
        <p:nvSpPr>
          <p:cNvPr id="2" name="Footer Placeholder 1">
            <a:extLst>
              <a:ext uri="{FF2B5EF4-FFF2-40B4-BE49-F238E27FC236}">
                <a16:creationId xmlns:a16="http://schemas.microsoft.com/office/drawing/2014/main" id="{AFA8BDBE-C3E9-4FC0-ED84-92C9E2084776}"/>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B89A842-16B8-4A2C-E12C-FF3E0627B52B}"/>
              </a:ext>
            </a:extLst>
          </p:cNvPr>
          <p:cNvSpPr>
            <a:spLocks noGrp="1"/>
          </p:cNvSpPr>
          <p:nvPr>
            <p:ph type="title"/>
          </p:nvPr>
        </p:nvSpPr>
        <p:spPr>
          <a:xfrm>
            <a:off x="457200" y="1062038"/>
            <a:ext cx="8229600" cy="857250"/>
          </a:xfrm>
        </p:spPr>
        <p:txBody>
          <a:bodyPr anchor="ctr">
            <a:normAutofit/>
          </a:bodyPr>
          <a:lstStyle/>
          <a:p>
            <a:r>
              <a:rPr lang="cy" sz="3300" b="0" i="0" u="none" strike="noStrike" cap="none" baseline="0">
                <a:solidFill>
                  <a:srgbClr val="000000"/>
                </a:solidFill>
                <a:effectLst/>
                <a:uFillTx/>
                <a:latin typeface="Aptos Display"/>
              </a:rPr>
              <a:t>Gwerthusiad </a:t>
            </a:r>
          </a:p>
        </p:txBody>
      </p:sp>
      <p:graphicFrame>
        <p:nvGraphicFramePr>
          <p:cNvPr id="5" name="Content Placeholder 4">
            <a:extLst>
              <a:ext uri="{FF2B5EF4-FFF2-40B4-BE49-F238E27FC236}">
                <a16:creationId xmlns:a16="http://schemas.microsoft.com/office/drawing/2014/main" id="{E7A38FB7-598C-CE86-7799-75F86697BD24}"/>
              </a:ext>
            </a:extLst>
          </p:cNvPr>
          <p:cNvGraphicFramePr>
            <a:graphicFrameLocks noGrp="1"/>
          </p:cNvGraphicFramePr>
          <p:nvPr>
            <p:ph sz="half" idx="2"/>
            <p:extLst>
              <p:ext uri="{D42A27DB-BD31-4B8C-83A1-F6EECF244321}">
                <p14:modId xmlns:p14="http://schemas.microsoft.com/office/powerpoint/2010/main" val="684098817"/>
              </p:ext>
            </p:extLst>
          </p:nvPr>
        </p:nvGraphicFramePr>
        <p:xfrm>
          <a:off x="457200" y="1919288"/>
          <a:ext cx="4040188" cy="3468740"/>
        </p:xfrm>
        <a:graphic>
          <a:graphicData uri="http://schemas.openxmlformats.org/drawingml/2006/table">
            <a:tbl>
              <a:tblPr firstRow="1" firstCol="1" bandRow="1">
                <a:noFill/>
                <a:tableStyleId>{5C22544A-7EE6-4342-B048-85BDC9FD1C3A}</a:tableStyleId>
              </a:tblPr>
              <a:tblGrid>
                <a:gridCol w="4040188">
                  <a:extLst>
                    <a:ext uri="{9D8B030D-6E8A-4147-A177-3AD203B41FA5}">
                      <a16:colId xmlns:a16="http://schemas.microsoft.com/office/drawing/2014/main" val="3659162764"/>
                    </a:ext>
                  </a:extLst>
                </a:gridCol>
              </a:tblGrid>
              <a:tr h="1049633">
                <a:tc>
                  <a:txBody>
                    <a:bodyPr/>
                    <a:lstStyle/>
                    <a:p>
                      <a:r>
                        <a:rPr lang="cy" sz="1400" b="1" i="0" u="none" strike="noStrike" cap="none" baseline="0">
                          <a:solidFill>
                            <a:srgbClr val="FFFFFF"/>
                          </a:solidFill>
                          <a:effectLst/>
                          <a:uFillTx/>
                          <a:latin typeface="Aptos"/>
                        </a:rPr>
                        <a:t>Beth yn eich barn chi a weithiodd yn dda yn y gweithdy/beth oedd yn ddefnyddiol i chi heddiw?</a:t>
                      </a:r>
                    </a:p>
                  </a:txBody>
                  <a:tcPr marL="199338" marR="119603" marT="119603" marB="119603" anchor="ctr">
                    <a:lnL w="38100" cap="flat" cmpd="sng" algn="ctr">
                      <a:noFill/>
                      <a:prstDash val="solid"/>
                    </a:lnL>
                    <a:lnR w="38100" cap="flat" cmpd="sng" algn="ctr">
                      <a:noFill/>
                      <a:prstDash val="solid"/>
                    </a:lnR>
                    <a:lnT w="38100" cap="flat" cmpd="sng" algn="ctr">
                      <a:noFill/>
                      <a:prstDash val="solid"/>
                    </a:lnT>
                    <a:lnB w="38100" cap="flat" cmpd="sng" algn="ctr">
                      <a:solidFill>
                        <a:srgbClr val="FFFFFF"/>
                      </a:solidFill>
                      <a:prstDash val="solid"/>
                    </a:lnB>
                    <a:solidFill>
                      <a:srgbClr val="636B68">
                        <a:alpha val="69804"/>
                      </a:srgbClr>
                    </a:solidFill>
                  </a:tcPr>
                </a:tc>
                <a:extLst>
                  <a:ext uri="{0D108BD9-81ED-4DB2-BD59-A6C34878D82A}">
                    <a16:rowId xmlns:a16="http://schemas.microsoft.com/office/drawing/2014/main" val="2454308226"/>
                  </a:ext>
                </a:extLst>
              </a:tr>
              <a:tr h="1081646">
                <a:tc>
                  <a:txBody>
                    <a:bodyPr/>
                    <a:lstStyle/>
                    <a:p>
                      <a:r>
                        <a:rPr lang="cy" sz="1400" b="1" i="0" u="none" strike="noStrike" cap="none" baseline="0">
                          <a:solidFill>
                            <a:srgbClr val="FFFFFF"/>
                          </a:solidFill>
                          <a:effectLst/>
                          <a:uFillTx/>
                          <a:latin typeface="Aptos"/>
                        </a:rPr>
                        <a:t>A oedd unrhyw beth nad oeddech yn meddwl a weithiodd cystal? </a:t>
                      </a:r>
                    </a:p>
                    <a:p>
                      <a:r>
                        <a:rPr lang="en-GB" sz="1400" b="1" dirty="0">
                          <a:solidFill>
                            <a:srgbClr val="FFFFFF"/>
                          </a:solidFill>
                          <a:effectLst/>
                        </a:rPr>
                        <a:t> </a:t>
                      </a:r>
                      <a:endParaRPr lang="en-GB" sz="14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199338" marR="119603" marT="119603" marB="119603" anchor="ctr">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solidFill>
                        <a:srgbClr val="FFFFFF"/>
                      </a:solidFill>
                      <a:prstDash val="solid"/>
                    </a:lnB>
                    <a:solidFill>
                      <a:srgbClr val="636B68">
                        <a:alpha val="69804"/>
                      </a:srgbClr>
                    </a:solidFill>
                  </a:tcPr>
                </a:tc>
                <a:extLst>
                  <a:ext uri="{0D108BD9-81ED-4DB2-BD59-A6C34878D82A}">
                    <a16:rowId xmlns:a16="http://schemas.microsoft.com/office/drawing/2014/main" val="1567399577"/>
                  </a:ext>
                </a:extLst>
              </a:tr>
              <a:tr h="1337461">
                <a:tc>
                  <a:txBody>
                    <a:bodyPr/>
                    <a:lstStyle/>
                    <a:p>
                      <a:r>
                        <a:rPr lang="cy" sz="1400" b="1" i="0" u="none" strike="noStrike" cap="none" baseline="0" dirty="0">
                          <a:solidFill>
                            <a:srgbClr val="FFFFFF"/>
                          </a:solidFill>
                          <a:effectLst/>
                          <a:uFillTx/>
                          <a:latin typeface="Aptos"/>
                        </a:rPr>
                        <a:t>A oes gennych unrhyw awgrymiadau am ffyrdd y gallwn wella'r gweithdai hyn?</a:t>
                      </a:r>
                    </a:p>
                    <a:p>
                      <a:br>
                        <a:rPr lang="en-GB" sz="1400" b="1" dirty="0">
                          <a:solidFill>
                            <a:srgbClr val="FFFFFF"/>
                          </a:solidFill>
                          <a:effectLst/>
                        </a:rPr>
                      </a:br>
                      <a:endParaRPr lang="en-GB" sz="1400" b="1" dirty="0">
                        <a:solidFill>
                          <a:srgbClr val="FFFFFF"/>
                        </a:solidFill>
                        <a:effectLst/>
                        <a:latin typeface="Calibri" panose="020F0502020204030204" pitchFamily="34" charset="0"/>
                        <a:ea typeface="Calibri" panose="020F0502020204030204" pitchFamily="34" charset="0"/>
                        <a:cs typeface="Times New Roman" panose="02020603050405020304" pitchFamily="18" charset="0"/>
                      </a:endParaRPr>
                    </a:p>
                  </a:txBody>
                  <a:tcPr marL="199338" marR="119603" marT="119603" marB="119603" anchor="ctr">
                    <a:lnL w="38100" cap="flat" cmpd="sng" algn="ctr">
                      <a:noFill/>
                      <a:prstDash val="solid"/>
                    </a:lnL>
                    <a:lnR w="38100" cap="flat" cmpd="sng" algn="ctr">
                      <a:solidFill>
                        <a:srgbClr val="FFFFFF"/>
                      </a:solidFill>
                      <a:prstDash val="solid"/>
                    </a:lnR>
                    <a:lnT w="38100" cap="flat" cmpd="sng" algn="ctr">
                      <a:solidFill>
                        <a:srgbClr val="FFFFFF"/>
                      </a:solidFill>
                      <a:prstDash val="solid"/>
                    </a:lnT>
                    <a:lnB w="38100" cap="flat" cmpd="sng" algn="ctr">
                      <a:noFill/>
                      <a:prstDash val="solid"/>
                    </a:lnB>
                    <a:solidFill>
                      <a:srgbClr val="636B68">
                        <a:alpha val="69804"/>
                      </a:srgbClr>
                    </a:solidFill>
                  </a:tcPr>
                </a:tc>
                <a:extLst>
                  <a:ext uri="{0D108BD9-81ED-4DB2-BD59-A6C34878D82A}">
                    <a16:rowId xmlns:a16="http://schemas.microsoft.com/office/drawing/2014/main" val="2856407520"/>
                  </a:ext>
                </a:extLst>
              </a:tr>
            </a:tbl>
          </a:graphicData>
        </a:graphic>
      </p:graphicFrame>
      <p:sp>
        <p:nvSpPr>
          <p:cNvPr id="14" name="Content Placeholder 4">
            <a:extLst>
              <a:ext uri="{FF2B5EF4-FFF2-40B4-BE49-F238E27FC236}">
                <a16:creationId xmlns:a16="http://schemas.microsoft.com/office/drawing/2014/main" id="{4CB5EB5F-DB26-4B3C-3E16-7A512836BD90}"/>
              </a:ext>
            </a:extLst>
          </p:cNvPr>
          <p:cNvSpPr>
            <a:spLocks noGrp="1"/>
          </p:cNvSpPr>
          <p:nvPr>
            <p:ph sz="quarter" idx="4"/>
          </p:nvPr>
        </p:nvSpPr>
        <p:spPr>
          <a:xfrm>
            <a:off x="4645026" y="1940471"/>
            <a:ext cx="4041775" cy="3997177"/>
          </a:xfrm>
        </p:spPr>
        <p:txBody>
          <a:bodyPr wrap="square" anchor="t">
            <a:normAutofit/>
          </a:bodyPr>
          <a:lstStyle/>
          <a:p>
            <a:pPr>
              <a:spcAft>
                <a:spcPts val="450"/>
              </a:spcAft>
            </a:pPr>
            <a:r>
              <a:rPr lang="cy" sz="2100" b="0" i="0" u="none" strike="noStrike" cap="none" baseline="0">
                <a:solidFill>
                  <a:srgbClr val="000000"/>
                </a:solidFill>
                <a:effectLst/>
                <a:uFillTx/>
                <a:latin typeface="Aptos"/>
              </a:rPr>
              <a:t>Bydd yr hyfforddwyr yn eich gadael am 5 munud i wneud gwerthusiad o'r diwrnod. </a:t>
            </a:r>
          </a:p>
          <a:p>
            <a:pPr>
              <a:spcAft>
                <a:spcPts val="450"/>
              </a:spcAft>
            </a:pPr>
            <a:r>
              <a:rPr lang="cy" sz="2100" b="0" i="0" u="none" strike="noStrike" cap="none" baseline="0">
                <a:solidFill>
                  <a:srgbClr val="000000"/>
                </a:solidFill>
                <a:effectLst/>
                <a:uFillTx/>
                <a:latin typeface="Aptos"/>
              </a:rPr>
              <a:t>A fyddai modd i un ohonoch gymryd nodiadau o'r adborth gan y grŵp a'i drosglwyddo i'r hyfforddwr (naill ai teipiwch yn y blwch trafod/sgwrsio os ar-lein neu ar siart droi os wyneb yn wyneb). </a:t>
            </a:r>
          </a:p>
          <a:p>
            <a:pPr marL="82153" indent="0">
              <a:spcAft>
                <a:spcPts val="450"/>
              </a:spcAft>
              <a:buNone/>
            </a:pPr>
            <a:r>
              <a:rPr lang="cy" sz="2100" b="0" i="0" u="none" strike="noStrike" cap="none" baseline="0">
                <a:solidFill>
                  <a:srgbClr val="000000"/>
                </a:solidFill>
                <a:effectLst/>
                <a:uFillTx/>
                <a:latin typeface="Aptos"/>
              </a:rPr>
              <a:t>                 Diolch. </a:t>
            </a:r>
          </a:p>
        </p:txBody>
      </p:sp>
      <p:sp>
        <p:nvSpPr>
          <p:cNvPr id="4" name="Slide Number Placeholder 3">
            <a:extLst>
              <a:ext uri="{FF2B5EF4-FFF2-40B4-BE49-F238E27FC236}">
                <a16:creationId xmlns:a16="http://schemas.microsoft.com/office/drawing/2014/main" id="{3E6CBAF6-033B-BDF6-9B93-FE7FF3A54AF2}"/>
              </a:ext>
            </a:extLst>
          </p:cNvPr>
          <p:cNvSpPr>
            <a:spLocks noGrp="1"/>
          </p:cNvSpPr>
          <p:nvPr>
            <p:ph type="sldNum" sz="quarter" idx="12"/>
          </p:nvPr>
        </p:nvSpPr>
        <p:spPr>
          <a:xfrm>
            <a:off x="8647113" y="5663805"/>
            <a:ext cx="366712" cy="273844"/>
          </a:xfrm>
        </p:spPr>
        <p:txBody>
          <a:bodyPr wrap="square" anchor="b">
            <a:normAutofit/>
          </a:bodyPr>
          <a:lstStyle/>
          <a:p>
            <a:pPr>
              <a:spcAft>
                <a:spcPts val="450"/>
              </a:spcAft>
              <a:defRPr/>
            </a:pPr>
            <a:fld id="{7774C298-7B0E-45D6-A1A1-14F34D0A5FD3}" type="slidenum">
              <a:rPr lang="en-GB" altLang="en-US" smtClean="0"/>
              <a:pPr>
                <a:spcAft>
                  <a:spcPts val="450"/>
                </a:spcAft>
                <a:defRPr/>
              </a:pPr>
              <a:t>36</a:t>
            </a:fld>
            <a:endParaRPr lang="en-GB" altLang="en-US"/>
          </a:p>
        </p:txBody>
      </p:sp>
      <p:sp>
        <p:nvSpPr>
          <p:cNvPr id="2" name="Footer Placeholder 1">
            <a:extLst>
              <a:ext uri="{FF2B5EF4-FFF2-40B4-BE49-F238E27FC236}">
                <a16:creationId xmlns:a16="http://schemas.microsoft.com/office/drawing/2014/main" id="{24E5A4E4-EF20-F430-946E-95596B532C66}"/>
              </a:ext>
            </a:extLst>
          </p:cNvPr>
          <p:cNvSpPr>
            <a:spLocks noGrp="1"/>
          </p:cNvSpPr>
          <p:nvPr>
            <p:ph type="ftr" sz="quarter" idx="11"/>
          </p:nvPr>
        </p:nvSpPr>
        <p:spPr/>
        <p:txBody>
          <a:bodyPr/>
          <a:lstStyle/>
          <a:p>
            <a:r>
              <a:rPr lang="cy" sz="900" b="0" i="0" u="none" strike="noStrike" cap="none" baseline="0">
                <a:solidFill>
                  <a:srgbClr val="767676"/>
                </a:solidFill>
                <a:effectLst/>
                <a:uFillTx/>
                <a:latin typeface="Aptos"/>
              </a:rPr>
              <a:t>Rhaglen Cydgrynhoi Gwaith Cymdeithasol Porth Agored </a:t>
            </a:r>
          </a:p>
          <a:p>
            <a:r>
              <a:rPr lang="en-GB"/>
              <a:t>
</a:t>
            </a:r>
          </a:p>
        </p:txBody>
      </p:sp>
    </p:spTree>
    <p:extLst>
      <p:ext uri="{BB962C8B-B14F-4D97-AF65-F5344CB8AC3E}">
        <p14:creationId xmlns:p14="http://schemas.microsoft.com/office/powerpoint/2010/main" val="2182308461"/>
      </p:ext>
    </p:extLst>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AS_OS" val="Microsoft Windows NT 10.0"/>
  <p:tag name="AS_RELEASE_DATE" val="2017.10.31"/>
  <p:tag name="AS_TITLE" val="Aspose.Slides for Java"/>
  <p:tag name="AS_VERSION" val="17.1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5119</Words>
  <Application>Microsoft Office PowerPoint</Application>
  <PresentationFormat>On-screen Show (4:3)</PresentationFormat>
  <Paragraphs>467</Paragraphs>
  <Slides>36</Slides>
  <Notes>31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36</vt:i4>
      </vt:variant>
    </vt:vector>
  </HeadingPairs>
  <TitlesOfParts>
    <vt:vector size="45" baseType="lpstr">
      <vt:lpstr>ArialMT</vt:lpstr>
      <vt:lpstr>Aptos</vt:lpstr>
      <vt:lpstr>Aptos Display</vt:lpstr>
      <vt:lpstr>Arial</vt:lpstr>
      <vt:lpstr>Calibri</vt:lpstr>
      <vt:lpstr>Cavolini</vt:lpstr>
      <vt:lpstr>Wingdings</vt:lpstr>
      <vt:lpstr>Wingdings 3</vt:lpstr>
      <vt:lpstr>Office Theme</vt:lpstr>
      <vt:lpstr>Tystysgrif i Raddedigion   Porth Agored   Rhaglen Cydgrynhoi Gweithdy 4</vt:lpstr>
      <vt:lpstr>Disgwyliadau/Rheolau Sylfaenol ar gyfer Gweithdai</vt:lpstr>
      <vt:lpstr>Gweithdy 4 Nodau ac Amcanion </vt:lpstr>
      <vt:lpstr>Dal i Fyny</vt:lpstr>
      <vt:lpstr>Tasg Portffolio 4  Y Cwestiwn </vt:lpstr>
      <vt:lpstr>Tasg Portffolio 4 – Canlyniadau Dysgu  </vt:lpstr>
      <vt:lpstr>PowerPoint Presentation</vt:lpstr>
      <vt:lpstr>PowerPoint Presentation</vt:lpstr>
      <vt:lpstr>Diogelu Plant dan  SSWB(C)A, 2014 </vt:lpstr>
      <vt:lpstr>Byrddau Diogelu</vt:lpstr>
      <vt:lpstr>Adolygiad Datblygiadol - Tasg 1 rhan b Y Cwestiwn </vt:lpstr>
      <vt:lpstr>Cynllunio Datblygiad Personol (PDP)</vt:lpstr>
      <vt:lpstr>Beth Mae PDP yn ei Gynnwys </vt:lpstr>
      <vt:lpstr>Canlyniadau Dysgu Tasg 1 - Rhan b</vt:lpstr>
      <vt:lpstr>Tasg 1 Rhan a – Adolygiad Datblygiad Proffesiynol</vt:lpstr>
      <vt:lpstr>Pwysigrwydd Datblygiad a Dysgu Proffesiynol Parhaus </vt:lpstr>
      <vt:lpstr>Tasg 1, Rhan b Ymarfer 3</vt:lpstr>
      <vt:lpstr>PowerPoint Presentation</vt:lpstr>
      <vt:lpstr>Pam fod yr adborth a gawn gan unigolion rydym yn gweithio gyda nhw mor bwysig?</vt:lpstr>
      <vt:lpstr>Beth mae'r bobl rydyn ni'n gweithio gyda nhw yn ei ddweud? </vt:lpstr>
      <vt:lpstr>  Tasg 1 b – Cwestiwn 2  </vt:lpstr>
      <vt:lpstr>Cwblhau'r Portffolio  </vt:lpstr>
      <vt:lpstr>Cynllun Marcio</vt:lpstr>
      <vt:lpstr>Canlyniadau Dysgu</vt:lpstr>
      <vt:lpstr> Cwblhau'r Portffolio </vt:lpstr>
      <vt:lpstr>PowerPoint Presentation</vt:lpstr>
      <vt:lpstr>Rhestr wirio</vt:lpstr>
      <vt:lpstr>Rhestr wirio</vt:lpstr>
      <vt:lpstr>Rhestr wirio</vt:lpstr>
      <vt:lpstr> Awgrymiadau a Chynghorion</vt:lpstr>
      <vt:lpstr>PowerPoint Presentation</vt:lpstr>
      <vt:lpstr>Pwysigrwydd Cyfrinachedd </vt:lpstr>
      <vt:lpstr>Proses Gyflwyno </vt:lpstr>
      <vt:lpstr>Asesu/Marcio  </vt:lpstr>
      <vt:lpstr>Gorffen</vt:lpstr>
      <vt:lpstr>Gwerthusiad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Porth Agored Graduate Certificate Consolidation  Workshop 4 Cohort 14</dc:title>
  <dc:creator>Paula Mccreary</dc:creator>
  <cp:lastModifiedBy>Sarah Loxdale</cp:lastModifiedBy>
  <cp:revision>53</cp:revision>
  <cp:lastPrinted>2020-10-06T07:31:18Z</cp:lastPrinted>
  <dcterms:created xsi:type="dcterms:W3CDTF">2020-09-26T13:20:37Z</dcterms:created>
  <dcterms:modified xsi:type="dcterms:W3CDTF">2024-07-09T14:25:39Z</dcterms:modified>
</cp:coreProperties>
</file>