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7" r:id="rId2"/>
    <p:sldId id="261" r:id="rId3"/>
    <p:sldId id="264" r:id="rId4"/>
    <p:sldId id="268" r:id="rId5"/>
    <p:sldId id="263" r:id="rId6"/>
    <p:sldId id="258" r:id="rId7"/>
    <p:sldId id="265" r:id="rId8"/>
    <p:sldId id="260" r:id="rId9"/>
    <p:sldId id="270" r:id="rId10"/>
    <p:sldId id="256" r:id="rId11"/>
    <p:sldId id="257" r:id="rId12"/>
    <p:sldId id="259" r:id="rId13"/>
    <p:sldId id="26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720EE91-3E05-4E9F-BB47-7CF44E955CC6}" v="56" dt="2023-11-06T15:20:55.16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04" autoAdjust="0"/>
    <p:restoredTop sz="94660"/>
  </p:normalViewPr>
  <p:slideViewPr>
    <p:cSldViewPr snapToGrid="0">
      <p:cViewPr varScale="1">
        <p:scale>
          <a:sx n="82" d="100"/>
          <a:sy n="82" d="100"/>
        </p:scale>
        <p:origin x="71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atty Thomas (2115882)" userId="a7862a54-764b-4b17-9448-7841b975b48d" providerId="ADAL" clId="{7EFBD18C-EE44-404B-9635-AD97E3BDFBA5}"/>
    <pc:docChg chg="modSld">
      <pc:chgData name="Patty Thomas (2115882)" userId="a7862a54-764b-4b17-9448-7841b975b48d" providerId="ADAL" clId="{7EFBD18C-EE44-404B-9635-AD97E3BDFBA5}" dt="2023-11-06T15:51:51.748" v="42" actId="20577"/>
      <pc:docMkLst>
        <pc:docMk/>
      </pc:docMkLst>
      <pc:sldChg chg="modSp mod">
        <pc:chgData name="Patty Thomas (2115882)" userId="a7862a54-764b-4b17-9448-7841b975b48d" providerId="ADAL" clId="{7EFBD18C-EE44-404B-9635-AD97E3BDFBA5}" dt="2023-11-06T15:51:51.748" v="42" actId="20577"/>
        <pc:sldMkLst>
          <pc:docMk/>
          <pc:sldMk cId="0" sldId="259"/>
        </pc:sldMkLst>
        <pc:spChg chg="mod">
          <ac:chgData name="Patty Thomas (2115882)" userId="a7862a54-764b-4b17-9448-7841b975b48d" providerId="ADAL" clId="{7EFBD18C-EE44-404B-9635-AD97E3BDFBA5}" dt="2023-11-06T15:51:51.748" v="42" actId="20577"/>
          <ac:spMkLst>
            <pc:docMk/>
            <pc:sldMk cId="0" sldId="259"/>
            <ac:spMk id="3" creationId="{B4A82EF2-1599-EBB8-5B92-5536158CAD07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E87B0DB-3EAC-DE2E-3253-C89E2E244A4F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B5B2C09-347D-E587-7979-1D01D434EBD2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FE171868-2115-4128-A3A3-A5CC487630B7}" type="datetime1">
              <a:rPr lang="en-GB"/>
              <a:pPr lvl="0"/>
              <a:t>06/11/2023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53433555-1563-8137-8BBF-C887863317D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707324D-7488-D731-8889-D4EA206B9BEC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7FD4F0-7DA1-0C2D-D00C-78C7ECFA3A5B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6D28D1-C55E-40E9-EF13-377CB3FFFE5F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777F84C0-AB60-40E0-B524-BD8E2B534CC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30387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/>
            <a:fld id="{777F84C0-AB60-40E0-B524-BD8E2B534CC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2128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/>
            <a:fld id="{777F84C0-AB60-40E0-B524-BD8E2B534CC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09734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6C07BE-708D-B6F3-80E4-6EAC392FDC9F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0D2EC5-760A-5BBA-873C-A396964A72E7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F3B4B7-8980-9748-593B-D2B8B0BDB71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F2F709A-9280-4358-BCAC-9764D9555894}" type="datetime1">
              <a:rPr lang="en-GB"/>
              <a:pPr lvl="0"/>
              <a:t>06/11/2023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8089EF-59D0-C932-FA22-064AAA5CD5A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FFE051-0DEA-53D1-B3AF-27FCAD59FBD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83D492D-022E-4D08-B46A-7405A1A80D9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7893361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250A39-0C49-C7C8-6B2A-6CA8D649A6A6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D8E33B-60BC-E6BF-41B6-E26BB85E99BB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1F502E-4477-711E-4B87-D7A80A5424E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8976987-3D54-425E-BE7D-E8CD706E66E6}" type="datetime1">
              <a:rPr lang="en-GB"/>
              <a:pPr lvl="0"/>
              <a:t>06/11/2023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5CBCEA-F3FA-2037-C209-524AF8C6472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143908-3CB6-30A5-7E01-B9CBCAAF3D1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77B5B0B-5932-400C-B41F-7F36466E043A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626051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3A3E76-7E1A-A0A1-BEA9-1D7D4F07989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E85B45-DC12-2B7F-17B0-7FD58A2DFE6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04643F-367E-4299-D5E7-EEB2BA53FED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96086D8-EA83-46F4-A552-8C1762D3AB65}" type="datetime1">
              <a:rPr lang="en-GB"/>
              <a:pPr lvl="0"/>
              <a:t>06/11/2023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CFF108-6C7F-D3E1-6CFE-E86AB4F9CC8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973000-87CE-CB54-8D99-BD63BF46788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FF78C12-BAC5-4B54-AE4E-B5480F26D7E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52761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57A292-8BA4-CDEB-41B7-466E314A19E3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AAC2DD-348F-9F39-D6DC-DC39E714AE8E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167C94-6D25-FB28-D946-4D4B4FD0574A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749026-CEFB-45DC-09FA-D2A46AA194B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4009D6A-F57D-49FE-9ECE-CC119270BCC9}" type="datetime1">
              <a:rPr lang="en-GB"/>
              <a:pPr lvl="0"/>
              <a:t>06/11/2023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D4C224-4C57-721E-33FA-E610F555E3D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DAC8D7-DD90-423B-6BAE-7F32B36A204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F1AB028-0196-4697-A538-908FEBC066F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70246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053CC8-660B-4593-93CF-2E3B8DF2F74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8FA3F8-4D48-E696-42E3-D63D4707CB2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FA00FB-8D7E-FB76-0B1A-C2E5ED554915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B2C7BC8-216C-44A5-405E-C5AC13472341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DA78CB-EC49-37F6-460B-13F4B27AA433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11E703C-625B-254C-B0B0-65E08841601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8861DA2-E50B-422D-9C29-73CCD9F0D697}" type="datetime1">
              <a:rPr lang="en-GB"/>
              <a:pPr lvl="0"/>
              <a:t>06/11/2023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1C18F4A-4EDB-AA16-3182-78A1A09301E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4DAFAB3-3EE0-43E4-B82E-6B28C89668B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C17E599-389E-4297-BD9E-D6B8704A1A48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62993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B37993-7C60-C86C-459F-F736C044A6E8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FB19B79-2380-10B8-C4B2-9798D93D8CC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BF9AE95-3646-4C15-A353-CF74151F1DA1}" type="datetime1">
              <a:rPr lang="en-GB"/>
              <a:pPr lvl="0"/>
              <a:t>06/11/2023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D1A2E9D-5B60-EB83-BFB6-61AE0B8625E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28651CB-D809-990F-6AE4-75CC26D6A74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730C0CB-A7CB-43D3-9F71-3C39E15ABE3D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06817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ABCA4DA-8FDC-D465-2779-9C965E943A3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9E5998A-A9DF-4B6F-B3AA-353C7A34DD6D}" type="datetime1">
              <a:rPr lang="en-GB"/>
              <a:pPr lvl="0"/>
              <a:t>06/11/2023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8670046-1AC0-ECE6-99EE-A0936161FB5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677EB4-CEF3-CF7B-5635-89B88365428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EA04589-1CB3-48A6-8164-B871850FEBF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55323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8BDA48-9251-70FB-6429-BF0FEDAA40B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B79871-52EC-56E3-4A46-5FC5511DECF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003CD3-C6AA-5AF0-8A1D-ACF34AF76774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5C0824-AB6B-41DD-B890-FAC35EA2F77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DC4D878-02F4-4549-8EA5-A3B5239655B1}" type="datetime1">
              <a:rPr lang="en-GB"/>
              <a:pPr lvl="0"/>
              <a:t>06/11/2023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E002F7-C8A4-7CCB-6733-E2D5F5B0B8F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FBC966-3D17-E4EB-BB65-38EE6AF0934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616E2A5-FCB4-4D25-AC6E-F6BD6250E4B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6868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27953F-7BB7-91E1-B5DB-2619B039C99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65D358A-EDB4-1CD6-9BDD-9C353F830094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8443D9B-DADA-4F6D-862C-6F98E84F4729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500F0D-84A1-B7A1-52F3-E3D9046A83C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080AC67-5223-4B80-87AF-F26036E0059B}" type="datetime1">
              <a:rPr lang="en-GB"/>
              <a:pPr lvl="0"/>
              <a:t>06/11/2023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D3D6C1-E010-999A-28FB-6A4186E8813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E87C23-2F91-3CE4-FC0C-F25C6BAE9DF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7B554C2-77EB-48CD-983B-3D505FABA3E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314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7F6A6B-6EDA-1A4C-4968-D358671AB51C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4EAB82-1B11-23EC-D1A8-B6F5BDF820CD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4B173D-618F-5F04-FBA1-355A244F5BA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F82115E-F6F9-41CC-9CAF-2C59DB8336F6}" type="datetime1">
              <a:rPr lang="en-GB"/>
              <a:pPr lvl="0"/>
              <a:t>06/11/2023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FD5511-BDD9-1047-B376-000096CE685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0F0115-8598-5C9C-3DF2-6C9A0679EFA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01F847D-231C-43DF-A067-0152BD0A698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5987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7649B64-059F-6525-F1F9-43BED13F68F6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F4B3A7E-0FB5-E612-B37A-9D0838AA04D3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4C9B59-E8A1-7089-0BD5-F73DDD1CDED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4D0B65D-30E8-4D38-A1A4-FA9054965E1D}" type="datetime1">
              <a:rPr lang="en-GB"/>
              <a:pPr lvl="0"/>
              <a:t>06/11/2023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382D9E-FC6B-5678-325B-0105472C51C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47EB6C-47A6-A893-609A-3BC2DA418B6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D00359A-4578-40D8-BA34-CA8DAF1C88B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3528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4850605-AC91-68CC-EA41-906BC8A293F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10DBE0-2140-A65E-CB6F-9B407C5D1C2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0F3015-600A-E176-17F1-EFC7C721A748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defRPr>
            </a:lvl1pPr>
          </a:lstStyle>
          <a:p>
            <a:pPr lvl="0"/>
            <a:fld id="{313E93E9-ABD3-4313-AB2D-AE926DD8C59A}" type="datetime1">
              <a:rPr lang="en-GB"/>
              <a:pPr lvl="0"/>
              <a:t>06/11/2023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A11392-521F-BC49-B3C2-DD7624D63444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94F07C-4DD0-EF60-42D8-497C2D482D64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defRPr>
            </a:lvl1pPr>
          </a:lstStyle>
          <a:p>
            <a:pPr lvl="0"/>
            <a:fld id="{7B7D9DD2-11B6-4828-B983-320B643C6996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FFFFFF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FFFFFF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FFFFFF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FFFFFF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FFFFFF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FFFFFF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hyperlink" Target="https://creativecommons.org/licenses/by/3.0/" TargetMode="Externa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hyperlink" Target="https://eltorobumingo.blogspot.com/2011/10/introduction.html" TargetMode="External"/><Relationship Id="rId5" Type="http://schemas.openxmlformats.org/officeDocument/2006/relationships/image" Target="../media/image1.jp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hyperlink" Target="http://oddblogger.com/a-discussion-on-plagiarism/" TargetMode="External"/><Relationship Id="rId5" Type="http://schemas.openxmlformats.org/officeDocument/2006/relationships/image" Target="../media/image4.gif"/><Relationship Id="rId4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hyperlink" Target="https://creativecommons.org/licenses/by-nc-nd/3.0/" TargetMode="External"/><Relationship Id="rId5" Type="http://schemas.openxmlformats.org/officeDocument/2006/relationships/hyperlink" Target="https://tribework.blogspot.com/2012/02/fruits-of-trust-intimacy-and-fairness.html" TargetMode="Externa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hyperlink" Target="https://creativecommons.org/licenses/by/3.0/" TargetMode="External"/><Relationship Id="rId5" Type="http://schemas.openxmlformats.org/officeDocument/2006/relationships/hyperlink" Target="https://owl.excelsior.edu/educator-resources/sample-course-activities/sample-course-activities-avoiding-plagiarism/" TargetMode="External"/><Relationship Id="rId4" Type="http://schemas.openxmlformats.org/officeDocument/2006/relationships/image" Target="../media/image6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2.png"/><Relationship Id="rId5" Type="http://schemas.openxmlformats.org/officeDocument/2006/relationships/image" Target="../media/image8.jpeg"/><Relationship Id="rId4" Type="http://schemas.openxmlformats.org/officeDocument/2006/relationships/hyperlink" Target="http://www.sheffield/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1FC871-E821-0BC6-3341-914BB6D9CA5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267337" y="365129"/>
            <a:ext cx="9086456" cy="1325559"/>
          </a:xfrm>
        </p:spPr>
        <p:txBody>
          <a:bodyPr/>
          <a:lstStyle/>
          <a:p>
            <a:pPr lvl="0"/>
            <a:r>
              <a:rPr lang="en-GB" sz="4800" dirty="0"/>
              <a:t>INTRODUCTION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F30375-E6CC-1082-FD78-AF4E79F6A1BC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35520" y="2287816"/>
            <a:ext cx="11998854" cy="9414124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70000"/>
              </a:lnSpc>
            </a:pPr>
            <a:endParaRPr lang="en-GB" sz="2400" dirty="0"/>
          </a:p>
          <a:p>
            <a:pPr>
              <a:lnSpc>
                <a:spcPct val="70000"/>
              </a:lnSpc>
            </a:pPr>
            <a:r>
              <a:rPr lang="en-GB" sz="9600" dirty="0"/>
              <a:t>PLAGIARISM IS SOMETHING THAT MANY PEOPLE THINK TO BE A BAD THING, BUT FEW </a:t>
            </a:r>
            <a:endParaRPr lang="en-GB" sz="9600" dirty="0">
              <a:cs typeface="Calibri"/>
            </a:endParaRPr>
          </a:p>
          <a:p>
            <a:pPr lvl="0">
              <a:lnSpc>
                <a:spcPct val="70000"/>
              </a:lnSpc>
            </a:pPr>
            <a:r>
              <a:rPr lang="en-GB" sz="9600" dirty="0"/>
              <a:t>PEOPLE UNDERSTAND.</a:t>
            </a:r>
            <a:endParaRPr lang="en-GB" sz="9600" dirty="0">
              <a:cs typeface="Calibri"/>
            </a:endParaRPr>
          </a:p>
          <a:p>
            <a:pPr lvl="0">
              <a:lnSpc>
                <a:spcPct val="70000"/>
              </a:lnSpc>
            </a:pPr>
            <a:r>
              <a:rPr lang="en-GB" sz="9600" dirty="0"/>
              <a:t>THE MAIN THING IS TO BE AWARE OF WHAT IT IS AND</a:t>
            </a:r>
          </a:p>
          <a:p>
            <a:pPr lvl="0">
              <a:lnSpc>
                <a:spcPct val="70000"/>
              </a:lnSpc>
            </a:pPr>
            <a:r>
              <a:rPr lang="en-GB" sz="9600" dirty="0"/>
              <a:t>THE CONSQUENCES OF ACTING UPON IT.</a:t>
            </a:r>
          </a:p>
          <a:p>
            <a:pPr>
              <a:lnSpc>
                <a:spcPct val="70000"/>
              </a:lnSpc>
            </a:pPr>
            <a:r>
              <a:rPr lang="en-GB" sz="9600" dirty="0"/>
              <a:t>NOT ONLY THE ORIGINAL SOURCE FROM WHERE IT CAME BUT OF THE PERSON WHO IS </a:t>
            </a:r>
          </a:p>
          <a:p>
            <a:pPr lvl="0">
              <a:lnSpc>
                <a:spcPct val="70000"/>
              </a:lnSpc>
            </a:pPr>
            <a:r>
              <a:rPr lang="en-GB" sz="9600" dirty="0"/>
              <a:t>DOING THE ACT OF PLAGIARISM.</a:t>
            </a:r>
            <a:endParaRPr lang="en-GB" sz="9600" dirty="0">
              <a:cs typeface="Calibri"/>
            </a:endParaRPr>
          </a:p>
          <a:p>
            <a:pPr lvl="0">
              <a:lnSpc>
                <a:spcPct val="70000"/>
              </a:lnSpc>
            </a:pPr>
            <a:r>
              <a:rPr lang="en-GB" sz="9600" dirty="0"/>
              <a:t>WORKS BOTH WAYS HURTS THE ORIGINAL SOURCE AND ONESSELF.</a:t>
            </a:r>
          </a:p>
          <a:p>
            <a:pPr lvl="0">
              <a:lnSpc>
                <a:spcPct val="70000"/>
              </a:lnSpc>
            </a:pPr>
            <a:r>
              <a:rPr lang="en-GB" sz="9600" dirty="0"/>
              <a:t>FOLLOWS IS A STEP BY STEP OF PLAGIARISM.</a:t>
            </a:r>
          </a:p>
          <a:p>
            <a:pPr>
              <a:lnSpc>
                <a:spcPct val="70000"/>
              </a:lnSpc>
            </a:pPr>
            <a:r>
              <a:rPr lang="en-GB" sz="9600" dirty="0">
                <a:cs typeface="Calibri"/>
              </a:rPr>
              <a:t>IT IS A BREACH OF ACADEMIC  INTEGRITY.</a:t>
            </a:r>
          </a:p>
          <a:p>
            <a:pPr>
              <a:lnSpc>
                <a:spcPct val="70000"/>
              </a:lnSpc>
            </a:pPr>
            <a:r>
              <a:rPr lang="en-GB" sz="9600" dirty="0">
                <a:cs typeface="Calibri"/>
              </a:rPr>
              <a:t>IT IS A PRINCIPLE OF INTERLECTUAL HONESTY THAT ALL OF THE ACADEMIC </a:t>
            </a:r>
          </a:p>
          <a:p>
            <a:pPr>
              <a:lnSpc>
                <a:spcPct val="70000"/>
              </a:lnSpc>
            </a:pPr>
            <a:r>
              <a:rPr lang="en-GB" sz="9600" dirty="0">
                <a:cs typeface="Calibri"/>
              </a:rPr>
              <a:t>COMMUNITY ACKNOWLEDGE</a:t>
            </a:r>
          </a:p>
          <a:p>
            <a:pPr>
              <a:lnSpc>
                <a:spcPct val="70000"/>
              </a:lnSpc>
            </a:pPr>
            <a:r>
              <a:rPr lang="en-GB" sz="9600" dirty="0">
                <a:cs typeface="Calibri"/>
              </a:rPr>
              <a:t>(HTTPS//WWW.OX.AC.UK 2023</a:t>
            </a:r>
          </a:p>
          <a:p>
            <a:pPr>
              <a:lnSpc>
                <a:spcPct val="70000"/>
              </a:lnSpc>
            </a:pPr>
            <a:r>
              <a:rPr lang="en-GB" sz="9600" dirty="0">
                <a:cs typeface="Calibri"/>
              </a:rPr>
              <a:t>SUMMERIZE…KEY POINTS</a:t>
            </a:r>
          </a:p>
          <a:p>
            <a:pPr>
              <a:lnSpc>
                <a:spcPct val="70000"/>
              </a:lnSpc>
            </a:pPr>
            <a:r>
              <a:rPr lang="en-GB" sz="9600" dirty="0">
                <a:cs typeface="Calibri"/>
              </a:rPr>
              <a:t>CONCLUSION…POINTS OF DISSCUSION</a:t>
            </a:r>
          </a:p>
          <a:p>
            <a:pPr>
              <a:lnSpc>
                <a:spcPct val="70000"/>
              </a:lnSpc>
            </a:pPr>
            <a:endParaRPr lang="en-GB" sz="9600" dirty="0">
              <a:cs typeface="Calibri"/>
            </a:endParaRPr>
          </a:p>
          <a:p>
            <a:pPr>
              <a:lnSpc>
                <a:spcPct val="70000"/>
              </a:lnSpc>
            </a:pPr>
            <a:endParaRPr lang="en-GB" sz="9600" dirty="0">
              <a:cs typeface="Calibri"/>
            </a:endParaRPr>
          </a:p>
          <a:p>
            <a:pPr>
              <a:lnSpc>
                <a:spcPct val="70000"/>
              </a:lnSpc>
            </a:pPr>
            <a:endParaRPr lang="en-GB" sz="9600" dirty="0">
              <a:cs typeface="Calibri"/>
            </a:endParaRPr>
          </a:p>
          <a:p>
            <a:pPr>
              <a:lnSpc>
                <a:spcPct val="70000"/>
              </a:lnSpc>
            </a:pPr>
            <a:endParaRPr lang="en-GB" sz="9600" dirty="0">
              <a:cs typeface="Calibri"/>
            </a:endParaRPr>
          </a:p>
          <a:p>
            <a:pPr>
              <a:lnSpc>
                <a:spcPct val="70000"/>
              </a:lnSpc>
            </a:pPr>
            <a:endParaRPr lang="en-GB" sz="9600" dirty="0">
              <a:cs typeface="Calibri"/>
            </a:endParaRPr>
          </a:p>
          <a:p>
            <a:pPr>
              <a:lnSpc>
                <a:spcPct val="70000"/>
              </a:lnSpc>
            </a:pPr>
            <a:endParaRPr lang="en-GB" sz="9600" dirty="0">
              <a:cs typeface="Calibri"/>
            </a:endParaRPr>
          </a:p>
          <a:p>
            <a:pPr>
              <a:lnSpc>
                <a:spcPct val="70000"/>
              </a:lnSpc>
            </a:pPr>
            <a:endParaRPr lang="en-GB" sz="2400" dirty="0">
              <a:cs typeface="Calibri"/>
            </a:endParaRPr>
          </a:p>
          <a:p>
            <a:pPr>
              <a:lnSpc>
                <a:spcPct val="70000"/>
              </a:lnSpc>
            </a:pPr>
            <a:endParaRPr lang="en-GB" sz="2400" dirty="0">
              <a:cs typeface="Calibri"/>
            </a:endParaRPr>
          </a:p>
          <a:p>
            <a:pPr>
              <a:lnSpc>
                <a:spcPct val="70000"/>
              </a:lnSpc>
            </a:pPr>
            <a:endParaRPr lang="en-GB" sz="2400" dirty="0">
              <a:cs typeface="Calibri"/>
            </a:endParaRPr>
          </a:p>
          <a:p>
            <a:pPr>
              <a:lnSpc>
                <a:spcPct val="70000"/>
              </a:lnSpc>
            </a:pPr>
            <a:endParaRPr lang="en-GB" sz="2400" dirty="0">
              <a:cs typeface="Calibri"/>
            </a:endParaRPr>
          </a:p>
          <a:p>
            <a:pPr>
              <a:lnSpc>
                <a:spcPct val="70000"/>
              </a:lnSpc>
            </a:pPr>
            <a:endParaRPr lang="en-GB" sz="2400" dirty="0">
              <a:cs typeface="Calibri"/>
            </a:endParaRPr>
          </a:p>
          <a:p>
            <a:pPr>
              <a:lnSpc>
                <a:spcPct val="70000"/>
              </a:lnSpc>
            </a:pPr>
            <a:endParaRPr lang="en-GB" sz="2400" dirty="0">
              <a:cs typeface="Calibri"/>
            </a:endParaRPr>
          </a:p>
          <a:p>
            <a:pPr>
              <a:lnSpc>
                <a:spcPct val="70000"/>
              </a:lnSpc>
            </a:pPr>
            <a:endParaRPr lang="en-GB" sz="2400" dirty="0">
              <a:cs typeface="Calibri"/>
            </a:endParaRPr>
          </a:p>
          <a:p>
            <a:pPr>
              <a:lnSpc>
                <a:spcPct val="70000"/>
              </a:lnSpc>
            </a:pPr>
            <a:endParaRPr lang="en-GB" sz="2400" dirty="0">
              <a:cs typeface="Calibri"/>
            </a:endParaRPr>
          </a:p>
          <a:p>
            <a:pPr>
              <a:lnSpc>
                <a:spcPct val="70000"/>
              </a:lnSpc>
            </a:pPr>
            <a:endParaRPr lang="en-GB" sz="2400" dirty="0">
              <a:cs typeface="Calibri"/>
            </a:endParaRPr>
          </a:p>
          <a:p>
            <a:pPr>
              <a:lnSpc>
                <a:spcPct val="70000"/>
              </a:lnSpc>
            </a:pPr>
            <a:endParaRPr lang="en-GB" sz="2400" dirty="0">
              <a:cs typeface="Calibri"/>
            </a:endParaRPr>
          </a:p>
          <a:p>
            <a:pPr>
              <a:lnSpc>
                <a:spcPct val="70000"/>
              </a:lnSpc>
            </a:pPr>
            <a:endParaRPr lang="en-GB" sz="2400" dirty="0">
              <a:cs typeface="Calibri"/>
            </a:endParaRPr>
          </a:p>
          <a:p>
            <a:pPr>
              <a:lnSpc>
                <a:spcPct val="70000"/>
              </a:lnSpc>
            </a:pPr>
            <a:endParaRPr lang="en-GB" sz="2400" dirty="0">
              <a:cs typeface="Calibri"/>
            </a:endParaRPr>
          </a:p>
          <a:p>
            <a:pPr>
              <a:lnSpc>
                <a:spcPct val="70000"/>
              </a:lnSpc>
            </a:pPr>
            <a:endParaRPr lang="en-GB" sz="2400" dirty="0">
              <a:cs typeface="Calibri"/>
            </a:endParaRPr>
          </a:p>
          <a:p>
            <a:pPr>
              <a:lnSpc>
                <a:spcPct val="70000"/>
              </a:lnSpc>
            </a:pPr>
            <a:endParaRPr lang="en-GB" sz="2400" dirty="0">
              <a:cs typeface="Calibri"/>
            </a:endParaRPr>
          </a:p>
          <a:p>
            <a:pPr>
              <a:lnSpc>
                <a:spcPct val="70000"/>
              </a:lnSpc>
            </a:pPr>
            <a:endParaRPr lang="en-GB" sz="2400" dirty="0">
              <a:cs typeface="Calibri"/>
            </a:endParaRPr>
          </a:p>
          <a:p>
            <a:pPr>
              <a:lnSpc>
                <a:spcPct val="70000"/>
              </a:lnSpc>
            </a:pPr>
            <a:endParaRPr lang="en-GB" sz="2400" dirty="0">
              <a:cs typeface="Calibri"/>
            </a:endParaRPr>
          </a:p>
          <a:p>
            <a:pPr>
              <a:lnSpc>
                <a:spcPct val="70000"/>
              </a:lnSpc>
            </a:pPr>
            <a:endParaRPr lang="en-GB" sz="2400" dirty="0">
              <a:cs typeface="Calibri"/>
            </a:endParaRPr>
          </a:p>
          <a:p>
            <a:pPr>
              <a:lnSpc>
                <a:spcPct val="70000"/>
              </a:lnSpc>
            </a:pPr>
            <a:endParaRPr lang="en-GB" sz="2400" dirty="0">
              <a:cs typeface="Calibri"/>
            </a:endParaRPr>
          </a:p>
          <a:p>
            <a:pPr>
              <a:lnSpc>
                <a:spcPct val="70000"/>
              </a:lnSpc>
            </a:pPr>
            <a:endParaRPr lang="en-GB" sz="2400" dirty="0">
              <a:cs typeface="Calibri"/>
            </a:endParaRPr>
          </a:p>
          <a:p>
            <a:pPr>
              <a:lnSpc>
                <a:spcPct val="70000"/>
              </a:lnSpc>
            </a:pPr>
            <a:endParaRPr lang="en-GB" sz="2400" dirty="0">
              <a:cs typeface="Calibri"/>
            </a:endParaRPr>
          </a:p>
          <a:p>
            <a:pPr>
              <a:lnSpc>
                <a:spcPct val="70000"/>
              </a:lnSpc>
            </a:pPr>
            <a:endParaRPr lang="en-GB" sz="2400" dirty="0">
              <a:cs typeface="Calibri"/>
            </a:endParaRPr>
          </a:p>
          <a:p>
            <a:pPr>
              <a:lnSpc>
                <a:spcPct val="70000"/>
              </a:lnSpc>
            </a:pPr>
            <a:endParaRPr lang="en-GB" sz="2400" dirty="0">
              <a:cs typeface="Calibri"/>
            </a:endParaRPr>
          </a:p>
          <a:p>
            <a:pPr>
              <a:lnSpc>
                <a:spcPct val="70000"/>
              </a:lnSpc>
            </a:pPr>
            <a:endParaRPr lang="en-GB" sz="2400" dirty="0">
              <a:cs typeface="Calibri"/>
            </a:endParaRPr>
          </a:p>
          <a:p>
            <a:pPr>
              <a:lnSpc>
                <a:spcPct val="70000"/>
              </a:lnSpc>
            </a:pPr>
            <a:endParaRPr lang="en-GB" sz="2400" dirty="0">
              <a:cs typeface="Calibri"/>
            </a:endParaRPr>
          </a:p>
          <a:p>
            <a:pPr>
              <a:lnSpc>
                <a:spcPct val="70000"/>
              </a:lnSpc>
            </a:pPr>
            <a:endParaRPr lang="en-GB" sz="2400" dirty="0">
              <a:cs typeface="Calibri"/>
            </a:endParaRPr>
          </a:p>
          <a:p>
            <a:pPr>
              <a:lnSpc>
                <a:spcPct val="70000"/>
              </a:lnSpc>
            </a:pPr>
            <a:endParaRPr lang="en-GB" sz="2400" dirty="0">
              <a:cs typeface="Calibri"/>
            </a:endParaRPr>
          </a:p>
          <a:p>
            <a:pPr>
              <a:lnSpc>
                <a:spcPct val="70000"/>
              </a:lnSpc>
            </a:pPr>
            <a:r>
              <a:rPr lang="en-GB" sz="2400" dirty="0">
                <a:cs typeface="Calibri"/>
              </a:rPr>
              <a:t>0</a:t>
            </a:r>
          </a:p>
          <a:p>
            <a:pPr>
              <a:lnSpc>
                <a:spcPct val="70000"/>
              </a:lnSpc>
            </a:pPr>
            <a:endParaRPr lang="en-GB" sz="2400" dirty="0">
              <a:cs typeface="Calibri"/>
            </a:endParaRPr>
          </a:p>
          <a:p>
            <a:pPr>
              <a:lnSpc>
                <a:spcPct val="70000"/>
              </a:lnSpc>
            </a:pPr>
            <a:endParaRPr lang="en-GB" sz="2400" dirty="0">
              <a:cs typeface="Calibri"/>
            </a:endParaRPr>
          </a:p>
          <a:p>
            <a:pPr>
              <a:lnSpc>
                <a:spcPct val="70000"/>
              </a:lnSpc>
            </a:pPr>
            <a:endParaRPr lang="en-GB" sz="2400" dirty="0">
              <a:cs typeface="Calibri"/>
            </a:endParaRPr>
          </a:p>
          <a:p>
            <a:pPr>
              <a:lnSpc>
                <a:spcPct val="70000"/>
              </a:lnSpc>
            </a:pPr>
            <a:endParaRPr lang="en-GB" sz="2400" dirty="0">
              <a:cs typeface="Calibri"/>
            </a:endParaRPr>
          </a:p>
          <a:p>
            <a:pPr>
              <a:lnSpc>
                <a:spcPct val="70000"/>
              </a:lnSpc>
            </a:pPr>
            <a:endParaRPr lang="en-GB" sz="2400" dirty="0">
              <a:cs typeface="Calibri"/>
            </a:endParaRPr>
          </a:p>
          <a:p>
            <a:pPr>
              <a:lnSpc>
                <a:spcPct val="70000"/>
              </a:lnSpc>
            </a:pPr>
            <a:endParaRPr lang="en-GB" sz="2400" dirty="0">
              <a:cs typeface="Calibri"/>
            </a:endParaRPr>
          </a:p>
          <a:p>
            <a:pPr>
              <a:lnSpc>
                <a:spcPct val="70000"/>
              </a:lnSpc>
            </a:pPr>
            <a:endParaRPr lang="en-GB" sz="2400" dirty="0"/>
          </a:p>
          <a:p>
            <a:pPr>
              <a:lnSpc>
                <a:spcPct val="70000"/>
              </a:lnSpc>
            </a:pPr>
            <a:endParaRPr lang="en-GB" sz="2400" dirty="0"/>
          </a:p>
          <a:p>
            <a:pPr>
              <a:lnSpc>
                <a:spcPct val="70000"/>
              </a:lnSpc>
            </a:pPr>
            <a:endParaRPr lang="en-GB" sz="2400" dirty="0"/>
          </a:p>
          <a:p>
            <a:pPr>
              <a:lnSpc>
                <a:spcPct val="70000"/>
              </a:lnSpc>
            </a:pPr>
            <a:endParaRPr lang="en-GB" sz="2400" dirty="0"/>
          </a:p>
          <a:p>
            <a:pPr>
              <a:lnSpc>
                <a:spcPct val="70000"/>
              </a:lnSpc>
            </a:pPr>
            <a:endParaRPr lang="en-GB" sz="2400" dirty="0"/>
          </a:p>
          <a:p>
            <a:pPr>
              <a:lnSpc>
                <a:spcPct val="70000"/>
              </a:lnSpc>
            </a:pPr>
            <a:endParaRPr lang="en-GB" sz="2400" dirty="0"/>
          </a:p>
          <a:p>
            <a:pPr>
              <a:lnSpc>
                <a:spcPct val="70000"/>
              </a:lnSpc>
            </a:pPr>
            <a:endParaRPr lang="en-GB" sz="2400" dirty="0"/>
          </a:p>
          <a:p>
            <a:pPr>
              <a:lnSpc>
                <a:spcPct val="70000"/>
              </a:lnSpc>
            </a:pPr>
            <a:endParaRPr lang="en-GB" sz="2400" dirty="0"/>
          </a:p>
          <a:p>
            <a:pPr>
              <a:lnSpc>
                <a:spcPct val="70000"/>
              </a:lnSpc>
            </a:pPr>
            <a:endParaRPr lang="en-GB" sz="2400" dirty="0"/>
          </a:p>
          <a:p>
            <a:pPr>
              <a:lnSpc>
                <a:spcPct val="70000"/>
              </a:lnSpc>
            </a:pPr>
            <a:endParaRPr lang="en-GB" sz="2400" dirty="0"/>
          </a:p>
          <a:p>
            <a:pPr>
              <a:lnSpc>
                <a:spcPct val="70000"/>
              </a:lnSpc>
            </a:pPr>
            <a:r>
              <a:rPr lang="en-GB" sz="2400" dirty="0"/>
              <a:t>0</a:t>
            </a:r>
          </a:p>
          <a:p>
            <a:pPr>
              <a:lnSpc>
                <a:spcPct val="70000"/>
              </a:lnSpc>
            </a:pPr>
            <a:endParaRPr lang="en-GB" sz="2400" dirty="0"/>
          </a:p>
          <a:p>
            <a:pPr>
              <a:lnSpc>
                <a:spcPct val="70000"/>
              </a:lnSpc>
            </a:pPr>
            <a:endParaRPr lang="en-GB" sz="2400" dirty="0"/>
          </a:p>
          <a:p>
            <a:pPr>
              <a:lnSpc>
                <a:spcPct val="70000"/>
              </a:lnSpc>
            </a:pPr>
            <a:endParaRPr lang="en-GB" sz="2400" dirty="0"/>
          </a:p>
          <a:p>
            <a:pPr>
              <a:lnSpc>
                <a:spcPct val="70000"/>
              </a:lnSpc>
            </a:pPr>
            <a:endParaRPr lang="en-GB" sz="2400" dirty="0"/>
          </a:p>
          <a:p>
            <a:pPr lvl="0">
              <a:lnSpc>
                <a:spcPct val="70000"/>
              </a:lnSpc>
            </a:pPr>
            <a:r>
              <a:rPr lang="en-GB" sz="2400" dirty="0"/>
              <a:t> </a:t>
            </a:r>
          </a:p>
          <a:p>
            <a:pPr lvl="0">
              <a:lnSpc>
                <a:spcPct val="70000"/>
              </a:lnSpc>
            </a:pPr>
            <a:endParaRPr lang="en-GB" sz="700" dirty="0"/>
          </a:p>
        </p:txBody>
      </p:sp>
      <p:pic>
        <p:nvPicPr>
          <p:cNvPr id="5" name="Picture 4" descr="A white person holding a megaphone&#10;&#10;Description automatically generated">
            <a:extLst>
              <a:ext uri="{FF2B5EF4-FFF2-40B4-BE49-F238E27FC236}">
                <a16:creationId xmlns:a16="http://schemas.microsoft.com/office/drawing/2014/main" id="{56C79996-54C2-E728-AC19-027E6F88371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6378677" y="1816"/>
            <a:ext cx="2286000" cy="2286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29BFD-5FB0-8522-F8A3-31E2E955ABFA}"/>
              </a:ext>
            </a:extLst>
          </p:cNvPr>
          <p:cNvSpPr txBox="1"/>
          <p:nvPr/>
        </p:nvSpPr>
        <p:spPr>
          <a:xfrm>
            <a:off x="6378677" y="2287816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6" tooltip="https://eltorobumingo.blogspot.com/2011/10/introduction.html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7" tooltip="https://creativecommons.org/licenses/by/3.0/"/>
              </a:rPr>
              <a:t>CC BY</a:t>
            </a:r>
            <a:endParaRPr lang="en-GB" sz="900"/>
          </a:p>
        </p:txBody>
      </p:sp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47EF308A-3B7F-CDEA-CDCA-3BA7A04421B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337"/>
    </mc:Choice>
    <mc:Fallback xmlns="">
      <p:transition spd="slow" advTm="523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D0DEE6-345E-E426-5B3B-32E4065A63B4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en-GB" sz="4800" dirty="0"/>
              <a:t>PLAGAIRISM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75E1A5-9C27-8727-CB3E-C62014D390BC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lnSpc>
                <a:spcPct val="70000"/>
              </a:lnSpc>
              <a:buNone/>
            </a:pPr>
            <a:r>
              <a:rPr lang="en-GB" sz="2400" dirty="0"/>
              <a:t>PLAGIARISM IS FRAUDULENT REPRESENTATIONOF ANOTHER PERSONS THOUGHTS, </a:t>
            </a:r>
          </a:p>
          <a:p>
            <a:pPr marL="0" lvl="0" indent="0">
              <a:lnSpc>
                <a:spcPct val="70000"/>
              </a:lnSpc>
              <a:buNone/>
            </a:pPr>
            <a:r>
              <a:rPr lang="en-GB" sz="2400" dirty="0"/>
              <a:t>IDEAS OR EXPRESSIONS AS ONES OWN</a:t>
            </a:r>
            <a:r>
              <a:rPr lang="en-GB" sz="2000" dirty="0"/>
              <a:t>. (WIKIPEDIA CC BY. SA4.0GFDL 2023) </a:t>
            </a:r>
          </a:p>
          <a:p>
            <a:pPr marL="0" lvl="0" indent="0">
              <a:lnSpc>
                <a:spcPct val="70000"/>
              </a:lnSpc>
              <a:buNone/>
            </a:pPr>
            <a:r>
              <a:rPr lang="en-GB" sz="2400" dirty="0"/>
              <a:t>TAKE SOMEBODYS WORK  WITHOUT </a:t>
            </a:r>
          </a:p>
          <a:p>
            <a:pPr marL="0" lvl="0" indent="0">
              <a:lnSpc>
                <a:spcPct val="70000"/>
              </a:lnSpc>
              <a:buNone/>
            </a:pPr>
            <a:r>
              <a:rPr lang="en-GB" sz="2400" dirty="0"/>
              <a:t>PRIOR KNOWLEDGE OR REFERENCE TO THE ORIGINAL AUTHOR. </a:t>
            </a:r>
          </a:p>
          <a:p>
            <a:pPr marL="0" lvl="0" indent="0">
              <a:lnSpc>
                <a:spcPct val="70000"/>
              </a:lnSpc>
              <a:buNone/>
            </a:pPr>
            <a:r>
              <a:rPr lang="en-GB" sz="2400" dirty="0"/>
              <a:t>COPYING LARGE PIECES OF TEXT FROM A SOURCE WITHOUT CITING THAT SOURCE. 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lang="en-US" sz="2400" dirty="0"/>
              <a:t>WHAT CONSTITUTES PLAGIARISM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lang="en-US" sz="2400" dirty="0"/>
              <a:t>UNFAIR PRACTCE IN PLAGIARISM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lang="en-US" sz="2400" dirty="0"/>
              <a:t>AVOID PLAGIARISM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lang="en-GB" sz="2400" dirty="0"/>
              <a:t>TO TAKE SOMEBODYS WORK PASS IT OFF AS YOUR OWN</a:t>
            </a:r>
          </a:p>
          <a:p>
            <a:pPr marL="0" lvl="0" indent="0">
              <a:lnSpc>
                <a:spcPct val="100000"/>
              </a:lnSpc>
              <a:buNone/>
            </a:pPr>
            <a:endParaRPr lang="en-GB" sz="2400" dirty="0"/>
          </a:p>
          <a:p>
            <a:pPr marL="0" lvl="0" indent="0">
              <a:lnSpc>
                <a:spcPct val="100000"/>
              </a:lnSpc>
              <a:buNone/>
            </a:pPr>
            <a:endParaRPr lang="en-GB" sz="2400" dirty="0"/>
          </a:p>
          <a:p>
            <a:pPr marL="0" lvl="0" indent="0">
              <a:lnSpc>
                <a:spcPct val="100000"/>
              </a:lnSpc>
              <a:buNone/>
            </a:pPr>
            <a:endParaRPr lang="en-GB" sz="2400" dirty="0"/>
          </a:p>
        </p:txBody>
      </p:sp>
      <p:pic>
        <p:nvPicPr>
          <p:cNvPr id="4" name="Picture 4" descr="A thumb down symbol in a red circle&#10;&#10;Description automatically generated">
            <a:extLst>
              <a:ext uri="{FF2B5EF4-FFF2-40B4-BE49-F238E27FC236}">
                <a16:creationId xmlns:a16="http://schemas.microsoft.com/office/drawing/2014/main" id="{1842BC34-43BD-1D7D-6274-D584E3904C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18352" y="3976451"/>
            <a:ext cx="2335450" cy="233545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22" name="Audio 21">
            <a:hlinkClick r:id="" action="ppaction://media"/>
            <a:extLst>
              <a:ext uri="{FF2B5EF4-FFF2-40B4-BE49-F238E27FC236}">
                <a16:creationId xmlns:a16="http://schemas.microsoft.com/office/drawing/2014/main" id="{49B4273C-C1CF-DDAB-D9ED-60AAEFBF3A8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800"/>
    </mc:Choice>
    <mc:Fallback xmlns="">
      <p:transition spd="slow" advTm="408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26E61E-9594-4C48-172C-2259E7CF829A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dirty="0"/>
              <a:t>WHAT CONSTITUTES PLAGIARISM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DA4B5A-1E91-EAE7-B36B-EA1D3A5FB9C0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lnSpc>
                <a:spcPct val="80000"/>
              </a:lnSpc>
              <a:buNone/>
            </a:pPr>
            <a:r>
              <a:rPr lang="en-US" dirty="0"/>
              <a:t>   </a:t>
            </a:r>
            <a:r>
              <a:rPr lang="en-US" sz="2400" dirty="0"/>
              <a:t>IT IS CONSIDERED PLAGIARISM TO DRAW ANY IDEA</a:t>
            </a:r>
          </a:p>
          <a:p>
            <a:pPr marL="0" lvl="0" indent="0">
              <a:lnSpc>
                <a:spcPct val="80000"/>
              </a:lnSpc>
              <a:buNone/>
            </a:pPr>
            <a:r>
              <a:rPr lang="en-US" sz="2400" dirty="0"/>
              <a:t>   OR CREDIT FOR ANYONE ELSE’S WORK IN ONES OWN PAPER,</a:t>
            </a:r>
          </a:p>
          <a:p>
            <a:pPr lvl="0">
              <a:lnSpc>
                <a:spcPct val="80000"/>
              </a:lnSpc>
              <a:buChar char="-"/>
            </a:pPr>
            <a:r>
              <a:rPr lang="en-US" sz="2400" dirty="0"/>
              <a:t>WITHOUT CREDITING THE SOURCE.</a:t>
            </a:r>
          </a:p>
          <a:p>
            <a:pPr lvl="0">
              <a:lnSpc>
                <a:spcPct val="80000"/>
              </a:lnSpc>
              <a:buChar char="-"/>
            </a:pPr>
            <a:r>
              <a:rPr lang="en-US" sz="2400" dirty="0"/>
              <a:t>IT IS ESSENTIAL TO KNOW WHAT CONSTITUTE PLAGIARISM</a:t>
            </a:r>
          </a:p>
          <a:p>
            <a:pPr lvl="0">
              <a:lnSpc>
                <a:spcPct val="80000"/>
              </a:lnSpc>
              <a:buChar char="-"/>
            </a:pPr>
            <a:r>
              <a:rPr lang="en-US" sz="2400" dirty="0"/>
              <a:t>(1) USING ANOTHERS WORDS OR IDEAS WITHOUT ACKNOWLEDGEING AND DOCUMENTING THE SOURCE.</a:t>
            </a:r>
          </a:p>
          <a:p>
            <a:pPr marL="0" lvl="0" indent="0">
              <a:lnSpc>
                <a:spcPct val="80000"/>
              </a:lnSpc>
              <a:buNone/>
            </a:pPr>
            <a:r>
              <a:rPr lang="en-US" sz="2400" dirty="0"/>
              <a:t>   (2)USING THE EXACT S0URCES WORK WITHOUT QUOTATION MARKS,</a:t>
            </a:r>
          </a:p>
          <a:p>
            <a:pPr marL="0" lvl="0" indent="0">
              <a:lnSpc>
                <a:spcPct val="80000"/>
              </a:lnSpc>
              <a:buNone/>
            </a:pPr>
            <a:r>
              <a:rPr lang="en-US" sz="2400" dirty="0"/>
              <a:t>    CITE, REFERENCE OR PARAPRASIING THE SOURCES WORK.</a:t>
            </a:r>
          </a:p>
          <a:p>
            <a:pPr marL="0" lvl="0" indent="0">
              <a:lnSpc>
                <a:spcPct val="80000"/>
              </a:lnSpc>
              <a:buNone/>
            </a:pPr>
            <a:r>
              <a:rPr lang="en-US" sz="2400" dirty="0"/>
              <a:t>   PRESENTING WORK WITH OR WITHOUT CONSENT.</a:t>
            </a:r>
          </a:p>
          <a:p>
            <a:pPr lvl="0">
              <a:lnSpc>
                <a:spcPct val="80000"/>
              </a:lnSpc>
              <a:buChar char="-"/>
            </a:pPr>
            <a:r>
              <a:rPr lang="en-US" sz="2400" dirty="0"/>
              <a:t>(HARVARD COLLEGE 2023) </a:t>
            </a:r>
          </a:p>
          <a:p>
            <a:pPr lvl="0">
              <a:lnSpc>
                <a:spcPct val="80000"/>
              </a:lnSpc>
              <a:buChar char="-"/>
            </a:pPr>
            <a:endParaRPr lang="en-US" dirty="0"/>
          </a:p>
          <a:p>
            <a:pPr lvl="0">
              <a:lnSpc>
                <a:spcPct val="80000"/>
              </a:lnSpc>
            </a:pPr>
            <a:endParaRPr lang="en-GB" dirty="0"/>
          </a:p>
        </p:txBody>
      </p:sp>
      <p:pic>
        <p:nvPicPr>
          <p:cNvPr id="6" name="Picture 5" descr="A cartoon of a person reading a book&#10;&#10;Description automatically generated">
            <a:extLst>
              <a:ext uri="{FF2B5EF4-FFF2-40B4-BE49-F238E27FC236}">
                <a16:creationId xmlns:a16="http://schemas.microsoft.com/office/drawing/2014/main" id="{70C2DA50-5B56-EA70-7E62-B3D5BA4A9B6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8192278" y="1"/>
            <a:ext cx="3892718" cy="2168800"/>
          </a:xfrm>
          <a:prstGeom prst="rect">
            <a:avLst/>
          </a:prstGeom>
        </p:spPr>
      </p:pic>
      <p:pic>
        <p:nvPicPr>
          <p:cNvPr id="27" name="Audio 26">
            <a:hlinkClick r:id="" action="ppaction://media"/>
            <a:extLst>
              <a:ext uri="{FF2B5EF4-FFF2-40B4-BE49-F238E27FC236}">
                <a16:creationId xmlns:a16="http://schemas.microsoft.com/office/drawing/2014/main" id="{7277F4F4-886B-EB74-2EA0-8E2FFC5441F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862"/>
    </mc:Choice>
    <mc:Fallback xmlns="">
      <p:transition spd="slow" advTm="548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3933A4-64A1-1FE9-A4F5-25C9FCE79C7D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dirty="0"/>
              <a:t>UNFAIR PRACTICE IN PLAGIARISM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276029-8048-BCD1-468A-661E8512B59D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348340" y="2079171"/>
            <a:ext cx="11005453" cy="4097792"/>
          </a:xfrm>
        </p:spPr>
        <p:txBody>
          <a:bodyPr/>
          <a:lstStyle/>
          <a:p>
            <a:pPr marL="0" lvl="0" indent="0">
              <a:buNone/>
            </a:pPr>
            <a:r>
              <a:rPr lang="en-GB" sz="2000" dirty="0"/>
              <a:t>UNFAIR PRACTICE IN PLAGIARISM OCCURS WHEN YOU SUBMIT SOMEONE ELSE’S WORK OR IDEAS WITHOUT MAKING IT CLEAR THAT IS NOT YOUR OWN WORK</a:t>
            </a:r>
          </a:p>
          <a:p>
            <a:pPr marL="0" lvl="0" indent="0">
              <a:buNone/>
            </a:pPr>
            <a:r>
              <a:rPr lang="en-GB" sz="2000" dirty="0"/>
              <a:t>(WWW.SHEFFIELD .AC.UK)</a:t>
            </a:r>
          </a:p>
          <a:p>
            <a:pPr marL="0" lvl="0" indent="0">
              <a:buNone/>
            </a:pPr>
            <a:r>
              <a:rPr lang="en-GB" sz="2000" dirty="0"/>
              <a:t> ANY ATTEMPT BY ANYBODY TO GAIN UNFAIR ADVANTAGE OVER ANOTHER IN  A COMPLETION OF AN ASSESMENT OR EXAM.</a:t>
            </a:r>
          </a:p>
          <a:p>
            <a:pPr marL="0" lvl="0" indent="0">
              <a:buNone/>
            </a:pPr>
            <a:r>
              <a:rPr lang="en-GB" sz="2000" dirty="0"/>
              <a:t> IT IS BOTH MISLEADING AND DECEPTIVE.(SHEFFIELD.AC.UK)</a:t>
            </a:r>
          </a:p>
          <a:p>
            <a:pPr marL="0" lvl="0" indent="0">
              <a:buNone/>
            </a:pPr>
            <a:r>
              <a:rPr lang="en-GB" sz="2000" dirty="0"/>
              <a:t>UNFAIR PRACTICE CAN BE DEFINED AS AN OFFENCE WHEREBY A STUDENT ACT UPON PLAGIARISM</a:t>
            </a:r>
          </a:p>
          <a:p>
            <a:pPr marL="0" lvl="0" indent="0">
              <a:buNone/>
            </a:pPr>
            <a:r>
              <a:rPr lang="en-GB" sz="2000" dirty="0"/>
              <a:t>MOST COMMONLY IN THE FORM OF CHEATING.</a:t>
            </a:r>
          </a:p>
          <a:p>
            <a:pPr marL="0" lvl="0" indent="0">
              <a:buNone/>
            </a:pPr>
            <a:r>
              <a:rPr lang="en-GB" sz="2000" dirty="0"/>
              <a:t>(UNIVERSITY OF WALES, CARDIFF 2023)</a:t>
            </a:r>
          </a:p>
          <a:p>
            <a:pPr lvl="0"/>
            <a:endParaRPr lang="en-GB" sz="2400" dirty="0"/>
          </a:p>
          <a:p>
            <a:pPr lvl="0"/>
            <a:endParaRPr lang="en-GB" dirty="0"/>
          </a:p>
        </p:txBody>
      </p:sp>
      <p:pic>
        <p:nvPicPr>
          <p:cNvPr id="4" name="Picture 4" descr="A white character with a blindfold holding a scale&#10;&#10;Description automatically generated">
            <a:extLst>
              <a:ext uri="{FF2B5EF4-FFF2-40B4-BE49-F238E27FC236}">
                <a16:creationId xmlns:a16="http://schemas.microsoft.com/office/drawing/2014/main" id="{FB46B5C0-0426-1752-5014-6053DA9730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20700" y="73572"/>
            <a:ext cx="1865705" cy="1860328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5" name="TextBox 5">
            <a:extLst>
              <a:ext uri="{FF2B5EF4-FFF2-40B4-BE49-F238E27FC236}">
                <a16:creationId xmlns:a16="http://schemas.microsoft.com/office/drawing/2014/main" id="{025DBCFE-716A-B89F-2E99-C79F8E2BC9DB}"/>
              </a:ext>
            </a:extLst>
          </p:cNvPr>
          <p:cNvSpPr txBox="1"/>
          <p:nvPr/>
        </p:nvSpPr>
        <p:spPr>
          <a:xfrm>
            <a:off x="12107917" y="6463857"/>
            <a:ext cx="84079" cy="687880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9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  <a:hlinkClick r:id="rId5" tooltip="https://tribework.blogspot.com/2012/02/fruits-of-trust-intimacy-and-fairness.html"/>
              </a:rPr>
              <a:t>This Photo</a:t>
            </a:r>
            <a:r>
              <a:rPr lang="en-GB" sz="9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 by Unknown Author is licensed under </a:t>
            </a:r>
            <a:r>
              <a:rPr lang="en-GB" sz="9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  <a:hlinkClick r:id="rId6" tooltip="https://creativecommons.org/licenses/by-nc-nd/3.0/"/>
              </a:rPr>
              <a:t>CC BY-NC-ND</a:t>
            </a:r>
            <a:endParaRPr lang="en-GB" sz="9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pic>
        <p:nvPicPr>
          <p:cNvPr id="24" name="Audio 23">
            <a:hlinkClick r:id="" action="ppaction://media"/>
            <a:extLst>
              <a:ext uri="{FF2B5EF4-FFF2-40B4-BE49-F238E27FC236}">
                <a16:creationId xmlns:a16="http://schemas.microsoft.com/office/drawing/2014/main" id="{A08A749C-A9A4-EAA2-F380-43156F9E4D5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749"/>
    </mc:Choice>
    <mc:Fallback xmlns="">
      <p:transition spd="slow" advTm="517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605D4C-5434-788C-AE94-B8811A7B05F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640330" y="0"/>
            <a:ext cx="14740886" cy="1737360"/>
          </a:xfrm>
        </p:spPr>
        <p:txBody>
          <a:bodyPr/>
          <a:lstStyle/>
          <a:p>
            <a:pPr lvl="0"/>
            <a:r>
              <a:rPr lang="en-GB" sz="6000" dirty="0"/>
              <a:t>AVOID PLAGIARISM</a:t>
            </a:r>
          </a:p>
        </p:txBody>
      </p:sp>
      <p:pic>
        <p:nvPicPr>
          <p:cNvPr id="15" name="Picture 14" descr="A red circle with a cross">
            <a:extLst>
              <a:ext uri="{FF2B5EF4-FFF2-40B4-BE49-F238E27FC236}">
                <a16:creationId xmlns:a16="http://schemas.microsoft.com/office/drawing/2014/main" id="{527DECF4-3F10-FB80-B589-DF894B0910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8919569" y="187201"/>
            <a:ext cx="2791247" cy="198145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5FD71B19-93C0-BE19-DC2C-B07E86A3B5FC}"/>
              </a:ext>
            </a:extLst>
          </p:cNvPr>
          <p:cNvSpPr txBox="1"/>
          <p:nvPr/>
        </p:nvSpPr>
        <p:spPr>
          <a:xfrm>
            <a:off x="-488314" y="2549526"/>
            <a:ext cx="36195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This Pho Unknown Author is licensed under </a:t>
            </a:r>
            <a:r>
              <a:rPr lang="en-GB" sz="900" dirty="0">
                <a:hlinkClick r:id="rId6" tooltip="https://creativecommons.org/licenses/by/3.0/"/>
              </a:rPr>
              <a:t>CC BY</a:t>
            </a:r>
            <a:endParaRPr lang="en-GB" sz="9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2C13616-0F6A-FAF3-365E-1C31547263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/>
              <a:t>WHEN YOU USE WORDS OR IDEAS OF OTHERS YOU NEED TO </a:t>
            </a:r>
          </a:p>
          <a:p>
            <a:pPr marL="0" indent="0">
              <a:buNone/>
            </a:pPr>
            <a:r>
              <a:rPr lang="en-GB" sz="2400" dirty="0"/>
              <a:t>ACKNOWLEDGE THEM, IF YOU DON’T CREDIT YOUR SOURSES YOU ARE GUILTY OF PLAGIARISM.</a:t>
            </a:r>
          </a:p>
          <a:p>
            <a:pPr marL="0" indent="0">
              <a:buNone/>
            </a:pPr>
            <a:r>
              <a:rPr lang="en-GB" sz="2400" dirty="0"/>
              <a:t>IT IS ESSENTIAL THEREFORE TO UNDERSTAND THE ACT OF PLAGIARISM.</a:t>
            </a:r>
          </a:p>
          <a:p>
            <a:pPr marL="0" indent="0">
              <a:buNone/>
            </a:pPr>
            <a:r>
              <a:rPr lang="en-GB" sz="2400" dirty="0"/>
              <a:t>CLEARLY LABELLING QUOTATIONS AND USING YOUR OWN PHRASING AND SENTENCE STRUCTURE IN PARPHRASES AND SUMMARIES.</a:t>
            </a:r>
          </a:p>
          <a:p>
            <a:pPr marL="0" indent="0">
              <a:buNone/>
            </a:pPr>
            <a:r>
              <a:rPr lang="en-GB" sz="2400" dirty="0"/>
              <a:t>GIVE CREDIT TO BOTH THE TEXT AND A WORKS CITED.</a:t>
            </a:r>
          </a:p>
          <a:p>
            <a:pPr marL="0" indent="0">
              <a:buNone/>
            </a:pPr>
            <a:r>
              <a:rPr lang="en-GB" sz="2400" dirty="0"/>
              <a:t>LIST A REFERENCE FULLY.</a:t>
            </a:r>
          </a:p>
          <a:p>
            <a:pPr marL="0" indent="0">
              <a:buNone/>
            </a:pPr>
            <a:r>
              <a:rPr lang="en-GB" sz="2400" dirty="0"/>
              <a:t>WHETHER DELIBERATE OR ACCIDENTAL IT HAS CONSEQUENSES.</a:t>
            </a:r>
          </a:p>
        </p:txBody>
      </p:sp>
      <p:pic>
        <p:nvPicPr>
          <p:cNvPr id="42" name="Audio 41">
            <a:hlinkClick r:id="" action="ppaction://media"/>
            <a:extLst>
              <a:ext uri="{FF2B5EF4-FFF2-40B4-BE49-F238E27FC236}">
                <a16:creationId xmlns:a16="http://schemas.microsoft.com/office/drawing/2014/main" id="{ED673F13-46FA-85BC-DB1A-13F5D5CE6C1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006"/>
    </mc:Choice>
    <mc:Fallback xmlns="">
      <p:transition spd="slow" advTm="550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B8925F-B826-3F1C-B70F-7A291077C5EB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dirty="0"/>
              <a:t>CITE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731776-6DAE-C831-C232-CE402A7ED21F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 lvl="0">
              <a:lnSpc>
                <a:spcPct val="60000"/>
              </a:lnSpc>
            </a:pPr>
            <a:endParaRPr lang="en-US" sz="2600" spc="50" dirty="0"/>
          </a:p>
          <a:p>
            <a:pPr marL="0" lvl="0" indent="0">
              <a:lnSpc>
                <a:spcPct val="70000"/>
              </a:lnSpc>
              <a:buNone/>
            </a:pPr>
            <a:r>
              <a:rPr lang="en-GB" sz="8000" dirty="0"/>
              <a:t>CITE IS A SHORTER QUOTATION DIRECTLY NEXT TO A TEXT OR SENTENCE THAT IS NOT YOUR OWN  </a:t>
            </a:r>
          </a:p>
          <a:p>
            <a:pPr marL="0" lvl="0" indent="0">
              <a:lnSpc>
                <a:spcPct val="70000"/>
              </a:lnSpc>
              <a:buNone/>
            </a:pPr>
            <a:r>
              <a:rPr lang="en-GB" sz="8000" dirty="0"/>
              <a:t>WHEN YOU ACKNOWLEDGE THE ORIGINAL SOURCE</a:t>
            </a:r>
          </a:p>
          <a:p>
            <a:pPr marL="0" lvl="0" indent="0">
              <a:lnSpc>
                <a:spcPct val="70000"/>
              </a:lnSpc>
              <a:buNone/>
            </a:pPr>
            <a:endParaRPr lang="en-GB" sz="8000" dirty="0"/>
          </a:p>
          <a:p>
            <a:pPr marL="0" lvl="0" indent="0">
              <a:lnSpc>
                <a:spcPct val="70000"/>
              </a:lnSpc>
              <a:buNone/>
            </a:pPr>
            <a:r>
              <a:rPr lang="en-GB" sz="8000" dirty="0"/>
              <a:t>OF ANOTHERS WORK.</a:t>
            </a:r>
          </a:p>
          <a:p>
            <a:pPr marL="0" lvl="0" indent="0">
              <a:lnSpc>
                <a:spcPct val="70000"/>
              </a:lnSpc>
              <a:buNone/>
            </a:pPr>
            <a:endParaRPr lang="en-GB" sz="8000" dirty="0"/>
          </a:p>
          <a:p>
            <a:pPr marL="0" lvl="0" indent="0">
              <a:lnSpc>
                <a:spcPct val="70000"/>
              </a:lnSpc>
              <a:buNone/>
            </a:pPr>
            <a:r>
              <a:rPr lang="en-GB" sz="8000" dirty="0"/>
              <a:t>ALWAYS CITE WHERE THE OR WHO AND DATE OF THAT WORK.</a:t>
            </a:r>
          </a:p>
          <a:p>
            <a:pPr marL="0" lvl="0" indent="0">
              <a:lnSpc>
                <a:spcPct val="70000"/>
              </a:lnSpc>
              <a:buNone/>
            </a:pPr>
            <a:endParaRPr lang="en-GB" sz="8000" dirty="0"/>
          </a:p>
          <a:p>
            <a:pPr marL="0" lvl="0" indent="0">
              <a:lnSpc>
                <a:spcPct val="70000"/>
              </a:lnSpc>
              <a:buNone/>
            </a:pPr>
            <a:r>
              <a:rPr lang="en-GB" sz="8000" dirty="0"/>
              <a:t>ALWAYS ACKNOWLEDGE THE WORK YOU HAVE DONE IS NOT YOU OWN.</a:t>
            </a:r>
          </a:p>
          <a:p>
            <a:pPr marL="0" lvl="0" indent="0">
              <a:lnSpc>
                <a:spcPct val="70000"/>
              </a:lnSpc>
              <a:buNone/>
            </a:pPr>
            <a:endParaRPr lang="en-GB" sz="8000" dirty="0"/>
          </a:p>
          <a:p>
            <a:pPr marL="0" lvl="0" indent="0">
              <a:lnSpc>
                <a:spcPct val="70000"/>
              </a:lnSpc>
              <a:buNone/>
            </a:pPr>
            <a:r>
              <a:rPr lang="en-GB" sz="8000" dirty="0"/>
              <a:t> CITE IT.</a:t>
            </a:r>
          </a:p>
          <a:p>
            <a:pPr marL="0" lvl="0" indent="0">
              <a:lnSpc>
                <a:spcPct val="70000"/>
              </a:lnSpc>
              <a:buNone/>
            </a:pPr>
            <a:endParaRPr lang="en-GB" sz="8000" dirty="0"/>
          </a:p>
          <a:p>
            <a:pPr marL="0" lvl="0" indent="0">
              <a:lnSpc>
                <a:spcPct val="70000"/>
              </a:lnSpc>
              <a:buNone/>
            </a:pPr>
            <a:r>
              <a:rPr lang="en-GB" sz="8000" dirty="0"/>
              <a:t>THEN IT CAN BE FULLY RECOGNISED AS NOT YOUR WORK AND IT TELLS US WHERE </a:t>
            </a:r>
          </a:p>
          <a:p>
            <a:pPr marL="0" lvl="0" indent="0">
              <a:lnSpc>
                <a:spcPct val="70000"/>
              </a:lnSpc>
              <a:buNone/>
            </a:pPr>
            <a:endParaRPr lang="en-GB" sz="8000" dirty="0"/>
          </a:p>
          <a:p>
            <a:pPr marL="0" lvl="0" indent="0">
              <a:lnSpc>
                <a:spcPct val="70000"/>
              </a:lnSpc>
              <a:buNone/>
            </a:pPr>
            <a:r>
              <a:rPr lang="en-GB" sz="8000" dirty="0"/>
              <a:t>AND WHO THE ORINIAL SURCE IS.</a:t>
            </a:r>
          </a:p>
          <a:p>
            <a:pPr marL="0" lvl="0" indent="0">
              <a:lnSpc>
                <a:spcPct val="70000"/>
              </a:lnSpc>
              <a:buNone/>
            </a:pPr>
            <a:endParaRPr lang="en-GB" sz="8000" dirty="0"/>
          </a:p>
          <a:p>
            <a:pPr marL="0" lvl="0" indent="0">
              <a:lnSpc>
                <a:spcPct val="70000"/>
              </a:lnSpc>
              <a:buNone/>
            </a:pPr>
            <a:r>
              <a:rPr lang="en-GB" sz="8000" dirty="0"/>
              <a:t>IT ALSO GIVES YOUR READERS THE INFORMATION NECESSARY TO FIND THE </a:t>
            </a:r>
          </a:p>
          <a:p>
            <a:pPr marL="0" lvl="0" indent="0">
              <a:lnSpc>
                <a:spcPct val="70000"/>
              </a:lnSpc>
              <a:buNone/>
            </a:pPr>
            <a:endParaRPr lang="en-GB" sz="8000" dirty="0"/>
          </a:p>
          <a:p>
            <a:pPr marL="0" lvl="0" indent="0">
              <a:lnSpc>
                <a:spcPct val="70000"/>
              </a:lnSpc>
              <a:buNone/>
            </a:pPr>
            <a:r>
              <a:rPr lang="en-GB" sz="8000" dirty="0"/>
              <a:t>LOCATION OF THAT SOURCE ON THE REFERNCE AND WORKS CITED PAG.</a:t>
            </a:r>
          </a:p>
          <a:p>
            <a:pPr marL="0" lvl="0" indent="0">
              <a:lnSpc>
                <a:spcPct val="70000"/>
              </a:lnSpc>
              <a:buNone/>
            </a:pPr>
            <a:endParaRPr lang="en-GB" sz="8000" dirty="0"/>
          </a:p>
          <a:p>
            <a:pPr marL="0" lvl="0" indent="0">
              <a:lnSpc>
                <a:spcPct val="70000"/>
              </a:lnSpc>
              <a:buNone/>
            </a:pPr>
            <a:endParaRPr lang="en-GB" sz="8000" dirty="0"/>
          </a:p>
          <a:p>
            <a:pPr marL="0" lvl="0" indent="0">
              <a:lnSpc>
                <a:spcPct val="70000"/>
              </a:lnSpc>
              <a:buNone/>
            </a:pPr>
            <a:r>
              <a:rPr lang="en-GB" sz="8000" dirty="0"/>
              <a:t> </a:t>
            </a:r>
          </a:p>
        </p:txBody>
      </p:sp>
      <p:pic>
        <p:nvPicPr>
          <p:cNvPr id="38" name="Audio 37">
            <a:hlinkClick r:id="" action="ppaction://media"/>
            <a:extLst>
              <a:ext uri="{FF2B5EF4-FFF2-40B4-BE49-F238E27FC236}">
                <a16:creationId xmlns:a16="http://schemas.microsoft.com/office/drawing/2014/main" id="{1E79C485-46A7-CA80-0BD9-49974D159B5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708"/>
    </mc:Choice>
    <mc:Fallback xmlns="">
      <p:transition spd="slow" advTm="477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78B0B6-E570-1874-C2A6-15199F999653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dirty="0"/>
              <a:t>REFERENCING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E4A1C9-5DC6-956C-076E-5437DF57C040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55323" y="1905637"/>
            <a:ext cx="10515600" cy="4351336"/>
          </a:xfrm>
        </p:spPr>
        <p:txBody>
          <a:bodyPr>
            <a:normAutofit fontScale="70000" lnSpcReduction="20000"/>
          </a:bodyPr>
          <a:lstStyle/>
          <a:p>
            <a:pPr marL="0" lvl="0" indent="0">
              <a:lnSpc>
                <a:spcPct val="60000"/>
              </a:lnSpc>
              <a:buNone/>
            </a:pPr>
            <a:endParaRPr lang="en-GB" sz="2600" dirty="0"/>
          </a:p>
          <a:p>
            <a:pPr lvl="0">
              <a:lnSpc>
                <a:spcPct val="80000"/>
              </a:lnSpc>
            </a:pPr>
            <a:r>
              <a:rPr lang="en-GB" sz="2400" dirty="0"/>
              <a:t>HOW TO ACKNOWLEDGE THE SOURCE OF </a:t>
            </a:r>
          </a:p>
          <a:p>
            <a:pPr marL="0" lvl="0" indent="0">
              <a:lnSpc>
                <a:spcPct val="80000"/>
              </a:lnSpc>
              <a:buNone/>
            </a:pPr>
            <a:r>
              <a:rPr lang="en-GB" sz="2400" dirty="0"/>
              <a:t>   THE INFORMATION YOU HAVE USED (REFERRED TO) </a:t>
            </a:r>
          </a:p>
          <a:p>
            <a:pPr marL="0" lvl="0" indent="0">
              <a:lnSpc>
                <a:spcPct val="80000"/>
              </a:lnSpc>
              <a:buNone/>
            </a:pPr>
            <a:r>
              <a:rPr lang="en-GB" sz="2400" dirty="0"/>
              <a:t>    IN YOUR WORK.</a:t>
            </a:r>
          </a:p>
          <a:p>
            <a:pPr marL="0" lvl="0" indent="0">
              <a:lnSpc>
                <a:spcPct val="80000"/>
              </a:lnSpc>
              <a:buNone/>
            </a:pPr>
            <a:r>
              <a:rPr lang="en-GB" sz="2400" dirty="0"/>
              <a:t>    IT HELPS MAKE TO THE READER HOW YOU HAVE USED THE WORK </a:t>
            </a:r>
          </a:p>
          <a:p>
            <a:pPr marL="0" lvl="0" indent="0">
              <a:lnSpc>
                <a:spcPct val="80000"/>
              </a:lnSpc>
              <a:buNone/>
            </a:pPr>
            <a:r>
              <a:rPr lang="en-GB" sz="2400" dirty="0"/>
              <a:t>   OF OTHERS TO DEVELOP YOUR OWN IDEAS AND ARGUNENTS.</a:t>
            </a:r>
          </a:p>
          <a:p>
            <a:pPr marL="0" lvl="0" indent="0">
              <a:lnSpc>
                <a:spcPct val="80000"/>
              </a:lnSpc>
              <a:buNone/>
            </a:pPr>
            <a:r>
              <a:rPr lang="en-GB" sz="2400" dirty="0"/>
              <a:t>    (UNIVERSITY </a:t>
            </a:r>
          </a:p>
          <a:p>
            <a:pPr marL="0" lvl="0" indent="0">
              <a:lnSpc>
                <a:spcPct val="80000"/>
              </a:lnSpc>
              <a:buNone/>
            </a:pPr>
            <a:r>
              <a:rPr lang="en-GB" sz="2400" dirty="0"/>
              <a:t>     REFERENCE LISTS :</a:t>
            </a:r>
          </a:p>
          <a:p>
            <a:pPr marL="0" lvl="0" indent="0">
              <a:lnSpc>
                <a:spcPct val="80000"/>
              </a:lnSpc>
              <a:buNone/>
            </a:pPr>
            <a:r>
              <a:rPr lang="en-GB" sz="2400" dirty="0"/>
              <a:t>     AUTHOR,</a:t>
            </a:r>
          </a:p>
          <a:p>
            <a:pPr marL="0" lvl="0" indent="0">
              <a:lnSpc>
                <a:spcPct val="80000"/>
              </a:lnSpc>
              <a:buNone/>
            </a:pPr>
            <a:r>
              <a:rPr lang="en-GB" sz="2400" dirty="0"/>
              <a:t>     PUBLISHER, PLACE OF PUBLICATION</a:t>
            </a:r>
          </a:p>
          <a:p>
            <a:pPr marL="0" lvl="0" indent="0">
              <a:lnSpc>
                <a:spcPct val="80000"/>
              </a:lnSpc>
              <a:buNone/>
            </a:pPr>
            <a:r>
              <a:rPr lang="en-GB" sz="2400" dirty="0"/>
              <a:t>    DATE PUBLICTION PAGE AND LINE.</a:t>
            </a:r>
          </a:p>
          <a:p>
            <a:pPr marL="0" lvl="0" indent="0">
              <a:lnSpc>
                <a:spcPct val="80000"/>
              </a:lnSpc>
              <a:buNone/>
            </a:pPr>
            <a:r>
              <a:rPr lang="en-GB" sz="2400" dirty="0"/>
              <a:t>    ALL SOURCES  USED.</a:t>
            </a:r>
          </a:p>
          <a:p>
            <a:pPr marL="0" lvl="0" indent="0">
              <a:lnSpc>
                <a:spcPct val="80000"/>
              </a:lnSpc>
              <a:buNone/>
            </a:pPr>
            <a:r>
              <a:rPr lang="en-GB" sz="2400" dirty="0"/>
              <a:t>     REFERENCE FULLY CREDIT YOUR SOURCES.</a:t>
            </a:r>
          </a:p>
          <a:p>
            <a:pPr marL="0" lvl="0" indent="0">
              <a:lnSpc>
                <a:spcPct val="80000"/>
              </a:lnSpc>
              <a:buNone/>
            </a:pPr>
            <a:r>
              <a:rPr lang="en-GB" sz="2400" dirty="0"/>
              <a:t>    </a:t>
            </a:r>
          </a:p>
          <a:p>
            <a:pPr marL="0" lvl="0" indent="0">
              <a:lnSpc>
                <a:spcPct val="80000"/>
              </a:lnSpc>
              <a:buNone/>
            </a:pPr>
            <a:r>
              <a:rPr lang="en-GB" sz="2400" dirty="0"/>
              <a:t>    </a:t>
            </a:r>
          </a:p>
          <a:p>
            <a:pPr lvl="0">
              <a:lnSpc>
                <a:spcPct val="80000"/>
              </a:lnSpc>
            </a:pPr>
            <a:endParaRPr lang="en-GB" sz="2600" dirty="0"/>
          </a:p>
          <a:p>
            <a:pPr lvl="0">
              <a:lnSpc>
                <a:spcPct val="80000"/>
              </a:lnSpc>
            </a:pPr>
            <a:endParaRPr lang="en-GB" sz="2600" dirty="0"/>
          </a:p>
          <a:p>
            <a:pPr lvl="0">
              <a:lnSpc>
                <a:spcPct val="80000"/>
              </a:lnSpc>
            </a:pPr>
            <a:endParaRPr lang="en-GB" sz="2600" dirty="0"/>
          </a:p>
          <a:p>
            <a:pPr lvl="0">
              <a:lnSpc>
                <a:spcPct val="80000"/>
              </a:lnSpc>
            </a:pPr>
            <a:endParaRPr lang="en-GB" sz="2600" dirty="0"/>
          </a:p>
        </p:txBody>
      </p:sp>
      <p:pic>
        <p:nvPicPr>
          <p:cNvPr id="21" name="Audio 20">
            <a:hlinkClick r:id="" action="ppaction://media"/>
            <a:extLst>
              <a:ext uri="{FF2B5EF4-FFF2-40B4-BE49-F238E27FC236}">
                <a16:creationId xmlns:a16="http://schemas.microsoft.com/office/drawing/2014/main" id="{2524EA61-567F-38C4-374C-316D2301CE8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676"/>
    </mc:Choice>
    <mc:Fallback xmlns="">
      <p:transition spd="slow" advTm="466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0B7AEB-9C7D-0871-8B81-6C20FD20F15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386056" cy="960750"/>
          </a:xfrm>
        </p:spPr>
        <p:txBody>
          <a:bodyPr/>
          <a:lstStyle/>
          <a:p>
            <a:pPr lvl="0"/>
            <a:r>
              <a:rPr lang="en-GB"/>
              <a:t> </a:t>
            </a:r>
            <a:r>
              <a:rPr lang="en-GB" sz="4800"/>
              <a:t>PARAPHRASING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7952F1-F3FC-AC4D-9993-BD159E629D74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37160" y="1531620"/>
            <a:ext cx="11418570" cy="5326379"/>
          </a:xfrm>
        </p:spPr>
        <p:txBody>
          <a:bodyPr/>
          <a:lstStyle/>
          <a:p>
            <a:pPr marL="0" lvl="0" indent="0">
              <a:buNone/>
            </a:pPr>
            <a:endParaRPr lang="en-GB"/>
          </a:p>
          <a:p>
            <a:pPr marL="0" lvl="0" indent="0">
              <a:buNone/>
            </a:pPr>
            <a:r>
              <a:rPr lang="en-GB"/>
              <a:t>PARAPHRASING MEANS TO TAKE SOMEBODY ELSE’S IDEAS THOUGHTS</a:t>
            </a:r>
          </a:p>
          <a:p>
            <a:pPr marL="0" lvl="0" indent="0">
              <a:buNone/>
            </a:pPr>
            <a:endParaRPr lang="en-GB"/>
          </a:p>
          <a:p>
            <a:pPr marL="0" lvl="0" indent="0">
              <a:buNone/>
            </a:pPr>
            <a:r>
              <a:rPr lang="en-GB"/>
              <a:t>AND PUT THEM IN YOUR OWN WORDS BY MEAMS OF A SHORTER SIMPLIER </a:t>
            </a:r>
          </a:p>
          <a:p>
            <a:pPr marL="0" lvl="0" indent="0">
              <a:buNone/>
            </a:pPr>
            <a:endParaRPr lang="en-GB"/>
          </a:p>
          <a:p>
            <a:pPr marL="0" lvl="0" indent="0">
              <a:buNone/>
            </a:pPr>
            <a:r>
              <a:rPr lang="en-GB"/>
              <a:t>FORM TO MAKE THE MEANING CLEARER</a:t>
            </a:r>
          </a:p>
          <a:p>
            <a:pPr marL="0" lvl="0" indent="0">
              <a:buNone/>
            </a:pPr>
            <a:endParaRPr lang="en-GB"/>
          </a:p>
          <a:p>
            <a:pPr marL="0" lvl="0" indent="0">
              <a:buNone/>
            </a:pPr>
            <a:r>
              <a:rPr lang="en-GB" sz="2400"/>
              <a:t>USE YOUR OWN WORD AND SENENCE STRUCTURES, USE ROUGHLY THE SAME NUMBER</a:t>
            </a:r>
          </a:p>
          <a:p>
            <a:pPr marL="0" lvl="0" indent="0">
              <a:buNone/>
            </a:pPr>
            <a:r>
              <a:rPr lang="en-GB" sz="2400"/>
              <a:t> </a:t>
            </a:r>
          </a:p>
          <a:p>
            <a:pPr marL="0" lvl="0" indent="0">
              <a:buNone/>
            </a:pPr>
            <a:r>
              <a:rPr lang="en-GB" sz="2400"/>
              <a:t>OF WORDS AS THE ORIGINAL.</a:t>
            </a:r>
          </a:p>
          <a:p>
            <a:pPr marL="0" lvl="0" indent="0">
              <a:buNone/>
            </a:pPr>
            <a:endParaRPr lang="en-GB" sz="2400"/>
          </a:p>
          <a:p>
            <a:pPr marL="0" lvl="0" indent="0">
              <a:buNone/>
            </a:pPr>
            <a:endParaRPr lang="en-GB"/>
          </a:p>
        </p:txBody>
      </p:sp>
      <p:pic>
        <p:nvPicPr>
          <p:cNvPr id="23" name="Audio 22">
            <a:hlinkClick r:id="" action="ppaction://media"/>
            <a:extLst>
              <a:ext uri="{FF2B5EF4-FFF2-40B4-BE49-F238E27FC236}">
                <a16:creationId xmlns:a16="http://schemas.microsoft.com/office/drawing/2014/main" id="{28145C68-4844-029F-BAEC-0F788541D20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997"/>
    </mc:Choice>
    <mc:Fallback xmlns="">
      <p:transition spd="slow" advTm="319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0B9761-5E3B-5412-D105-CDF3BD5AF8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CITE AND REFERENCING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2B5310-0435-81C7-FB2B-7714EB6575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A REVIEW OF THE DIFFERENCE BETWEEN CITE AND REFERENCEING</a:t>
            </a:r>
          </a:p>
          <a:p>
            <a:endParaRPr lang="en-GB" sz="2400" dirty="0"/>
          </a:p>
          <a:p>
            <a:r>
              <a:rPr lang="en-GB" sz="2400" dirty="0"/>
              <a:t>CITE …SHORTER QUOTATION WRITTEN NEXT TO THE QUOTE OF  ANY SOURCE THAT IS NOT YOUR WORK.</a:t>
            </a:r>
          </a:p>
          <a:p>
            <a:endParaRPr lang="en-GB" sz="2400" dirty="0"/>
          </a:p>
          <a:p>
            <a:r>
              <a:rPr lang="en-GB" sz="2400" dirty="0"/>
              <a:t>REFERENCING….A FULL LIST AT THE END OF A PRESENTATION.</a:t>
            </a:r>
          </a:p>
          <a:p>
            <a:r>
              <a:rPr lang="en-GB" sz="2400" dirty="0"/>
              <a:t>NCLUDES …AUTHORS NAME, BOOK, DATE OF PUBLICATION PAGE, LINE. </a:t>
            </a:r>
          </a:p>
        </p:txBody>
      </p:sp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E850E4EB-E078-DA94-CD27-7E4D6E4DC4B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97513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776"/>
    </mc:Choice>
    <mc:Fallback xmlns="">
      <p:transition spd="slow" advTm="397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F7D105-3713-3E28-CE2B-2B603AEE773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82058" y="0"/>
            <a:ext cx="12109938" cy="1655758"/>
          </a:xfrm>
        </p:spPr>
        <p:txBody>
          <a:bodyPr/>
          <a:lstStyle/>
          <a:p>
            <a:pPr lvl="0"/>
            <a:r>
              <a:rPr lang="en-GB" dirty="0"/>
              <a:t>SUMMARIZE KEY POINTS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C3B88C6-6443-0FA5-79DB-EC16AD2000E1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801006" y="2130417"/>
            <a:ext cx="9144000" cy="1655758"/>
          </a:xfrm>
        </p:spPr>
        <p:txBody>
          <a:bodyPr anchorCtr="0">
            <a:normAutofit fontScale="25000" lnSpcReduction="20000"/>
          </a:bodyPr>
          <a:lstStyle/>
          <a:p>
            <a:pPr lvl="0" indent="-228600" algn="l">
              <a:lnSpc>
                <a:spcPct val="70000"/>
              </a:lnSpc>
              <a:buChar char="•"/>
            </a:pPr>
            <a:r>
              <a:rPr lang="en-US" sz="11200" dirty="0"/>
              <a:t>PLAGIARISM IS TAKING SOMBODYS WORK AND MAKING IT </a:t>
            </a:r>
          </a:p>
          <a:p>
            <a:pPr lvl="0" indent="-228600" algn="l">
              <a:lnSpc>
                <a:spcPct val="70000"/>
              </a:lnSpc>
              <a:buChar char="•"/>
            </a:pPr>
            <a:r>
              <a:rPr lang="en-US" sz="11200" dirty="0"/>
              <a:t>YOUR OWN.</a:t>
            </a:r>
          </a:p>
          <a:p>
            <a:pPr lvl="0" indent="-228600" algn="l">
              <a:lnSpc>
                <a:spcPct val="70000"/>
              </a:lnSpc>
              <a:buChar char="•"/>
            </a:pPr>
            <a:r>
              <a:rPr lang="en-US" sz="11200" dirty="0"/>
              <a:t>ALWAYS AVOID PLAGIARISM BY THREE KEY POINTS;</a:t>
            </a:r>
          </a:p>
          <a:p>
            <a:pPr lvl="0" indent="-228600" algn="l">
              <a:lnSpc>
                <a:spcPct val="70000"/>
              </a:lnSpc>
              <a:buChar char="•"/>
            </a:pPr>
            <a:r>
              <a:rPr lang="en-US" sz="11200" dirty="0"/>
              <a:t>CITE, REFERENCE AND PARAPHRASING.</a:t>
            </a:r>
          </a:p>
          <a:p>
            <a:pPr lvl="0" indent="-228600" algn="l">
              <a:lnSpc>
                <a:spcPct val="70000"/>
              </a:lnSpc>
              <a:buChar char="•"/>
            </a:pPr>
            <a:r>
              <a:rPr lang="en-US" sz="11200" dirty="0"/>
              <a:t>REMEMBER IT HURTS ONE SELF TO ACT UPON </a:t>
            </a:r>
          </a:p>
          <a:p>
            <a:pPr lvl="0" indent="-228600" algn="l">
              <a:lnSpc>
                <a:spcPct val="70000"/>
              </a:lnSpc>
              <a:buChar char="•"/>
            </a:pPr>
            <a:r>
              <a:rPr lang="en-US" sz="11200" dirty="0"/>
              <a:t>PLAGIARISM. </a:t>
            </a:r>
          </a:p>
          <a:p>
            <a:pPr lvl="0" indent="-228600" algn="l">
              <a:lnSpc>
                <a:spcPct val="70000"/>
              </a:lnSpc>
              <a:buChar char="•"/>
            </a:pPr>
            <a:r>
              <a:rPr lang="en-US" sz="11200" dirty="0"/>
              <a:t>IF YOU CREDIT THE ORIGINAL WORK IT IS NOT PLAGIARISM.</a:t>
            </a:r>
          </a:p>
          <a:p>
            <a:pPr lvl="0">
              <a:lnSpc>
                <a:spcPct val="70000"/>
              </a:lnSpc>
            </a:pPr>
            <a:endParaRPr lang="en-GB" sz="600" dirty="0"/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15BAC0FD-9F48-1D01-2357-1DFF95928F2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423"/>
    </mc:Choice>
    <mc:Fallback xmlns="">
      <p:transition spd="slow" advTm="374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80C453-23B7-6216-8BB0-B338B2EDF808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TO CONCLUDE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F15D15-675F-DEB5-04DB-5FFE5DDC8E77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22960" y="2117412"/>
            <a:ext cx="10515600" cy="4486275"/>
          </a:xfrm>
        </p:spPr>
        <p:txBody>
          <a:bodyPr/>
          <a:lstStyle/>
          <a:p>
            <a:pPr marL="0" lvl="0" indent="0">
              <a:lnSpc>
                <a:spcPct val="100000"/>
              </a:lnSpc>
              <a:buNone/>
            </a:pPr>
            <a:r>
              <a:rPr lang="en-US"/>
              <a:t>PLAGIARISM CAN BE DEFINED AS WHEN SOMBODY COMMITS TO 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lang="en-US"/>
              <a:t>PASSING OFF SOMEBODY ELSE’S WORK AS THEIR OWN.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lang="en-US"/>
              <a:t>PLAGIARISM IS MISLEADING TO MAKE AN ORIGINAL SOURCE YOUR OWN.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lang="en-US"/>
              <a:t>DON’T ACT UPON PLAGIARISM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lang="en-US"/>
              <a:t>GET FULL ACADEMIC EXPERIENCE YOURSELF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lang="en-US"/>
              <a:t>AVOID PLAGIARISM.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lang="en-US"/>
              <a:t>GIVE CREDIT WHERE CREDITS DEW.</a:t>
            </a:r>
          </a:p>
          <a:p>
            <a:pPr marL="0" lvl="0" indent="0">
              <a:lnSpc>
                <a:spcPct val="100000"/>
              </a:lnSpc>
              <a:buNone/>
            </a:pPr>
            <a:endParaRPr lang="en-US"/>
          </a:p>
          <a:p>
            <a:pPr lvl="0"/>
            <a:endParaRPr lang="en-GB"/>
          </a:p>
        </p:txBody>
      </p:sp>
      <p:pic>
        <p:nvPicPr>
          <p:cNvPr id="4" name="Picture 4" descr="A cartoon character with a thumbs up&#10;&#10;Description automatically generated">
            <a:extLst>
              <a:ext uri="{FF2B5EF4-FFF2-40B4-BE49-F238E27FC236}">
                <a16:creationId xmlns:a16="http://schemas.microsoft.com/office/drawing/2014/main" id="{9C33BA4E-6612-2561-AD0A-2B18EE506D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1744" y="4360545"/>
            <a:ext cx="2627372" cy="219456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16F7F1EB-1F03-6CBB-5539-332D9481D12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344"/>
    </mc:Choice>
    <mc:Fallback xmlns="">
      <p:transition spd="slow" advTm="793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C857C7-E592-563C-69C4-512DAF192ADB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dirty="0"/>
              <a:t>REFERENCING</a:t>
            </a:r>
          </a:p>
        </p:txBody>
      </p:sp>
      <p:sp>
        <p:nvSpPr>
          <p:cNvPr id="3" name="TextBox 5">
            <a:extLst>
              <a:ext uri="{FF2B5EF4-FFF2-40B4-BE49-F238E27FC236}">
                <a16:creationId xmlns:a16="http://schemas.microsoft.com/office/drawing/2014/main" id="{B4A82EF2-1599-EBB8-5B92-5536158CAD07}"/>
              </a:ext>
            </a:extLst>
          </p:cNvPr>
          <p:cNvSpPr txBox="1"/>
          <p:nvPr/>
        </p:nvSpPr>
        <p:spPr>
          <a:xfrm>
            <a:off x="233263" y="2686552"/>
            <a:ext cx="8201610" cy="341632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-22860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400" b="0" i="0" u="none" strike="noStrike" kern="1200" cap="none" spc="0" baseline="0" dirty="0">
                <a:solidFill>
                  <a:srgbClr val="FFFFFF"/>
                </a:solidFill>
                <a:uFillTx/>
                <a:latin typeface="Calibri"/>
                <a:hlinkClick r:id="rId4"/>
              </a:rPr>
              <a:t>(WWW.SHEFFIELD</a:t>
            </a:r>
            <a:r>
              <a:rPr lang="en-US" sz="2400" b="0" i="0" u="none" strike="noStrike" kern="1200" cap="none" spc="0" baseline="0" dirty="0">
                <a:solidFill>
                  <a:srgbClr val="FFFFFF"/>
                </a:solidFill>
                <a:uFillTx/>
                <a:latin typeface="Calibri"/>
              </a:rPr>
              <a:t>UNIVERSITY.AC.UK&gt;PGR WEBSITE 2023)</a:t>
            </a:r>
          </a:p>
          <a:p>
            <a:pPr marL="0" marR="0" lvl="0" indent="-22860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400" b="0" i="0" u="none" strike="noStrike" kern="1200" cap="none" spc="0" baseline="0" dirty="0">
                <a:solidFill>
                  <a:srgbClr val="FFFFFF"/>
                </a:solidFill>
                <a:uFillTx/>
                <a:latin typeface="Calibri"/>
              </a:rPr>
              <a:t>CAMBRIDGE UNIVERSARY DICSIONARIES 2022</a:t>
            </a:r>
          </a:p>
          <a:p>
            <a:pPr marL="0" marR="0" lvl="0" indent="-22860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400" b="0" i="0" u="none" strike="noStrike" kern="1200" cap="none" spc="0" baseline="0" dirty="0">
                <a:solidFill>
                  <a:srgbClr val="FFFFFF"/>
                </a:solidFill>
                <a:uFillTx/>
                <a:latin typeface="Calibri"/>
              </a:rPr>
              <a:t>HAVARD COLLEGE WEBSITE 2023</a:t>
            </a:r>
          </a:p>
          <a:p>
            <a:pPr marL="0" marR="0" lvl="0" indent="-22860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400" b="0" i="0" u="none" strike="noStrike" kern="1200" cap="none" spc="0" baseline="0" dirty="0">
                <a:solidFill>
                  <a:srgbClr val="FFFFFF"/>
                </a:solidFill>
                <a:uFillTx/>
                <a:latin typeface="Calibri"/>
              </a:rPr>
              <a:t>HTTPS.MERRIAM WEBSTER .COM</a:t>
            </a:r>
          </a:p>
          <a:p>
            <a:pPr marL="0" marR="0" lvl="0" indent="-22860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400" b="0" i="0" u="none" strike="noStrike" kern="1200" cap="none" spc="0" baseline="0" dirty="0">
                <a:solidFill>
                  <a:srgbClr val="FFFFFF"/>
                </a:solidFill>
                <a:uFillTx/>
                <a:latin typeface="Calibri"/>
              </a:rPr>
              <a:t>CARDIFF METT LIBRARIES.(//LIBRARY.CARDIFF METT.AC.UK</a:t>
            </a:r>
          </a:p>
          <a:p>
            <a:pPr marL="0" marR="0" lvl="0" indent="-22860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400" b="0" i="0" u="none" strike="noStrike" kern="1200" cap="none" spc="0" baseline="0" dirty="0">
                <a:solidFill>
                  <a:srgbClr val="FFFFFF"/>
                </a:solidFill>
                <a:uFillTx/>
                <a:latin typeface="Calibri"/>
              </a:rPr>
              <a:t>WRITING2.RICHMOND.EDU^WEB</a:t>
            </a:r>
            <a:r>
              <a:rPr lang="en-US" sz="2400" dirty="0">
                <a:solidFill>
                  <a:srgbClr val="FFFFFF"/>
                </a:solidFill>
                <a:latin typeface="Calibri"/>
              </a:rPr>
              <a:t>SITE 2023</a:t>
            </a:r>
          </a:p>
          <a:p>
            <a:pPr marL="0" marR="0" lvl="0" indent="-22860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400" b="0" i="0" u="none" strike="noStrike" kern="1200" cap="none" spc="0" baseline="0" dirty="0">
                <a:solidFill>
                  <a:srgbClr val="FFFFFF"/>
                </a:solidFill>
                <a:uFillTx/>
                <a:latin typeface="Calibri"/>
              </a:rPr>
              <a:t>LIBRARY GUIDES ACEDEMIC INTEGRITY AND PLAGIARISM PREVENTION SOURCES BOTHWELL 2023 </a:t>
            </a:r>
          </a:p>
          <a:p>
            <a:pPr marL="0" marR="0" lvl="0" indent="-22860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2400" dirty="0">
                <a:solidFill>
                  <a:srgbClr val="FFFFFF"/>
                </a:solidFill>
                <a:latin typeface="Calibri"/>
              </a:rPr>
              <a:t>UNIVERSITY OF WALES CARDIFF 2023 </a:t>
            </a:r>
            <a:endParaRPr lang="en-US" sz="2400" b="0" i="0" u="none" strike="noStrike" kern="1200" cap="none" spc="0" baseline="0" dirty="0">
              <a:solidFill>
                <a:srgbClr val="FFFFFF"/>
              </a:solidFill>
              <a:uFillTx/>
              <a:latin typeface="Calibri"/>
            </a:endParaRPr>
          </a:p>
        </p:txBody>
      </p:sp>
      <p:pic>
        <p:nvPicPr>
          <p:cNvPr id="4" name="Picture 7" descr="A shelf of books&#10;&#10;Description automatically generated">
            <a:extLst>
              <a:ext uri="{FF2B5EF4-FFF2-40B4-BE49-F238E27FC236}">
                <a16:creationId xmlns:a16="http://schemas.microsoft.com/office/drawing/2014/main" id="{767D2049-FBA6-0B41-0DD6-CB86635AA2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45247" y="1027904"/>
            <a:ext cx="3308555" cy="496283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50E68E92-B414-BD03-01C3-0C1AFFC0388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03"/>
    </mc:Choice>
    <mc:Fallback xmlns="">
      <p:transition spd="slow" advTm="36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DC1EF2-7673-A9FF-DEAC-12D4CC2C30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EAA1F9-A669-562E-2A8C-ABC50F4F7EA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88750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Office%202013%20-%202022%20Theme</Template>
  <TotalTime>160</TotalTime>
  <Words>941</Words>
  <Application>Microsoft Office PowerPoint</Application>
  <PresentationFormat>Widescreen</PresentationFormat>
  <Paragraphs>197</Paragraphs>
  <Slides>13</Slides>
  <Notes>2</Notes>
  <HiddenSlides>0</HiddenSlides>
  <MMClips>12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INTRODUCTION </vt:lpstr>
      <vt:lpstr>PLAGAIRISM </vt:lpstr>
      <vt:lpstr>WHAT CONSTITUTES PLAGIARISM</vt:lpstr>
      <vt:lpstr>UNFAIR PRACTICE IN PLAGIARISM</vt:lpstr>
      <vt:lpstr>AVOID PLAGIARISM</vt:lpstr>
      <vt:lpstr>CITE</vt:lpstr>
      <vt:lpstr>REFERENCING</vt:lpstr>
      <vt:lpstr> PARAPHRASING</vt:lpstr>
      <vt:lpstr>CITE AND REFERENCING</vt:lpstr>
      <vt:lpstr>SUMMARIZE KEY POINTS</vt:lpstr>
      <vt:lpstr>TO CONCLUDE</vt:lpstr>
      <vt:lpstr>REFERENCING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UNFAIR PRACTICE </dc:title>
  <dc:creator>pat thomas</dc:creator>
  <cp:lastModifiedBy>Patty Thomas (2115882)</cp:lastModifiedBy>
  <cp:revision>3</cp:revision>
  <dcterms:created xsi:type="dcterms:W3CDTF">2023-10-24T15:39:44Z</dcterms:created>
  <dcterms:modified xsi:type="dcterms:W3CDTF">2023-11-06T15:52:20Z</dcterms:modified>
</cp:coreProperties>
</file>