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4"/>
  </p:sldMasterIdLst>
  <p:notesMasterIdLst>
    <p:notesMasterId r:id="rId26"/>
  </p:notesMasterIdLst>
  <p:handoutMasterIdLst>
    <p:handoutMasterId r:id="rId27"/>
  </p:handoutMasterIdLst>
  <p:sldIdLst>
    <p:sldId id="257" r:id="rId5"/>
    <p:sldId id="258" r:id="rId6"/>
    <p:sldId id="279" r:id="rId7"/>
    <p:sldId id="297" r:id="rId8"/>
    <p:sldId id="280" r:id="rId9"/>
    <p:sldId id="281" r:id="rId10"/>
    <p:sldId id="318" r:id="rId11"/>
    <p:sldId id="282" r:id="rId12"/>
    <p:sldId id="284" r:id="rId13"/>
    <p:sldId id="298" r:id="rId14"/>
    <p:sldId id="285" r:id="rId15"/>
    <p:sldId id="317" r:id="rId16"/>
    <p:sldId id="287" r:id="rId17"/>
    <p:sldId id="310" r:id="rId18"/>
    <p:sldId id="259" r:id="rId19"/>
    <p:sldId id="299" r:id="rId20"/>
    <p:sldId id="300" r:id="rId21"/>
    <p:sldId id="296" r:id="rId22"/>
    <p:sldId id="308" r:id="rId23"/>
    <p:sldId id="309" r:id="rId24"/>
    <p:sldId id="316" r:id="rId25"/>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entury Gothic" panose="020B0502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entury Gothic" panose="020B0502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entury Gothic" panose="020B0502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entury Gothic" panose="020B0502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ACD1F6-FB0E-40CE-ADB9-1FE8C4798362}" type="doc">
      <dgm:prSet loTypeId="urn:microsoft.com/office/officeart/2005/8/layout/chevron1" loCatId="process" qsTypeId="urn:microsoft.com/office/officeart/2005/8/quickstyle/simple1" qsCatId="simple" csTypeId="urn:microsoft.com/office/officeart/2005/8/colors/accent1_2" csCatId="accent1" phldr="1"/>
      <dgm:spPr/>
    </dgm:pt>
    <dgm:pt modelId="{3393393C-BC69-403B-BB00-A9004F2AF4CF}">
      <dgm:prSet phldrT="[Text]"/>
      <dgm:spPr/>
      <dgm:t>
        <a:bodyPr/>
        <a:lstStyle/>
        <a:p>
          <a:r>
            <a:rPr lang="en-GB" dirty="0" smtClean="0"/>
            <a:t>Conceptual Framework</a:t>
          </a:r>
          <a:endParaRPr lang="en-GB" dirty="0"/>
        </a:p>
      </dgm:t>
    </dgm:pt>
    <dgm:pt modelId="{74DDE4C4-B941-4010-B211-535AF68FF00B}" type="parTrans" cxnId="{76CB7E7F-0048-40D2-BB05-BE2336F771BB}">
      <dgm:prSet/>
      <dgm:spPr/>
      <dgm:t>
        <a:bodyPr/>
        <a:lstStyle/>
        <a:p>
          <a:endParaRPr lang="en-GB"/>
        </a:p>
      </dgm:t>
    </dgm:pt>
    <dgm:pt modelId="{6A57A133-0038-491E-9A6C-39E6A6EE36ED}" type="sibTrans" cxnId="{76CB7E7F-0048-40D2-BB05-BE2336F771BB}">
      <dgm:prSet/>
      <dgm:spPr/>
      <dgm:t>
        <a:bodyPr/>
        <a:lstStyle/>
        <a:p>
          <a:endParaRPr lang="en-GB"/>
        </a:p>
      </dgm:t>
    </dgm:pt>
    <dgm:pt modelId="{6B4C684F-237A-45BD-BFE3-9D1395B9C686}">
      <dgm:prSet phldrT="[Text]"/>
      <dgm:spPr/>
      <dgm:t>
        <a:bodyPr/>
        <a:lstStyle/>
        <a:p>
          <a:r>
            <a:rPr lang="en-GB" dirty="0" smtClean="0"/>
            <a:t>Theoretical Framework</a:t>
          </a:r>
          <a:endParaRPr lang="en-GB" dirty="0"/>
        </a:p>
      </dgm:t>
    </dgm:pt>
    <dgm:pt modelId="{06149467-F0FA-428E-9ABA-9BA71096F8DA}" type="parTrans" cxnId="{D0A266F6-05CA-407C-91B4-843517B7A276}">
      <dgm:prSet/>
      <dgm:spPr/>
      <dgm:t>
        <a:bodyPr/>
        <a:lstStyle/>
        <a:p>
          <a:endParaRPr lang="en-GB"/>
        </a:p>
      </dgm:t>
    </dgm:pt>
    <dgm:pt modelId="{E06FD8B3-A765-4E56-94CF-6759413689C6}" type="sibTrans" cxnId="{D0A266F6-05CA-407C-91B4-843517B7A276}">
      <dgm:prSet/>
      <dgm:spPr/>
      <dgm:t>
        <a:bodyPr/>
        <a:lstStyle/>
        <a:p>
          <a:endParaRPr lang="en-GB"/>
        </a:p>
      </dgm:t>
    </dgm:pt>
    <dgm:pt modelId="{CCC7E144-BDBF-459A-84BC-2B34C5863EDB}">
      <dgm:prSet phldrT="[Text]"/>
      <dgm:spPr/>
      <dgm:t>
        <a:bodyPr/>
        <a:lstStyle/>
        <a:p>
          <a:r>
            <a:rPr lang="en-GB" dirty="0" smtClean="0"/>
            <a:t>Hypotheses</a:t>
          </a:r>
          <a:endParaRPr lang="en-GB" dirty="0"/>
        </a:p>
      </dgm:t>
    </dgm:pt>
    <dgm:pt modelId="{0E0B18F8-C988-4A33-9CED-973F5D947015}" type="parTrans" cxnId="{1CFE0EFD-DEE0-4E76-91CA-916F3102A754}">
      <dgm:prSet/>
      <dgm:spPr/>
      <dgm:t>
        <a:bodyPr/>
        <a:lstStyle/>
        <a:p>
          <a:endParaRPr lang="en-GB"/>
        </a:p>
      </dgm:t>
    </dgm:pt>
    <dgm:pt modelId="{257E1F19-C319-4A34-8A8E-619CDCDDC65D}" type="sibTrans" cxnId="{1CFE0EFD-DEE0-4E76-91CA-916F3102A754}">
      <dgm:prSet/>
      <dgm:spPr/>
      <dgm:t>
        <a:bodyPr/>
        <a:lstStyle/>
        <a:p>
          <a:endParaRPr lang="en-GB"/>
        </a:p>
      </dgm:t>
    </dgm:pt>
    <dgm:pt modelId="{E2E2C13A-F899-4CD3-9951-9B7BA157A172}">
      <dgm:prSet/>
      <dgm:spPr/>
      <dgm:t>
        <a:bodyPr/>
        <a:lstStyle/>
        <a:p>
          <a:r>
            <a:rPr lang="en-GB" dirty="0" smtClean="0"/>
            <a:t>Research Design</a:t>
          </a:r>
          <a:endParaRPr lang="en-GB" dirty="0"/>
        </a:p>
      </dgm:t>
    </dgm:pt>
    <dgm:pt modelId="{E3C120D3-42D7-4C7A-9347-B416D06B7224}" type="parTrans" cxnId="{A7810A94-19E8-45E8-A559-FE1493FDF5A7}">
      <dgm:prSet/>
      <dgm:spPr/>
      <dgm:t>
        <a:bodyPr/>
        <a:lstStyle/>
        <a:p>
          <a:endParaRPr lang="en-GB"/>
        </a:p>
      </dgm:t>
    </dgm:pt>
    <dgm:pt modelId="{5D8C5FE3-49CD-4246-9D30-7426D76FB58A}" type="sibTrans" cxnId="{A7810A94-19E8-45E8-A559-FE1493FDF5A7}">
      <dgm:prSet/>
      <dgm:spPr/>
      <dgm:t>
        <a:bodyPr/>
        <a:lstStyle/>
        <a:p>
          <a:endParaRPr lang="en-GB"/>
        </a:p>
      </dgm:t>
    </dgm:pt>
    <dgm:pt modelId="{825F6B17-C4EB-493B-AFC8-BF87C4717494}" type="pres">
      <dgm:prSet presAssocID="{BAACD1F6-FB0E-40CE-ADB9-1FE8C4798362}" presName="Name0" presStyleCnt="0">
        <dgm:presLayoutVars>
          <dgm:dir/>
          <dgm:animLvl val="lvl"/>
          <dgm:resizeHandles val="exact"/>
        </dgm:presLayoutVars>
      </dgm:prSet>
      <dgm:spPr/>
    </dgm:pt>
    <dgm:pt modelId="{EEE3F011-BA7F-4F58-B06D-D475CFC1F379}" type="pres">
      <dgm:prSet presAssocID="{3393393C-BC69-403B-BB00-A9004F2AF4CF}" presName="parTxOnly" presStyleLbl="node1" presStyleIdx="0" presStyleCnt="4">
        <dgm:presLayoutVars>
          <dgm:chMax val="0"/>
          <dgm:chPref val="0"/>
          <dgm:bulletEnabled val="1"/>
        </dgm:presLayoutVars>
      </dgm:prSet>
      <dgm:spPr/>
      <dgm:t>
        <a:bodyPr/>
        <a:lstStyle/>
        <a:p>
          <a:endParaRPr lang="en-GB"/>
        </a:p>
      </dgm:t>
    </dgm:pt>
    <dgm:pt modelId="{8F8B97D5-B9E4-47F6-B700-22968E1C8882}" type="pres">
      <dgm:prSet presAssocID="{6A57A133-0038-491E-9A6C-39E6A6EE36ED}" presName="parTxOnlySpace" presStyleCnt="0"/>
      <dgm:spPr/>
    </dgm:pt>
    <dgm:pt modelId="{FC950CBA-152A-4D57-BE63-A3A79034500C}" type="pres">
      <dgm:prSet presAssocID="{6B4C684F-237A-45BD-BFE3-9D1395B9C686}" presName="parTxOnly" presStyleLbl="node1" presStyleIdx="1" presStyleCnt="4">
        <dgm:presLayoutVars>
          <dgm:chMax val="0"/>
          <dgm:chPref val="0"/>
          <dgm:bulletEnabled val="1"/>
        </dgm:presLayoutVars>
      </dgm:prSet>
      <dgm:spPr/>
      <dgm:t>
        <a:bodyPr/>
        <a:lstStyle/>
        <a:p>
          <a:endParaRPr lang="en-GB"/>
        </a:p>
      </dgm:t>
    </dgm:pt>
    <dgm:pt modelId="{CC9EF663-B91D-4BF5-A455-C343B3C74B0B}" type="pres">
      <dgm:prSet presAssocID="{E06FD8B3-A765-4E56-94CF-6759413689C6}" presName="parTxOnlySpace" presStyleCnt="0"/>
      <dgm:spPr/>
    </dgm:pt>
    <dgm:pt modelId="{D559ED2B-8ED9-4FE7-8992-3B667CEF7D8C}" type="pres">
      <dgm:prSet presAssocID="{CCC7E144-BDBF-459A-84BC-2B34C5863EDB}" presName="parTxOnly" presStyleLbl="node1" presStyleIdx="2" presStyleCnt="4">
        <dgm:presLayoutVars>
          <dgm:chMax val="0"/>
          <dgm:chPref val="0"/>
          <dgm:bulletEnabled val="1"/>
        </dgm:presLayoutVars>
      </dgm:prSet>
      <dgm:spPr/>
      <dgm:t>
        <a:bodyPr/>
        <a:lstStyle/>
        <a:p>
          <a:endParaRPr lang="en-GB"/>
        </a:p>
      </dgm:t>
    </dgm:pt>
    <dgm:pt modelId="{02A95803-2F90-4780-849C-370A41B7278F}" type="pres">
      <dgm:prSet presAssocID="{257E1F19-C319-4A34-8A8E-619CDCDDC65D}" presName="parTxOnlySpace" presStyleCnt="0"/>
      <dgm:spPr/>
    </dgm:pt>
    <dgm:pt modelId="{13F2D791-CD9C-43F6-95F6-6B7F0CAA88AD}" type="pres">
      <dgm:prSet presAssocID="{E2E2C13A-F899-4CD3-9951-9B7BA157A172}" presName="parTxOnly" presStyleLbl="node1" presStyleIdx="3" presStyleCnt="4">
        <dgm:presLayoutVars>
          <dgm:chMax val="0"/>
          <dgm:chPref val="0"/>
          <dgm:bulletEnabled val="1"/>
        </dgm:presLayoutVars>
      </dgm:prSet>
      <dgm:spPr/>
      <dgm:t>
        <a:bodyPr/>
        <a:lstStyle/>
        <a:p>
          <a:endParaRPr lang="en-GB"/>
        </a:p>
      </dgm:t>
    </dgm:pt>
  </dgm:ptLst>
  <dgm:cxnLst>
    <dgm:cxn modelId="{CCB50504-9107-40D4-85AE-BB4AB827A811}" type="presOf" srcId="{CCC7E144-BDBF-459A-84BC-2B34C5863EDB}" destId="{D559ED2B-8ED9-4FE7-8992-3B667CEF7D8C}" srcOrd="0" destOrd="0" presId="urn:microsoft.com/office/officeart/2005/8/layout/chevron1"/>
    <dgm:cxn modelId="{D0A266F6-05CA-407C-91B4-843517B7A276}" srcId="{BAACD1F6-FB0E-40CE-ADB9-1FE8C4798362}" destId="{6B4C684F-237A-45BD-BFE3-9D1395B9C686}" srcOrd="1" destOrd="0" parTransId="{06149467-F0FA-428E-9ABA-9BA71096F8DA}" sibTransId="{E06FD8B3-A765-4E56-94CF-6759413689C6}"/>
    <dgm:cxn modelId="{76CB7E7F-0048-40D2-BB05-BE2336F771BB}" srcId="{BAACD1F6-FB0E-40CE-ADB9-1FE8C4798362}" destId="{3393393C-BC69-403B-BB00-A9004F2AF4CF}" srcOrd="0" destOrd="0" parTransId="{74DDE4C4-B941-4010-B211-535AF68FF00B}" sibTransId="{6A57A133-0038-491E-9A6C-39E6A6EE36ED}"/>
    <dgm:cxn modelId="{580C4AE2-13D9-40D5-82C8-6F88B5F5080D}" type="presOf" srcId="{BAACD1F6-FB0E-40CE-ADB9-1FE8C4798362}" destId="{825F6B17-C4EB-493B-AFC8-BF87C4717494}" srcOrd="0" destOrd="0" presId="urn:microsoft.com/office/officeart/2005/8/layout/chevron1"/>
    <dgm:cxn modelId="{2F46A77D-085E-44EB-B14B-D0425BD775D5}" type="presOf" srcId="{E2E2C13A-F899-4CD3-9951-9B7BA157A172}" destId="{13F2D791-CD9C-43F6-95F6-6B7F0CAA88AD}" srcOrd="0" destOrd="0" presId="urn:microsoft.com/office/officeart/2005/8/layout/chevron1"/>
    <dgm:cxn modelId="{929706BB-A16D-4C4E-AA46-39F7EA5156C7}" type="presOf" srcId="{3393393C-BC69-403B-BB00-A9004F2AF4CF}" destId="{EEE3F011-BA7F-4F58-B06D-D475CFC1F379}" srcOrd="0" destOrd="0" presId="urn:microsoft.com/office/officeart/2005/8/layout/chevron1"/>
    <dgm:cxn modelId="{1CFE0EFD-DEE0-4E76-91CA-916F3102A754}" srcId="{BAACD1F6-FB0E-40CE-ADB9-1FE8C4798362}" destId="{CCC7E144-BDBF-459A-84BC-2B34C5863EDB}" srcOrd="2" destOrd="0" parTransId="{0E0B18F8-C988-4A33-9CED-973F5D947015}" sibTransId="{257E1F19-C319-4A34-8A8E-619CDCDDC65D}"/>
    <dgm:cxn modelId="{A7810A94-19E8-45E8-A559-FE1493FDF5A7}" srcId="{BAACD1F6-FB0E-40CE-ADB9-1FE8C4798362}" destId="{E2E2C13A-F899-4CD3-9951-9B7BA157A172}" srcOrd="3" destOrd="0" parTransId="{E3C120D3-42D7-4C7A-9347-B416D06B7224}" sibTransId="{5D8C5FE3-49CD-4246-9D30-7426D76FB58A}"/>
    <dgm:cxn modelId="{92844FAC-6DB8-4E6C-9D2E-19729E544E17}" type="presOf" srcId="{6B4C684F-237A-45BD-BFE3-9D1395B9C686}" destId="{FC950CBA-152A-4D57-BE63-A3A79034500C}" srcOrd="0" destOrd="0" presId="urn:microsoft.com/office/officeart/2005/8/layout/chevron1"/>
    <dgm:cxn modelId="{974AF3D2-449A-44A6-A643-85FCA5CE3300}" type="presParOf" srcId="{825F6B17-C4EB-493B-AFC8-BF87C4717494}" destId="{EEE3F011-BA7F-4F58-B06D-D475CFC1F379}" srcOrd="0" destOrd="0" presId="urn:microsoft.com/office/officeart/2005/8/layout/chevron1"/>
    <dgm:cxn modelId="{8C8E3BC2-C99C-43AA-9B62-7A5C61A34060}" type="presParOf" srcId="{825F6B17-C4EB-493B-AFC8-BF87C4717494}" destId="{8F8B97D5-B9E4-47F6-B700-22968E1C8882}" srcOrd="1" destOrd="0" presId="urn:microsoft.com/office/officeart/2005/8/layout/chevron1"/>
    <dgm:cxn modelId="{AE396FE9-38B0-4D00-B7AF-3BAFCC8CBBB5}" type="presParOf" srcId="{825F6B17-C4EB-493B-AFC8-BF87C4717494}" destId="{FC950CBA-152A-4D57-BE63-A3A79034500C}" srcOrd="2" destOrd="0" presId="urn:microsoft.com/office/officeart/2005/8/layout/chevron1"/>
    <dgm:cxn modelId="{3D33A3FD-47A5-45DF-9436-41D9F61CEA7B}" type="presParOf" srcId="{825F6B17-C4EB-493B-AFC8-BF87C4717494}" destId="{CC9EF663-B91D-4BF5-A455-C343B3C74B0B}" srcOrd="3" destOrd="0" presId="urn:microsoft.com/office/officeart/2005/8/layout/chevron1"/>
    <dgm:cxn modelId="{04A8CE9E-4CF6-4CB4-91DD-83D9C4A40CF0}" type="presParOf" srcId="{825F6B17-C4EB-493B-AFC8-BF87C4717494}" destId="{D559ED2B-8ED9-4FE7-8992-3B667CEF7D8C}" srcOrd="4" destOrd="0" presId="urn:microsoft.com/office/officeart/2005/8/layout/chevron1"/>
    <dgm:cxn modelId="{D1437896-3523-4BE4-9D98-8C09BB6C2DFE}" type="presParOf" srcId="{825F6B17-C4EB-493B-AFC8-BF87C4717494}" destId="{02A95803-2F90-4780-849C-370A41B7278F}" srcOrd="5" destOrd="0" presId="urn:microsoft.com/office/officeart/2005/8/layout/chevron1"/>
    <dgm:cxn modelId="{D060AD0B-9CD9-440E-8DD5-2787D8E1B747}" type="presParOf" srcId="{825F6B17-C4EB-493B-AFC8-BF87C4717494}" destId="{13F2D791-CD9C-43F6-95F6-6B7F0CAA88AD}"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E3F011-BA7F-4F58-B06D-D475CFC1F379}">
      <dsp:nvSpPr>
        <dsp:cNvPr id="0" name=""/>
        <dsp:cNvSpPr/>
      </dsp:nvSpPr>
      <dsp:spPr>
        <a:xfrm>
          <a:off x="3762" y="2169972"/>
          <a:ext cx="2190458" cy="876183"/>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lvl="0" algn="ctr" defTabSz="755650">
            <a:lnSpc>
              <a:spcPct val="90000"/>
            </a:lnSpc>
            <a:spcBef>
              <a:spcPct val="0"/>
            </a:spcBef>
            <a:spcAft>
              <a:spcPct val="35000"/>
            </a:spcAft>
          </a:pPr>
          <a:r>
            <a:rPr lang="en-GB" sz="1700" kern="1200" dirty="0" smtClean="0"/>
            <a:t>Conceptual Framework</a:t>
          </a:r>
          <a:endParaRPr lang="en-GB" sz="1700" kern="1200" dirty="0"/>
        </a:p>
      </dsp:txBody>
      <dsp:txXfrm>
        <a:off x="441854" y="2169972"/>
        <a:ext cx="1314275" cy="876183"/>
      </dsp:txXfrm>
    </dsp:sp>
    <dsp:sp modelId="{FC950CBA-152A-4D57-BE63-A3A79034500C}">
      <dsp:nvSpPr>
        <dsp:cNvPr id="0" name=""/>
        <dsp:cNvSpPr/>
      </dsp:nvSpPr>
      <dsp:spPr>
        <a:xfrm>
          <a:off x="1975176" y="2169972"/>
          <a:ext cx="2190458" cy="876183"/>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lvl="0" algn="ctr" defTabSz="755650">
            <a:lnSpc>
              <a:spcPct val="90000"/>
            </a:lnSpc>
            <a:spcBef>
              <a:spcPct val="0"/>
            </a:spcBef>
            <a:spcAft>
              <a:spcPct val="35000"/>
            </a:spcAft>
          </a:pPr>
          <a:r>
            <a:rPr lang="en-GB" sz="1700" kern="1200" dirty="0" smtClean="0"/>
            <a:t>Theoretical Framework</a:t>
          </a:r>
          <a:endParaRPr lang="en-GB" sz="1700" kern="1200" dirty="0"/>
        </a:p>
      </dsp:txBody>
      <dsp:txXfrm>
        <a:off x="2413268" y="2169972"/>
        <a:ext cx="1314275" cy="876183"/>
      </dsp:txXfrm>
    </dsp:sp>
    <dsp:sp modelId="{D559ED2B-8ED9-4FE7-8992-3B667CEF7D8C}">
      <dsp:nvSpPr>
        <dsp:cNvPr id="0" name=""/>
        <dsp:cNvSpPr/>
      </dsp:nvSpPr>
      <dsp:spPr>
        <a:xfrm>
          <a:off x="3946589" y="2169972"/>
          <a:ext cx="2190458" cy="876183"/>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lvl="0" algn="ctr" defTabSz="755650">
            <a:lnSpc>
              <a:spcPct val="90000"/>
            </a:lnSpc>
            <a:spcBef>
              <a:spcPct val="0"/>
            </a:spcBef>
            <a:spcAft>
              <a:spcPct val="35000"/>
            </a:spcAft>
          </a:pPr>
          <a:r>
            <a:rPr lang="en-GB" sz="1700" kern="1200" dirty="0" smtClean="0"/>
            <a:t>Hypotheses</a:t>
          </a:r>
          <a:endParaRPr lang="en-GB" sz="1700" kern="1200" dirty="0"/>
        </a:p>
      </dsp:txBody>
      <dsp:txXfrm>
        <a:off x="4384681" y="2169972"/>
        <a:ext cx="1314275" cy="876183"/>
      </dsp:txXfrm>
    </dsp:sp>
    <dsp:sp modelId="{13F2D791-CD9C-43F6-95F6-6B7F0CAA88AD}">
      <dsp:nvSpPr>
        <dsp:cNvPr id="0" name=""/>
        <dsp:cNvSpPr/>
      </dsp:nvSpPr>
      <dsp:spPr>
        <a:xfrm>
          <a:off x="5918002" y="2169972"/>
          <a:ext cx="2190458" cy="876183"/>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lvl="0" algn="ctr" defTabSz="755650">
            <a:lnSpc>
              <a:spcPct val="90000"/>
            </a:lnSpc>
            <a:spcBef>
              <a:spcPct val="0"/>
            </a:spcBef>
            <a:spcAft>
              <a:spcPct val="35000"/>
            </a:spcAft>
          </a:pPr>
          <a:r>
            <a:rPr lang="en-GB" sz="1700" kern="1200" dirty="0" smtClean="0"/>
            <a:t>Research Design</a:t>
          </a:r>
          <a:endParaRPr lang="en-GB" sz="1700" kern="1200" dirty="0"/>
        </a:p>
      </dsp:txBody>
      <dsp:txXfrm>
        <a:off x="6356094" y="2169972"/>
        <a:ext cx="1314275" cy="876183"/>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eaLnBrk="1" hangingPunct="1">
              <a:defRPr sz="1200">
                <a:cs typeface="Arial" charset="0"/>
              </a:defRPr>
            </a:lvl1pPr>
          </a:lstStyle>
          <a:p>
            <a:pPr>
              <a:defRPr/>
            </a:pPr>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eaLnBrk="1" hangingPunct="1">
              <a:defRPr sz="1200">
                <a:cs typeface="Arial" charset="0"/>
              </a:defRPr>
            </a:lvl1pPr>
          </a:lstStyle>
          <a:p>
            <a:pPr>
              <a:defRPr/>
            </a:pPr>
            <a:fld id="{D9F4E3D5-FA06-4D7E-A6C5-F4EAA16A585F}" type="datetimeFigureOut">
              <a:rPr lang="en-US"/>
              <a:pPr>
                <a:defRPr/>
              </a:pPr>
              <a:t>12/10/2019</a:t>
            </a:fld>
            <a:endParaRPr lang="en-US"/>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eaLnBrk="1" hangingPunct="1">
              <a:defRPr sz="1200">
                <a:cs typeface="Arial" charset="0"/>
              </a:defRPr>
            </a:lvl1pPr>
          </a:lstStyle>
          <a:p>
            <a:pPr>
              <a:defRPr/>
            </a:pPr>
            <a:endParaRPr lang="en-US"/>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FA0FCEA-8CFB-4007-B995-33A3FBAAE7A8}"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F688CE06-50EF-4BD1-A0A3-44917F0CA46F}" type="datetimeFigureOut">
              <a:rPr lang="en-GB"/>
              <a:pPr>
                <a:defRPr/>
              </a:pPr>
              <a:t>10/12/2019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7D227ABC-9ABA-4226-9BA8-9924BA04E5C1}"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C21CB29-52B5-4101-BCB9-E588987B919A}" type="slidenum">
              <a:rPr lang="en-GB" altLang="en-US" smtClean="0">
                <a:solidFill>
                  <a:srgbClr val="000000"/>
                </a:solidFill>
              </a:rPr>
              <a:pPr>
                <a:spcBef>
                  <a:spcPct val="0"/>
                </a:spcBef>
              </a:pPr>
              <a:t>1</a:t>
            </a:fld>
            <a:endParaRPr lang="en-GB" altLang="en-US" smtClean="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6AD5B5-4E32-426A-BA95-58CD850C5F8F}" type="slidenum">
              <a:rPr lang="en-US" altLang="en-US" smtClean="0">
                <a:solidFill>
                  <a:srgbClr val="000000"/>
                </a:solidFill>
              </a:rPr>
              <a:pPr>
                <a:spcBef>
                  <a:spcPct val="0"/>
                </a:spcBef>
              </a:pPr>
              <a:t>2</a:t>
            </a:fld>
            <a:endParaRPr lang="en-US" altLang="en-US" smtClean="0">
              <a:solidFill>
                <a:srgbClr val="000000"/>
              </a:solidFill>
            </a:endParaRPr>
          </a:p>
        </p:txBody>
      </p:sp>
      <p:sp>
        <p:nvSpPr>
          <p:cNvPr id="1331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spcBef>
                <a:spcPct val="0"/>
              </a:spcBef>
              <a:buFontTx/>
              <a:buAutoNum type="arabicPeriod"/>
            </a:pPr>
            <a:r>
              <a:rPr lang="en-GB" altLang="en-US" smtClean="0"/>
              <a:t>Nina</a:t>
            </a:r>
          </a:p>
          <a:p>
            <a:pPr marL="228600" indent="-228600" eaLnBrk="1" hangingPunct="1">
              <a:spcBef>
                <a:spcPct val="0"/>
              </a:spcBef>
              <a:buFontTx/>
              <a:buAutoNum type="arabicPeriod"/>
            </a:pPr>
            <a:r>
              <a:rPr lang="en-GB" altLang="en-US" smtClean="0"/>
              <a:t>Antje (concentrating on in-depth interviews), then Nina (looking at questionnaire design)</a:t>
            </a:r>
          </a:p>
          <a:p>
            <a:pPr marL="228600" indent="-228600" eaLnBrk="1" hangingPunct="1">
              <a:spcBef>
                <a:spcPct val="0"/>
              </a:spcBef>
              <a:buFontTx/>
              <a:buAutoNum type="arabicPeriod"/>
            </a:pPr>
            <a:r>
              <a:rPr lang="en-GB" altLang="en-US" smtClean="0"/>
              <a:t>Antje (with different methods of observation)</a:t>
            </a:r>
          </a:p>
          <a:p>
            <a:pPr marL="228600" indent="-228600" eaLnBrk="1" hangingPunct="1">
              <a:spcBef>
                <a:spcPct val="0"/>
              </a:spcBef>
              <a:buFontTx/>
              <a:buAutoNum type="arabicPeriod"/>
            </a:pPr>
            <a:r>
              <a:rPr lang="en-GB" altLang="en-US" smtClean="0"/>
              <a:t>Antje (Case study – as a combination of primary &amp; secondary data collection from both qualitative and quantitative sources – even though case studies are qualitative in nature…)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 name="Straight Connector 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1" name="Straight Connector 1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2" name="Straight Connector 11"/>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3" name="Straight Connector 12"/>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4" name="Straight Connector 13"/>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5" name="Straight Connector 14"/>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6" name="Rectangle 15"/>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7" name="Oval 16"/>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8" name="Oval 17"/>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9" name="Oval 18"/>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20" name="Oval 19"/>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21" name="Oval 20"/>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8" name="Title 7"/>
          <p:cNvSpPr>
            <a:spLocks noGrp="1"/>
          </p:cNvSpPr>
          <p:nvPr>
            <p:ph type="ctrTitle"/>
          </p:nvPr>
        </p:nvSpPr>
        <p:spPr>
          <a:xfrm>
            <a:off x="2286000" y="3124200"/>
            <a:ext cx="6172200" cy="1894362"/>
          </a:xfrm>
        </p:spPr>
        <p:txBody>
          <a:bodyPr/>
          <a:lstStyle>
            <a:lvl1pPr>
              <a:defRPr b="1"/>
            </a:lvl1pPr>
          </a:lstStyle>
          <a:p>
            <a:r>
              <a:rPr lang="en-US" smtClean="0"/>
              <a:t>Click to edit Master title style</a:t>
            </a:r>
            <a:endParaRPr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22" name="Date Placeholder 27"/>
          <p:cNvSpPr>
            <a:spLocks noGrp="1"/>
          </p:cNvSpPr>
          <p:nvPr>
            <p:ph type="dt" sz="half" idx="10"/>
          </p:nvPr>
        </p:nvSpPr>
        <p:spPr bwMode="auto">
          <a:xfrm rot="5400000">
            <a:off x="7764463" y="1174750"/>
            <a:ext cx="2286000" cy="381000"/>
          </a:xfrm>
        </p:spPr>
        <p:txBody>
          <a:bodyPr/>
          <a:lstStyle>
            <a:lvl1pPr>
              <a:defRPr/>
            </a:lvl1pPr>
          </a:lstStyle>
          <a:p>
            <a:pPr>
              <a:defRPr/>
            </a:pPr>
            <a:endParaRPr lang="en-GB"/>
          </a:p>
        </p:txBody>
      </p:sp>
      <p:sp>
        <p:nvSpPr>
          <p:cNvPr id="23" name="Footer Placeholder 16"/>
          <p:cNvSpPr>
            <a:spLocks noGrp="1"/>
          </p:cNvSpPr>
          <p:nvPr>
            <p:ph type="ftr" sz="quarter" idx="11"/>
          </p:nvPr>
        </p:nvSpPr>
        <p:spPr bwMode="auto">
          <a:xfrm rot="5400000">
            <a:off x="7077076" y="4181475"/>
            <a:ext cx="3657600" cy="384175"/>
          </a:xfrm>
        </p:spPr>
        <p:txBody>
          <a:bodyPr/>
          <a:lstStyle>
            <a:lvl1pPr>
              <a:defRPr/>
            </a:lvl1pPr>
          </a:lstStyle>
          <a:p>
            <a:pPr>
              <a:defRPr/>
            </a:pPr>
            <a:endParaRPr lang="en-GB"/>
          </a:p>
        </p:txBody>
      </p:sp>
      <p:sp>
        <p:nvSpPr>
          <p:cNvPr id="24" name="Slide Number Placeholder 28"/>
          <p:cNvSpPr>
            <a:spLocks noGrp="1"/>
          </p:cNvSpPr>
          <p:nvPr>
            <p:ph type="sldNum" sz="quarter" idx="12"/>
          </p:nvPr>
        </p:nvSpPr>
        <p:spPr bwMode="auto">
          <a:xfrm>
            <a:off x="1325563" y="4929188"/>
            <a:ext cx="609600" cy="517525"/>
          </a:xfrm>
        </p:spPr>
        <p:txBody>
          <a:bodyPr/>
          <a:lstStyle>
            <a:lvl1pPr>
              <a:defRPr/>
            </a:lvl1pPr>
          </a:lstStyle>
          <a:p>
            <a:pPr>
              <a:defRPr/>
            </a:pPr>
            <a:fld id="{12B090CE-7E3F-4A48-BC47-70DBB7B3FF7E}" type="slidenum">
              <a:rPr lang="en-GB" altLang="en-US"/>
              <a:pPr>
                <a:defRPr/>
              </a:pPr>
              <a:t>‹#›</a:t>
            </a:fld>
            <a:endParaRPr lang="en-GB" altLang="en-US"/>
          </a:p>
        </p:txBody>
      </p:sp>
    </p:spTree>
    <p:extLst>
      <p:ext uri="{BB962C8B-B14F-4D97-AF65-F5344CB8AC3E}">
        <p14:creationId xmlns:p14="http://schemas.microsoft.com/office/powerpoint/2010/main" val="8688563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8" name="Content Placeholder 7"/>
          <p:cNvSpPr>
            <a:spLocks noGrp="1"/>
          </p:cNvSpPr>
          <p:nvPr>
            <p:ph sz="quarter" idx="1"/>
          </p:nvPr>
        </p:nvSpPr>
        <p:spPr>
          <a:xfrm>
            <a:off x="457200" y="1600200"/>
            <a:ext cx="7467600" cy="487375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6"/>
          <p:cNvSpPr>
            <a:spLocks noGrp="1"/>
          </p:cNvSpPr>
          <p:nvPr>
            <p:ph type="dt" sz="half" idx="10"/>
          </p:nvPr>
        </p:nvSpPr>
        <p:spPr/>
        <p:txBody>
          <a:bodyPr rtlCol="0"/>
          <a:lstStyle>
            <a:lvl1pPr>
              <a:defRPr/>
            </a:lvl1pPr>
          </a:lstStyle>
          <a:p>
            <a:pPr>
              <a:defRPr/>
            </a:pPr>
            <a:fld id="{8700D9CB-8014-4FF2-97F9-B00EF8264231}" type="datetimeFigureOut">
              <a:rPr lang="en-US"/>
              <a:pPr>
                <a:defRPr/>
              </a:pPr>
              <a:t>12/10/2019</a:t>
            </a:fld>
            <a:endParaRPr lang="en-US"/>
          </a:p>
        </p:txBody>
      </p:sp>
      <p:sp>
        <p:nvSpPr>
          <p:cNvPr id="5" name="Slide Number Placeholder 8"/>
          <p:cNvSpPr>
            <a:spLocks noGrp="1"/>
          </p:cNvSpPr>
          <p:nvPr>
            <p:ph type="sldNum" sz="quarter" idx="11"/>
          </p:nvPr>
        </p:nvSpPr>
        <p:spPr/>
        <p:txBody>
          <a:bodyPr/>
          <a:lstStyle>
            <a:lvl1pPr>
              <a:defRPr/>
            </a:lvl1pPr>
          </a:lstStyle>
          <a:p>
            <a:pPr>
              <a:defRPr/>
            </a:pPr>
            <a:fld id="{0543EC03-7A1D-4A0F-BE60-37100F1336B4}" type="slidenum">
              <a:rPr lang="en-US"/>
              <a:pPr>
                <a:defRPr/>
              </a:pPr>
              <a:t>‹#›</a:t>
            </a:fld>
            <a:endParaRPr lang="en-US"/>
          </a:p>
        </p:txBody>
      </p:sp>
      <p:sp>
        <p:nvSpPr>
          <p:cNvPr id="6" name="Footer Placeholder 9"/>
          <p:cNvSpPr>
            <a:spLocks noGrp="1"/>
          </p:cNvSpPr>
          <p:nvPr>
            <p:ph type="ftr" sz="quarter" idx="12"/>
          </p:nvPr>
        </p:nvSpPr>
        <p:spPr/>
        <p:txBody>
          <a:bodyPr rtlCol="0"/>
          <a:lstStyle>
            <a:lvl1pPr>
              <a:defRPr/>
            </a:lvl1pPr>
          </a:lstStyle>
          <a:p>
            <a:pPr>
              <a:defRPr/>
            </a:pPr>
            <a:endParaRPr lang="en-US"/>
          </a:p>
        </p:txBody>
      </p:sp>
    </p:spTree>
    <p:extLst>
      <p:ext uri="{BB962C8B-B14F-4D97-AF65-F5344CB8AC3E}">
        <p14:creationId xmlns:p14="http://schemas.microsoft.com/office/powerpoint/2010/main" val="2669433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8" name="Straight Connector 7"/>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9" name="Straight Connector 8"/>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0" name="Straight Connector 9"/>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1" name="Straight Connector 10"/>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2" name="Straight Connector 11"/>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3" name="Rectangle 12"/>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4" name="Oval 13"/>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5" name="Oval 14"/>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6" name="Oval 15"/>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7" name="Oval 16"/>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8" name="Oval 17"/>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9" name="Straight Connector 18"/>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lang="en-US" smtClean="0"/>
              <a:t>Click to edit Master title style</a:t>
            </a:r>
            <a:endParaRPr lang="en-US"/>
          </a:p>
        </p:txBody>
      </p:sp>
      <p:sp>
        <p:nvSpPr>
          <p:cNvPr id="3" name="Text Placeholder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0" name="Date Placeholder 3"/>
          <p:cNvSpPr>
            <a:spLocks noGrp="1"/>
          </p:cNvSpPr>
          <p:nvPr>
            <p:ph type="dt" sz="half" idx="10"/>
          </p:nvPr>
        </p:nvSpPr>
        <p:spPr bwMode="auto">
          <a:xfrm rot="5400000">
            <a:off x="7762875" y="1169988"/>
            <a:ext cx="2286000" cy="381000"/>
          </a:xfrm>
        </p:spPr>
        <p:txBody>
          <a:bodyPr/>
          <a:lstStyle>
            <a:lvl1pPr>
              <a:defRPr/>
            </a:lvl1pPr>
          </a:lstStyle>
          <a:p>
            <a:pPr>
              <a:defRPr/>
            </a:pPr>
            <a:endParaRPr lang="en-GB"/>
          </a:p>
        </p:txBody>
      </p:sp>
      <p:sp>
        <p:nvSpPr>
          <p:cNvPr id="21" name="Footer Placeholder 4"/>
          <p:cNvSpPr>
            <a:spLocks noGrp="1"/>
          </p:cNvSpPr>
          <p:nvPr>
            <p:ph type="ftr" sz="quarter" idx="11"/>
          </p:nvPr>
        </p:nvSpPr>
        <p:spPr bwMode="auto">
          <a:xfrm rot="5400000">
            <a:off x="7077076" y="4178300"/>
            <a:ext cx="3657600" cy="384175"/>
          </a:xfrm>
        </p:spPr>
        <p:txBody>
          <a:bodyPr/>
          <a:lstStyle>
            <a:lvl1pPr>
              <a:defRPr/>
            </a:lvl1pPr>
          </a:lstStyle>
          <a:p>
            <a:pPr>
              <a:defRPr/>
            </a:pPr>
            <a:endParaRPr lang="en-GB"/>
          </a:p>
        </p:txBody>
      </p:sp>
      <p:sp>
        <p:nvSpPr>
          <p:cNvPr id="22" name="Slide Number Placeholder 5"/>
          <p:cNvSpPr>
            <a:spLocks noGrp="1"/>
          </p:cNvSpPr>
          <p:nvPr>
            <p:ph type="sldNum" sz="quarter" idx="12"/>
          </p:nvPr>
        </p:nvSpPr>
        <p:spPr bwMode="auto">
          <a:xfrm>
            <a:off x="1339850" y="4929188"/>
            <a:ext cx="609600" cy="517525"/>
          </a:xfrm>
        </p:spPr>
        <p:txBody>
          <a:bodyPr/>
          <a:lstStyle>
            <a:lvl1pPr>
              <a:defRPr/>
            </a:lvl1pPr>
          </a:lstStyle>
          <a:p>
            <a:pPr>
              <a:defRPr/>
            </a:pPr>
            <a:fld id="{6211F22D-08ED-4ACA-9646-50F44F3948CF}" type="slidenum">
              <a:rPr lang="en-GB" altLang="en-US"/>
              <a:pPr>
                <a:defRPr/>
              </a:pPr>
              <a:t>‹#›</a:t>
            </a:fld>
            <a:endParaRPr lang="en-GB" altLang="en-US"/>
          </a:p>
        </p:txBody>
      </p:sp>
    </p:spTree>
    <p:extLst>
      <p:ext uri="{BB962C8B-B14F-4D97-AF65-F5344CB8AC3E}">
        <p14:creationId xmlns:p14="http://schemas.microsoft.com/office/powerpoint/2010/main" val="199453831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457200" y="1600200"/>
            <a:ext cx="36576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270248" y="1600200"/>
            <a:ext cx="36576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6B55C3D0-18B3-45D1-8400-3B2B2A9B93E8}" type="slidenum">
              <a:rPr lang="en-GB" altLang="en-US"/>
              <a:pPr>
                <a:defRPr/>
              </a:pPr>
              <a:t>‹#›</a:t>
            </a:fld>
            <a:endParaRPr lang="en-GB" altLang="en-US"/>
          </a:p>
        </p:txBody>
      </p:sp>
    </p:spTree>
    <p:extLst>
      <p:ext uri="{BB962C8B-B14F-4D97-AF65-F5344CB8AC3E}">
        <p14:creationId xmlns:p14="http://schemas.microsoft.com/office/powerpoint/2010/main" val="4129637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lstStyle>
            <a:lvl1pPr>
              <a:defRPr/>
            </a:lvl1pPr>
          </a:lstStyle>
          <a:p>
            <a:r>
              <a:rPr lang="en-US" smtClean="0"/>
              <a:t>Click to edit Master title style</a:t>
            </a:r>
            <a:endParaRPr lang="en-US"/>
          </a:p>
        </p:txBody>
      </p:sp>
      <p:sp>
        <p:nvSpPr>
          <p:cNvPr id="11" name="Content Placeholder 10"/>
          <p:cNvSpPr>
            <a:spLocks noGrp="1"/>
          </p:cNvSpPr>
          <p:nvPr>
            <p:ph sz="quarter" idx="2"/>
          </p:nvPr>
        </p:nvSpPr>
        <p:spPr>
          <a:xfrm>
            <a:off x="457200" y="2362200"/>
            <a:ext cx="3657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371975" y="2362200"/>
            <a:ext cx="3657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smtClean="0"/>
              <a:t>Click to edit Master text styles</a:t>
            </a:r>
          </a:p>
        </p:txBody>
      </p:sp>
      <p:sp>
        <p:nvSpPr>
          <p:cNvPr id="7" name="Date Placeholder 13"/>
          <p:cNvSpPr>
            <a:spLocks noGrp="1"/>
          </p:cNvSpPr>
          <p:nvPr>
            <p:ph type="dt" sz="half" idx="10"/>
          </p:nvPr>
        </p:nvSpPr>
        <p:spPr/>
        <p:txBody>
          <a:bodyPr/>
          <a:lstStyle>
            <a:lvl1pPr>
              <a:defRPr/>
            </a:lvl1pPr>
          </a:lstStyle>
          <a:p>
            <a:pPr>
              <a:defRPr/>
            </a:pPr>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CAEC4289-1F25-4446-A2E3-F2C4E5F345FB}" type="slidenum">
              <a:rPr lang="en-GB" altLang="en-US"/>
              <a:pPr>
                <a:defRPr/>
              </a:pPr>
              <a:t>‹#›</a:t>
            </a:fld>
            <a:endParaRPr lang="en-GB" altLang="en-US"/>
          </a:p>
        </p:txBody>
      </p:sp>
    </p:spTree>
    <p:extLst>
      <p:ext uri="{BB962C8B-B14F-4D97-AF65-F5344CB8AC3E}">
        <p14:creationId xmlns:p14="http://schemas.microsoft.com/office/powerpoint/2010/main" val="3632373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5"/>
          <p:cNvSpPr>
            <a:spLocks noGrp="1"/>
          </p:cNvSpPr>
          <p:nvPr>
            <p:ph type="dt" sz="half" idx="10"/>
          </p:nvPr>
        </p:nvSpPr>
        <p:spPr/>
        <p:txBody>
          <a:bodyPr rtlCol="0"/>
          <a:lstStyle>
            <a:lvl1pPr>
              <a:defRPr/>
            </a:lvl1pPr>
          </a:lstStyle>
          <a:p>
            <a:pPr>
              <a:defRPr/>
            </a:pPr>
            <a:endParaRPr lang="en-GB"/>
          </a:p>
        </p:txBody>
      </p:sp>
      <p:sp>
        <p:nvSpPr>
          <p:cNvPr id="4" name="Slide Number Placeholder 6"/>
          <p:cNvSpPr>
            <a:spLocks noGrp="1"/>
          </p:cNvSpPr>
          <p:nvPr>
            <p:ph type="sldNum" sz="quarter" idx="11"/>
          </p:nvPr>
        </p:nvSpPr>
        <p:spPr/>
        <p:txBody>
          <a:bodyPr/>
          <a:lstStyle>
            <a:lvl1pPr>
              <a:defRPr/>
            </a:lvl1pPr>
          </a:lstStyle>
          <a:p>
            <a:pPr>
              <a:defRPr/>
            </a:pPr>
            <a:fld id="{F215C8DD-0B5A-40B1-95FC-2B5FB7E8F031}" type="slidenum">
              <a:rPr lang="en-GB" altLang="en-US"/>
              <a:pPr>
                <a:defRPr/>
              </a:pPr>
              <a:t>‹#›</a:t>
            </a:fld>
            <a:endParaRPr lang="en-GB" altLang="en-US"/>
          </a:p>
        </p:txBody>
      </p:sp>
      <p:sp>
        <p:nvSpPr>
          <p:cNvPr id="5" name="Footer Placeholder 7"/>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3892637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EAB0C4A2-DF49-44E9-B988-033F358BCECA}" type="slidenum">
              <a:rPr lang="en-GB" altLang="en-US"/>
              <a:pPr>
                <a:defRPr/>
              </a:pPr>
              <a:t>‹#›</a:t>
            </a:fld>
            <a:endParaRPr lang="en-GB" altLang="en-US"/>
          </a:p>
        </p:txBody>
      </p:sp>
    </p:spTree>
    <p:extLst>
      <p:ext uri="{BB962C8B-B14F-4D97-AF65-F5344CB8AC3E}">
        <p14:creationId xmlns:p14="http://schemas.microsoft.com/office/powerpoint/2010/main" val="2291314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eaLnBrk="1" hangingPunct="1">
              <a:defRPr/>
            </a:pPr>
            <a:endParaRPr lang="en-US" dirty="0">
              <a:cs typeface="Arial" charset="0"/>
            </a:endParaRPr>
          </a:p>
        </p:txBody>
      </p:sp>
      <p:sp>
        <p:nvSpPr>
          <p:cNvPr id="6" name="Straight Connector 5"/>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dirty="0">
              <a:cs typeface="Arial" charset="0"/>
            </a:endParaRPr>
          </a:p>
        </p:txBody>
      </p:sp>
      <p:sp>
        <p:nvSpPr>
          <p:cNvPr id="7" name="Straight Connector 17"/>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traight Connector 1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8"/>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 name="Straight Connector 2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Oval 10"/>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2" name="Title 1"/>
          <p:cNvSpPr>
            <a:spLocks noGrp="1"/>
          </p:cNvSpPr>
          <p:nvPr>
            <p:ph type="title"/>
          </p:nvPr>
        </p:nvSpPr>
        <p:spPr>
          <a:xfrm rot="5400000">
            <a:off x="3371850" y="3200400"/>
            <a:ext cx="6309360" cy="457200"/>
          </a:xfrm>
        </p:spPr>
        <p:txBody>
          <a:bodyPr/>
          <a:lstStyle>
            <a:lvl1pPr algn="l">
              <a:buNone/>
              <a:defRPr sz="2000" b="1" cap="small" baseline="0"/>
            </a:lvl1pPr>
          </a:lstStyle>
          <a:p>
            <a:r>
              <a:rPr lang="en-US" smtClean="0"/>
              <a:t>Click to edit Master title style</a:t>
            </a:r>
            <a:endParaRPr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18" name="Content Placeholder 17"/>
          <p:cNvSpPr>
            <a:spLocks noGrp="1"/>
          </p:cNvSpPr>
          <p:nvPr>
            <p:ph sz="quarter" idx="1"/>
          </p:nvPr>
        </p:nvSpPr>
        <p:spPr>
          <a:xfrm>
            <a:off x="304800" y="274320"/>
            <a:ext cx="5638800" cy="632764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Date Placeholder 20"/>
          <p:cNvSpPr>
            <a:spLocks noGrp="1"/>
          </p:cNvSpPr>
          <p:nvPr>
            <p:ph type="dt" sz="half" idx="10"/>
          </p:nvPr>
        </p:nvSpPr>
        <p:spPr/>
        <p:txBody>
          <a:bodyPr rtlCol="0"/>
          <a:lstStyle>
            <a:lvl1pPr>
              <a:defRPr/>
            </a:lvl1pPr>
          </a:lstStyle>
          <a:p>
            <a:pPr>
              <a:defRPr/>
            </a:pPr>
            <a:endParaRPr lang="en-GB"/>
          </a:p>
        </p:txBody>
      </p:sp>
      <p:sp>
        <p:nvSpPr>
          <p:cNvPr id="13" name="Slide Number Placeholder 21"/>
          <p:cNvSpPr>
            <a:spLocks noGrp="1"/>
          </p:cNvSpPr>
          <p:nvPr>
            <p:ph type="sldNum" sz="quarter" idx="11"/>
          </p:nvPr>
        </p:nvSpPr>
        <p:spPr/>
        <p:txBody>
          <a:bodyPr/>
          <a:lstStyle>
            <a:lvl1pPr>
              <a:defRPr/>
            </a:lvl1pPr>
          </a:lstStyle>
          <a:p>
            <a:pPr>
              <a:defRPr/>
            </a:pPr>
            <a:fld id="{C607CF64-E750-45A2-A3BB-95FE3B614A50}" type="slidenum">
              <a:rPr lang="en-GB" altLang="en-US"/>
              <a:pPr>
                <a:defRPr/>
              </a:pPr>
              <a:t>‹#›</a:t>
            </a:fld>
            <a:endParaRPr lang="en-GB" altLang="en-US"/>
          </a:p>
        </p:txBody>
      </p:sp>
      <p:sp>
        <p:nvSpPr>
          <p:cNvPr id="14" name="Footer Placeholder 22"/>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171988955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6" name="Oval 5"/>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7" name="Straight Connector 17"/>
          <p:cNvSpPr>
            <a:spLocks noChangeShapeType="1"/>
          </p:cNvSpPr>
          <p:nvPr/>
        </p:nvSpPr>
        <p:spPr bwMode="auto">
          <a:xfrm>
            <a:off x="8991600" y="0"/>
            <a:ext cx="0" cy="68580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Rectangle 7"/>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9" name="Straight Connector 19"/>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Straight Connector 9"/>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dirty="0">
              <a:cs typeface="Arial" charset="0"/>
            </a:endParaRPr>
          </a:p>
        </p:txBody>
      </p:sp>
      <p:sp>
        <p:nvSpPr>
          <p:cNvPr id="11" name="Straight Connector 23"/>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itle 1"/>
          <p:cNvSpPr>
            <a:spLocks noGrp="1"/>
          </p:cNvSpPr>
          <p:nvPr>
            <p:ph type="title"/>
          </p:nvPr>
        </p:nvSpPr>
        <p:spPr>
          <a:xfrm rot="5400000">
            <a:off x="3350133" y="3200400"/>
            <a:ext cx="6309360" cy="457200"/>
          </a:xfrm>
        </p:spPr>
        <p:txBody>
          <a:bodyPr/>
          <a:lstStyle>
            <a:lvl1pPr algn="l">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en-US" smtClean="0"/>
              <a:t>Click to edit Master text styles</a:t>
            </a:r>
          </a:p>
        </p:txBody>
      </p:sp>
      <p:sp>
        <p:nvSpPr>
          <p:cNvPr id="12" name="Date Placeholder 16"/>
          <p:cNvSpPr>
            <a:spLocks noGrp="1"/>
          </p:cNvSpPr>
          <p:nvPr>
            <p:ph type="dt" sz="half" idx="10"/>
          </p:nvPr>
        </p:nvSpPr>
        <p:spPr/>
        <p:txBody>
          <a:bodyPr rtlCol="0"/>
          <a:lstStyle>
            <a:lvl1pPr>
              <a:defRPr/>
            </a:lvl1pPr>
          </a:lstStyle>
          <a:p>
            <a:pPr>
              <a:defRPr/>
            </a:pPr>
            <a:endParaRPr lang="en-GB"/>
          </a:p>
        </p:txBody>
      </p:sp>
      <p:sp>
        <p:nvSpPr>
          <p:cNvPr id="13" name="Slide Number Placeholder 17"/>
          <p:cNvSpPr>
            <a:spLocks noGrp="1"/>
          </p:cNvSpPr>
          <p:nvPr>
            <p:ph type="sldNum" sz="quarter" idx="11"/>
          </p:nvPr>
        </p:nvSpPr>
        <p:spPr/>
        <p:txBody>
          <a:bodyPr/>
          <a:lstStyle>
            <a:lvl1pPr>
              <a:defRPr/>
            </a:lvl1pPr>
          </a:lstStyle>
          <a:p>
            <a:pPr>
              <a:defRPr/>
            </a:pPr>
            <a:fld id="{7BE04E7F-1B99-40A8-B13F-DEE33A5D9808}" type="slidenum">
              <a:rPr lang="en-GB" altLang="en-US"/>
              <a:pPr>
                <a:defRPr/>
              </a:pPr>
              <a:t>‹#›</a:t>
            </a:fld>
            <a:endParaRPr lang="en-GB" altLang="en-US"/>
          </a:p>
        </p:txBody>
      </p:sp>
      <p:sp>
        <p:nvSpPr>
          <p:cNvPr id="14" name="Footer Placeholder 20"/>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73032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ED40637D-7AD2-4D24-9346-6888B3C2F641}" type="slidenum">
              <a:rPr lang="en-GB" altLang="en-US"/>
              <a:pPr>
                <a:defRPr/>
              </a:pPr>
              <a:t>‹#›</a:t>
            </a:fld>
            <a:endParaRPr lang="en-GB" altLang="en-US"/>
          </a:p>
        </p:txBody>
      </p:sp>
    </p:spTree>
    <p:extLst>
      <p:ext uri="{BB962C8B-B14F-4D97-AF65-F5344CB8AC3E}">
        <p14:creationId xmlns:p14="http://schemas.microsoft.com/office/powerpoint/2010/main" val="476186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18C80C93-6294-474F-A653-A1EF8BF7933B}" type="slidenum">
              <a:rPr lang="en-GB" altLang="en-US"/>
              <a:pPr>
                <a:defRPr/>
              </a:pPr>
              <a:t>‹#›</a:t>
            </a:fld>
            <a:endParaRPr lang="en-GB" altLang="en-US"/>
          </a:p>
        </p:txBody>
      </p:sp>
    </p:spTree>
    <p:extLst>
      <p:ext uri="{BB962C8B-B14F-4D97-AF65-F5344CB8AC3E}">
        <p14:creationId xmlns:p14="http://schemas.microsoft.com/office/powerpoint/2010/main" val="344544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eaLnBrk="1" hangingPunct="1">
              <a:defRPr/>
            </a:pPr>
            <a:endParaRPr lang="en-US" dirty="0">
              <a:cs typeface="Arial" charset="0"/>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lang="en-US" smtClean="0"/>
              <a:t>Click to edit Master title style</a:t>
            </a:r>
            <a:endParaRPr lang="en-US"/>
          </a:p>
        </p:txBody>
      </p:sp>
      <p:sp>
        <p:nvSpPr>
          <p:cNvPr id="1028" name="Text Placeholder 12"/>
          <p:cNvSpPr>
            <a:spLocks noGrp="1"/>
          </p:cNvSpPr>
          <p:nvPr>
            <p:ph type="body" idx="1"/>
          </p:nvPr>
        </p:nvSpPr>
        <p:spPr bwMode="auto">
          <a:xfrm>
            <a:off x="457200" y="1600200"/>
            <a:ext cx="74676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4" name="Date Placeholder 13"/>
          <p:cNvSpPr>
            <a:spLocks noGrp="1"/>
          </p:cNvSpPr>
          <p:nvPr>
            <p:ph type="dt" sz="half" idx="2"/>
          </p:nvPr>
        </p:nvSpPr>
        <p:spPr>
          <a:xfrm rot="5400000">
            <a:off x="7589045" y="1081881"/>
            <a:ext cx="2011362" cy="384175"/>
          </a:xfrm>
          <a:prstGeom prst="rect">
            <a:avLst/>
          </a:prstGeom>
        </p:spPr>
        <p:txBody>
          <a:bodyPr vert="horz" anchor="ctr" anchorCtr="0"/>
          <a:lstStyle>
            <a:lvl1pPr algn="r" eaLnBrk="1" latinLnBrk="0" hangingPunct="1">
              <a:defRPr kumimoji="0" sz="1200">
                <a:solidFill>
                  <a:schemeClr val="tx2"/>
                </a:solidFill>
                <a:cs typeface="Arial" charset="0"/>
              </a:defRPr>
            </a:lvl1pPr>
          </a:lstStyle>
          <a:p>
            <a:pPr>
              <a:defRPr/>
            </a:pPr>
            <a:endParaRPr lang="en-GB"/>
          </a:p>
        </p:txBody>
      </p:sp>
      <p:sp>
        <p:nvSpPr>
          <p:cNvPr id="3" name="Footer Placeholder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latinLnBrk="0" hangingPunct="1">
              <a:defRPr kumimoji="0" sz="1200">
                <a:solidFill>
                  <a:schemeClr val="tx2"/>
                </a:solidFill>
                <a:cs typeface="Arial" charset="0"/>
              </a:defRPr>
            </a:lvl1pPr>
          </a:lstStyle>
          <a:p>
            <a:pPr>
              <a:defRPr/>
            </a:pPr>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032" name="Straight Connector 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34" name="Straight Connector 1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Oval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23" name="Slide Number Placeholder 22"/>
          <p:cNvSpPr>
            <a:spLocks noGrp="1"/>
          </p:cNvSpPr>
          <p:nvPr>
            <p:ph type="sldNum" sz="quarter" idx="4"/>
          </p:nvPr>
        </p:nvSpPr>
        <p:spPr>
          <a:xfrm>
            <a:off x="8129588" y="5734050"/>
            <a:ext cx="609600" cy="5207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400" b="1">
                <a:solidFill>
                  <a:srgbClr val="FFFFFF"/>
                </a:solidFill>
              </a:defRPr>
            </a:lvl1pPr>
          </a:lstStyle>
          <a:p>
            <a:pPr>
              <a:defRPr/>
            </a:pPr>
            <a:fld id="{BC48D3E3-47CB-4677-81C0-F621B03F9AC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12" r:id="rId4"/>
    <p:sldLayoutId id="2147483913" r:id="rId5"/>
    <p:sldLayoutId id="2147483920" r:id="rId6"/>
    <p:sldLayoutId id="2147483914" r:id="rId7"/>
    <p:sldLayoutId id="2147483921" r:id="rId8"/>
    <p:sldLayoutId id="2147483922" r:id="rId9"/>
    <p:sldLayoutId id="2147483915" r:id="rId10"/>
    <p:sldLayoutId id="2147483916" r:id="rId11"/>
  </p:sldLayoutIdLst>
  <p:txStyles>
    <p:titleStyle>
      <a:lvl1pPr algn="l" rtl="0" eaLnBrk="0" fontAlgn="base" hangingPunct="0">
        <a:spcBef>
          <a:spcPct val="0"/>
        </a:spcBef>
        <a:spcAft>
          <a:spcPct val="0"/>
        </a:spcAft>
        <a:defRPr sz="3000" kern="1200" cap="small">
          <a:solidFill>
            <a:schemeClr val="tx2"/>
          </a:solidFill>
          <a:latin typeface="+mj-lt"/>
          <a:ea typeface="+mj-ea"/>
          <a:cs typeface="+mj-cs"/>
        </a:defRPr>
      </a:lvl1pPr>
      <a:lvl2pPr algn="l" rtl="0" eaLnBrk="0" fontAlgn="base" hangingPunct="0">
        <a:spcBef>
          <a:spcPct val="0"/>
        </a:spcBef>
        <a:spcAft>
          <a:spcPct val="0"/>
        </a:spcAft>
        <a:defRPr sz="3000">
          <a:solidFill>
            <a:schemeClr val="tx2"/>
          </a:solidFill>
          <a:latin typeface="Century Schoolbook" pitchFamily="18" charset="0"/>
        </a:defRPr>
      </a:lvl2pPr>
      <a:lvl3pPr algn="l" rtl="0" eaLnBrk="0" fontAlgn="base" hangingPunct="0">
        <a:spcBef>
          <a:spcPct val="0"/>
        </a:spcBef>
        <a:spcAft>
          <a:spcPct val="0"/>
        </a:spcAft>
        <a:defRPr sz="3000">
          <a:solidFill>
            <a:schemeClr val="tx2"/>
          </a:solidFill>
          <a:latin typeface="Century Schoolbook" pitchFamily="18" charset="0"/>
        </a:defRPr>
      </a:lvl3pPr>
      <a:lvl4pPr algn="l" rtl="0" eaLnBrk="0" fontAlgn="base" hangingPunct="0">
        <a:spcBef>
          <a:spcPct val="0"/>
        </a:spcBef>
        <a:spcAft>
          <a:spcPct val="0"/>
        </a:spcAft>
        <a:defRPr sz="3000">
          <a:solidFill>
            <a:schemeClr val="tx2"/>
          </a:solidFill>
          <a:latin typeface="Century Schoolbook" pitchFamily="18" charset="0"/>
        </a:defRPr>
      </a:lvl4pPr>
      <a:lvl5pPr algn="l" rtl="0" eaLnBrk="0" fontAlgn="base" hangingPunct="0">
        <a:spcBef>
          <a:spcPct val="0"/>
        </a:spcBef>
        <a:spcAft>
          <a:spcPct val="0"/>
        </a:spcAft>
        <a:defRPr sz="3000">
          <a:solidFill>
            <a:schemeClr val="tx2"/>
          </a:solidFill>
          <a:latin typeface="Century Schoolbook" pitchFamily="18" charset="0"/>
        </a:defRPr>
      </a:lvl5pPr>
      <a:lvl6pPr marL="457200" algn="l" rtl="0" fontAlgn="base">
        <a:spcBef>
          <a:spcPct val="0"/>
        </a:spcBef>
        <a:spcAft>
          <a:spcPct val="0"/>
        </a:spcAft>
        <a:defRPr sz="3000">
          <a:solidFill>
            <a:schemeClr val="tx2"/>
          </a:solidFill>
          <a:latin typeface="Century Schoolbook" pitchFamily="18" charset="0"/>
        </a:defRPr>
      </a:lvl6pPr>
      <a:lvl7pPr marL="914400" algn="l" rtl="0" fontAlgn="base">
        <a:spcBef>
          <a:spcPct val="0"/>
        </a:spcBef>
        <a:spcAft>
          <a:spcPct val="0"/>
        </a:spcAft>
        <a:defRPr sz="3000">
          <a:solidFill>
            <a:schemeClr val="tx2"/>
          </a:solidFill>
          <a:latin typeface="Century Schoolbook" pitchFamily="18" charset="0"/>
        </a:defRPr>
      </a:lvl7pPr>
      <a:lvl8pPr marL="1371600" algn="l" rtl="0" fontAlgn="base">
        <a:spcBef>
          <a:spcPct val="0"/>
        </a:spcBef>
        <a:spcAft>
          <a:spcPct val="0"/>
        </a:spcAft>
        <a:defRPr sz="3000">
          <a:solidFill>
            <a:schemeClr val="tx2"/>
          </a:solidFill>
          <a:latin typeface="Century Schoolbook" pitchFamily="18" charset="0"/>
        </a:defRPr>
      </a:lvl8pPr>
      <a:lvl9pPr marL="1828800" algn="l" rtl="0" fontAlgn="base">
        <a:spcBef>
          <a:spcPct val="0"/>
        </a:spcBef>
        <a:spcAft>
          <a:spcPct val="0"/>
        </a:spcAft>
        <a:defRPr sz="3000">
          <a:solidFill>
            <a:schemeClr val="tx2"/>
          </a:solidFill>
          <a:latin typeface="Century Schoolbook" pitchFamily="18" charset="0"/>
        </a:defRPr>
      </a:lvl9pPr>
    </p:titleStyle>
    <p:bodyStyle>
      <a:lvl1pPr marL="273050" indent="-273050" algn="l" rtl="0" eaLnBrk="0" fontAlgn="base" hangingPunct="0">
        <a:spcBef>
          <a:spcPts val="600"/>
        </a:spcBef>
        <a:spcAft>
          <a:spcPct val="0"/>
        </a:spcAft>
        <a:buClr>
          <a:schemeClr val="accent1"/>
        </a:buClr>
        <a:buSzPct val="70000"/>
        <a:buFont typeface="Wingdings" panose="05000000000000000000"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anose="05020102010507070707"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anose="05000000000000000000" pitchFamily="2" charset="2"/>
        <a:buChar char=""/>
        <a:defRPr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anose="05000000000000000000" pitchFamily="2" charset="2"/>
        <a:buChar char=""/>
        <a:defRPr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anose="05020102010507070707"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erm.ecs.soton.ac.uk/theme2/what_is_your_paradigm.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8xvpxBVCo0c"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twitter.com/sfabreguesf" TargetMode="External"/><Relationship Id="rId2" Type="http://schemas.openxmlformats.org/officeDocument/2006/relationships/hyperlink" Target="http://www.amazon.com/Research-Methods-Business-Studies-Practical/dp/0273681567/ref=sr_1_1?ie=UTF8&amp;qid=1386666942&amp;sr=8-1&amp;keywords=Research+methods+in+business+studies%3A+A+practical+guide." TargetMode="External"/><Relationship Id="rId1" Type="http://schemas.openxmlformats.org/officeDocument/2006/relationships/slideLayout" Target="../slideLayouts/slideLayout2.xml"/><Relationship Id="rId4" Type="http://schemas.openxmlformats.org/officeDocument/2006/relationships/hyperlink" Target="http://www.amazon.com/Research-Methods-Business-Students-Edition/dp/0273716867/ref=sr_1_2?ie=UTF8&amp;qid=1386676348&amp;sr=8-2&amp;keywords=research+methods+for+business+student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2286000" y="3124200"/>
            <a:ext cx="6172200" cy="1893888"/>
          </a:xfrm>
        </p:spPr>
        <p:txBody>
          <a:bodyPr/>
          <a:lstStyle/>
          <a:p>
            <a:pPr marL="182880" eaLnBrk="1" fontAlgn="auto" hangingPunct="1">
              <a:spcAft>
                <a:spcPts val="0"/>
              </a:spcAft>
              <a:defRPr/>
            </a:pPr>
            <a:r>
              <a:rPr lang="en-GB" altLang="en-US" dirty="0" smtClean="0"/>
              <a:t>Quantitative Methods</a:t>
            </a:r>
            <a:br>
              <a:rPr lang="en-GB" altLang="en-US" dirty="0" smtClean="0"/>
            </a:br>
            <a:r>
              <a:rPr lang="en-GB" altLang="en-US" dirty="0" smtClean="0"/>
              <a:t>Research paradigms </a:t>
            </a:r>
            <a:r>
              <a:rPr lang="en-GB" altLang="en-US" smtClean="0"/>
              <a:t>and data sources</a:t>
            </a:r>
            <a:endParaRPr lang="en-GB" altLang="en-US" dirty="0" smtClean="0"/>
          </a:p>
        </p:txBody>
      </p:sp>
      <p:sp>
        <p:nvSpPr>
          <p:cNvPr id="10243" name="Subtitle 2"/>
          <p:cNvSpPr>
            <a:spLocks noGrp="1"/>
          </p:cNvSpPr>
          <p:nvPr>
            <p:ph type="subTitle" idx="1"/>
          </p:nvPr>
        </p:nvSpPr>
        <p:spPr>
          <a:xfrm>
            <a:off x="2286000" y="5003800"/>
            <a:ext cx="6172200" cy="1371600"/>
          </a:xfrm>
        </p:spPr>
        <p:txBody>
          <a:bodyPr/>
          <a:lstStyle/>
          <a:p>
            <a:pPr eaLnBrk="1" hangingPunct="1"/>
            <a:r>
              <a:rPr lang="en-GB" altLang="en-US" smtClean="0"/>
              <a:t>Dr Antje Cockrill, UWTSD, </a:t>
            </a:r>
            <a:r>
              <a:rPr lang="en-GB" altLang="en-US" smtClean="0"/>
              <a:t>2019</a:t>
            </a:r>
            <a:endParaRPr lang="en-GB" altLang="en-US"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fontAlgn="auto" hangingPunct="1">
              <a:spcAft>
                <a:spcPts val="0"/>
              </a:spcAft>
              <a:defRPr/>
            </a:pPr>
            <a:r>
              <a:rPr lang="en-GB" altLang="en-US" dirty="0" smtClean="0"/>
              <a:t>By the end of this session, you should …</a:t>
            </a:r>
          </a:p>
        </p:txBody>
      </p:sp>
      <p:sp>
        <p:nvSpPr>
          <p:cNvPr id="12291" name="Rectangle 3"/>
          <p:cNvSpPr>
            <a:spLocks noGrp="1" noChangeArrowheads="1"/>
          </p:cNvSpPr>
          <p:nvPr>
            <p:ph sz="quarter" idx="1"/>
          </p:nvPr>
        </p:nvSpPr>
        <p:spPr>
          <a:xfrm>
            <a:off x="827088" y="2060575"/>
            <a:ext cx="7772400" cy="4419600"/>
          </a:xfrm>
        </p:spPr>
        <p:txBody>
          <a:bodyPr/>
          <a:lstStyle/>
          <a:p>
            <a:pPr marL="533400" indent="-533400" eaLnBrk="1" hangingPunct="1">
              <a:lnSpc>
                <a:spcPct val="90000"/>
              </a:lnSpc>
              <a:spcBef>
                <a:spcPct val="75000"/>
              </a:spcBef>
              <a:buFontTx/>
              <a:buAutoNum type="arabicPeriod"/>
            </a:pPr>
            <a:r>
              <a:rPr lang="en-GB" altLang="en-US" smtClean="0"/>
              <a:t>Know about research paradigms and philosophies</a:t>
            </a:r>
          </a:p>
          <a:p>
            <a:pPr marL="533400" indent="-533400" eaLnBrk="1" hangingPunct="1">
              <a:lnSpc>
                <a:spcPct val="90000"/>
              </a:lnSpc>
              <a:spcBef>
                <a:spcPct val="75000"/>
              </a:spcBef>
              <a:buFontTx/>
              <a:buAutoNum type="arabicPeriod"/>
            </a:pPr>
            <a:r>
              <a:rPr lang="en-GB" altLang="en-US" smtClean="0"/>
              <a:t>Be able to distinguish qualitative and quantitative research methods</a:t>
            </a:r>
          </a:p>
          <a:p>
            <a:pPr marL="533400" indent="-533400" eaLnBrk="1" hangingPunct="1">
              <a:lnSpc>
                <a:spcPct val="90000"/>
              </a:lnSpc>
              <a:spcBef>
                <a:spcPct val="75000"/>
              </a:spcBef>
              <a:buFontTx/>
              <a:buAutoNum type="arabicPeriod"/>
            </a:pPr>
            <a:r>
              <a:rPr lang="en-GB" altLang="en-US" smtClean="0"/>
              <a:t>Be able to decide when to use quantitative research</a:t>
            </a:r>
          </a:p>
          <a:p>
            <a:pPr marL="533400" indent="-533400" eaLnBrk="1" hangingPunct="1">
              <a:lnSpc>
                <a:spcPct val="90000"/>
              </a:lnSpc>
              <a:spcBef>
                <a:spcPct val="75000"/>
              </a:spcBef>
              <a:buFontTx/>
              <a:buAutoNum type="arabicPeriod"/>
            </a:pPr>
            <a:r>
              <a:rPr lang="en-GB" altLang="en-US" smtClean="0"/>
              <a:t>Be able to evaluate secondary sources</a:t>
            </a:r>
          </a:p>
          <a:p>
            <a:pPr marL="533400" indent="-533400" eaLnBrk="1" hangingPunct="1">
              <a:lnSpc>
                <a:spcPct val="90000"/>
              </a:lnSpc>
              <a:spcBef>
                <a:spcPct val="75000"/>
              </a:spcBef>
              <a:buFontTx/>
              <a:buAutoNum type="arabicPeriod"/>
            </a:pPr>
            <a:endParaRPr lang="en-GB" altLang="en-US" smtClean="0"/>
          </a:p>
          <a:p>
            <a:pPr marL="533400" indent="-533400" eaLnBrk="1" hangingPunct="1">
              <a:lnSpc>
                <a:spcPct val="90000"/>
              </a:lnSpc>
              <a:spcBef>
                <a:spcPct val="75000"/>
              </a:spcBef>
              <a:buFontTx/>
              <a:buAutoNum type="arabicPeriod"/>
            </a:pPr>
            <a:endParaRPr lang="en-GB" alt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fontAlgn="auto" hangingPunct="1">
              <a:spcAft>
                <a:spcPts val="0"/>
              </a:spcAft>
              <a:defRPr/>
            </a:pPr>
            <a:r>
              <a:rPr lang="en-GB" altLang="en-US" smtClean="0"/>
              <a:t>Paradigms</a:t>
            </a:r>
          </a:p>
        </p:txBody>
      </p:sp>
      <p:sp>
        <p:nvSpPr>
          <p:cNvPr id="3" name="Content Placeholder 2"/>
          <p:cNvSpPr>
            <a:spLocks noGrp="1"/>
          </p:cNvSpPr>
          <p:nvPr>
            <p:ph sz="quarter" idx="1"/>
          </p:nvPr>
        </p:nvSpPr>
        <p:spPr>
          <a:xfrm>
            <a:off x="539750" y="1628775"/>
            <a:ext cx="7934325" cy="4262438"/>
          </a:xfrm>
        </p:spPr>
        <p:txBody>
          <a:bodyPr/>
          <a:lstStyle/>
          <a:p>
            <a:pPr eaLnBrk="1" hangingPunct="1"/>
            <a:r>
              <a:rPr lang="en-GB" altLang="en-US" smtClean="0"/>
              <a:t>A paradigm is simply a </a:t>
            </a:r>
            <a:r>
              <a:rPr lang="en-GB" altLang="en-US" smtClean="0">
                <a:solidFill>
                  <a:srgbClr val="C00000"/>
                </a:solidFill>
              </a:rPr>
              <a:t>belief system </a:t>
            </a:r>
            <a:r>
              <a:rPr lang="en-GB" altLang="en-US" smtClean="0"/>
              <a:t>(or theory) that guides the way we do things, or more formally establishes a set of practices. This can range from thought patterns to action.</a:t>
            </a:r>
          </a:p>
          <a:p>
            <a:pPr eaLnBrk="1" hangingPunct="1"/>
            <a:r>
              <a:rPr lang="en-GB" altLang="en-US" b="1" smtClean="0"/>
              <a:t> </a:t>
            </a:r>
            <a:r>
              <a:rPr lang="en-GB" altLang="en-US" smtClean="0"/>
              <a:t>A research paradigm is a framework containing all of the commonly accepted views about a subject, a structure of what direction research should take and how it should be performed</a:t>
            </a:r>
            <a:r>
              <a:rPr lang="en-GB" altLang="en-US" b="1" smtClean="0"/>
              <a:t>.</a:t>
            </a:r>
            <a:endParaRPr lang="en-GB" altLang="en-US" smtClean="0"/>
          </a:p>
          <a:p>
            <a:pPr eaLnBrk="1" hangingPunct="1"/>
            <a:endParaRPr lang="en-GB" altLang="en-US" smtClean="0"/>
          </a:p>
        </p:txBody>
      </p:sp>
      <p:sp>
        <p:nvSpPr>
          <p:cNvPr id="14340" name="Slide Number Placeholder 4"/>
          <p:cNvSpPr>
            <a:spLocks noGrp="1"/>
          </p:cNvSpPr>
          <p:nvPr>
            <p:ph type="sldNum" sz="quarter" idx="11"/>
          </p:nvPr>
        </p:nvSpPr>
        <p:spPr bwMode="auto">
          <a:xfrm>
            <a:off x="146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82A93F39-859D-4428-8D52-DF7D4C6ECB77}" type="slidenum">
              <a:rPr lang="en-GB" altLang="en-US" smtClean="0">
                <a:solidFill>
                  <a:srgbClr val="9B9A98"/>
                </a:solidFill>
              </a:rPr>
              <a:pPr/>
              <a:t>3</a:t>
            </a:fld>
            <a:endParaRPr lang="en-GB" altLang="en-US" smtClean="0">
              <a:solidFill>
                <a:srgbClr val="9B9A98"/>
              </a:solidFill>
            </a:endParaRPr>
          </a:p>
        </p:txBody>
      </p:sp>
      <p:sp>
        <p:nvSpPr>
          <p:cNvPr id="14341" name="TextBox 5"/>
          <p:cNvSpPr txBox="1">
            <a:spLocks noChangeArrowheads="1"/>
          </p:cNvSpPr>
          <p:nvPr/>
        </p:nvSpPr>
        <p:spPr bwMode="auto">
          <a:xfrm>
            <a:off x="971550" y="5084763"/>
            <a:ext cx="5400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1200">
                <a:solidFill>
                  <a:srgbClr val="FFFFFF"/>
                </a:solidFill>
                <a:latin typeface="Verdana" panose="020B0604030504040204" pitchFamily="34" charset="0"/>
                <a:hlinkClick r:id="rId3"/>
              </a:rPr>
              <a:t>From:</a:t>
            </a:r>
            <a:endParaRPr lang="en-GB" altLang="en-US" sz="1200">
              <a:latin typeface="Verdana" panose="020B0604030504040204" pitchFamily="34" charset="0"/>
            </a:endParaRPr>
          </a:p>
          <a:p>
            <a:pPr eaLnBrk="1" hangingPunct="1"/>
            <a:endParaRPr lang="en-GB" altLang="en-US" sz="1200">
              <a:latin typeface="Verdana" panose="020B0604030504040204" pitchFamily="34" charset="0"/>
            </a:endParaRPr>
          </a:p>
          <a:p>
            <a:pPr eaLnBrk="1" hangingPunct="1"/>
            <a:r>
              <a:rPr lang="en-GB" altLang="en-US" sz="1200">
                <a:latin typeface="Verdana" panose="020B0604030504040204" pitchFamily="34" charset="0"/>
              </a:rPr>
              <a:t>https://explorable.com/what-is-a-paradigm</a:t>
            </a:r>
            <a:endParaRPr lang="en-GB" altLang="en-US" sz="1200">
              <a:solidFill>
                <a:srgbClr val="FFFFFF"/>
              </a:solidFill>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Paradigms</a:t>
            </a:r>
            <a:endParaRPr lang="en-GB" dirty="0"/>
          </a:p>
        </p:txBody>
      </p:sp>
      <p:sp>
        <p:nvSpPr>
          <p:cNvPr id="16387" name="Content Placeholder 2"/>
          <p:cNvSpPr>
            <a:spLocks noGrp="1"/>
          </p:cNvSpPr>
          <p:nvPr>
            <p:ph sz="quarter" idx="1"/>
          </p:nvPr>
        </p:nvSpPr>
        <p:spPr>
          <a:xfrm>
            <a:off x="468313" y="1268413"/>
            <a:ext cx="7467600" cy="4873625"/>
          </a:xfrm>
        </p:spPr>
        <p:txBody>
          <a:bodyPr/>
          <a:lstStyle/>
          <a:p>
            <a:pPr eaLnBrk="1" hangingPunct="1"/>
            <a:endParaRPr lang="en-GB" altLang="en-US" smtClean="0"/>
          </a:p>
          <a:p>
            <a:pPr eaLnBrk="1" hangingPunct="1"/>
            <a:r>
              <a:rPr lang="en-GB" altLang="en-US" smtClean="0"/>
              <a:t>Disciplines tend to be governed by particular paradigms, such as: </a:t>
            </a:r>
          </a:p>
          <a:p>
            <a:pPr lvl="1" eaLnBrk="1" hangingPunct="1"/>
            <a:r>
              <a:rPr lang="en-GB" altLang="en-US" smtClean="0">
                <a:solidFill>
                  <a:srgbClr val="C00000"/>
                </a:solidFill>
              </a:rPr>
              <a:t>positivism</a:t>
            </a:r>
            <a:r>
              <a:rPr lang="en-GB" altLang="en-US" smtClean="0">
                <a:solidFill>
                  <a:srgbClr val="FFFF00"/>
                </a:solidFill>
              </a:rPr>
              <a:t> </a:t>
            </a:r>
            <a:r>
              <a:rPr lang="en-GB" altLang="en-US" smtClean="0"/>
              <a:t>(e.g. experimental testing), </a:t>
            </a:r>
          </a:p>
          <a:p>
            <a:pPr lvl="1" eaLnBrk="1" hangingPunct="1"/>
            <a:r>
              <a:rPr lang="en-GB" altLang="en-US" smtClean="0">
                <a:solidFill>
                  <a:srgbClr val="C00000"/>
                </a:solidFill>
              </a:rPr>
              <a:t>post positivism </a:t>
            </a:r>
            <a:r>
              <a:rPr lang="en-GB" altLang="en-US" smtClean="0"/>
              <a:t>(i.e. a view that we need context and that context free experimental design is insufficient) </a:t>
            </a:r>
          </a:p>
          <a:p>
            <a:pPr lvl="1" eaLnBrk="1" hangingPunct="1"/>
            <a:r>
              <a:rPr lang="en-GB" altLang="en-US" smtClean="0">
                <a:solidFill>
                  <a:srgbClr val="C00000"/>
                </a:solidFill>
              </a:rPr>
              <a:t>constructivism</a:t>
            </a:r>
            <a:r>
              <a:rPr lang="en-GB" altLang="en-US" smtClean="0"/>
              <a:t> (i.e. each individual constructs his/her own reality so there are multiple interpretations. This is sometimes referred to as interpretivism). Needs substantial consensus.</a:t>
            </a:r>
            <a:r>
              <a:rPr lang="en-GB" altLang="en-US" smtClean="0">
                <a:solidFill>
                  <a:srgbClr val="FFFF00"/>
                </a:solidFill>
              </a:rPr>
              <a:t> </a:t>
            </a:r>
            <a:r>
              <a:rPr lang="en-GB" altLang="en-US" smtClean="0"/>
              <a:t>(1960s)</a:t>
            </a:r>
          </a:p>
          <a:p>
            <a:pPr lvl="1" eaLnBrk="1" hangingPunct="1"/>
            <a:r>
              <a:rPr lang="en-GB" altLang="en-US" smtClean="0">
                <a:solidFill>
                  <a:srgbClr val="C00000"/>
                </a:solidFill>
              </a:rPr>
              <a:t>critical theory </a:t>
            </a:r>
            <a:r>
              <a:rPr lang="en-GB" altLang="en-US" smtClean="0"/>
              <a:t>(e.g. ideas in relation to an ideology - knowledge is not value free and bias should be articulated) (1980s, postmodernity)</a:t>
            </a:r>
          </a:p>
          <a:p>
            <a:pPr eaLnBrk="1" hangingPunct="1"/>
            <a:endParaRPr lang="en-GB" altLang="en-US"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fontAlgn="auto" hangingPunct="1">
              <a:spcAft>
                <a:spcPts val="0"/>
              </a:spcAft>
              <a:defRPr/>
            </a:pPr>
            <a:r>
              <a:rPr lang="en-GB" altLang="en-US" smtClean="0"/>
              <a:t>Paradigms</a:t>
            </a:r>
          </a:p>
        </p:txBody>
      </p:sp>
      <p:sp>
        <p:nvSpPr>
          <p:cNvPr id="17411" name="Content Placeholder 2"/>
          <p:cNvSpPr>
            <a:spLocks noGrp="1"/>
          </p:cNvSpPr>
          <p:nvPr>
            <p:ph sz="quarter" idx="1"/>
          </p:nvPr>
        </p:nvSpPr>
        <p:spPr>
          <a:xfrm>
            <a:off x="457200" y="1600200"/>
            <a:ext cx="7467600" cy="4873625"/>
          </a:xfrm>
        </p:spPr>
        <p:txBody>
          <a:bodyPr/>
          <a:lstStyle/>
          <a:p>
            <a:pPr eaLnBrk="1" hangingPunct="1"/>
            <a:r>
              <a:rPr lang="en-GB" altLang="en-US" smtClean="0"/>
              <a:t>Guba (1990) &amp; Cresswell (2003), suggests paradigms can be characterised through their:</a:t>
            </a:r>
          </a:p>
          <a:p>
            <a:pPr lvl="1" eaLnBrk="1" hangingPunct="1"/>
            <a:r>
              <a:rPr lang="en-GB" altLang="en-US" smtClean="0">
                <a:solidFill>
                  <a:srgbClr val="C00000"/>
                </a:solidFill>
              </a:rPr>
              <a:t>ontology</a:t>
            </a:r>
            <a:r>
              <a:rPr lang="en-GB" altLang="en-US" smtClean="0"/>
              <a:t> (What is reality?)</a:t>
            </a:r>
          </a:p>
          <a:p>
            <a:pPr lvl="1" eaLnBrk="1" hangingPunct="1"/>
            <a:r>
              <a:rPr lang="en-GB" altLang="en-US" smtClean="0">
                <a:solidFill>
                  <a:srgbClr val="C00000"/>
                </a:solidFill>
              </a:rPr>
              <a:t>epistemology</a:t>
            </a:r>
            <a:r>
              <a:rPr lang="en-GB" altLang="en-US" smtClean="0"/>
              <a:t> (How do you know something?)</a:t>
            </a:r>
          </a:p>
          <a:p>
            <a:pPr lvl="1" eaLnBrk="1" hangingPunct="1"/>
            <a:r>
              <a:rPr lang="en-GB" altLang="en-US" smtClean="0">
                <a:solidFill>
                  <a:srgbClr val="C00000"/>
                </a:solidFill>
              </a:rPr>
              <a:t>methodology</a:t>
            </a:r>
            <a:r>
              <a:rPr lang="en-GB" altLang="en-US" smtClean="0"/>
              <a:t> (How do go about finding out?). </a:t>
            </a:r>
          </a:p>
          <a:p>
            <a:pPr lvl="1" eaLnBrk="1" hangingPunct="1"/>
            <a:r>
              <a:rPr lang="en-GB" altLang="en-US" smtClean="0"/>
              <a:t>These characteristics create a holistic view of how we view </a:t>
            </a:r>
            <a:r>
              <a:rPr lang="en-GB" altLang="en-US" smtClean="0">
                <a:solidFill>
                  <a:srgbClr val="C00000"/>
                </a:solidFill>
              </a:rPr>
              <a:t>knowledge</a:t>
            </a:r>
            <a:r>
              <a:rPr lang="en-GB" altLang="en-US" smtClean="0"/>
              <a:t>: how we see ourselves in relation to this knowledge and the methodological strategies we use to un/discover it.</a:t>
            </a:r>
          </a:p>
        </p:txBody>
      </p:sp>
      <p:sp>
        <p:nvSpPr>
          <p:cNvPr id="17412" name="Slide Number Placeholder 4"/>
          <p:cNvSpPr>
            <a:spLocks noGrp="1"/>
          </p:cNvSpPr>
          <p:nvPr>
            <p:ph type="sldNum" sz="quarter" idx="11"/>
          </p:nvPr>
        </p:nvSpPr>
        <p:spPr bwMode="auto">
          <a:xfrm>
            <a:off x="146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5FC2382C-FE01-421F-B526-E5AC05F2008E}" type="slidenum">
              <a:rPr lang="en-GB" altLang="en-US" smtClean="0">
                <a:solidFill>
                  <a:srgbClr val="9B9A98"/>
                </a:solidFill>
              </a:rPr>
              <a:pPr/>
              <a:t>5</a:t>
            </a:fld>
            <a:endParaRPr lang="en-GB" altLang="en-US" smtClean="0">
              <a:solidFill>
                <a:srgbClr val="9B9A98"/>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65321" y="0"/>
            <a:ext cx="7467600" cy="1143000"/>
          </a:xfrm>
        </p:spPr>
        <p:txBody>
          <a:bodyPr/>
          <a:lstStyle/>
          <a:p>
            <a:pPr eaLnBrk="1" fontAlgn="auto" hangingPunct="1">
              <a:spcAft>
                <a:spcPts val="0"/>
              </a:spcAft>
              <a:defRPr/>
            </a:pPr>
            <a:r>
              <a:rPr lang="en-GB" altLang="en-US" dirty="0" smtClean="0"/>
              <a:t>Ontology</a:t>
            </a:r>
          </a:p>
        </p:txBody>
      </p:sp>
      <p:sp>
        <p:nvSpPr>
          <p:cNvPr id="3" name="Content Placeholder 2"/>
          <p:cNvSpPr>
            <a:spLocks noGrp="1"/>
          </p:cNvSpPr>
          <p:nvPr>
            <p:ph sz="quarter" idx="1"/>
          </p:nvPr>
        </p:nvSpPr>
        <p:spPr>
          <a:xfrm>
            <a:off x="450068" y="1250852"/>
            <a:ext cx="7467600" cy="4873625"/>
          </a:xfrm>
        </p:spPr>
        <p:txBody>
          <a:bodyPr/>
          <a:lstStyle/>
          <a:p>
            <a:pPr eaLnBrk="1" hangingPunct="1"/>
            <a:r>
              <a:rPr lang="en-GB" altLang="en-US" dirty="0" smtClean="0"/>
              <a:t>Ontology is what </a:t>
            </a:r>
            <a:r>
              <a:rPr lang="en-GB" altLang="en-US" dirty="0" smtClean="0">
                <a:solidFill>
                  <a:srgbClr val="C00000"/>
                </a:solidFill>
              </a:rPr>
              <a:t>exists </a:t>
            </a:r>
            <a:r>
              <a:rPr lang="en-GB" altLang="en-US" dirty="0" smtClean="0"/>
              <a:t>and is a view on the nature of reality. </a:t>
            </a:r>
          </a:p>
          <a:p>
            <a:pPr eaLnBrk="1" hangingPunct="1"/>
            <a:endParaRPr lang="en-GB" altLang="en-US" dirty="0" smtClean="0"/>
          </a:p>
          <a:p>
            <a:pPr lvl="1" eaLnBrk="1" hangingPunct="1"/>
            <a:r>
              <a:rPr lang="en-GB" altLang="en-US" dirty="0" smtClean="0"/>
              <a:t>Are you a </a:t>
            </a:r>
            <a:r>
              <a:rPr lang="en-GB" altLang="en-US" dirty="0" smtClean="0">
                <a:solidFill>
                  <a:srgbClr val="C00000"/>
                </a:solidFill>
              </a:rPr>
              <a:t>realist</a:t>
            </a:r>
            <a:r>
              <a:rPr lang="en-GB" altLang="en-US" dirty="0" smtClean="0"/>
              <a:t>? You see reality as something 'out there', as a law of nature just waiting to be found ? </a:t>
            </a:r>
          </a:p>
          <a:p>
            <a:pPr lvl="1" eaLnBrk="1" hangingPunct="1"/>
            <a:endParaRPr lang="en-GB" altLang="en-US" dirty="0" smtClean="0"/>
          </a:p>
          <a:p>
            <a:pPr lvl="1" eaLnBrk="1" hangingPunct="1"/>
            <a:r>
              <a:rPr lang="en-GB" altLang="en-US" dirty="0" smtClean="0"/>
              <a:t>Are you a </a:t>
            </a:r>
            <a:r>
              <a:rPr lang="en-GB" altLang="en-US" dirty="0" smtClean="0">
                <a:solidFill>
                  <a:srgbClr val="C00000"/>
                </a:solidFill>
              </a:rPr>
              <a:t>critical realist</a:t>
            </a:r>
            <a:r>
              <a:rPr lang="en-GB" altLang="en-US" dirty="0" smtClean="0"/>
              <a:t>? You know things exist 'out there' but as human beings our own presence as researchers influences what we are trying to measure. </a:t>
            </a:r>
          </a:p>
          <a:p>
            <a:pPr lvl="1" eaLnBrk="1" hangingPunct="1"/>
            <a:endParaRPr lang="en-GB" altLang="en-US" dirty="0" smtClean="0"/>
          </a:p>
          <a:p>
            <a:pPr lvl="1" eaLnBrk="1" hangingPunct="1"/>
            <a:r>
              <a:rPr lang="en-GB" altLang="en-US" dirty="0" smtClean="0"/>
              <a:t>Or, are you a </a:t>
            </a:r>
            <a:r>
              <a:rPr lang="en-GB" altLang="en-US" dirty="0" smtClean="0">
                <a:solidFill>
                  <a:srgbClr val="C00000"/>
                </a:solidFill>
              </a:rPr>
              <a:t>relativist </a:t>
            </a:r>
            <a:r>
              <a:rPr lang="en-GB" altLang="en-US" dirty="0" smtClean="0"/>
              <a:t>? You believe that knowledge is a social reality, value-laden and it only comes to light through individual interpretation</a:t>
            </a:r>
          </a:p>
          <a:p>
            <a:pPr eaLnBrk="1" hangingPunct="1"/>
            <a:endParaRPr lang="en-GB" altLang="en-US" dirty="0" smtClean="0"/>
          </a:p>
        </p:txBody>
      </p:sp>
      <p:sp>
        <p:nvSpPr>
          <p:cNvPr id="19460" name="Slide Number Placeholder 4"/>
          <p:cNvSpPr>
            <a:spLocks noGrp="1"/>
          </p:cNvSpPr>
          <p:nvPr>
            <p:ph type="sldNum" sz="quarter" idx="11"/>
          </p:nvPr>
        </p:nvSpPr>
        <p:spPr bwMode="auto">
          <a:xfrm>
            <a:off x="146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CA15F1D3-4854-4EBA-94FC-E916FF028F0D}" type="slidenum">
              <a:rPr lang="en-GB" altLang="en-US" smtClean="0">
                <a:solidFill>
                  <a:srgbClr val="9B9A98"/>
                </a:solidFill>
              </a:rPr>
              <a:pPr/>
              <a:t>6</a:t>
            </a:fld>
            <a:endParaRPr lang="en-GB" altLang="en-US" smtClean="0">
              <a:solidFill>
                <a:srgbClr val="9B9A98"/>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434"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0"/>
            <a:ext cx="6768752" cy="6768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9674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fontAlgn="auto" hangingPunct="1">
              <a:spcAft>
                <a:spcPts val="0"/>
              </a:spcAft>
              <a:defRPr/>
            </a:pPr>
            <a:r>
              <a:rPr lang="en-GB" altLang="en-US" smtClean="0"/>
              <a:t>Epistemology</a:t>
            </a:r>
          </a:p>
        </p:txBody>
      </p:sp>
      <p:sp>
        <p:nvSpPr>
          <p:cNvPr id="3" name="Content Placeholder 2"/>
          <p:cNvSpPr>
            <a:spLocks noGrp="1"/>
          </p:cNvSpPr>
          <p:nvPr>
            <p:ph sz="quarter" idx="1"/>
          </p:nvPr>
        </p:nvSpPr>
        <p:spPr>
          <a:xfrm>
            <a:off x="457200" y="1600200"/>
            <a:ext cx="7467600" cy="4873625"/>
          </a:xfrm>
        </p:spPr>
        <p:txBody>
          <a:bodyPr>
            <a:normAutofit/>
          </a:bodyPr>
          <a:lstStyle/>
          <a:p>
            <a:pPr marL="274320" indent="-274320" eaLnBrk="1" fontAlgn="auto" hangingPunct="1">
              <a:spcAft>
                <a:spcPts val="0"/>
              </a:spcAft>
              <a:buFont typeface="Wingdings"/>
              <a:buChar char=""/>
              <a:defRPr/>
            </a:pPr>
            <a:r>
              <a:rPr lang="en-GB" dirty="0"/>
              <a:t>Epistemology is our </a:t>
            </a:r>
            <a:r>
              <a:rPr lang="en-GB" dirty="0">
                <a:solidFill>
                  <a:srgbClr val="C00000"/>
                </a:solidFill>
              </a:rPr>
              <a:t>perceived relationship </a:t>
            </a:r>
            <a:r>
              <a:rPr lang="en-GB" dirty="0"/>
              <a:t>with the knowledge we are un/dis/covering. Are we part of that knowledge or are we external to it? </a:t>
            </a:r>
          </a:p>
          <a:p>
            <a:pPr marL="274320" indent="-274320" eaLnBrk="1" fontAlgn="auto" hangingPunct="1">
              <a:spcAft>
                <a:spcPts val="0"/>
              </a:spcAft>
              <a:buFont typeface="Wingdings"/>
              <a:buChar char=""/>
              <a:defRPr/>
            </a:pPr>
            <a:endParaRPr lang="en-GB" dirty="0"/>
          </a:p>
          <a:p>
            <a:pPr marL="274320" indent="-274320" eaLnBrk="1" fontAlgn="auto" hangingPunct="1">
              <a:spcAft>
                <a:spcPts val="0"/>
              </a:spcAft>
              <a:buFont typeface="Wingdings"/>
              <a:buChar char=""/>
              <a:defRPr/>
            </a:pPr>
            <a:r>
              <a:rPr lang="en-GB" dirty="0"/>
              <a:t>Your view will frame your interaction with what you are researching and will depend on your ontological view. Your approach, for example, will be objective if you see knowledge governed by the laws of nature or subjective if you see knowledge as something interpreted by individuals. </a:t>
            </a:r>
            <a:endParaRPr lang="en-GB" dirty="0" smtClean="0"/>
          </a:p>
          <a:p>
            <a:pPr marL="36576" indent="0" eaLnBrk="1" fontAlgn="auto" hangingPunct="1">
              <a:spcAft>
                <a:spcPts val="0"/>
              </a:spcAft>
              <a:buFontTx/>
              <a:buNone/>
              <a:defRPr/>
            </a:pPr>
            <a:endParaRPr lang="en-GB" dirty="0" smtClean="0"/>
          </a:p>
          <a:p>
            <a:pPr marL="274320" indent="-274320" eaLnBrk="1" fontAlgn="auto" hangingPunct="1">
              <a:spcAft>
                <a:spcPts val="0"/>
              </a:spcAft>
              <a:buFont typeface="Wingdings"/>
              <a:buChar char=""/>
              <a:defRPr/>
            </a:pPr>
            <a:r>
              <a:rPr lang="en-GB" dirty="0" smtClean="0"/>
              <a:t>In </a:t>
            </a:r>
            <a:r>
              <a:rPr lang="en-GB" dirty="0"/>
              <a:t>turn </a:t>
            </a:r>
            <a:r>
              <a:rPr lang="en-GB" dirty="0" smtClean="0"/>
              <a:t>influences </a:t>
            </a:r>
            <a:r>
              <a:rPr lang="en-GB" dirty="0"/>
              <a:t>your methodology.</a:t>
            </a:r>
          </a:p>
          <a:p>
            <a:pPr marL="274320" indent="-274320" eaLnBrk="1" fontAlgn="auto" hangingPunct="1">
              <a:spcAft>
                <a:spcPts val="0"/>
              </a:spcAft>
              <a:buFont typeface="Wingdings"/>
              <a:buChar char=""/>
              <a:defRPr/>
            </a:pPr>
            <a:endParaRPr lang="en-GB" dirty="0"/>
          </a:p>
        </p:txBody>
      </p:sp>
      <p:sp>
        <p:nvSpPr>
          <p:cNvPr id="21508" name="Slide Number Placeholder 4"/>
          <p:cNvSpPr>
            <a:spLocks noGrp="1"/>
          </p:cNvSpPr>
          <p:nvPr>
            <p:ph type="sldNum" sz="quarter" idx="11"/>
          </p:nvPr>
        </p:nvSpPr>
        <p:spPr bwMode="auto">
          <a:xfrm>
            <a:off x="146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AA94B279-567A-4FF6-9D9B-71101A39AC86}" type="slidenum">
              <a:rPr lang="en-GB" altLang="en-US" smtClean="0">
                <a:solidFill>
                  <a:srgbClr val="9B9A98"/>
                </a:solidFill>
              </a:rPr>
              <a:pPr/>
              <a:t>8</a:t>
            </a:fld>
            <a:endParaRPr lang="en-GB" altLang="en-US" smtClean="0">
              <a:solidFill>
                <a:srgbClr val="9B9A98"/>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par>
                    <p:cTn id="11" fill="hold" nodeType="clickPar">
                      <p:stCondLst>
                        <p:cond delay="indefinite"/>
                      </p:stCondLst>
                      <p:childTnLst>
                        <p:par>
                          <p:cTn id="12" fill="hold" nodeType="withGroup">
                            <p:stCondLst>
                              <p:cond delay="0"/>
                            </p:stCondLst>
                            <p:childTnLst>
                              <p:par>
                                <p:cTn id="13" presetID="32" presetClass="emph" presetSubtype="0" fill="hold" grpId="0" nodeType="clickEffect">
                                  <p:stCondLst>
                                    <p:cond delay="0"/>
                                  </p:stCondLst>
                                  <p:childTnLst>
                                    <p:animRot by="120000">
                                      <p:cBhvr>
                                        <p:cTn id="14" dur="100" fill="hold">
                                          <p:stCondLst>
                                            <p:cond delay="0"/>
                                          </p:stCondLst>
                                        </p:cTn>
                                        <p:tgtEl>
                                          <p:spTgt spid="3">
                                            <p:txEl>
                                              <p:pRg st="2" end="2"/>
                                            </p:txEl>
                                          </p:spTgt>
                                        </p:tgtEl>
                                        <p:attrNameLst>
                                          <p:attrName>r</p:attrName>
                                        </p:attrNameLst>
                                      </p:cBhvr>
                                    </p:animRot>
                                    <p:animRot by="-240000">
                                      <p:cBhvr>
                                        <p:cTn id="15" dur="200" fill="hold">
                                          <p:stCondLst>
                                            <p:cond delay="200"/>
                                          </p:stCondLst>
                                        </p:cTn>
                                        <p:tgtEl>
                                          <p:spTgt spid="3">
                                            <p:txEl>
                                              <p:pRg st="2" end="2"/>
                                            </p:txEl>
                                          </p:spTgt>
                                        </p:tgtEl>
                                        <p:attrNameLst>
                                          <p:attrName>r</p:attrName>
                                        </p:attrNameLst>
                                      </p:cBhvr>
                                    </p:animRot>
                                    <p:animRot by="240000">
                                      <p:cBhvr>
                                        <p:cTn id="16" dur="200" fill="hold">
                                          <p:stCondLst>
                                            <p:cond delay="400"/>
                                          </p:stCondLst>
                                        </p:cTn>
                                        <p:tgtEl>
                                          <p:spTgt spid="3">
                                            <p:txEl>
                                              <p:pRg st="2" end="2"/>
                                            </p:txEl>
                                          </p:spTgt>
                                        </p:tgtEl>
                                        <p:attrNameLst>
                                          <p:attrName>r</p:attrName>
                                        </p:attrNameLst>
                                      </p:cBhvr>
                                    </p:animRot>
                                    <p:animRot by="-240000">
                                      <p:cBhvr>
                                        <p:cTn id="17" dur="200" fill="hold">
                                          <p:stCondLst>
                                            <p:cond delay="600"/>
                                          </p:stCondLst>
                                        </p:cTn>
                                        <p:tgtEl>
                                          <p:spTgt spid="3">
                                            <p:txEl>
                                              <p:pRg st="2" end="2"/>
                                            </p:txEl>
                                          </p:spTgt>
                                        </p:tgtEl>
                                        <p:attrNameLst>
                                          <p:attrName>r</p:attrName>
                                        </p:attrNameLst>
                                      </p:cBhvr>
                                    </p:animRot>
                                    <p:animRot by="120000">
                                      <p:cBhvr>
                                        <p:cTn id="18" dur="200" fill="hold">
                                          <p:stCondLst>
                                            <p:cond delay="800"/>
                                          </p:stCondLst>
                                        </p:cTn>
                                        <p:tgtEl>
                                          <p:spTgt spid="3">
                                            <p:txEl>
                                              <p:pRg st="2" end="2"/>
                                            </p:txEl>
                                          </p:spTgt>
                                        </p:tgtEl>
                                        <p:attrNameLst>
                                          <p:attrName>r</p:attrName>
                                        </p:attrNameLst>
                                      </p:cBhvr>
                                    </p:animRot>
                                  </p:childTnLst>
                                </p:cTn>
                              </p:par>
                            </p:childTnLst>
                          </p:cTn>
                        </p:par>
                      </p:childTnLst>
                    </p:cTn>
                  </p:par>
                  <p:par>
                    <p:cTn id="19" fill="hold" nodeType="clickPar">
                      <p:stCondLst>
                        <p:cond delay="indefinite"/>
                      </p:stCondLst>
                      <p:childTnLst>
                        <p:par>
                          <p:cTn id="20" fill="hold" nodeType="withGroup">
                            <p:stCondLst>
                              <p:cond delay="0"/>
                            </p:stCondLst>
                            <p:childTnLst>
                              <p:par>
                                <p:cTn id="21" presetID="32" presetClass="emph" presetSubtype="0" fill="hold" grpId="0" nodeType="clickEffect">
                                  <p:stCondLst>
                                    <p:cond delay="0"/>
                                  </p:stCondLst>
                                  <p:childTnLst>
                                    <p:animRot by="120000">
                                      <p:cBhvr>
                                        <p:cTn id="22" dur="100" fill="hold">
                                          <p:stCondLst>
                                            <p:cond delay="0"/>
                                          </p:stCondLst>
                                        </p:cTn>
                                        <p:tgtEl>
                                          <p:spTgt spid="3">
                                            <p:txEl>
                                              <p:pRg st="4" end="4"/>
                                            </p:txEl>
                                          </p:spTgt>
                                        </p:tgtEl>
                                        <p:attrNameLst>
                                          <p:attrName>r</p:attrName>
                                        </p:attrNameLst>
                                      </p:cBhvr>
                                    </p:animRot>
                                    <p:animRot by="-240000">
                                      <p:cBhvr>
                                        <p:cTn id="23" dur="200" fill="hold">
                                          <p:stCondLst>
                                            <p:cond delay="200"/>
                                          </p:stCondLst>
                                        </p:cTn>
                                        <p:tgtEl>
                                          <p:spTgt spid="3">
                                            <p:txEl>
                                              <p:pRg st="4" end="4"/>
                                            </p:txEl>
                                          </p:spTgt>
                                        </p:tgtEl>
                                        <p:attrNameLst>
                                          <p:attrName>r</p:attrName>
                                        </p:attrNameLst>
                                      </p:cBhvr>
                                    </p:animRot>
                                    <p:animRot by="240000">
                                      <p:cBhvr>
                                        <p:cTn id="24" dur="200" fill="hold">
                                          <p:stCondLst>
                                            <p:cond delay="400"/>
                                          </p:stCondLst>
                                        </p:cTn>
                                        <p:tgtEl>
                                          <p:spTgt spid="3">
                                            <p:txEl>
                                              <p:pRg st="4" end="4"/>
                                            </p:txEl>
                                          </p:spTgt>
                                        </p:tgtEl>
                                        <p:attrNameLst>
                                          <p:attrName>r</p:attrName>
                                        </p:attrNameLst>
                                      </p:cBhvr>
                                    </p:animRot>
                                    <p:animRot by="-240000">
                                      <p:cBhvr>
                                        <p:cTn id="25" dur="200" fill="hold">
                                          <p:stCondLst>
                                            <p:cond delay="600"/>
                                          </p:stCondLst>
                                        </p:cTn>
                                        <p:tgtEl>
                                          <p:spTgt spid="3">
                                            <p:txEl>
                                              <p:pRg st="4" end="4"/>
                                            </p:txEl>
                                          </p:spTgt>
                                        </p:tgtEl>
                                        <p:attrNameLst>
                                          <p:attrName>r</p:attrName>
                                        </p:attrNameLst>
                                      </p:cBhvr>
                                    </p:animRot>
                                    <p:animRot by="120000">
                                      <p:cBhvr>
                                        <p:cTn id="26" dur="200" fill="hold">
                                          <p:stCondLst>
                                            <p:cond delay="80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2"/>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B0C992A9-7CCC-4820-939E-8961385714AF}" type="slidenum">
              <a:rPr lang="en-GB" altLang="en-US" smtClean="0">
                <a:solidFill>
                  <a:srgbClr val="9B9A98"/>
                </a:solidFill>
              </a:rPr>
              <a:pPr/>
              <a:t>9</a:t>
            </a:fld>
            <a:endParaRPr lang="en-GB" altLang="en-US" smtClean="0">
              <a:solidFill>
                <a:srgbClr val="9B9A98"/>
              </a:solidFill>
            </a:endParaRPr>
          </a:p>
        </p:txBody>
      </p:sp>
      <p:graphicFrame>
        <p:nvGraphicFramePr>
          <p:cNvPr id="5" name="Table 4"/>
          <p:cNvGraphicFramePr>
            <a:graphicFrameLocks noGrp="1"/>
          </p:cNvGraphicFramePr>
          <p:nvPr/>
        </p:nvGraphicFramePr>
        <p:xfrm>
          <a:off x="468313" y="404813"/>
          <a:ext cx="8388350" cy="6035675"/>
        </p:xfrm>
        <a:graphic>
          <a:graphicData uri="http://schemas.openxmlformats.org/drawingml/2006/table">
            <a:tbl>
              <a:tblPr firstRow="1" bandRow="1">
                <a:tableStyleId>{5C22544A-7EE6-4342-B048-85BDC9FD1C3A}</a:tableStyleId>
              </a:tblPr>
              <a:tblGrid>
                <a:gridCol w="1677670">
                  <a:extLst>
                    <a:ext uri="{9D8B030D-6E8A-4147-A177-3AD203B41FA5}">
                      <a16:colId xmlns:a16="http://schemas.microsoft.com/office/drawing/2014/main" val="20000"/>
                    </a:ext>
                  </a:extLst>
                </a:gridCol>
                <a:gridCol w="1677670">
                  <a:extLst>
                    <a:ext uri="{9D8B030D-6E8A-4147-A177-3AD203B41FA5}">
                      <a16:colId xmlns:a16="http://schemas.microsoft.com/office/drawing/2014/main" val="20001"/>
                    </a:ext>
                  </a:extLst>
                </a:gridCol>
                <a:gridCol w="1677670">
                  <a:extLst>
                    <a:ext uri="{9D8B030D-6E8A-4147-A177-3AD203B41FA5}">
                      <a16:colId xmlns:a16="http://schemas.microsoft.com/office/drawing/2014/main" val="20002"/>
                    </a:ext>
                  </a:extLst>
                </a:gridCol>
                <a:gridCol w="1677670">
                  <a:extLst>
                    <a:ext uri="{9D8B030D-6E8A-4147-A177-3AD203B41FA5}">
                      <a16:colId xmlns:a16="http://schemas.microsoft.com/office/drawing/2014/main" val="20003"/>
                    </a:ext>
                  </a:extLst>
                </a:gridCol>
                <a:gridCol w="1677670">
                  <a:extLst>
                    <a:ext uri="{9D8B030D-6E8A-4147-A177-3AD203B41FA5}">
                      <a16:colId xmlns:a16="http://schemas.microsoft.com/office/drawing/2014/main" val="20004"/>
                    </a:ext>
                  </a:extLst>
                </a:gridCol>
              </a:tblGrid>
              <a:tr h="1049266">
                <a:tc>
                  <a:txBody>
                    <a:bodyPr/>
                    <a:lstStyle/>
                    <a:p>
                      <a:r>
                        <a:rPr lang="en-GB" sz="1600" dirty="0" smtClean="0"/>
                        <a:t>Examples of paradigms</a:t>
                      </a:r>
                    </a:p>
                    <a:p>
                      <a:endParaRPr lang="en-GB" sz="1600" dirty="0"/>
                    </a:p>
                  </a:txBody>
                  <a:tcPr marL="68575" marR="68575" marT="45862" marB="45862"/>
                </a:tc>
                <a:tc>
                  <a:txBody>
                    <a:bodyPr/>
                    <a:lstStyle/>
                    <a:p>
                      <a:r>
                        <a:rPr lang="en-GB" sz="1600" dirty="0" smtClean="0">
                          <a:solidFill>
                            <a:schemeClr val="tx1"/>
                          </a:solidFill>
                        </a:rPr>
                        <a:t>Positivism</a:t>
                      </a:r>
                      <a:endParaRPr lang="en-GB" sz="1600" dirty="0">
                        <a:solidFill>
                          <a:schemeClr val="tx1"/>
                        </a:solidFill>
                      </a:endParaRPr>
                    </a:p>
                  </a:txBody>
                  <a:tcPr marL="68575" marR="68575" marT="45862" marB="45862"/>
                </a:tc>
                <a:tc>
                  <a:txBody>
                    <a:bodyPr/>
                    <a:lstStyle/>
                    <a:p>
                      <a:r>
                        <a:rPr lang="en-GB" sz="1600" dirty="0" smtClean="0"/>
                        <a:t>Post positivism</a:t>
                      </a:r>
                      <a:endParaRPr lang="en-GB" sz="1600" dirty="0"/>
                    </a:p>
                  </a:txBody>
                  <a:tcPr marL="68575" marR="68575" marT="45862" marB="45862"/>
                </a:tc>
                <a:tc>
                  <a:txBody>
                    <a:bodyPr/>
                    <a:lstStyle/>
                    <a:p>
                      <a:r>
                        <a:rPr lang="en-GB" sz="1600" dirty="0" err="1" smtClean="0"/>
                        <a:t>Interpretivism</a:t>
                      </a:r>
                      <a:r>
                        <a:rPr lang="en-GB" sz="1600" dirty="0" smtClean="0"/>
                        <a:t> /</a:t>
                      </a:r>
                      <a:r>
                        <a:rPr lang="en-GB" sz="1600" baseline="0" dirty="0" smtClean="0"/>
                        <a:t> </a:t>
                      </a:r>
                      <a:r>
                        <a:rPr lang="en-GB" sz="1600" dirty="0" smtClean="0"/>
                        <a:t>constructivism</a:t>
                      </a:r>
                      <a:endParaRPr lang="en-GB" sz="1600" dirty="0"/>
                    </a:p>
                  </a:txBody>
                  <a:tcPr marL="68575" marR="68575" marT="45862" marB="45862"/>
                </a:tc>
                <a:tc>
                  <a:txBody>
                    <a:bodyPr/>
                    <a:lstStyle/>
                    <a:p>
                      <a:r>
                        <a:rPr lang="en-GB" sz="1600" dirty="0" smtClean="0"/>
                        <a:t>Critical theory</a:t>
                      </a:r>
                      <a:endParaRPr lang="en-GB" sz="1600" dirty="0"/>
                    </a:p>
                  </a:txBody>
                  <a:tcPr marL="68575" marR="68575" marT="45862" marB="45862"/>
                </a:tc>
                <a:extLst>
                  <a:ext uri="{0D108BD9-81ED-4DB2-BD59-A6C34878D82A}">
                    <a16:rowId xmlns:a16="http://schemas.microsoft.com/office/drawing/2014/main" val="10000"/>
                  </a:ext>
                </a:extLst>
              </a:tr>
              <a:tr h="476335">
                <a:tc>
                  <a:txBody>
                    <a:bodyPr/>
                    <a:lstStyle/>
                    <a:p>
                      <a:r>
                        <a:rPr lang="en-GB" sz="1600" dirty="0" smtClean="0"/>
                        <a:t>Ontology</a:t>
                      </a:r>
                      <a:endParaRPr lang="en-GB" sz="1600" dirty="0"/>
                    </a:p>
                  </a:txBody>
                  <a:tcPr marL="68575" marR="68575" marT="45862" marB="45862"/>
                </a:tc>
                <a:tc>
                  <a:txBody>
                    <a:bodyPr/>
                    <a:lstStyle/>
                    <a:p>
                      <a:r>
                        <a:rPr lang="en-GB" sz="1600" dirty="0" smtClean="0"/>
                        <a:t>Realism</a:t>
                      </a:r>
                      <a:endParaRPr lang="en-GB" sz="1600" dirty="0"/>
                    </a:p>
                  </a:txBody>
                  <a:tcPr marL="68575" marR="68575" marT="45862" marB="45862"/>
                </a:tc>
                <a:tc>
                  <a:txBody>
                    <a:bodyPr/>
                    <a:lstStyle/>
                    <a:p>
                      <a:r>
                        <a:rPr lang="en-GB" sz="1600" dirty="0" smtClean="0"/>
                        <a:t>Critical realism</a:t>
                      </a:r>
                      <a:endParaRPr lang="en-GB" sz="1600" dirty="0"/>
                    </a:p>
                  </a:txBody>
                  <a:tcPr marL="68575" marR="68575" marT="45862" marB="45862"/>
                </a:tc>
                <a:tc>
                  <a:txBody>
                    <a:bodyPr/>
                    <a:lstStyle/>
                    <a:p>
                      <a:r>
                        <a:rPr lang="en-GB" sz="1600" dirty="0" smtClean="0"/>
                        <a:t>Relativism</a:t>
                      </a:r>
                      <a:endParaRPr lang="en-GB" sz="1600" dirty="0"/>
                    </a:p>
                  </a:txBody>
                  <a:tcPr marL="68575" marR="68575" marT="45862" marB="45862"/>
                </a:tc>
                <a:tc>
                  <a:txBody>
                    <a:bodyPr/>
                    <a:lstStyle/>
                    <a:p>
                      <a:r>
                        <a:rPr lang="en-GB" sz="1600" dirty="0" smtClean="0"/>
                        <a:t>Critical realism</a:t>
                      </a:r>
                      <a:endParaRPr lang="en-GB" sz="1600" dirty="0"/>
                    </a:p>
                  </a:txBody>
                  <a:tcPr marL="68575" marR="68575" marT="45862" marB="45862"/>
                </a:tc>
                <a:extLst>
                  <a:ext uri="{0D108BD9-81ED-4DB2-BD59-A6C34878D82A}">
                    <a16:rowId xmlns:a16="http://schemas.microsoft.com/office/drawing/2014/main" val="10001"/>
                  </a:ext>
                </a:extLst>
              </a:tr>
              <a:tr h="443683">
                <a:tc>
                  <a:txBody>
                    <a:bodyPr/>
                    <a:lstStyle/>
                    <a:p>
                      <a:r>
                        <a:rPr lang="en-GB" sz="1600" dirty="0" smtClean="0"/>
                        <a:t>Epistemology</a:t>
                      </a:r>
                      <a:endParaRPr lang="en-GB" sz="1600" dirty="0"/>
                    </a:p>
                  </a:txBody>
                  <a:tcPr marL="68575" marR="68575" marT="45862" marB="45862"/>
                </a:tc>
                <a:tc>
                  <a:txBody>
                    <a:bodyPr/>
                    <a:lstStyle/>
                    <a:p>
                      <a:r>
                        <a:rPr lang="en-GB" sz="1600" dirty="0" smtClean="0"/>
                        <a:t>Objective</a:t>
                      </a:r>
                      <a:endParaRPr lang="en-GB" sz="1600" dirty="0"/>
                    </a:p>
                  </a:txBody>
                  <a:tcPr marL="68575" marR="68575" marT="45862" marB="45862"/>
                </a:tc>
                <a:tc>
                  <a:txBody>
                    <a:bodyPr/>
                    <a:lstStyle/>
                    <a:p>
                      <a:r>
                        <a:rPr lang="en-GB" sz="1600" dirty="0" smtClean="0"/>
                        <a:t>Objective</a:t>
                      </a:r>
                      <a:endParaRPr lang="en-GB" sz="1600" dirty="0"/>
                    </a:p>
                  </a:txBody>
                  <a:tcPr marL="68575" marR="68575" marT="45862" marB="45862"/>
                </a:tc>
                <a:tc>
                  <a:txBody>
                    <a:bodyPr/>
                    <a:lstStyle/>
                    <a:p>
                      <a:r>
                        <a:rPr lang="en-GB" sz="1600" dirty="0" smtClean="0"/>
                        <a:t>Subjective</a:t>
                      </a:r>
                      <a:endParaRPr lang="en-GB" sz="1600" dirty="0"/>
                    </a:p>
                  </a:txBody>
                  <a:tcPr marL="68575" marR="68575" marT="45862" marB="45862"/>
                </a:tc>
                <a:tc>
                  <a:txBody>
                    <a:bodyPr/>
                    <a:lstStyle/>
                    <a:p>
                      <a:r>
                        <a:rPr lang="en-GB" sz="1600" dirty="0" smtClean="0"/>
                        <a:t>Subjective</a:t>
                      </a:r>
                      <a:endParaRPr lang="en-GB" sz="1600" dirty="0"/>
                    </a:p>
                  </a:txBody>
                  <a:tcPr marL="68575" marR="68575" marT="45862" marB="45862"/>
                </a:tc>
                <a:extLst>
                  <a:ext uri="{0D108BD9-81ED-4DB2-BD59-A6C34878D82A}">
                    <a16:rowId xmlns:a16="http://schemas.microsoft.com/office/drawing/2014/main" val="10002"/>
                  </a:ext>
                </a:extLst>
              </a:tr>
              <a:tr h="1315032">
                <a:tc>
                  <a:txBody>
                    <a:bodyPr/>
                    <a:lstStyle/>
                    <a:p>
                      <a:r>
                        <a:rPr lang="en-GB" sz="1600" dirty="0" smtClean="0"/>
                        <a:t>Methodology</a:t>
                      </a:r>
                      <a:endParaRPr lang="en-GB" sz="1600" dirty="0"/>
                    </a:p>
                  </a:txBody>
                  <a:tcPr marL="68575" marR="68575" marT="45862" marB="45862"/>
                </a:tc>
                <a:tc>
                  <a:txBody>
                    <a:bodyPr/>
                    <a:lstStyle/>
                    <a:p>
                      <a:r>
                        <a:rPr lang="en-GB" sz="1600" dirty="0" smtClean="0"/>
                        <a:t>Experimental/</a:t>
                      </a:r>
                    </a:p>
                    <a:p>
                      <a:r>
                        <a:rPr lang="en-GB" sz="1600" dirty="0" smtClean="0"/>
                        <a:t>structured measurement</a:t>
                      </a:r>
                      <a:endParaRPr lang="en-GB" sz="1600" dirty="0"/>
                    </a:p>
                  </a:txBody>
                  <a:tcPr marL="68575" marR="68575" marT="45862" marB="45862"/>
                </a:tc>
                <a:tc>
                  <a:txBody>
                    <a:bodyPr/>
                    <a:lstStyle/>
                    <a:p>
                      <a:r>
                        <a:rPr lang="en-GB" sz="1600" dirty="0" smtClean="0"/>
                        <a:t>Modified experimental/</a:t>
                      </a:r>
                    </a:p>
                    <a:p>
                      <a:r>
                        <a:rPr lang="en-GB" sz="1600" dirty="0" smtClean="0"/>
                        <a:t>structured measurement</a:t>
                      </a:r>
                    </a:p>
                    <a:p>
                      <a:endParaRPr lang="en-GB" sz="1600" dirty="0"/>
                    </a:p>
                  </a:txBody>
                  <a:tcPr marL="68575" marR="68575" marT="45862" marB="45862"/>
                </a:tc>
                <a:tc>
                  <a:txBody>
                    <a:bodyPr/>
                    <a:lstStyle/>
                    <a:p>
                      <a:r>
                        <a:rPr lang="en-GB" sz="1600" dirty="0" smtClean="0"/>
                        <a:t>Case study, Ethnography, grounded theory</a:t>
                      </a:r>
                      <a:endParaRPr lang="en-GB" sz="1600" dirty="0"/>
                    </a:p>
                  </a:txBody>
                  <a:tcPr marL="68575" marR="68575" marT="45862" marB="45862"/>
                </a:tc>
                <a:tc>
                  <a:txBody>
                    <a:bodyPr/>
                    <a:lstStyle/>
                    <a:p>
                      <a:r>
                        <a:rPr lang="en-GB" sz="1600" dirty="0" smtClean="0"/>
                        <a:t>Action research </a:t>
                      </a:r>
                      <a:r>
                        <a:rPr lang="en-GB" sz="1600" dirty="0" err="1" smtClean="0"/>
                        <a:t>Diologic</a:t>
                      </a:r>
                      <a:endParaRPr lang="en-GB" sz="1600" dirty="0"/>
                    </a:p>
                  </a:txBody>
                  <a:tcPr marL="68575" marR="68575" marT="45862" marB="45862"/>
                </a:tc>
                <a:extLst>
                  <a:ext uri="{0D108BD9-81ED-4DB2-BD59-A6C34878D82A}">
                    <a16:rowId xmlns:a16="http://schemas.microsoft.com/office/drawing/2014/main" val="10003"/>
                  </a:ext>
                </a:extLst>
              </a:tr>
              <a:tr h="1191685">
                <a:tc>
                  <a:txBody>
                    <a:bodyPr/>
                    <a:lstStyle/>
                    <a:p>
                      <a:r>
                        <a:rPr lang="en-GB" sz="1600" dirty="0" smtClean="0"/>
                        <a:t>Method</a:t>
                      </a:r>
                      <a:endParaRPr lang="en-GB" sz="1600" dirty="0"/>
                    </a:p>
                  </a:txBody>
                  <a:tcPr marL="68575" marR="68575" marT="45862" marB="45862"/>
                </a:tc>
                <a:tc>
                  <a:txBody>
                    <a:bodyPr/>
                    <a:lstStyle/>
                    <a:p>
                      <a:r>
                        <a:rPr lang="en-GB" sz="1600" dirty="0" smtClean="0"/>
                        <a:t>Questionnaires, Experiment</a:t>
                      </a:r>
                      <a:endParaRPr lang="en-GB" sz="1600" dirty="0"/>
                    </a:p>
                  </a:txBody>
                  <a:tcPr marL="68575" marR="68575" marT="45862" marB="45862"/>
                </a:tc>
                <a:tc>
                  <a:txBody>
                    <a:bodyPr/>
                    <a:lstStyle/>
                    <a:p>
                      <a:r>
                        <a:rPr lang="en-GB" sz="1600" dirty="0" smtClean="0"/>
                        <a:t>Questionnaires, Experiment</a:t>
                      </a:r>
                      <a:endParaRPr lang="en-GB" sz="1600" dirty="0"/>
                    </a:p>
                  </a:txBody>
                  <a:tcPr marL="68575" marR="68575" marT="45862" marB="45862"/>
                </a:tc>
                <a:tc>
                  <a:txBody>
                    <a:bodyPr/>
                    <a:lstStyle/>
                    <a:p>
                      <a:r>
                        <a:rPr lang="en-GB" sz="1600" dirty="0" smtClean="0"/>
                        <a:t>Open ended questionnaires,  Qualitative data.</a:t>
                      </a:r>
                      <a:r>
                        <a:rPr lang="en-GB" sz="1600" baseline="0" dirty="0" smtClean="0"/>
                        <a:t> </a:t>
                      </a:r>
                      <a:endParaRPr lang="en-GB" sz="1600" dirty="0"/>
                    </a:p>
                  </a:txBody>
                  <a:tcPr marL="68575" marR="68575" marT="45862" marB="45862"/>
                </a:tc>
                <a:tc>
                  <a:txBody>
                    <a:bodyPr/>
                    <a:lstStyle/>
                    <a:p>
                      <a:r>
                        <a:rPr lang="en-GB" sz="1600" dirty="0" smtClean="0"/>
                        <a:t>Interviews, focus groups, communities, organisations</a:t>
                      </a:r>
                      <a:endParaRPr lang="en-GB" sz="1600" dirty="0"/>
                    </a:p>
                  </a:txBody>
                  <a:tcPr marL="68575" marR="68575" marT="45862" marB="45862"/>
                </a:tc>
                <a:extLst>
                  <a:ext uri="{0D108BD9-81ED-4DB2-BD59-A6C34878D82A}">
                    <a16:rowId xmlns:a16="http://schemas.microsoft.com/office/drawing/2014/main" val="10004"/>
                  </a:ext>
                </a:extLst>
              </a:tr>
              <a:tr h="1559673">
                <a:tc>
                  <a:txBody>
                    <a:bodyPr/>
                    <a:lstStyle/>
                    <a:p>
                      <a:r>
                        <a:rPr lang="en-GB" sz="1600" dirty="0" smtClean="0">
                          <a:solidFill>
                            <a:srgbClr val="0070C0"/>
                          </a:solidFill>
                        </a:rPr>
                        <a:t>Example</a:t>
                      </a:r>
                    </a:p>
                    <a:p>
                      <a:r>
                        <a:rPr lang="en-GB" sz="1600" dirty="0" smtClean="0">
                          <a:solidFill>
                            <a:srgbClr val="0070C0"/>
                          </a:solidFill>
                        </a:rPr>
                        <a:t>Water company research pollution</a:t>
                      </a:r>
                      <a:endParaRPr lang="en-GB" sz="1600" dirty="0">
                        <a:solidFill>
                          <a:srgbClr val="0070C0"/>
                        </a:solidFill>
                      </a:endParaRPr>
                    </a:p>
                  </a:txBody>
                  <a:tcPr marL="68575" marR="68575" marT="45862" marB="45862"/>
                </a:tc>
                <a:tc>
                  <a:txBody>
                    <a:bodyPr/>
                    <a:lstStyle/>
                    <a:p>
                      <a:r>
                        <a:rPr lang="en-GB" sz="1600" dirty="0" smtClean="0">
                          <a:solidFill>
                            <a:srgbClr val="0070C0"/>
                          </a:solidFill>
                        </a:rPr>
                        <a:t>Laboratory Chemical</a:t>
                      </a:r>
                      <a:r>
                        <a:rPr lang="en-GB" sz="1600" baseline="0" dirty="0" smtClean="0">
                          <a:solidFill>
                            <a:srgbClr val="0070C0"/>
                          </a:solidFill>
                        </a:rPr>
                        <a:t> experiment dissolved solids</a:t>
                      </a:r>
                      <a:endParaRPr lang="en-GB" sz="1600" dirty="0">
                        <a:solidFill>
                          <a:srgbClr val="0070C0"/>
                        </a:solidFill>
                      </a:endParaRPr>
                    </a:p>
                  </a:txBody>
                  <a:tcPr marL="68575" marR="68575" marT="45862" marB="45862"/>
                </a:tc>
                <a:tc>
                  <a:txBody>
                    <a:bodyPr/>
                    <a:lstStyle/>
                    <a:p>
                      <a:r>
                        <a:rPr lang="en-GB" sz="1600" dirty="0" err="1" smtClean="0">
                          <a:solidFill>
                            <a:srgbClr val="0070C0"/>
                          </a:solidFill>
                        </a:rPr>
                        <a:t>Locationally</a:t>
                      </a:r>
                      <a:r>
                        <a:rPr lang="en-GB" sz="1600" dirty="0" smtClean="0">
                          <a:solidFill>
                            <a:srgbClr val="0070C0"/>
                          </a:solidFill>
                        </a:rPr>
                        <a:t> considered chemical experiments</a:t>
                      </a:r>
                      <a:endParaRPr lang="en-GB" sz="1600" dirty="0">
                        <a:solidFill>
                          <a:srgbClr val="0070C0"/>
                        </a:solidFill>
                      </a:endParaRPr>
                    </a:p>
                  </a:txBody>
                  <a:tcPr marL="68575" marR="68575" marT="45862" marB="45862"/>
                </a:tc>
                <a:tc>
                  <a:txBody>
                    <a:bodyPr/>
                    <a:lstStyle/>
                    <a:p>
                      <a:r>
                        <a:rPr lang="en-GB" sz="1600" dirty="0" smtClean="0">
                          <a:solidFill>
                            <a:srgbClr val="0070C0"/>
                          </a:solidFill>
                        </a:rPr>
                        <a:t>Case study of the company</a:t>
                      </a:r>
                      <a:r>
                        <a:rPr lang="en-GB" sz="1600" baseline="0" dirty="0" smtClean="0">
                          <a:solidFill>
                            <a:srgbClr val="0070C0"/>
                          </a:solidFill>
                        </a:rPr>
                        <a:t> and attitudes to pollution/profit</a:t>
                      </a:r>
                      <a:endParaRPr lang="en-GB" sz="1600" dirty="0">
                        <a:solidFill>
                          <a:srgbClr val="0070C0"/>
                        </a:solidFill>
                      </a:endParaRPr>
                    </a:p>
                  </a:txBody>
                  <a:tcPr marL="68575" marR="68575" marT="45862" marB="45862"/>
                </a:tc>
                <a:tc>
                  <a:txBody>
                    <a:bodyPr/>
                    <a:lstStyle/>
                    <a:p>
                      <a:r>
                        <a:rPr lang="en-GB" sz="1600" dirty="0" smtClean="0">
                          <a:solidFill>
                            <a:srgbClr val="0070C0"/>
                          </a:solidFill>
                        </a:rPr>
                        <a:t>Action research</a:t>
                      </a:r>
                      <a:r>
                        <a:rPr lang="en-GB" sz="1600" baseline="0" dirty="0" smtClean="0">
                          <a:solidFill>
                            <a:srgbClr val="0070C0"/>
                          </a:solidFill>
                        </a:rPr>
                        <a:t> in communities to include stakeholders / workshops</a:t>
                      </a:r>
                      <a:endParaRPr lang="en-GB" sz="1600" dirty="0">
                        <a:solidFill>
                          <a:srgbClr val="0070C0"/>
                        </a:solidFill>
                      </a:endParaRPr>
                    </a:p>
                  </a:txBody>
                  <a:tcPr marL="68575" marR="68575" marT="45862" marB="45862"/>
                </a:tc>
                <a:extLst>
                  <a:ext uri="{0D108BD9-81ED-4DB2-BD59-A6C34878D82A}">
                    <a16:rowId xmlns:a16="http://schemas.microsoft.com/office/drawing/2014/main" val="10005"/>
                  </a:ext>
                </a:extLst>
              </a:tr>
            </a:tbl>
          </a:graphicData>
        </a:graphic>
      </p:graphicFrame>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4" descr="http://www.grahamtall.co.uk/images/Paradigm_Brain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3" y="309563"/>
            <a:ext cx="8772526" cy="654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fontAlgn="auto" hangingPunct="1">
              <a:spcAft>
                <a:spcPts val="0"/>
              </a:spcAft>
              <a:defRPr/>
            </a:pPr>
            <a:r>
              <a:rPr lang="en-GB" altLang="en-US" smtClean="0"/>
              <a:t>Strategies and Methodology</a:t>
            </a:r>
          </a:p>
        </p:txBody>
      </p:sp>
      <p:sp>
        <p:nvSpPr>
          <p:cNvPr id="23556" name="Content Placeholder 2"/>
          <p:cNvSpPr>
            <a:spLocks noGrp="1"/>
          </p:cNvSpPr>
          <p:nvPr>
            <p:ph sz="quarter" idx="1"/>
          </p:nvPr>
        </p:nvSpPr>
        <p:spPr>
          <a:xfrm>
            <a:off x="457200" y="1600200"/>
            <a:ext cx="7467600" cy="4873625"/>
          </a:xfrm>
        </p:spPr>
        <p:txBody>
          <a:bodyPr>
            <a:normAutofit lnSpcReduction="10000"/>
          </a:bodyPr>
          <a:lstStyle/>
          <a:p>
            <a:pPr marL="274320" indent="-274320" eaLnBrk="1" fontAlgn="auto" hangingPunct="1">
              <a:spcAft>
                <a:spcPts val="0"/>
              </a:spcAft>
              <a:buFont typeface="Wingdings"/>
              <a:buChar char=""/>
              <a:defRPr/>
            </a:pPr>
            <a:r>
              <a:rPr lang="en-GB" b="1" i="1" dirty="0"/>
              <a:t>Methodology</a:t>
            </a:r>
            <a:r>
              <a:rPr lang="en-GB" dirty="0"/>
              <a:t> refers to how you go about finding out knowledge and carrying out your research. It is your strategic approach, rather than your techniques and data analysis (</a:t>
            </a:r>
            <a:r>
              <a:rPr lang="en-GB" dirty="0" err="1"/>
              <a:t>Wainright</a:t>
            </a:r>
            <a:r>
              <a:rPr lang="en-GB" dirty="0"/>
              <a:t>, 1997). Some examples of such methods are:</a:t>
            </a:r>
          </a:p>
          <a:p>
            <a:pPr marL="274320" indent="-274320" eaLnBrk="1" fontAlgn="auto" hangingPunct="1">
              <a:spcAft>
                <a:spcPts val="0"/>
              </a:spcAft>
              <a:buFont typeface="Wingdings"/>
              <a:buChar char=""/>
              <a:defRPr/>
            </a:pPr>
            <a:r>
              <a:rPr lang="en-GB" b="1" dirty="0"/>
              <a:t>the scientific method (quantitative method</a:t>
            </a:r>
            <a:r>
              <a:rPr lang="en-GB" dirty="0"/>
              <a:t>),</a:t>
            </a:r>
          </a:p>
          <a:p>
            <a:pPr marL="274320" indent="-274320" eaLnBrk="1" fontAlgn="auto" hangingPunct="1">
              <a:spcAft>
                <a:spcPts val="0"/>
              </a:spcAft>
              <a:buFont typeface="Wingdings"/>
              <a:buChar char=""/>
              <a:defRPr/>
            </a:pPr>
            <a:r>
              <a:rPr lang="en-GB" dirty="0"/>
              <a:t>ethnographic approach, case study approach, (both using qualitative methods), ideological framework (e.g. an interpretation from Marxist, Feminist viewpoint), dialectic approach (e.g. compare and contrast different points of view or constructs, including your own).</a:t>
            </a:r>
          </a:p>
          <a:p>
            <a:pPr marL="0" indent="0" eaLnBrk="1" fontAlgn="auto" hangingPunct="1">
              <a:spcAft>
                <a:spcPts val="0"/>
              </a:spcAft>
              <a:buFont typeface="Wingdings"/>
              <a:buNone/>
              <a:defRPr/>
            </a:pPr>
            <a:r>
              <a:rPr lang="en-GB" altLang="en-US" sz="1100" dirty="0" smtClean="0">
                <a:solidFill>
                  <a:schemeClr val="bg1">
                    <a:lumMod val="65000"/>
                  </a:schemeClr>
                </a:solidFill>
              </a:rPr>
              <a:t>        (http</a:t>
            </a:r>
            <a:r>
              <a:rPr lang="en-GB" altLang="en-US" sz="1100" dirty="0">
                <a:solidFill>
                  <a:schemeClr val="bg1">
                    <a:lumMod val="65000"/>
                  </a:schemeClr>
                </a:solidFill>
              </a:rPr>
              <a:t>://</a:t>
            </a:r>
            <a:r>
              <a:rPr lang="en-GB" altLang="en-US" sz="1100" dirty="0" smtClean="0">
                <a:solidFill>
                  <a:schemeClr val="bg1">
                    <a:lumMod val="65000"/>
                  </a:schemeClr>
                </a:solidFill>
              </a:rPr>
              <a:t>www.erm.ecs.soton.ac.uk/theme2/what_is_your_paradigm.html)</a:t>
            </a:r>
          </a:p>
        </p:txBody>
      </p:sp>
      <p:sp>
        <p:nvSpPr>
          <p:cNvPr id="26628" name="Slide Number Placeholder 4"/>
          <p:cNvSpPr>
            <a:spLocks noGrp="1"/>
          </p:cNvSpPr>
          <p:nvPr>
            <p:ph type="sldNum" sz="quarter" idx="11"/>
          </p:nvPr>
        </p:nvSpPr>
        <p:spPr bwMode="auto">
          <a:xfrm>
            <a:off x="146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DF5B6999-AC3C-47E5-BE42-80D2FB0F6895}" type="slidenum">
              <a:rPr lang="en-GB" altLang="en-US" smtClean="0">
                <a:solidFill>
                  <a:srgbClr val="9B9A98"/>
                </a:solidFill>
              </a:rPr>
              <a:pPr/>
              <a:t>11</a:t>
            </a:fld>
            <a:endParaRPr lang="en-GB" altLang="en-US" smtClean="0">
              <a:solidFill>
                <a:srgbClr val="9B9A98"/>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pPr marL="0" indent="0">
              <a:buNone/>
            </a:pPr>
            <a:r>
              <a:rPr lang="en-GB" dirty="0" smtClean="0"/>
              <a:t>Video</a:t>
            </a:r>
          </a:p>
          <a:p>
            <a:pPr marL="0" indent="0">
              <a:buNone/>
            </a:pPr>
            <a:r>
              <a:rPr lang="en-GB" dirty="0"/>
              <a:t>Complex Research Terminology Simplified: Paradigms, Ontology, Epistemology and Methodology </a:t>
            </a:r>
            <a:endParaRPr lang="en-GB" dirty="0" smtClean="0"/>
          </a:p>
          <a:p>
            <a:pPr marL="0" indent="0">
              <a:buNone/>
            </a:pPr>
            <a:endParaRPr lang="en-GB" dirty="0"/>
          </a:p>
          <a:p>
            <a:pPr marL="0" indent="0">
              <a:buNone/>
            </a:pPr>
            <a:r>
              <a:rPr lang="en-GB" dirty="0" smtClean="0">
                <a:hlinkClick r:id="rId2"/>
              </a:rPr>
              <a:t>https</a:t>
            </a:r>
            <a:r>
              <a:rPr lang="en-GB" dirty="0">
                <a:hlinkClick r:id="rId2"/>
              </a:rPr>
              <a:t>://youtu.be/8xvpxBVCo0c</a:t>
            </a:r>
            <a:endParaRPr lang="en-GB" dirty="0"/>
          </a:p>
          <a:p>
            <a:pPr marL="0" indent="0">
              <a:buNone/>
            </a:pPr>
            <a:endParaRPr lang="en-GB" dirty="0"/>
          </a:p>
        </p:txBody>
      </p:sp>
    </p:spTree>
    <p:extLst>
      <p:ext uri="{BB962C8B-B14F-4D97-AF65-F5344CB8AC3E}">
        <p14:creationId xmlns:p14="http://schemas.microsoft.com/office/powerpoint/2010/main" val="1523319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fontAlgn="auto" hangingPunct="1">
              <a:spcAft>
                <a:spcPts val="0"/>
              </a:spcAft>
              <a:defRPr/>
            </a:pPr>
            <a:r>
              <a:rPr lang="en-GB" altLang="en-US" smtClean="0"/>
              <a:t>The Scientific method</a:t>
            </a:r>
          </a:p>
        </p:txBody>
      </p:sp>
      <p:sp>
        <p:nvSpPr>
          <p:cNvPr id="3" name="Content Placeholder 2"/>
          <p:cNvSpPr>
            <a:spLocks noGrp="1"/>
          </p:cNvSpPr>
          <p:nvPr>
            <p:ph sz="quarter" idx="1"/>
          </p:nvPr>
        </p:nvSpPr>
        <p:spPr>
          <a:xfrm>
            <a:off x="3929063" y="1643063"/>
            <a:ext cx="3727450" cy="4114800"/>
          </a:xfrm>
        </p:spPr>
        <p:txBody>
          <a:bodyPr/>
          <a:lstStyle/>
          <a:p>
            <a:pPr eaLnBrk="1" hangingPunct="1"/>
            <a:r>
              <a:rPr lang="en-GB" altLang="en-US" smtClean="0">
                <a:solidFill>
                  <a:srgbClr val="C00000"/>
                </a:solidFill>
              </a:rPr>
              <a:t>Empirical</a:t>
            </a:r>
            <a:r>
              <a:rPr lang="en-GB" altLang="en-US" smtClean="0"/>
              <a:t>: derived from experiment and observation is more appropriate than human induced theory.</a:t>
            </a:r>
          </a:p>
          <a:p>
            <a:pPr eaLnBrk="1" hangingPunct="1"/>
            <a:r>
              <a:rPr lang="en-GB" altLang="en-US" smtClean="0"/>
              <a:t>Formulate hypotheses</a:t>
            </a:r>
          </a:p>
          <a:p>
            <a:pPr eaLnBrk="1" hangingPunct="1"/>
            <a:r>
              <a:rPr lang="en-GB" altLang="en-US" smtClean="0"/>
              <a:t>Test the hypotheses</a:t>
            </a:r>
          </a:p>
        </p:txBody>
      </p:sp>
      <p:sp>
        <p:nvSpPr>
          <p:cNvPr id="28676" name="Slide Number Placeholder 4"/>
          <p:cNvSpPr>
            <a:spLocks noGrp="1"/>
          </p:cNvSpPr>
          <p:nvPr>
            <p:ph type="sldNum" sz="quarter" idx="11"/>
          </p:nvPr>
        </p:nvSpPr>
        <p:spPr bwMode="auto">
          <a:xfrm>
            <a:off x="7037388" y="6248400"/>
            <a:ext cx="620712"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F1C10543-96F1-486F-920B-6AC13038461C}" type="slidenum">
              <a:rPr lang="en-GB" altLang="en-US" smtClean="0">
                <a:solidFill>
                  <a:srgbClr val="9B9A98"/>
                </a:solidFill>
              </a:rPr>
              <a:pPr/>
              <a:t>13</a:t>
            </a:fld>
            <a:endParaRPr lang="en-GB" altLang="en-US" smtClean="0">
              <a:solidFill>
                <a:srgbClr val="9B9A98"/>
              </a:solidFill>
            </a:endParaRPr>
          </a:p>
        </p:txBody>
      </p:sp>
      <p:pic>
        <p:nvPicPr>
          <p:cNvPr id="28677" name="Picture 2" descr="http://www.sciencebuddies.org/mentoring/overview_scientific_method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913" y="1916113"/>
            <a:ext cx="2586037" cy="331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Practical</a:t>
            </a:r>
            <a:endParaRPr lang="en-GB" dirty="0"/>
          </a:p>
        </p:txBody>
      </p:sp>
      <p:sp>
        <p:nvSpPr>
          <p:cNvPr id="30723" name="Content Placeholder 2"/>
          <p:cNvSpPr>
            <a:spLocks noGrp="1"/>
          </p:cNvSpPr>
          <p:nvPr>
            <p:ph sz="quarter" idx="1"/>
          </p:nvPr>
        </p:nvSpPr>
        <p:spPr>
          <a:xfrm>
            <a:off x="457200" y="1600200"/>
            <a:ext cx="7467600" cy="4873625"/>
          </a:xfrm>
        </p:spPr>
        <p:txBody>
          <a:bodyPr/>
          <a:lstStyle/>
          <a:p>
            <a:pPr eaLnBrk="1" hangingPunct="1"/>
            <a:r>
              <a:rPr lang="en-GB" altLang="en-US" smtClean="0"/>
              <a:t>Your research paradigm</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755650" y="260350"/>
            <a:ext cx="6926263" cy="1079500"/>
          </a:xfrm>
        </p:spPr>
        <p:txBody>
          <a:bodyPr/>
          <a:lstStyle/>
          <a:p>
            <a:pPr eaLnBrk="1" fontAlgn="auto" hangingPunct="1">
              <a:spcAft>
                <a:spcPts val="0"/>
              </a:spcAft>
              <a:defRPr/>
            </a:pPr>
            <a:r>
              <a:rPr lang="en-GB" altLang="en-US" dirty="0" smtClean="0"/>
              <a:t>Research Classification</a:t>
            </a:r>
          </a:p>
        </p:txBody>
      </p:sp>
      <p:sp>
        <p:nvSpPr>
          <p:cNvPr id="31747" name="Rectangle 3"/>
          <p:cNvSpPr>
            <a:spLocks noGrp="1" noChangeArrowheads="1"/>
          </p:cNvSpPr>
          <p:nvPr>
            <p:ph sz="quarter" idx="1"/>
          </p:nvPr>
        </p:nvSpPr>
        <p:spPr>
          <a:xfrm>
            <a:off x="762000" y="1524000"/>
            <a:ext cx="8058150" cy="4425950"/>
          </a:xfrm>
        </p:spPr>
        <p:txBody>
          <a:bodyPr/>
          <a:lstStyle/>
          <a:p>
            <a:pPr eaLnBrk="1" hangingPunct="1">
              <a:lnSpc>
                <a:spcPct val="90000"/>
              </a:lnSpc>
            </a:pPr>
            <a:r>
              <a:rPr lang="en-GB" altLang="en-US" smtClean="0"/>
              <a:t>Research type: </a:t>
            </a:r>
          </a:p>
          <a:p>
            <a:pPr lvl="1" eaLnBrk="1" hangingPunct="1">
              <a:lnSpc>
                <a:spcPct val="90000"/>
              </a:lnSpc>
            </a:pPr>
            <a:r>
              <a:rPr lang="en-GB" altLang="en-US" b="1" smtClean="0"/>
              <a:t>Exploratory</a:t>
            </a:r>
            <a:r>
              <a:rPr lang="en-GB" altLang="en-US" smtClean="0"/>
              <a:t> - focuses on the discovery of ideas and insights as opposed to collecting statistically accurate data. </a:t>
            </a:r>
          </a:p>
          <a:p>
            <a:pPr lvl="1" eaLnBrk="1" hangingPunct="1"/>
            <a:r>
              <a:rPr lang="en-GB" altLang="en-US" b="1" smtClean="0"/>
              <a:t>Descriptive</a:t>
            </a:r>
            <a:r>
              <a:rPr lang="en-GB" altLang="en-US" smtClean="0"/>
              <a:t> - conclusive in nature due to its quantitative nature. It is preplanned and structured in design so the information collected can be statistically inferred on a population.</a:t>
            </a:r>
          </a:p>
          <a:p>
            <a:pPr lvl="1" eaLnBrk="1" hangingPunct="1">
              <a:lnSpc>
                <a:spcPct val="90000"/>
              </a:lnSpc>
            </a:pPr>
            <a:r>
              <a:rPr lang="en-GB" altLang="en-US" b="1" smtClean="0"/>
              <a:t>Causal</a:t>
            </a:r>
            <a:r>
              <a:rPr lang="en-GB" altLang="en-US" smtClean="0"/>
              <a:t> - is quantitative in nature as well as preplanned and structured in design. It differs in its attempt to explain the cause and effect relationship between variables. </a:t>
            </a:r>
          </a:p>
          <a:p>
            <a:pPr lvl="1" eaLnBrk="1" hangingPunct="1">
              <a:lnSpc>
                <a:spcPct val="90000"/>
              </a:lnSpc>
            </a:pPr>
            <a:endParaRPr lang="en-GB" altLang="en-US" smtClean="0"/>
          </a:p>
          <a:p>
            <a:pPr lvl="1" eaLnBrk="1" hangingPunct="1">
              <a:lnSpc>
                <a:spcPct val="90000"/>
              </a:lnSpc>
            </a:pPr>
            <a:r>
              <a:rPr lang="en-GB" altLang="en-US" i="1" smtClean="0"/>
              <a:t>There is an expectation that quantitative research for a Doctoral Degree would include causal research. </a:t>
            </a:r>
          </a:p>
        </p:txBody>
      </p:sp>
      <p:pic>
        <p:nvPicPr>
          <p:cNvPr id="1026" name="Picture 2" descr="C:\Documents and Settings\mscockea\Local Settings\Temporary Internet Files\Content.IE5\Q36ERTE5\MP900439419[1].jpg"/>
          <p:cNvPicPr>
            <a:picLocks noChangeAspect="1" noChangeArrowheads="1"/>
          </p:cNvPicPr>
          <p:nvPr/>
        </p:nvPicPr>
        <p:blipFill>
          <a:blip r:embed="rId2"/>
          <a:srcRect/>
          <a:stretch>
            <a:fillRect/>
          </a:stretch>
        </p:blipFill>
        <p:spPr bwMode="auto">
          <a:xfrm>
            <a:off x="250825" y="5084763"/>
            <a:ext cx="1082675" cy="1617662"/>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Research design begins with theory.</a:t>
            </a:r>
            <a:endParaRPr lang="en-GB" dirty="0"/>
          </a:p>
        </p:txBody>
      </p:sp>
      <p:sp>
        <p:nvSpPr>
          <p:cNvPr id="32771" name="Content Placeholder 2"/>
          <p:cNvSpPr>
            <a:spLocks noGrp="1"/>
          </p:cNvSpPr>
          <p:nvPr>
            <p:ph idx="1"/>
          </p:nvPr>
        </p:nvSpPr>
        <p:spPr>
          <a:xfrm>
            <a:off x="457200" y="1600200"/>
            <a:ext cx="7467600" cy="4873625"/>
          </a:xfrm>
        </p:spPr>
        <p:txBody>
          <a:bodyPr/>
          <a:lstStyle/>
          <a:p>
            <a:pPr eaLnBrk="1" hangingPunct="1"/>
            <a:r>
              <a:rPr lang="en-GB" altLang="en-US" i="1" smtClean="0"/>
              <a:t>“A theory or model proposes relationships between abstract concepts and allows for generalizations based on individual situations and facts.” </a:t>
            </a:r>
            <a:r>
              <a:rPr lang="en-GB" altLang="en-US" smtClean="0"/>
              <a:t>(Burns, 2008, p. 70)</a:t>
            </a:r>
          </a:p>
        </p:txBody>
      </p:sp>
      <p:graphicFrame>
        <p:nvGraphicFramePr>
          <p:cNvPr id="4" name="Diagram 3"/>
          <p:cNvGraphicFramePr/>
          <p:nvPr/>
        </p:nvGraphicFramePr>
        <p:xfrm>
          <a:off x="611560" y="2060848"/>
          <a:ext cx="8112224" cy="52161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Types of research studies</a:t>
            </a:r>
            <a:endParaRPr lang="en-GB" dirty="0"/>
          </a:p>
        </p:txBody>
      </p:sp>
      <p:sp>
        <p:nvSpPr>
          <p:cNvPr id="33795" name="Content Placeholder 2"/>
          <p:cNvSpPr>
            <a:spLocks noGrp="1"/>
          </p:cNvSpPr>
          <p:nvPr>
            <p:ph idx="1"/>
          </p:nvPr>
        </p:nvSpPr>
        <p:spPr>
          <a:xfrm>
            <a:off x="457200" y="1600200"/>
            <a:ext cx="7467600" cy="4873625"/>
          </a:xfrm>
        </p:spPr>
        <p:txBody>
          <a:bodyPr/>
          <a:lstStyle/>
          <a:p>
            <a:pPr eaLnBrk="1" hangingPunct="1"/>
            <a:r>
              <a:rPr lang="en-GB" altLang="en-US" smtClean="0"/>
              <a:t>Exploratory Studies</a:t>
            </a:r>
          </a:p>
          <a:p>
            <a:pPr eaLnBrk="1" hangingPunct="1"/>
            <a:r>
              <a:rPr lang="en-GB" altLang="en-US" smtClean="0"/>
              <a:t>Descriptive Studies</a:t>
            </a:r>
          </a:p>
          <a:p>
            <a:pPr eaLnBrk="1" hangingPunct="1"/>
            <a:r>
              <a:rPr lang="en-GB" altLang="en-US" smtClean="0"/>
              <a:t>Correlational Studies</a:t>
            </a:r>
          </a:p>
          <a:p>
            <a:pPr eaLnBrk="1" hangingPunct="1"/>
            <a:r>
              <a:rPr lang="en-GB" altLang="en-US" smtClean="0"/>
              <a:t>Experimental Studies</a:t>
            </a:r>
          </a:p>
          <a:p>
            <a:pPr eaLnBrk="1" hangingPunct="1"/>
            <a:endParaRPr lang="en-GB" altLang="en-US"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fontAlgn="auto" hangingPunct="1">
              <a:spcAft>
                <a:spcPts val="0"/>
              </a:spcAft>
              <a:defRPr/>
            </a:pPr>
            <a:r>
              <a:rPr lang="en-GB" altLang="en-US" smtClean="0"/>
              <a:t>Research Classification cont.</a:t>
            </a:r>
          </a:p>
        </p:txBody>
      </p:sp>
      <p:sp>
        <p:nvSpPr>
          <p:cNvPr id="34819" name="Content Placeholder 2"/>
          <p:cNvSpPr>
            <a:spLocks noGrp="1"/>
          </p:cNvSpPr>
          <p:nvPr>
            <p:ph sz="quarter" idx="1"/>
          </p:nvPr>
        </p:nvSpPr>
        <p:spPr>
          <a:xfrm>
            <a:off x="457200" y="1600200"/>
            <a:ext cx="7467600" cy="4873625"/>
          </a:xfrm>
        </p:spPr>
        <p:txBody>
          <a:bodyPr/>
          <a:lstStyle/>
          <a:p>
            <a:pPr eaLnBrk="1" hangingPunct="1">
              <a:lnSpc>
                <a:spcPct val="90000"/>
              </a:lnSpc>
            </a:pPr>
            <a:r>
              <a:rPr lang="en-GB" altLang="en-US" smtClean="0"/>
              <a:t>Data Sources</a:t>
            </a:r>
          </a:p>
          <a:p>
            <a:pPr lvl="1" eaLnBrk="1" hangingPunct="1">
              <a:lnSpc>
                <a:spcPct val="90000"/>
              </a:lnSpc>
            </a:pPr>
            <a:r>
              <a:rPr lang="en-GB" altLang="en-US" smtClean="0"/>
              <a:t>Primary - collected for this problem</a:t>
            </a:r>
          </a:p>
          <a:p>
            <a:pPr lvl="1" eaLnBrk="1" hangingPunct="1">
              <a:lnSpc>
                <a:spcPct val="90000"/>
              </a:lnSpc>
              <a:spcBef>
                <a:spcPct val="0"/>
              </a:spcBef>
            </a:pPr>
            <a:r>
              <a:rPr lang="en-GB" altLang="en-US" smtClean="0"/>
              <a:t>Secondary - collected for another </a:t>
            </a:r>
          </a:p>
          <a:p>
            <a:pPr lvl="1" eaLnBrk="1" hangingPunct="1">
              <a:lnSpc>
                <a:spcPct val="90000"/>
              </a:lnSpc>
              <a:spcBef>
                <a:spcPct val="0"/>
              </a:spcBef>
              <a:buFontTx/>
              <a:buNone/>
            </a:pPr>
            <a:r>
              <a:rPr lang="en-GB" altLang="en-US" smtClean="0"/>
              <a:t>   problem, but useful to this.</a:t>
            </a:r>
          </a:p>
          <a:p>
            <a:pPr lvl="1" eaLnBrk="1" hangingPunct="1">
              <a:lnSpc>
                <a:spcPct val="90000"/>
              </a:lnSpc>
              <a:spcBef>
                <a:spcPct val="0"/>
              </a:spcBef>
              <a:buFontTx/>
              <a:buNone/>
            </a:pPr>
            <a:endParaRPr lang="en-GB" altLang="en-US" smtClean="0"/>
          </a:p>
          <a:p>
            <a:pPr eaLnBrk="1" hangingPunct="1">
              <a:lnSpc>
                <a:spcPct val="90000"/>
              </a:lnSpc>
            </a:pPr>
            <a:r>
              <a:rPr lang="en-GB" altLang="en-US" smtClean="0"/>
              <a:t>Type of data</a:t>
            </a:r>
          </a:p>
          <a:p>
            <a:pPr lvl="1" eaLnBrk="1" hangingPunct="1">
              <a:lnSpc>
                <a:spcPct val="90000"/>
              </a:lnSpc>
            </a:pPr>
            <a:r>
              <a:rPr lang="en-US" altLang="en-US" b="1" smtClean="0"/>
              <a:t>Quantitative - information that can be summarised by numbers</a:t>
            </a:r>
            <a:endParaRPr lang="en-GB" altLang="en-US" b="1" smtClean="0"/>
          </a:p>
          <a:p>
            <a:pPr marL="547688" lvl="2" eaLnBrk="1" hangingPunct="1">
              <a:spcBef>
                <a:spcPts val="600"/>
              </a:spcBef>
              <a:buSzPct val="70000"/>
            </a:pPr>
            <a:r>
              <a:rPr lang="en-GB" altLang="en-US" smtClean="0"/>
              <a:t>  Qualitative - </a:t>
            </a:r>
            <a:r>
              <a:rPr lang="en-US" altLang="en-US" smtClean="0"/>
              <a:t>in-depth, open-ended and unquantifiable</a:t>
            </a:r>
          </a:p>
          <a:p>
            <a:pPr eaLnBrk="1" hangingPunct="1"/>
            <a:endParaRPr lang="en-GB" altLang="en-US"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Why use secondary data</a:t>
            </a:r>
            <a:endParaRPr lang="en-GB" dirty="0"/>
          </a:p>
        </p:txBody>
      </p:sp>
      <p:sp>
        <p:nvSpPr>
          <p:cNvPr id="3" name="Content Placeholder 2"/>
          <p:cNvSpPr>
            <a:spLocks noGrp="1"/>
          </p:cNvSpPr>
          <p:nvPr>
            <p:ph sz="quarter" idx="1"/>
          </p:nvPr>
        </p:nvSpPr>
        <p:spPr>
          <a:xfrm>
            <a:off x="457200" y="1600200"/>
            <a:ext cx="7467600" cy="4873625"/>
          </a:xfrm>
        </p:spPr>
        <p:txBody>
          <a:bodyPr>
            <a:normAutofit lnSpcReduction="10000"/>
          </a:bodyPr>
          <a:lstStyle/>
          <a:p>
            <a:pPr marL="274320" indent="-274320" eaLnBrk="1" hangingPunct="1">
              <a:spcAft>
                <a:spcPts val="0"/>
              </a:spcAft>
              <a:buFont typeface="Wingdings"/>
              <a:buChar char=""/>
              <a:defRPr/>
            </a:pPr>
            <a:r>
              <a:rPr lang="en-GB" dirty="0" smtClean="0"/>
              <a:t>Saving </a:t>
            </a:r>
            <a:r>
              <a:rPr lang="en-GB" dirty="0"/>
              <a:t>of time (</a:t>
            </a:r>
            <a:r>
              <a:rPr lang="en-GB" dirty="0" err="1">
                <a:hlinkClick r:id="rId2"/>
              </a:rPr>
              <a:t>Ghauri</a:t>
            </a:r>
            <a:r>
              <a:rPr lang="en-GB" dirty="0">
                <a:hlinkClick r:id="rId2"/>
              </a:rPr>
              <a:t>, 2005</a:t>
            </a:r>
            <a:r>
              <a:rPr lang="en-GB" dirty="0"/>
              <a:t>). </a:t>
            </a:r>
            <a:endParaRPr lang="en-GB" dirty="0" smtClean="0"/>
          </a:p>
          <a:p>
            <a:pPr marL="274320" indent="-274320" eaLnBrk="1" hangingPunct="1">
              <a:spcAft>
                <a:spcPts val="0"/>
              </a:spcAft>
              <a:buFont typeface="Wingdings"/>
              <a:buChar char=""/>
              <a:defRPr/>
            </a:pPr>
            <a:r>
              <a:rPr lang="en-GB" dirty="0" smtClean="0"/>
              <a:t>Accessibility</a:t>
            </a:r>
            <a:r>
              <a:rPr lang="en-GB" dirty="0"/>
              <a:t>. </a:t>
            </a:r>
            <a:r>
              <a:rPr lang="en-GB" dirty="0" smtClean="0"/>
              <a:t> The </a:t>
            </a:r>
            <a:r>
              <a:rPr lang="en-GB" dirty="0" err="1" smtClean="0"/>
              <a:t>Interent</a:t>
            </a:r>
            <a:r>
              <a:rPr lang="en-GB" dirty="0" smtClean="0"/>
              <a:t> allows access to a very wide range of data – but is the data valid?</a:t>
            </a:r>
            <a:endParaRPr lang="en-GB" dirty="0"/>
          </a:p>
          <a:p>
            <a:pPr marL="274320" indent="-274320" eaLnBrk="1" hangingPunct="1">
              <a:spcAft>
                <a:spcPts val="0"/>
              </a:spcAft>
              <a:buFont typeface="Wingdings"/>
              <a:buChar char=""/>
              <a:defRPr/>
            </a:pPr>
            <a:r>
              <a:rPr lang="en-GB" dirty="0"/>
              <a:t>S</a:t>
            </a:r>
            <a:r>
              <a:rPr lang="en-GB" dirty="0" smtClean="0"/>
              <a:t>aving </a:t>
            </a:r>
            <a:r>
              <a:rPr lang="en-GB" dirty="0"/>
              <a:t>of money (</a:t>
            </a:r>
            <a:r>
              <a:rPr lang="en-GB" dirty="0" err="1">
                <a:hlinkClick r:id="rId2"/>
              </a:rPr>
              <a:t>Ghauri</a:t>
            </a:r>
            <a:r>
              <a:rPr lang="en-GB" dirty="0">
                <a:hlinkClick r:id="rId2"/>
              </a:rPr>
              <a:t>, 2005</a:t>
            </a:r>
            <a:r>
              <a:rPr lang="en-GB" dirty="0"/>
              <a:t>). </a:t>
            </a:r>
            <a:endParaRPr lang="en-GB" dirty="0" smtClean="0"/>
          </a:p>
          <a:p>
            <a:pPr marL="274320" indent="-274320" eaLnBrk="1" hangingPunct="1">
              <a:spcAft>
                <a:spcPts val="0"/>
              </a:spcAft>
              <a:buFont typeface="Wingdings"/>
              <a:buChar char=""/>
              <a:defRPr/>
            </a:pPr>
            <a:r>
              <a:rPr lang="en-GB" dirty="0" smtClean="0"/>
              <a:t>Feasibility </a:t>
            </a:r>
            <a:r>
              <a:rPr lang="en-GB" dirty="0"/>
              <a:t>of both longitudinal and international comparative studies. </a:t>
            </a:r>
            <a:endParaRPr lang="en-GB" dirty="0" smtClean="0"/>
          </a:p>
          <a:p>
            <a:pPr marL="274320" indent="-274320" eaLnBrk="1" hangingPunct="1">
              <a:spcAft>
                <a:spcPts val="0"/>
              </a:spcAft>
              <a:buFont typeface="Wingdings"/>
              <a:buChar char=""/>
              <a:defRPr/>
            </a:pPr>
            <a:r>
              <a:rPr lang="en-GB" dirty="0" smtClean="0"/>
              <a:t>Generating </a:t>
            </a:r>
            <a:r>
              <a:rPr lang="en-GB" dirty="0"/>
              <a:t>new insights from previous </a:t>
            </a:r>
            <a:r>
              <a:rPr lang="en-GB" dirty="0" smtClean="0"/>
              <a:t>analyses</a:t>
            </a:r>
            <a:r>
              <a:rPr lang="en-GB" dirty="0"/>
              <a:t> </a:t>
            </a:r>
            <a:r>
              <a:rPr lang="en-GB" dirty="0">
                <a:hlinkClick r:id="rId3"/>
              </a:rPr>
              <a:t>(</a:t>
            </a:r>
            <a:r>
              <a:rPr lang="en-GB" dirty="0" err="1">
                <a:hlinkClick r:id="rId3"/>
              </a:rPr>
              <a:t>Fàbregues</a:t>
            </a:r>
            <a:r>
              <a:rPr lang="en-GB" dirty="0">
                <a:hlinkClick r:id="rId3"/>
              </a:rPr>
              <a:t>, 2013)</a:t>
            </a:r>
            <a:r>
              <a:rPr lang="en-GB" dirty="0"/>
              <a:t>. </a:t>
            </a:r>
          </a:p>
          <a:p>
            <a:pPr marL="0" indent="0" eaLnBrk="1" hangingPunct="1">
              <a:spcAft>
                <a:spcPts val="0"/>
              </a:spcAft>
              <a:buFont typeface="Wingdings"/>
              <a:buNone/>
              <a:defRPr/>
            </a:pPr>
            <a:r>
              <a:rPr lang="en-GB" b="1" dirty="0" smtClean="0"/>
              <a:t>But: </a:t>
            </a:r>
            <a:endParaRPr lang="en-GB" b="1" dirty="0"/>
          </a:p>
          <a:p>
            <a:pPr marL="274320" indent="-274320" eaLnBrk="1" hangingPunct="1">
              <a:spcAft>
                <a:spcPts val="0"/>
              </a:spcAft>
              <a:buFont typeface="Wingdings"/>
              <a:buChar char=""/>
              <a:defRPr/>
            </a:pPr>
            <a:r>
              <a:rPr lang="en-GB" dirty="0" smtClean="0"/>
              <a:t>Data can be inappropriate for the project.</a:t>
            </a:r>
            <a:endParaRPr lang="en-GB" dirty="0"/>
          </a:p>
          <a:p>
            <a:pPr marL="274320" indent="-274320" eaLnBrk="1" hangingPunct="1">
              <a:spcAft>
                <a:spcPts val="0"/>
              </a:spcAft>
              <a:buFont typeface="Wingdings"/>
              <a:buChar char=""/>
              <a:defRPr/>
            </a:pPr>
            <a:r>
              <a:rPr lang="en-GB" dirty="0" smtClean="0"/>
              <a:t>Lack </a:t>
            </a:r>
            <a:r>
              <a:rPr lang="en-GB" dirty="0"/>
              <a:t>of control over data quality </a:t>
            </a:r>
            <a:r>
              <a:rPr lang="en-GB" dirty="0">
                <a:hlinkClick r:id="rId4"/>
              </a:rPr>
              <a:t>(Saunders, 2009)</a:t>
            </a:r>
            <a:r>
              <a:rPr lang="en-GB" dirty="0"/>
              <a:t>. </a:t>
            </a:r>
            <a:endParaRPr lang="en-GB" dirty="0" smtClean="0"/>
          </a:p>
          <a:p>
            <a:pPr marL="0" indent="0" eaLnBrk="1" hangingPunct="1">
              <a:spcAft>
                <a:spcPts val="0"/>
              </a:spcAft>
              <a:buFont typeface="Wingdings"/>
              <a:buNone/>
              <a:defRPr/>
            </a:pPr>
            <a:r>
              <a:rPr lang="en-GB" sz="1100" dirty="0">
                <a:solidFill>
                  <a:schemeClr val="bg1">
                    <a:lumMod val="65000"/>
                  </a:schemeClr>
                </a:solidFill>
              </a:rPr>
              <a:t>(http://xaperezsindin.com/2013/12/11/advantages-and-disadvantages-of-secondary-data-collection</a:t>
            </a:r>
            <a:r>
              <a:rPr lang="en-GB" sz="1100" dirty="0" smtClean="0">
                <a:solidFill>
                  <a:schemeClr val="bg1">
                    <a:lumMod val="65000"/>
                  </a:schemeClr>
                </a:solidFill>
              </a:rPr>
              <a:t>/)</a:t>
            </a:r>
            <a:endParaRPr lang="en-GB" sz="1100" dirty="0">
              <a:solidFill>
                <a:schemeClr val="bg1">
                  <a:lumMod val="65000"/>
                </a:schemeClr>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Practical 2</a:t>
            </a:r>
            <a:endParaRPr lang="en-GB" dirty="0"/>
          </a:p>
        </p:txBody>
      </p:sp>
      <p:sp>
        <p:nvSpPr>
          <p:cNvPr id="36867" name="Content Placeholder 2"/>
          <p:cNvSpPr>
            <a:spLocks noGrp="1"/>
          </p:cNvSpPr>
          <p:nvPr>
            <p:ph sz="quarter" idx="1"/>
          </p:nvPr>
        </p:nvSpPr>
        <p:spPr>
          <a:xfrm>
            <a:off x="457200" y="1600200"/>
            <a:ext cx="7467600" cy="4873625"/>
          </a:xfrm>
        </p:spPr>
        <p:txBody>
          <a:bodyPr/>
          <a:lstStyle/>
          <a:p>
            <a:pPr eaLnBrk="1" hangingPunct="1"/>
            <a:r>
              <a:rPr lang="en-GB" altLang="en-US" smtClean="0"/>
              <a:t>Evaluating secondary sources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fontAlgn="auto" hangingPunct="1">
              <a:spcAft>
                <a:spcPts val="0"/>
              </a:spcAft>
              <a:defRPr/>
            </a:pPr>
            <a:r>
              <a:rPr lang="en-GB" altLang="en-US" smtClean="0"/>
              <a:t>Summary</a:t>
            </a:r>
          </a:p>
        </p:txBody>
      </p:sp>
      <p:sp>
        <p:nvSpPr>
          <p:cNvPr id="50179" name="Content Placeholder 2"/>
          <p:cNvSpPr>
            <a:spLocks noGrp="1"/>
          </p:cNvSpPr>
          <p:nvPr>
            <p:ph sz="quarter" idx="1"/>
          </p:nvPr>
        </p:nvSpPr>
        <p:spPr>
          <a:xfrm>
            <a:off x="1692275" y="1557338"/>
            <a:ext cx="6781800" cy="4191000"/>
          </a:xfrm>
        </p:spPr>
        <p:txBody>
          <a:bodyPr>
            <a:normAutofit fontScale="92500" lnSpcReduction="10000"/>
          </a:bodyPr>
          <a:lstStyle/>
          <a:p>
            <a:pPr marL="274320" indent="-274320" eaLnBrk="1" fontAlgn="auto" hangingPunct="1">
              <a:spcAft>
                <a:spcPts val="0"/>
              </a:spcAft>
              <a:buFont typeface="Wingdings"/>
              <a:buChar char=""/>
              <a:defRPr/>
            </a:pPr>
            <a:r>
              <a:rPr lang="en-GB" altLang="en-US" dirty="0" smtClean="0"/>
              <a:t>There are different research paradigms. The paradigm chosen needs to fit the type of research planned.</a:t>
            </a:r>
          </a:p>
          <a:p>
            <a:pPr marL="274320" indent="-274320" eaLnBrk="1" fontAlgn="auto" hangingPunct="1">
              <a:spcAft>
                <a:spcPts val="0"/>
              </a:spcAft>
              <a:buFont typeface="Wingdings"/>
              <a:buChar char=""/>
              <a:defRPr/>
            </a:pPr>
            <a:r>
              <a:rPr lang="en-GB" altLang="en-US" dirty="0" smtClean="0"/>
              <a:t>Quantitative research is usually positivist and follows he scientific method. </a:t>
            </a:r>
          </a:p>
          <a:p>
            <a:pPr marL="274320" indent="-274320" eaLnBrk="1" fontAlgn="auto" hangingPunct="1">
              <a:spcAft>
                <a:spcPts val="0"/>
              </a:spcAft>
              <a:buFont typeface="Wingdings"/>
              <a:buChar char=""/>
              <a:defRPr/>
            </a:pPr>
            <a:r>
              <a:rPr lang="en-GB" altLang="en-US" dirty="0" smtClean="0"/>
              <a:t>Research can be primary or secondary in nature, secondary research needs to be evaluated for reliability and validity.</a:t>
            </a:r>
          </a:p>
          <a:p>
            <a:pPr marL="274320" indent="-274320" eaLnBrk="1" fontAlgn="auto" hangingPunct="1">
              <a:spcAft>
                <a:spcPts val="0"/>
              </a:spcAft>
              <a:buFont typeface="Wingdings"/>
              <a:buChar char=""/>
              <a:defRPr/>
            </a:pPr>
            <a:r>
              <a:rPr lang="en-GB" altLang="en-US" dirty="0" smtClean="0"/>
              <a:t>Key concepts need to be developed, turned into measurable variables and the relationships between them turned into measureable hypotheses.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8" ma:contentTypeDescription="Create a new document." ma:contentTypeScope="" ma:versionID="160eda043586a2adda79802da0be7f02">
  <xsd:schema xmlns:xsd="http://www.w3.org/2001/XMLSchema" xmlns:xs="http://www.w3.org/2001/XMLSchema" xmlns:p="http://schemas.microsoft.com/office/2006/metadata/properties" xmlns:ns3="696490a5-0429-499a-a254-a60426c02ef0" targetNamespace="http://schemas.microsoft.com/office/2006/metadata/properties" ma:root="true" ma:fieldsID="15175909ff3d762c3278bfdb32112a7a" ns3:_="">
    <xsd:import namespace="696490a5-0429-499a-a254-a60426c02ef0"/>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B12DFCE-BC7E-452A-B576-F40042A0EB69}">
  <ds:schemaRefs>
    <ds:schemaRef ds:uri="http://schemas.microsoft.com/sharepoint/v3/contenttype/forms"/>
  </ds:schemaRefs>
</ds:datastoreItem>
</file>

<file path=customXml/itemProps2.xml><?xml version="1.0" encoding="utf-8"?>
<ds:datastoreItem xmlns:ds="http://schemas.openxmlformats.org/officeDocument/2006/customXml" ds:itemID="{88857BB6-38A3-4491-BDDC-7D1489DCDA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1943E1-32C4-4D2F-8192-A413066C0C5A}">
  <ds:schemaRefs>
    <ds:schemaRef ds:uri="http://schemas.microsoft.com/office/2006/documentManagement/types"/>
    <ds:schemaRef ds:uri="http://schemas.microsoft.com/office/infopath/2007/PartnerControls"/>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Oriel</Template>
  <TotalTime>810</TotalTime>
  <Words>987</Words>
  <Application>Microsoft Office PowerPoint</Application>
  <PresentationFormat>On-screen Show (4:3)</PresentationFormat>
  <Paragraphs>145</Paragraphs>
  <Slides>21</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Century Gothic</vt:lpstr>
      <vt:lpstr>Century Schoolbook</vt:lpstr>
      <vt:lpstr>Verdana</vt:lpstr>
      <vt:lpstr>Wingdings</vt:lpstr>
      <vt:lpstr>Wingdings 2</vt:lpstr>
      <vt:lpstr>Oriel</vt:lpstr>
      <vt:lpstr>Quantitative Methods Research paradigms and data sources</vt:lpstr>
      <vt:lpstr>By the end of this session, you should …</vt:lpstr>
      <vt:lpstr>Paradigms</vt:lpstr>
      <vt:lpstr>Paradigms</vt:lpstr>
      <vt:lpstr>Paradigms</vt:lpstr>
      <vt:lpstr>Ontology</vt:lpstr>
      <vt:lpstr>PowerPoint Presentation</vt:lpstr>
      <vt:lpstr>Epistemology</vt:lpstr>
      <vt:lpstr>PowerPoint Presentation</vt:lpstr>
      <vt:lpstr>PowerPoint Presentation</vt:lpstr>
      <vt:lpstr>Strategies and Methodology</vt:lpstr>
      <vt:lpstr>PowerPoint Presentation</vt:lpstr>
      <vt:lpstr>The Scientific method</vt:lpstr>
      <vt:lpstr>Practical</vt:lpstr>
      <vt:lpstr>Research Classification</vt:lpstr>
      <vt:lpstr>Research design begins with theory.</vt:lpstr>
      <vt:lpstr>Types of research studies</vt:lpstr>
      <vt:lpstr>Research Classification cont.</vt:lpstr>
      <vt:lpstr>Why use secondary data</vt:lpstr>
      <vt:lpstr>Practical 2</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Methodologies</dc:title>
  <dc:creator>Cockrill, Antje</dc:creator>
  <cp:lastModifiedBy>Antje Cockrill</cp:lastModifiedBy>
  <cp:revision>31</cp:revision>
  <cp:lastPrinted>2015-02-05T13:55:29Z</cp:lastPrinted>
  <dcterms:created xsi:type="dcterms:W3CDTF">2014-09-26T09:41:51Z</dcterms:created>
  <dcterms:modified xsi:type="dcterms:W3CDTF">2019-12-10T10:20:43Z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