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79" r:id="rId1"/>
  </p:sldMasterIdLst>
  <p:notesMasterIdLst>
    <p:notesMasterId r:id="rId14"/>
  </p:notesMasterIdLst>
  <p:sldIdLst>
    <p:sldId id="256" r:id="rId2"/>
    <p:sldId id="257" r:id="rId3"/>
    <p:sldId id="273" r:id="rId4"/>
    <p:sldId id="274" r:id="rId5"/>
    <p:sldId id="260" r:id="rId6"/>
    <p:sldId id="261" r:id="rId7"/>
    <p:sldId id="262" r:id="rId8"/>
    <p:sldId id="269" r:id="rId9"/>
    <p:sldId id="271" r:id="rId10"/>
    <p:sldId id="265" r:id="rId11"/>
    <p:sldId id="266" r:id="rId12"/>
    <p:sldId id="267" r:id="rId13"/>
  </p:sldIdLst>
  <p:sldSz cx="9753600" cy="7315200"/>
  <p:notesSz cx="6858000" cy="9144000"/>
  <p:embeddedFontLst>
    <p:embeddedFont>
      <p:font typeface="Calibri (MS)" panose="020F0502020204030204" pitchFamily="34" charset="0"/>
      <p:regular r:id="rId15"/>
    </p:embeddedFont>
    <p:embeddedFont>
      <p:font typeface="Century Gothic" panose="020B0502020202020204" pitchFamily="34" charset="0"/>
      <p:regular r:id="rId16"/>
      <p:bold r:id="rId17"/>
      <p:italic r:id="rId18"/>
      <p:boldItalic r:id="rId19"/>
    </p:embeddedFont>
    <p:embeddedFont>
      <p:font typeface="Neue Haas Grotesk Text Pro" panose="020B0504020202020204" pitchFamily="34" charset="0"/>
      <p:regular r:id="rId20"/>
      <p:bold r:id="rId21"/>
      <p:italic r:id="rId22"/>
      <p:boldItalic r:id="rId23"/>
    </p:embeddedFont>
    <p:embeddedFont>
      <p:font typeface="Wingdings 3" pitchFamily="2" charset="2"/>
      <p:regular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3791" autoAdjust="0"/>
  </p:normalViewPr>
  <p:slideViewPr>
    <p:cSldViewPr>
      <p:cViewPr>
        <p:scale>
          <a:sx n="100" d="100"/>
          <a:sy n="100" d="100"/>
        </p:scale>
        <p:origin x="754" y="-130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4.fntdata"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font" Target="fonts/font7.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3.fntdata"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font" Target="fonts/font2.fntdata" /><Relationship Id="rId20" Type="http://schemas.openxmlformats.org/officeDocument/2006/relationships/font" Target="fonts/font6.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10.fntdata" /><Relationship Id="rId5" Type="http://schemas.openxmlformats.org/officeDocument/2006/relationships/slide" Target="slides/slide4.xml" /><Relationship Id="rId15" Type="http://schemas.openxmlformats.org/officeDocument/2006/relationships/font" Target="fonts/font1.fntdata" /><Relationship Id="rId23" Type="http://schemas.openxmlformats.org/officeDocument/2006/relationships/font" Target="fonts/font9.fntdata"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5.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 Id="rId22" Type="http://schemas.openxmlformats.org/officeDocument/2006/relationships/font" Target="fonts/font8.fntdata" /><Relationship Id="rId27"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6CE3F3-D1CC-465B-8C11-0CAA821FF419}"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300C6C63-4636-4155-8FC8-58863CDDBE03}">
      <dgm:prSet/>
      <dgm:spPr/>
      <dgm:t>
        <a:bodyPr/>
        <a:lstStyle/>
        <a:p>
          <a:r>
            <a:rPr lang="en-GB" b="1"/>
            <a:t>Scenario Overview</a:t>
          </a:r>
          <a:endParaRPr lang="en-US"/>
        </a:p>
      </dgm:t>
    </dgm:pt>
    <dgm:pt modelId="{4DB3AA0E-0E11-4FBD-A15A-2EBAC9A363EB}" type="parTrans" cxnId="{038E7B28-00B6-418D-9D16-662D5D8E4EEC}">
      <dgm:prSet/>
      <dgm:spPr/>
      <dgm:t>
        <a:bodyPr/>
        <a:lstStyle/>
        <a:p>
          <a:endParaRPr lang="en-US"/>
        </a:p>
      </dgm:t>
    </dgm:pt>
    <dgm:pt modelId="{F9431BFD-111C-4768-938C-E28F982019F7}" type="sibTrans" cxnId="{038E7B28-00B6-418D-9D16-662D5D8E4EEC}">
      <dgm:prSet/>
      <dgm:spPr/>
      <dgm:t>
        <a:bodyPr/>
        <a:lstStyle/>
        <a:p>
          <a:endParaRPr lang="en-US"/>
        </a:p>
      </dgm:t>
    </dgm:pt>
    <dgm:pt modelId="{D8ABB47D-EDB4-4A58-B1B5-5FF3B8EDFB78}">
      <dgm:prSet/>
      <dgm:spPr/>
      <dgm:t>
        <a:bodyPr/>
        <a:lstStyle/>
        <a:p>
          <a:r>
            <a:rPr lang="en-GB"/>
            <a:t>A UK-based retail company experiencing rapid growth</a:t>
          </a:r>
          <a:endParaRPr lang="en-US"/>
        </a:p>
      </dgm:t>
    </dgm:pt>
    <dgm:pt modelId="{0907B7E6-6670-4FFA-ABE0-03EF953298CE}" type="parTrans" cxnId="{AA4CC6D9-91BE-42AC-95B3-6B5EA700E6AF}">
      <dgm:prSet/>
      <dgm:spPr/>
      <dgm:t>
        <a:bodyPr/>
        <a:lstStyle/>
        <a:p>
          <a:endParaRPr lang="en-US"/>
        </a:p>
      </dgm:t>
    </dgm:pt>
    <dgm:pt modelId="{DF338715-9C89-47F7-B0BB-BCADBCBEEFAB}" type="sibTrans" cxnId="{AA4CC6D9-91BE-42AC-95B3-6B5EA700E6AF}">
      <dgm:prSet/>
      <dgm:spPr/>
      <dgm:t>
        <a:bodyPr/>
        <a:lstStyle/>
        <a:p>
          <a:endParaRPr lang="en-US"/>
        </a:p>
      </dgm:t>
    </dgm:pt>
    <dgm:pt modelId="{721EA546-5C10-4D3D-ADA4-3B5BCCFF5CE5}">
      <dgm:prSet/>
      <dgm:spPr/>
      <dgm:t>
        <a:bodyPr/>
        <a:lstStyle/>
        <a:p>
          <a:r>
            <a:rPr lang="en-GB"/>
            <a:t>Increasing customer data, online transactions, and supply chain complexity</a:t>
          </a:r>
          <a:endParaRPr lang="en-US"/>
        </a:p>
      </dgm:t>
    </dgm:pt>
    <dgm:pt modelId="{F5176D21-F745-463A-AD5A-A2FE669BA630}" type="parTrans" cxnId="{47454700-29EB-46CF-9570-F2DB2CDA75BA}">
      <dgm:prSet/>
      <dgm:spPr/>
      <dgm:t>
        <a:bodyPr/>
        <a:lstStyle/>
        <a:p>
          <a:endParaRPr lang="en-US"/>
        </a:p>
      </dgm:t>
    </dgm:pt>
    <dgm:pt modelId="{9007D372-62BA-42B7-B5FC-0F79D6224413}" type="sibTrans" cxnId="{47454700-29EB-46CF-9570-F2DB2CDA75BA}">
      <dgm:prSet/>
      <dgm:spPr/>
      <dgm:t>
        <a:bodyPr/>
        <a:lstStyle/>
        <a:p>
          <a:endParaRPr lang="en-US"/>
        </a:p>
      </dgm:t>
    </dgm:pt>
    <dgm:pt modelId="{6D2248EC-2FEC-40B0-A4FE-F77644F1EFC3}">
      <dgm:prSet/>
      <dgm:spPr/>
      <dgm:t>
        <a:bodyPr/>
        <a:lstStyle/>
        <a:p>
          <a:r>
            <a:rPr lang="en-GB"/>
            <a:t>Current systems are fragmented and partially manual</a:t>
          </a:r>
          <a:endParaRPr lang="en-US"/>
        </a:p>
      </dgm:t>
    </dgm:pt>
    <dgm:pt modelId="{3D1A3125-F772-40CC-A1A2-B0218C9CD13A}" type="parTrans" cxnId="{179526A5-C650-4B7E-A4DD-432E87233515}">
      <dgm:prSet/>
      <dgm:spPr/>
      <dgm:t>
        <a:bodyPr/>
        <a:lstStyle/>
        <a:p>
          <a:endParaRPr lang="en-US"/>
        </a:p>
      </dgm:t>
    </dgm:pt>
    <dgm:pt modelId="{E8349082-E3FC-4A10-9256-BA8A95040CAC}" type="sibTrans" cxnId="{179526A5-C650-4B7E-A4DD-432E87233515}">
      <dgm:prSet/>
      <dgm:spPr/>
      <dgm:t>
        <a:bodyPr/>
        <a:lstStyle/>
        <a:p>
          <a:endParaRPr lang="en-US"/>
        </a:p>
      </dgm:t>
    </dgm:pt>
    <dgm:pt modelId="{71893AC0-B99C-4990-AE46-93F44EF92631}">
      <dgm:prSet/>
      <dgm:spPr/>
      <dgm:t>
        <a:bodyPr/>
        <a:lstStyle/>
        <a:p>
          <a:r>
            <a:rPr lang="en-GB"/>
            <a:t>Management seeks improved decision-making, efficiency, and integration</a:t>
          </a:r>
          <a:endParaRPr lang="en-US"/>
        </a:p>
      </dgm:t>
    </dgm:pt>
    <dgm:pt modelId="{3C4E63CF-A9D6-40D6-A200-F0099EBCE6B7}" type="parTrans" cxnId="{226202D0-486F-4A31-8DD0-8C28EFDF94CF}">
      <dgm:prSet/>
      <dgm:spPr/>
      <dgm:t>
        <a:bodyPr/>
        <a:lstStyle/>
        <a:p>
          <a:endParaRPr lang="en-US"/>
        </a:p>
      </dgm:t>
    </dgm:pt>
    <dgm:pt modelId="{7222993D-8395-4923-B046-238ABBDB2C74}" type="sibTrans" cxnId="{226202D0-486F-4A31-8DD0-8C28EFDF94CF}">
      <dgm:prSet/>
      <dgm:spPr/>
      <dgm:t>
        <a:bodyPr/>
        <a:lstStyle/>
        <a:p>
          <a:endParaRPr lang="en-US"/>
        </a:p>
      </dgm:t>
    </dgm:pt>
    <dgm:pt modelId="{88C6C18E-5869-4E00-AC0E-F8799612645A}">
      <dgm:prSet/>
      <dgm:spPr/>
      <dgm:t>
        <a:bodyPr/>
        <a:lstStyle/>
        <a:p>
          <a:r>
            <a:rPr lang="en-GB"/>
            <a:t>Concerned about data privacy, cybersecurity, and ethical AI use</a:t>
          </a:r>
          <a:endParaRPr lang="en-US"/>
        </a:p>
      </dgm:t>
    </dgm:pt>
    <dgm:pt modelId="{2C04FAF0-6480-4CE1-847D-7CC0EA3804C3}" type="parTrans" cxnId="{91E055DB-D7DB-4F63-A39F-5750C471BE97}">
      <dgm:prSet/>
      <dgm:spPr/>
      <dgm:t>
        <a:bodyPr/>
        <a:lstStyle/>
        <a:p>
          <a:endParaRPr lang="en-US"/>
        </a:p>
      </dgm:t>
    </dgm:pt>
    <dgm:pt modelId="{5B7DC70B-AB34-4E42-9E62-6A96E898B60F}" type="sibTrans" cxnId="{91E055DB-D7DB-4F63-A39F-5750C471BE97}">
      <dgm:prSet/>
      <dgm:spPr/>
      <dgm:t>
        <a:bodyPr/>
        <a:lstStyle/>
        <a:p>
          <a:endParaRPr lang="en-US"/>
        </a:p>
      </dgm:t>
    </dgm:pt>
    <dgm:pt modelId="{8D60BD5B-7D3D-4162-8052-9F2EA571246A}" type="pres">
      <dgm:prSet presAssocID="{686CE3F3-D1CC-465B-8C11-0CAA821FF419}" presName="linear" presStyleCnt="0">
        <dgm:presLayoutVars>
          <dgm:animLvl val="lvl"/>
          <dgm:resizeHandles val="exact"/>
        </dgm:presLayoutVars>
      </dgm:prSet>
      <dgm:spPr/>
    </dgm:pt>
    <dgm:pt modelId="{9C7D8E9A-C8A1-46BF-B878-787C766186FB}" type="pres">
      <dgm:prSet presAssocID="{300C6C63-4636-4155-8FC8-58863CDDBE03}" presName="parentText" presStyleLbl="node1" presStyleIdx="0" presStyleCnt="1">
        <dgm:presLayoutVars>
          <dgm:chMax val="0"/>
          <dgm:bulletEnabled val="1"/>
        </dgm:presLayoutVars>
      </dgm:prSet>
      <dgm:spPr/>
    </dgm:pt>
    <dgm:pt modelId="{C2EDE064-8144-4EAD-8E67-14B2261F3239}" type="pres">
      <dgm:prSet presAssocID="{300C6C63-4636-4155-8FC8-58863CDDBE03}" presName="childText" presStyleLbl="revTx" presStyleIdx="0" presStyleCnt="1">
        <dgm:presLayoutVars>
          <dgm:bulletEnabled val="1"/>
        </dgm:presLayoutVars>
      </dgm:prSet>
      <dgm:spPr/>
    </dgm:pt>
  </dgm:ptLst>
  <dgm:cxnLst>
    <dgm:cxn modelId="{47454700-29EB-46CF-9570-F2DB2CDA75BA}" srcId="{300C6C63-4636-4155-8FC8-58863CDDBE03}" destId="{721EA546-5C10-4D3D-ADA4-3B5BCCFF5CE5}" srcOrd="1" destOrd="0" parTransId="{F5176D21-F745-463A-AD5A-A2FE669BA630}" sibTransId="{9007D372-62BA-42B7-B5FC-0F79D6224413}"/>
    <dgm:cxn modelId="{213CA407-36E1-436C-BB6B-9C4126FEE1EB}" type="presOf" srcId="{88C6C18E-5869-4E00-AC0E-F8799612645A}" destId="{C2EDE064-8144-4EAD-8E67-14B2261F3239}" srcOrd="0" destOrd="4" presId="urn:microsoft.com/office/officeart/2005/8/layout/vList2"/>
    <dgm:cxn modelId="{038E7B28-00B6-418D-9D16-662D5D8E4EEC}" srcId="{686CE3F3-D1CC-465B-8C11-0CAA821FF419}" destId="{300C6C63-4636-4155-8FC8-58863CDDBE03}" srcOrd="0" destOrd="0" parTransId="{4DB3AA0E-0E11-4FBD-A15A-2EBAC9A363EB}" sibTransId="{F9431BFD-111C-4768-938C-E28F982019F7}"/>
    <dgm:cxn modelId="{70AC0F3F-F691-422E-9ABB-FD7580A19995}" type="presOf" srcId="{6D2248EC-2FEC-40B0-A4FE-F77644F1EFC3}" destId="{C2EDE064-8144-4EAD-8E67-14B2261F3239}" srcOrd="0" destOrd="2" presId="urn:microsoft.com/office/officeart/2005/8/layout/vList2"/>
    <dgm:cxn modelId="{6EB57E5C-5CC9-4FDA-95EF-E2F4F76F943C}" type="presOf" srcId="{721EA546-5C10-4D3D-ADA4-3B5BCCFF5CE5}" destId="{C2EDE064-8144-4EAD-8E67-14B2261F3239}" srcOrd="0" destOrd="1" presId="urn:microsoft.com/office/officeart/2005/8/layout/vList2"/>
    <dgm:cxn modelId="{99A81C97-6383-4FE3-9E9F-B048BFA15EC3}" type="presOf" srcId="{71893AC0-B99C-4990-AE46-93F44EF92631}" destId="{C2EDE064-8144-4EAD-8E67-14B2261F3239}" srcOrd="0" destOrd="3" presId="urn:microsoft.com/office/officeart/2005/8/layout/vList2"/>
    <dgm:cxn modelId="{179526A5-C650-4B7E-A4DD-432E87233515}" srcId="{300C6C63-4636-4155-8FC8-58863CDDBE03}" destId="{6D2248EC-2FEC-40B0-A4FE-F77644F1EFC3}" srcOrd="2" destOrd="0" parTransId="{3D1A3125-F772-40CC-A1A2-B0218C9CD13A}" sibTransId="{E8349082-E3FC-4A10-9256-BA8A95040CAC}"/>
    <dgm:cxn modelId="{B8B639AB-D386-42FB-A24E-404F83B859C9}" type="presOf" srcId="{686CE3F3-D1CC-465B-8C11-0CAA821FF419}" destId="{8D60BD5B-7D3D-4162-8052-9F2EA571246A}" srcOrd="0" destOrd="0" presId="urn:microsoft.com/office/officeart/2005/8/layout/vList2"/>
    <dgm:cxn modelId="{226202D0-486F-4A31-8DD0-8C28EFDF94CF}" srcId="{300C6C63-4636-4155-8FC8-58863CDDBE03}" destId="{71893AC0-B99C-4990-AE46-93F44EF92631}" srcOrd="3" destOrd="0" parTransId="{3C4E63CF-A9D6-40D6-A200-F0099EBCE6B7}" sibTransId="{7222993D-8395-4923-B046-238ABBDB2C74}"/>
    <dgm:cxn modelId="{119024D5-A7DE-45FD-B238-F1691E8E105C}" type="presOf" srcId="{300C6C63-4636-4155-8FC8-58863CDDBE03}" destId="{9C7D8E9A-C8A1-46BF-B878-787C766186FB}" srcOrd="0" destOrd="0" presId="urn:microsoft.com/office/officeart/2005/8/layout/vList2"/>
    <dgm:cxn modelId="{AA4CC6D9-91BE-42AC-95B3-6B5EA700E6AF}" srcId="{300C6C63-4636-4155-8FC8-58863CDDBE03}" destId="{D8ABB47D-EDB4-4A58-B1B5-5FF3B8EDFB78}" srcOrd="0" destOrd="0" parTransId="{0907B7E6-6670-4FFA-ABE0-03EF953298CE}" sibTransId="{DF338715-9C89-47F7-B0BB-BCADBCBEEFAB}"/>
    <dgm:cxn modelId="{8E687EDA-2238-4107-839D-344756B33AB8}" type="presOf" srcId="{D8ABB47D-EDB4-4A58-B1B5-5FF3B8EDFB78}" destId="{C2EDE064-8144-4EAD-8E67-14B2261F3239}" srcOrd="0" destOrd="0" presId="urn:microsoft.com/office/officeart/2005/8/layout/vList2"/>
    <dgm:cxn modelId="{91E055DB-D7DB-4F63-A39F-5750C471BE97}" srcId="{300C6C63-4636-4155-8FC8-58863CDDBE03}" destId="{88C6C18E-5869-4E00-AC0E-F8799612645A}" srcOrd="4" destOrd="0" parTransId="{2C04FAF0-6480-4CE1-847D-7CC0EA3804C3}" sibTransId="{5B7DC70B-AB34-4E42-9E62-6A96E898B60F}"/>
    <dgm:cxn modelId="{C517D671-4897-47AC-BD83-62C8C4E91118}" type="presParOf" srcId="{8D60BD5B-7D3D-4162-8052-9F2EA571246A}" destId="{9C7D8E9A-C8A1-46BF-B878-787C766186FB}" srcOrd="0" destOrd="0" presId="urn:microsoft.com/office/officeart/2005/8/layout/vList2"/>
    <dgm:cxn modelId="{F8A4368A-C36B-4DBD-96D2-09C0AEA78452}" type="presParOf" srcId="{8D60BD5B-7D3D-4162-8052-9F2EA571246A}" destId="{C2EDE064-8144-4EAD-8E67-14B2261F3239}"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D8E9A-C8A1-46BF-B878-787C766186FB}">
      <dsp:nvSpPr>
        <dsp:cNvPr id="0" name=""/>
        <dsp:cNvSpPr/>
      </dsp:nvSpPr>
      <dsp:spPr>
        <a:xfrm>
          <a:off x="0" y="5737"/>
          <a:ext cx="6172199" cy="695565"/>
        </a:xfrm>
        <a:prstGeom prst="roundRect">
          <a:avLst/>
        </a:prstGeom>
        <a:solidFill>
          <a:schemeClr val="dk2">
            <a:hueOff val="0"/>
            <a:satOff val="0"/>
            <a:lumOff val="0"/>
            <a:alphaOff val="0"/>
          </a:schemeClr>
        </a:solidFill>
        <a:ln w="1270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Scenario Overview</a:t>
          </a:r>
          <a:endParaRPr lang="en-US" sz="2900" kern="1200"/>
        </a:p>
      </dsp:txBody>
      <dsp:txXfrm>
        <a:off x="33955" y="39692"/>
        <a:ext cx="6104289" cy="627655"/>
      </dsp:txXfrm>
    </dsp:sp>
    <dsp:sp modelId="{C2EDE064-8144-4EAD-8E67-14B2261F3239}">
      <dsp:nvSpPr>
        <dsp:cNvPr id="0" name=""/>
        <dsp:cNvSpPr/>
      </dsp:nvSpPr>
      <dsp:spPr>
        <a:xfrm>
          <a:off x="0" y="701302"/>
          <a:ext cx="6172199" cy="4322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7"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A UK-based retail company experiencing rapid growth</a:t>
          </a:r>
          <a:endParaRPr lang="en-US" sz="2300" kern="1200"/>
        </a:p>
        <a:p>
          <a:pPr marL="228600" lvl="1" indent="-228600" algn="l" defTabSz="1022350">
            <a:lnSpc>
              <a:spcPct val="90000"/>
            </a:lnSpc>
            <a:spcBef>
              <a:spcPct val="0"/>
            </a:spcBef>
            <a:spcAft>
              <a:spcPct val="20000"/>
            </a:spcAft>
            <a:buChar char="•"/>
          </a:pPr>
          <a:r>
            <a:rPr lang="en-GB" sz="2300" kern="1200"/>
            <a:t>Increasing customer data, online transactions, and supply chain complexity</a:t>
          </a:r>
          <a:endParaRPr lang="en-US" sz="2300" kern="1200"/>
        </a:p>
        <a:p>
          <a:pPr marL="228600" lvl="1" indent="-228600" algn="l" defTabSz="1022350">
            <a:lnSpc>
              <a:spcPct val="90000"/>
            </a:lnSpc>
            <a:spcBef>
              <a:spcPct val="0"/>
            </a:spcBef>
            <a:spcAft>
              <a:spcPct val="20000"/>
            </a:spcAft>
            <a:buChar char="•"/>
          </a:pPr>
          <a:r>
            <a:rPr lang="en-GB" sz="2300" kern="1200"/>
            <a:t>Current systems are fragmented and partially manual</a:t>
          </a:r>
          <a:endParaRPr lang="en-US" sz="2300" kern="1200"/>
        </a:p>
        <a:p>
          <a:pPr marL="228600" lvl="1" indent="-228600" algn="l" defTabSz="1022350">
            <a:lnSpc>
              <a:spcPct val="90000"/>
            </a:lnSpc>
            <a:spcBef>
              <a:spcPct val="0"/>
            </a:spcBef>
            <a:spcAft>
              <a:spcPct val="20000"/>
            </a:spcAft>
            <a:buChar char="•"/>
          </a:pPr>
          <a:r>
            <a:rPr lang="en-GB" sz="2300" kern="1200"/>
            <a:t>Management seeks improved decision-making, efficiency, and integration</a:t>
          </a:r>
          <a:endParaRPr lang="en-US" sz="2300" kern="1200"/>
        </a:p>
        <a:p>
          <a:pPr marL="228600" lvl="1" indent="-228600" algn="l" defTabSz="1022350">
            <a:lnSpc>
              <a:spcPct val="90000"/>
            </a:lnSpc>
            <a:spcBef>
              <a:spcPct val="0"/>
            </a:spcBef>
            <a:spcAft>
              <a:spcPct val="20000"/>
            </a:spcAft>
            <a:buChar char="•"/>
          </a:pPr>
          <a:r>
            <a:rPr lang="en-GB" sz="2300" kern="1200"/>
            <a:t>Concerned about data privacy, cybersecurity, and ethical AI use</a:t>
          </a:r>
          <a:endParaRPr lang="en-US" sz="2300" kern="1200"/>
        </a:p>
      </dsp:txBody>
      <dsp:txXfrm>
        <a:off x="0" y="701302"/>
        <a:ext cx="6172199" cy="43221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60E0C-80DC-4AE2-8023-F2BBD06A2017}" type="datetimeFigureOut">
              <a:rPr lang="en-GB" smtClean="0"/>
              <a:t>17/02/2026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6AABF-2A21-4F67-9EAB-38FBE9C545DF}" type="slidenum">
              <a:rPr lang="en-GB" smtClean="0"/>
              <a:t>‹#›</a:t>
            </a:fld>
            <a:endParaRPr lang="en-GB"/>
          </a:p>
        </p:txBody>
      </p:sp>
    </p:spTree>
    <p:extLst>
      <p:ext uri="{BB962C8B-B14F-4D97-AF65-F5344CB8AC3E}">
        <p14:creationId xmlns:p14="http://schemas.microsoft.com/office/powerpoint/2010/main" val="133713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For this presentation, we consider a growing UK-based retail organisation experiencing rapid expansion in both physical &amp; online operations. As customer numbers increase, the company is generating larger volumes of transactional and customer data. However, its current systems are fragmented and rely partly on manual processes, leading to inefficiencies and limited strategic insight. Management therefore seeks to modernise its information systems to improve decision-making, integrate operations such as finance and supply chain, and enhance customer experience. At the same time, the organisation must address ethical considerations, including data protection, cybersecurity risks, &amp; responsible use of analytics and AI.</a:t>
            </a:r>
          </a:p>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2</a:t>
            </a:fld>
            <a:endParaRPr lang="en-GB"/>
          </a:p>
        </p:txBody>
      </p:sp>
    </p:spTree>
    <p:extLst>
      <p:ext uri="{BB962C8B-B14F-4D97-AF65-F5344CB8AC3E}">
        <p14:creationId xmlns:p14="http://schemas.microsoft.com/office/powerpoint/2010/main" val="2770589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 Decision Support System, or DSS, is designed to assist management with complex &amp; non-routine decisions. Unlike MIS, which focuses on historical reporting, DSS uses analytical models, forecasting tools, &amp; real-time data to support strategic planning.</a:t>
            </a:r>
          </a:p>
          <a:p>
            <a:r>
              <a:rPr lang="en-GB" dirty="0"/>
              <a:t>In our growing retail organisation, DSS could be used for demand forecasting, helping predict future sales trends based on historical performance, seasonal patterns, &amp; market data. It can also support pricing strategy decisions by analysing competitor data &amp; customer behaviour.</a:t>
            </a:r>
          </a:p>
          <a:p>
            <a:r>
              <a:rPr lang="en-GB" dirty="0"/>
              <a:t>Additionally, DSS can assist with inventory planning by modelling different supply chain risks &amp; identifying optimal stock levels.</a:t>
            </a:r>
          </a:p>
          <a:p>
            <a:r>
              <a:rPr lang="en-GB" dirty="0"/>
              <a:t>However, DSS systems can be costly to implement &amp; require skilled personnel to interpret outputs correctly. They are also highly dependent on data quality, meaning inaccurate inputs can lead to flawed strategic decisions</a:t>
            </a:r>
          </a:p>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5</a:t>
            </a:fld>
            <a:endParaRPr lang="en-GB"/>
          </a:p>
        </p:txBody>
      </p:sp>
    </p:spTree>
    <p:extLst>
      <p:ext uri="{BB962C8B-B14F-4D97-AF65-F5344CB8AC3E}">
        <p14:creationId xmlns:p14="http://schemas.microsoft.com/office/powerpoint/2010/main" val="184634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6</a:t>
            </a:fld>
            <a:endParaRPr lang="en-GB"/>
          </a:p>
        </p:txBody>
      </p:sp>
    </p:spTree>
    <p:extLst>
      <p:ext uri="{BB962C8B-B14F-4D97-AF65-F5344CB8AC3E}">
        <p14:creationId xmlns:p14="http://schemas.microsoft.com/office/powerpoint/2010/main" val="4023154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Ethical consideration must be taken across all industries, but their impact varies depending on organisational context &amp; regulations.</a:t>
            </a:r>
            <a:endParaRPr lang="en-GB" dirty="0"/>
          </a:p>
          <a:p>
            <a:r>
              <a:rPr lang="en-GB" sz="1200" b="0" i="0" kern="1200" dirty="0">
                <a:solidFill>
                  <a:schemeClr val="tx1"/>
                </a:solidFill>
                <a:effectLst/>
                <a:latin typeface="+mn-lt"/>
                <a:ea typeface="+mn-ea"/>
                <a:cs typeface="+mn-cs"/>
              </a:rPr>
              <a:t>In highly regulated financial institutions like HSBC, the use of AI in recruitment and decision-making raises concerns around algorithmic bias, transparency, &amp; accountability. HSBC handles highly sensitive personal &amp; financial data, so there is a strong ethical obligation to comply with GDPR &amp; regulatory standards. In contrast, customer-facing organisations such as Tesco, face ethical risks primarily related to the large volumes of the customer &amp; club card data they collect. This increases exposure to cybersecurity threats &amp; data misuse. Tesco also uses data analytics and AI for demand forecasting &amp; workforce management, which raises concerns around employee monitoring &amp; fairness. These examples show that while ethical issues such as privacy, bias, &amp; monitoring concerns are common, their significance differs by industry.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EA32DC-1173-4914-B738-BAE0D17ED2C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09294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Managing ethical risks requires organisations to apply consistent ethical principles while adapting controls to their specific operational environments. For HSBC, this includes strong ethical AI governance, human oversight of automated decision-making &amp; regular bias testing in recruitment systems. Robust data protection frameworks &amp; frequent regulatory audits are essential to ensure compliance and maintain trust. For Tesco, managing ethical risks focuses on obtaining clear customer consent, enforcing strong cybersecurity controls &amp; ensuring transparency in employee monitoring practices. Regular system audits &amp; access controls help reduce the risk of data breaches &amp; potential misuse. Overall, effective ethical risk management depends on balancing innovation with responsibility, ensuring that information systems support business objectives without compromising fairness, privacy, or trust of the stakeholders.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EA32DC-1173-4914-B738-BAE0D17ED2C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84133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12</a:t>
            </a:fld>
            <a:endParaRPr lang="en-GB"/>
          </a:p>
        </p:txBody>
      </p:sp>
    </p:spTree>
    <p:extLst>
      <p:ext uri="{BB962C8B-B14F-4D97-AF65-F5344CB8AC3E}">
        <p14:creationId xmlns:p14="http://schemas.microsoft.com/office/powerpoint/2010/main" val="3474768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623929" y="1247926"/>
            <a:ext cx="5135824" cy="532672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68961" y="568961"/>
            <a:ext cx="6565027" cy="3332481"/>
          </a:xfrm>
        </p:spPr>
        <p:txBody>
          <a:bodyPr anchor="b">
            <a:normAutofit/>
          </a:bodyPr>
          <a:lstStyle>
            <a:lvl1pPr algn="l">
              <a:defRPr sz="4693">
                <a:effectLst/>
              </a:defRPr>
            </a:lvl1pPr>
          </a:lstStyle>
          <a:p>
            <a:r>
              <a:rPr lang="en-GB" dirty="0"/>
              <a:t>Click to edit Master title style</a:t>
            </a:r>
            <a:endParaRPr lang="en-US" dirty="0"/>
          </a:p>
        </p:txBody>
      </p:sp>
      <p:sp>
        <p:nvSpPr>
          <p:cNvPr id="3" name="Subtitle 2"/>
          <p:cNvSpPr>
            <a:spLocks noGrp="1"/>
          </p:cNvSpPr>
          <p:nvPr>
            <p:ph type="subTitle" idx="1"/>
          </p:nvPr>
        </p:nvSpPr>
        <p:spPr>
          <a:xfrm>
            <a:off x="568960" y="4100126"/>
            <a:ext cx="5284533" cy="2041030"/>
          </a:xfrm>
        </p:spPr>
        <p:txBody>
          <a:bodyPr anchor="t">
            <a:normAutofit/>
          </a:bodyPr>
          <a:lstStyle>
            <a:lvl1pPr marL="0" indent="0" algn="l">
              <a:buNone/>
              <a:defRPr sz="2133">
                <a:solidFill>
                  <a:schemeClr val="bg2">
                    <a:lumMod val="75000"/>
                  </a:schemeClr>
                </a:solidFill>
              </a:defRPr>
            </a:lvl1pPr>
            <a:lvl2pPr marL="487695" indent="0" algn="ctr">
              <a:buNone/>
              <a:defRPr>
                <a:solidFill>
                  <a:schemeClr val="tx1">
                    <a:tint val="75000"/>
                  </a:schemeClr>
                </a:solidFill>
              </a:defRPr>
            </a:lvl2pPr>
            <a:lvl3pPr marL="975390" indent="0" algn="ctr">
              <a:buNone/>
              <a:defRPr>
                <a:solidFill>
                  <a:schemeClr val="tx1">
                    <a:tint val="75000"/>
                  </a:schemeClr>
                </a:solidFill>
              </a:defRPr>
            </a:lvl3pPr>
            <a:lvl4pPr marL="1463086" indent="0" algn="ctr">
              <a:buNone/>
              <a:defRPr>
                <a:solidFill>
                  <a:schemeClr val="tx1">
                    <a:tint val="75000"/>
                  </a:schemeClr>
                </a:solidFill>
              </a:defRPr>
            </a:lvl4pPr>
            <a:lvl5pPr marL="1950781" indent="0" algn="ctr">
              <a:buNone/>
              <a:defRPr>
                <a:solidFill>
                  <a:schemeClr val="tx1">
                    <a:tint val="75000"/>
                  </a:schemeClr>
                </a:solidFill>
              </a:defRPr>
            </a:lvl5pPr>
            <a:lvl6pPr marL="2438476" indent="0" algn="ctr">
              <a:buNone/>
              <a:defRPr>
                <a:solidFill>
                  <a:schemeClr val="tx1">
                    <a:tint val="75000"/>
                  </a:schemeClr>
                </a:solidFill>
              </a:defRPr>
            </a:lvl6pPr>
            <a:lvl7pPr marL="2926171" indent="0" algn="ctr">
              <a:buNone/>
              <a:defRPr>
                <a:solidFill>
                  <a:schemeClr val="tx1">
                    <a:tint val="75000"/>
                  </a:schemeClr>
                </a:solidFill>
              </a:defRPr>
            </a:lvl7pPr>
            <a:lvl8pPr marL="3413867" indent="0" algn="ctr">
              <a:buNone/>
              <a:defRPr>
                <a:solidFill>
                  <a:schemeClr val="tx1">
                    <a:tint val="75000"/>
                  </a:schemeClr>
                </a:solidFill>
              </a:defRPr>
            </a:lvl8pPr>
            <a:lvl9pPr marL="3901562"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9677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lstStyle/>
          <a:p>
            <a:r>
              <a:rPr lang="en-GB"/>
              <a:t>Click to edit Master title style</a:t>
            </a:r>
            <a:endParaRPr lang="en-US" dirty="0"/>
          </a:p>
        </p:txBody>
      </p:sp>
      <p:sp>
        <p:nvSpPr>
          <p:cNvPr id="3" name="Content Placeholder 2"/>
          <p:cNvSpPr>
            <a:spLocks noGrp="1"/>
          </p:cNvSpPr>
          <p:nvPr>
            <p:ph idx="1"/>
          </p:nvPr>
        </p:nvSpPr>
        <p:spPr>
          <a:xfrm>
            <a:off x="568961" y="568960"/>
            <a:ext cx="6991858" cy="401884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40912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68960" y="2113279"/>
            <a:ext cx="6829299" cy="2474525"/>
          </a:xfrm>
        </p:spPr>
        <p:txBody>
          <a:bodyPr anchor="b">
            <a:normAutofit/>
          </a:bodyPr>
          <a:lstStyle>
            <a:lvl1pPr algn="l">
              <a:defRPr sz="3413" b="0" cap="all"/>
            </a:lvl1pPr>
          </a:lstStyle>
          <a:p>
            <a:r>
              <a:rPr lang="en-GB"/>
              <a:t>Click to edit Master title style</a:t>
            </a:r>
            <a:endParaRPr lang="en-US" dirty="0"/>
          </a:p>
        </p:txBody>
      </p:sp>
      <p:sp>
        <p:nvSpPr>
          <p:cNvPr id="3" name="Text Placeholder 2"/>
          <p:cNvSpPr>
            <a:spLocks noGrp="1"/>
          </p:cNvSpPr>
          <p:nvPr>
            <p:ph type="body" idx="1"/>
          </p:nvPr>
        </p:nvSpPr>
        <p:spPr>
          <a:xfrm>
            <a:off x="568961" y="4786489"/>
            <a:ext cx="6829298" cy="1634631"/>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5432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defRPr sz="3413"/>
            </a:lvl1pPr>
          </a:lstStyle>
          <a:p>
            <a:r>
              <a:rPr lang="en-GB"/>
              <a:t>Click to edit Master title style</a:t>
            </a:r>
            <a:endParaRPr lang="en-US" dirty="0"/>
          </a:p>
        </p:txBody>
      </p:sp>
      <p:sp>
        <p:nvSpPr>
          <p:cNvPr id="11" name="Content Placeholder 3"/>
          <p:cNvSpPr>
            <a:spLocks noGrp="1"/>
          </p:cNvSpPr>
          <p:nvPr>
            <p:ph sz="half" idx="13"/>
          </p:nvPr>
        </p:nvSpPr>
        <p:spPr>
          <a:xfrm>
            <a:off x="568961" y="568960"/>
            <a:ext cx="4213298" cy="401884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5"/>
          <p:cNvSpPr>
            <a:spLocks noGrp="1"/>
          </p:cNvSpPr>
          <p:nvPr>
            <p:ph sz="quarter" idx="4"/>
          </p:nvPr>
        </p:nvSpPr>
        <p:spPr>
          <a:xfrm>
            <a:off x="4973186" y="568960"/>
            <a:ext cx="4211454" cy="400981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9465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defRPr sz="3413"/>
            </a:lvl1pPr>
          </a:lstStyle>
          <a:p>
            <a:r>
              <a:rPr lang="en-GB"/>
              <a:t>Click to edit Master title style</a:t>
            </a:r>
            <a:endParaRPr lang="en-US" dirty="0"/>
          </a:p>
        </p:txBody>
      </p:sp>
      <p:sp>
        <p:nvSpPr>
          <p:cNvPr id="3" name="Text Placeholder 2"/>
          <p:cNvSpPr>
            <a:spLocks noGrp="1"/>
          </p:cNvSpPr>
          <p:nvPr>
            <p:ph type="body" idx="1"/>
          </p:nvPr>
        </p:nvSpPr>
        <p:spPr>
          <a:xfrm>
            <a:off x="812801" y="568960"/>
            <a:ext cx="3964657" cy="650240"/>
          </a:xfrm>
        </p:spPr>
        <p:txBody>
          <a:bodyPr anchor="b">
            <a:noAutofit/>
          </a:bodyPr>
          <a:lstStyle>
            <a:lvl1pPr marL="0" indent="0">
              <a:buNone/>
              <a:defRPr sz="2560" b="0" cap="all">
                <a:solidFill>
                  <a:schemeClr val="tx1"/>
                </a:solidFill>
              </a:defRPr>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GB"/>
              <a:t>Click to edit Master text styles</a:t>
            </a:r>
          </a:p>
        </p:txBody>
      </p:sp>
      <p:sp>
        <p:nvSpPr>
          <p:cNvPr id="4" name="Content Placeholder 3"/>
          <p:cNvSpPr>
            <a:spLocks noGrp="1"/>
          </p:cNvSpPr>
          <p:nvPr>
            <p:ph sz="half" idx="2"/>
          </p:nvPr>
        </p:nvSpPr>
        <p:spPr>
          <a:xfrm>
            <a:off x="568960" y="1219200"/>
            <a:ext cx="4208498" cy="3368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78684" y="604521"/>
            <a:ext cx="4014988" cy="614679"/>
          </a:xfrm>
        </p:spPr>
        <p:txBody>
          <a:bodyPr anchor="b">
            <a:noAutofit/>
          </a:bodyPr>
          <a:lstStyle>
            <a:lvl1pPr marL="0" indent="0">
              <a:buNone/>
              <a:defRPr sz="2560" b="0" cap="all">
                <a:solidFill>
                  <a:schemeClr val="tx1"/>
                </a:solidFill>
              </a:defRPr>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GB"/>
              <a:t>Click to edit Master text styles</a:t>
            </a:r>
          </a:p>
        </p:txBody>
      </p:sp>
      <p:sp>
        <p:nvSpPr>
          <p:cNvPr id="6" name="Content Placeholder 5"/>
          <p:cNvSpPr>
            <a:spLocks noGrp="1"/>
          </p:cNvSpPr>
          <p:nvPr>
            <p:ph sz="quarter" idx="4"/>
          </p:nvPr>
        </p:nvSpPr>
        <p:spPr>
          <a:xfrm>
            <a:off x="4973187" y="1219200"/>
            <a:ext cx="4220485" cy="335957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10504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defRPr sz="3413"/>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33268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75107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79911" y="568960"/>
            <a:ext cx="3413760" cy="1625600"/>
          </a:xfrm>
        </p:spPr>
        <p:txBody>
          <a:bodyPr anchor="b">
            <a:normAutofit/>
          </a:bodyPr>
          <a:lstStyle>
            <a:lvl1pPr algn="l">
              <a:defRPr sz="2133" b="0"/>
            </a:lvl1pPr>
          </a:lstStyle>
          <a:p>
            <a:r>
              <a:rPr lang="en-GB"/>
              <a:t>Click to edit Master title style</a:t>
            </a:r>
            <a:endParaRPr lang="en-US" dirty="0"/>
          </a:p>
        </p:txBody>
      </p:sp>
      <p:sp>
        <p:nvSpPr>
          <p:cNvPr id="3" name="Content Placeholder 2"/>
          <p:cNvSpPr>
            <a:spLocks noGrp="1"/>
          </p:cNvSpPr>
          <p:nvPr>
            <p:ph idx="1"/>
          </p:nvPr>
        </p:nvSpPr>
        <p:spPr>
          <a:xfrm>
            <a:off x="568959" y="568960"/>
            <a:ext cx="4734672" cy="585216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79911" y="2357123"/>
            <a:ext cx="3413760" cy="2230685"/>
          </a:xfrm>
        </p:spPr>
        <p:txBody>
          <a:bodyPr anchor="t">
            <a:normAutofit/>
          </a:bodyPr>
          <a:lstStyle>
            <a:lvl1pPr marL="0" indent="0">
              <a:buNone/>
              <a:defRPr sz="1707"/>
            </a:lvl1pPr>
            <a:lvl2pPr marL="487695" indent="0">
              <a:buNone/>
              <a:defRPr sz="1280"/>
            </a:lvl2pPr>
            <a:lvl3pPr marL="975390" indent="0">
              <a:buNone/>
              <a:defRPr sz="1067"/>
            </a:lvl3pPr>
            <a:lvl4pPr marL="1463086" indent="0">
              <a:buNone/>
              <a:defRPr sz="960"/>
            </a:lvl4pPr>
            <a:lvl5pPr marL="1950781" indent="0">
              <a:buNone/>
              <a:defRPr sz="960"/>
            </a:lvl5pPr>
            <a:lvl6pPr marL="2438476" indent="0">
              <a:buNone/>
              <a:defRPr sz="960"/>
            </a:lvl6pPr>
            <a:lvl7pPr marL="2926171" indent="0">
              <a:buNone/>
              <a:defRPr sz="960"/>
            </a:lvl7pPr>
            <a:lvl8pPr marL="3413867" indent="0">
              <a:buNone/>
              <a:defRPr sz="960"/>
            </a:lvl8pPr>
            <a:lvl9pPr marL="3901562" indent="0">
              <a:buNone/>
              <a:defRPr sz="96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57934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5520" y="1544320"/>
            <a:ext cx="3800809" cy="1219200"/>
          </a:xfrm>
        </p:spPr>
        <p:txBody>
          <a:bodyPr anchor="b">
            <a:normAutofit/>
          </a:bodyPr>
          <a:lstStyle>
            <a:lvl1pPr algn="l">
              <a:defRPr sz="2560" b="0"/>
            </a:lvl1pPr>
          </a:lstStyle>
          <a:p>
            <a:r>
              <a:rPr lang="en-GB"/>
              <a:t>Click to edit Master title style</a:t>
            </a:r>
            <a:endParaRPr lang="en-US" dirty="0"/>
          </a:p>
        </p:txBody>
      </p:sp>
      <p:sp>
        <p:nvSpPr>
          <p:cNvPr id="17" name="Picture Placeholder 2"/>
          <p:cNvSpPr>
            <a:spLocks noGrp="1" noChangeAspect="1"/>
          </p:cNvSpPr>
          <p:nvPr>
            <p:ph type="pic" idx="13"/>
          </p:nvPr>
        </p:nvSpPr>
        <p:spPr>
          <a:xfrm>
            <a:off x="812800" y="975360"/>
            <a:ext cx="3499706" cy="512064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707"/>
            </a:lvl1pPr>
            <a:lvl2pPr marL="487695" indent="0">
              <a:buNone/>
              <a:defRPr sz="1707"/>
            </a:lvl2pPr>
            <a:lvl3pPr marL="975390" indent="0">
              <a:buNone/>
              <a:defRPr sz="1707"/>
            </a:lvl3pPr>
            <a:lvl4pPr marL="1463086" indent="0">
              <a:buNone/>
              <a:defRPr sz="1707"/>
            </a:lvl4pPr>
            <a:lvl5pPr marL="1950781" indent="0">
              <a:buNone/>
              <a:defRPr sz="1707"/>
            </a:lvl5pPr>
            <a:lvl6pPr marL="2438476" indent="0">
              <a:buNone/>
              <a:defRPr sz="1707"/>
            </a:lvl6pPr>
            <a:lvl7pPr marL="2926171" indent="0">
              <a:buNone/>
              <a:defRPr sz="1707"/>
            </a:lvl7pPr>
            <a:lvl8pPr marL="3413867" indent="0">
              <a:buNone/>
              <a:defRPr sz="1707"/>
            </a:lvl8pPr>
            <a:lvl9pPr marL="3901562" indent="0">
              <a:buNone/>
              <a:defRPr sz="1707"/>
            </a:lvl9pPr>
          </a:lstStyle>
          <a:p>
            <a:r>
              <a:rPr lang="en-GB"/>
              <a:t>Click icon to add picture</a:t>
            </a:r>
            <a:endParaRPr lang="en-US" dirty="0"/>
          </a:p>
        </p:txBody>
      </p:sp>
      <p:sp>
        <p:nvSpPr>
          <p:cNvPr id="4" name="Text Placeholder 3"/>
          <p:cNvSpPr>
            <a:spLocks noGrp="1"/>
          </p:cNvSpPr>
          <p:nvPr>
            <p:ph type="body" sz="half" idx="2"/>
          </p:nvPr>
        </p:nvSpPr>
        <p:spPr>
          <a:xfrm>
            <a:off x="4795763" y="2926080"/>
            <a:ext cx="3801838" cy="2221653"/>
          </a:xfrm>
        </p:spPr>
        <p:txBody>
          <a:bodyPr anchor="t">
            <a:normAutofit/>
          </a:bodyPr>
          <a:lstStyle>
            <a:lvl1pPr marL="0" indent="0">
              <a:buNone/>
              <a:defRPr sz="1920"/>
            </a:lvl1pPr>
            <a:lvl2pPr marL="487695" indent="0">
              <a:buNone/>
              <a:defRPr sz="1280"/>
            </a:lvl2pPr>
            <a:lvl3pPr marL="975390" indent="0">
              <a:buNone/>
              <a:defRPr sz="1067"/>
            </a:lvl3pPr>
            <a:lvl4pPr marL="1463086" indent="0">
              <a:buNone/>
              <a:defRPr sz="960"/>
            </a:lvl4pPr>
            <a:lvl5pPr marL="1950781" indent="0">
              <a:buNone/>
              <a:defRPr sz="960"/>
            </a:lvl5pPr>
            <a:lvl6pPr marL="2438476" indent="0">
              <a:buNone/>
              <a:defRPr sz="960"/>
            </a:lvl6pPr>
            <a:lvl7pPr marL="2926171" indent="0">
              <a:buNone/>
              <a:defRPr sz="960"/>
            </a:lvl7pPr>
            <a:lvl8pPr marL="3413867" indent="0">
              <a:buNone/>
              <a:defRPr sz="960"/>
            </a:lvl8pPr>
            <a:lvl9pPr marL="3901562" indent="0">
              <a:buNone/>
              <a:defRPr sz="96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2/17/2026</a:t>
            </a:fld>
            <a:endParaRPr lang="en-US"/>
          </a:p>
        </p:txBody>
      </p:sp>
      <p:sp>
        <p:nvSpPr>
          <p:cNvPr id="6" name="Footer Placeholder 5"/>
          <p:cNvSpPr>
            <a:spLocks noGrp="1"/>
          </p:cNvSpPr>
          <p:nvPr>
            <p:ph type="ftr" sz="quarter" idx="11"/>
          </p:nvPr>
        </p:nvSpPr>
        <p:spPr>
          <a:xfrm>
            <a:off x="568960" y="6583680"/>
            <a:ext cx="6199172" cy="389467"/>
          </a:xfrm>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61132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lstStyle/>
          <a:p>
            <a:r>
              <a:rPr lang="en-GB"/>
              <a:t>Click to edit Master title style</a:t>
            </a:r>
            <a:endParaRPr lang="en-US" dirty="0"/>
          </a:p>
        </p:txBody>
      </p:sp>
      <p:sp>
        <p:nvSpPr>
          <p:cNvPr id="6" name="Picture Placeholder 2"/>
          <p:cNvSpPr>
            <a:spLocks noGrp="1" noChangeAspect="1"/>
          </p:cNvSpPr>
          <p:nvPr>
            <p:ph type="pic" idx="13"/>
          </p:nvPr>
        </p:nvSpPr>
        <p:spPr>
          <a:xfrm>
            <a:off x="568960" y="568960"/>
            <a:ext cx="8615680" cy="333248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707"/>
            </a:lvl1pPr>
            <a:lvl2pPr marL="487695" indent="0">
              <a:buNone/>
              <a:defRPr sz="1707"/>
            </a:lvl2pPr>
            <a:lvl3pPr marL="975390" indent="0">
              <a:buNone/>
              <a:defRPr sz="1707"/>
            </a:lvl3pPr>
            <a:lvl4pPr marL="1463086" indent="0">
              <a:buNone/>
              <a:defRPr sz="1707"/>
            </a:lvl4pPr>
            <a:lvl5pPr marL="1950781" indent="0">
              <a:buNone/>
              <a:defRPr sz="1707"/>
            </a:lvl5pPr>
            <a:lvl6pPr marL="2438476" indent="0">
              <a:buNone/>
              <a:defRPr sz="1707"/>
            </a:lvl6pPr>
            <a:lvl7pPr marL="2926171" indent="0">
              <a:buNone/>
              <a:defRPr sz="1707"/>
            </a:lvl7pPr>
            <a:lvl8pPr marL="3413867" indent="0">
              <a:buNone/>
              <a:defRPr sz="1707"/>
            </a:lvl8pPr>
            <a:lvl9pPr marL="3901562" indent="0">
              <a:buNone/>
              <a:defRPr sz="1707"/>
            </a:lvl9pPr>
          </a:lstStyle>
          <a:p>
            <a:r>
              <a:rPr lang="en-GB"/>
              <a:t>Click icon to add picture</a:t>
            </a:r>
            <a:endParaRPr lang="en-US" dirty="0"/>
          </a:p>
        </p:txBody>
      </p:sp>
      <p:sp>
        <p:nvSpPr>
          <p:cNvPr id="9" name="Text Placeholder 9"/>
          <p:cNvSpPr>
            <a:spLocks noGrp="1"/>
          </p:cNvSpPr>
          <p:nvPr>
            <p:ph type="body" sz="quarter" idx="14"/>
          </p:nvPr>
        </p:nvSpPr>
        <p:spPr>
          <a:xfrm>
            <a:off x="812802" y="4100125"/>
            <a:ext cx="7766754" cy="487680"/>
          </a:xfrm>
        </p:spPr>
        <p:txBody>
          <a:bodyPr anchor="t">
            <a:normAutofit/>
          </a:bodyPr>
          <a:lstStyle>
            <a:lvl1pPr marL="0" indent="0">
              <a:buFontTx/>
              <a:buNone/>
              <a:defRPr sz="1707"/>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4388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68960" y="568960"/>
            <a:ext cx="8615680" cy="3088640"/>
          </a:xfrm>
        </p:spPr>
        <p:txBody>
          <a:bodyPr anchor="ctr">
            <a:normAutofit/>
          </a:bodyPr>
          <a:lstStyle>
            <a:lvl1pPr algn="l">
              <a:defRPr sz="2987" b="0" cap="all"/>
            </a:lvl1pPr>
          </a:lstStyle>
          <a:p>
            <a:r>
              <a:rPr lang="en-GB"/>
              <a:t>Click to edit Master title style</a:t>
            </a:r>
            <a:endParaRPr lang="en-US" dirty="0"/>
          </a:p>
        </p:txBody>
      </p:sp>
      <p:sp>
        <p:nvSpPr>
          <p:cNvPr id="3" name="Text Placeholder 2"/>
          <p:cNvSpPr>
            <a:spLocks noGrp="1"/>
          </p:cNvSpPr>
          <p:nvPr>
            <p:ph type="body" idx="1"/>
          </p:nvPr>
        </p:nvSpPr>
        <p:spPr>
          <a:xfrm>
            <a:off x="568960" y="4389120"/>
            <a:ext cx="6809122" cy="2032000"/>
          </a:xfrm>
        </p:spPr>
        <p:txBody>
          <a:bodyPr anchor="ctr">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49260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369" y="568960"/>
            <a:ext cx="7317106" cy="3088640"/>
          </a:xfrm>
        </p:spPr>
        <p:txBody>
          <a:bodyPr anchor="ctr">
            <a:normAutofit/>
          </a:bodyPr>
          <a:lstStyle>
            <a:lvl1pPr algn="l">
              <a:defRPr sz="2987"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37921" y="3657600"/>
            <a:ext cx="6829298" cy="514773"/>
          </a:xfrm>
        </p:spPr>
        <p:txBody>
          <a:bodyPr anchor="ctr"/>
          <a:lstStyle>
            <a:lvl1pPr marL="0" indent="0">
              <a:buFontTx/>
              <a:buNone/>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GB"/>
              <a:t>Click to edit Master text styles</a:t>
            </a:r>
          </a:p>
        </p:txBody>
      </p:sp>
      <p:sp>
        <p:nvSpPr>
          <p:cNvPr id="3" name="Text Placeholder 2"/>
          <p:cNvSpPr>
            <a:spLocks noGrp="1"/>
          </p:cNvSpPr>
          <p:nvPr>
            <p:ph type="body" idx="1"/>
          </p:nvPr>
        </p:nvSpPr>
        <p:spPr>
          <a:xfrm>
            <a:off x="568960" y="4587808"/>
            <a:ext cx="6807852" cy="1833312"/>
          </a:xfrm>
        </p:spPr>
        <p:txBody>
          <a:bodyPr anchor="ctr">
            <a:normAutofit/>
          </a:bodyPr>
          <a:lstStyle>
            <a:lvl1pPr marL="0" indent="0" algn="l">
              <a:buNone/>
              <a:defRPr sz="2133">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243841" y="757999"/>
            <a:ext cx="487807" cy="623761"/>
          </a:xfrm>
          <a:prstGeom prst="rect">
            <a:avLst/>
          </a:prstGeom>
        </p:spPr>
        <p:txBody>
          <a:bodyPr vert="horz" lIns="97536" tIns="48768" rIns="97536" bIns="48768" rtlCol="0" anchor="ctr">
            <a:noAutofit/>
          </a:bodyPr>
          <a:lstStyle/>
          <a:p>
            <a:pPr lvl="0"/>
            <a:r>
              <a:rPr lang="en-US" sz="8534" dirty="0">
                <a:solidFill>
                  <a:schemeClr val="tx1"/>
                </a:solidFill>
                <a:effectLst/>
              </a:rPr>
              <a:t>“</a:t>
            </a:r>
          </a:p>
        </p:txBody>
      </p:sp>
      <p:sp>
        <p:nvSpPr>
          <p:cNvPr id="15" name="TextBox 14"/>
          <p:cNvSpPr txBox="1"/>
          <p:nvPr/>
        </p:nvSpPr>
        <p:spPr>
          <a:xfrm>
            <a:off x="8209281" y="2953174"/>
            <a:ext cx="487807" cy="623761"/>
          </a:xfrm>
          <a:prstGeom prst="rect">
            <a:avLst/>
          </a:prstGeom>
        </p:spPr>
        <p:txBody>
          <a:bodyPr vert="horz" lIns="97536" tIns="48768" rIns="97536" bIns="48768" rtlCol="0" anchor="ctr">
            <a:noAutofit/>
          </a:bodyPr>
          <a:lstStyle/>
          <a:p>
            <a:pPr lvl="0" algn="r"/>
            <a:r>
              <a:rPr lang="en-US" sz="8534" dirty="0">
                <a:solidFill>
                  <a:schemeClr val="tx1"/>
                </a:solidFill>
                <a:effectLst/>
              </a:rPr>
              <a:t>”</a:t>
            </a:r>
          </a:p>
        </p:txBody>
      </p:sp>
    </p:spTree>
    <p:extLst>
      <p:ext uri="{BB962C8B-B14F-4D97-AF65-F5344CB8AC3E}">
        <p14:creationId xmlns:p14="http://schemas.microsoft.com/office/powerpoint/2010/main" val="2505928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68960" y="3657600"/>
            <a:ext cx="6807852" cy="1810560"/>
          </a:xfrm>
        </p:spPr>
        <p:txBody>
          <a:bodyPr anchor="b">
            <a:normAutofit/>
          </a:bodyPr>
          <a:lstStyle>
            <a:lvl1pPr algn="l">
              <a:defRPr sz="2987" b="0" cap="all"/>
            </a:lvl1pPr>
          </a:lstStyle>
          <a:p>
            <a:r>
              <a:rPr lang="en-GB"/>
              <a:t>Click to edit Master title style</a:t>
            </a:r>
            <a:endParaRPr lang="en-US" dirty="0"/>
          </a:p>
        </p:txBody>
      </p:sp>
      <p:sp>
        <p:nvSpPr>
          <p:cNvPr id="3" name="Text Placeholder 2"/>
          <p:cNvSpPr>
            <a:spLocks noGrp="1"/>
          </p:cNvSpPr>
          <p:nvPr>
            <p:ph type="body" idx="1"/>
          </p:nvPr>
        </p:nvSpPr>
        <p:spPr>
          <a:xfrm>
            <a:off x="568960" y="5475179"/>
            <a:ext cx="6809122" cy="945940"/>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91422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370" y="568960"/>
            <a:ext cx="7317105" cy="3088640"/>
          </a:xfrm>
        </p:spPr>
        <p:txBody>
          <a:bodyPr anchor="ctr">
            <a:normAutofit/>
          </a:bodyPr>
          <a:lstStyle>
            <a:lvl1pPr algn="l">
              <a:defRPr sz="2987"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568960" y="4145280"/>
            <a:ext cx="6807852" cy="1119857"/>
          </a:xfrm>
        </p:spPr>
        <p:txBody>
          <a:bodyPr vert="horz" lIns="91440" tIns="45720" rIns="91440" bIns="45720" rtlCol="0" anchor="b">
            <a:normAutofit/>
          </a:bodyPr>
          <a:lstStyle>
            <a:lvl1pPr>
              <a:buNone/>
              <a:defRPr lang="en-US" sz="2133"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568960" y="5283200"/>
            <a:ext cx="6807851" cy="1137920"/>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243841" y="757999"/>
            <a:ext cx="487807" cy="623761"/>
          </a:xfrm>
          <a:prstGeom prst="rect">
            <a:avLst/>
          </a:prstGeom>
        </p:spPr>
        <p:txBody>
          <a:bodyPr vert="horz" lIns="97536" tIns="48768" rIns="97536" bIns="48768" rtlCol="0" anchor="ctr">
            <a:noAutofit/>
          </a:bodyPr>
          <a:lstStyle/>
          <a:p>
            <a:pPr lvl="0"/>
            <a:r>
              <a:rPr lang="en-US" sz="8534" dirty="0">
                <a:solidFill>
                  <a:schemeClr val="tx1"/>
                </a:solidFill>
                <a:effectLst/>
              </a:rPr>
              <a:t>“</a:t>
            </a:r>
          </a:p>
        </p:txBody>
      </p:sp>
      <p:sp>
        <p:nvSpPr>
          <p:cNvPr id="15" name="TextBox 14"/>
          <p:cNvSpPr txBox="1"/>
          <p:nvPr/>
        </p:nvSpPr>
        <p:spPr>
          <a:xfrm>
            <a:off x="8209281" y="2953174"/>
            <a:ext cx="487807" cy="623761"/>
          </a:xfrm>
          <a:prstGeom prst="rect">
            <a:avLst/>
          </a:prstGeom>
        </p:spPr>
        <p:txBody>
          <a:bodyPr vert="horz" lIns="97536" tIns="48768" rIns="97536" bIns="48768" rtlCol="0" anchor="ctr">
            <a:noAutofit/>
          </a:bodyPr>
          <a:lstStyle/>
          <a:p>
            <a:pPr lvl="0" algn="r"/>
            <a:r>
              <a:rPr lang="en-US" sz="8534" dirty="0">
                <a:solidFill>
                  <a:schemeClr val="tx1"/>
                </a:solidFill>
                <a:effectLst/>
              </a:rPr>
              <a:t>”</a:t>
            </a:r>
          </a:p>
        </p:txBody>
      </p:sp>
    </p:spTree>
    <p:extLst>
      <p:ext uri="{BB962C8B-B14F-4D97-AF65-F5344CB8AC3E}">
        <p14:creationId xmlns:p14="http://schemas.microsoft.com/office/powerpoint/2010/main" val="821953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68960" y="568960"/>
            <a:ext cx="8027369" cy="3088640"/>
          </a:xfrm>
        </p:spPr>
        <p:txBody>
          <a:bodyPr vert="horz" lIns="91440" tIns="45720" rIns="91440" bIns="45720" rtlCol="0" anchor="ctr">
            <a:normAutofit/>
          </a:bodyPr>
          <a:lstStyle>
            <a:lvl1pPr>
              <a:defRPr lang="en-US" sz="2987"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568960" y="4190436"/>
            <a:ext cx="6807852" cy="894080"/>
          </a:xfrm>
        </p:spPr>
        <p:txBody>
          <a:bodyPr vert="horz" lIns="91440" tIns="45720" rIns="91440" bIns="45720" rtlCol="0" anchor="b">
            <a:normAutofit/>
          </a:bodyPr>
          <a:lstStyle>
            <a:lvl1pPr>
              <a:buNone/>
              <a:defRPr lang="en-US" sz="2133"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568960" y="5084518"/>
            <a:ext cx="6807851" cy="1336603"/>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53965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lgn="l">
              <a:defRPr sz="2987"/>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68961" y="568961"/>
            <a:ext cx="6991858" cy="4018848"/>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0147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166" y="568960"/>
            <a:ext cx="2180474" cy="4714240"/>
          </a:xfrm>
        </p:spPr>
        <p:txBody>
          <a:bodyPr vert="eaVert">
            <a:normAutofit/>
          </a:bodyPr>
          <a:lstStyle>
            <a:lvl1pPr>
              <a:defRPr sz="2987"/>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68960" y="568960"/>
            <a:ext cx="6240013" cy="585216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851255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31BC9-5F65-6FA8-EEF8-C45266231C05}"/>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DB86BDF0-2ECD-81C9-FA2E-BBD0BAE2DE48}"/>
              </a:ext>
            </a:extLst>
          </p:cNvPr>
          <p:cNvSpPr txBox="1">
            <a:spLocks noGrp="1"/>
          </p:cNvSpPr>
          <p:nvPr>
            <p:ph idx="1"/>
          </p:nvPr>
        </p:nvSpPr>
        <p:spPr>
          <a:xfrm>
            <a:off x="670563" y="1947336"/>
            <a:ext cx="4145282" cy="464142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304649A-43C7-DBB6-4D8F-A0D376D77F20}"/>
              </a:ext>
            </a:extLst>
          </p:cNvPr>
          <p:cNvSpPr txBox="1">
            <a:spLocks noGrp="1"/>
          </p:cNvSpPr>
          <p:nvPr>
            <p:ph idx="2"/>
          </p:nvPr>
        </p:nvSpPr>
        <p:spPr>
          <a:xfrm>
            <a:off x="4937761" y="1947336"/>
            <a:ext cx="4145282" cy="464142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AC79647-0910-34F2-5524-6E8B780309AE}"/>
              </a:ext>
            </a:extLst>
          </p:cNvPr>
          <p:cNvSpPr txBox="1">
            <a:spLocks noGrp="1"/>
          </p:cNvSpPr>
          <p:nvPr>
            <p:ph type="dt" sz="half" idx="7"/>
          </p:nvPr>
        </p:nvSpPr>
        <p:spPr/>
        <p:txBody>
          <a:bodyPr/>
          <a:lstStyle>
            <a:lvl1pPr>
              <a:defRPr/>
            </a:lvl1pPr>
          </a:lstStyle>
          <a:p>
            <a:pPr lvl="0"/>
            <a:fld id="{692E3E2F-9C36-40E2-8BD8-63EBA888C819}" type="datetime1">
              <a:rPr lang="en-GB"/>
              <a:pPr lvl="0"/>
              <a:t>17/02/2026</a:t>
            </a:fld>
            <a:endParaRPr lang="en-GB"/>
          </a:p>
        </p:txBody>
      </p:sp>
      <p:sp>
        <p:nvSpPr>
          <p:cNvPr id="6" name="Footer Placeholder 5">
            <a:extLst>
              <a:ext uri="{FF2B5EF4-FFF2-40B4-BE49-F238E27FC236}">
                <a16:creationId xmlns:a16="http://schemas.microsoft.com/office/drawing/2014/main" id="{2AD443AC-B3C3-2DD1-CFE7-3094B6762A3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85E90E7-ECB9-26F8-B007-D452A96DFDB2}"/>
              </a:ext>
            </a:extLst>
          </p:cNvPr>
          <p:cNvSpPr txBox="1">
            <a:spLocks noGrp="1"/>
          </p:cNvSpPr>
          <p:nvPr>
            <p:ph type="sldNum" sz="quarter" idx="8"/>
          </p:nvPr>
        </p:nvSpPr>
        <p:spPr/>
        <p:txBody>
          <a:bodyPr/>
          <a:lstStyle>
            <a:lvl1pPr>
              <a:defRPr/>
            </a:lvl1pPr>
          </a:lstStyle>
          <a:p>
            <a:pPr lvl="0"/>
            <a:fld id="{EAD1DCB3-BB70-4A58-9883-1D31D59D3B0B}" type="slidenum">
              <a:t>‹#›</a:t>
            </a:fld>
            <a:endParaRPr lang="en-GB"/>
          </a:p>
        </p:txBody>
      </p:sp>
    </p:spTree>
    <p:extLst>
      <p:ext uri="{BB962C8B-B14F-4D97-AF65-F5344CB8AC3E}">
        <p14:creationId xmlns:p14="http://schemas.microsoft.com/office/powerpoint/2010/main" val="223247784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7115387" y="4154312"/>
            <a:ext cx="2635153" cy="2835769"/>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68961" y="4795520"/>
            <a:ext cx="6991858" cy="16256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68961" y="568961"/>
            <a:ext cx="6991858" cy="4018848"/>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25595" y="6583684"/>
            <a:ext cx="1280494" cy="389467"/>
          </a:xfrm>
          <a:prstGeom prst="rect">
            <a:avLst/>
          </a:prstGeom>
        </p:spPr>
        <p:txBody>
          <a:bodyPr vert="horz" lIns="91440" tIns="45720" rIns="91440" bIns="45720" rtlCol="0" anchor="t"/>
          <a:lstStyle>
            <a:lvl1pPr algn="r">
              <a:defRPr sz="1067" b="0" i="0">
                <a:solidFill>
                  <a:schemeClr val="bg2">
                    <a:lumMod val="50000"/>
                  </a:schemeClr>
                </a:solidFill>
                <a:effectLst/>
                <a:latin typeface="+mn-lt"/>
              </a:defRPr>
            </a:lvl1pPr>
          </a:lstStyle>
          <a:p>
            <a:fld id="{1D8BD707-D9CF-40AE-B4C6-C98DA3205C09}" type="datetimeFigureOut">
              <a:rPr lang="en-US" smtClean="0"/>
              <a:pPr/>
              <a:t>2/17/2026</a:t>
            </a:fld>
            <a:endParaRPr lang="en-US"/>
          </a:p>
        </p:txBody>
      </p:sp>
      <p:sp>
        <p:nvSpPr>
          <p:cNvPr id="5" name="Footer Placeholder 4"/>
          <p:cNvSpPr>
            <a:spLocks noGrp="1"/>
          </p:cNvSpPr>
          <p:nvPr>
            <p:ph type="ftr" sz="quarter" idx="3"/>
          </p:nvPr>
        </p:nvSpPr>
        <p:spPr>
          <a:xfrm>
            <a:off x="568960" y="6583680"/>
            <a:ext cx="6199172" cy="389467"/>
          </a:xfrm>
          <a:prstGeom prst="rect">
            <a:avLst/>
          </a:prstGeom>
        </p:spPr>
        <p:txBody>
          <a:bodyPr vert="horz" lIns="91440" tIns="45720" rIns="91440" bIns="45720" rtlCol="0" anchor="t"/>
          <a:lstStyle>
            <a:lvl1pPr algn="l">
              <a:defRPr sz="1067"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8292722" y="5950377"/>
            <a:ext cx="914034" cy="714587"/>
          </a:xfrm>
          <a:prstGeom prst="rect">
            <a:avLst/>
          </a:prstGeom>
        </p:spPr>
        <p:txBody>
          <a:bodyPr vert="horz" lIns="91440" tIns="45720" rIns="91440" bIns="45720" rtlCol="0" anchor="b"/>
          <a:lstStyle>
            <a:lvl1pPr algn="r">
              <a:defRPr sz="2987" b="0" i="0">
                <a:solidFill>
                  <a:schemeClr val="bg2">
                    <a:lumMod val="50000"/>
                  </a:schemeClr>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912756673"/>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 id="2147483797" r:id="rId18"/>
  </p:sldLayoutIdLst>
  <p:txStyles>
    <p:titleStyle>
      <a:lvl1pPr algn="l" defTabSz="487695" rtl="0" eaLnBrk="1" latinLnBrk="0" hangingPunct="1">
        <a:spcBef>
          <a:spcPct val="0"/>
        </a:spcBef>
        <a:buNone/>
        <a:defRPr sz="3413"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4810" indent="-304810" algn="l" defTabSz="487695" rtl="0" eaLnBrk="1" latinLnBrk="0" hangingPunct="1">
        <a:spcBef>
          <a:spcPct val="20000"/>
        </a:spcBef>
        <a:spcAft>
          <a:spcPts val="640"/>
        </a:spcAft>
        <a:buClr>
          <a:schemeClr val="tx1"/>
        </a:buClr>
        <a:buSzPct val="80000"/>
        <a:buFont typeface="Wingdings 3" panose="05040102010807070707" pitchFamily="18" charset="2"/>
        <a:buChar char=""/>
        <a:defRPr sz="2133" kern="1200" cap="none">
          <a:solidFill>
            <a:schemeClr val="bg2">
              <a:lumMod val="75000"/>
            </a:schemeClr>
          </a:solidFill>
          <a:effectLst/>
          <a:latin typeface="+mn-lt"/>
          <a:ea typeface="+mn-ea"/>
          <a:cs typeface="+mn-cs"/>
        </a:defRPr>
      </a:lvl1pPr>
      <a:lvl2pPr marL="792505" indent="-304810" algn="l" defTabSz="487695" rtl="0" eaLnBrk="1" latinLnBrk="0" hangingPunct="1">
        <a:spcBef>
          <a:spcPct val="20000"/>
        </a:spcBef>
        <a:spcAft>
          <a:spcPts val="640"/>
        </a:spcAft>
        <a:buClr>
          <a:schemeClr val="tx1"/>
        </a:buClr>
        <a:buSzPct val="80000"/>
        <a:buFont typeface="Wingdings 3" panose="05040102010807070707" pitchFamily="18" charset="2"/>
        <a:buChar char=""/>
        <a:defRPr sz="1920" kern="1200" cap="none">
          <a:solidFill>
            <a:schemeClr val="bg2">
              <a:lumMod val="75000"/>
            </a:schemeClr>
          </a:solidFill>
          <a:effectLst/>
          <a:latin typeface="+mn-lt"/>
          <a:ea typeface="+mn-ea"/>
          <a:cs typeface="+mn-cs"/>
        </a:defRPr>
      </a:lvl2pPr>
      <a:lvl3pPr marL="1280200" indent="-304810" algn="l" defTabSz="487695" rtl="0" eaLnBrk="1" latinLnBrk="0" hangingPunct="1">
        <a:spcBef>
          <a:spcPct val="20000"/>
        </a:spcBef>
        <a:spcAft>
          <a:spcPts val="640"/>
        </a:spcAft>
        <a:buClr>
          <a:schemeClr val="tx1"/>
        </a:buClr>
        <a:buSzPct val="80000"/>
        <a:buFont typeface="Wingdings 3" panose="05040102010807070707" pitchFamily="18" charset="2"/>
        <a:buChar char=""/>
        <a:defRPr sz="1707" kern="1200" cap="none">
          <a:solidFill>
            <a:schemeClr val="bg2">
              <a:lumMod val="75000"/>
            </a:schemeClr>
          </a:solidFill>
          <a:effectLst/>
          <a:latin typeface="+mn-lt"/>
          <a:ea typeface="+mn-ea"/>
          <a:cs typeface="+mn-cs"/>
        </a:defRPr>
      </a:lvl3pPr>
      <a:lvl4pPr marL="1645971" indent="-182886"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4pPr>
      <a:lvl5pPr marL="2133667" indent="-182886"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5pPr>
      <a:lvl6pPr marL="2682324"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6pPr>
      <a:lvl7pPr marL="3170019"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7pPr>
      <a:lvl8pPr marL="3657714"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8pPr>
      <a:lvl9pPr marL="4145410"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9pPr>
    </p:bodyStyle>
    <p:otherStyle>
      <a:defPPr>
        <a:defRPr lang="en-US"/>
      </a:defPPr>
      <a:lvl1pPr marL="0" algn="l" defTabSz="487695" rtl="0" eaLnBrk="1" latinLnBrk="0" hangingPunct="1">
        <a:defRPr sz="1920" kern="1200">
          <a:solidFill>
            <a:schemeClr val="tx1"/>
          </a:solidFill>
          <a:latin typeface="+mn-lt"/>
          <a:ea typeface="+mn-ea"/>
          <a:cs typeface="+mn-cs"/>
        </a:defRPr>
      </a:lvl1pPr>
      <a:lvl2pPr marL="487695" algn="l" defTabSz="487695" rtl="0" eaLnBrk="1" latinLnBrk="0" hangingPunct="1">
        <a:defRPr sz="1920" kern="1200">
          <a:solidFill>
            <a:schemeClr val="tx1"/>
          </a:solidFill>
          <a:latin typeface="+mn-lt"/>
          <a:ea typeface="+mn-ea"/>
          <a:cs typeface="+mn-cs"/>
        </a:defRPr>
      </a:lvl2pPr>
      <a:lvl3pPr marL="975390" algn="l" defTabSz="487695" rtl="0" eaLnBrk="1" latinLnBrk="0" hangingPunct="1">
        <a:defRPr sz="1920" kern="1200">
          <a:solidFill>
            <a:schemeClr val="tx1"/>
          </a:solidFill>
          <a:latin typeface="+mn-lt"/>
          <a:ea typeface="+mn-ea"/>
          <a:cs typeface="+mn-cs"/>
        </a:defRPr>
      </a:lvl3pPr>
      <a:lvl4pPr marL="1463086" algn="l" defTabSz="487695" rtl="0" eaLnBrk="1" latinLnBrk="0" hangingPunct="1">
        <a:defRPr sz="1920" kern="1200">
          <a:solidFill>
            <a:schemeClr val="tx1"/>
          </a:solidFill>
          <a:latin typeface="+mn-lt"/>
          <a:ea typeface="+mn-ea"/>
          <a:cs typeface="+mn-cs"/>
        </a:defRPr>
      </a:lvl4pPr>
      <a:lvl5pPr marL="1950781" algn="l" defTabSz="487695" rtl="0" eaLnBrk="1" latinLnBrk="0" hangingPunct="1">
        <a:defRPr sz="1920" kern="1200">
          <a:solidFill>
            <a:schemeClr val="tx1"/>
          </a:solidFill>
          <a:latin typeface="+mn-lt"/>
          <a:ea typeface="+mn-ea"/>
          <a:cs typeface="+mn-cs"/>
        </a:defRPr>
      </a:lvl5pPr>
      <a:lvl6pPr marL="2438476" algn="l" defTabSz="487695" rtl="0" eaLnBrk="1" latinLnBrk="0" hangingPunct="1">
        <a:defRPr sz="1920" kern="1200">
          <a:solidFill>
            <a:schemeClr val="tx1"/>
          </a:solidFill>
          <a:latin typeface="+mn-lt"/>
          <a:ea typeface="+mn-ea"/>
          <a:cs typeface="+mn-cs"/>
        </a:defRPr>
      </a:lvl6pPr>
      <a:lvl7pPr marL="2926171" algn="l" defTabSz="487695" rtl="0" eaLnBrk="1" latinLnBrk="0" hangingPunct="1">
        <a:defRPr sz="1920" kern="1200">
          <a:solidFill>
            <a:schemeClr val="tx1"/>
          </a:solidFill>
          <a:latin typeface="+mn-lt"/>
          <a:ea typeface="+mn-ea"/>
          <a:cs typeface="+mn-cs"/>
        </a:defRPr>
      </a:lvl7pPr>
      <a:lvl8pPr marL="3413867" algn="l" defTabSz="487695" rtl="0" eaLnBrk="1" latinLnBrk="0" hangingPunct="1">
        <a:defRPr sz="1920" kern="1200">
          <a:solidFill>
            <a:schemeClr val="tx1"/>
          </a:solidFill>
          <a:latin typeface="+mn-lt"/>
          <a:ea typeface="+mn-ea"/>
          <a:cs typeface="+mn-cs"/>
        </a:defRPr>
      </a:lvl8pPr>
      <a:lvl9pPr marL="3901562" algn="l" defTabSz="487695" rtl="0" eaLnBrk="1" latinLnBrk="0" hangingPunct="1">
        <a:defRPr sz="19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jpeg" /><Relationship Id="rId7" Type="http://schemas.openxmlformats.org/officeDocument/2006/relationships/diagramColors" Target="../diagrams/colors1.xml"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hyperlink" Target="https://ico.org.uk/for-organisations/guide-to-data-protection/" TargetMode="External" /><Relationship Id="rId2" Type="http://schemas.openxmlformats.org/officeDocument/2006/relationships/notesSlide" Target="../notesSlides/notesSlide6.xml" /><Relationship Id="rId1" Type="http://schemas.openxmlformats.org/officeDocument/2006/relationships/slideLayout" Target="../slideLayouts/slideLayout7.xml" /><Relationship Id="rId4" Type="http://schemas.openxmlformats.org/officeDocument/2006/relationships/hyperlink" Target="https://www.oecd.org/digital/artificial-intelligenc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Managing Business Information Systems</a:t>
              </a:r>
            </a:p>
          </p:txBody>
        </p:sp>
      </p:grpSp>
      <p:sp>
        <p:nvSpPr>
          <p:cNvPr id="5" name="TextBox 5"/>
          <p:cNvSpPr txBox="1"/>
          <p:nvPr/>
        </p:nvSpPr>
        <p:spPr>
          <a:xfrm>
            <a:off x="579120" y="1685925"/>
            <a:ext cx="8595360" cy="4190378"/>
          </a:xfrm>
          <a:prstGeom prst="rect">
            <a:avLst/>
          </a:prstGeom>
        </p:spPr>
        <p:txBody>
          <a:bodyPr lIns="0" tIns="0" rIns="0" bIns="0" rtlCol="0" anchor="t">
            <a:spAutoFit/>
          </a:bodyPr>
          <a:lstStyle/>
          <a:p>
            <a:pPr marL="439273" lvl="1" indent="-219637" algn="l">
              <a:lnSpc>
                <a:spcPts val="4095"/>
              </a:lnSpc>
              <a:buFont typeface="Arial"/>
              <a:buChar char="•"/>
            </a:pPr>
            <a:r>
              <a:rPr lang="en-US" sz="3413" dirty="0">
                <a:solidFill>
                  <a:srgbClr val="000000"/>
                </a:solidFill>
                <a:latin typeface="Calibri (MS)"/>
                <a:ea typeface="Calibri (MS)"/>
                <a:cs typeface="Calibri (MS)"/>
                <a:sym typeface="Calibri (MS)"/>
              </a:rPr>
              <a:t>LCLM5004 – Managing Business Information</a:t>
            </a:r>
          </a:p>
          <a:p>
            <a:pPr marL="439273" lvl="1" indent="-219637" algn="l">
              <a:lnSpc>
                <a:spcPts val="4095"/>
              </a:lnSpc>
              <a:buFont typeface="Arial"/>
              <a:buChar char="•"/>
            </a:pPr>
            <a:r>
              <a:rPr lang="en-US" sz="3413" dirty="0">
                <a:solidFill>
                  <a:srgbClr val="000000"/>
                </a:solidFill>
                <a:latin typeface="Calibri (MS)"/>
                <a:ea typeface="Calibri (MS)"/>
                <a:cs typeface="Calibri (MS)"/>
                <a:sym typeface="Calibri (MS)"/>
              </a:rPr>
              <a:t>Group Presentation</a:t>
            </a:r>
          </a:p>
          <a:p>
            <a:pPr marL="439273" lvl="1" indent="-219637" algn="l">
              <a:lnSpc>
                <a:spcPts val="4095"/>
              </a:lnSpc>
            </a:pPr>
            <a:endParaRPr lang="en-US" sz="3413" dirty="0">
              <a:solidFill>
                <a:srgbClr val="000000"/>
              </a:solidFill>
              <a:latin typeface="Calibri (MS)"/>
              <a:ea typeface="Calibri (MS)"/>
              <a:cs typeface="Calibri (MS)"/>
              <a:sym typeface="Calibri (MS)"/>
            </a:endParaRPr>
          </a:p>
          <a:p>
            <a:pPr marL="439273" lvl="1" indent="-219637" algn="l">
              <a:lnSpc>
                <a:spcPts val="4095"/>
              </a:lnSpc>
              <a:buFont typeface="Arial"/>
              <a:buChar char="•"/>
            </a:pPr>
            <a:r>
              <a:rPr lang="en-US" sz="3413" dirty="0">
                <a:solidFill>
                  <a:srgbClr val="000000"/>
                </a:solidFill>
                <a:latin typeface="Calibri (MS)"/>
                <a:ea typeface="Calibri (MS)"/>
                <a:cs typeface="Calibri (MS)"/>
                <a:sym typeface="Calibri (MS)"/>
              </a:rPr>
              <a:t>Group Members:</a:t>
            </a:r>
          </a:p>
          <a:p>
            <a:pPr marL="439273" lvl="1" indent="-219637" algn="l">
              <a:lnSpc>
                <a:spcPts val="4095"/>
              </a:lnSpc>
              <a:buFont typeface="Arial"/>
              <a:buChar char="•"/>
            </a:pPr>
            <a:r>
              <a:rPr lang="en-US" sz="3413" dirty="0">
                <a:solidFill>
                  <a:schemeClr val="bg1"/>
                </a:solidFill>
                <a:latin typeface="Calibri (MS)"/>
                <a:ea typeface="Calibri (MS)"/>
                <a:cs typeface="Calibri (MS)"/>
                <a:sym typeface="Calibri (MS)"/>
              </a:rPr>
              <a:t>Person 1 - Tayyib</a:t>
            </a:r>
          </a:p>
          <a:p>
            <a:pPr marL="439273" lvl="1" indent="-219637" algn="l">
              <a:lnSpc>
                <a:spcPts val="4095"/>
              </a:lnSpc>
              <a:buFont typeface="Arial"/>
              <a:buChar char="•"/>
            </a:pPr>
            <a:r>
              <a:rPr lang="en-US" sz="3413" dirty="0">
                <a:solidFill>
                  <a:schemeClr val="accent2">
                    <a:lumMod val="40000"/>
                    <a:lumOff val="60000"/>
                  </a:schemeClr>
                </a:solidFill>
                <a:latin typeface="Calibri (MS)"/>
                <a:ea typeface="Calibri (MS)"/>
                <a:cs typeface="Calibri (MS)"/>
                <a:sym typeface="Calibri (MS)"/>
              </a:rPr>
              <a:t>Person 2- Krystal</a:t>
            </a:r>
          </a:p>
          <a:p>
            <a:pPr marL="439273" lvl="1" indent="-219637" algn="l">
              <a:lnSpc>
                <a:spcPts val="4095"/>
              </a:lnSpc>
              <a:buFont typeface="Arial"/>
              <a:buChar char="•"/>
            </a:pPr>
            <a:r>
              <a:rPr lang="en-US" sz="3413" dirty="0">
                <a:solidFill>
                  <a:schemeClr val="bg1"/>
                </a:solidFill>
                <a:latin typeface="Calibri (MS)"/>
                <a:ea typeface="Calibri (MS)"/>
                <a:cs typeface="Calibri (MS)"/>
                <a:sym typeface="Calibri (MS)"/>
              </a:rPr>
              <a:t>Person 3 – Mohammed Imran Ali</a:t>
            </a:r>
          </a:p>
          <a:p>
            <a:pPr marL="439273" lvl="1" indent="-219637" algn="l">
              <a:lnSpc>
                <a:spcPts val="4095"/>
              </a:lnSpc>
              <a:buFont typeface="Arial"/>
              <a:buChar char="•"/>
            </a:pPr>
            <a:r>
              <a:rPr lang="en-US" sz="3413" dirty="0">
                <a:solidFill>
                  <a:srgbClr val="FF0000"/>
                </a:solidFill>
                <a:latin typeface="Calibri (MS)"/>
                <a:ea typeface="Calibri (MS)"/>
                <a:cs typeface="Calibri (MS)"/>
                <a:sym typeface="Calibri (MS)"/>
              </a:rPr>
              <a:t>Person 5- </a:t>
            </a:r>
            <a:r>
              <a:rPr lang="en-US" sz="3413" dirty="0" err="1">
                <a:solidFill>
                  <a:srgbClr val="FF0000"/>
                </a:solidFill>
                <a:latin typeface="Calibri (MS)"/>
                <a:ea typeface="Calibri (MS)"/>
                <a:cs typeface="Calibri (MS)"/>
                <a:sym typeface="Calibri (MS)"/>
              </a:rPr>
              <a:t>Omima</a:t>
            </a:r>
            <a:endParaRPr lang="en-US" sz="3413" dirty="0">
              <a:solidFill>
                <a:srgbClr val="FF0000"/>
              </a:solidFill>
              <a:latin typeface="Calibri (MS)"/>
              <a:ea typeface="Calibri (MS)"/>
              <a:cs typeface="Calibri (MS)"/>
              <a:sym typeface="Calibri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2895600" y="4011"/>
            <a:ext cx="4501726" cy="1607538"/>
          </a:xfrm>
          <a:prstGeom prst="rect">
            <a:avLst/>
          </a:prstGeom>
        </p:spPr>
        <p:txBody>
          <a:bodyPr vert="horz" lIns="91440" tIns="45720" rIns="91440" bIns="45720" rtlCol="0" anchor="ctr">
            <a:normAutofit/>
          </a:bodyPr>
          <a:lstStyle/>
          <a:p>
            <a:pPr defTabSz="457200">
              <a:lnSpc>
                <a:spcPct val="90000"/>
              </a:lnSpc>
              <a:spcBef>
                <a:spcPct val="0"/>
              </a:spcBef>
              <a:spcAft>
                <a:spcPts val="600"/>
              </a:spcAft>
            </a:pPr>
            <a:r>
              <a:rPr lang="en-US" sz="2500" cap="all">
                <a:ln w="3175" cmpd="sng">
                  <a:noFill/>
                </a:ln>
                <a:latin typeface="+mj-lt"/>
                <a:ea typeface="+mj-ea"/>
                <a:cs typeface="+mj-cs"/>
              </a:rPr>
              <a:t>Scenario: A Growing Retail Organisation Modernising Its Information Systems</a:t>
            </a:r>
            <a:endParaRPr lang="en-US" sz="2500" cap="all">
              <a:ln w="3175" cmpd="sng">
                <a:noFill/>
              </a:ln>
              <a:latin typeface="+mj-lt"/>
              <a:ea typeface="+mj-ea"/>
              <a:cs typeface="+mj-cs"/>
              <a:sym typeface="Calibri (MS)"/>
            </a:endParaRPr>
          </a:p>
        </p:txBody>
      </p:sp>
      <p:pic>
        <p:nvPicPr>
          <p:cNvPr id="8" name="Picture 7">
            <a:extLst>
              <a:ext uri="{FF2B5EF4-FFF2-40B4-BE49-F238E27FC236}">
                <a16:creationId xmlns:a16="http://schemas.microsoft.com/office/drawing/2014/main" id="{03AC20E1-5DA9-C923-4701-18034D6B0119}"/>
              </a:ext>
            </a:extLst>
          </p:cNvPr>
          <p:cNvPicPr>
            <a:picLocks noChangeAspect="1"/>
          </p:cNvPicPr>
          <p:nvPr/>
        </p:nvPicPr>
        <p:blipFill>
          <a:blip r:embed="rId3"/>
          <a:srcRect l="44378" r="30058" b="1"/>
          <a:stretch>
            <a:fillRect/>
          </a:stretch>
        </p:blipFill>
        <p:spPr>
          <a:xfrm>
            <a:off x="664" y="10"/>
            <a:ext cx="2801620" cy="7315190"/>
          </a:xfrm>
          <a:prstGeom prst="rect">
            <a:avLst/>
          </a:prstGeom>
          <a:effectLst>
            <a:innerShdw blurRad="57150" dist="38100" dir="14460000">
              <a:prstClr val="black">
                <a:alpha val="70000"/>
              </a:prstClr>
            </a:innerShdw>
          </a:effectLst>
        </p:spPr>
      </p:pic>
      <p:graphicFrame>
        <p:nvGraphicFramePr>
          <p:cNvPr id="7" name="TextBox 5">
            <a:extLst>
              <a:ext uri="{FF2B5EF4-FFF2-40B4-BE49-F238E27FC236}">
                <a16:creationId xmlns:a16="http://schemas.microsoft.com/office/drawing/2014/main" id="{62B83FC7-0196-3CE7-792D-B78B240F1250}"/>
              </a:ext>
            </a:extLst>
          </p:cNvPr>
          <p:cNvGraphicFramePr/>
          <p:nvPr>
            <p:extLst>
              <p:ext uri="{D42A27DB-BD31-4B8C-83A1-F6EECF244321}">
                <p14:modId xmlns:p14="http://schemas.microsoft.com/office/powerpoint/2010/main" val="151136138"/>
              </p:ext>
            </p:extLst>
          </p:nvPr>
        </p:nvGraphicFramePr>
        <p:xfrm>
          <a:off x="3048000" y="1600200"/>
          <a:ext cx="6172200" cy="5029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B0627-A1C0-926C-AD49-5B0553D0FE1F}"/>
              </a:ext>
            </a:extLst>
          </p:cNvPr>
          <p:cNvSpPr txBox="1">
            <a:spLocks noGrp="1"/>
          </p:cNvSpPr>
          <p:nvPr>
            <p:ph type="title"/>
          </p:nvPr>
        </p:nvSpPr>
        <p:spPr>
          <a:xfrm>
            <a:off x="304800" y="304800"/>
            <a:ext cx="8412480" cy="1060447"/>
          </a:xfrm>
        </p:spPr>
        <p:txBody>
          <a:bodyPr/>
          <a:lstStyle/>
          <a:p>
            <a:pPr lvl="0"/>
            <a:r>
              <a:rPr lang="en-GB" dirty="0">
                <a:solidFill>
                  <a:schemeClr val="bg1"/>
                </a:solidFill>
              </a:rPr>
              <a:t>What are information systems</a:t>
            </a:r>
          </a:p>
        </p:txBody>
      </p:sp>
      <p:sp>
        <p:nvSpPr>
          <p:cNvPr id="3" name="Content Placeholder 2">
            <a:extLst>
              <a:ext uri="{FF2B5EF4-FFF2-40B4-BE49-F238E27FC236}">
                <a16:creationId xmlns:a16="http://schemas.microsoft.com/office/drawing/2014/main" id="{7103D005-34BB-1CEA-5EB4-7160925BE609}"/>
              </a:ext>
            </a:extLst>
          </p:cNvPr>
          <p:cNvSpPr txBox="1">
            <a:spLocks noGrp="1"/>
          </p:cNvSpPr>
          <p:nvPr>
            <p:ph idx="1"/>
          </p:nvPr>
        </p:nvSpPr>
        <p:spPr>
          <a:xfrm>
            <a:off x="327660" y="2514600"/>
            <a:ext cx="2947710" cy="3733802"/>
          </a:xfrm>
        </p:spPr>
        <p:txBody>
          <a:bodyPr>
            <a:normAutofit/>
          </a:bodyPr>
          <a:lstStyle/>
          <a:p>
            <a:pPr marL="0" indent="0">
              <a:lnSpc>
                <a:spcPct val="80000"/>
              </a:lnSpc>
              <a:buNone/>
            </a:pPr>
            <a:r>
              <a:rPr lang="en-GB" sz="1920" b="1" dirty="0"/>
              <a:t>The Digital Engine of Business Operations</a:t>
            </a:r>
          </a:p>
          <a:p>
            <a:pPr marL="0" indent="0">
              <a:lnSpc>
                <a:spcPct val="80000"/>
              </a:lnSpc>
              <a:buNone/>
            </a:pPr>
            <a:r>
              <a:rPr lang="en-GB" sz="1920" dirty="0">
                <a:latin typeface="Aptos" panose="020B0004020202020204" pitchFamily="34" charset="0"/>
              </a:rPr>
              <a:t>These systems automatically collect the data from all business activities. They transform this raw data into reports through calculation and summarization. Finally, they give this intelligence to managers and staff via alerts and scheduled reports.</a:t>
            </a:r>
          </a:p>
        </p:txBody>
      </p:sp>
      <p:sp>
        <p:nvSpPr>
          <p:cNvPr id="4" name="Content Placeholder 3">
            <a:extLst>
              <a:ext uri="{FF2B5EF4-FFF2-40B4-BE49-F238E27FC236}">
                <a16:creationId xmlns:a16="http://schemas.microsoft.com/office/drawing/2014/main" id="{70AF4962-10E0-DAAF-1B38-84893E7D180E}"/>
              </a:ext>
            </a:extLst>
          </p:cNvPr>
          <p:cNvSpPr txBox="1">
            <a:spLocks noGrp="1"/>
          </p:cNvSpPr>
          <p:nvPr>
            <p:ph idx="2"/>
          </p:nvPr>
        </p:nvSpPr>
        <p:spPr>
          <a:xfrm>
            <a:off x="3547477" y="2374902"/>
            <a:ext cx="2800229" cy="3733802"/>
          </a:xfrm>
        </p:spPr>
        <p:txBody>
          <a:bodyPr>
            <a:normAutofit/>
          </a:bodyPr>
          <a:lstStyle/>
          <a:p>
            <a:pPr marL="0" indent="0">
              <a:lnSpc>
                <a:spcPct val="80000"/>
              </a:lnSpc>
              <a:buNone/>
            </a:pPr>
            <a:r>
              <a:rPr lang="en-GB" sz="1920" b="1" dirty="0"/>
              <a:t>Support managers and employees</a:t>
            </a:r>
          </a:p>
          <a:p>
            <a:pPr marL="0" indent="0">
              <a:lnSpc>
                <a:spcPct val="80000"/>
              </a:lnSpc>
              <a:buNone/>
            </a:pPr>
            <a:r>
              <a:rPr lang="en-GB" sz="1920" dirty="0">
                <a:latin typeface="Aptos" panose="020B0004020202020204" pitchFamily="34" charset="0"/>
              </a:rPr>
              <a:t>For managers, they provide the data  for planning, performance, and making evidence-based decisions. For employees, they decrease their work by automating tasks and giving quick information to customers.</a:t>
            </a:r>
          </a:p>
        </p:txBody>
      </p:sp>
      <p:sp>
        <p:nvSpPr>
          <p:cNvPr id="5" name="TextBox 4">
            <a:extLst>
              <a:ext uri="{FF2B5EF4-FFF2-40B4-BE49-F238E27FC236}">
                <a16:creationId xmlns:a16="http://schemas.microsoft.com/office/drawing/2014/main" id="{49DE133B-93FF-40A6-377B-DA85082E35B8}"/>
              </a:ext>
            </a:extLst>
          </p:cNvPr>
          <p:cNvSpPr txBox="1"/>
          <p:nvPr/>
        </p:nvSpPr>
        <p:spPr>
          <a:xfrm>
            <a:off x="6705600" y="2743200"/>
            <a:ext cx="2800229" cy="3176254"/>
          </a:xfrm>
          <a:prstGeom prst="rect">
            <a:avLst/>
          </a:prstGeom>
          <a:noFill/>
          <a:ln cap="flat">
            <a:noFill/>
          </a:ln>
        </p:spPr>
        <p:txBody>
          <a:bodyPr vert="horz" wrap="square" lIns="73152" tIns="36576" rIns="73152" bIns="36576" anchor="t" anchorCtr="0" compatLnSpc="1">
            <a:spAutoFit/>
          </a:bodyPr>
          <a:lstStyle/>
          <a:p>
            <a:pPr defTabSz="731520">
              <a:defRPr sz="1800" b="0" i="0" u="none" strike="noStrike" kern="0" cap="none" spc="0" baseline="0">
                <a:solidFill>
                  <a:srgbClr val="000000"/>
                </a:solidFill>
                <a:uFillTx/>
              </a:defRPr>
            </a:pPr>
            <a:r>
              <a:rPr lang="en-GB" sz="1920" b="1" dirty="0">
                <a:solidFill>
                  <a:srgbClr val="000000"/>
                </a:solidFill>
                <a:latin typeface="Aptos"/>
              </a:rPr>
              <a:t>Key components: </a:t>
            </a:r>
          </a:p>
          <a:p>
            <a:pPr defTabSz="731520">
              <a:defRPr sz="1800" b="0" i="0" u="none" strike="noStrike" kern="0" cap="none" spc="0" baseline="0">
                <a:solidFill>
                  <a:srgbClr val="000000"/>
                </a:solidFill>
                <a:uFillTx/>
              </a:defRPr>
            </a:pPr>
            <a:endParaRPr lang="en-GB" sz="1520" b="1" dirty="0">
              <a:solidFill>
                <a:srgbClr val="000000"/>
              </a:solidFill>
              <a:latin typeface="Aptos"/>
            </a:endParaRPr>
          </a:p>
          <a:p>
            <a:pPr marL="274320" indent="-274320" defTabSz="731520">
              <a:buSzPct val="100000"/>
              <a:buFont typeface="Arial" pitchFamily="34"/>
              <a:buChar char="•"/>
              <a:defRPr sz="1800" b="0" i="0" u="none" strike="noStrike" kern="0" cap="none" spc="0" baseline="0">
                <a:solidFill>
                  <a:srgbClr val="000000"/>
                </a:solidFill>
                <a:uFillTx/>
              </a:defRPr>
            </a:pPr>
            <a:r>
              <a:rPr lang="en-GB" sz="1520" b="1" dirty="0">
                <a:solidFill>
                  <a:srgbClr val="000000"/>
                </a:solidFill>
                <a:latin typeface="Aptos"/>
              </a:rPr>
              <a:t>People:</a:t>
            </a:r>
            <a:r>
              <a:rPr lang="en-GB" sz="1520" dirty="0">
                <a:solidFill>
                  <a:srgbClr val="000000"/>
                </a:solidFill>
                <a:latin typeface="Aptos"/>
              </a:rPr>
              <a:t> Users, managers, and IT staff access information quickly.</a:t>
            </a:r>
          </a:p>
          <a:p>
            <a:pPr marL="274320" indent="-274320" defTabSz="731520">
              <a:buSzPct val="100000"/>
              <a:buFont typeface="Arial" pitchFamily="34"/>
              <a:buChar char="•"/>
              <a:defRPr sz="1800" b="0" i="0" u="none" strike="noStrike" kern="0" cap="none" spc="0" baseline="0">
                <a:solidFill>
                  <a:srgbClr val="000000"/>
                </a:solidFill>
                <a:uFillTx/>
              </a:defRPr>
            </a:pPr>
            <a:r>
              <a:rPr lang="en-GB" sz="1520" b="1" dirty="0">
                <a:solidFill>
                  <a:srgbClr val="000000"/>
                </a:solidFill>
                <a:latin typeface="Aptos"/>
              </a:rPr>
              <a:t>Processes:</a:t>
            </a:r>
            <a:r>
              <a:rPr lang="en-GB" sz="1520" dirty="0">
                <a:solidFill>
                  <a:srgbClr val="000000"/>
                </a:solidFill>
                <a:latin typeface="Aptos"/>
              </a:rPr>
              <a:t> The business data and reports are done automatically and accurately.</a:t>
            </a:r>
          </a:p>
          <a:p>
            <a:pPr marL="274320" indent="-274320" defTabSz="731520">
              <a:buSzPct val="100000"/>
              <a:buFont typeface="Arial" pitchFamily="34"/>
              <a:buChar char="•"/>
              <a:defRPr sz="1800" b="0" i="0" u="none" strike="noStrike" kern="0" cap="none" spc="0" baseline="0">
                <a:solidFill>
                  <a:srgbClr val="000000"/>
                </a:solidFill>
                <a:uFillTx/>
              </a:defRPr>
            </a:pPr>
            <a:r>
              <a:rPr lang="en-GB" sz="1520" b="1" dirty="0">
                <a:solidFill>
                  <a:srgbClr val="000000"/>
                </a:solidFill>
                <a:latin typeface="Aptos"/>
              </a:rPr>
              <a:t>Data:</a:t>
            </a:r>
            <a:r>
              <a:rPr lang="en-GB" sz="1520" dirty="0">
                <a:solidFill>
                  <a:srgbClr val="000000"/>
                </a:solidFill>
                <a:latin typeface="Aptos"/>
              </a:rPr>
              <a:t> Accurate reports and records; poor data creates </a:t>
            </a:r>
            <a:r>
              <a:rPr lang="en-GB" sz="1520">
                <a:solidFill>
                  <a:srgbClr val="000000"/>
                </a:solidFill>
                <a:latin typeface="Aptos"/>
              </a:rPr>
              <a:t>useless outputs.</a:t>
            </a:r>
            <a:endParaRPr lang="en-GB" sz="1520" b="1" dirty="0">
              <a:solidFill>
                <a:srgbClr val="000000"/>
              </a:solidFill>
              <a:latin typeface="Aptos"/>
            </a:endParaRPr>
          </a:p>
          <a:p>
            <a:pPr marL="274320" indent="-274320" defTabSz="731520">
              <a:buSzPct val="100000"/>
              <a:buFont typeface="Arial" pitchFamily="34"/>
              <a:buChar char="•"/>
              <a:defRPr sz="1800" b="0" i="0" u="none" strike="noStrike" kern="0" cap="none" spc="0" baseline="0">
                <a:solidFill>
                  <a:srgbClr val="000000"/>
                </a:solidFill>
                <a:uFillTx/>
              </a:defRPr>
            </a:pPr>
            <a:endParaRPr lang="en-GB" sz="1520" dirty="0">
              <a:solidFill>
                <a:srgbClr val="000000"/>
              </a:solidFill>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E6ECC-B046-B268-871A-89943B599B0B}"/>
              </a:ext>
            </a:extLst>
          </p:cNvPr>
          <p:cNvSpPr txBox="1">
            <a:spLocks noGrp="1"/>
          </p:cNvSpPr>
          <p:nvPr>
            <p:ph type="title"/>
          </p:nvPr>
        </p:nvSpPr>
        <p:spPr>
          <a:xfrm>
            <a:off x="685800" y="228600"/>
            <a:ext cx="8412480" cy="1060447"/>
          </a:xfrm>
        </p:spPr>
        <p:txBody>
          <a:bodyPr>
            <a:normAutofit fontScale="90000"/>
          </a:bodyPr>
          <a:lstStyle/>
          <a:p>
            <a:pPr lvl="0" algn="ctr"/>
            <a:r>
              <a:rPr lang="en-GB" dirty="0">
                <a:solidFill>
                  <a:schemeClr val="bg1"/>
                </a:solidFill>
              </a:rPr>
              <a:t>Management Information Systems (MIS)</a:t>
            </a:r>
          </a:p>
        </p:txBody>
      </p:sp>
      <p:sp>
        <p:nvSpPr>
          <p:cNvPr id="3" name="Text Placeholder 2">
            <a:extLst>
              <a:ext uri="{FF2B5EF4-FFF2-40B4-BE49-F238E27FC236}">
                <a16:creationId xmlns:a16="http://schemas.microsoft.com/office/drawing/2014/main" id="{F161853F-2457-23CD-F103-8F4774FDD9FA}"/>
              </a:ext>
            </a:extLst>
          </p:cNvPr>
          <p:cNvSpPr txBox="1">
            <a:spLocks noGrp="1"/>
          </p:cNvSpPr>
          <p:nvPr>
            <p:ph type="body" idx="1"/>
          </p:nvPr>
        </p:nvSpPr>
        <p:spPr>
          <a:xfrm>
            <a:off x="751329" y="3118235"/>
            <a:ext cx="3914144" cy="476950"/>
          </a:xfrm>
        </p:spPr>
        <p:txBody>
          <a:bodyPr/>
          <a:lstStyle/>
          <a:p>
            <a:pPr lvl="0"/>
            <a:r>
              <a:rPr lang="en-GB" sz="1760" dirty="0">
                <a:solidFill>
                  <a:schemeClr val="bg1"/>
                </a:solidFill>
              </a:rPr>
              <a:t>Enhances Planning &amp; Control</a:t>
            </a:r>
          </a:p>
        </p:txBody>
      </p:sp>
      <p:sp>
        <p:nvSpPr>
          <p:cNvPr id="5" name="Text Placeholder 4">
            <a:extLst>
              <a:ext uri="{FF2B5EF4-FFF2-40B4-BE49-F238E27FC236}">
                <a16:creationId xmlns:a16="http://schemas.microsoft.com/office/drawing/2014/main" id="{581D377B-6288-726F-4CCE-8A528E57E216}"/>
              </a:ext>
            </a:extLst>
          </p:cNvPr>
          <p:cNvSpPr txBox="1">
            <a:spLocks noGrp="1"/>
          </p:cNvSpPr>
          <p:nvPr>
            <p:ph sz="half" idx="2"/>
          </p:nvPr>
        </p:nvSpPr>
        <p:spPr>
          <a:xfrm>
            <a:off x="5029200" y="2895600"/>
            <a:ext cx="3984750" cy="476950"/>
          </a:xfrm>
        </p:spPr>
        <p:txBody>
          <a:bodyPr anchor="b">
            <a:normAutofit fontScale="85000" lnSpcReduction="10000"/>
          </a:bodyPr>
          <a:lstStyle/>
          <a:p>
            <a:pPr marL="0" indent="0">
              <a:buNone/>
            </a:pPr>
            <a:r>
              <a:rPr lang="en-GB" sz="1760" b="1" dirty="0"/>
              <a:t>Disadvantages: use of only correct data</a:t>
            </a:r>
          </a:p>
        </p:txBody>
      </p:sp>
      <p:sp>
        <p:nvSpPr>
          <p:cNvPr id="4" name="Content Placeholder 3">
            <a:extLst>
              <a:ext uri="{FF2B5EF4-FFF2-40B4-BE49-F238E27FC236}">
                <a16:creationId xmlns:a16="http://schemas.microsoft.com/office/drawing/2014/main" id="{1BB84F01-BF96-AC90-D32F-59D0BD14C23F}"/>
              </a:ext>
            </a:extLst>
          </p:cNvPr>
          <p:cNvSpPr txBox="1">
            <a:spLocks noGrp="1"/>
          </p:cNvSpPr>
          <p:nvPr>
            <p:ph type="body" sz="quarter" idx="3"/>
          </p:nvPr>
        </p:nvSpPr>
        <p:spPr>
          <a:xfrm>
            <a:off x="751328" y="3791102"/>
            <a:ext cx="4049271" cy="3066898"/>
          </a:xfrm>
        </p:spPr>
        <p:txBody>
          <a:bodyPr anchor="t"/>
          <a:lstStyle/>
          <a:p>
            <a:pPr marL="285750" indent="-285750">
              <a:lnSpc>
                <a:spcPct val="70000"/>
              </a:lnSpc>
              <a:buFont typeface="Arial" panose="020B0604020202020204" pitchFamily="34" charset="0"/>
              <a:buChar char="•"/>
            </a:pPr>
            <a:r>
              <a:rPr lang="en-GB" sz="1760" cap="none" dirty="0">
                <a:solidFill>
                  <a:schemeClr val="bg1"/>
                </a:solidFill>
                <a:latin typeface="Aptos" panose="020B0004020202020204" pitchFamily="34" charset="0"/>
              </a:rPr>
              <a:t>It gives the original data that is needed to set realistic goals and plans, based on the evidence. The system would then be used for monitoring actions against plans to allow management to act accordingly and make any required adjustments</a:t>
            </a:r>
            <a:r>
              <a:rPr lang="en-GB" sz="1760" dirty="0">
                <a:solidFill>
                  <a:schemeClr val="bg1"/>
                </a:solidFill>
                <a:latin typeface="Aptos" panose="020B0004020202020204" pitchFamily="34" charset="0"/>
              </a:rPr>
              <a:t>.</a:t>
            </a:r>
            <a:endParaRPr lang="en-GB" sz="1760" b="0" cap="none" dirty="0">
              <a:solidFill>
                <a:schemeClr val="bg1"/>
              </a:solidFill>
            </a:endParaRPr>
          </a:p>
        </p:txBody>
      </p:sp>
      <p:sp>
        <p:nvSpPr>
          <p:cNvPr id="6" name="Content Placeholder 5">
            <a:extLst>
              <a:ext uri="{FF2B5EF4-FFF2-40B4-BE49-F238E27FC236}">
                <a16:creationId xmlns:a16="http://schemas.microsoft.com/office/drawing/2014/main" id="{AFBB1730-7AB2-C617-1D87-A00B623B22A1}"/>
              </a:ext>
            </a:extLst>
          </p:cNvPr>
          <p:cNvSpPr txBox="1">
            <a:spLocks noGrp="1"/>
          </p:cNvSpPr>
          <p:nvPr>
            <p:ph sz="quarter" idx="4"/>
          </p:nvPr>
        </p:nvSpPr>
        <p:spPr>
          <a:xfrm>
            <a:off x="5088132" y="3791102"/>
            <a:ext cx="3686809" cy="2838298"/>
          </a:xfrm>
        </p:spPr>
        <p:txBody>
          <a:bodyPr>
            <a:noAutofit/>
          </a:bodyPr>
          <a:lstStyle/>
          <a:p>
            <a:pPr>
              <a:lnSpc>
                <a:spcPct val="70000"/>
              </a:lnSpc>
            </a:pPr>
            <a:r>
              <a:rPr lang="en-GB" sz="1760" dirty="0">
                <a:solidFill>
                  <a:schemeClr val="bg1"/>
                </a:solidFill>
                <a:latin typeface="Aptos" panose="020B0004020202020204" pitchFamily="34" charset="0"/>
              </a:rPr>
              <a:t>Its main weakness is known as “Garbage In, Garbage Out” (GIGO); huge inputs give out incorrect reports. The system is also purely historical, outdated, and not flexible in response to specific questions. Its dependence on internal data limits its external response.</a:t>
            </a:r>
          </a:p>
          <a:p>
            <a:pPr>
              <a:lnSpc>
                <a:spcPct val="70000"/>
              </a:lnSpc>
            </a:pPr>
            <a:endParaRPr lang="en-GB" sz="2000" dirty="0">
              <a:solidFill>
                <a:schemeClr val="bg1"/>
              </a:solidFill>
            </a:endParaRPr>
          </a:p>
          <a:p>
            <a:pPr marL="0" indent="0">
              <a:lnSpc>
                <a:spcPct val="70000"/>
              </a:lnSpc>
              <a:buNone/>
            </a:pPr>
            <a:br>
              <a:rPr lang="en-GB" sz="2000" dirty="0"/>
            </a:br>
            <a:endParaRPr lang="en-GB" sz="2000" dirty="0"/>
          </a:p>
        </p:txBody>
      </p:sp>
      <p:sp>
        <p:nvSpPr>
          <p:cNvPr id="7" name="TextBox 7">
            <a:extLst>
              <a:ext uri="{FF2B5EF4-FFF2-40B4-BE49-F238E27FC236}">
                <a16:creationId xmlns:a16="http://schemas.microsoft.com/office/drawing/2014/main" id="{4E393FAB-2375-E8E9-E554-FDC79591D184}"/>
              </a:ext>
            </a:extLst>
          </p:cNvPr>
          <p:cNvSpPr txBox="1"/>
          <p:nvPr/>
        </p:nvSpPr>
        <p:spPr>
          <a:xfrm>
            <a:off x="762000" y="1447800"/>
            <a:ext cx="7477758" cy="960263"/>
          </a:xfrm>
          <a:prstGeom prst="rect">
            <a:avLst/>
          </a:prstGeom>
          <a:noFill/>
          <a:ln cap="flat">
            <a:noFill/>
          </a:ln>
        </p:spPr>
        <p:txBody>
          <a:bodyPr vert="horz" wrap="square" lIns="73152" tIns="36576" rIns="73152" bIns="36576" anchor="t" anchorCtr="0" compatLnSpc="1">
            <a:spAutoFit/>
          </a:bodyPr>
          <a:lstStyle/>
          <a:p>
            <a:pPr defTabSz="731520">
              <a:defRPr sz="1800" b="0" i="0" u="none" strike="noStrike" kern="0" cap="none" spc="0" baseline="0">
                <a:solidFill>
                  <a:srgbClr val="000000"/>
                </a:solidFill>
                <a:uFillTx/>
              </a:defRPr>
            </a:pPr>
            <a:r>
              <a:rPr lang="en-GB" sz="1440" dirty="0">
                <a:solidFill>
                  <a:srgbClr val="000000"/>
                </a:solidFill>
                <a:latin typeface="Aptos"/>
              </a:rPr>
              <a:t> MIS gives standard, scheduled reports such as daily sales summaries or weekly performance reports. They offer regular reporting that allows managers to have consistent images of operations without having to manually analyse data.</a:t>
            </a:r>
          </a:p>
          <a:p>
            <a:pPr defTabSz="731520">
              <a:defRPr sz="1800" b="0" i="0" u="none" strike="noStrike" kern="0" cap="none" spc="0" baseline="0">
                <a:solidFill>
                  <a:srgbClr val="000000"/>
                </a:solidFill>
                <a:uFillTx/>
              </a:defRPr>
            </a:pPr>
            <a:endParaRPr lang="en-GB" sz="1440" dirty="0">
              <a:solidFill>
                <a:srgbClr val="000000"/>
              </a:solidFill>
              <a:latin typeface="Apto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457200" y="1752600"/>
            <a:ext cx="8595360" cy="1107996"/>
          </a:xfrm>
          <a:prstGeom prst="rect">
            <a:avLst/>
          </a:prstGeom>
        </p:spPr>
        <p:txBody>
          <a:bodyPr lIns="0" tIns="0" rIns="0" bIns="0" rtlCol="0" anchor="t">
            <a:spAutoFit/>
          </a:bodyPr>
          <a:lstStyle/>
          <a:p>
            <a:r>
              <a:rPr lang="en-GB" b="1" dirty="0"/>
              <a:t>Purpose of DSS</a:t>
            </a:r>
            <a:endParaRPr lang="en-GB" dirty="0"/>
          </a:p>
          <a:p>
            <a:pPr marL="285750" indent="-285750">
              <a:buFont typeface="Arial" panose="020B0604020202020204" pitchFamily="34" charset="0"/>
              <a:buChar char="•"/>
            </a:pPr>
            <a:r>
              <a:rPr lang="en-GB" dirty="0"/>
              <a:t>Supports complex, non-routine decision-making</a:t>
            </a:r>
          </a:p>
          <a:p>
            <a:pPr marL="285750" indent="-285750">
              <a:buFont typeface="Arial" panose="020B0604020202020204" pitchFamily="34" charset="0"/>
              <a:buChar char="•"/>
            </a:pPr>
            <a:r>
              <a:rPr lang="en-GB" dirty="0"/>
              <a:t>Uses data analytics, modelling &amp; forecasting</a:t>
            </a:r>
          </a:p>
          <a:p>
            <a:pPr marL="285750" indent="-285750">
              <a:buFont typeface="Arial" panose="020B0604020202020204" pitchFamily="34" charset="0"/>
              <a:buChar char="•"/>
            </a:pPr>
            <a:r>
              <a:rPr lang="en-GB" dirty="0"/>
              <a:t>Combines internal &amp; external data sources</a:t>
            </a:r>
          </a:p>
        </p:txBody>
      </p:sp>
      <p:sp>
        <p:nvSpPr>
          <p:cNvPr id="10" name="Freeform 3">
            <a:extLst>
              <a:ext uri="{FF2B5EF4-FFF2-40B4-BE49-F238E27FC236}">
                <a16:creationId xmlns:a16="http://schemas.microsoft.com/office/drawing/2014/main" id="{CD8426B3-1D57-BC15-A3FE-314A0F03E634}"/>
              </a:ext>
            </a:extLst>
          </p:cNvPr>
          <p:cNvSpPr/>
          <p:nvPr/>
        </p:nvSpPr>
        <p:spPr>
          <a:xfrm>
            <a:off x="533400" y="381000"/>
            <a:ext cx="8778240" cy="12192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pPr algn="ctr"/>
            <a:r>
              <a:rPr lang="en-GB" sz="3200" dirty="0"/>
              <a:t>Decision Support Systems (DSS) – Supporting Strategic Decisions</a:t>
            </a:r>
          </a:p>
        </p:txBody>
      </p:sp>
      <p:sp>
        <p:nvSpPr>
          <p:cNvPr id="12" name="TextBox 11">
            <a:extLst>
              <a:ext uri="{FF2B5EF4-FFF2-40B4-BE49-F238E27FC236}">
                <a16:creationId xmlns:a16="http://schemas.microsoft.com/office/drawing/2014/main" id="{9DF998F7-5E49-727E-0FF0-AE2283DC1394}"/>
              </a:ext>
            </a:extLst>
          </p:cNvPr>
          <p:cNvSpPr txBox="1"/>
          <p:nvPr/>
        </p:nvSpPr>
        <p:spPr>
          <a:xfrm>
            <a:off x="381000" y="2971800"/>
            <a:ext cx="7696200" cy="1477328"/>
          </a:xfrm>
          <a:prstGeom prst="rect">
            <a:avLst/>
          </a:prstGeom>
          <a:noFill/>
        </p:spPr>
        <p:txBody>
          <a:bodyPr wrap="square" rtlCol="0">
            <a:spAutoFit/>
          </a:bodyPr>
          <a:lstStyle/>
          <a:p>
            <a:r>
              <a:rPr lang="en-GB" b="1" dirty="0"/>
              <a:t>Application in the Scenario</a:t>
            </a:r>
            <a:endParaRPr lang="en-GB" dirty="0"/>
          </a:p>
          <a:p>
            <a:pPr marL="285750" indent="-285750">
              <a:buFont typeface="Arial" panose="020B0604020202020204" pitchFamily="34" charset="0"/>
              <a:buChar char="•"/>
            </a:pPr>
            <a:r>
              <a:rPr lang="en-GB" dirty="0"/>
              <a:t>Demand forecasting &amp; sales prediction</a:t>
            </a:r>
          </a:p>
          <a:p>
            <a:pPr marL="285750" indent="-285750">
              <a:buFont typeface="Arial" panose="020B0604020202020204" pitchFamily="34" charset="0"/>
              <a:buChar char="•"/>
            </a:pPr>
            <a:r>
              <a:rPr lang="en-GB" dirty="0"/>
              <a:t>Pricing strategy optimisation</a:t>
            </a:r>
          </a:p>
          <a:p>
            <a:pPr marL="285750" indent="-285750">
              <a:buFont typeface="Arial" panose="020B0604020202020204" pitchFamily="34" charset="0"/>
              <a:buChar char="•"/>
            </a:pPr>
            <a:r>
              <a:rPr lang="en-GB" dirty="0"/>
              <a:t>Inventory planning &amp; risk analysis</a:t>
            </a:r>
          </a:p>
          <a:p>
            <a:endParaRPr lang="en-GB" dirty="0"/>
          </a:p>
        </p:txBody>
      </p:sp>
      <p:sp>
        <p:nvSpPr>
          <p:cNvPr id="13" name="TextBox 12">
            <a:extLst>
              <a:ext uri="{FF2B5EF4-FFF2-40B4-BE49-F238E27FC236}">
                <a16:creationId xmlns:a16="http://schemas.microsoft.com/office/drawing/2014/main" id="{39A5FA84-0A3B-06E0-C87D-E191735FF9BD}"/>
              </a:ext>
            </a:extLst>
          </p:cNvPr>
          <p:cNvSpPr txBox="1"/>
          <p:nvPr/>
        </p:nvSpPr>
        <p:spPr>
          <a:xfrm>
            <a:off x="381000" y="4267200"/>
            <a:ext cx="7086600" cy="1524000"/>
          </a:xfrm>
          <a:prstGeom prst="rect">
            <a:avLst/>
          </a:prstGeom>
          <a:noFill/>
        </p:spPr>
        <p:txBody>
          <a:bodyPr wrap="square" rtlCol="0">
            <a:spAutoFit/>
          </a:bodyPr>
          <a:lstStyle/>
          <a:p>
            <a:r>
              <a:rPr lang="en-GB" b="1" dirty="0"/>
              <a:t>Limitations</a:t>
            </a:r>
            <a:endParaRPr lang="en-GB" dirty="0"/>
          </a:p>
          <a:p>
            <a:pPr marL="285750" indent="-285750">
              <a:buFont typeface="Arial" panose="020B0604020202020204" pitchFamily="34" charset="0"/>
              <a:buChar char="•"/>
            </a:pPr>
            <a:r>
              <a:rPr lang="en-GB" dirty="0"/>
              <a:t>Expensive to implement</a:t>
            </a:r>
          </a:p>
          <a:p>
            <a:pPr marL="285750" indent="-285750">
              <a:buFont typeface="Arial" panose="020B0604020202020204" pitchFamily="34" charset="0"/>
              <a:buChar char="•"/>
            </a:pPr>
            <a:r>
              <a:rPr lang="en-GB" dirty="0"/>
              <a:t>Requires skilled analysts</a:t>
            </a:r>
          </a:p>
          <a:p>
            <a:pPr marL="285750" indent="-285750">
              <a:buFont typeface="Arial" panose="020B0604020202020204" pitchFamily="34" charset="0"/>
              <a:buChar char="•"/>
            </a:pPr>
            <a:r>
              <a:rPr lang="en-GB" dirty="0"/>
              <a:t>Dependent on data quality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2"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57200" y="30480"/>
            <a:ext cx="8625840" cy="871820"/>
            <a:chOff x="-167804" y="-405837"/>
            <a:chExt cx="11872124" cy="2031437"/>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167804" y="-405837"/>
              <a:ext cx="11704320" cy="1720850"/>
            </a:xfrm>
            <a:prstGeom prst="rect">
              <a:avLst/>
            </a:prstGeom>
          </p:spPr>
          <p:txBody>
            <a:bodyPr lIns="0" tIns="0" rIns="0" bIns="0" rtlCol="0" anchor="ctr"/>
            <a:lstStyle/>
            <a:p>
              <a:pPr algn="ctr">
                <a:lnSpc>
                  <a:spcPts val="5631"/>
                </a:lnSpc>
              </a:pPr>
              <a:r>
                <a:rPr lang="en-US" sz="3600" dirty="0">
                  <a:solidFill>
                    <a:srgbClr val="000000"/>
                  </a:solidFill>
                  <a:latin typeface="Calibri (MS)"/>
                  <a:ea typeface="Calibri (MS)"/>
                  <a:cs typeface="Calibri (MS)"/>
                  <a:sym typeface="Calibri (MS)"/>
                </a:rPr>
                <a:t>Enterprise Resource Planning (ERP)</a:t>
              </a:r>
            </a:p>
          </p:txBody>
        </p:sp>
      </p:grpSp>
      <p:sp>
        <p:nvSpPr>
          <p:cNvPr id="5" name="TextBox 5"/>
          <p:cNvSpPr txBox="1"/>
          <p:nvPr/>
        </p:nvSpPr>
        <p:spPr>
          <a:xfrm>
            <a:off x="579120" y="943178"/>
            <a:ext cx="4831080" cy="5713102"/>
          </a:xfrm>
          <a:prstGeom prst="rect">
            <a:avLst/>
          </a:prstGeom>
        </p:spPr>
        <p:txBody>
          <a:bodyPr wrap="square" lIns="0" tIns="0" rIns="0" bIns="0" rtlCol="0" anchor="t">
            <a:spAutoFit/>
          </a:bodyPr>
          <a:lstStyle/>
          <a:p>
            <a:pPr marL="439273" lvl="1" indent="-219637" algn="l">
              <a:lnSpc>
                <a:spcPts val="4095"/>
              </a:lnSpc>
              <a:buFont typeface="Arial"/>
              <a:buChar char="•"/>
            </a:pPr>
            <a:r>
              <a:rPr lang="en-US" b="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Core Modules</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Marketing &amp; Sales</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Accounting and Finance</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Supply chain and Inventory</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Human resources</a:t>
            </a:r>
          </a:p>
          <a:p>
            <a:pPr marL="219636" lvl="1" algn="l">
              <a:lnSpc>
                <a:spcPts val="4095"/>
              </a:lnSpc>
            </a:pPr>
            <a:r>
              <a:rPr lang="en-US" b="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Application in the Retail Scenario</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Financial reporting that is centralized</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Reordering stock automatically</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Better departmental coordination</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Updates on inventory in real time across all stores</a:t>
            </a:r>
          </a:p>
        </p:txBody>
      </p:sp>
      <p:sp>
        <p:nvSpPr>
          <p:cNvPr id="6" name="TextBox 5">
            <a:extLst>
              <a:ext uri="{FF2B5EF4-FFF2-40B4-BE49-F238E27FC236}">
                <a16:creationId xmlns:a16="http://schemas.microsoft.com/office/drawing/2014/main" id="{ADC78351-A2C4-E5E8-8D7C-6AC296E18BE7}"/>
              </a:ext>
            </a:extLst>
          </p:cNvPr>
          <p:cNvSpPr txBox="1"/>
          <p:nvPr/>
        </p:nvSpPr>
        <p:spPr>
          <a:xfrm>
            <a:off x="5638800" y="2863232"/>
            <a:ext cx="3810000" cy="3970318"/>
          </a:xfrm>
          <a:prstGeom prst="rect">
            <a:avLst/>
          </a:prstGeom>
          <a:noFill/>
        </p:spPr>
        <p:txBody>
          <a:bodyPr wrap="square" rtlCol="0">
            <a:spAutoFit/>
          </a:bodyPr>
          <a:lstStyle/>
          <a:p>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Advantages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Increases accuracy and efficiency</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Promotes the expansion and scalability of businesses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Removes redundant data</a:t>
            </a:r>
          </a:p>
          <a:p>
            <a:endParaRPr lang="en-GB" b="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b="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Limitations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Installation is difficult and time-consuming</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High cost of implementation (Stair &amp; Reynolds, 2020).</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Calls for change management and employee training</a:t>
            </a:r>
          </a:p>
        </p:txBody>
      </p:sp>
      <p:sp>
        <p:nvSpPr>
          <p:cNvPr id="7" name="TextBox 6">
            <a:extLst>
              <a:ext uri="{FF2B5EF4-FFF2-40B4-BE49-F238E27FC236}">
                <a16:creationId xmlns:a16="http://schemas.microsoft.com/office/drawing/2014/main" id="{EFD259CC-EEF9-708A-6E9B-D380A0C5A1E8}"/>
              </a:ext>
            </a:extLst>
          </p:cNvPr>
          <p:cNvSpPr txBox="1"/>
          <p:nvPr/>
        </p:nvSpPr>
        <p:spPr>
          <a:xfrm>
            <a:off x="5638800" y="1152816"/>
            <a:ext cx="3962400" cy="1200329"/>
          </a:xfrm>
          <a:prstGeom prst="rect">
            <a:avLst/>
          </a:prstGeom>
          <a:noFill/>
        </p:spPr>
        <p:txBody>
          <a:bodyPr wrap="square" rtlCol="0">
            <a:spAutoFit/>
          </a:bodyPr>
          <a:lstStyle/>
          <a:p>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Enterprise resource planning is a system that unifies all of the main company operations onto a single platform (Laudon &amp; Laudon,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0"/>
                                        <p:tgtEl>
                                          <p:spTgt spid="5">
                                            <p:txEl>
                                              <p:pRg st="1" end="1"/>
                                            </p:txEl>
                                          </p:spTgt>
                                        </p:tgtEl>
                                      </p:cBhvr>
                                    </p:animEffect>
                                    <p:anim calcmode="lin" valueType="num">
                                      <p:cBhvr>
                                        <p:cTn id="1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1000"/>
                                        <p:tgtEl>
                                          <p:spTgt spid="5">
                                            <p:txEl>
                                              <p:pRg st="2" end="2"/>
                                            </p:txEl>
                                          </p:spTgt>
                                        </p:tgtEl>
                                      </p:cBhvr>
                                    </p:animEffect>
                                    <p:anim calcmode="lin" valueType="num">
                                      <p:cBhvr>
                                        <p:cTn id="2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1000"/>
                                        <p:tgtEl>
                                          <p:spTgt spid="5">
                                            <p:txEl>
                                              <p:pRg st="3" end="3"/>
                                            </p:txEl>
                                          </p:spTgt>
                                        </p:tgtEl>
                                      </p:cBhvr>
                                    </p:animEffect>
                                    <p:anim calcmode="lin" valueType="num">
                                      <p:cBhvr>
                                        <p:cTn id="2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fade">
                                      <p:cBhvr>
                                        <p:cTn id="32" dur="1000"/>
                                        <p:tgtEl>
                                          <p:spTgt spid="5">
                                            <p:txEl>
                                              <p:pRg st="4" end="4"/>
                                            </p:txEl>
                                          </p:spTgt>
                                        </p:tgtEl>
                                      </p:cBhvr>
                                    </p:animEffect>
                                    <p:anim calcmode="lin" valueType="num">
                                      <p:cBhvr>
                                        <p:cTn id="3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6" end="6"/>
                                            </p:txEl>
                                          </p:spTgt>
                                        </p:tgtEl>
                                        <p:attrNameLst>
                                          <p:attrName>style.visibility</p:attrName>
                                        </p:attrNameLst>
                                      </p:cBhvr>
                                      <p:to>
                                        <p:strVal val="visible"/>
                                      </p:to>
                                    </p:set>
                                    <p:animEffect transition="in" filter="fade">
                                      <p:cBhvr>
                                        <p:cTn id="42" dur="1000"/>
                                        <p:tgtEl>
                                          <p:spTgt spid="5">
                                            <p:txEl>
                                              <p:pRg st="6" end="6"/>
                                            </p:txEl>
                                          </p:spTgt>
                                        </p:tgtEl>
                                      </p:cBhvr>
                                    </p:animEffect>
                                    <p:anim calcmode="lin" valueType="num">
                                      <p:cBhvr>
                                        <p:cTn id="4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5">
                                            <p:txEl>
                                              <p:pRg st="7" end="7"/>
                                            </p:txEl>
                                          </p:spTgt>
                                        </p:tgtEl>
                                        <p:attrNameLst>
                                          <p:attrName>style.visibility</p:attrName>
                                        </p:attrNameLst>
                                      </p:cBhvr>
                                      <p:to>
                                        <p:strVal val="visible"/>
                                      </p:to>
                                    </p:set>
                                    <p:animEffect transition="in" filter="fade">
                                      <p:cBhvr>
                                        <p:cTn id="47" dur="1000"/>
                                        <p:tgtEl>
                                          <p:spTgt spid="5">
                                            <p:txEl>
                                              <p:pRg st="7" end="7"/>
                                            </p:txEl>
                                          </p:spTgt>
                                        </p:tgtEl>
                                      </p:cBhvr>
                                    </p:animEffect>
                                    <p:anim calcmode="lin" valueType="num">
                                      <p:cBhvr>
                                        <p:cTn id="4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5">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5">
                                            <p:txEl>
                                              <p:pRg st="8" end="8"/>
                                            </p:txEl>
                                          </p:spTgt>
                                        </p:tgtEl>
                                        <p:attrNameLst>
                                          <p:attrName>style.visibility</p:attrName>
                                        </p:attrNameLst>
                                      </p:cBhvr>
                                      <p:to>
                                        <p:strVal val="visible"/>
                                      </p:to>
                                    </p:set>
                                    <p:animEffect transition="in" filter="fade">
                                      <p:cBhvr>
                                        <p:cTn id="52" dur="1000"/>
                                        <p:tgtEl>
                                          <p:spTgt spid="5">
                                            <p:txEl>
                                              <p:pRg st="8" end="8"/>
                                            </p:txEl>
                                          </p:spTgt>
                                        </p:tgtEl>
                                      </p:cBhvr>
                                    </p:animEffect>
                                    <p:anim calcmode="lin" valueType="num">
                                      <p:cBhvr>
                                        <p:cTn id="5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5">
                                            <p:txEl>
                                              <p:pRg st="8" end="8"/>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5">
                                            <p:txEl>
                                              <p:pRg st="9" end="9"/>
                                            </p:txEl>
                                          </p:spTgt>
                                        </p:tgtEl>
                                        <p:attrNameLst>
                                          <p:attrName>style.visibility</p:attrName>
                                        </p:attrNameLst>
                                      </p:cBhvr>
                                      <p:to>
                                        <p:strVal val="visible"/>
                                      </p:to>
                                    </p:set>
                                    <p:animEffect transition="in" filter="fade">
                                      <p:cBhvr>
                                        <p:cTn id="57" dur="1000"/>
                                        <p:tgtEl>
                                          <p:spTgt spid="5">
                                            <p:txEl>
                                              <p:pRg st="9" end="9"/>
                                            </p:txEl>
                                          </p:spTgt>
                                        </p:tgtEl>
                                      </p:cBhvr>
                                    </p:animEffect>
                                    <p:anim calcmode="lin" valueType="num">
                                      <p:cBhvr>
                                        <p:cTn id="58"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59"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nodeType="clickEffect">
                                  <p:stCondLst>
                                    <p:cond delay="0"/>
                                  </p:stCondLst>
                                  <p:childTnLst>
                                    <p:set>
                                      <p:cBhvr>
                                        <p:cTn id="63" dur="1" fill="hold">
                                          <p:stCondLst>
                                            <p:cond delay="0"/>
                                          </p:stCondLst>
                                        </p:cTn>
                                        <p:tgtEl>
                                          <p:spTgt spid="6">
                                            <p:txEl>
                                              <p:pRg st="0" end="0"/>
                                            </p:txEl>
                                          </p:spTgt>
                                        </p:tgtEl>
                                        <p:attrNameLst>
                                          <p:attrName>style.visibility</p:attrName>
                                        </p:attrNameLst>
                                      </p:cBhvr>
                                      <p:to>
                                        <p:strVal val="visible"/>
                                      </p:to>
                                    </p:set>
                                  </p:childTnLst>
                                </p:cTn>
                              </p:par>
                              <p:par>
                                <p:cTn id="64" presetID="1" presetClass="entr" presetSubtype="0" fill="hold" nodeType="withEffect">
                                  <p:stCondLst>
                                    <p:cond delay="0"/>
                                  </p:stCondLst>
                                  <p:childTnLst>
                                    <p:set>
                                      <p:cBhvr>
                                        <p:cTn id="65" dur="1" fill="hold">
                                          <p:stCondLst>
                                            <p:cond delay="0"/>
                                          </p:stCondLst>
                                        </p:cTn>
                                        <p:tgtEl>
                                          <p:spTgt spid="6">
                                            <p:txEl>
                                              <p:pRg st="1" end="1"/>
                                            </p:txEl>
                                          </p:spTgt>
                                        </p:tgtEl>
                                        <p:attrNameLst>
                                          <p:attrName>style.visibility</p:attrName>
                                        </p:attrNameLst>
                                      </p:cBhvr>
                                      <p:to>
                                        <p:strVal val="visible"/>
                                      </p:to>
                                    </p:set>
                                  </p:childTnLst>
                                </p:cTn>
                              </p:par>
                              <p:par>
                                <p:cTn id="66" presetID="1" presetClass="entr" presetSubtype="0" fill="hold" nodeType="withEffect">
                                  <p:stCondLst>
                                    <p:cond delay="0"/>
                                  </p:stCondLst>
                                  <p:childTnLst>
                                    <p:set>
                                      <p:cBhvr>
                                        <p:cTn id="67" dur="1" fill="hold">
                                          <p:stCondLst>
                                            <p:cond delay="0"/>
                                          </p:stCondLst>
                                        </p:cTn>
                                        <p:tgtEl>
                                          <p:spTgt spid="6">
                                            <p:txEl>
                                              <p:pRg st="2" end="2"/>
                                            </p:txEl>
                                          </p:spTgt>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26" presetClass="entr" presetSubtype="0" fill="hold" nodeType="clickEffect">
                                  <p:stCondLst>
                                    <p:cond delay="0"/>
                                  </p:stCondLst>
                                  <p:childTnLst>
                                    <p:set>
                                      <p:cBhvr>
                                        <p:cTn id="73" dur="1" fill="hold">
                                          <p:stCondLst>
                                            <p:cond delay="0"/>
                                          </p:stCondLst>
                                        </p:cTn>
                                        <p:tgtEl>
                                          <p:spTgt spid="6">
                                            <p:txEl>
                                              <p:pRg st="6" end="6"/>
                                            </p:txEl>
                                          </p:spTgt>
                                        </p:tgtEl>
                                        <p:attrNameLst>
                                          <p:attrName>style.visibility</p:attrName>
                                        </p:attrNameLst>
                                      </p:cBhvr>
                                      <p:to>
                                        <p:strVal val="visible"/>
                                      </p:to>
                                    </p:set>
                                    <p:animEffect transition="in" filter="wipe(down)">
                                      <p:cBhvr>
                                        <p:cTn id="74" dur="580">
                                          <p:stCondLst>
                                            <p:cond delay="0"/>
                                          </p:stCondLst>
                                        </p:cTn>
                                        <p:tgtEl>
                                          <p:spTgt spid="6">
                                            <p:txEl>
                                              <p:pRg st="6" end="6"/>
                                            </p:txEl>
                                          </p:spTgt>
                                        </p:tgtEl>
                                      </p:cBhvr>
                                    </p:animEffect>
                                    <p:anim calcmode="lin" valueType="num">
                                      <p:cBhvr>
                                        <p:cTn id="75" dur="1822" tmFilter="0,0; 0.14,0.36; 0.43,0.73; 0.71,0.91; 1.0,1.0">
                                          <p:stCondLst>
                                            <p:cond delay="0"/>
                                          </p:stCondLst>
                                        </p:cTn>
                                        <p:tgtEl>
                                          <p:spTgt spid="6">
                                            <p:txEl>
                                              <p:pRg st="6" end="6"/>
                                            </p:txEl>
                                          </p:spTgt>
                                        </p:tgtEl>
                                        <p:attrNameLst>
                                          <p:attrName>ppt_x</p:attrName>
                                        </p:attrNameLst>
                                      </p:cBhvr>
                                      <p:tavLst>
                                        <p:tav tm="0">
                                          <p:val>
                                            <p:strVal val="#ppt_x-0.25"/>
                                          </p:val>
                                        </p:tav>
                                        <p:tav tm="100000">
                                          <p:val>
                                            <p:strVal val="#ppt_x"/>
                                          </p:val>
                                        </p:tav>
                                      </p:tavLst>
                                    </p:anim>
                                    <p:anim calcmode="lin" valueType="num">
                                      <p:cBhvr>
                                        <p:cTn id="76" dur="664" tmFilter="0.0,0.0; 0.25,0.07; 0.50,0.2; 0.75,0.467; 1.0,1.0">
                                          <p:stCondLst>
                                            <p:cond delay="0"/>
                                          </p:stCondLst>
                                        </p:cTn>
                                        <p:tgtEl>
                                          <p:spTgt spid="6">
                                            <p:txEl>
                                              <p:pRg st="6" end="6"/>
                                            </p:txEl>
                                          </p:spTgt>
                                        </p:tgtEl>
                                        <p:attrNameLst>
                                          <p:attrName>ppt_y</p:attrName>
                                        </p:attrNameLst>
                                      </p:cBhvr>
                                      <p:tavLst>
                                        <p:tav tm="0" fmla="#ppt_y-sin(pi*$)/3">
                                          <p:val>
                                            <p:fltVal val="0.5"/>
                                          </p:val>
                                        </p:tav>
                                        <p:tav tm="100000">
                                          <p:val>
                                            <p:fltVal val="1"/>
                                          </p:val>
                                        </p:tav>
                                      </p:tavLst>
                                    </p:anim>
                                    <p:anim calcmode="lin" valueType="num">
                                      <p:cBhvr>
                                        <p:cTn id="77" dur="664" tmFilter="0, 0; 0.125,0.2665; 0.25,0.4; 0.375,0.465; 0.5,0.5;  0.625,0.535; 0.75,0.6; 0.875,0.7335; 1,1">
                                          <p:stCondLst>
                                            <p:cond delay="664"/>
                                          </p:stCondLst>
                                        </p:cTn>
                                        <p:tgtEl>
                                          <p:spTgt spid="6">
                                            <p:txEl>
                                              <p:pRg st="6" end="6"/>
                                            </p:txEl>
                                          </p:spTgt>
                                        </p:tgtEl>
                                        <p:attrNameLst>
                                          <p:attrName>ppt_y</p:attrName>
                                        </p:attrNameLst>
                                      </p:cBhvr>
                                      <p:tavLst>
                                        <p:tav tm="0" fmla="#ppt_y-sin(pi*$)/9">
                                          <p:val>
                                            <p:fltVal val="0"/>
                                          </p:val>
                                        </p:tav>
                                        <p:tav tm="100000">
                                          <p:val>
                                            <p:fltVal val="1"/>
                                          </p:val>
                                        </p:tav>
                                      </p:tavLst>
                                    </p:anim>
                                    <p:anim calcmode="lin" valueType="num">
                                      <p:cBhvr>
                                        <p:cTn id="78" dur="332" tmFilter="0, 0; 0.125,0.2665; 0.25,0.4; 0.375,0.465; 0.5,0.5;  0.625,0.535; 0.75,0.6; 0.875,0.7335; 1,1">
                                          <p:stCondLst>
                                            <p:cond delay="1324"/>
                                          </p:stCondLst>
                                        </p:cTn>
                                        <p:tgtEl>
                                          <p:spTgt spid="6">
                                            <p:txEl>
                                              <p:pRg st="6" end="6"/>
                                            </p:txEl>
                                          </p:spTgt>
                                        </p:tgtEl>
                                        <p:attrNameLst>
                                          <p:attrName>ppt_y</p:attrName>
                                        </p:attrNameLst>
                                      </p:cBhvr>
                                      <p:tavLst>
                                        <p:tav tm="0" fmla="#ppt_y-sin(pi*$)/27">
                                          <p:val>
                                            <p:fltVal val="0"/>
                                          </p:val>
                                        </p:tav>
                                        <p:tav tm="100000">
                                          <p:val>
                                            <p:fltVal val="1"/>
                                          </p:val>
                                        </p:tav>
                                      </p:tavLst>
                                    </p:anim>
                                    <p:anim calcmode="lin" valueType="num">
                                      <p:cBhvr>
                                        <p:cTn id="79" dur="164" tmFilter="0, 0; 0.125,0.2665; 0.25,0.4; 0.375,0.465; 0.5,0.5;  0.625,0.535; 0.75,0.6; 0.875,0.7335; 1,1">
                                          <p:stCondLst>
                                            <p:cond delay="1656"/>
                                          </p:stCondLst>
                                        </p:cTn>
                                        <p:tgtEl>
                                          <p:spTgt spid="6">
                                            <p:txEl>
                                              <p:pRg st="6" end="6"/>
                                            </p:txEl>
                                          </p:spTgt>
                                        </p:tgtEl>
                                        <p:attrNameLst>
                                          <p:attrName>ppt_y</p:attrName>
                                        </p:attrNameLst>
                                      </p:cBhvr>
                                      <p:tavLst>
                                        <p:tav tm="0" fmla="#ppt_y-sin(pi*$)/81">
                                          <p:val>
                                            <p:fltVal val="0"/>
                                          </p:val>
                                        </p:tav>
                                        <p:tav tm="100000">
                                          <p:val>
                                            <p:fltVal val="1"/>
                                          </p:val>
                                        </p:tav>
                                      </p:tavLst>
                                    </p:anim>
                                    <p:animScale>
                                      <p:cBhvr>
                                        <p:cTn id="80" dur="26">
                                          <p:stCondLst>
                                            <p:cond delay="650"/>
                                          </p:stCondLst>
                                        </p:cTn>
                                        <p:tgtEl>
                                          <p:spTgt spid="6">
                                            <p:txEl>
                                              <p:pRg st="6" end="6"/>
                                            </p:txEl>
                                          </p:spTgt>
                                        </p:tgtEl>
                                      </p:cBhvr>
                                      <p:to x="100000" y="60000"/>
                                    </p:animScale>
                                    <p:animScale>
                                      <p:cBhvr>
                                        <p:cTn id="81" dur="166" decel="50000">
                                          <p:stCondLst>
                                            <p:cond delay="676"/>
                                          </p:stCondLst>
                                        </p:cTn>
                                        <p:tgtEl>
                                          <p:spTgt spid="6">
                                            <p:txEl>
                                              <p:pRg st="6" end="6"/>
                                            </p:txEl>
                                          </p:spTgt>
                                        </p:tgtEl>
                                      </p:cBhvr>
                                      <p:to x="100000" y="100000"/>
                                    </p:animScale>
                                    <p:animScale>
                                      <p:cBhvr>
                                        <p:cTn id="82" dur="26">
                                          <p:stCondLst>
                                            <p:cond delay="1312"/>
                                          </p:stCondLst>
                                        </p:cTn>
                                        <p:tgtEl>
                                          <p:spTgt spid="6">
                                            <p:txEl>
                                              <p:pRg st="6" end="6"/>
                                            </p:txEl>
                                          </p:spTgt>
                                        </p:tgtEl>
                                      </p:cBhvr>
                                      <p:to x="100000" y="80000"/>
                                    </p:animScale>
                                    <p:animScale>
                                      <p:cBhvr>
                                        <p:cTn id="83" dur="166" decel="50000">
                                          <p:stCondLst>
                                            <p:cond delay="1338"/>
                                          </p:stCondLst>
                                        </p:cTn>
                                        <p:tgtEl>
                                          <p:spTgt spid="6">
                                            <p:txEl>
                                              <p:pRg st="6" end="6"/>
                                            </p:txEl>
                                          </p:spTgt>
                                        </p:tgtEl>
                                      </p:cBhvr>
                                      <p:to x="100000" y="100000"/>
                                    </p:animScale>
                                    <p:animScale>
                                      <p:cBhvr>
                                        <p:cTn id="84" dur="26">
                                          <p:stCondLst>
                                            <p:cond delay="1642"/>
                                          </p:stCondLst>
                                        </p:cTn>
                                        <p:tgtEl>
                                          <p:spTgt spid="6">
                                            <p:txEl>
                                              <p:pRg st="6" end="6"/>
                                            </p:txEl>
                                          </p:spTgt>
                                        </p:tgtEl>
                                      </p:cBhvr>
                                      <p:to x="100000" y="90000"/>
                                    </p:animScale>
                                    <p:animScale>
                                      <p:cBhvr>
                                        <p:cTn id="85" dur="166" decel="50000">
                                          <p:stCondLst>
                                            <p:cond delay="1668"/>
                                          </p:stCondLst>
                                        </p:cTn>
                                        <p:tgtEl>
                                          <p:spTgt spid="6">
                                            <p:txEl>
                                              <p:pRg st="6" end="6"/>
                                            </p:txEl>
                                          </p:spTgt>
                                        </p:tgtEl>
                                      </p:cBhvr>
                                      <p:to x="100000" y="100000"/>
                                    </p:animScale>
                                    <p:animScale>
                                      <p:cBhvr>
                                        <p:cTn id="86" dur="26">
                                          <p:stCondLst>
                                            <p:cond delay="1808"/>
                                          </p:stCondLst>
                                        </p:cTn>
                                        <p:tgtEl>
                                          <p:spTgt spid="6">
                                            <p:txEl>
                                              <p:pRg st="6" end="6"/>
                                            </p:txEl>
                                          </p:spTgt>
                                        </p:tgtEl>
                                      </p:cBhvr>
                                      <p:to x="100000" y="95000"/>
                                    </p:animScale>
                                    <p:animScale>
                                      <p:cBhvr>
                                        <p:cTn id="87" dur="166" decel="50000">
                                          <p:stCondLst>
                                            <p:cond delay="1834"/>
                                          </p:stCondLst>
                                        </p:cTn>
                                        <p:tgtEl>
                                          <p:spTgt spid="6">
                                            <p:txEl>
                                              <p:pRg st="6" end="6"/>
                                            </p:txEl>
                                          </p:spTgt>
                                        </p:tgtEl>
                                      </p:cBhvr>
                                      <p:to x="100000" y="100000"/>
                                    </p:animScale>
                                  </p:childTnLst>
                                </p:cTn>
                              </p:par>
                              <p:par>
                                <p:cTn id="88" presetID="26" presetClass="entr" presetSubtype="0" fill="hold" nodeType="withEffect">
                                  <p:stCondLst>
                                    <p:cond delay="0"/>
                                  </p:stCondLst>
                                  <p:childTnLst>
                                    <p:set>
                                      <p:cBhvr>
                                        <p:cTn id="89" dur="1" fill="hold">
                                          <p:stCondLst>
                                            <p:cond delay="0"/>
                                          </p:stCondLst>
                                        </p:cTn>
                                        <p:tgtEl>
                                          <p:spTgt spid="6">
                                            <p:txEl>
                                              <p:pRg st="7" end="7"/>
                                            </p:txEl>
                                          </p:spTgt>
                                        </p:tgtEl>
                                        <p:attrNameLst>
                                          <p:attrName>style.visibility</p:attrName>
                                        </p:attrNameLst>
                                      </p:cBhvr>
                                      <p:to>
                                        <p:strVal val="visible"/>
                                      </p:to>
                                    </p:set>
                                    <p:animEffect transition="in" filter="wipe(down)">
                                      <p:cBhvr>
                                        <p:cTn id="90" dur="580">
                                          <p:stCondLst>
                                            <p:cond delay="0"/>
                                          </p:stCondLst>
                                        </p:cTn>
                                        <p:tgtEl>
                                          <p:spTgt spid="6">
                                            <p:txEl>
                                              <p:pRg st="7" end="7"/>
                                            </p:txEl>
                                          </p:spTgt>
                                        </p:tgtEl>
                                      </p:cBhvr>
                                    </p:animEffect>
                                    <p:anim calcmode="lin" valueType="num">
                                      <p:cBhvr>
                                        <p:cTn id="91" dur="1822" tmFilter="0,0; 0.14,0.36; 0.43,0.73; 0.71,0.91; 1.0,1.0">
                                          <p:stCondLst>
                                            <p:cond delay="0"/>
                                          </p:stCondLst>
                                        </p:cTn>
                                        <p:tgtEl>
                                          <p:spTgt spid="6">
                                            <p:txEl>
                                              <p:pRg st="7" end="7"/>
                                            </p:txEl>
                                          </p:spTgt>
                                        </p:tgtEl>
                                        <p:attrNameLst>
                                          <p:attrName>ppt_x</p:attrName>
                                        </p:attrNameLst>
                                      </p:cBhvr>
                                      <p:tavLst>
                                        <p:tav tm="0">
                                          <p:val>
                                            <p:strVal val="#ppt_x-0.25"/>
                                          </p:val>
                                        </p:tav>
                                        <p:tav tm="100000">
                                          <p:val>
                                            <p:strVal val="#ppt_x"/>
                                          </p:val>
                                        </p:tav>
                                      </p:tavLst>
                                    </p:anim>
                                    <p:anim calcmode="lin" valueType="num">
                                      <p:cBhvr>
                                        <p:cTn id="92" dur="664" tmFilter="0.0,0.0; 0.25,0.07; 0.50,0.2; 0.75,0.467; 1.0,1.0">
                                          <p:stCondLst>
                                            <p:cond delay="0"/>
                                          </p:stCondLst>
                                        </p:cTn>
                                        <p:tgtEl>
                                          <p:spTgt spid="6">
                                            <p:txEl>
                                              <p:pRg st="7" end="7"/>
                                            </p:txEl>
                                          </p:spTgt>
                                        </p:tgtEl>
                                        <p:attrNameLst>
                                          <p:attrName>ppt_y</p:attrName>
                                        </p:attrNameLst>
                                      </p:cBhvr>
                                      <p:tavLst>
                                        <p:tav tm="0" fmla="#ppt_y-sin(pi*$)/3">
                                          <p:val>
                                            <p:fltVal val="0.5"/>
                                          </p:val>
                                        </p:tav>
                                        <p:tav tm="100000">
                                          <p:val>
                                            <p:fltVal val="1"/>
                                          </p:val>
                                        </p:tav>
                                      </p:tavLst>
                                    </p:anim>
                                    <p:anim calcmode="lin" valueType="num">
                                      <p:cBhvr>
                                        <p:cTn id="93" dur="664" tmFilter="0, 0; 0.125,0.2665; 0.25,0.4; 0.375,0.465; 0.5,0.5;  0.625,0.535; 0.75,0.6; 0.875,0.7335; 1,1">
                                          <p:stCondLst>
                                            <p:cond delay="664"/>
                                          </p:stCondLst>
                                        </p:cTn>
                                        <p:tgtEl>
                                          <p:spTgt spid="6">
                                            <p:txEl>
                                              <p:pRg st="7" end="7"/>
                                            </p:txEl>
                                          </p:spTgt>
                                        </p:tgtEl>
                                        <p:attrNameLst>
                                          <p:attrName>ppt_y</p:attrName>
                                        </p:attrNameLst>
                                      </p:cBhvr>
                                      <p:tavLst>
                                        <p:tav tm="0" fmla="#ppt_y-sin(pi*$)/9">
                                          <p:val>
                                            <p:fltVal val="0"/>
                                          </p:val>
                                        </p:tav>
                                        <p:tav tm="100000">
                                          <p:val>
                                            <p:fltVal val="1"/>
                                          </p:val>
                                        </p:tav>
                                      </p:tavLst>
                                    </p:anim>
                                    <p:anim calcmode="lin" valueType="num">
                                      <p:cBhvr>
                                        <p:cTn id="94" dur="332" tmFilter="0, 0; 0.125,0.2665; 0.25,0.4; 0.375,0.465; 0.5,0.5;  0.625,0.535; 0.75,0.6; 0.875,0.7335; 1,1">
                                          <p:stCondLst>
                                            <p:cond delay="1324"/>
                                          </p:stCondLst>
                                        </p:cTn>
                                        <p:tgtEl>
                                          <p:spTgt spid="6">
                                            <p:txEl>
                                              <p:pRg st="7" end="7"/>
                                            </p:txEl>
                                          </p:spTgt>
                                        </p:tgtEl>
                                        <p:attrNameLst>
                                          <p:attrName>ppt_y</p:attrName>
                                        </p:attrNameLst>
                                      </p:cBhvr>
                                      <p:tavLst>
                                        <p:tav tm="0" fmla="#ppt_y-sin(pi*$)/27">
                                          <p:val>
                                            <p:fltVal val="0"/>
                                          </p:val>
                                        </p:tav>
                                        <p:tav tm="100000">
                                          <p:val>
                                            <p:fltVal val="1"/>
                                          </p:val>
                                        </p:tav>
                                      </p:tavLst>
                                    </p:anim>
                                    <p:anim calcmode="lin" valueType="num">
                                      <p:cBhvr>
                                        <p:cTn id="95" dur="164" tmFilter="0, 0; 0.125,0.2665; 0.25,0.4; 0.375,0.465; 0.5,0.5;  0.625,0.535; 0.75,0.6; 0.875,0.7335; 1,1">
                                          <p:stCondLst>
                                            <p:cond delay="1656"/>
                                          </p:stCondLst>
                                        </p:cTn>
                                        <p:tgtEl>
                                          <p:spTgt spid="6">
                                            <p:txEl>
                                              <p:pRg st="7" end="7"/>
                                            </p:txEl>
                                          </p:spTgt>
                                        </p:tgtEl>
                                        <p:attrNameLst>
                                          <p:attrName>ppt_y</p:attrName>
                                        </p:attrNameLst>
                                      </p:cBhvr>
                                      <p:tavLst>
                                        <p:tav tm="0" fmla="#ppt_y-sin(pi*$)/81">
                                          <p:val>
                                            <p:fltVal val="0"/>
                                          </p:val>
                                        </p:tav>
                                        <p:tav tm="100000">
                                          <p:val>
                                            <p:fltVal val="1"/>
                                          </p:val>
                                        </p:tav>
                                      </p:tavLst>
                                    </p:anim>
                                    <p:animScale>
                                      <p:cBhvr>
                                        <p:cTn id="96" dur="26">
                                          <p:stCondLst>
                                            <p:cond delay="650"/>
                                          </p:stCondLst>
                                        </p:cTn>
                                        <p:tgtEl>
                                          <p:spTgt spid="6">
                                            <p:txEl>
                                              <p:pRg st="7" end="7"/>
                                            </p:txEl>
                                          </p:spTgt>
                                        </p:tgtEl>
                                      </p:cBhvr>
                                      <p:to x="100000" y="60000"/>
                                    </p:animScale>
                                    <p:animScale>
                                      <p:cBhvr>
                                        <p:cTn id="97" dur="166" decel="50000">
                                          <p:stCondLst>
                                            <p:cond delay="676"/>
                                          </p:stCondLst>
                                        </p:cTn>
                                        <p:tgtEl>
                                          <p:spTgt spid="6">
                                            <p:txEl>
                                              <p:pRg st="7" end="7"/>
                                            </p:txEl>
                                          </p:spTgt>
                                        </p:tgtEl>
                                      </p:cBhvr>
                                      <p:to x="100000" y="100000"/>
                                    </p:animScale>
                                    <p:animScale>
                                      <p:cBhvr>
                                        <p:cTn id="98" dur="26">
                                          <p:stCondLst>
                                            <p:cond delay="1312"/>
                                          </p:stCondLst>
                                        </p:cTn>
                                        <p:tgtEl>
                                          <p:spTgt spid="6">
                                            <p:txEl>
                                              <p:pRg st="7" end="7"/>
                                            </p:txEl>
                                          </p:spTgt>
                                        </p:tgtEl>
                                      </p:cBhvr>
                                      <p:to x="100000" y="80000"/>
                                    </p:animScale>
                                    <p:animScale>
                                      <p:cBhvr>
                                        <p:cTn id="99" dur="166" decel="50000">
                                          <p:stCondLst>
                                            <p:cond delay="1338"/>
                                          </p:stCondLst>
                                        </p:cTn>
                                        <p:tgtEl>
                                          <p:spTgt spid="6">
                                            <p:txEl>
                                              <p:pRg st="7" end="7"/>
                                            </p:txEl>
                                          </p:spTgt>
                                        </p:tgtEl>
                                      </p:cBhvr>
                                      <p:to x="100000" y="100000"/>
                                    </p:animScale>
                                    <p:animScale>
                                      <p:cBhvr>
                                        <p:cTn id="100" dur="26">
                                          <p:stCondLst>
                                            <p:cond delay="1642"/>
                                          </p:stCondLst>
                                        </p:cTn>
                                        <p:tgtEl>
                                          <p:spTgt spid="6">
                                            <p:txEl>
                                              <p:pRg st="7" end="7"/>
                                            </p:txEl>
                                          </p:spTgt>
                                        </p:tgtEl>
                                      </p:cBhvr>
                                      <p:to x="100000" y="90000"/>
                                    </p:animScale>
                                    <p:animScale>
                                      <p:cBhvr>
                                        <p:cTn id="101" dur="166" decel="50000">
                                          <p:stCondLst>
                                            <p:cond delay="1668"/>
                                          </p:stCondLst>
                                        </p:cTn>
                                        <p:tgtEl>
                                          <p:spTgt spid="6">
                                            <p:txEl>
                                              <p:pRg st="7" end="7"/>
                                            </p:txEl>
                                          </p:spTgt>
                                        </p:tgtEl>
                                      </p:cBhvr>
                                      <p:to x="100000" y="100000"/>
                                    </p:animScale>
                                    <p:animScale>
                                      <p:cBhvr>
                                        <p:cTn id="102" dur="26">
                                          <p:stCondLst>
                                            <p:cond delay="1808"/>
                                          </p:stCondLst>
                                        </p:cTn>
                                        <p:tgtEl>
                                          <p:spTgt spid="6">
                                            <p:txEl>
                                              <p:pRg st="7" end="7"/>
                                            </p:txEl>
                                          </p:spTgt>
                                        </p:tgtEl>
                                      </p:cBhvr>
                                      <p:to x="100000" y="95000"/>
                                    </p:animScale>
                                    <p:animScale>
                                      <p:cBhvr>
                                        <p:cTn id="103" dur="166" decel="50000">
                                          <p:stCondLst>
                                            <p:cond delay="1834"/>
                                          </p:stCondLst>
                                        </p:cTn>
                                        <p:tgtEl>
                                          <p:spTgt spid="6">
                                            <p:txEl>
                                              <p:pRg st="7" end="7"/>
                                            </p:txEl>
                                          </p:spTgt>
                                        </p:tgtEl>
                                      </p:cBhvr>
                                      <p:to x="100000" y="100000"/>
                                    </p:animScale>
                                  </p:childTnLst>
                                </p:cTn>
                              </p:par>
                              <p:par>
                                <p:cTn id="104" presetID="26" presetClass="entr" presetSubtype="0" fill="hold" nodeType="withEffect">
                                  <p:stCondLst>
                                    <p:cond delay="0"/>
                                  </p:stCondLst>
                                  <p:childTnLst>
                                    <p:set>
                                      <p:cBhvr>
                                        <p:cTn id="105" dur="1" fill="hold">
                                          <p:stCondLst>
                                            <p:cond delay="0"/>
                                          </p:stCondLst>
                                        </p:cTn>
                                        <p:tgtEl>
                                          <p:spTgt spid="6">
                                            <p:txEl>
                                              <p:pRg st="8" end="8"/>
                                            </p:txEl>
                                          </p:spTgt>
                                        </p:tgtEl>
                                        <p:attrNameLst>
                                          <p:attrName>style.visibility</p:attrName>
                                        </p:attrNameLst>
                                      </p:cBhvr>
                                      <p:to>
                                        <p:strVal val="visible"/>
                                      </p:to>
                                    </p:set>
                                    <p:animEffect transition="in" filter="wipe(down)">
                                      <p:cBhvr>
                                        <p:cTn id="106" dur="580">
                                          <p:stCondLst>
                                            <p:cond delay="0"/>
                                          </p:stCondLst>
                                        </p:cTn>
                                        <p:tgtEl>
                                          <p:spTgt spid="6">
                                            <p:txEl>
                                              <p:pRg st="8" end="8"/>
                                            </p:txEl>
                                          </p:spTgt>
                                        </p:tgtEl>
                                      </p:cBhvr>
                                    </p:animEffect>
                                    <p:anim calcmode="lin" valueType="num">
                                      <p:cBhvr>
                                        <p:cTn id="107" dur="1822" tmFilter="0,0; 0.14,0.36; 0.43,0.73; 0.71,0.91; 1.0,1.0">
                                          <p:stCondLst>
                                            <p:cond delay="0"/>
                                          </p:stCondLst>
                                        </p:cTn>
                                        <p:tgtEl>
                                          <p:spTgt spid="6">
                                            <p:txEl>
                                              <p:pRg st="8" end="8"/>
                                            </p:txEl>
                                          </p:spTgt>
                                        </p:tgtEl>
                                        <p:attrNameLst>
                                          <p:attrName>ppt_x</p:attrName>
                                        </p:attrNameLst>
                                      </p:cBhvr>
                                      <p:tavLst>
                                        <p:tav tm="0">
                                          <p:val>
                                            <p:strVal val="#ppt_x-0.25"/>
                                          </p:val>
                                        </p:tav>
                                        <p:tav tm="100000">
                                          <p:val>
                                            <p:strVal val="#ppt_x"/>
                                          </p:val>
                                        </p:tav>
                                      </p:tavLst>
                                    </p:anim>
                                    <p:anim calcmode="lin" valueType="num">
                                      <p:cBhvr>
                                        <p:cTn id="108" dur="664" tmFilter="0.0,0.0; 0.25,0.07; 0.50,0.2; 0.75,0.467; 1.0,1.0">
                                          <p:stCondLst>
                                            <p:cond delay="0"/>
                                          </p:stCondLst>
                                        </p:cTn>
                                        <p:tgtEl>
                                          <p:spTgt spid="6">
                                            <p:txEl>
                                              <p:pRg st="8" end="8"/>
                                            </p:txEl>
                                          </p:spTgt>
                                        </p:tgtEl>
                                        <p:attrNameLst>
                                          <p:attrName>ppt_y</p:attrName>
                                        </p:attrNameLst>
                                      </p:cBhvr>
                                      <p:tavLst>
                                        <p:tav tm="0" fmla="#ppt_y-sin(pi*$)/3">
                                          <p:val>
                                            <p:fltVal val="0.5"/>
                                          </p:val>
                                        </p:tav>
                                        <p:tav tm="100000">
                                          <p:val>
                                            <p:fltVal val="1"/>
                                          </p:val>
                                        </p:tav>
                                      </p:tavLst>
                                    </p:anim>
                                    <p:anim calcmode="lin" valueType="num">
                                      <p:cBhvr>
                                        <p:cTn id="109" dur="664" tmFilter="0, 0; 0.125,0.2665; 0.25,0.4; 0.375,0.465; 0.5,0.5;  0.625,0.535; 0.75,0.6; 0.875,0.7335; 1,1">
                                          <p:stCondLst>
                                            <p:cond delay="664"/>
                                          </p:stCondLst>
                                        </p:cTn>
                                        <p:tgtEl>
                                          <p:spTgt spid="6">
                                            <p:txEl>
                                              <p:pRg st="8" end="8"/>
                                            </p:txEl>
                                          </p:spTgt>
                                        </p:tgtEl>
                                        <p:attrNameLst>
                                          <p:attrName>ppt_y</p:attrName>
                                        </p:attrNameLst>
                                      </p:cBhvr>
                                      <p:tavLst>
                                        <p:tav tm="0" fmla="#ppt_y-sin(pi*$)/9">
                                          <p:val>
                                            <p:fltVal val="0"/>
                                          </p:val>
                                        </p:tav>
                                        <p:tav tm="100000">
                                          <p:val>
                                            <p:fltVal val="1"/>
                                          </p:val>
                                        </p:tav>
                                      </p:tavLst>
                                    </p:anim>
                                    <p:anim calcmode="lin" valueType="num">
                                      <p:cBhvr>
                                        <p:cTn id="110" dur="332" tmFilter="0, 0; 0.125,0.2665; 0.25,0.4; 0.375,0.465; 0.5,0.5;  0.625,0.535; 0.75,0.6; 0.875,0.7335; 1,1">
                                          <p:stCondLst>
                                            <p:cond delay="1324"/>
                                          </p:stCondLst>
                                        </p:cTn>
                                        <p:tgtEl>
                                          <p:spTgt spid="6">
                                            <p:txEl>
                                              <p:pRg st="8" end="8"/>
                                            </p:txEl>
                                          </p:spTgt>
                                        </p:tgtEl>
                                        <p:attrNameLst>
                                          <p:attrName>ppt_y</p:attrName>
                                        </p:attrNameLst>
                                      </p:cBhvr>
                                      <p:tavLst>
                                        <p:tav tm="0" fmla="#ppt_y-sin(pi*$)/27">
                                          <p:val>
                                            <p:fltVal val="0"/>
                                          </p:val>
                                        </p:tav>
                                        <p:tav tm="100000">
                                          <p:val>
                                            <p:fltVal val="1"/>
                                          </p:val>
                                        </p:tav>
                                      </p:tavLst>
                                    </p:anim>
                                    <p:anim calcmode="lin" valueType="num">
                                      <p:cBhvr>
                                        <p:cTn id="111" dur="164" tmFilter="0, 0; 0.125,0.2665; 0.25,0.4; 0.375,0.465; 0.5,0.5;  0.625,0.535; 0.75,0.6; 0.875,0.7335; 1,1">
                                          <p:stCondLst>
                                            <p:cond delay="1656"/>
                                          </p:stCondLst>
                                        </p:cTn>
                                        <p:tgtEl>
                                          <p:spTgt spid="6">
                                            <p:txEl>
                                              <p:pRg st="8" end="8"/>
                                            </p:txEl>
                                          </p:spTgt>
                                        </p:tgtEl>
                                        <p:attrNameLst>
                                          <p:attrName>ppt_y</p:attrName>
                                        </p:attrNameLst>
                                      </p:cBhvr>
                                      <p:tavLst>
                                        <p:tav tm="0" fmla="#ppt_y-sin(pi*$)/81">
                                          <p:val>
                                            <p:fltVal val="0"/>
                                          </p:val>
                                        </p:tav>
                                        <p:tav tm="100000">
                                          <p:val>
                                            <p:fltVal val="1"/>
                                          </p:val>
                                        </p:tav>
                                      </p:tavLst>
                                    </p:anim>
                                    <p:animScale>
                                      <p:cBhvr>
                                        <p:cTn id="112" dur="26">
                                          <p:stCondLst>
                                            <p:cond delay="650"/>
                                          </p:stCondLst>
                                        </p:cTn>
                                        <p:tgtEl>
                                          <p:spTgt spid="6">
                                            <p:txEl>
                                              <p:pRg st="8" end="8"/>
                                            </p:txEl>
                                          </p:spTgt>
                                        </p:tgtEl>
                                      </p:cBhvr>
                                      <p:to x="100000" y="60000"/>
                                    </p:animScale>
                                    <p:animScale>
                                      <p:cBhvr>
                                        <p:cTn id="113" dur="166" decel="50000">
                                          <p:stCondLst>
                                            <p:cond delay="676"/>
                                          </p:stCondLst>
                                        </p:cTn>
                                        <p:tgtEl>
                                          <p:spTgt spid="6">
                                            <p:txEl>
                                              <p:pRg st="8" end="8"/>
                                            </p:txEl>
                                          </p:spTgt>
                                        </p:tgtEl>
                                      </p:cBhvr>
                                      <p:to x="100000" y="100000"/>
                                    </p:animScale>
                                    <p:animScale>
                                      <p:cBhvr>
                                        <p:cTn id="114" dur="26">
                                          <p:stCondLst>
                                            <p:cond delay="1312"/>
                                          </p:stCondLst>
                                        </p:cTn>
                                        <p:tgtEl>
                                          <p:spTgt spid="6">
                                            <p:txEl>
                                              <p:pRg st="8" end="8"/>
                                            </p:txEl>
                                          </p:spTgt>
                                        </p:tgtEl>
                                      </p:cBhvr>
                                      <p:to x="100000" y="80000"/>
                                    </p:animScale>
                                    <p:animScale>
                                      <p:cBhvr>
                                        <p:cTn id="115" dur="166" decel="50000">
                                          <p:stCondLst>
                                            <p:cond delay="1338"/>
                                          </p:stCondLst>
                                        </p:cTn>
                                        <p:tgtEl>
                                          <p:spTgt spid="6">
                                            <p:txEl>
                                              <p:pRg st="8" end="8"/>
                                            </p:txEl>
                                          </p:spTgt>
                                        </p:tgtEl>
                                      </p:cBhvr>
                                      <p:to x="100000" y="100000"/>
                                    </p:animScale>
                                    <p:animScale>
                                      <p:cBhvr>
                                        <p:cTn id="116" dur="26">
                                          <p:stCondLst>
                                            <p:cond delay="1642"/>
                                          </p:stCondLst>
                                        </p:cTn>
                                        <p:tgtEl>
                                          <p:spTgt spid="6">
                                            <p:txEl>
                                              <p:pRg st="8" end="8"/>
                                            </p:txEl>
                                          </p:spTgt>
                                        </p:tgtEl>
                                      </p:cBhvr>
                                      <p:to x="100000" y="90000"/>
                                    </p:animScale>
                                    <p:animScale>
                                      <p:cBhvr>
                                        <p:cTn id="117" dur="166" decel="50000">
                                          <p:stCondLst>
                                            <p:cond delay="1668"/>
                                          </p:stCondLst>
                                        </p:cTn>
                                        <p:tgtEl>
                                          <p:spTgt spid="6">
                                            <p:txEl>
                                              <p:pRg st="8" end="8"/>
                                            </p:txEl>
                                          </p:spTgt>
                                        </p:tgtEl>
                                      </p:cBhvr>
                                      <p:to x="100000" y="100000"/>
                                    </p:animScale>
                                    <p:animScale>
                                      <p:cBhvr>
                                        <p:cTn id="118" dur="26">
                                          <p:stCondLst>
                                            <p:cond delay="1808"/>
                                          </p:stCondLst>
                                        </p:cTn>
                                        <p:tgtEl>
                                          <p:spTgt spid="6">
                                            <p:txEl>
                                              <p:pRg st="8" end="8"/>
                                            </p:txEl>
                                          </p:spTgt>
                                        </p:tgtEl>
                                      </p:cBhvr>
                                      <p:to x="100000" y="95000"/>
                                    </p:animScale>
                                    <p:animScale>
                                      <p:cBhvr>
                                        <p:cTn id="119" dur="166" decel="50000">
                                          <p:stCondLst>
                                            <p:cond delay="1834"/>
                                          </p:stCondLst>
                                        </p:cTn>
                                        <p:tgtEl>
                                          <p:spTgt spid="6">
                                            <p:txEl>
                                              <p:pRg st="8" end="8"/>
                                            </p:txEl>
                                          </p:spTgt>
                                        </p:tgtEl>
                                      </p:cBhvr>
                                      <p:to x="100000" y="100000"/>
                                    </p:animScale>
                                  </p:childTnLst>
                                </p:cTn>
                              </p:par>
                              <p:par>
                                <p:cTn id="120" presetID="26" presetClass="entr" presetSubtype="0" fill="hold" nodeType="withEffect">
                                  <p:stCondLst>
                                    <p:cond delay="0"/>
                                  </p:stCondLst>
                                  <p:childTnLst>
                                    <p:set>
                                      <p:cBhvr>
                                        <p:cTn id="121" dur="1" fill="hold">
                                          <p:stCondLst>
                                            <p:cond delay="0"/>
                                          </p:stCondLst>
                                        </p:cTn>
                                        <p:tgtEl>
                                          <p:spTgt spid="6">
                                            <p:txEl>
                                              <p:pRg st="9" end="9"/>
                                            </p:txEl>
                                          </p:spTgt>
                                        </p:tgtEl>
                                        <p:attrNameLst>
                                          <p:attrName>style.visibility</p:attrName>
                                        </p:attrNameLst>
                                      </p:cBhvr>
                                      <p:to>
                                        <p:strVal val="visible"/>
                                      </p:to>
                                    </p:set>
                                    <p:animEffect transition="in" filter="wipe(down)">
                                      <p:cBhvr>
                                        <p:cTn id="122" dur="580">
                                          <p:stCondLst>
                                            <p:cond delay="0"/>
                                          </p:stCondLst>
                                        </p:cTn>
                                        <p:tgtEl>
                                          <p:spTgt spid="6">
                                            <p:txEl>
                                              <p:pRg st="9" end="9"/>
                                            </p:txEl>
                                          </p:spTgt>
                                        </p:tgtEl>
                                      </p:cBhvr>
                                    </p:animEffect>
                                    <p:anim calcmode="lin" valueType="num">
                                      <p:cBhvr>
                                        <p:cTn id="123" dur="1822" tmFilter="0,0; 0.14,0.36; 0.43,0.73; 0.71,0.91; 1.0,1.0">
                                          <p:stCondLst>
                                            <p:cond delay="0"/>
                                          </p:stCondLst>
                                        </p:cTn>
                                        <p:tgtEl>
                                          <p:spTgt spid="6">
                                            <p:txEl>
                                              <p:pRg st="9" end="9"/>
                                            </p:txEl>
                                          </p:spTgt>
                                        </p:tgtEl>
                                        <p:attrNameLst>
                                          <p:attrName>ppt_x</p:attrName>
                                        </p:attrNameLst>
                                      </p:cBhvr>
                                      <p:tavLst>
                                        <p:tav tm="0">
                                          <p:val>
                                            <p:strVal val="#ppt_x-0.25"/>
                                          </p:val>
                                        </p:tav>
                                        <p:tav tm="100000">
                                          <p:val>
                                            <p:strVal val="#ppt_x"/>
                                          </p:val>
                                        </p:tav>
                                      </p:tavLst>
                                    </p:anim>
                                    <p:anim calcmode="lin" valueType="num">
                                      <p:cBhvr>
                                        <p:cTn id="124" dur="664" tmFilter="0.0,0.0; 0.25,0.07; 0.50,0.2; 0.75,0.467; 1.0,1.0">
                                          <p:stCondLst>
                                            <p:cond delay="0"/>
                                          </p:stCondLst>
                                        </p:cTn>
                                        <p:tgtEl>
                                          <p:spTgt spid="6">
                                            <p:txEl>
                                              <p:pRg st="9" end="9"/>
                                            </p:txEl>
                                          </p:spTgt>
                                        </p:tgtEl>
                                        <p:attrNameLst>
                                          <p:attrName>ppt_y</p:attrName>
                                        </p:attrNameLst>
                                      </p:cBhvr>
                                      <p:tavLst>
                                        <p:tav tm="0" fmla="#ppt_y-sin(pi*$)/3">
                                          <p:val>
                                            <p:fltVal val="0.5"/>
                                          </p:val>
                                        </p:tav>
                                        <p:tav tm="100000">
                                          <p:val>
                                            <p:fltVal val="1"/>
                                          </p:val>
                                        </p:tav>
                                      </p:tavLst>
                                    </p:anim>
                                    <p:anim calcmode="lin" valueType="num">
                                      <p:cBhvr>
                                        <p:cTn id="125" dur="664" tmFilter="0, 0; 0.125,0.2665; 0.25,0.4; 0.375,0.465; 0.5,0.5;  0.625,0.535; 0.75,0.6; 0.875,0.7335; 1,1">
                                          <p:stCondLst>
                                            <p:cond delay="664"/>
                                          </p:stCondLst>
                                        </p:cTn>
                                        <p:tgtEl>
                                          <p:spTgt spid="6">
                                            <p:txEl>
                                              <p:pRg st="9" end="9"/>
                                            </p:txEl>
                                          </p:spTgt>
                                        </p:tgtEl>
                                        <p:attrNameLst>
                                          <p:attrName>ppt_y</p:attrName>
                                        </p:attrNameLst>
                                      </p:cBhvr>
                                      <p:tavLst>
                                        <p:tav tm="0" fmla="#ppt_y-sin(pi*$)/9">
                                          <p:val>
                                            <p:fltVal val="0"/>
                                          </p:val>
                                        </p:tav>
                                        <p:tav tm="100000">
                                          <p:val>
                                            <p:fltVal val="1"/>
                                          </p:val>
                                        </p:tav>
                                      </p:tavLst>
                                    </p:anim>
                                    <p:anim calcmode="lin" valueType="num">
                                      <p:cBhvr>
                                        <p:cTn id="126" dur="332" tmFilter="0, 0; 0.125,0.2665; 0.25,0.4; 0.375,0.465; 0.5,0.5;  0.625,0.535; 0.75,0.6; 0.875,0.7335; 1,1">
                                          <p:stCondLst>
                                            <p:cond delay="1324"/>
                                          </p:stCondLst>
                                        </p:cTn>
                                        <p:tgtEl>
                                          <p:spTgt spid="6">
                                            <p:txEl>
                                              <p:pRg st="9" end="9"/>
                                            </p:txEl>
                                          </p:spTgt>
                                        </p:tgtEl>
                                        <p:attrNameLst>
                                          <p:attrName>ppt_y</p:attrName>
                                        </p:attrNameLst>
                                      </p:cBhvr>
                                      <p:tavLst>
                                        <p:tav tm="0" fmla="#ppt_y-sin(pi*$)/27">
                                          <p:val>
                                            <p:fltVal val="0"/>
                                          </p:val>
                                        </p:tav>
                                        <p:tav tm="100000">
                                          <p:val>
                                            <p:fltVal val="1"/>
                                          </p:val>
                                        </p:tav>
                                      </p:tavLst>
                                    </p:anim>
                                    <p:anim calcmode="lin" valueType="num">
                                      <p:cBhvr>
                                        <p:cTn id="127" dur="164" tmFilter="0, 0; 0.125,0.2665; 0.25,0.4; 0.375,0.465; 0.5,0.5;  0.625,0.535; 0.75,0.6; 0.875,0.7335; 1,1">
                                          <p:stCondLst>
                                            <p:cond delay="1656"/>
                                          </p:stCondLst>
                                        </p:cTn>
                                        <p:tgtEl>
                                          <p:spTgt spid="6">
                                            <p:txEl>
                                              <p:pRg st="9" end="9"/>
                                            </p:txEl>
                                          </p:spTgt>
                                        </p:tgtEl>
                                        <p:attrNameLst>
                                          <p:attrName>ppt_y</p:attrName>
                                        </p:attrNameLst>
                                      </p:cBhvr>
                                      <p:tavLst>
                                        <p:tav tm="0" fmla="#ppt_y-sin(pi*$)/81">
                                          <p:val>
                                            <p:fltVal val="0"/>
                                          </p:val>
                                        </p:tav>
                                        <p:tav tm="100000">
                                          <p:val>
                                            <p:fltVal val="1"/>
                                          </p:val>
                                        </p:tav>
                                      </p:tavLst>
                                    </p:anim>
                                    <p:animScale>
                                      <p:cBhvr>
                                        <p:cTn id="128" dur="26">
                                          <p:stCondLst>
                                            <p:cond delay="650"/>
                                          </p:stCondLst>
                                        </p:cTn>
                                        <p:tgtEl>
                                          <p:spTgt spid="6">
                                            <p:txEl>
                                              <p:pRg st="9" end="9"/>
                                            </p:txEl>
                                          </p:spTgt>
                                        </p:tgtEl>
                                      </p:cBhvr>
                                      <p:to x="100000" y="60000"/>
                                    </p:animScale>
                                    <p:animScale>
                                      <p:cBhvr>
                                        <p:cTn id="129" dur="166" decel="50000">
                                          <p:stCondLst>
                                            <p:cond delay="676"/>
                                          </p:stCondLst>
                                        </p:cTn>
                                        <p:tgtEl>
                                          <p:spTgt spid="6">
                                            <p:txEl>
                                              <p:pRg st="9" end="9"/>
                                            </p:txEl>
                                          </p:spTgt>
                                        </p:tgtEl>
                                      </p:cBhvr>
                                      <p:to x="100000" y="100000"/>
                                    </p:animScale>
                                    <p:animScale>
                                      <p:cBhvr>
                                        <p:cTn id="130" dur="26">
                                          <p:stCondLst>
                                            <p:cond delay="1312"/>
                                          </p:stCondLst>
                                        </p:cTn>
                                        <p:tgtEl>
                                          <p:spTgt spid="6">
                                            <p:txEl>
                                              <p:pRg st="9" end="9"/>
                                            </p:txEl>
                                          </p:spTgt>
                                        </p:tgtEl>
                                      </p:cBhvr>
                                      <p:to x="100000" y="80000"/>
                                    </p:animScale>
                                    <p:animScale>
                                      <p:cBhvr>
                                        <p:cTn id="131" dur="166" decel="50000">
                                          <p:stCondLst>
                                            <p:cond delay="1338"/>
                                          </p:stCondLst>
                                        </p:cTn>
                                        <p:tgtEl>
                                          <p:spTgt spid="6">
                                            <p:txEl>
                                              <p:pRg st="9" end="9"/>
                                            </p:txEl>
                                          </p:spTgt>
                                        </p:tgtEl>
                                      </p:cBhvr>
                                      <p:to x="100000" y="100000"/>
                                    </p:animScale>
                                    <p:animScale>
                                      <p:cBhvr>
                                        <p:cTn id="132" dur="26">
                                          <p:stCondLst>
                                            <p:cond delay="1642"/>
                                          </p:stCondLst>
                                        </p:cTn>
                                        <p:tgtEl>
                                          <p:spTgt spid="6">
                                            <p:txEl>
                                              <p:pRg st="9" end="9"/>
                                            </p:txEl>
                                          </p:spTgt>
                                        </p:tgtEl>
                                      </p:cBhvr>
                                      <p:to x="100000" y="90000"/>
                                    </p:animScale>
                                    <p:animScale>
                                      <p:cBhvr>
                                        <p:cTn id="133" dur="166" decel="50000">
                                          <p:stCondLst>
                                            <p:cond delay="1668"/>
                                          </p:stCondLst>
                                        </p:cTn>
                                        <p:tgtEl>
                                          <p:spTgt spid="6">
                                            <p:txEl>
                                              <p:pRg st="9" end="9"/>
                                            </p:txEl>
                                          </p:spTgt>
                                        </p:tgtEl>
                                      </p:cBhvr>
                                      <p:to x="100000" y="100000"/>
                                    </p:animScale>
                                    <p:animScale>
                                      <p:cBhvr>
                                        <p:cTn id="134" dur="26">
                                          <p:stCondLst>
                                            <p:cond delay="1808"/>
                                          </p:stCondLst>
                                        </p:cTn>
                                        <p:tgtEl>
                                          <p:spTgt spid="6">
                                            <p:txEl>
                                              <p:pRg st="9" end="9"/>
                                            </p:txEl>
                                          </p:spTgt>
                                        </p:tgtEl>
                                      </p:cBhvr>
                                      <p:to x="100000" y="95000"/>
                                    </p:animScale>
                                    <p:animScale>
                                      <p:cBhvr>
                                        <p:cTn id="135" dur="166" decel="50000">
                                          <p:stCondLst>
                                            <p:cond delay="1834"/>
                                          </p:stCondLst>
                                        </p:cTn>
                                        <p:tgtEl>
                                          <p:spTgt spid="6">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Comparison of Systems</a:t>
              </a:r>
            </a:p>
          </p:txBody>
        </p:sp>
      </p:grpSp>
      <p:graphicFrame>
        <p:nvGraphicFramePr>
          <p:cNvPr id="6" name="Table 5">
            <a:extLst>
              <a:ext uri="{FF2B5EF4-FFF2-40B4-BE49-F238E27FC236}">
                <a16:creationId xmlns:a16="http://schemas.microsoft.com/office/drawing/2014/main" id="{00284CC4-5A28-EBE8-179D-4404C4154EFB}"/>
              </a:ext>
            </a:extLst>
          </p:cNvPr>
          <p:cNvGraphicFramePr>
            <a:graphicFrameLocks noGrp="1"/>
          </p:cNvGraphicFramePr>
          <p:nvPr>
            <p:extLst>
              <p:ext uri="{D42A27DB-BD31-4B8C-83A1-F6EECF244321}">
                <p14:modId xmlns:p14="http://schemas.microsoft.com/office/powerpoint/2010/main" val="1479268616"/>
              </p:ext>
            </p:extLst>
          </p:nvPr>
        </p:nvGraphicFramePr>
        <p:xfrm>
          <a:off x="914400" y="1594474"/>
          <a:ext cx="8458200" cy="4701393"/>
        </p:xfrm>
        <a:graphic>
          <a:graphicData uri="http://schemas.openxmlformats.org/drawingml/2006/table">
            <a:tbl>
              <a:tblPr firstRow="1" bandRow="1">
                <a:tableStyleId>{5C22544A-7EE6-4342-B048-85BDC9FD1C3A}</a:tableStyleId>
              </a:tblPr>
              <a:tblGrid>
                <a:gridCol w="1447800">
                  <a:extLst>
                    <a:ext uri="{9D8B030D-6E8A-4147-A177-3AD203B41FA5}">
                      <a16:colId xmlns:a16="http://schemas.microsoft.com/office/drawing/2014/main" val="3561193901"/>
                    </a:ext>
                  </a:extLst>
                </a:gridCol>
                <a:gridCol w="2209800">
                  <a:extLst>
                    <a:ext uri="{9D8B030D-6E8A-4147-A177-3AD203B41FA5}">
                      <a16:colId xmlns:a16="http://schemas.microsoft.com/office/drawing/2014/main" val="871450305"/>
                    </a:ext>
                  </a:extLst>
                </a:gridCol>
                <a:gridCol w="2590800">
                  <a:extLst>
                    <a:ext uri="{9D8B030D-6E8A-4147-A177-3AD203B41FA5}">
                      <a16:colId xmlns:a16="http://schemas.microsoft.com/office/drawing/2014/main" val="3286076184"/>
                    </a:ext>
                  </a:extLst>
                </a:gridCol>
                <a:gridCol w="2209800">
                  <a:extLst>
                    <a:ext uri="{9D8B030D-6E8A-4147-A177-3AD203B41FA5}">
                      <a16:colId xmlns:a16="http://schemas.microsoft.com/office/drawing/2014/main" val="571650237"/>
                    </a:ext>
                  </a:extLst>
                </a:gridCol>
              </a:tblGrid>
              <a:tr h="312110">
                <a:tc>
                  <a:txBody>
                    <a:bodyPr/>
                    <a:lstStyle/>
                    <a:p>
                      <a:r>
                        <a:rPr lang="en-GB" dirty="0"/>
                        <a:t>Feature</a:t>
                      </a:r>
                    </a:p>
                  </a:txBody>
                  <a:tcPr/>
                </a:tc>
                <a:tc>
                  <a:txBody>
                    <a:bodyPr/>
                    <a:lstStyle/>
                    <a:p>
                      <a:r>
                        <a:rPr lang="en-GB" dirty="0"/>
                        <a:t>DSS</a:t>
                      </a:r>
                    </a:p>
                  </a:txBody>
                  <a:tcPr/>
                </a:tc>
                <a:tc>
                  <a:txBody>
                    <a:bodyPr/>
                    <a:lstStyle/>
                    <a:p>
                      <a:r>
                        <a:rPr lang="en-GB" dirty="0"/>
                        <a:t>MIS</a:t>
                      </a:r>
                    </a:p>
                  </a:txBody>
                  <a:tcPr/>
                </a:tc>
                <a:tc>
                  <a:txBody>
                    <a:bodyPr/>
                    <a:lstStyle/>
                    <a:p>
                      <a:r>
                        <a:rPr lang="en-GB" dirty="0"/>
                        <a:t>ERP</a:t>
                      </a:r>
                    </a:p>
                  </a:txBody>
                  <a:tcPr/>
                </a:tc>
                <a:extLst>
                  <a:ext uri="{0D108BD9-81ED-4DB2-BD59-A6C34878D82A}">
                    <a16:rowId xmlns:a16="http://schemas.microsoft.com/office/drawing/2014/main" val="2916597600"/>
                  </a:ext>
                </a:extLst>
              </a:tr>
              <a:tr h="1025505">
                <a:tc>
                  <a:txBody>
                    <a:bodyPr/>
                    <a:lstStyle/>
                    <a:p>
                      <a:r>
                        <a:rPr lang="en-GB" dirty="0"/>
                        <a:t>Purpose</a:t>
                      </a:r>
                    </a:p>
                  </a:txBody>
                  <a:tcPr/>
                </a:tc>
                <a:tc>
                  <a:txBody>
                    <a:bodyPr/>
                    <a:lstStyle/>
                    <a:p>
                      <a:r>
                        <a:rPr lang="en-GB" dirty="0"/>
                        <a:t>Support for strategic decision-making</a:t>
                      </a:r>
                    </a:p>
                  </a:txBody>
                  <a:tcPr/>
                </a:tc>
                <a:tc>
                  <a:txBody>
                    <a:bodyPr/>
                    <a:lstStyle/>
                    <a:p>
                      <a:r>
                        <a:rPr lang="en-GB" dirty="0"/>
                        <a:t>Control and monitoring</a:t>
                      </a:r>
                    </a:p>
                  </a:txBody>
                  <a:tcPr/>
                </a:tc>
                <a:tc>
                  <a:txBody>
                    <a:bodyPr/>
                    <a:lstStyle/>
                    <a:p>
                      <a:r>
                        <a:rPr lang="en-GB" dirty="0"/>
                        <a:t>Integration of Business</a:t>
                      </a:r>
                    </a:p>
                  </a:txBody>
                  <a:tcPr/>
                </a:tc>
                <a:extLst>
                  <a:ext uri="{0D108BD9-81ED-4DB2-BD59-A6C34878D82A}">
                    <a16:rowId xmlns:a16="http://schemas.microsoft.com/office/drawing/2014/main" val="1931764980"/>
                  </a:ext>
                </a:extLst>
              </a:tr>
              <a:tr h="549909">
                <a:tc>
                  <a:txBody>
                    <a:bodyPr/>
                    <a:lstStyle/>
                    <a:p>
                      <a:r>
                        <a:rPr lang="en-GB" dirty="0"/>
                        <a:t>Decision Type</a:t>
                      </a:r>
                    </a:p>
                  </a:txBody>
                  <a:tcPr/>
                </a:tc>
                <a:tc>
                  <a:txBody>
                    <a:bodyPr/>
                    <a:lstStyle/>
                    <a:p>
                      <a:r>
                        <a:rPr lang="en-GB" dirty="0"/>
                        <a:t>No routine</a:t>
                      </a:r>
                    </a:p>
                  </a:txBody>
                  <a:tcPr/>
                </a:tc>
                <a:tc>
                  <a:txBody>
                    <a:bodyPr/>
                    <a:lstStyle/>
                    <a:p>
                      <a:r>
                        <a:rPr lang="en-GB" dirty="0"/>
                        <a:t>Structured routine</a:t>
                      </a:r>
                    </a:p>
                  </a:txBody>
                  <a:tcPr/>
                </a:tc>
                <a:tc>
                  <a:txBody>
                    <a:bodyPr/>
                    <a:lstStyle/>
                    <a:p>
                      <a:r>
                        <a:rPr lang="en-GB" dirty="0"/>
                        <a:t>Strategic and operational</a:t>
                      </a:r>
                    </a:p>
                  </a:txBody>
                  <a:tcPr/>
                </a:tc>
                <a:extLst>
                  <a:ext uri="{0D108BD9-81ED-4DB2-BD59-A6C34878D82A}">
                    <a16:rowId xmlns:a16="http://schemas.microsoft.com/office/drawing/2014/main" val="12187792"/>
                  </a:ext>
                </a:extLst>
              </a:tr>
              <a:tr h="312110">
                <a:tc>
                  <a:txBody>
                    <a:bodyPr/>
                    <a:lstStyle/>
                    <a:p>
                      <a:r>
                        <a:rPr lang="en-GB" dirty="0"/>
                        <a:t>Data Used</a:t>
                      </a:r>
                    </a:p>
                  </a:txBody>
                  <a:tcPr/>
                </a:tc>
                <a:tc>
                  <a:txBody>
                    <a:bodyPr/>
                    <a:lstStyle/>
                    <a:p>
                      <a:r>
                        <a:rPr lang="en-GB" dirty="0"/>
                        <a:t>Internal &amp; External</a:t>
                      </a:r>
                    </a:p>
                  </a:txBody>
                  <a:tcPr/>
                </a:tc>
                <a:tc>
                  <a:txBody>
                    <a:bodyPr/>
                    <a:lstStyle/>
                    <a:p>
                      <a:r>
                        <a:rPr lang="en-GB" dirty="0"/>
                        <a:t>Mainly internal</a:t>
                      </a:r>
                    </a:p>
                  </a:txBody>
                  <a:tcPr/>
                </a:tc>
                <a:tc>
                  <a:txBody>
                    <a:bodyPr/>
                    <a:lstStyle/>
                    <a:p>
                      <a:r>
                        <a:rPr lang="en-GB" dirty="0"/>
                        <a:t>Organisation-wide</a:t>
                      </a:r>
                    </a:p>
                  </a:txBody>
                  <a:tcPr/>
                </a:tc>
                <a:extLst>
                  <a:ext uri="{0D108BD9-81ED-4DB2-BD59-A6C34878D82A}">
                    <a16:rowId xmlns:a16="http://schemas.microsoft.com/office/drawing/2014/main" val="2574434771"/>
                  </a:ext>
                </a:extLst>
              </a:tr>
              <a:tr h="312110">
                <a:tc>
                  <a:txBody>
                    <a:bodyPr/>
                    <a:lstStyle/>
                    <a:p>
                      <a:r>
                        <a:rPr lang="en-GB" dirty="0"/>
                        <a:t>Output</a:t>
                      </a:r>
                    </a:p>
                  </a:txBody>
                  <a:tcPr/>
                </a:tc>
                <a:tc>
                  <a:txBody>
                    <a:bodyPr/>
                    <a:lstStyle/>
                    <a:p>
                      <a:r>
                        <a:rPr lang="en-GB" dirty="0"/>
                        <a:t>Analysis of scenario and forecasts</a:t>
                      </a:r>
                    </a:p>
                  </a:txBody>
                  <a:tcPr/>
                </a:tc>
                <a:tc>
                  <a:txBody>
                    <a:bodyPr/>
                    <a:lstStyle/>
                    <a:p>
                      <a:r>
                        <a:rPr lang="en-GB" dirty="0"/>
                        <a:t>Use of dashboards and scheduled reports</a:t>
                      </a:r>
                    </a:p>
                  </a:txBody>
                  <a:tcPr/>
                </a:tc>
                <a:tc>
                  <a:txBody>
                    <a:bodyPr/>
                    <a:lstStyle/>
                    <a:p>
                      <a:r>
                        <a:rPr lang="en-GB" dirty="0"/>
                        <a:t>Real-time integrated data</a:t>
                      </a:r>
                    </a:p>
                  </a:txBody>
                  <a:tcPr/>
                </a:tc>
                <a:extLst>
                  <a:ext uri="{0D108BD9-81ED-4DB2-BD59-A6C34878D82A}">
                    <a16:rowId xmlns:a16="http://schemas.microsoft.com/office/drawing/2014/main" val="2155950330"/>
                  </a:ext>
                </a:extLst>
              </a:tr>
              <a:tr h="549909">
                <a:tc>
                  <a:txBody>
                    <a:bodyPr/>
                    <a:lstStyle/>
                    <a:p>
                      <a:r>
                        <a:rPr lang="en-GB" dirty="0"/>
                        <a:t>Example in Retail</a:t>
                      </a:r>
                    </a:p>
                  </a:txBody>
                  <a:tcPr/>
                </a:tc>
                <a:tc>
                  <a:txBody>
                    <a:bodyPr/>
                    <a:lstStyle/>
                    <a:p>
                      <a:r>
                        <a:rPr lang="en-GB" dirty="0"/>
                        <a:t>Forecasting demand</a:t>
                      </a:r>
                    </a:p>
                  </a:txBody>
                  <a:tcPr/>
                </a:tc>
                <a:tc>
                  <a:txBody>
                    <a:bodyPr/>
                    <a:lstStyle/>
                    <a:p>
                      <a:r>
                        <a:rPr lang="en-GB" dirty="0"/>
                        <a:t>Daily sales reports</a:t>
                      </a:r>
                    </a:p>
                  </a:txBody>
                  <a:tcPr/>
                </a:tc>
                <a:tc>
                  <a:txBody>
                    <a:bodyPr/>
                    <a:lstStyle/>
                    <a:p>
                      <a:r>
                        <a:rPr lang="en-GB" dirty="0"/>
                        <a:t>Finance integration and inventory</a:t>
                      </a:r>
                    </a:p>
                  </a:txBody>
                  <a:tcPr/>
                </a:tc>
                <a:extLst>
                  <a:ext uri="{0D108BD9-81ED-4DB2-BD59-A6C34878D82A}">
                    <a16:rowId xmlns:a16="http://schemas.microsoft.com/office/drawing/2014/main" val="2505505307"/>
                  </a:ext>
                </a:extLst>
              </a:tr>
            </a:tbl>
          </a:graphicData>
        </a:graphic>
      </p:graphicFrame>
      <p:sp>
        <p:nvSpPr>
          <p:cNvPr id="7" name="TextBox 6">
            <a:extLst>
              <a:ext uri="{FF2B5EF4-FFF2-40B4-BE49-F238E27FC236}">
                <a16:creationId xmlns:a16="http://schemas.microsoft.com/office/drawing/2014/main" id="{42C2B730-E995-657F-7B46-876121B98E2C}"/>
              </a:ext>
            </a:extLst>
          </p:cNvPr>
          <p:cNvSpPr txBox="1"/>
          <p:nvPr/>
        </p:nvSpPr>
        <p:spPr>
          <a:xfrm>
            <a:off x="1066800" y="6295867"/>
            <a:ext cx="7010400" cy="923330"/>
          </a:xfrm>
          <a:prstGeom prst="rect">
            <a:avLst/>
          </a:prstGeom>
          <a:noFill/>
        </p:spPr>
        <p:txBody>
          <a:bodyPr wrap="square" rtlCol="0">
            <a:spAutoFit/>
          </a:bodyPr>
          <a:lstStyle/>
          <a:p>
            <a:r>
              <a:rPr lang="en-GB" dirty="0"/>
              <a:t>DSS – Strategic Decision Making</a:t>
            </a:r>
          </a:p>
          <a:p>
            <a:r>
              <a:rPr lang="en-GB" dirty="0"/>
              <a:t>MIS – Reporting and Control</a:t>
            </a:r>
          </a:p>
          <a:p>
            <a:r>
              <a:rPr lang="en-GB" dirty="0"/>
              <a:t>ERP – Full Business Integration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B6540-6E54-1236-BC4F-AA3D362D5140}"/>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3EB77221-63C1-E9E7-8186-E1322EDA139F}"/>
              </a:ext>
            </a:extLst>
          </p:cNvPr>
          <p:cNvSpPr txBox="1"/>
          <p:nvPr/>
        </p:nvSpPr>
        <p:spPr>
          <a:xfrm>
            <a:off x="152400" y="838200"/>
            <a:ext cx="9296400" cy="834716"/>
          </a:xfrm>
          <a:prstGeom prst="rect">
            <a:avLst/>
          </a:prstGeom>
          <a:noFill/>
        </p:spPr>
        <p:txBody>
          <a:bodyPr wrap="square" rtlCol="0">
            <a:spAutoFit/>
          </a:bodyPr>
          <a:lstStyle/>
          <a:p>
            <a:pPr marL="164726" lvl="1" defTabSz="731520">
              <a:lnSpc>
                <a:spcPts val="3071"/>
              </a:lnSpc>
            </a:pPr>
            <a:r>
              <a:rPr lang="en-US" sz="1600" b="1" dirty="0">
                <a:solidFill>
                  <a:schemeClr val="bg1"/>
                </a:solidFill>
                <a:latin typeface="Arial" panose="020B0604020202020204" pitchFamily="34" charset="0"/>
                <a:ea typeface="Calibri (MS)"/>
                <a:cs typeface="Arial" panose="020B0604020202020204" pitchFamily="34" charset="0"/>
                <a:sym typeface="Calibri (MS)"/>
              </a:rPr>
              <a:t>Data privacy (GDPR &amp; Consent), Cybersecurity threats, AI bias in decision making, Employee monitoring &amp; trust/ fairness</a:t>
            </a:r>
          </a:p>
        </p:txBody>
      </p:sp>
      <p:sp>
        <p:nvSpPr>
          <p:cNvPr id="15" name="TextBox 14">
            <a:extLst>
              <a:ext uri="{FF2B5EF4-FFF2-40B4-BE49-F238E27FC236}">
                <a16:creationId xmlns:a16="http://schemas.microsoft.com/office/drawing/2014/main" id="{F61DFB92-7094-9763-2089-1DDD04F58BC6}"/>
              </a:ext>
            </a:extLst>
          </p:cNvPr>
          <p:cNvSpPr txBox="1"/>
          <p:nvPr/>
        </p:nvSpPr>
        <p:spPr>
          <a:xfrm>
            <a:off x="228600" y="152400"/>
            <a:ext cx="8136128" cy="634020"/>
          </a:xfrm>
          <a:prstGeom prst="rect">
            <a:avLst/>
          </a:prstGeom>
          <a:noFill/>
        </p:spPr>
        <p:txBody>
          <a:bodyPr wrap="square" rtlCol="0">
            <a:spAutoFit/>
          </a:bodyPr>
          <a:lstStyle/>
          <a:p>
            <a:pPr algn="ctr" defTabSz="731520"/>
            <a:r>
              <a:rPr lang="en-GB" sz="3520" b="1" dirty="0">
                <a:solidFill>
                  <a:schemeClr val="bg1"/>
                </a:solidFill>
                <a:latin typeface="Neue Haas Grotesk Text Pro"/>
              </a:rPr>
              <a:t>Ethical Considerations</a:t>
            </a:r>
          </a:p>
        </p:txBody>
      </p:sp>
      <p:graphicFrame>
        <p:nvGraphicFramePr>
          <p:cNvPr id="16" name="Table 15">
            <a:extLst>
              <a:ext uri="{FF2B5EF4-FFF2-40B4-BE49-F238E27FC236}">
                <a16:creationId xmlns:a16="http://schemas.microsoft.com/office/drawing/2014/main" id="{664D57C2-F99C-4C1A-663F-82DC3D7BDEE4}"/>
              </a:ext>
            </a:extLst>
          </p:cNvPr>
          <p:cNvGraphicFramePr>
            <a:graphicFrameLocks noGrp="1"/>
          </p:cNvGraphicFramePr>
          <p:nvPr>
            <p:extLst>
              <p:ext uri="{D42A27DB-BD31-4B8C-83A1-F6EECF244321}">
                <p14:modId xmlns:p14="http://schemas.microsoft.com/office/powerpoint/2010/main" val="2247645144"/>
              </p:ext>
            </p:extLst>
          </p:nvPr>
        </p:nvGraphicFramePr>
        <p:xfrm>
          <a:off x="685800" y="1853257"/>
          <a:ext cx="8763000" cy="3937944"/>
        </p:xfrm>
        <a:graphic>
          <a:graphicData uri="http://schemas.openxmlformats.org/drawingml/2006/table">
            <a:tbl>
              <a:tblPr firstRow="1" bandRow="1">
                <a:tableStyleId>{5C22544A-7EE6-4342-B048-85BDC9FD1C3A}</a:tableStyleId>
              </a:tblPr>
              <a:tblGrid>
                <a:gridCol w="4292211">
                  <a:extLst>
                    <a:ext uri="{9D8B030D-6E8A-4147-A177-3AD203B41FA5}">
                      <a16:colId xmlns:a16="http://schemas.microsoft.com/office/drawing/2014/main" val="3229479297"/>
                    </a:ext>
                  </a:extLst>
                </a:gridCol>
                <a:gridCol w="4470789">
                  <a:extLst>
                    <a:ext uri="{9D8B030D-6E8A-4147-A177-3AD203B41FA5}">
                      <a16:colId xmlns:a16="http://schemas.microsoft.com/office/drawing/2014/main" val="94099325"/>
                    </a:ext>
                  </a:extLst>
                </a:gridCol>
              </a:tblGrid>
              <a:tr h="832541">
                <a:tc>
                  <a:txBody>
                    <a:bodyPr/>
                    <a:lstStyle/>
                    <a:p>
                      <a:pPr algn="ctr"/>
                      <a:r>
                        <a:rPr lang="en-GB" sz="1600" dirty="0">
                          <a:solidFill>
                            <a:schemeClr val="tx1"/>
                          </a:solidFill>
                        </a:rPr>
                        <a:t>HSBC</a:t>
                      </a:r>
                    </a:p>
                    <a:p>
                      <a:pPr algn="ctr"/>
                      <a:r>
                        <a:rPr lang="en-GB" sz="1600" dirty="0">
                          <a:solidFill>
                            <a:schemeClr val="tx1"/>
                          </a:solidFill>
                        </a:rPr>
                        <a:t>(Financial Services/ Regulated)</a:t>
                      </a:r>
                    </a:p>
                  </a:txBody>
                  <a:tcPr marL="73152" marR="73152" marT="36576" marB="36576">
                    <a:solidFill>
                      <a:schemeClr val="tx2"/>
                    </a:solidFill>
                  </a:tcPr>
                </a:tc>
                <a:tc>
                  <a:txBody>
                    <a:bodyPr/>
                    <a:lstStyle/>
                    <a:p>
                      <a:pPr algn="ctr"/>
                      <a:r>
                        <a:rPr lang="en-GB" sz="1600" dirty="0"/>
                        <a:t>TESCO</a:t>
                      </a:r>
                    </a:p>
                    <a:p>
                      <a:pPr algn="ctr"/>
                      <a:r>
                        <a:rPr lang="en-GB" sz="1600" dirty="0"/>
                        <a:t>(Retail/ Customer – facing)</a:t>
                      </a:r>
                    </a:p>
                  </a:txBody>
                  <a:tcPr marL="73152" marR="73152" marT="36576" marB="36576">
                    <a:solidFill>
                      <a:schemeClr val="tx2"/>
                    </a:solidFill>
                  </a:tcPr>
                </a:tc>
                <a:extLst>
                  <a:ext uri="{0D108BD9-81ED-4DB2-BD59-A6C34878D82A}">
                    <a16:rowId xmlns:a16="http://schemas.microsoft.com/office/drawing/2014/main" val="1735636548"/>
                  </a:ext>
                </a:extLst>
              </a:tr>
              <a:tr h="3105403">
                <a:tc>
                  <a:txBody>
                    <a:bodyPr/>
                    <a:lstStyle/>
                    <a:p>
                      <a:pPr marL="285750" indent="-285750">
                        <a:buFont typeface="Arial" panose="020B0604020202020204" pitchFamily="34" charset="0"/>
                        <a:buChar char="•"/>
                      </a:pPr>
                      <a:r>
                        <a:rPr lang="en-GB" sz="1800" dirty="0">
                          <a:solidFill>
                            <a:schemeClr val="bg1"/>
                          </a:solidFill>
                        </a:rPr>
                        <a:t>AI used in recruitment &amp; decision-making.</a:t>
                      </a:r>
                    </a:p>
                    <a:p>
                      <a:pPr marL="285750" indent="-285750">
                        <a:buFont typeface="Arial" panose="020B0604020202020204" pitchFamily="34" charset="0"/>
                        <a:buChar char="•"/>
                      </a:pPr>
                      <a:r>
                        <a:rPr lang="en-GB" sz="1800" dirty="0">
                          <a:solidFill>
                            <a:schemeClr val="bg1"/>
                          </a:solidFill>
                        </a:rPr>
                        <a:t>Risk of algorithmic bias &amp; lack of transparency.</a:t>
                      </a:r>
                    </a:p>
                    <a:p>
                      <a:pPr marL="285750" indent="-285750">
                        <a:buFont typeface="Arial" panose="020B0604020202020204" pitchFamily="34" charset="0"/>
                        <a:buChar char="•"/>
                      </a:pPr>
                      <a:r>
                        <a:rPr lang="en-GB" sz="1800" dirty="0">
                          <a:solidFill>
                            <a:schemeClr val="bg1"/>
                          </a:solidFill>
                        </a:rPr>
                        <a:t>High sensitivity of personal &amp; financial data.</a:t>
                      </a:r>
                    </a:p>
                    <a:p>
                      <a:pPr marL="285750" indent="-285750">
                        <a:buFont typeface="Arial" panose="020B0604020202020204" pitchFamily="34" charset="0"/>
                        <a:buChar char="•"/>
                      </a:pPr>
                      <a:r>
                        <a:rPr lang="en-GB" sz="1800" dirty="0">
                          <a:solidFill>
                            <a:schemeClr val="bg1"/>
                          </a:solidFill>
                        </a:rPr>
                        <a:t>Strict regulatory &amp; GDPR obligations.</a:t>
                      </a:r>
                    </a:p>
                  </a:txBody>
                  <a:tcPr marL="73152" marR="73152" marT="36576" marB="36576"/>
                </a:tc>
                <a:tc>
                  <a:txBody>
                    <a:bodyPr/>
                    <a:lstStyle/>
                    <a:p>
                      <a:pPr marL="285750" indent="-285750">
                        <a:buFont typeface="Arial" panose="020B0604020202020204" pitchFamily="34" charset="0"/>
                        <a:buChar char="•"/>
                      </a:pPr>
                      <a:r>
                        <a:rPr lang="en-GB" sz="1800" dirty="0">
                          <a:solidFill>
                            <a:schemeClr val="bg1"/>
                          </a:solidFill>
                        </a:rPr>
                        <a:t>Large volumes of customer &amp; Loyalty card data.</a:t>
                      </a:r>
                    </a:p>
                    <a:p>
                      <a:pPr marL="285750" indent="-285750">
                        <a:buFont typeface="Arial" panose="020B0604020202020204" pitchFamily="34" charset="0"/>
                        <a:buChar char="•"/>
                      </a:pPr>
                      <a:r>
                        <a:rPr lang="en-GB" sz="1800" dirty="0">
                          <a:solidFill>
                            <a:schemeClr val="bg1"/>
                          </a:solidFill>
                        </a:rPr>
                        <a:t>Cybersecurity risks due to scale of transactions.</a:t>
                      </a:r>
                    </a:p>
                    <a:p>
                      <a:pPr marL="285750" indent="-285750">
                        <a:buFont typeface="Arial" panose="020B0604020202020204" pitchFamily="34" charset="0"/>
                        <a:buChar char="•"/>
                      </a:pPr>
                      <a:r>
                        <a:rPr lang="en-GB" sz="1800" dirty="0">
                          <a:solidFill>
                            <a:schemeClr val="bg1"/>
                          </a:solidFill>
                        </a:rPr>
                        <a:t>Use of data analytics &amp; AI for demand forecasting.</a:t>
                      </a:r>
                    </a:p>
                    <a:p>
                      <a:pPr marL="285750" indent="-285750">
                        <a:buFont typeface="Arial" panose="020B0604020202020204" pitchFamily="34" charset="0"/>
                        <a:buChar char="•"/>
                      </a:pPr>
                      <a:r>
                        <a:rPr lang="en-GB" sz="1800" dirty="0">
                          <a:solidFill>
                            <a:schemeClr val="bg1"/>
                          </a:solidFill>
                        </a:rPr>
                        <a:t>Employee Monitoring through scheduling &amp; performance systems.</a:t>
                      </a:r>
                    </a:p>
                  </a:txBody>
                  <a:tcPr marL="73152" marR="73152" marT="36576" marB="36576"/>
                </a:tc>
                <a:extLst>
                  <a:ext uri="{0D108BD9-81ED-4DB2-BD59-A6C34878D82A}">
                    <a16:rowId xmlns:a16="http://schemas.microsoft.com/office/drawing/2014/main" val="2320296565"/>
                  </a:ext>
                </a:extLst>
              </a:tr>
            </a:tbl>
          </a:graphicData>
        </a:graphic>
      </p:graphicFrame>
      <p:sp>
        <p:nvSpPr>
          <p:cNvPr id="17" name="Footer Placeholder 16">
            <a:extLst>
              <a:ext uri="{FF2B5EF4-FFF2-40B4-BE49-F238E27FC236}">
                <a16:creationId xmlns:a16="http://schemas.microsoft.com/office/drawing/2014/main" id="{86833080-8F92-BFE6-798F-17E4E22CC9FA}"/>
              </a:ext>
            </a:extLst>
          </p:cNvPr>
          <p:cNvSpPr>
            <a:spLocks noGrp="1"/>
          </p:cNvSpPr>
          <p:nvPr>
            <p:ph type="ftr" sz="quarter" idx="11"/>
          </p:nvPr>
        </p:nvSpPr>
        <p:spPr/>
        <p:txBody>
          <a:bodyPr/>
          <a:lstStyle/>
          <a:p>
            <a:pPr defTabSz="731520"/>
            <a:r>
              <a:rPr lang="en-US" dirty="0">
                <a:solidFill>
                  <a:schemeClr val="bg1"/>
                </a:solidFill>
                <a:latin typeface="Neue Haas Grotesk Text Pro"/>
              </a:rPr>
              <a:t>OECD (2019); ICO (2023)</a:t>
            </a:r>
          </a:p>
        </p:txBody>
      </p:sp>
      <p:sp>
        <p:nvSpPr>
          <p:cNvPr id="18" name="Slide Number Placeholder 17">
            <a:extLst>
              <a:ext uri="{FF2B5EF4-FFF2-40B4-BE49-F238E27FC236}">
                <a16:creationId xmlns:a16="http://schemas.microsoft.com/office/drawing/2014/main" id="{888FD983-16DD-B336-8209-E956EEF133B8}"/>
              </a:ext>
            </a:extLst>
          </p:cNvPr>
          <p:cNvSpPr>
            <a:spLocks noGrp="1"/>
          </p:cNvSpPr>
          <p:nvPr>
            <p:ph type="sldNum" sz="quarter" idx="12"/>
          </p:nvPr>
        </p:nvSpPr>
        <p:spPr/>
        <p:txBody>
          <a:bodyPr/>
          <a:lstStyle/>
          <a:p>
            <a:pPr defTabSz="731520"/>
            <a:fld id="{719D7796-F675-488F-AC46-C88938C80352}" type="slidenum">
              <a:rPr lang="en-US">
                <a:solidFill>
                  <a:prstClr val="white"/>
                </a:solidFill>
                <a:latin typeface="Neue Haas Grotesk Text Pro"/>
              </a:rPr>
              <a:pPr defTabSz="731520"/>
              <a:t>8</a:t>
            </a:fld>
            <a:endParaRPr lang="en-US" dirty="0">
              <a:solidFill>
                <a:prstClr val="white"/>
              </a:solidFill>
              <a:latin typeface="Neue Haas Grotesk Text Pro"/>
            </a:endParaRPr>
          </a:p>
        </p:txBody>
      </p:sp>
      <p:sp>
        <p:nvSpPr>
          <p:cNvPr id="19" name="TextBox 18">
            <a:extLst>
              <a:ext uri="{FF2B5EF4-FFF2-40B4-BE49-F238E27FC236}">
                <a16:creationId xmlns:a16="http://schemas.microsoft.com/office/drawing/2014/main" id="{B47F5057-8350-9398-9926-8D6B04B7A324}"/>
              </a:ext>
            </a:extLst>
          </p:cNvPr>
          <p:cNvSpPr txBox="1"/>
          <p:nvPr/>
        </p:nvSpPr>
        <p:spPr>
          <a:xfrm>
            <a:off x="533400" y="6019800"/>
            <a:ext cx="9387840" cy="313932"/>
          </a:xfrm>
          <a:prstGeom prst="rect">
            <a:avLst/>
          </a:prstGeom>
          <a:noFill/>
        </p:spPr>
        <p:txBody>
          <a:bodyPr wrap="square" rtlCol="0">
            <a:spAutoFit/>
          </a:bodyPr>
          <a:lstStyle/>
          <a:p>
            <a:pPr defTabSz="731520"/>
            <a:r>
              <a:rPr lang="en-GB" sz="1440" dirty="0">
                <a:solidFill>
                  <a:schemeClr val="bg1"/>
                </a:solidFill>
                <a:latin typeface="Arial" panose="020B0604020202020204" pitchFamily="34" charset="0"/>
                <a:cs typeface="Arial" panose="020B0604020202020204" pitchFamily="34" charset="0"/>
              </a:rPr>
              <a:t>These examples demonstrate</a:t>
            </a:r>
            <a:r>
              <a:rPr lang="en-GB" sz="1440" dirty="0">
                <a:solidFill>
                  <a:prstClr val="white"/>
                </a:solidFill>
                <a:latin typeface="Arial" panose="020B0604020202020204" pitchFamily="34" charset="0"/>
                <a:cs typeface="Arial" panose="020B0604020202020204" pitchFamily="34" charset="0"/>
              </a:rPr>
              <a:t> </a:t>
            </a:r>
            <a:r>
              <a:rPr lang="en-GB" sz="1440" dirty="0">
                <a:solidFill>
                  <a:schemeClr val="bg1"/>
                </a:solidFill>
                <a:latin typeface="Arial" panose="020B0604020202020204" pitchFamily="34" charset="0"/>
                <a:cs typeface="Arial" panose="020B0604020202020204" pitchFamily="34" charset="0"/>
              </a:rPr>
              <a:t>how ethical risks are chapped by organisational context &amp; regulatory pressure</a:t>
            </a:r>
          </a:p>
        </p:txBody>
      </p:sp>
    </p:spTree>
    <p:extLst>
      <p:ext uri="{BB962C8B-B14F-4D97-AF65-F5344CB8AC3E}">
        <p14:creationId xmlns:p14="http://schemas.microsoft.com/office/powerpoint/2010/main" val="410106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ppt_x"/>
                                          </p:val>
                                        </p:tav>
                                        <p:tav tm="100000">
                                          <p:val>
                                            <p:strVal val="#ppt_x"/>
                                          </p:val>
                                        </p:tav>
                                      </p:tavLst>
                                    </p:anim>
                                    <p:anim calcmode="lin" valueType="num">
                                      <p:cBhvr additive="base">
                                        <p:cTn id="1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C1133-E566-F2D0-4DE1-D7B74648B781}"/>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E737C38A-B3E4-80FD-0C9D-8357CBD8C95D}"/>
              </a:ext>
            </a:extLst>
          </p:cNvPr>
          <p:cNvSpPr txBox="1"/>
          <p:nvPr/>
        </p:nvSpPr>
        <p:spPr>
          <a:xfrm>
            <a:off x="76200" y="990600"/>
            <a:ext cx="9327042" cy="830035"/>
          </a:xfrm>
          <a:prstGeom prst="rect">
            <a:avLst/>
          </a:prstGeom>
          <a:noFill/>
        </p:spPr>
        <p:txBody>
          <a:bodyPr wrap="square" rtlCol="0">
            <a:spAutoFit/>
          </a:bodyPr>
          <a:lstStyle/>
          <a:p>
            <a:pPr marL="164726" lvl="1" defTabSz="731520">
              <a:lnSpc>
                <a:spcPts val="3071"/>
              </a:lnSpc>
            </a:pPr>
            <a:r>
              <a:rPr lang="en-US" sz="1440" b="1" dirty="0">
                <a:solidFill>
                  <a:prstClr val="white"/>
                </a:solidFill>
                <a:latin typeface="Arial" panose="020B0604020202020204" pitchFamily="34" charset="0"/>
                <a:ea typeface="Calibri (MS)"/>
                <a:cs typeface="Arial" panose="020B0604020202020204" pitchFamily="34" charset="0"/>
                <a:sym typeface="Calibri (MS)"/>
              </a:rPr>
              <a:t>Clear data Protection Policies, Transparent &amp; proportionate monitoring, Ethical AI governance, Regular audits &amp; compliance checks </a:t>
            </a:r>
            <a:endParaRPr lang="en-US" sz="1120" b="1" dirty="0">
              <a:solidFill>
                <a:prstClr val="white"/>
              </a:solidFill>
              <a:latin typeface="Arial" panose="020B0604020202020204" pitchFamily="34" charset="0"/>
              <a:ea typeface="Calibri (MS)"/>
              <a:cs typeface="Arial" panose="020B0604020202020204" pitchFamily="34" charset="0"/>
              <a:sym typeface="Calibri (MS)"/>
            </a:endParaRPr>
          </a:p>
        </p:txBody>
      </p:sp>
      <p:sp>
        <p:nvSpPr>
          <p:cNvPr id="15" name="TextBox 14">
            <a:extLst>
              <a:ext uri="{FF2B5EF4-FFF2-40B4-BE49-F238E27FC236}">
                <a16:creationId xmlns:a16="http://schemas.microsoft.com/office/drawing/2014/main" id="{E84E9F29-CE6A-98DF-438A-9FC78941BDD0}"/>
              </a:ext>
            </a:extLst>
          </p:cNvPr>
          <p:cNvSpPr txBox="1"/>
          <p:nvPr/>
        </p:nvSpPr>
        <p:spPr>
          <a:xfrm>
            <a:off x="685800" y="304800"/>
            <a:ext cx="8136128" cy="634020"/>
          </a:xfrm>
          <a:prstGeom prst="rect">
            <a:avLst/>
          </a:prstGeom>
          <a:noFill/>
        </p:spPr>
        <p:txBody>
          <a:bodyPr wrap="square" rtlCol="0">
            <a:spAutoFit/>
          </a:bodyPr>
          <a:lstStyle/>
          <a:p>
            <a:pPr algn="ctr" defTabSz="731520"/>
            <a:r>
              <a:rPr lang="en-GB" sz="3520" b="1" dirty="0">
                <a:solidFill>
                  <a:prstClr val="white"/>
                </a:solidFill>
                <a:latin typeface="Neue Haas Grotesk Text Pro"/>
              </a:rPr>
              <a:t>Managing Ethical Risks</a:t>
            </a:r>
          </a:p>
        </p:txBody>
      </p:sp>
      <p:graphicFrame>
        <p:nvGraphicFramePr>
          <p:cNvPr id="16" name="Table 15">
            <a:extLst>
              <a:ext uri="{FF2B5EF4-FFF2-40B4-BE49-F238E27FC236}">
                <a16:creationId xmlns:a16="http://schemas.microsoft.com/office/drawing/2014/main" id="{5FC17262-5AB9-A484-BF19-6AC856AD43FA}"/>
              </a:ext>
            </a:extLst>
          </p:cNvPr>
          <p:cNvGraphicFramePr>
            <a:graphicFrameLocks noGrp="1"/>
          </p:cNvGraphicFramePr>
          <p:nvPr>
            <p:extLst>
              <p:ext uri="{D42A27DB-BD31-4B8C-83A1-F6EECF244321}">
                <p14:modId xmlns:p14="http://schemas.microsoft.com/office/powerpoint/2010/main" val="3074496148"/>
              </p:ext>
            </p:extLst>
          </p:nvPr>
        </p:nvGraphicFramePr>
        <p:xfrm>
          <a:off x="647700" y="1993901"/>
          <a:ext cx="8839200" cy="3309719"/>
        </p:xfrm>
        <a:graphic>
          <a:graphicData uri="http://schemas.openxmlformats.org/drawingml/2006/table">
            <a:tbl>
              <a:tblPr firstRow="1" bandRow="1">
                <a:tableStyleId>{5C22544A-7EE6-4342-B048-85BDC9FD1C3A}</a:tableStyleId>
              </a:tblPr>
              <a:tblGrid>
                <a:gridCol w="4419600">
                  <a:extLst>
                    <a:ext uri="{9D8B030D-6E8A-4147-A177-3AD203B41FA5}">
                      <a16:colId xmlns:a16="http://schemas.microsoft.com/office/drawing/2014/main" val="3229479297"/>
                    </a:ext>
                  </a:extLst>
                </a:gridCol>
                <a:gridCol w="4419600">
                  <a:extLst>
                    <a:ext uri="{9D8B030D-6E8A-4147-A177-3AD203B41FA5}">
                      <a16:colId xmlns:a16="http://schemas.microsoft.com/office/drawing/2014/main" val="94099325"/>
                    </a:ext>
                  </a:extLst>
                </a:gridCol>
              </a:tblGrid>
              <a:tr h="838199">
                <a:tc>
                  <a:txBody>
                    <a:bodyPr/>
                    <a:lstStyle/>
                    <a:p>
                      <a:pPr algn="ctr"/>
                      <a:r>
                        <a:rPr lang="en-GB" sz="1200" dirty="0">
                          <a:solidFill>
                            <a:schemeClr val="tx1"/>
                          </a:solidFill>
                        </a:rPr>
                        <a:t>HSBC</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(Financial Services/ Regulated)</a:t>
                      </a:r>
                    </a:p>
                    <a:p>
                      <a:pPr algn="ctr"/>
                      <a:endParaRPr lang="en-GB" sz="1200" dirty="0">
                        <a:solidFill>
                          <a:schemeClr val="bg1"/>
                        </a:solidFill>
                      </a:endParaRPr>
                    </a:p>
                  </a:txBody>
                  <a:tcPr marL="73152" marR="73152" marT="36576" marB="36576">
                    <a:solidFill>
                      <a:schemeClr val="tx2"/>
                    </a:solidFill>
                  </a:tcPr>
                </a:tc>
                <a:tc>
                  <a:txBody>
                    <a:bodyPr/>
                    <a:lstStyle/>
                    <a:p>
                      <a:pPr algn="ctr"/>
                      <a:r>
                        <a:rPr lang="en-GB" sz="1200" dirty="0"/>
                        <a:t>TESCO</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(Retail/ Customer – facing)</a:t>
                      </a:r>
                    </a:p>
                    <a:p>
                      <a:pPr algn="ctr"/>
                      <a:endParaRPr lang="en-GB" sz="1200" dirty="0"/>
                    </a:p>
                  </a:txBody>
                  <a:tcPr marL="73152" marR="73152" marT="36576" marB="36576">
                    <a:solidFill>
                      <a:schemeClr val="tx2"/>
                    </a:solidFill>
                  </a:tcPr>
                </a:tc>
                <a:extLst>
                  <a:ext uri="{0D108BD9-81ED-4DB2-BD59-A6C34878D82A}">
                    <a16:rowId xmlns:a16="http://schemas.microsoft.com/office/drawing/2014/main" val="1735636548"/>
                  </a:ext>
                </a:extLst>
              </a:tr>
              <a:tr h="2471520">
                <a:tc>
                  <a:txBody>
                    <a:bodyPr/>
                    <a:lstStyle/>
                    <a:p>
                      <a:pPr marL="285750" indent="-285750">
                        <a:buFont typeface="Arial" panose="020B0604020202020204" pitchFamily="34" charset="0"/>
                        <a:buChar char="•"/>
                      </a:pPr>
                      <a:r>
                        <a:rPr lang="en-GB" sz="1800" dirty="0">
                          <a:solidFill>
                            <a:schemeClr val="bg1"/>
                          </a:solidFill>
                        </a:rPr>
                        <a:t>Ethical AI governance &amp; Human oversight.</a:t>
                      </a:r>
                    </a:p>
                    <a:p>
                      <a:pPr marL="285750" indent="-285750">
                        <a:buFont typeface="Arial" panose="020B0604020202020204" pitchFamily="34" charset="0"/>
                        <a:buChar char="•"/>
                      </a:pPr>
                      <a:r>
                        <a:rPr lang="en-GB" sz="1800" dirty="0">
                          <a:solidFill>
                            <a:schemeClr val="bg1"/>
                          </a:solidFill>
                        </a:rPr>
                        <a:t>Bias testing &amp; transparent recruitment processes.</a:t>
                      </a:r>
                    </a:p>
                    <a:p>
                      <a:pPr marL="285750" indent="-285750">
                        <a:buFont typeface="Arial" panose="020B0604020202020204" pitchFamily="34" charset="0"/>
                        <a:buChar char="•"/>
                      </a:pPr>
                      <a:r>
                        <a:rPr lang="en-GB" sz="1800" dirty="0">
                          <a:solidFill>
                            <a:schemeClr val="bg1"/>
                          </a:solidFill>
                        </a:rPr>
                        <a:t>Strong Data protection frameworks.</a:t>
                      </a:r>
                    </a:p>
                    <a:p>
                      <a:pPr marL="285750" indent="-285750">
                        <a:buFont typeface="Arial" panose="020B0604020202020204" pitchFamily="34" charset="0"/>
                        <a:buChar char="•"/>
                      </a:pPr>
                      <a:r>
                        <a:rPr lang="en-GB" sz="1800" dirty="0">
                          <a:solidFill>
                            <a:schemeClr val="bg1"/>
                          </a:solidFill>
                        </a:rPr>
                        <a:t>Regular compliance &amp; regulatory audits.</a:t>
                      </a:r>
                    </a:p>
                  </a:txBody>
                  <a:tcPr marL="73152" marR="73152" marT="36576" marB="36576"/>
                </a:tc>
                <a:tc>
                  <a:txBody>
                    <a:bodyPr/>
                    <a:lstStyle/>
                    <a:p>
                      <a:pPr marL="285750" indent="-285750">
                        <a:buFont typeface="Arial" panose="020B0604020202020204" pitchFamily="34" charset="0"/>
                        <a:buChar char="•"/>
                      </a:pPr>
                      <a:r>
                        <a:rPr lang="en-GB" sz="1800" dirty="0">
                          <a:solidFill>
                            <a:schemeClr val="bg1"/>
                          </a:solidFill>
                        </a:rPr>
                        <a:t>Clear customer consent &amp; data protection policies</a:t>
                      </a:r>
                    </a:p>
                    <a:p>
                      <a:pPr marL="285750" indent="-285750">
                        <a:buFont typeface="Arial" panose="020B0604020202020204" pitchFamily="34" charset="0"/>
                        <a:buChar char="•"/>
                      </a:pPr>
                      <a:r>
                        <a:rPr lang="en-GB" sz="1800" dirty="0">
                          <a:solidFill>
                            <a:schemeClr val="bg1"/>
                          </a:solidFill>
                        </a:rPr>
                        <a:t>Robust cybersecurity controls</a:t>
                      </a:r>
                    </a:p>
                    <a:p>
                      <a:pPr marL="285750" indent="-285750">
                        <a:buFont typeface="Arial" panose="020B0604020202020204" pitchFamily="34" charset="0"/>
                        <a:buChar char="•"/>
                      </a:pPr>
                      <a:r>
                        <a:rPr lang="en-GB" sz="1800" dirty="0">
                          <a:solidFill>
                            <a:schemeClr val="bg1"/>
                          </a:solidFill>
                        </a:rPr>
                        <a:t>Transparent employee monitoring practices</a:t>
                      </a:r>
                    </a:p>
                    <a:p>
                      <a:pPr marL="285750" indent="-285750">
                        <a:buFont typeface="Arial" panose="020B0604020202020204" pitchFamily="34" charset="0"/>
                        <a:buChar char="•"/>
                      </a:pPr>
                      <a:r>
                        <a:rPr lang="en-GB" sz="1800" dirty="0">
                          <a:solidFill>
                            <a:schemeClr val="bg1"/>
                          </a:solidFill>
                        </a:rPr>
                        <a:t>Regular system audits &amp; access controls.</a:t>
                      </a:r>
                    </a:p>
                  </a:txBody>
                  <a:tcPr marL="73152" marR="73152" marT="36576" marB="36576"/>
                </a:tc>
                <a:extLst>
                  <a:ext uri="{0D108BD9-81ED-4DB2-BD59-A6C34878D82A}">
                    <a16:rowId xmlns:a16="http://schemas.microsoft.com/office/drawing/2014/main" val="2320296565"/>
                  </a:ext>
                </a:extLst>
              </a:tr>
            </a:tbl>
          </a:graphicData>
        </a:graphic>
      </p:graphicFrame>
      <p:sp>
        <p:nvSpPr>
          <p:cNvPr id="2" name="Footer Placeholder 1">
            <a:extLst>
              <a:ext uri="{FF2B5EF4-FFF2-40B4-BE49-F238E27FC236}">
                <a16:creationId xmlns:a16="http://schemas.microsoft.com/office/drawing/2014/main" id="{F1C7DF19-A048-3C12-A927-CFDF780B3235}"/>
              </a:ext>
            </a:extLst>
          </p:cNvPr>
          <p:cNvSpPr>
            <a:spLocks noGrp="1"/>
          </p:cNvSpPr>
          <p:nvPr>
            <p:ph type="ftr" sz="quarter" idx="11"/>
          </p:nvPr>
        </p:nvSpPr>
        <p:spPr/>
        <p:txBody>
          <a:bodyPr/>
          <a:lstStyle/>
          <a:p>
            <a:pPr defTabSz="731520"/>
            <a:r>
              <a:rPr lang="en-US" dirty="0">
                <a:solidFill>
                  <a:prstClr val="white"/>
                </a:solidFill>
                <a:latin typeface="Neue Haas Grotesk Text Pro"/>
              </a:rPr>
              <a:t>OECD (2019); ICO (2023)</a:t>
            </a:r>
          </a:p>
        </p:txBody>
      </p:sp>
      <p:sp>
        <p:nvSpPr>
          <p:cNvPr id="3" name="Slide Number Placeholder 2">
            <a:extLst>
              <a:ext uri="{FF2B5EF4-FFF2-40B4-BE49-F238E27FC236}">
                <a16:creationId xmlns:a16="http://schemas.microsoft.com/office/drawing/2014/main" id="{89DDFB6A-97C9-2C5F-8FD9-2BEA951AE9AE}"/>
              </a:ext>
            </a:extLst>
          </p:cNvPr>
          <p:cNvSpPr>
            <a:spLocks noGrp="1"/>
          </p:cNvSpPr>
          <p:nvPr>
            <p:ph type="sldNum" sz="quarter" idx="12"/>
          </p:nvPr>
        </p:nvSpPr>
        <p:spPr/>
        <p:txBody>
          <a:bodyPr/>
          <a:lstStyle/>
          <a:p>
            <a:pPr defTabSz="731520"/>
            <a:fld id="{719D7796-F675-488F-AC46-C88938C80352}" type="slidenum">
              <a:rPr lang="en-US">
                <a:solidFill>
                  <a:prstClr val="white"/>
                </a:solidFill>
                <a:latin typeface="Neue Haas Grotesk Text Pro"/>
              </a:rPr>
              <a:pPr defTabSz="731520"/>
              <a:t>9</a:t>
            </a:fld>
            <a:endParaRPr lang="en-US" dirty="0">
              <a:solidFill>
                <a:prstClr val="white"/>
              </a:solidFill>
              <a:latin typeface="Neue Haas Grotesk Text Pro"/>
            </a:endParaRPr>
          </a:p>
        </p:txBody>
      </p:sp>
      <p:sp>
        <p:nvSpPr>
          <p:cNvPr id="5" name="TextBox 4">
            <a:extLst>
              <a:ext uri="{FF2B5EF4-FFF2-40B4-BE49-F238E27FC236}">
                <a16:creationId xmlns:a16="http://schemas.microsoft.com/office/drawing/2014/main" id="{75D8C4F6-C978-813B-BE0E-6F829D53CC4D}"/>
              </a:ext>
            </a:extLst>
          </p:cNvPr>
          <p:cNvSpPr txBox="1"/>
          <p:nvPr/>
        </p:nvSpPr>
        <p:spPr>
          <a:xfrm>
            <a:off x="228600" y="6324600"/>
            <a:ext cx="9035261" cy="313932"/>
          </a:xfrm>
          <a:prstGeom prst="rect">
            <a:avLst/>
          </a:prstGeom>
          <a:noFill/>
        </p:spPr>
        <p:txBody>
          <a:bodyPr wrap="square" rtlCol="0">
            <a:spAutoFit/>
          </a:bodyPr>
          <a:lstStyle/>
          <a:p>
            <a:pPr defTabSz="731520"/>
            <a:r>
              <a:rPr lang="en-GB" sz="1440" dirty="0">
                <a:solidFill>
                  <a:prstClr val="white"/>
                </a:solidFill>
                <a:latin typeface="Neue Haas Grotesk Text Pro"/>
              </a:rPr>
              <a:t>Effective risk management requires consistent ethical principles adapted to operational needs.</a:t>
            </a:r>
          </a:p>
        </p:txBody>
      </p:sp>
    </p:spTree>
    <p:extLst>
      <p:ext uri="{BB962C8B-B14F-4D97-AF65-F5344CB8AC3E}">
        <p14:creationId xmlns:p14="http://schemas.microsoft.com/office/powerpoint/2010/main" val="59112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1000"/>
                                        <p:tgtEl>
                                          <p:spTgt spid="16"/>
                                        </p:tgtEl>
                                      </p:cBhvr>
                                    </p:animEffect>
                                    <p:anim calcmode="lin" valueType="num">
                                      <p:cBhvr>
                                        <p:cTn id="16" dur="1000" fill="hold"/>
                                        <p:tgtEl>
                                          <p:spTgt spid="16"/>
                                        </p:tgtEl>
                                        <p:attrNameLst>
                                          <p:attrName>ppt_x</p:attrName>
                                        </p:attrNameLst>
                                      </p:cBhvr>
                                      <p:tavLst>
                                        <p:tav tm="0">
                                          <p:val>
                                            <p:strVal val="#ppt_x"/>
                                          </p:val>
                                        </p:tav>
                                        <p:tav tm="100000">
                                          <p:val>
                                            <p:strVal val="#ppt_x"/>
                                          </p:val>
                                        </p:tav>
                                      </p:tavLst>
                                    </p:anim>
                                    <p:anim calcmode="lin" valueType="num">
                                      <p:cBhvr>
                                        <p:cTn id="1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Real-World Case Studies</a:t>
              </a:r>
            </a:p>
          </p:txBody>
        </p:sp>
      </p:grpSp>
      <p:sp>
        <p:nvSpPr>
          <p:cNvPr id="5" name="TextBox 5"/>
          <p:cNvSpPr txBox="1"/>
          <p:nvPr/>
        </p:nvSpPr>
        <p:spPr>
          <a:xfrm>
            <a:off x="76200" y="1811030"/>
            <a:ext cx="3459480" cy="5164234"/>
          </a:xfrm>
          <a:prstGeom prst="rect">
            <a:avLst/>
          </a:prstGeom>
        </p:spPr>
        <p:txBody>
          <a:bodyPr wrap="square" lIns="0" tIns="0" rIns="0" bIns="0" rtlCol="0" anchor="t">
            <a:spAutoFit/>
          </a:bodyPr>
          <a:lstStyle/>
          <a:p>
            <a:pPr marL="219636" lvl="1" algn="l"/>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Amazon – ERP</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It combines supply chain, logistics,  finance, and human resources.</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Inventory tracking in real time across international fulfillment centers.</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Automates distribution, warehousing, and procurement</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Increases operational effectiveness and scalability</a:t>
            </a:r>
          </a:p>
          <a:p>
            <a:pPr marL="219636" lvl="1" algn="l"/>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ERP systems improve coordination and data quality by combining key organizational operations into a single system.	</a:t>
            </a:r>
          </a:p>
          <a:p>
            <a:pPr marL="219636" lvl="1" algn="l"/>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Impact: Better customer service, lower costs, and more efficiency.</a:t>
            </a:r>
          </a:p>
          <a:p>
            <a:pPr marL="219636" lvl="1" algn="l">
              <a:lnSpc>
                <a:spcPts val="4095"/>
              </a:lnSpc>
            </a:pPr>
            <a:endParaRPr lang="en-US" dirty="0">
              <a:solidFill>
                <a:schemeClr val="bg1"/>
              </a:solidFill>
              <a:latin typeface="Calibri (MS)"/>
              <a:ea typeface="Calibri (MS)"/>
              <a:cs typeface="Calibri (MS)"/>
              <a:sym typeface="Calibri (MS)"/>
            </a:endParaRPr>
          </a:p>
        </p:txBody>
      </p:sp>
      <p:sp>
        <p:nvSpPr>
          <p:cNvPr id="6" name="TextBox 5">
            <a:extLst>
              <a:ext uri="{FF2B5EF4-FFF2-40B4-BE49-F238E27FC236}">
                <a16:creationId xmlns:a16="http://schemas.microsoft.com/office/drawing/2014/main" id="{01D869A6-295A-D1CA-3B5A-FD3BABD57404}"/>
              </a:ext>
            </a:extLst>
          </p:cNvPr>
          <p:cNvSpPr txBox="1"/>
          <p:nvPr/>
        </p:nvSpPr>
        <p:spPr>
          <a:xfrm>
            <a:off x="3535680" y="1811029"/>
            <a:ext cx="2971800" cy="4247317"/>
          </a:xfrm>
          <a:prstGeom prst="rect">
            <a:avLst/>
          </a:prstGeom>
          <a:noFill/>
        </p:spPr>
        <p:txBody>
          <a:bodyPr wrap="square" rtlCol="0">
            <a:spAutoFit/>
          </a:bodyPr>
          <a:lstStyle/>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Tesco – MIS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Reports on daily and weekly sales performance.</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Inventory tracking in multiple locations.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Dashboards for management that are consistent.</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Aids in performance control and planning.</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Managers may monitor operations and spot irregularities with the use of MIS’s structured, regular reports (</a:t>
            </a:r>
            <a:r>
              <a:rPr lang="en-GB" dirty="0" err="1">
                <a:solidFill>
                  <a:schemeClr val="bg1"/>
                </a:solidFill>
                <a:latin typeface="Calibri" panose="020F0502020204030204" pitchFamily="34" charset="0"/>
                <a:ea typeface="Calibri" panose="020F0502020204030204" pitchFamily="34" charset="0"/>
                <a:cs typeface="Calibri" panose="020F0502020204030204" pitchFamily="34" charset="0"/>
              </a:rPr>
              <a:t>Bocij</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et al., 2019). </a:t>
            </a:r>
          </a:p>
        </p:txBody>
      </p:sp>
      <p:sp>
        <p:nvSpPr>
          <p:cNvPr id="7" name="TextBox 6">
            <a:extLst>
              <a:ext uri="{FF2B5EF4-FFF2-40B4-BE49-F238E27FC236}">
                <a16:creationId xmlns:a16="http://schemas.microsoft.com/office/drawing/2014/main" id="{7C30CA80-F27A-AE1E-F80B-9FD28CE65344}"/>
              </a:ext>
            </a:extLst>
          </p:cNvPr>
          <p:cNvSpPr txBox="1"/>
          <p:nvPr/>
        </p:nvSpPr>
        <p:spPr>
          <a:xfrm>
            <a:off x="6400800" y="1676400"/>
            <a:ext cx="3276600" cy="5078313"/>
          </a:xfrm>
          <a:prstGeom prst="rect">
            <a:avLst/>
          </a:prstGeom>
          <a:noFill/>
        </p:spPr>
        <p:txBody>
          <a:bodyPr wrap="square" rtlCol="0">
            <a:spAutoFit/>
          </a:bodyPr>
          <a:lstStyle/>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Netflix – DSS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Makes use of forecasting models and predictive analytics.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Suggestions that are tailored to each user’s behaviour.</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Aids in making strategic decisions on content investment.</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Integrates data from both internal and external sources.</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DSS uses analytical methods and data modelling to enable complicated, non-routine choices.</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Impact: Gaining a competitive edge with a data-driven approach.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circle(in)">
                                      <p:cBhvr>
                                        <p:cTn id="10" dur="2000"/>
                                        <p:tgtEl>
                                          <p:spTgt spid="5">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circle(in)">
                                      <p:cBhvr>
                                        <p:cTn id="13" dur="2000"/>
                                        <p:tgtEl>
                                          <p:spTgt spid="5">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circle(in)">
                                      <p:cBhvr>
                                        <p:cTn id="16" dur="2000"/>
                                        <p:tgtEl>
                                          <p:spTgt spid="5">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circle(in)">
                                      <p:cBhvr>
                                        <p:cTn id="19" dur="2000"/>
                                        <p:tgtEl>
                                          <p:spTgt spid="5">
                                            <p:txEl>
                                              <p:pRg st="4" end="4"/>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circle(in)">
                                      <p:cBhvr>
                                        <p:cTn id="22" dur="2000"/>
                                        <p:tgtEl>
                                          <p:spTgt spid="5">
                                            <p:txEl>
                                              <p:pRg st="5" end="5"/>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Effect transition="in" filter="circle(in)">
                                      <p:cBhvr>
                                        <p:cTn id="25" dur="2000"/>
                                        <p:tgtEl>
                                          <p:spTgt spid="5">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6">
                                            <p:txEl>
                                              <p:pRg st="0" end="0"/>
                                            </p:txEl>
                                          </p:spTgt>
                                        </p:tgtEl>
                                        <p:attrNameLst>
                                          <p:attrName>style.visibility</p:attrName>
                                        </p:attrNameLst>
                                      </p:cBhvr>
                                      <p:to>
                                        <p:strVal val="visible"/>
                                      </p:to>
                                    </p:set>
                                    <p:anim calcmode="lin" valueType="num">
                                      <p:cBhvr>
                                        <p:cTn id="30"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31"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32" dur="500"/>
                                        <p:tgtEl>
                                          <p:spTgt spid="6">
                                            <p:txEl>
                                              <p:pRg st="0" end="0"/>
                                            </p:txEl>
                                          </p:spTgt>
                                        </p:tgtEl>
                                      </p:cBhvr>
                                    </p:animEffect>
                                  </p:childTnLst>
                                </p:cTn>
                              </p:par>
                              <p:par>
                                <p:cTn id="33" presetID="53" presetClass="entr" presetSubtype="16"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 calcmode="lin" valueType="num">
                                      <p:cBhvr>
                                        <p:cTn id="35"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36"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37" dur="500"/>
                                        <p:tgtEl>
                                          <p:spTgt spid="6">
                                            <p:txEl>
                                              <p:pRg st="1" end="1"/>
                                            </p:txEl>
                                          </p:spTgt>
                                        </p:tgtEl>
                                      </p:cBhvr>
                                    </p:animEffect>
                                  </p:childTnLst>
                                </p:cTn>
                              </p:par>
                              <p:par>
                                <p:cTn id="38" presetID="53" presetClass="entr" presetSubtype="16" fill="hold" nodeType="withEffect">
                                  <p:stCondLst>
                                    <p:cond delay="0"/>
                                  </p:stCondLst>
                                  <p:childTnLst>
                                    <p:set>
                                      <p:cBhvr>
                                        <p:cTn id="39" dur="1" fill="hold">
                                          <p:stCondLst>
                                            <p:cond delay="0"/>
                                          </p:stCondLst>
                                        </p:cTn>
                                        <p:tgtEl>
                                          <p:spTgt spid="6">
                                            <p:txEl>
                                              <p:pRg st="2" end="2"/>
                                            </p:txEl>
                                          </p:spTgt>
                                        </p:tgtEl>
                                        <p:attrNameLst>
                                          <p:attrName>style.visibility</p:attrName>
                                        </p:attrNameLst>
                                      </p:cBhvr>
                                      <p:to>
                                        <p:strVal val="visible"/>
                                      </p:to>
                                    </p:set>
                                    <p:anim calcmode="lin" valueType="num">
                                      <p:cBhvr>
                                        <p:cTn id="40"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41"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42" dur="500"/>
                                        <p:tgtEl>
                                          <p:spTgt spid="6">
                                            <p:txEl>
                                              <p:pRg st="2" end="2"/>
                                            </p:txEl>
                                          </p:spTgt>
                                        </p:tgtEl>
                                      </p:cBhvr>
                                    </p:animEffect>
                                  </p:childTnLst>
                                </p:cTn>
                              </p:par>
                              <p:par>
                                <p:cTn id="43" presetID="53" presetClass="entr" presetSubtype="16" fill="hold" nodeType="withEffect">
                                  <p:stCondLst>
                                    <p:cond delay="0"/>
                                  </p:stCondLst>
                                  <p:childTnLst>
                                    <p:set>
                                      <p:cBhvr>
                                        <p:cTn id="44" dur="1" fill="hold">
                                          <p:stCondLst>
                                            <p:cond delay="0"/>
                                          </p:stCondLst>
                                        </p:cTn>
                                        <p:tgtEl>
                                          <p:spTgt spid="6">
                                            <p:txEl>
                                              <p:pRg st="3" end="3"/>
                                            </p:txEl>
                                          </p:spTgt>
                                        </p:tgtEl>
                                        <p:attrNameLst>
                                          <p:attrName>style.visibility</p:attrName>
                                        </p:attrNameLst>
                                      </p:cBhvr>
                                      <p:to>
                                        <p:strVal val="visible"/>
                                      </p:to>
                                    </p:set>
                                    <p:anim calcmode="lin" valueType="num">
                                      <p:cBhvr>
                                        <p:cTn id="45" dur="500" fill="hold"/>
                                        <p:tgtEl>
                                          <p:spTgt spid="6">
                                            <p:txEl>
                                              <p:pRg st="3" end="3"/>
                                            </p:txEl>
                                          </p:spTgt>
                                        </p:tgtEl>
                                        <p:attrNameLst>
                                          <p:attrName>ppt_w</p:attrName>
                                        </p:attrNameLst>
                                      </p:cBhvr>
                                      <p:tavLst>
                                        <p:tav tm="0">
                                          <p:val>
                                            <p:fltVal val="0"/>
                                          </p:val>
                                        </p:tav>
                                        <p:tav tm="100000">
                                          <p:val>
                                            <p:strVal val="#ppt_w"/>
                                          </p:val>
                                        </p:tav>
                                      </p:tavLst>
                                    </p:anim>
                                    <p:anim calcmode="lin" valueType="num">
                                      <p:cBhvr>
                                        <p:cTn id="46" dur="500" fill="hold"/>
                                        <p:tgtEl>
                                          <p:spTgt spid="6">
                                            <p:txEl>
                                              <p:pRg st="3" end="3"/>
                                            </p:txEl>
                                          </p:spTgt>
                                        </p:tgtEl>
                                        <p:attrNameLst>
                                          <p:attrName>ppt_h</p:attrName>
                                        </p:attrNameLst>
                                      </p:cBhvr>
                                      <p:tavLst>
                                        <p:tav tm="0">
                                          <p:val>
                                            <p:fltVal val="0"/>
                                          </p:val>
                                        </p:tav>
                                        <p:tav tm="100000">
                                          <p:val>
                                            <p:strVal val="#ppt_h"/>
                                          </p:val>
                                        </p:tav>
                                      </p:tavLst>
                                    </p:anim>
                                    <p:animEffect transition="in" filter="fade">
                                      <p:cBhvr>
                                        <p:cTn id="47" dur="500"/>
                                        <p:tgtEl>
                                          <p:spTgt spid="6">
                                            <p:txEl>
                                              <p:pRg st="3" end="3"/>
                                            </p:txEl>
                                          </p:spTgt>
                                        </p:tgtEl>
                                      </p:cBhvr>
                                    </p:animEffect>
                                  </p:childTnLst>
                                </p:cTn>
                              </p:par>
                              <p:par>
                                <p:cTn id="48" presetID="53" presetClass="entr" presetSubtype="16" fill="hold" nodeType="withEffect">
                                  <p:stCondLst>
                                    <p:cond delay="0"/>
                                  </p:stCondLst>
                                  <p:childTnLst>
                                    <p:set>
                                      <p:cBhvr>
                                        <p:cTn id="49" dur="1" fill="hold">
                                          <p:stCondLst>
                                            <p:cond delay="0"/>
                                          </p:stCondLst>
                                        </p:cTn>
                                        <p:tgtEl>
                                          <p:spTgt spid="6">
                                            <p:txEl>
                                              <p:pRg st="4" end="4"/>
                                            </p:txEl>
                                          </p:spTgt>
                                        </p:tgtEl>
                                        <p:attrNameLst>
                                          <p:attrName>style.visibility</p:attrName>
                                        </p:attrNameLst>
                                      </p:cBhvr>
                                      <p:to>
                                        <p:strVal val="visible"/>
                                      </p:to>
                                    </p:set>
                                    <p:anim calcmode="lin" valueType="num">
                                      <p:cBhvr>
                                        <p:cTn id="50" dur="500" fill="hold"/>
                                        <p:tgtEl>
                                          <p:spTgt spid="6">
                                            <p:txEl>
                                              <p:pRg st="4" end="4"/>
                                            </p:txEl>
                                          </p:spTgt>
                                        </p:tgtEl>
                                        <p:attrNameLst>
                                          <p:attrName>ppt_w</p:attrName>
                                        </p:attrNameLst>
                                      </p:cBhvr>
                                      <p:tavLst>
                                        <p:tav tm="0">
                                          <p:val>
                                            <p:fltVal val="0"/>
                                          </p:val>
                                        </p:tav>
                                        <p:tav tm="100000">
                                          <p:val>
                                            <p:strVal val="#ppt_w"/>
                                          </p:val>
                                        </p:tav>
                                      </p:tavLst>
                                    </p:anim>
                                    <p:anim calcmode="lin" valueType="num">
                                      <p:cBhvr>
                                        <p:cTn id="51" dur="500" fill="hold"/>
                                        <p:tgtEl>
                                          <p:spTgt spid="6">
                                            <p:txEl>
                                              <p:pRg st="4" end="4"/>
                                            </p:txEl>
                                          </p:spTgt>
                                        </p:tgtEl>
                                        <p:attrNameLst>
                                          <p:attrName>ppt_h</p:attrName>
                                        </p:attrNameLst>
                                      </p:cBhvr>
                                      <p:tavLst>
                                        <p:tav tm="0">
                                          <p:val>
                                            <p:fltVal val="0"/>
                                          </p:val>
                                        </p:tav>
                                        <p:tav tm="100000">
                                          <p:val>
                                            <p:strVal val="#ppt_h"/>
                                          </p:val>
                                        </p:tav>
                                      </p:tavLst>
                                    </p:anim>
                                    <p:animEffect transition="in" filter="fade">
                                      <p:cBhvr>
                                        <p:cTn id="52" dur="500"/>
                                        <p:tgtEl>
                                          <p:spTgt spid="6">
                                            <p:txEl>
                                              <p:pRg st="4" end="4"/>
                                            </p:txEl>
                                          </p:spTgt>
                                        </p:tgtEl>
                                      </p:cBhvr>
                                    </p:animEffect>
                                  </p:childTnLst>
                                </p:cTn>
                              </p:par>
                              <p:par>
                                <p:cTn id="53" presetID="53" presetClass="entr" presetSubtype="16" fill="hold" nodeType="with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p:cTn id="55" dur="500" fill="hold"/>
                                        <p:tgtEl>
                                          <p:spTgt spid="6">
                                            <p:txEl>
                                              <p:pRg st="5" end="5"/>
                                            </p:txEl>
                                          </p:spTgt>
                                        </p:tgtEl>
                                        <p:attrNameLst>
                                          <p:attrName>ppt_w</p:attrName>
                                        </p:attrNameLst>
                                      </p:cBhvr>
                                      <p:tavLst>
                                        <p:tav tm="0">
                                          <p:val>
                                            <p:fltVal val="0"/>
                                          </p:val>
                                        </p:tav>
                                        <p:tav tm="100000">
                                          <p:val>
                                            <p:strVal val="#ppt_w"/>
                                          </p:val>
                                        </p:tav>
                                      </p:tavLst>
                                    </p:anim>
                                    <p:anim calcmode="lin" valueType="num">
                                      <p:cBhvr>
                                        <p:cTn id="56" dur="500" fill="hold"/>
                                        <p:tgtEl>
                                          <p:spTgt spid="6">
                                            <p:txEl>
                                              <p:pRg st="5" end="5"/>
                                            </p:txEl>
                                          </p:spTgt>
                                        </p:tgtEl>
                                        <p:attrNameLst>
                                          <p:attrName>ppt_h</p:attrName>
                                        </p:attrNameLst>
                                      </p:cBhvr>
                                      <p:tavLst>
                                        <p:tav tm="0">
                                          <p:val>
                                            <p:fltVal val="0"/>
                                          </p:val>
                                        </p:tav>
                                        <p:tav tm="100000">
                                          <p:val>
                                            <p:strVal val="#ppt_h"/>
                                          </p:val>
                                        </p:tav>
                                      </p:tavLst>
                                    </p:anim>
                                    <p:animEffect transition="in" filter="fade">
                                      <p:cBhvr>
                                        <p:cTn id="57" dur="500"/>
                                        <p:tgtEl>
                                          <p:spTgt spid="6">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7">
                                            <p:txEl>
                                              <p:pRg st="0" end="0"/>
                                            </p:txEl>
                                          </p:spTgt>
                                        </p:tgtEl>
                                        <p:attrNameLst>
                                          <p:attrName>style.visibility</p:attrName>
                                        </p:attrNameLst>
                                      </p:cBhvr>
                                      <p:to>
                                        <p:strVal val="visible"/>
                                      </p:to>
                                    </p:set>
                                    <p:animEffect transition="in" filter="fade">
                                      <p:cBhvr>
                                        <p:cTn id="62" dur="500"/>
                                        <p:tgtEl>
                                          <p:spTgt spid="7">
                                            <p:txEl>
                                              <p:pRg st="0" end="0"/>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7">
                                            <p:txEl>
                                              <p:pRg st="1" end="1"/>
                                            </p:txEl>
                                          </p:spTgt>
                                        </p:tgtEl>
                                        <p:attrNameLst>
                                          <p:attrName>style.visibility</p:attrName>
                                        </p:attrNameLst>
                                      </p:cBhvr>
                                      <p:to>
                                        <p:strVal val="visible"/>
                                      </p:to>
                                    </p:set>
                                    <p:animEffect transition="in" filter="fade">
                                      <p:cBhvr>
                                        <p:cTn id="65" dur="500"/>
                                        <p:tgtEl>
                                          <p:spTgt spid="7">
                                            <p:txEl>
                                              <p:pRg st="1" end="1"/>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7">
                                            <p:txEl>
                                              <p:pRg st="2" end="2"/>
                                            </p:txEl>
                                          </p:spTgt>
                                        </p:tgtEl>
                                        <p:attrNameLst>
                                          <p:attrName>style.visibility</p:attrName>
                                        </p:attrNameLst>
                                      </p:cBhvr>
                                      <p:to>
                                        <p:strVal val="visible"/>
                                      </p:to>
                                    </p:set>
                                    <p:animEffect transition="in" filter="fade">
                                      <p:cBhvr>
                                        <p:cTn id="68" dur="500"/>
                                        <p:tgtEl>
                                          <p:spTgt spid="7">
                                            <p:txEl>
                                              <p:pRg st="2" end="2"/>
                                            </p:txEl>
                                          </p:spTgt>
                                        </p:tgtEl>
                                      </p:cBhvr>
                                    </p:animEffect>
                                  </p:childTnLst>
                                </p:cTn>
                              </p:par>
                              <p:par>
                                <p:cTn id="69" presetID="10" presetClass="entr" presetSubtype="0" fill="hold" nodeType="withEffect">
                                  <p:stCondLst>
                                    <p:cond delay="0"/>
                                  </p:stCondLst>
                                  <p:childTnLst>
                                    <p:set>
                                      <p:cBhvr>
                                        <p:cTn id="70" dur="1" fill="hold">
                                          <p:stCondLst>
                                            <p:cond delay="0"/>
                                          </p:stCondLst>
                                        </p:cTn>
                                        <p:tgtEl>
                                          <p:spTgt spid="7">
                                            <p:txEl>
                                              <p:pRg st="3" end="3"/>
                                            </p:txEl>
                                          </p:spTgt>
                                        </p:tgtEl>
                                        <p:attrNameLst>
                                          <p:attrName>style.visibility</p:attrName>
                                        </p:attrNameLst>
                                      </p:cBhvr>
                                      <p:to>
                                        <p:strVal val="visible"/>
                                      </p:to>
                                    </p:set>
                                    <p:animEffect transition="in" filter="fade">
                                      <p:cBhvr>
                                        <p:cTn id="71" dur="500"/>
                                        <p:tgtEl>
                                          <p:spTgt spid="7">
                                            <p:txEl>
                                              <p:pRg st="3" end="3"/>
                                            </p:txEl>
                                          </p:spTgt>
                                        </p:tgtEl>
                                      </p:cBhvr>
                                    </p:animEffect>
                                  </p:childTnLst>
                                </p:cTn>
                              </p:par>
                              <p:par>
                                <p:cTn id="72" presetID="10" presetClass="entr" presetSubtype="0" fill="hold" nodeType="withEffect">
                                  <p:stCondLst>
                                    <p:cond delay="0"/>
                                  </p:stCondLst>
                                  <p:childTnLst>
                                    <p:set>
                                      <p:cBhvr>
                                        <p:cTn id="73" dur="1" fill="hold">
                                          <p:stCondLst>
                                            <p:cond delay="0"/>
                                          </p:stCondLst>
                                        </p:cTn>
                                        <p:tgtEl>
                                          <p:spTgt spid="7">
                                            <p:txEl>
                                              <p:pRg st="4" end="4"/>
                                            </p:txEl>
                                          </p:spTgt>
                                        </p:tgtEl>
                                        <p:attrNameLst>
                                          <p:attrName>style.visibility</p:attrName>
                                        </p:attrNameLst>
                                      </p:cBhvr>
                                      <p:to>
                                        <p:strVal val="visible"/>
                                      </p:to>
                                    </p:set>
                                    <p:animEffect transition="in" filter="fade">
                                      <p:cBhvr>
                                        <p:cTn id="74" dur="500"/>
                                        <p:tgtEl>
                                          <p:spTgt spid="7">
                                            <p:txEl>
                                              <p:pRg st="4" end="4"/>
                                            </p:txEl>
                                          </p:spTgt>
                                        </p:tgtEl>
                                      </p:cBhvr>
                                    </p:animEffect>
                                  </p:childTnLst>
                                </p:cTn>
                              </p:par>
                              <p:par>
                                <p:cTn id="75" presetID="10" presetClass="entr" presetSubtype="0" fill="hold" nodeType="withEffect">
                                  <p:stCondLst>
                                    <p:cond delay="0"/>
                                  </p:stCondLst>
                                  <p:childTnLst>
                                    <p:set>
                                      <p:cBhvr>
                                        <p:cTn id="76" dur="1" fill="hold">
                                          <p:stCondLst>
                                            <p:cond delay="0"/>
                                          </p:stCondLst>
                                        </p:cTn>
                                        <p:tgtEl>
                                          <p:spTgt spid="7">
                                            <p:txEl>
                                              <p:pRg st="5" end="5"/>
                                            </p:txEl>
                                          </p:spTgt>
                                        </p:tgtEl>
                                        <p:attrNameLst>
                                          <p:attrName>style.visibility</p:attrName>
                                        </p:attrNameLst>
                                      </p:cBhvr>
                                      <p:to>
                                        <p:strVal val="visible"/>
                                      </p:to>
                                    </p:set>
                                    <p:animEffect transition="in" filter="fade">
                                      <p:cBhvr>
                                        <p:cTn id="77" dur="500"/>
                                        <p:tgtEl>
                                          <p:spTgt spid="7">
                                            <p:txEl>
                                              <p:pRg st="5" end="5"/>
                                            </p:txEl>
                                          </p:spTgt>
                                        </p:tgtEl>
                                      </p:cBhvr>
                                    </p:animEffect>
                                  </p:childTnLst>
                                </p:cTn>
                              </p:par>
                              <p:par>
                                <p:cTn id="78" presetID="10" presetClass="entr" presetSubtype="0" fill="hold" nodeType="withEffect">
                                  <p:stCondLst>
                                    <p:cond delay="0"/>
                                  </p:stCondLst>
                                  <p:childTnLst>
                                    <p:set>
                                      <p:cBhvr>
                                        <p:cTn id="79" dur="1" fill="hold">
                                          <p:stCondLst>
                                            <p:cond delay="0"/>
                                          </p:stCondLst>
                                        </p:cTn>
                                        <p:tgtEl>
                                          <p:spTgt spid="7">
                                            <p:txEl>
                                              <p:pRg st="6" end="6"/>
                                            </p:txEl>
                                          </p:spTgt>
                                        </p:tgtEl>
                                        <p:attrNameLst>
                                          <p:attrName>style.visibility</p:attrName>
                                        </p:attrNameLst>
                                      </p:cBhvr>
                                      <p:to>
                                        <p:strVal val="visible"/>
                                      </p:to>
                                    </p:set>
                                    <p:animEffect transition="in" filter="fade">
                                      <p:cBhvr>
                                        <p:cTn id="80"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Conclusion &amp; Recommendations</a:t>
              </a:r>
            </a:p>
          </p:txBody>
        </p:sp>
      </p:grpSp>
      <p:sp>
        <p:nvSpPr>
          <p:cNvPr id="7" name="TextBox 6">
            <a:extLst>
              <a:ext uri="{FF2B5EF4-FFF2-40B4-BE49-F238E27FC236}">
                <a16:creationId xmlns:a16="http://schemas.microsoft.com/office/drawing/2014/main" id="{B553E3AD-D4BD-A8C2-628A-2015B103CFF8}"/>
              </a:ext>
            </a:extLst>
          </p:cNvPr>
          <p:cNvSpPr txBox="1"/>
          <p:nvPr/>
        </p:nvSpPr>
        <p:spPr>
          <a:xfrm>
            <a:off x="304800" y="1752600"/>
            <a:ext cx="9448800" cy="503535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For modern retail businesses to succeed, information systems are crucial.</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Operational reporting and monitoring are enhanced by MIS.</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DSS improves non-routine and strategic decision-making.</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ERP unifies key company operations into a single system.</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These systems enhance competitive performance, efficiency, and coordination when properly integrated.</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To preserve sustainability and trust, companies must, nevertheless, guarantee responsible AI governance, GDPR compliance, and ethical data management (OECD, 2019).</a:t>
            </a:r>
          </a:p>
          <a:p>
            <a:pPr>
              <a:lnSpc>
                <a:spcPct val="150000"/>
              </a:lnSpc>
            </a:pPr>
            <a:endParaRPr lang="en-GB"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To conclude:</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For a growing retail company to succeed in the long run, MIS, DSS, and ERP technologies must be strategically integrated while upholding high ethical standards.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79120" y="152400"/>
            <a:ext cx="8488680" cy="9144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References</a:t>
              </a:r>
            </a:p>
          </p:txBody>
        </p:sp>
      </p:grpSp>
      <p:sp>
        <p:nvSpPr>
          <p:cNvPr id="5" name="TextBox 5"/>
          <p:cNvSpPr txBox="1"/>
          <p:nvPr/>
        </p:nvSpPr>
        <p:spPr>
          <a:xfrm>
            <a:off x="457200" y="1066800"/>
            <a:ext cx="8717280" cy="3138808"/>
          </a:xfrm>
          <a:prstGeom prst="rect">
            <a:avLst/>
          </a:prstGeom>
        </p:spPr>
        <p:txBody>
          <a:bodyPr wrap="square" lIns="0" tIns="0" rIns="0" bIns="0" rtlCol="0" anchor="t">
            <a:spAutoFit/>
          </a:bodyPr>
          <a:lstStyle/>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Laudon, K.C and Laudon, J.P.  (2022) </a:t>
            </a:r>
            <a:r>
              <a:rPr lang="en-US" i="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Management Information Systems: Managing the Digital Firm</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16</a:t>
            </a:r>
            <a:r>
              <a:rPr lang="en-US" baseline="30000"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th</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a:t>
            </a:r>
            <a:r>
              <a:rPr lang="en-US" dirty="0" err="1">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edn</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Harlow: Pearson  </a:t>
            </a:r>
          </a:p>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Stair, R. and Reynolds, G. (2020) </a:t>
            </a:r>
            <a:r>
              <a:rPr lang="en-US" i="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Principles of Information Systems. </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13</a:t>
            </a:r>
            <a:r>
              <a:rPr lang="en-US" baseline="30000"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th</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a:t>
            </a:r>
            <a:r>
              <a:rPr lang="en-US" dirty="0" err="1">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edn</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Boston: Cengage Learning.</a:t>
            </a:r>
          </a:p>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Harvard Business Review</a:t>
            </a:r>
          </a:p>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GDPR Guidance</a:t>
            </a:r>
          </a:p>
        </p:txBody>
      </p:sp>
      <p:sp>
        <p:nvSpPr>
          <p:cNvPr id="8" name="TextBox 7">
            <a:extLst>
              <a:ext uri="{FF2B5EF4-FFF2-40B4-BE49-F238E27FC236}">
                <a16:creationId xmlns:a16="http://schemas.microsoft.com/office/drawing/2014/main" id="{77629B87-AA47-3D19-14C2-A31237B1ED3D}"/>
              </a:ext>
            </a:extLst>
          </p:cNvPr>
          <p:cNvSpPr txBox="1"/>
          <p:nvPr/>
        </p:nvSpPr>
        <p:spPr>
          <a:xfrm>
            <a:off x="579120" y="3974798"/>
            <a:ext cx="7811529" cy="3589701"/>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Information Commissioner's Office (ICO) (2023) Guide to the UK GDPR. Available at: </a:t>
            </a:r>
            <a:r>
              <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https://ico.org.uk/for-organisations/guide-to-data-protection/</a:t>
            </a:r>
            <a:endPar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marL="285750" indent="-285750" eaLnBrk="0" fontAlgn="base" hangingPunct="0">
              <a:spcBef>
                <a:spcPct val="0"/>
              </a:spcBef>
              <a:spcAft>
                <a:spcPct val="0"/>
              </a:spcAft>
              <a:buFont typeface="Arial" panose="020B0604020202020204" pitchFamily="34" charset="0"/>
              <a:buChar char="•"/>
            </a:pPr>
            <a:br>
              <a:rPr lang="en-US" altLang="en-US" dirty="0">
                <a:solidFill>
                  <a:schemeClr val="bg1"/>
                </a:solidFill>
                <a:latin typeface="Arial" panose="020B0604020202020204" pitchFamily="34" charset="0"/>
                <a:cs typeface="Arial" panose="020B0604020202020204" pitchFamily="34" charset="0"/>
              </a:rPr>
            </a:b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OECD (2019) Principles on Artificial intelligence. Paris OECD Publishing </a:t>
            </a:r>
          </a:p>
          <a:p>
            <a:pPr lvl="0" eaLnBrk="0" fontAlgn="base" hangingPunct="0">
              <a:spcBef>
                <a:spcPct val="0"/>
              </a:spcBef>
              <a:spcAft>
                <a:spcPct val="0"/>
              </a:spcAft>
            </a:pPr>
            <a:r>
              <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https://www.oecd.org/digital/artificial-intelligence/</a:t>
            </a:r>
            <a:endPar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marL="228600" marR="0" lvl="0" indent="-228600" algn="l" defTabSz="914400" rtl="0" eaLnBrk="1" fontAlgn="auto" latinLnBrk="0" hangingPunct="1">
              <a:lnSpc>
                <a:spcPct val="90000"/>
              </a:lnSpc>
              <a:spcBef>
                <a:spcPts val="1000"/>
              </a:spcBef>
              <a:spcAft>
                <a:spcPts val="0"/>
              </a:spcAft>
              <a:buClrTx/>
              <a:buSzPct val="100000"/>
              <a:buFont typeface="Arial" pitchFamily="34"/>
              <a:buChar char="•"/>
              <a:tabLst/>
              <a:defRPr/>
            </a:pPr>
            <a:r>
              <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O’Brien and </a:t>
            </a:r>
            <a:r>
              <a:rPr kumimoji="0" lang="en-GB"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Marakas</a:t>
            </a:r>
            <a:r>
              <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(2016)</a:t>
            </a:r>
          </a:p>
          <a:p>
            <a:pPr marL="228600" marR="0" lvl="0" indent="-228600" algn="l" defTabSz="914400" rtl="0" eaLnBrk="1" fontAlgn="auto" latinLnBrk="0" hangingPunct="1">
              <a:lnSpc>
                <a:spcPct val="90000"/>
              </a:lnSpc>
              <a:spcBef>
                <a:spcPts val="1000"/>
              </a:spcBef>
              <a:spcAft>
                <a:spcPts val="0"/>
              </a:spcAft>
              <a:buClrTx/>
              <a:buSzPct val="100000"/>
              <a:buFont typeface="Arial" pitchFamily="34"/>
              <a:buChar char="•"/>
              <a:tabLst/>
              <a:defRPr/>
            </a:pPr>
            <a:r>
              <a:rPr kumimoji="0" lang="en-GB"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Bocij</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 P., Greasley, A. and Hickie, S. (2019) </a:t>
            </a:r>
            <a:r>
              <a:rPr lang="en-GB" i="1" dirty="0">
                <a:solidFill>
                  <a:srgbClr val="000000"/>
                </a:solidFill>
                <a:latin typeface="Calibri" panose="020F0502020204030204" pitchFamily="34" charset="0"/>
                <a:ea typeface="Calibri" panose="020F0502020204030204" pitchFamily="34" charset="0"/>
                <a:cs typeface="Calibri" panose="020F0502020204030204" pitchFamily="34" charset="0"/>
              </a:rPr>
              <a:t>Business Information Systems. </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6</a:t>
            </a:r>
            <a:r>
              <a:rPr lang="en-GB" baseline="30000" dirty="0">
                <a:solidFill>
                  <a:srgbClr val="000000"/>
                </a:solidFill>
                <a:latin typeface="Calibri" panose="020F0502020204030204" pitchFamily="34" charset="0"/>
                <a:ea typeface="Calibri" panose="020F0502020204030204" pitchFamily="34" charset="0"/>
                <a:cs typeface="Calibri" panose="020F0502020204030204" pitchFamily="34" charset="0"/>
              </a:rPr>
              <a:t>th</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000000"/>
                </a:solidFill>
                <a:latin typeface="Calibri" panose="020F0502020204030204" pitchFamily="34" charset="0"/>
                <a:ea typeface="Calibri" panose="020F0502020204030204" pitchFamily="34" charset="0"/>
                <a:cs typeface="Calibri" panose="020F0502020204030204" pitchFamily="34" charset="0"/>
              </a:rPr>
              <a:t>edn</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 Harlow: Pearson.</a:t>
            </a:r>
            <a:endPar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1850</Words>
  <Application>Microsoft Office PowerPoint</Application>
  <PresentationFormat>Custom</PresentationFormat>
  <Paragraphs>188</Paragraphs>
  <Slides>12</Slides>
  <Notes>6</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Slice</vt:lpstr>
      <vt:lpstr>PowerPoint Presentation</vt:lpstr>
      <vt:lpstr>PowerPoint Presentation</vt:lpstr>
      <vt:lpstr>What are information systems</vt:lpstr>
      <vt:lpstr>Management Information Systems (MIS)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Managing_Business_Information_Systems_Group_Presentation.pptx</dc:title>
  <cp:lastModifiedBy>Mohammed Ali (2415448)</cp:lastModifiedBy>
  <cp:revision>10</cp:revision>
  <dcterms:created xsi:type="dcterms:W3CDTF">2006-08-16T00:00:00Z</dcterms:created>
  <dcterms:modified xsi:type="dcterms:W3CDTF">2026-02-17T11:05:07Z</dcterms:modified>
  <dc:identifier>DAHAKR8t9u4</dc:identifier>
</cp:coreProperties>
</file>