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2"/>
  </p:notesMasterIdLst>
  <p:sldIdLst>
    <p:sldId id="256" r:id="rId2"/>
    <p:sldId id="257" r:id="rId3"/>
    <p:sldId id="258" r:id="rId4"/>
    <p:sldId id="260"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78CD2A-B8F6-42B2-946D-DE95F0332731}" v="5" dt="2026-06-26T09:01:25.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notesViewPr>
    <p:cSldViewPr snapToGrid="0">
      <p:cViewPr varScale="1">
        <p:scale>
          <a:sx n="53" d="100"/>
          <a:sy n="53" d="100"/>
        </p:scale>
        <p:origin x="292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la Hidalgo" userId="b51480ad4008096c" providerId="LiveId" clId="{07513966-EE27-4BBC-B7EC-184909CE063A}"/>
    <pc:docChg chg="custSel modSld">
      <pc:chgData name="Mariela Hidalgo" userId="b51480ad4008096c" providerId="LiveId" clId="{07513966-EE27-4BBC-B7EC-184909CE063A}" dt="2026-06-26T09:02:05.947" v="68" actId="2711"/>
      <pc:docMkLst>
        <pc:docMk/>
      </pc:docMkLst>
      <pc:sldChg chg="modSp mod">
        <pc:chgData name="Mariela Hidalgo" userId="b51480ad4008096c" providerId="LiveId" clId="{07513966-EE27-4BBC-B7EC-184909CE063A}" dt="2026-06-26T08:59:05.989" v="2" actId="113"/>
        <pc:sldMkLst>
          <pc:docMk/>
          <pc:sldMk cId="1472817304" sldId="256"/>
        </pc:sldMkLst>
        <pc:spChg chg="mod">
          <ac:chgData name="Mariela Hidalgo" userId="b51480ad4008096c" providerId="LiveId" clId="{07513966-EE27-4BBC-B7EC-184909CE063A}" dt="2026-06-26T08:59:05.989" v="2" actId="113"/>
          <ac:spMkLst>
            <pc:docMk/>
            <pc:sldMk cId="1472817304" sldId="256"/>
            <ac:spMk id="3" creationId="{71507FB9-2488-3C4F-0BFB-B1AAD8BA3835}"/>
          </ac:spMkLst>
        </pc:spChg>
      </pc:sldChg>
      <pc:sldChg chg="modSp mod">
        <pc:chgData name="Mariela Hidalgo" userId="b51480ad4008096c" providerId="LiveId" clId="{07513966-EE27-4BBC-B7EC-184909CE063A}" dt="2026-06-26T08:59:18.251" v="3" actId="207"/>
        <pc:sldMkLst>
          <pc:docMk/>
          <pc:sldMk cId="1276875185" sldId="257"/>
        </pc:sldMkLst>
        <pc:spChg chg="mod">
          <ac:chgData name="Mariela Hidalgo" userId="b51480ad4008096c" providerId="LiveId" clId="{07513966-EE27-4BBC-B7EC-184909CE063A}" dt="2026-06-26T08:59:18.251" v="3" actId="207"/>
          <ac:spMkLst>
            <pc:docMk/>
            <pc:sldMk cId="1276875185" sldId="257"/>
            <ac:spMk id="3" creationId="{36D64E94-7589-66E0-615F-178E3A8594D5}"/>
          </ac:spMkLst>
        </pc:spChg>
      </pc:sldChg>
      <pc:sldChg chg="modSp mod">
        <pc:chgData name="Mariela Hidalgo" userId="b51480ad4008096c" providerId="LiveId" clId="{07513966-EE27-4BBC-B7EC-184909CE063A}" dt="2026-06-26T08:59:56.160" v="7" actId="2711"/>
        <pc:sldMkLst>
          <pc:docMk/>
          <pc:sldMk cId="402831054" sldId="259"/>
        </pc:sldMkLst>
        <pc:spChg chg="mod">
          <ac:chgData name="Mariela Hidalgo" userId="b51480ad4008096c" providerId="LiveId" clId="{07513966-EE27-4BBC-B7EC-184909CE063A}" dt="2026-06-26T08:59:56.160" v="7" actId="2711"/>
          <ac:spMkLst>
            <pc:docMk/>
            <pc:sldMk cId="402831054" sldId="259"/>
            <ac:spMk id="3" creationId="{5CFA8900-2AF8-2ECC-E5B8-F25B6D0BB8BE}"/>
          </ac:spMkLst>
        </pc:spChg>
      </pc:sldChg>
      <pc:sldChg chg="modSp mod">
        <pc:chgData name="Mariela Hidalgo" userId="b51480ad4008096c" providerId="LiveId" clId="{07513966-EE27-4BBC-B7EC-184909CE063A}" dt="2026-06-26T08:59:35.442" v="6" actId="14100"/>
        <pc:sldMkLst>
          <pc:docMk/>
          <pc:sldMk cId="3940684067" sldId="260"/>
        </pc:sldMkLst>
        <pc:picChg chg="mod">
          <ac:chgData name="Mariela Hidalgo" userId="b51480ad4008096c" providerId="LiveId" clId="{07513966-EE27-4BBC-B7EC-184909CE063A}" dt="2026-06-26T08:59:35.442" v="6" actId="14100"/>
          <ac:picMkLst>
            <pc:docMk/>
            <pc:sldMk cId="3940684067" sldId="260"/>
            <ac:picMk id="3" creationId="{F150E936-9529-2742-FB09-FB2C7FDCB4EC}"/>
          </ac:picMkLst>
        </pc:picChg>
      </pc:sldChg>
      <pc:sldChg chg="modSp mod">
        <pc:chgData name="Mariela Hidalgo" userId="b51480ad4008096c" providerId="LiveId" clId="{07513966-EE27-4BBC-B7EC-184909CE063A}" dt="2026-06-26T09:01:25.249" v="67" actId="2711"/>
        <pc:sldMkLst>
          <pc:docMk/>
          <pc:sldMk cId="2727853366" sldId="263"/>
        </pc:sldMkLst>
        <pc:graphicFrameChg chg="mod modGraphic">
          <ac:chgData name="Mariela Hidalgo" userId="b51480ad4008096c" providerId="LiveId" clId="{07513966-EE27-4BBC-B7EC-184909CE063A}" dt="2026-06-26T09:01:25.249" v="67" actId="2711"/>
          <ac:graphicFrameMkLst>
            <pc:docMk/>
            <pc:sldMk cId="2727853366" sldId="263"/>
            <ac:graphicFrameMk id="5" creationId="{DAD0EED3-7F10-8EBE-0318-732C7ECA3446}"/>
          </ac:graphicFrameMkLst>
        </pc:graphicFrameChg>
      </pc:sldChg>
      <pc:sldChg chg="modSp mod">
        <pc:chgData name="Mariela Hidalgo" userId="b51480ad4008096c" providerId="LiveId" clId="{07513966-EE27-4BBC-B7EC-184909CE063A}" dt="2026-06-26T09:02:05.947" v="68" actId="2711"/>
        <pc:sldMkLst>
          <pc:docMk/>
          <pc:sldMk cId="145486811" sldId="264"/>
        </pc:sldMkLst>
        <pc:spChg chg="mod">
          <ac:chgData name="Mariela Hidalgo" userId="b51480ad4008096c" providerId="LiveId" clId="{07513966-EE27-4BBC-B7EC-184909CE063A}" dt="2026-06-26T09:02:05.947" v="68" actId="2711"/>
          <ac:spMkLst>
            <pc:docMk/>
            <pc:sldMk cId="145486811" sldId="264"/>
            <ac:spMk id="3" creationId="{F261C3E8-FF87-9818-06C7-61524BC7558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969F2E-1813-4EA4-80CD-F10332C0298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300266A-DF16-40DF-B9A8-13EC26A31314}">
      <dgm:prSet/>
      <dgm:spPr/>
      <dgm:t>
        <a:bodyPr/>
        <a:lstStyle/>
        <a:p>
          <a:r>
            <a:rPr lang="en-US"/>
            <a:t>Research design: To investigate employees' attitudes and experiences at a particular moment in time, a cross-sectional survey was carried out (Saunders, 2023). </a:t>
          </a:r>
        </a:p>
      </dgm:t>
    </dgm:pt>
    <dgm:pt modelId="{5CF8E2DE-5275-4531-9427-BB051D2FEF52}" type="parTrans" cxnId="{ED0EBE6F-BB13-4E31-8498-ADB44FCFB0D4}">
      <dgm:prSet/>
      <dgm:spPr/>
      <dgm:t>
        <a:bodyPr/>
        <a:lstStyle/>
        <a:p>
          <a:endParaRPr lang="en-US"/>
        </a:p>
      </dgm:t>
    </dgm:pt>
    <dgm:pt modelId="{0DB48682-D4D2-4BB4-8744-14683AD0B165}" type="sibTrans" cxnId="{ED0EBE6F-BB13-4E31-8498-ADB44FCFB0D4}">
      <dgm:prSet/>
      <dgm:spPr/>
      <dgm:t>
        <a:bodyPr/>
        <a:lstStyle/>
        <a:p>
          <a:endParaRPr lang="en-US"/>
        </a:p>
      </dgm:t>
    </dgm:pt>
    <dgm:pt modelId="{C5E2DCC7-328D-401B-91BC-60D9429C3DEC}">
      <dgm:prSet/>
      <dgm:spPr/>
      <dgm:t>
        <a:bodyPr/>
        <a:lstStyle/>
        <a:p>
          <a:r>
            <a:rPr lang="en-US"/>
            <a:t>Data collection: An online survey comprising closed-ended, structured questions was used.</a:t>
          </a:r>
        </a:p>
      </dgm:t>
    </dgm:pt>
    <dgm:pt modelId="{4CA7A5A9-A4E2-4D50-ACB5-AA1BDF0AC07E}" type="parTrans" cxnId="{BBF5312B-0480-4975-944D-0F5D0A54FAD3}">
      <dgm:prSet/>
      <dgm:spPr/>
      <dgm:t>
        <a:bodyPr/>
        <a:lstStyle/>
        <a:p>
          <a:endParaRPr lang="en-US"/>
        </a:p>
      </dgm:t>
    </dgm:pt>
    <dgm:pt modelId="{41EAE6AB-C407-4BE6-ADCD-360A82583754}" type="sibTrans" cxnId="{BBF5312B-0480-4975-944D-0F5D0A54FAD3}">
      <dgm:prSet/>
      <dgm:spPr/>
      <dgm:t>
        <a:bodyPr/>
        <a:lstStyle/>
        <a:p>
          <a:endParaRPr lang="en-US"/>
        </a:p>
      </dgm:t>
    </dgm:pt>
    <dgm:pt modelId="{FB6673A4-F41C-45D2-A2A7-3E0ABCB5B08F}">
      <dgm:prSet/>
      <dgm:spPr/>
      <dgm:t>
        <a:bodyPr/>
        <a:lstStyle/>
        <a:p>
          <a:r>
            <a:rPr lang="en-US"/>
            <a:t>Measurement scale: Strongly Disagree to Strongly Agree, a five-point Likert scale, was employed. </a:t>
          </a:r>
        </a:p>
      </dgm:t>
    </dgm:pt>
    <dgm:pt modelId="{06937934-7F9A-48BC-A6DE-C4C661F31C84}" type="parTrans" cxnId="{6F2163FF-6941-4C7C-8F84-665CF74D5D46}">
      <dgm:prSet/>
      <dgm:spPr/>
      <dgm:t>
        <a:bodyPr/>
        <a:lstStyle/>
        <a:p>
          <a:endParaRPr lang="en-US"/>
        </a:p>
      </dgm:t>
    </dgm:pt>
    <dgm:pt modelId="{ABE73617-7E69-418B-8D29-43FEC24D4DA2}" type="sibTrans" cxnId="{6F2163FF-6941-4C7C-8F84-665CF74D5D46}">
      <dgm:prSet/>
      <dgm:spPr/>
      <dgm:t>
        <a:bodyPr/>
        <a:lstStyle/>
        <a:p>
          <a:endParaRPr lang="en-US"/>
        </a:p>
      </dgm:t>
    </dgm:pt>
    <dgm:pt modelId="{9A3C19C2-47F9-4669-95BB-35D60A683921}">
      <dgm:prSet/>
      <dgm:spPr/>
      <dgm:t>
        <a:bodyPr/>
        <a:lstStyle/>
        <a:p>
          <a:r>
            <a:rPr lang="en-US"/>
            <a:t>Employee motivation, job satisfaction, perceived performance, and intention to stay with the company are the variables that were measured.</a:t>
          </a:r>
        </a:p>
      </dgm:t>
    </dgm:pt>
    <dgm:pt modelId="{17DDE074-CFA8-4179-A30C-1D9D868ED1B8}" type="parTrans" cxnId="{FF599EC6-A28E-4F0A-9E62-0C02346BAFED}">
      <dgm:prSet/>
      <dgm:spPr/>
      <dgm:t>
        <a:bodyPr/>
        <a:lstStyle/>
        <a:p>
          <a:endParaRPr lang="en-US"/>
        </a:p>
      </dgm:t>
    </dgm:pt>
    <dgm:pt modelId="{8B539D87-DCB0-4945-BEFE-E0BE8EC67ABF}" type="sibTrans" cxnId="{FF599EC6-A28E-4F0A-9E62-0C02346BAFED}">
      <dgm:prSet/>
      <dgm:spPr/>
      <dgm:t>
        <a:bodyPr/>
        <a:lstStyle/>
        <a:p>
          <a:endParaRPr lang="en-US"/>
        </a:p>
      </dgm:t>
    </dgm:pt>
    <dgm:pt modelId="{D3519B7F-AC1A-4488-8CF5-9CC8D8F7BB72}">
      <dgm:prSet/>
      <dgm:spPr/>
      <dgm:t>
        <a:bodyPr/>
        <a:lstStyle/>
        <a:p>
          <a:r>
            <a:rPr lang="en-US"/>
            <a:t>Justification: Online surveys are an economical and dependable way to get consistent data from a big sample (Bell and Waters, 2018). </a:t>
          </a:r>
        </a:p>
      </dgm:t>
    </dgm:pt>
    <dgm:pt modelId="{1B84D247-F9F5-474C-9C7E-0AC0AA354EC2}" type="parTrans" cxnId="{A1A4650D-18DE-4CE6-A41F-CC19916EDD48}">
      <dgm:prSet/>
      <dgm:spPr/>
      <dgm:t>
        <a:bodyPr/>
        <a:lstStyle/>
        <a:p>
          <a:endParaRPr lang="en-US"/>
        </a:p>
      </dgm:t>
    </dgm:pt>
    <dgm:pt modelId="{C6C8197C-2650-4B22-9BF9-1F7A5793F5C2}" type="sibTrans" cxnId="{A1A4650D-18DE-4CE6-A41F-CC19916EDD48}">
      <dgm:prSet/>
      <dgm:spPr/>
      <dgm:t>
        <a:bodyPr/>
        <a:lstStyle/>
        <a:p>
          <a:endParaRPr lang="en-US"/>
        </a:p>
      </dgm:t>
    </dgm:pt>
    <dgm:pt modelId="{B039695B-F794-4E69-82B5-1D69626284AF}">
      <dgm:prSet/>
      <dgm:spPr/>
      <dgm:t>
        <a:bodyPr/>
        <a:lstStyle/>
        <a:p>
          <a:r>
            <a:rPr lang="en-US"/>
            <a:t>Ethics: To ensure voluntary participation and ethical compliance, participants are asked for informed consent prior to completing the survey (UK, 2018). </a:t>
          </a:r>
        </a:p>
      </dgm:t>
    </dgm:pt>
    <dgm:pt modelId="{068993F8-E986-4672-A003-CA20DFC54BDA}" type="parTrans" cxnId="{21BBBCD0-D00B-45FE-9947-7738D20A8F62}">
      <dgm:prSet/>
      <dgm:spPr/>
      <dgm:t>
        <a:bodyPr/>
        <a:lstStyle/>
        <a:p>
          <a:endParaRPr lang="en-US"/>
        </a:p>
      </dgm:t>
    </dgm:pt>
    <dgm:pt modelId="{1AB3A959-3527-4873-85E2-4390E8434D9D}" type="sibTrans" cxnId="{21BBBCD0-D00B-45FE-9947-7738D20A8F62}">
      <dgm:prSet/>
      <dgm:spPr/>
      <dgm:t>
        <a:bodyPr/>
        <a:lstStyle/>
        <a:p>
          <a:endParaRPr lang="en-US"/>
        </a:p>
      </dgm:t>
    </dgm:pt>
    <dgm:pt modelId="{3AE7DF3B-856A-4F3D-8EA2-18DCCDABA651}" type="pres">
      <dgm:prSet presAssocID="{6B969F2E-1813-4EA4-80CD-F10332C02982}" presName="root" presStyleCnt="0">
        <dgm:presLayoutVars>
          <dgm:dir/>
          <dgm:resizeHandles val="exact"/>
        </dgm:presLayoutVars>
      </dgm:prSet>
      <dgm:spPr/>
    </dgm:pt>
    <dgm:pt modelId="{75789BBD-12FB-4848-B06D-41960A02C268}" type="pres">
      <dgm:prSet presAssocID="{1300266A-DF16-40DF-B9A8-13EC26A31314}" presName="compNode" presStyleCnt="0"/>
      <dgm:spPr/>
    </dgm:pt>
    <dgm:pt modelId="{2111DEDA-2096-4BB6-8C82-53135BD473BA}" type="pres">
      <dgm:prSet presAssocID="{1300266A-DF16-40DF-B9A8-13EC26A31314}" presName="bgRect" presStyleLbl="bgShp" presStyleIdx="0" presStyleCnt="6"/>
      <dgm:spPr/>
    </dgm:pt>
    <dgm:pt modelId="{ECCF7857-81BA-4D31-A657-8413E58503FC}" type="pres">
      <dgm:prSet presAssocID="{1300266A-DF16-40DF-B9A8-13EC26A3131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atistics"/>
        </a:ext>
      </dgm:extLst>
    </dgm:pt>
    <dgm:pt modelId="{D265A3BE-C138-4D2D-BF38-A841C9E0F6D1}" type="pres">
      <dgm:prSet presAssocID="{1300266A-DF16-40DF-B9A8-13EC26A31314}" presName="spaceRect" presStyleCnt="0"/>
      <dgm:spPr/>
    </dgm:pt>
    <dgm:pt modelId="{25AA2236-C73A-4C4F-83C6-B7193377C195}" type="pres">
      <dgm:prSet presAssocID="{1300266A-DF16-40DF-B9A8-13EC26A31314}" presName="parTx" presStyleLbl="revTx" presStyleIdx="0" presStyleCnt="6">
        <dgm:presLayoutVars>
          <dgm:chMax val="0"/>
          <dgm:chPref val="0"/>
        </dgm:presLayoutVars>
      </dgm:prSet>
      <dgm:spPr/>
    </dgm:pt>
    <dgm:pt modelId="{9CADC21C-525A-4CAF-B5B0-DB4A13628388}" type="pres">
      <dgm:prSet presAssocID="{0DB48682-D4D2-4BB4-8744-14683AD0B165}" presName="sibTrans" presStyleCnt="0"/>
      <dgm:spPr/>
    </dgm:pt>
    <dgm:pt modelId="{32481A7D-EDF4-45B7-8E33-7B62A2404C83}" type="pres">
      <dgm:prSet presAssocID="{C5E2DCC7-328D-401B-91BC-60D9429C3DEC}" presName="compNode" presStyleCnt="0"/>
      <dgm:spPr/>
    </dgm:pt>
    <dgm:pt modelId="{6E3B9847-E4EB-4A3B-903F-963D3ABDB3AC}" type="pres">
      <dgm:prSet presAssocID="{C5E2DCC7-328D-401B-91BC-60D9429C3DEC}" presName="bgRect" presStyleLbl="bgShp" presStyleIdx="1" presStyleCnt="6"/>
      <dgm:spPr/>
    </dgm:pt>
    <dgm:pt modelId="{10BF3B73-3A4A-45DB-9637-FB69BFCA2290}" type="pres">
      <dgm:prSet presAssocID="{C5E2DCC7-328D-401B-91BC-60D9429C3DE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5E693AAA-10FE-4E44-B4B9-0F390E96FF32}" type="pres">
      <dgm:prSet presAssocID="{C5E2DCC7-328D-401B-91BC-60D9429C3DEC}" presName="spaceRect" presStyleCnt="0"/>
      <dgm:spPr/>
    </dgm:pt>
    <dgm:pt modelId="{B8CE5466-B8CE-46E0-8F6B-D607E38EF318}" type="pres">
      <dgm:prSet presAssocID="{C5E2DCC7-328D-401B-91BC-60D9429C3DEC}" presName="parTx" presStyleLbl="revTx" presStyleIdx="1" presStyleCnt="6">
        <dgm:presLayoutVars>
          <dgm:chMax val="0"/>
          <dgm:chPref val="0"/>
        </dgm:presLayoutVars>
      </dgm:prSet>
      <dgm:spPr/>
    </dgm:pt>
    <dgm:pt modelId="{20707777-13DF-4F45-94DA-6D6D17E0AC6B}" type="pres">
      <dgm:prSet presAssocID="{41EAE6AB-C407-4BE6-ADCD-360A82583754}" presName="sibTrans" presStyleCnt="0"/>
      <dgm:spPr/>
    </dgm:pt>
    <dgm:pt modelId="{E32C264C-0776-4FEF-B960-2DFA103C6ECE}" type="pres">
      <dgm:prSet presAssocID="{FB6673A4-F41C-45D2-A2A7-3E0ABCB5B08F}" presName="compNode" presStyleCnt="0"/>
      <dgm:spPr/>
    </dgm:pt>
    <dgm:pt modelId="{120AF6BF-CE5D-4F35-815B-7AEDC60FA77E}" type="pres">
      <dgm:prSet presAssocID="{FB6673A4-F41C-45D2-A2A7-3E0ABCB5B08F}" presName="bgRect" presStyleLbl="bgShp" presStyleIdx="2" presStyleCnt="6"/>
      <dgm:spPr/>
    </dgm:pt>
    <dgm:pt modelId="{02A2F1C9-5B54-4873-8935-D740BB720205}" type="pres">
      <dgm:prSet presAssocID="{FB6673A4-F41C-45D2-A2A7-3E0ABCB5B08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10AE310C-2FF3-4522-BFA5-600A8AB07153}" type="pres">
      <dgm:prSet presAssocID="{FB6673A4-F41C-45D2-A2A7-3E0ABCB5B08F}" presName="spaceRect" presStyleCnt="0"/>
      <dgm:spPr/>
    </dgm:pt>
    <dgm:pt modelId="{C9E63040-1D6C-4D3D-B800-EAF865E71734}" type="pres">
      <dgm:prSet presAssocID="{FB6673A4-F41C-45D2-A2A7-3E0ABCB5B08F}" presName="parTx" presStyleLbl="revTx" presStyleIdx="2" presStyleCnt="6">
        <dgm:presLayoutVars>
          <dgm:chMax val="0"/>
          <dgm:chPref val="0"/>
        </dgm:presLayoutVars>
      </dgm:prSet>
      <dgm:spPr/>
    </dgm:pt>
    <dgm:pt modelId="{1EF161BE-99DE-45C8-9DC8-2F5F07FAA32D}" type="pres">
      <dgm:prSet presAssocID="{ABE73617-7E69-418B-8D29-43FEC24D4DA2}" presName="sibTrans" presStyleCnt="0"/>
      <dgm:spPr/>
    </dgm:pt>
    <dgm:pt modelId="{55E9FEB7-B0D5-4FB5-A67E-D485858557F1}" type="pres">
      <dgm:prSet presAssocID="{9A3C19C2-47F9-4669-95BB-35D60A683921}" presName="compNode" presStyleCnt="0"/>
      <dgm:spPr/>
    </dgm:pt>
    <dgm:pt modelId="{E80738B4-71E3-4E15-AE92-52D131A0A63F}" type="pres">
      <dgm:prSet presAssocID="{9A3C19C2-47F9-4669-95BB-35D60A683921}" presName="bgRect" presStyleLbl="bgShp" presStyleIdx="3" presStyleCnt="6"/>
      <dgm:spPr/>
    </dgm:pt>
    <dgm:pt modelId="{0130CBB6-4CC7-4955-8A0E-6084BA22DE79}" type="pres">
      <dgm:prSet presAssocID="{9A3C19C2-47F9-4669-95BB-35D60A68392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E4F0E7E0-155B-4457-A704-DEA66C22C66F}" type="pres">
      <dgm:prSet presAssocID="{9A3C19C2-47F9-4669-95BB-35D60A683921}" presName="spaceRect" presStyleCnt="0"/>
      <dgm:spPr/>
    </dgm:pt>
    <dgm:pt modelId="{E8A9C975-8B1D-4C09-B0C4-530634EC388F}" type="pres">
      <dgm:prSet presAssocID="{9A3C19C2-47F9-4669-95BB-35D60A683921}" presName="parTx" presStyleLbl="revTx" presStyleIdx="3" presStyleCnt="6">
        <dgm:presLayoutVars>
          <dgm:chMax val="0"/>
          <dgm:chPref val="0"/>
        </dgm:presLayoutVars>
      </dgm:prSet>
      <dgm:spPr/>
    </dgm:pt>
    <dgm:pt modelId="{2BB7C0E1-A9B1-42B9-8AC1-6A6EAEFAE89A}" type="pres">
      <dgm:prSet presAssocID="{8B539D87-DCB0-4945-BEFE-E0BE8EC67ABF}" presName="sibTrans" presStyleCnt="0"/>
      <dgm:spPr/>
    </dgm:pt>
    <dgm:pt modelId="{3CC926E7-9B2A-4CCD-B0E6-FA564C65B3C2}" type="pres">
      <dgm:prSet presAssocID="{D3519B7F-AC1A-4488-8CF5-9CC8D8F7BB72}" presName="compNode" presStyleCnt="0"/>
      <dgm:spPr/>
    </dgm:pt>
    <dgm:pt modelId="{BC2B7564-BCE7-4B76-BD65-3E24C75E5670}" type="pres">
      <dgm:prSet presAssocID="{D3519B7F-AC1A-4488-8CF5-9CC8D8F7BB72}" presName="bgRect" presStyleLbl="bgShp" presStyleIdx="4" presStyleCnt="6"/>
      <dgm:spPr/>
    </dgm:pt>
    <dgm:pt modelId="{D9EB1FFE-3808-4BCC-A2DA-7F925F2FB29A}" type="pres">
      <dgm:prSet presAssocID="{D3519B7F-AC1A-4488-8CF5-9CC8D8F7BB72}"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ell"/>
        </a:ext>
      </dgm:extLst>
    </dgm:pt>
    <dgm:pt modelId="{6A70024D-F065-4B49-B6DD-3E20156A08F0}" type="pres">
      <dgm:prSet presAssocID="{D3519B7F-AC1A-4488-8CF5-9CC8D8F7BB72}" presName="spaceRect" presStyleCnt="0"/>
      <dgm:spPr/>
    </dgm:pt>
    <dgm:pt modelId="{8E3129F4-D294-476A-888B-EAC77F3C65BB}" type="pres">
      <dgm:prSet presAssocID="{D3519B7F-AC1A-4488-8CF5-9CC8D8F7BB72}" presName="parTx" presStyleLbl="revTx" presStyleIdx="4" presStyleCnt="6">
        <dgm:presLayoutVars>
          <dgm:chMax val="0"/>
          <dgm:chPref val="0"/>
        </dgm:presLayoutVars>
      </dgm:prSet>
      <dgm:spPr/>
    </dgm:pt>
    <dgm:pt modelId="{316AC678-C4E5-482D-BF2E-B0B8A9DDB268}" type="pres">
      <dgm:prSet presAssocID="{C6C8197C-2650-4B22-9BF9-1F7A5793F5C2}" presName="sibTrans" presStyleCnt="0"/>
      <dgm:spPr/>
    </dgm:pt>
    <dgm:pt modelId="{584A8220-1118-4F6B-A497-F3105D77C354}" type="pres">
      <dgm:prSet presAssocID="{B039695B-F794-4E69-82B5-1D69626284AF}" presName="compNode" presStyleCnt="0"/>
      <dgm:spPr/>
    </dgm:pt>
    <dgm:pt modelId="{4524F5E1-C3CB-433B-AEBB-7AF6FD7C5C22}" type="pres">
      <dgm:prSet presAssocID="{B039695B-F794-4E69-82B5-1D69626284AF}" presName="bgRect" presStyleLbl="bgShp" presStyleIdx="5" presStyleCnt="6"/>
      <dgm:spPr/>
    </dgm:pt>
    <dgm:pt modelId="{2148469C-9D7D-4DC2-8DE0-5FA11B251EED}" type="pres">
      <dgm:prSet presAssocID="{B039695B-F794-4E69-82B5-1D69626284A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4C107060-41AD-4827-9CD2-CC6C6A97F2F9}" type="pres">
      <dgm:prSet presAssocID="{B039695B-F794-4E69-82B5-1D69626284AF}" presName="spaceRect" presStyleCnt="0"/>
      <dgm:spPr/>
    </dgm:pt>
    <dgm:pt modelId="{6937E972-0E3D-4CDB-825F-CC891F53B269}" type="pres">
      <dgm:prSet presAssocID="{B039695B-F794-4E69-82B5-1D69626284AF}" presName="parTx" presStyleLbl="revTx" presStyleIdx="5" presStyleCnt="6">
        <dgm:presLayoutVars>
          <dgm:chMax val="0"/>
          <dgm:chPref val="0"/>
        </dgm:presLayoutVars>
      </dgm:prSet>
      <dgm:spPr/>
    </dgm:pt>
  </dgm:ptLst>
  <dgm:cxnLst>
    <dgm:cxn modelId="{A1A4650D-18DE-4CE6-A41F-CC19916EDD48}" srcId="{6B969F2E-1813-4EA4-80CD-F10332C02982}" destId="{D3519B7F-AC1A-4488-8CF5-9CC8D8F7BB72}" srcOrd="4" destOrd="0" parTransId="{1B84D247-F9F5-474C-9C7E-0AC0AA354EC2}" sibTransId="{C6C8197C-2650-4B22-9BF9-1F7A5793F5C2}"/>
    <dgm:cxn modelId="{ACBDAB2A-6F8A-4F5B-9B75-C9F6236B0B64}" type="presOf" srcId="{C5E2DCC7-328D-401B-91BC-60D9429C3DEC}" destId="{B8CE5466-B8CE-46E0-8F6B-D607E38EF318}" srcOrd="0" destOrd="0" presId="urn:microsoft.com/office/officeart/2018/2/layout/IconVerticalSolidList"/>
    <dgm:cxn modelId="{BBF5312B-0480-4975-944D-0F5D0A54FAD3}" srcId="{6B969F2E-1813-4EA4-80CD-F10332C02982}" destId="{C5E2DCC7-328D-401B-91BC-60D9429C3DEC}" srcOrd="1" destOrd="0" parTransId="{4CA7A5A9-A4E2-4D50-ACB5-AA1BDF0AC07E}" sibTransId="{41EAE6AB-C407-4BE6-ADCD-360A82583754}"/>
    <dgm:cxn modelId="{CBEC706C-A12A-4D90-A4C7-CBF5B681D8B4}" type="presOf" srcId="{6B969F2E-1813-4EA4-80CD-F10332C02982}" destId="{3AE7DF3B-856A-4F3D-8EA2-18DCCDABA651}" srcOrd="0" destOrd="0" presId="urn:microsoft.com/office/officeart/2018/2/layout/IconVerticalSolidList"/>
    <dgm:cxn modelId="{ED0EBE6F-BB13-4E31-8498-ADB44FCFB0D4}" srcId="{6B969F2E-1813-4EA4-80CD-F10332C02982}" destId="{1300266A-DF16-40DF-B9A8-13EC26A31314}" srcOrd="0" destOrd="0" parTransId="{5CF8E2DE-5275-4531-9427-BB051D2FEF52}" sibTransId="{0DB48682-D4D2-4BB4-8744-14683AD0B165}"/>
    <dgm:cxn modelId="{CFEA5E88-5415-4C9F-A7DF-DF05A1E4E587}" type="presOf" srcId="{1300266A-DF16-40DF-B9A8-13EC26A31314}" destId="{25AA2236-C73A-4C4F-83C6-B7193377C195}" srcOrd="0" destOrd="0" presId="urn:microsoft.com/office/officeart/2018/2/layout/IconVerticalSolidList"/>
    <dgm:cxn modelId="{7F4A4994-66D3-48DC-B244-958FB8121E4C}" type="presOf" srcId="{FB6673A4-F41C-45D2-A2A7-3E0ABCB5B08F}" destId="{C9E63040-1D6C-4D3D-B800-EAF865E71734}" srcOrd="0" destOrd="0" presId="urn:microsoft.com/office/officeart/2018/2/layout/IconVerticalSolidList"/>
    <dgm:cxn modelId="{FF599EC6-A28E-4F0A-9E62-0C02346BAFED}" srcId="{6B969F2E-1813-4EA4-80CD-F10332C02982}" destId="{9A3C19C2-47F9-4669-95BB-35D60A683921}" srcOrd="3" destOrd="0" parTransId="{17DDE074-CFA8-4179-A30C-1D9D868ED1B8}" sibTransId="{8B539D87-DCB0-4945-BEFE-E0BE8EC67ABF}"/>
    <dgm:cxn modelId="{17D10FCE-4D45-41F1-9B03-AB9B0ACD3642}" type="presOf" srcId="{B039695B-F794-4E69-82B5-1D69626284AF}" destId="{6937E972-0E3D-4CDB-825F-CC891F53B269}" srcOrd="0" destOrd="0" presId="urn:microsoft.com/office/officeart/2018/2/layout/IconVerticalSolidList"/>
    <dgm:cxn modelId="{21BBBCD0-D00B-45FE-9947-7738D20A8F62}" srcId="{6B969F2E-1813-4EA4-80CD-F10332C02982}" destId="{B039695B-F794-4E69-82B5-1D69626284AF}" srcOrd="5" destOrd="0" parTransId="{068993F8-E986-4672-A003-CA20DFC54BDA}" sibTransId="{1AB3A959-3527-4873-85E2-4390E8434D9D}"/>
    <dgm:cxn modelId="{233C9FD1-470E-41D5-94FF-108B1E2AF2C7}" type="presOf" srcId="{D3519B7F-AC1A-4488-8CF5-9CC8D8F7BB72}" destId="{8E3129F4-D294-476A-888B-EAC77F3C65BB}" srcOrd="0" destOrd="0" presId="urn:microsoft.com/office/officeart/2018/2/layout/IconVerticalSolidList"/>
    <dgm:cxn modelId="{B52147F4-B163-40DD-BF8E-FE6FD6599312}" type="presOf" srcId="{9A3C19C2-47F9-4669-95BB-35D60A683921}" destId="{E8A9C975-8B1D-4C09-B0C4-530634EC388F}" srcOrd="0" destOrd="0" presId="urn:microsoft.com/office/officeart/2018/2/layout/IconVerticalSolidList"/>
    <dgm:cxn modelId="{6F2163FF-6941-4C7C-8F84-665CF74D5D46}" srcId="{6B969F2E-1813-4EA4-80CD-F10332C02982}" destId="{FB6673A4-F41C-45D2-A2A7-3E0ABCB5B08F}" srcOrd="2" destOrd="0" parTransId="{06937934-7F9A-48BC-A6DE-C4C661F31C84}" sibTransId="{ABE73617-7E69-418B-8D29-43FEC24D4DA2}"/>
    <dgm:cxn modelId="{5DF2E8FA-50E5-4A26-9C8F-4A4E40DEB0A6}" type="presParOf" srcId="{3AE7DF3B-856A-4F3D-8EA2-18DCCDABA651}" destId="{75789BBD-12FB-4848-B06D-41960A02C268}" srcOrd="0" destOrd="0" presId="urn:microsoft.com/office/officeart/2018/2/layout/IconVerticalSolidList"/>
    <dgm:cxn modelId="{88400564-F0AF-4518-9E13-D90A17DDFCFB}" type="presParOf" srcId="{75789BBD-12FB-4848-B06D-41960A02C268}" destId="{2111DEDA-2096-4BB6-8C82-53135BD473BA}" srcOrd="0" destOrd="0" presId="urn:microsoft.com/office/officeart/2018/2/layout/IconVerticalSolidList"/>
    <dgm:cxn modelId="{5F22FA0A-8E00-40ED-ABE7-7A4EBAA152BD}" type="presParOf" srcId="{75789BBD-12FB-4848-B06D-41960A02C268}" destId="{ECCF7857-81BA-4D31-A657-8413E58503FC}" srcOrd="1" destOrd="0" presId="urn:microsoft.com/office/officeart/2018/2/layout/IconVerticalSolidList"/>
    <dgm:cxn modelId="{2FA8CEAF-D694-4FEB-8CCF-BB6CAAF1BD24}" type="presParOf" srcId="{75789BBD-12FB-4848-B06D-41960A02C268}" destId="{D265A3BE-C138-4D2D-BF38-A841C9E0F6D1}" srcOrd="2" destOrd="0" presId="urn:microsoft.com/office/officeart/2018/2/layout/IconVerticalSolidList"/>
    <dgm:cxn modelId="{3AC7E25E-B025-4346-A0D5-9B8E576C2A97}" type="presParOf" srcId="{75789BBD-12FB-4848-B06D-41960A02C268}" destId="{25AA2236-C73A-4C4F-83C6-B7193377C195}" srcOrd="3" destOrd="0" presId="urn:microsoft.com/office/officeart/2018/2/layout/IconVerticalSolidList"/>
    <dgm:cxn modelId="{0825A167-EBCF-430D-A417-8BDB1FB96A17}" type="presParOf" srcId="{3AE7DF3B-856A-4F3D-8EA2-18DCCDABA651}" destId="{9CADC21C-525A-4CAF-B5B0-DB4A13628388}" srcOrd="1" destOrd="0" presId="urn:microsoft.com/office/officeart/2018/2/layout/IconVerticalSolidList"/>
    <dgm:cxn modelId="{4604369D-5313-4C55-A047-431AB60E1EF8}" type="presParOf" srcId="{3AE7DF3B-856A-4F3D-8EA2-18DCCDABA651}" destId="{32481A7D-EDF4-45B7-8E33-7B62A2404C83}" srcOrd="2" destOrd="0" presId="urn:microsoft.com/office/officeart/2018/2/layout/IconVerticalSolidList"/>
    <dgm:cxn modelId="{243E41DE-E262-4EE7-84CE-D38A4EA3C93D}" type="presParOf" srcId="{32481A7D-EDF4-45B7-8E33-7B62A2404C83}" destId="{6E3B9847-E4EB-4A3B-903F-963D3ABDB3AC}" srcOrd="0" destOrd="0" presId="urn:microsoft.com/office/officeart/2018/2/layout/IconVerticalSolidList"/>
    <dgm:cxn modelId="{294CA774-076E-454B-9CF8-45411110B7C9}" type="presParOf" srcId="{32481A7D-EDF4-45B7-8E33-7B62A2404C83}" destId="{10BF3B73-3A4A-45DB-9637-FB69BFCA2290}" srcOrd="1" destOrd="0" presId="urn:microsoft.com/office/officeart/2018/2/layout/IconVerticalSolidList"/>
    <dgm:cxn modelId="{53AA9EE7-6AA1-4C43-9C47-C790B63A025E}" type="presParOf" srcId="{32481A7D-EDF4-45B7-8E33-7B62A2404C83}" destId="{5E693AAA-10FE-4E44-B4B9-0F390E96FF32}" srcOrd="2" destOrd="0" presId="urn:microsoft.com/office/officeart/2018/2/layout/IconVerticalSolidList"/>
    <dgm:cxn modelId="{A5C3010D-3CCE-49C1-B9E1-956C40223EE7}" type="presParOf" srcId="{32481A7D-EDF4-45B7-8E33-7B62A2404C83}" destId="{B8CE5466-B8CE-46E0-8F6B-D607E38EF318}" srcOrd="3" destOrd="0" presId="urn:microsoft.com/office/officeart/2018/2/layout/IconVerticalSolidList"/>
    <dgm:cxn modelId="{46B40BF6-BEAB-4196-8696-B1E603A7DF22}" type="presParOf" srcId="{3AE7DF3B-856A-4F3D-8EA2-18DCCDABA651}" destId="{20707777-13DF-4F45-94DA-6D6D17E0AC6B}" srcOrd="3" destOrd="0" presId="urn:microsoft.com/office/officeart/2018/2/layout/IconVerticalSolidList"/>
    <dgm:cxn modelId="{162A8A91-E2F9-4FA6-BEC2-28114D3BF753}" type="presParOf" srcId="{3AE7DF3B-856A-4F3D-8EA2-18DCCDABA651}" destId="{E32C264C-0776-4FEF-B960-2DFA103C6ECE}" srcOrd="4" destOrd="0" presId="urn:microsoft.com/office/officeart/2018/2/layout/IconVerticalSolidList"/>
    <dgm:cxn modelId="{A145BB56-B44C-4494-B171-4A19B22A3ED5}" type="presParOf" srcId="{E32C264C-0776-4FEF-B960-2DFA103C6ECE}" destId="{120AF6BF-CE5D-4F35-815B-7AEDC60FA77E}" srcOrd="0" destOrd="0" presId="urn:microsoft.com/office/officeart/2018/2/layout/IconVerticalSolidList"/>
    <dgm:cxn modelId="{F413D503-DBD3-44B1-B7F4-78679D9FE255}" type="presParOf" srcId="{E32C264C-0776-4FEF-B960-2DFA103C6ECE}" destId="{02A2F1C9-5B54-4873-8935-D740BB720205}" srcOrd="1" destOrd="0" presId="urn:microsoft.com/office/officeart/2018/2/layout/IconVerticalSolidList"/>
    <dgm:cxn modelId="{9F65E235-506F-4123-A4DD-77914F2C131F}" type="presParOf" srcId="{E32C264C-0776-4FEF-B960-2DFA103C6ECE}" destId="{10AE310C-2FF3-4522-BFA5-600A8AB07153}" srcOrd="2" destOrd="0" presId="urn:microsoft.com/office/officeart/2018/2/layout/IconVerticalSolidList"/>
    <dgm:cxn modelId="{B8EA5041-E297-421B-8BEC-ACCB1C4A43D9}" type="presParOf" srcId="{E32C264C-0776-4FEF-B960-2DFA103C6ECE}" destId="{C9E63040-1D6C-4D3D-B800-EAF865E71734}" srcOrd="3" destOrd="0" presId="urn:microsoft.com/office/officeart/2018/2/layout/IconVerticalSolidList"/>
    <dgm:cxn modelId="{C20A3430-1E18-45F7-906E-8890070347B5}" type="presParOf" srcId="{3AE7DF3B-856A-4F3D-8EA2-18DCCDABA651}" destId="{1EF161BE-99DE-45C8-9DC8-2F5F07FAA32D}" srcOrd="5" destOrd="0" presId="urn:microsoft.com/office/officeart/2018/2/layout/IconVerticalSolidList"/>
    <dgm:cxn modelId="{5CE49F16-D9AE-4BCC-A6F0-E2E18FC55D86}" type="presParOf" srcId="{3AE7DF3B-856A-4F3D-8EA2-18DCCDABA651}" destId="{55E9FEB7-B0D5-4FB5-A67E-D485858557F1}" srcOrd="6" destOrd="0" presId="urn:microsoft.com/office/officeart/2018/2/layout/IconVerticalSolidList"/>
    <dgm:cxn modelId="{2F038294-E621-43EC-A18B-366E4E93A4C4}" type="presParOf" srcId="{55E9FEB7-B0D5-4FB5-A67E-D485858557F1}" destId="{E80738B4-71E3-4E15-AE92-52D131A0A63F}" srcOrd="0" destOrd="0" presId="urn:microsoft.com/office/officeart/2018/2/layout/IconVerticalSolidList"/>
    <dgm:cxn modelId="{B1509901-23B6-463D-9512-19828CABBAB7}" type="presParOf" srcId="{55E9FEB7-B0D5-4FB5-A67E-D485858557F1}" destId="{0130CBB6-4CC7-4955-8A0E-6084BA22DE79}" srcOrd="1" destOrd="0" presId="urn:microsoft.com/office/officeart/2018/2/layout/IconVerticalSolidList"/>
    <dgm:cxn modelId="{E43461E3-04C9-4D6A-9579-FA7AD0DE6A04}" type="presParOf" srcId="{55E9FEB7-B0D5-4FB5-A67E-D485858557F1}" destId="{E4F0E7E0-155B-4457-A704-DEA66C22C66F}" srcOrd="2" destOrd="0" presId="urn:microsoft.com/office/officeart/2018/2/layout/IconVerticalSolidList"/>
    <dgm:cxn modelId="{634B74DB-2EA3-4C04-8CDF-F493AE46CDCB}" type="presParOf" srcId="{55E9FEB7-B0D5-4FB5-A67E-D485858557F1}" destId="{E8A9C975-8B1D-4C09-B0C4-530634EC388F}" srcOrd="3" destOrd="0" presId="urn:microsoft.com/office/officeart/2018/2/layout/IconVerticalSolidList"/>
    <dgm:cxn modelId="{BB711E09-6D21-4800-A983-4F664B0CB29D}" type="presParOf" srcId="{3AE7DF3B-856A-4F3D-8EA2-18DCCDABA651}" destId="{2BB7C0E1-A9B1-42B9-8AC1-6A6EAEFAE89A}" srcOrd="7" destOrd="0" presId="urn:microsoft.com/office/officeart/2018/2/layout/IconVerticalSolidList"/>
    <dgm:cxn modelId="{54C89BC2-07FD-4DE5-AE56-17BFAB7FDA00}" type="presParOf" srcId="{3AE7DF3B-856A-4F3D-8EA2-18DCCDABA651}" destId="{3CC926E7-9B2A-4CCD-B0E6-FA564C65B3C2}" srcOrd="8" destOrd="0" presId="urn:microsoft.com/office/officeart/2018/2/layout/IconVerticalSolidList"/>
    <dgm:cxn modelId="{676B66D9-3D26-46D3-82AD-8C38A475053B}" type="presParOf" srcId="{3CC926E7-9B2A-4CCD-B0E6-FA564C65B3C2}" destId="{BC2B7564-BCE7-4B76-BD65-3E24C75E5670}" srcOrd="0" destOrd="0" presId="urn:microsoft.com/office/officeart/2018/2/layout/IconVerticalSolidList"/>
    <dgm:cxn modelId="{66A2263E-1C7F-404F-82E8-8208595A5E1E}" type="presParOf" srcId="{3CC926E7-9B2A-4CCD-B0E6-FA564C65B3C2}" destId="{D9EB1FFE-3808-4BCC-A2DA-7F925F2FB29A}" srcOrd="1" destOrd="0" presId="urn:microsoft.com/office/officeart/2018/2/layout/IconVerticalSolidList"/>
    <dgm:cxn modelId="{0B6C7B80-E54D-4763-BE93-F37512D25F78}" type="presParOf" srcId="{3CC926E7-9B2A-4CCD-B0E6-FA564C65B3C2}" destId="{6A70024D-F065-4B49-B6DD-3E20156A08F0}" srcOrd="2" destOrd="0" presId="urn:microsoft.com/office/officeart/2018/2/layout/IconVerticalSolidList"/>
    <dgm:cxn modelId="{994DF2D3-16E6-4145-86DD-F9197B83897A}" type="presParOf" srcId="{3CC926E7-9B2A-4CCD-B0E6-FA564C65B3C2}" destId="{8E3129F4-D294-476A-888B-EAC77F3C65BB}" srcOrd="3" destOrd="0" presId="urn:microsoft.com/office/officeart/2018/2/layout/IconVerticalSolidList"/>
    <dgm:cxn modelId="{98F1B69D-8ABE-4DEA-962B-051612815303}" type="presParOf" srcId="{3AE7DF3B-856A-4F3D-8EA2-18DCCDABA651}" destId="{316AC678-C4E5-482D-BF2E-B0B8A9DDB268}" srcOrd="9" destOrd="0" presId="urn:microsoft.com/office/officeart/2018/2/layout/IconVerticalSolidList"/>
    <dgm:cxn modelId="{5EA92A78-7A31-4D49-998F-A851BDB31174}" type="presParOf" srcId="{3AE7DF3B-856A-4F3D-8EA2-18DCCDABA651}" destId="{584A8220-1118-4F6B-A497-F3105D77C354}" srcOrd="10" destOrd="0" presId="urn:microsoft.com/office/officeart/2018/2/layout/IconVerticalSolidList"/>
    <dgm:cxn modelId="{91C09DC5-36AC-4B30-B12B-CB976A5D6E86}" type="presParOf" srcId="{584A8220-1118-4F6B-A497-F3105D77C354}" destId="{4524F5E1-C3CB-433B-AEBB-7AF6FD7C5C22}" srcOrd="0" destOrd="0" presId="urn:microsoft.com/office/officeart/2018/2/layout/IconVerticalSolidList"/>
    <dgm:cxn modelId="{71AAF7F2-F606-450B-81EE-6B04BBE92C5D}" type="presParOf" srcId="{584A8220-1118-4F6B-A497-F3105D77C354}" destId="{2148469C-9D7D-4DC2-8DE0-5FA11B251EED}" srcOrd="1" destOrd="0" presId="urn:microsoft.com/office/officeart/2018/2/layout/IconVerticalSolidList"/>
    <dgm:cxn modelId="{4153CA8A-4C2C-474E-B7CF-8957331F26B8}" type="presParOf" srcId="{584A8220-1118-4F6B-A497-F3105D77C354}" destId="{4C107060-41AD-4827-9CD2-CC6C6A97F2F9}" srcOrd="2" destOrd="0" presId="urn:microsoft.com/office/officeart/2018/2/layout/IconVerticalSolidList"/>
    <dgm:cxn modelId="{727F2F34-E523-4E8E-BC2C-3D847CA806F1}" type="presParOf" srcId="{584A8220-1118-4F6B-A497-F3105D77C354}" destId="{6937E972-0E3D-4CDB-825F-CC891F53B2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56ED26-F1A6-4A2C-89B7-F204298105E5}"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C9714EA2-0B47-44E3-BF2B-4689E2F26BBE}">
      <dgm:prSet/>
      <dgm:spPr/>
      <dgm:t>
        <a:bodyPr/>
        <a:lstStyle/>
        <a:p>
          <a:r>
            <a:rPr lang="en-US" b="1"/>
            <a:t>The University thinks that approval and review of research ethics are crucial for the following reasons</a:t>
          </a:r>
          <a:r>
            <a:rPr lang="en-US"/>
            <a:t>.</a:t>
          </a:r>
        </a:p>
      </dgm:t>
    </dgm:pt>
    <dgm:pt modelId="{11992BB6-C9A0-4616-94C6-9002805DF569}" type="parTrans" cxnId="{E579F51D-8B27-4E38-BCD0-664AC443AB26}">
      <dgm:prSet/>
      <dgm:spPr/>
      <dgm:t>
        <a:bodyPr/>
        <a:lstStyle/>
        <a:p>
          <a:endParaRPr lang="en-US"/>
        </a:p>
      </dgm:t>
    </dgm:pt>
    <dgm:pt modelId="{B6307E0C-8F86-47BB-AFBD-1700DC0740BF}" type="sibTrans" cxnId="{E579F51D-8B27-4E38-BCD0-664AC443AB26}">
      <dgm:prSet/>
      <dgm:spPr/>
      <dgm:t>
        <a:bodyPr/>
        <a:lstStyle/>
        <a:p>
          <a:endParaRPr lang="en-US"/>
        </a:p>
      </dgm:t>
    </dgm:pt>
    <dgm:pt modelId="{799CE1FC-4C6C-43FE-B806-252BA336A60B}">
      <dgm:prSet/>
      <dgm:spPr/>
      <dgm:t>
        <a:bodyPr/>
        <a:lstStyle/>
        <a:p>
          <a:r>
            <a:rPr lang="en-US"/>
            <a:t>To maintain the highest standards of integrity and care in every facet of research.</a:t>
          </a:r>
        </a:p>
      </dgm:t>
    </dgm:pt>
    <dgm:pt modelId="{CB07C830-805A-46D7-8EDD-A11DEC085231}" type="parTrans" cxnId="{66CEB32E-D32A-442E-B90A-142A31DEAB20}">
      <dgm:prSet/>
      <dgm:spPr/>
      <dgm:t>
        <a:bodyPr/>
        <a:lstStyle/>
        <a:p>
          <a:endParaRPr lang="en-US"/>
        </a:p>
      </dgm:t>
    </dgm:pt>
    <dgm:pt modelId="{010787EA-B142-45E8-99D9-149DE85828A8}" type="sibTrans" cxnId="{66CEB32E-D32A-442E-B90A-142A31DEAB20}">
      <dgm:prSet/>
      <dgm:spPr/>
      <dgm:t>
        <a:bodyPr/>
        <a:lstStyle/>
        <a:p>
          <a:endParaRPr lang="en-US"/>
        </a:p>
      </dgm:t>
    </dgm:pt>
    <dgm:pt modelId="{F6F3E67F-70BB-49B0-B803-92442B59F935}">
      <dgm:prSet/>
      <dgm:spPr/>
      <dgm:t>
        <a:bodyPr/>
        <a:lstStyle/>
        <a:p>
          <a:r>
            <a:rPr lang="en-US"/>
            <a:t>To guarantee that research is carried out in compliance with relevant legal, ethical, and professional frameworks, duties, and standards. </a:t>
          </a:r>
        </a:p>
      </dgm:t>
    </dgm:pt>
    <dgm:pt modelId="{41A552B7-BEA7-4804-AD07-A559009B9082}" type="parTrans" cxnId="{828BFFC3-61EB-4627-9D1F-4FBF8F27F1EE}">
      <dgm:prSet/>
      <dgm:spPr/>
      <dgm:t>
        <a:bodyPr/>
        <a:lstStyle/>
        <a:p>
          <a:endParaRPr lang="en-US"/>
        </a:p>
      </dgm:t>
    </dgm:pt>
    <dgm:pt modelId="{95B96C13-A1B8-4D26-AF7C-456C2B1682D8}" type="sibTrans" cxnId="{828BFFC3-61EB-4627-9D1F-4FBF8F27F1EE}">
      <dgm:prSet/>
      <dgm:spPr/>
      <dgm:t>
        <a:bodyPr/>
        <a:lstStyle/>
        <a:p>
          <a:endParaRPr lang="en-US"/>
        </a:p>
      </dgm:t>
    </dgm:pt>
    <dgm:pt modelId="{159ACDE2-F413-417D-ADCB-8ED5AF288634}">
      <dgm:prSet/>
      <dgm:spPr/>
      <dgm:t>
        <a:bodyPr/>
        <a:lstStyle/>
        <a:p>
          <a:r>
            <a:rPr lang="en-US"/>
            <a:t>To promote an environment for research that is built on best practices, good governance, a culture of integrity, and assistance for the growth of researchers.</a:t>
          </a:r>
        </a:p>
      </dgm:t>
    </dgm:pt>
    <dgm:pt modelId="{A9BA417E-6EA1-4877-AA27-5AEBB86D3D08}" type="parTrans" cxnId="{A3E80DAA-585B-43A1-9844-D1EF6027EAB8}">
      <dgm:prSet/>
      <dgm:spPr/>
      <dgm:t>
        <a:bodyPr/>
        <a:lstStyle/>
        <a:p>
          <a:endParaRPr lang="en-US"/>
        </a:p>
      </dgm:t>
    </dgm:pt>
    <dgm:pt modelId="{70F149D5-9F4A-471B-94A6-855812E82F51}" type="sibTrans" cxnId="{A3E80DAA-585B-43A1-9844-D1EF6027EAB8}">
      <dgm:prSet/>
      <dgm:spPr/>
      <dgm:t>
        <a:bodyPr/>
        <a:lstStyle/>
        <a:p>
          <a:endParaRPr lang="en-US"/>
        </a:p>
      </dgm:t>
    </dgm:pt>
    <dgm:pt modelId="{5745AE64-4461-46BF-A868-67822CE1550F}">
      <dgm:prSet/>
      <dgm:spPr/>
      <dgm:t>
        <a:bodyPr/>
        <a:lstStyle/>
        <a:p>
          <a:r>
            <a:rPr lang="en-US"/>
            <a:t>Use transparent, timely, robust, and fair procedures to deal with allegations of research misconduct where they arise.</a:t>
          </a:r>
        </a:p>
      </dgm:t>
    </dgm:pt>
    <dgm:pt modelId="{6E7AC793-2E7C-4DDF-B8FB-5D058AAAD21D}" type="parTrans" cxnId="{ABDB1245-A37C-4CAC-9D92-88D62C8A7324}">
      <dgm:prSet/>
      <dgm:spPr/>
      <dgm:t>
        <a:bodyPr/>
        <a:lstStyle/>
        <a:p>
          <a:endParaRPr lang="en-US"/>
        </a:p>
      </dgm:t>
    </dgm:pt>
    <dgm:pt modelId="{6CE95CAD-92BA-44C0-A813-FD766ED2BFB9}" type="sibTrans" cxnId="{ABDB1245-A37C-4CAC-9D92-88D62C8A7324}">
      <dgm:prSet/>
      <dgm:spPr/>
      <dgm:t>
        <a:bodyPr/>
        <a:lstStyle/>
        <a:p>
          <a:endParaRPr lang="en-US"/>
        </a:p>
      </dgm:t>
    </dgm:pt>
    <dgm:pt modelId="{560E38F6-DB93-4999-8D94-BFBA88DC817B}">
      <dgm:prSet/>
      <dgm:spPr/>
      <dgm:t>
        <a:bodyPr/>
        <a:lstStyle/>
        <a:p>
          <a:r>
            <a:rPr lang="en-US"/>
            <a:t>To make sure the University complies with the Data Protection Act of 2018, the General Data Protection Regulation of 2018, and the United Kingdom General Data Protection Regulation of 2020 ("UK GDPR") regarding the processing of research data.</a:t>
          </a:r>
        </a:p>
      </dgm:t>
    </dgm:pt>
    <dgm:pt modelId="{F3139B1E-4F9F-4CBF-A38B-7CA50151489E}" type="parTrans" cxnId="{1CFCD8EA-EA02-4990-BB37-9BA2198EFA7A}">
      <dgm:prSet/>
      <dgm:spPr/>
      <dgm:t>
        <a:bodyPr/>
        <a:lstStyle/>
        <a:p>
          <a:endParaRPr lang="en-US"/>
        </a:p>
      </dgm:t>
    </dgm:pt>
    <dgm:pt modelId="{F7D338B3-A800-4BBB-BA68-7A83F5A5F876}" type="sibTrans" cxnId="{1CFCD8EA-EA02-4990-BB37-9BA2198EFA7A}">
      <dgm:prSet/>
      <dgm:spPr/>
      <dgm:t>
        <a:bodyPr/>
        <a:lstStyle/>
        <a:p>
          <a:endParaRPr lang="en-US"/>
        </a:p>
      </dgm:t>
    </dgm:pt>
    <dgm:pt modelId="{554AC464-155F-458B-A11D-51338D6128BB}">
      <dgm:prSet/>
      <dgm:spPr/>
      <dgm:t>
        <a:bodyPr/>
        <a:lstStyle/>
        <a:p>
          <a:r>
            <a:rPr lang="en-US"/>
            <a:t>To collaborate with other institutions as needed to improve the integrity of research and to publicly and routinely assess advancements.</a:t>
          </a:r>
        </a:p>
      </dgm:t>
    </dgm:pt>
    <dgm:pt modelId="{D8125DC7-FAF9-4CC9-982F-C807FF34BCAF}" type="parTrans" cxnId="{F9C1B94D-D363-4769-993D-B3113C5B5A39}">
      <dgm:prSet/>
      <dgm:spPr/>
      <dgm:t>
        <a:bodyPr/>
        <a:lstStyle/>
        <a:p>
          <a:endParaRPr lang="en-US"/>
        </a:p>
      </dgm:t>
    </dgm:pt>
    <dgm:pt modelId="{EA927AA3-107F-4B51-93B0-CF143186E5DB}" type="sibTrans" cxnId="{F9C1B94D-D363-4769-993D-B3113C5B5A39}">
      <dgm:prSet/>
      <dgm:spPr/>
      <dgm:t>
        <a:bodyPr/>
        <a:lstStyle/>
        <a:p>
          <a:endParaRPr lang="en-US"/>
        </a:p>
      </dgm:t>
    </dgm:pt>
    <dgm:pt modelId="{32AA9DD1-E519-4814-9B81-3CA6A25BB976}">
      <dgm:prSet/>
      <dgm:spPr/>
      <dgm:t>
        <a:bodyPr/>
        <a:lstStyle/>
        <a:p>
          <a:r>
            <a:rPr lang="en-US"/>
            <a:t>(UWTSD, 2022)</a:t>
          </a:r>
        </a:p>
      </dgm:t>
    </dgm:pt>
    <dgm:pt modelId="{5A4C2F38-0BFE-487F-9B55-0FE1EC403374}" type="parTrans" cxnId="{9F145247-372D-44B3-A0CC-82E1B5262280}">
      <dgm:prSet/>
      <dgm:spPr/>
      <dgm:t>
        <a:bodyPr/>
        <a:lstStyle/>
        <a:p>
          <a:endParaRPr lang="en-US"/>
        </a:p>
      </dgm:t>
    </dgm:pt>
    <dgm:pt modelId="{8820E57E-3E36-4C2E-9331-D5DCD92B3EC7}" type="sibTrans" cxnId="{9F145247-372D-44B3-A0CC-82E1B5262280}">
      <dgm:prSet/>
      <dgm:spPr/>
      <dgm:t>
        <a:bodyPr/>
        <a:lstStyle/>
        <a:p>
          <a:endParaRPr lang="en-US"/>
        </a:p>
      </dgm:t>
    </dgm:pt>
    <dgm:pt modelId="{151607B8-BEE2-4BC2-9632-6BCF0F408A98}" type="pres">
      <dgm:prSet presAssocID="{0A56ED26-F1A6-4A2C-89B7-F204298105E5}" presName="Name0" presStyleCnt="0">
        <dgm:presLayoutVars>
          <dgm:dir/>
          <dgm:resizeHandles val="exact"/>
        </dgm:presLayoutVars>
      </dgm:prSet>
      <dgm:spPr/>
    </dgm:pt>
    <dgm:pt modelId="{817581C2-3D1A-4F52-A216-2B1F7829595A}" type="pres">
      <dgm:prSet presAssocID="{C9714EA2-0B47-44E3-BF2B-4689E2F26BBE}" presName="node" presStyleLbl="node1" presStyleIdx="0" presStyleCnt="8">
        <dgm:presLayoutVars>
          <dgm:bulletEnabled val="1"/>
        </dgm:presLayoutVars>
      </dgm:prSet>
      <dgm:spPr/>
    </dgm:pt>
    <dgm:pt modelId="{B5F273DF-BAF0-4597-81E8-AF24AD744567}" type="pres">
      <dgm:prSet presAssocID="{B6307E0C-8F86-47BB-AFBD-1700DC0740BF}" presName="sibTrans" presStyleLbl="sibTrans1D1" presStyleIdx="0" presStyleCnt="7"/>
      <dgm:spPr/>
    </dgm:pt>
    <dgm:pt modelId="{0C2ED451-0FA6-4422-8F8C-E37EDB144759}" type="pres">
      <dgm:prSet presAssocID="{B6307E0C-8F86-47BB-AFBD-1700DC0740BF}" presName="connectorText" presStyleLbl="sibTrans1D1" presStyleIdx="0" presStyleCnt="7"/>
      <dgm:spPr/>
    </dgm:pt>
    <dgm:pt modelId="{D3163EE0-7C27-41ED-BE1C-62E3EAA0402A}" type="pres">
      <dgm:prSet presAssocID="{799CE1FC-4C6C-43FE-B806-252BA336A60B}" presName="node" presStyleLbl="node1" presStyleIdx="1" presStyleCnt="8">
        <dgm:presLayoutVars>
          <dgm:bulletEnabled val="1"/>
        </dgm:presLayoutVars>
      </dgm:prSet>
      <dgm:spPr/>
    </dgm:pt>
    <dgm:pt modelId="{D4AABF71-2DF7-45C3-891E-60AEE468E6D2}" type="pres">
      <dgm:prSet presAssocID="{010787EA-B142-45E8-99D9-149DE85828A8}" presName="sibTrans" presStyleLbl="sibTrans1D1" presStyleIdx="1" presStyleCnt="7"/>
      <dgm:spPr/>
    </dgm:pt>
    <dgm:pt modelId="{29006A75-CF37-49C9-AF39-135A4DD1C0F6}" type="pres">
      <dgm:prSet presAssocID="{010787EA-B142-45E8-99D9-149DE85828A8}" presName="connectorText" presStyleLbl="sibTrans1D1" presStyleIdx="1" presStyleCnt="7"/>
      <dgm:spPr/>
    </dgm:pt>
    <dgm:pt modelId="{07CAFB7C-BA87-4077-9344-200BB4DBF381}" type="pres">
      <dgm:prSet presAssocID="{F6F3E67F-70BB-49B0-B803-92442B59F935}" presName="node" presStyleLbl="node1" presStyleIdx="2" presStyleCnt="8">
        <dgm:presLayoutVars>
          <dgm:bulletEnabled val="1"/>
        </dgm:presLayoutVars>
      </dgm:prSet>
      <dgm:spPr/>
    </dgm:pt>
    <dgm:pt modelId="{3D21976B-48CB-40C0-9333-A0C2E0E54BE2}" type="pres">
      <dgm:prSet presAssocID="{95B96C13-A1B8-4D26-AF7C-456C2B1682D8}" presName="sibTrans" presStyleLbl="sibTrans1D1" presStyleIdx="2" presStyleCnt="7"/>
      <dgm:spPr/>
    </dgm:pt>
    <dgm:pt modelId="{499DDF30-41FC-46BE-B143-604174CD551F}" type="pres">
      <dgm:prSet presAssocID="{95B96C13-A1B8-4D26-AF7C-456C2B1682D8}" presName="connectorText" presStyleLbl="sibTrans1D1" presStyleIdx="2" presStyleCnt="7"/>
      <dgm:spPr/>
    </dgm:pt>
    <dgm:pt modelId="{D7AE337C-8C5B-4FCD-BE1A-90B7398C4C93}" type="pres">
      <dgm:prSet presAssocID="{159ACDE2-F413-417D-ADCB-8ED5AF288634}" presName="node" presStyleLbl="node1" presStyleIdx="3" presStyleCnt="8">
        <dgm:presLayoutVars>
          <dgm:bulletEnabled val="1"/>
        </dgm:presLayoutVars>
      </dgm:prSet>
      <dgm:spPr/>
    </dgm:pt>
    <dgm:pt modelId="{78E9AC48-54FB-4EEC-81ED-39591A0A0CFA}" type="pres">
      <dgm:prSet presAssocID="{70F149D5-9F4A-471B-94A6-855812E82F51}" presName="sibTrans" presStyleLbl="sibTrans1D1" presStyleIdx="3" presStyleCnt="7"/>
      <dgm:spPr/>
    </dgm:pt>
    <dgm:pt modelId="{6A34DCC8-716C-48F5-AC63-AE5950FBFFF1}" type="pres">
      <dgm:prSet presAssocID="{70F149D5-9F4A-471B-94A6-855812E82F51}" presName="connectorText" presStyleLbl="sibTrans1D1" presStyleIdx="3" presStyleCnt="7"/>
      <dgm:spPr/>
    </dgm:pt>
    <dgm:pt modelId="{D36CAA1F-941B-4E06-A620-5BB0E0A40020}" type="pres">
      <dgm:prSet presAssocID="{5745AE64-4461-46BF-A868-67822CE1550F}" presName="node" presStyleLbl="node1" presStyleIdx="4" presStyleCnt="8">
        <dgm:presLayoutVars>
          <dgm:bulletEnabled val="1"/>
        </dgm:presLayoutVars>
      </dgm:prSet>
      <dgm:spPr/>
    </dgm:pt>
    <dgm:pt modelId="{24C92844-9683-484D-B373-8F59E73DAF0E}" type="pres">
      <dgm:prSet presAssocID="{6CE95CAD-92BA-44C0-A813-FD766ED2BFB9}" presName="sibTrans" presStyleLbl="sibTrans1D1" presStyleIdx="4" presStyleCnt="7"/>
      <dgm:spPr/>
    </dgm:pt>
    <dgm:pt modelId="{4994B69A-3935-4E2C-8EDF-6BB76AD43A9B}" type="pres">
      <dgm:prSet presAssocID="{6CE95CAD-92BA-44C0-A813-FD766ED2BFB9}" presName="connectorText" presStyleLbl="sibTrans1D1" presStyleIdx="4" presStyleCnt="7"/>
      <dgm:spPr/>
    </dgm:pt>
    <dgm:pt modelId="{F86AE3D6-A625-4D72-9BD0-3C83C10DCB36}" type="pres">
      <dgm:prSet presAssocID="{560E38F6-DB93-4999-8D94-BFBA88DC817B}" presName="node" presStyleLbl="node1" presStyleIdx="5" presStyleCnt="8">
        <dgm:presLayoutVars>
          <dgm:bulletEnabled val="1"/>
        </dgm:presLayoutVars>
      </dgm:prSet>
      <dgm:spPr/>
    </dgm:pt>
    <dgm:pt modelId="{239A21F1-92B7-47C8-B91C-966BD87A986E}" type="pres">
      <dgm:prSet presAssocID="{F7D338B3-A800-4BBB-BA68-7A83F5A5F876}" presName="sibTrans" presStyleLbl="sibTrans1D1" presStyleIdx="5" presStyleCnt="7"/>
      <dgm:spPr/>
    </dgm:pt>
    <dgm:pt modelId="{AF2CC2FA-0484-4717-B83C-D6BB075FB352}" type="pres">
      <dgm:prSet presAssocID="{F7D338B3-A800-4BBB-BA68-7A83F5A5F876}" presName="connectorText" presStyleLbl="sibTrans1D1" presStyleIdx="5" presStyleCnt="7"/>
      <dgm:spPr/>
    </dgm:pt>
    <dgm:pt modelId="{66321D16-4A25-45EC-9A54-306A3CB7045C}" type="pres">
      <dgm:prSet presAssocID="{554AC464-155F-458B-A11D-51338D6128BB}" presName="node" presStyleLbl="node1" presStyleIdx="6" presStyleCnt="8">
        <dgm:presLayoutVars>
          <dgm:bulletEnabled val="1"/>
        </dgm:presLayoutVars>
      </dgm:prSet>
      <dgm:spPr/>
    </dgm:pt>
    <dgm:pt modelId="{1BC2EC68-849B-40B2-9312-DCC927ACAC49}" type="pres">
      <dgm:prSet presAssocID="{EA927AA3-107F-4B51-93B0-CF143186E5DB}" presName="sibTrans" presStyleLbl="sibTrans1D1" presStyleIdx="6" presStyleCnt="7"/>
      <dgm:spPr/>
    </dgm:pt>
    <dgm:pt modelId="{0F5D0186-BFEF-4B6F-9AEE-1AA12AB5858E}" type="pres">
      <dgm:prSet presAssocID="{EA927AA3-107F-4B51-93B0-CF143186E5DB}" presName="connectorText" presStyleLbl="sibTrans1D1" presStyleIdx="6" presStyleCnt="7"/>
      <dgm:spPr/>
    </dgm:pt>
    <dgm:pt modelId="{CB562F91-2103-46C9-94B2-C2199CF031D3}" type="pres">
      <dgm:prSet presAssocID="{32AA9DD1-E519-4814-9B81-3CA6A25BB976}" presName="node" presStyleLbl="node1" presStyleIdx="7" presStyleCnt="8">
        <dgm:presLayoutVars>
          <dgm:bulletEnabled val="1"/>
        </dgm:presLayoutVars>
      </dgm:prSet>
      <dgm:spPr/>
    </dgm:pt>
  </dgm:ptLst>
  <dgm:cxnLst>
    <dgm:cxn modelId="{24704C04-9DCF-4649-B30E-73FF2307F5B2}" type="presOf" srcId="{F6F3E67F-70BB-49B0-B803-92442B59F935}" destId="{07CAFB7C-BA87-4077-9344-200BB4DBF381}" srcOrd="0" destOrd="0" presId="urn:microsoft.com/office/officeart/2016/7/layout/RepeatingBendingProcessNew"/>
    <dgm:cxn modelId="{AE0CB306-4A16-4C5D-B8DE-C8D139BB68BC}" type="presOf" srcId="{F7D338B3-A800-4BBB-BA68-7A83F5A5F876}" destId="{239A21F1-92B7-47C8-B91C-966BD87A986E}" srcOrd="0" destOrd="0" presId="urn:microsoft.com/office/officeart/2016/7/layout/RepeatingBendingProcessNew"/>
    <dgm:cxn modelId="{B946480F-91EC-415C-B531-A1623C2E7F3D}" type="presOf" srcId="{95B96C13-A1B8-4D26-AF7C-456C2B1682D8}" destId="{3D21976B-48CB-40C0-9333-A0C2E0E54BE2}" srcOrd="0" destOrd="0" presId="urn:microsoft.com/office/officeart/2016/7/layout/RepeatingBendingProcessNew"/>
    <dgm:cxn modelId="{E579F51D-8B27-4E38-BCD0-664AC443AB26}" srcId="{0A56ED26-F1A6-4A2C-89B7-F204298105E5}" destId="{C9714EA2-0B47-44E3-BF2B-4689E2F26BBE}" srcOrd="0" destOrd="0" parTransId="{11992BB6-C9A0-4616-94C6-9002805DF569}" sibTransId="{B6307E0C-8F86-47BB-AFBD-1700DC0740BF}"/>
    <dgm:cxn modelId="{C72BEA1F-7674-434A-9D18-C120EE8113DB}" type="presOf" srcId="{6CE95CAD-92BA-44C0-A813-FD766ED2BFB9}" destId="{4994B69A-3935-4E2C-8EDF-6BB76AD43A9B}" srcOrd="1" destOrd="0" presId="urn:microsoft.com/office/officeart/2016/7/layout/RepeatingBendingProcessNew"/>
    <dgm:cxn modelId="{09E69A2A-4FE6-448C-80C7-0461D0A8FA96}" type="presOf" srcId="{0A56ED26-F1A6-4A2C-89B7-F204298105E5}" destId="{151607B8-BEE2-4BC2-9632-6BCF0F408A98}" srcOrd="0" destOrd="0" presId="urn:microsoft.com/office/officeart/2016/7/layout/RepeatingBendingProcessNew"/>
    <dgm:cxn modelId="{66CEB32E-D32A-442E-B90A-142A31DEAB20}" srcId="{0A56ED26-F1A6-4A2C-89B7-F204298105E5}" destId="{799CE1FC-4C6C-43FE-B806-252BA336A60B}" srcOrd="1" destOrd="0" parTransId="{CB07C830-805A-46D7-8EDD-A11DEC085231}" sibTransId="{010787EA-B142-45E8-99D9-149DE85828A8}"/>
    <dgm:cxn modelId="{8774BF2F-5615-48A7-845D-0907F6A395E7}" type="presOf" srcId="{159ACDE2-F413-417D-ADCB-8ED5AF288634}" destId="{D7AE337C-8C5B-4FCD-BE1A-90B7398C4C93}" srcOrd="0" destOrd="0" presId="urn:microsoft.com/office/officeart/2016/7/layout/RepeatingBendingProcessNew"/>
    <dgm:cxn modelId="{FC5B3F3D-F37B-4A7D-BB62-1DB2CF9B136C}" type="presOf" srcId="{C9714EA2-0B47-44E3-BF2B-4689E2F26BBE}" destId="{817581C2-3D1A-4F52-A216-2B1F7829595A}" srcOrd="0" destOrd="0" presId="urn:microsoft.com/office/officeart/2016/7/layout/RepeatingBendingProcessNew"/>
    <dgm:cxn modelId="{ABDB1245-A37C-4CAC-9D92-88D62C8A7324}" srcId="{0A56ED26-F1A6-4A2C-89B7-F204298105E5}" destId="{5745AE64-4461-46BF-A868-67822CE1550F}" srcOrd="4" destOrd="0" parTransId="{6E7AC793-2E7C-4DDF-B8FB-5D058AAAD21D}" sibTransId="{6CE95CAD-92BA-44C0-A813-FD766ED2BFB9}"/>
    <dgm:cxn modelId="{9F145247-372D-44B3-A0CC-82E1B5262280}" srcId="{0A56ED26-F1A6-4A2C-89B7-F204298105E5}" destId="{32AA9DD1-E519-4814-9B81-3CA6A25BB976}" srcOrd="7" destOrd="0" parTransId="{5A4C2F38-0BFE-487F-9B55-0FE1EC403374}" sibTransId="{8820E57E-3E36-4C2E-9331-D5DCD92B3EC7}"/>
    <dgm:cxn modelId="{FE3E804A-F8F6-4A43-95C6-D486A72F5E6C}" type="presOf" srcId="{010787EA-B142-45E8-99D9-149DE85828A8}" destId="{29006A75-CF37-49C9-AF39-135A4DD1C0F6}" srcOrd="1" destOrd="0" presId="urn:microsoft.com/office/officeart/2016/7/layout/RepeatingBendingProcessNew"/>
    <dgm:cxn modelId="{F9C1B94D-D363-4769-993D-B3113C5B5A39}" srcId="{0A56ED26-F1A6-4A2C-89B7-F204298105E5}" destId="{554AC464-155F-458B-A11D-51338D6128BB}" srcOrd="6" destOrd="0" parTransId="{D8125DC7-FAF9-4CC9-982F-C807FF34BCAF}" sibTransId="{EA927AA3-107F-4B51-93B0-CF143186E5DB}"/>
    <dgm:cxn modelId="{1FF25C75-9986-4225-A03A-1D82F4F1E126}" type="presOf" srcId="{70F149D5-9F4A-471B-94A6-855812E82F51}" destId="{6A34DCC8-716C-48F5-AC63-AE5950FBFFF1}" srcOrd="1" destOrd="0" presId="urn:microsoft.com/office/officeart/2016/7/layout/RepeatingBendingProcessNew"/>
    <dgm:cxn modelId="{BF80C776-5EC1-4776-A7A8-F8319B59D412}" type="presOf" srcId="{554AC464-155F-458B-A11D-51338D6128BB}" destId="{66321D16-4A25-45EC-9A54-306A3CB7045C}" srcOrd="0" destOrd="0" presId="urn:microsoft.com/office/officeart/2016/7/layout/RepeatingBendingProcessNew"/>
    <dgm:cxn modelId="{BA2D677F-D585-4C56-8959-CF8E4E26CC21}" type="presOf" srcId="{B6307E0C-8F86-47BB-AFBD-1700DC0740BF}" destId="{B5F273DF-BAF0-4597-81E8-AF24AD744567}" srcOrd="0" destOrd="0" presId="urn:microsoft.com/office/officeart/2016/7/layout/RepeatingBendingProcessNew"/>
    <dgm:cxn modelId="{86CD088A-9904-45B8-BAB1-02F302EB8DC4}" type="presOf" srcId="{32AA9DD1-E519-4814-9B81-3CA6A25BB976}" destId="{CB562F91-2103-46C9-94B2-C2199CF031D3}" srcOrd="0" destOrd="0" presId="urn:microsoft.com/office/officeart/2016/7/layout/RepeatingBendingProcessNew"/>
    <dgm:cxn modelId="{A3E80DAA-585B-43A1-9844-D1EF6027EAB8}" srcId="{0A56ED26-F1A6-4A2C-89B7-F204298105E5}" destId="{159ACDE2-F413-417D-ADCB-8ED5AF288634}" srcOrd="3" destOrd="0" parTransId="{A9BA417E-6EA1-4877-AA27-5AEBB86D3D08}" sibTransId="{70F149D5-9F4A-471B-94A6-855812E82F51}"/>
    <dgm:cxn modelId="{376D56AD-28CF-4D17-98DB-37CBFF2B8829}" type="presOf" srcId="{70F149D5-9F4A-471B-94A6-855812E82F51}" destId="{78E9AC48-54FB-4EEC-81ED-39591A0A0CFA}" srcOrd="0" destOrd="0" presId="urn:microsoft.com/office/officeart/2016/7/layout/RepeatingBendingProcessNew"/>
    <dgm:cxn modelId="{069722B6-5916-440E-9B0D-3F20A08FC57A}" type="presOf" srcId="{6CE95CAD-92BA-44C0-A813-FD766ED2BFB9}" destId="{24C92844-9683-484D-B373-8F59E73DAF0E}" srcOrd="0" destOrd="0" presId="urn:microsoft.com/office/officeart/2016/7/layout/RepeatingBendingProcessNew"/>
    <dgm:cxn modelId="{931973B9-E8DC-4501-B0EB-CC54DD368BEB}" type="presOf" srcId="{B6307E0C-8F86-47BB-AFBD-1700DC0740BF}" destId="{0C2ED451-0FA6-4422-8F8C-E37EDB144759}" srcOrd="1" destOrd="0" presId="urn:microsoft.com/office/officeart/2016/7/layout/RepeatingBendingProcessNew"/>
    <dgm:cxn modelId="{C018BDBA-0E1B-461A-9B99-30C8EE2FE574}" type="presOf" srcId="{5745AE64-4461-46BF-A868-67822CE1550F}" destId="{D36CAA1F-941B-4E06-A620-5BB0E0A40020}" srcOrd="0" destOrd="0" presId="urn:microsoft.com/office/officeart/2016/7/layout/RepeatingBendingProcessNew"/>
    <dgm:cxn modelId="{ACC54BBE-48E7-4962-BE6D-B8498BC2ADF5}" type="presOf" srcId="{010787EA-B142-45E8-99D9-149DE85828A8}" destId="{D4AABF71-2DF7-45C3-891E-60AEE468E6D2}" srcOrd="0" destOrd="0" presId="urn:microsoft.com/office/officeart/2016/7/layout/RepeatingBendingProcessNew"/>
    <dgm:cxn modelId="{873BA0C1-7E3D-4072-AEF3-9C3DCFFD22A2}" type="presOf" srcId="{EA927AA3-107F-4B51-93B0-CF143186E5DB}" destId="{0F5D0186-BFEF-4B6F-9AEE-1AA12AB5858E}" srcOrd="1" destOrd="0" presId="urn:microsoft.com/office/officeart/2016/7/layout/RepeatingBendingProcessNew"/>
    <dgm:cxn modelId="{828BFFC3-61EB-4627-9D1F-4FBF8F27F1EE}" srcId="{0A56ED26-F1A6-4A2C-89B7-F204298105E5}" destId="{F6F3E67F-70BB-49B0-B803-92442B59F935}" srcOrd="2" destOrd="0" parTransId="{41A552B7-BEA7-4804-AD07-A559009B9082}" sibTransId="{95B96C13-A1B8-4D26-AF7C-456C2B1682D8}"/>
    <dgm:cxn modelId="{C733ECC9-8898-44AC-9DCB-B90A3FE04C70}" type="presOf" srcId="{95B96C13-A1B8-4D26-AF7C-456C2B1682D8}" destId="{499DDF30-41FC-46BE-B143-604174CD551F}" srcOrd="1" destOrd="0" presId="urn:microsoft.com/office/officeart/2016/7/layout/RepeatingBendingProcessNew"/>
    <dgm:cxn modelId="{79A0C1D2-67E4-4709-9A82-C79EDFAF9382}" type="presOf" srcId="{EA927AA3-107F-4B51-93B0-CF143186E5DB}" destId="{1BC2EC68-849B-40B2-9312-DCC927ACAC49}" srcOrd="0" destOrd="0" presId="urn:microsoft.com/office/officeart/2016/7/layout/RepeatingBendingProcessNew"/>
    <dgm:cxn modelId="{235642DC-09F2-4A52-BC84-B14E7521169A}" type="presOf" srcId="{799CE1FC-4C6C-43FE-B806-252BA336A60B}" destId="{D3163EE0-7C27-41ED-BE1C-62E3EAA0402A}" srcOrd="0" destOrd="0" presId="urn:microsoft.com/office/officeart/2016/7/layout/RepeatingBendingProcessNew"/>
    <dgm:cxn modelId="{ED0FB5DE-E046-407C-B527-32D0DC106512}" type="presOf" srcId="{F7D338B3-A800-4BBB-BA68-7A83F5A5F876}" destId="{AF2CC2FA-0484-4717-B83C-D6BB075FB352}" srcOrd="1" destOrd="0" presId="urn:microsoft.com/office/officeart/2016/7/layout/RepeatingBendingProcessNew"/>
    <dgm:cxn modelId="{1CFCD8EA-EA02-4990-BB37-9BA2198EFA7A}" srcId="{0A56ED26-F1A6-4A2C-89B7-F204298105E5}" destId="{560E38F6-DB93-4999-8D94-BFBA88DC817B}" srcOrd="5" destOrd="0" parTransId="{F3139B1E-4F9F-4CBF-A38B-7CA50151489E}" sibTransId="{F7D338B3-A800-4BBB-BA68-7A83F5A5F876}"/>
    <dgm:cxn modelId="{D74084EE-CA84-4FEE-9CC5-7053E74AD0AC}" type="presOf" srcId="{560E38F6-DB93-4999-8D94-BFBA88DC817B}" destId="{F86AE3D6-A625-4D72-9BD0-3C83C10DCB36}" srcOrd="0" destOrd="0" presId="urn:microsoft.com/office/officeart/2016/7/layout/RepeatingBendingProcessNew"/>
    <dgm:cxn modelId="{1A90F29A-FA9B-43C4-B7D2-C94BDD8769B1}" type="presParOf" srcId="{151607B8-BEE2-4BC2-9632-6BCF0F408A98}" destId="{817581C2-3D1A-4F52-A216-2B1F7829595A}" srcOrd="0" destOrd="0" presId="urn:microsoft.com/office/officeart/2016/7/layout/RepeatingBendingProcessNew"/>
    <dgm:cxn modelId="{6335D918-9837-4C1F-9092-E4E319F0AB3C}" type="presParOf" srcId="{151607B8-BEE2-4BC2-9632-6BCF0F408A98}" destId="{B5F273DF-BAF0-4597-81E8-AF24AD744567}" srcOrd="1" destOrd="0" presId="urn:microsoft.com/office/officeart/2016/7/layout/RepeatingBendingProcessNew"/>
    <dgm:cxn modelId="{4D77BD93-4B5E-461E-8259-D98A59DFCD32}" type="presParOf" srcId="{B5F273DF-BAF0-4597-81E8-AF24AD744567}" destId="{0C2ED451-0FA6-4422-8F8C-E37EDB144759}" srcOrd="0" destOrd="0" presId="urn:microsoft.com/office/officeart/2016/7/layout/RepeatingBendingProcessNew"/>
    <dgm:cxn modelId="{9AC9FE1E-C7CD-4391-BCBA-08AA920E8B8E}" type="presParOf" srcId="{151607B8-BEE2-4BC2-9632-6BCF0F408A98}" destId="{D3163EE0-7C27-41ED-BE1C-62E3EAA0402A}" srcOrd="2" destOrd="0" presId="urn:microsoft.com/office/officeart/2016/7/layout/RepeatingBendingProcessNew"/>
    <dgm:cxn modelId="{AC6647DA-C4DC-44BA-8362-0FC3E88DC4FF}" type="presParOf" srcId="{151607B8-BEE2-4BC2-9632-6BCF0F408A98}" destId="{D4AABF71-2DF7-45C3-891E-60AEE468E6D2}" srcOrd="3" destOrd="0" presId="urn:microsoft.com/office/officeart/2016/7/layout/RepeatingBendingProcessNew"/>
    <dgm:cxn modelId="{7D3EECF4-D95B-47D1-A243-AC7F1DBB278E}" type="presParOf" srcId="{D4AABF71-2DF7-45C3-891E-60AEE468E6D2}" destId="{29006A75-CF37-49C9-AF39-135A4DD1C0F6}" srcOrd="0" destOrd="0" presId="urn:microsoft.com/office/officeart/2016/7/layout/RepeatingBendingProcessNew"/>
    <dgm:cxn modelId="{42384860-B2AB-4E7F-B5D8-D99F2830F2E4}" type="presParOf" srcId="{151607B8-BEE2-4BC2-9632-6BCF0F408A98}" destId="{07CAFB7C-BA87-4077-9344-200BB4DBF381}" srcOrd="4" destOrd="0" presId="urn:microsoft.com/office/officeart/2016/7/layout/RepeatingBendingProcessNew"/>
    <dgm:cxn modelId="{6A513E8A-4497-4E35-B83B-0AEFA110C7AC}" type="presParOf" srcId="{151607B8-BEE2-4BC2-9632-6BCF0F408A98}" destId="{3D21976B-48CB-40C0-9333-A0C2E0E54BE2}" srcOrd="5" destOrd="0" presId="urn:microsoft.com/office/officeart/2016/7/layout/RepeatingBendingProcessNew"/>
    <dgm:cxn modelId="{3EF509AE-F942-4D84-907B-A01D3B954FBB}" type="presParOf" srcId="{3D21976B-48CB-40C0-9333-A0C2E0E54BE2}" destId="{499DDF30-41FC-46BE-B143-604174CD551F}" srcOrd="0" destOrd="0" presId="urn:microsoft.com/office/officeart/2016/7/layout/RepeatingBendingProcessNew"/>
    <dgm:cxn modelId="{214DA9C3-F1F8-4EB3-B36F-025BA09E334F}" type="presParOf" srcId="{151607B8-BEE2-4BC2-9632-6BCF0F408A98}" destId="{D7AE337C-8C5B-4FCD-BE1A-90B7398C4C93}" srcOrd="6" destOrd="0" presId="urn:microsoft.com/office/officeart/2016/7/layout/RepeatingBendingProcessNew"/>
    <dgm:cxn modelId="{36CEC4BF-DDB2-480E-95E0-4D9A52AB59C3}" type="presParOf" srcId="{151607B8-BEE2-4BC2-9632-6BCF0F408A98}" destId="{78E9AC48-54FB-4EEC-81ED-39591A0A0CFA}" srcOrd="7" destOrd="0" presId="urn:microsoft.com/office/officeart/2016/7/layout/RepeatingBendingProcessNew"/>
    <dgm:cxn modelId="{403D0B5D-EE02-4898-8B30-362D135FE9FD}" type="presParOf" srcId="{78E9AC48-54FB-4EEC-81ED-39591A0A0CFA}" destId="{6A34DCC8-716C-48F5-AC63-AE5950FBFFF1}" srcOrd="0" destOrd="0" presId="urn:microsoft.com/office/officeart/2016/7/layout/RepeatingBendingProcessNew"/>
    <dgm:cxn modelId="{C4D878BC-CE44-478E-BDCB-764C13731995}" type="presParOf" srcId="{151607B8-BEE2-4BC2-9632-6BCF0F408A98}" destId="{D36CAA1F-941B-4E06-A620-5BB0E0A40020}" srcOrd="8" destOrd="0" presId="urn:microsoft.com/office/officeart/2016/7/layout/RepeatingBendingProcessNew"/>
    <dgm:cxn modelId="{35846103-3A53-4152-88A9-D68176EE6F0D}" type="presParOf" srcId="{151607B8-BEE2-4BC2-9632-6BCF0F408A98}" destId="{24C92844-9683-484D-B373-8F59E73DAF0E}" srcOrd="9" destOrd="0" presId="urn:microsoft.com/office/officeart/2016/7/layout/RepeatingBendingProcessNew"/>
    <dgm:cxn modelId="{4B969EE7-3CDE-4EF9-9E8B-8F1D5BDF5A67}" type="presParOf" srcId="{24C92844-9683-484D-B373-8F59E73DAF0E}" destId="{4994B69A-3935-4E2C-8EDF-6BB76AD43A9B}" srcOrd="0" destOrd="0" presId="urn:microsoft.com/office/officeart/2016/7/layout/RepeatingBendingProcessNew"/>
    <dgm:cxn modelId="{FEBCE505-F49C-4AD5-9179-A3820ACD3C10}" type="presParOf" srcId="{151607B8-BEE2-4BC2-9632-6BCF0F408A98}" destId="{F86AE3D6-A625-4D72-9BD0-3C83C10DCB36}" srcOrd="10" destOrd="0" presId="urn:microsoft.com/office/officeart/2016/7/layout/RepeatingBendingProcessNew"/>
    <dgm:cxn modelId="{9969B1AD-F8CE-4BAB-AB77-12E4929B34FB}" type="presParOf" srcId="{151607B8-BEE2-4BC2-9632-6BCF0F408A98}" destId="{239A21F1-92B7-47C8-B91C-966BD87A986E}" srcOrd="11" destOrd="0" presId="urn:microsoft.com/office/officeart/2016/7/layout/RepeatingBendingProcessNew"/>
    <dgm:cxn modelId="{D81C2ED1-09DD-4D4C-BD41-6A30BA36E0ED}" type="presParOf" srcId="{239A21F1-92B7-47C8-B91C-966BD87A986E}" destId="{AF2CC2FA-0484-4717-B83C-D6BB075FB352}" srcOrd="0" destOrd="0" presId="urn:microsoft.com/office/officeart/2016/7/layout/RepeatingBendingProcessNew"/>
    <dgm:cxn modelId="{192CE69F-E270-493A-B8F4-092B47C70288}" type="presParOf" srcId="{151607B8-BEE2-4BC2-9632-6BCF0F408A98}" destId="{66321D16-4A25-45EC-9A54-306A3CB7045C}" srcOrd="12" destOrd="0" presId="urn:microsoft.com/office/officeart/2016/7/layout/RepeatingBendingProcessNew"/>
    <dgm:cxn modelId="{230DD4A8-895C-4E19-853F-AE591AC02D65}" type="presParOf" srcId="{151607B8-BEE2-4BC2-9632-6BCF0F408A98}" destId="{1BC2EC68-849B-40B2-9312-DCC927ACAC49}" srcOrd="13" destOrd="0" presId="urn:microsoft.com/office/officeart/2016/7/layout/RepeatingBendingProcessNew"/>
    <dgm:cxn modelId="{F7B96F11-872E-449E-82DF-AF6EDE722569}" type="presParOf" srcId="{1BC2EC68-849B-40B2-9312-DCC927ACAC49}" destId="{0F5D0186-BFEF-4B6F-9AEE-1AA12AB5858E}" srcOrd="0" destOrd="0" presId="urn:microsoft.com/office/officeart/2016/7/layout/RepeatingBendingProcessNew"/>
    <dgm:cxn modelId="{0DE73C5C-8912-4297-978F-5AB8EFC9202D}" type="presParOf" srcId="{151607B8-BEE2-4BC2-9632-6BCF0F408A98}" destId="{CB562F91-2103-46C9-94B2-C2199CF031D3}"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E017BE-C8F1-44E4-8E6E-EA32FAE93D9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1FFE32C-1A2A-40FE-B544-535D2C0DA99C}">
      <dgm:prSet/>
      <dgm:spPr/>
      <dgm:t>
        <a:bodyPr/>
        <a:lstStyle/>
        <a:p>
          <a:r>
            <a:rPr lang="en-US" b="1" dirty="0">
              <a:latin typeface="Arial" panose="020B0604020202020204" pitchFamily="34" charset="0"/>
              <a:cs typeface="Arial" panose="020B0604020202020204" pitchFamily="34" charset="0"/>
            </a:rPr>
            <a:t>Limitations</a:t>
          </a:r>
          <a:endParaRPr lang="en-US" dirty="0">
            <a:latin typeface="Arial" panose="020B0604020202020204" pitchFamily="34" charset="0"/>
            <a:cs typeface="Arial" panose="020B0604020202020204" pitchFamily="34" charset="0"/>
          </a:endParaRPr>
        </a:p>
      </dgm:t>
    </dgm:pt>
    <dgm:pt modelId="{090D19E7-D043-4A1D-A607-D3C4F88EBDD9}" type="parTrans" cxnId="{ADAD80C3-C93D-45E8-8278-B14BA90E8414}">
      <dgm:prSet/>
      <dgm:spPr/>
      <dgm:t>
        <a:bodyPr/>
        <a:lstStyle/>
        <a:p>
          <a:endParaRPr lang="en-US"/>
        </a:p>
      </dgm:t>
    </dgm:pt>
    <dgm:pt modelId="{AFDC93CC-2085-49AE-881C-F9E250D48140}" type="sibTrans" cxnId="{ADAD80C3-C93D-45E8-8278-B14BA90E8414}">
      <dgm:prSet/>
      <dgm:spPr/>
      <dgm:t>
        <a:bodyPr/>
        <a:lstStyle/>
        <a:p>
          <a:endParaRPr lang="en-US"/>
        </a:p>
      </dgm:t>
    </dgm:pt>
    <dgm:pt modelId="{5085C708-8FC3-402B-BAF0-48C24A021B74}">
      <dgm:prSet/>
      <dgm:spPr/>
      <dgm:t>
        <a:bodyPr/>
        <a:lstStyle/>
        <a:p>
          <a:r>
            <a:rPr lang="en-US" dirty="0">
              <a:latin typeface="Arial" panose="020B0604020202020204" pitchFamily="34" charset="0"/>
              <a:cs typeface="Arial" panose="020B0604020202020204" pitchFamily="34" charset="0"/>
            </a:rPr>
            <a:t>Small sample size: The findings may not be representative of the wider hospitality industry, limiting the </a:t>
          </a:r>
          <a:r>
            <a:rPr lang="en-US" dirty="0" err="1">
              <a:latin typeface="Arial" panose="020B0604020202020204" pitchFamily="34" charset="0"/>
              <a:cs typeface="Arial" panose="020B0604020202020204" pitchFamily="34" charset="0"/>
            </a:rPr>
            <a:t>generalisability</a:t>
          </a:r>
          <a:r>
            <a:rPr lang="en-US" dirty="0">
              <a:latin typeface="Arial" panose="020B0604020202020204" pitchFamily="34" charset="0"/>
              <a:cs typeface="Arial" panose="020B0604020202020204" pitchFamily="34" charset="0"/>
            </a:rPr>
            <a:t> of the results (Bryman &amp; Bell, 2023).</a:t>
          </a:r>
        </a:p>
      </dgm:t>
    </dgm:pt>
    <dgm:pt modelId="{3CC202AE-DF04-4B1A-B793-E6552BD534C7}" type="parTrans" cxnId="{AD677B1E-8A90-4789-925C-ECDDF327BF40}">
      <dgm:prSet/>
      <dgm:spPr/>
      <dgm:t>
        <a:bodyPr/>
        <a:lstStyle/>
        <a:p>
          <a:endParaRPr lang="en-US"/>
        </a:p>
      </dgm:t>
    </dgm:pt>
    <dgm:pt modelId="{88C3B446-0B0A-430C-B74B-19828114A1B1}" type="sibTrans" cxnId="{AD677B1E-8A90-4789-925C-ECDDF327BF40}">
      <dgm:prSet/>
      <dgm:spPr/>
      <dgm:t>
        <a:bodyPr/>
        <a:lstStyle/>
        <a:p>
          <a:endParaRPr lang="en-US"/>
        </a:p>
      </dgm:t>
    </dgm:pt>
    <dgm:pt modelId="{1C15E36E-7CB4-4154-9200-71652FEB2E24}">
      <dgm:prSet/>
      <dgm:spPr/>
      <dgm:t>
        <a:bodyPr/>
        <a:lstStyle/>
        <a:p>
          <a:r>
            <a:rPr lang="en-US" dirty="0">
              <a:latin typeface="Arial" panose="020B0604020202020204" pitchFamily="34" charset="0"/>
              <a:cs typeface="Arial" panose="020B0604020202020204" pitchFamily="34" charset="0"/>
            </a:rPr>
            <a:t>Saunders et al. explain that time constraints limit the amount of data collected and the depth of the analysis, which may be limited to the time available (2023).</a:t>
          </a:r>
        </a:p>
      </dgm:t>
    </dgm:pt>
    <dgm:pt modelId="{6B03B657-72D0-4D10-B779-7744C70E5FC8}" type="parTrans" cxnId="{FE505426-6017-476F-B8AF-ECA65DBFF2DC}">
      <dgm:prSet/>
      <dgm:spPr/>
      <dgm:t>
        <a:bodyPr/>
        <a:lstStyle/>
        <a:p>
          <a:endParaRPr lang="en-US"/>
        </a:p>
      </dgm:t>
    </dgm:pt>
    <dgm:pt modelId="{B77B2DF0-6A23-4118-924A-59B70653A745}" type="sibTrans" cxnId="{FE505426-6017-476F-B8AF-ECA65DBFF2DC}">
      <dgm:prSet/>
      <dgm:spPr/>
      <dgm:t>
        <a:bodyPr/>
        <a:lstStyle/>
        <a:p>
          <a:endParaRPr lang="en-US"/>
        </a:p>
      </dgm:t>
    </dgm:pt>
    <dgm:pt modelId="{8D55F4B7-D040-48A8-AA5E-F6FA012757B9}">
      <dgm:prSet/>
      <dgm:spPr/>
      <dgm:t>
        <a:bodyPr/>
        <a:lstStyle/>
        <a:p>
          <a:r>
            <a:rPr lang="en-US" dirty="0">
              <a:latin typeface="Arial" panose="020B0604020202020204" pitchFamily="34" charset="0"/>
              <a:cs typeface="Arial" panose="020B0604020202020204" pitchFamily="34" charset="0"/>
            </a:rPr>
            <a:t>Access to participants: encouraging the participation of employees can reduce the response rate and impact the data collection and may ultimately make it difficult to obtain the consent of catering companies. (Bell &amp; Waters, 2018).</a:t>
          </a:r>
        </a:p>
      </dgm:t>
    </dgm:pt>
    <dgm:pt modelId="{DAED7D49-6726-4EB0-AA61-084243E718F0}" type="parTrans" cxnId="{4ADE2756-294F-4592-BB59-F89A4A0515E2}">
      <dgm:prSet/>
      <dgm:spPr/>
      <dgm:t>
        <a:bodyPr/>
        <a:lstStyle/>
        <a:p>
          <a:endParaRPr lang="en-US"/>
        </a:p>
      </dgm:t>
    </dgm:pt>
    <dgm:pt modelId="{F4932FA2-950D-4F09-98B2-51F8CF8073B9}" type="sibTrans" cxnId="{4ADE2756-294F-4592-BB59-F89A4A0515E2}">
      <dgm:prSet/>
      <dgm:spPr/>
      <dgm:t>
        <a:bodyPr/>
        <a:lstStyle/>
        <a:p>
          <a:endParaRPr lang="en-US"/>
        </a:p>
      </dgm:t>
    </dgm:pt>
    <dgm:pt modelId="{CFA561DB-E2D2-44C0-B8CC-BDBC646EA6F4}">
      <dgm:prSet/>
      <dgm:spPr/>
      <dgm:t>
        <a:bodyPr/>
        <a:lstStyle/>
        <a:p>
          <a:r>
            <a:rPr lang="en-US" dirty="0">
              <a:latin typeface="Arial" panose="020B0604020202020204" pitchFamily="34" charset="0"/>
              <a:cs typeface="Arial" panose="020B0604020202020204" pitchFamily="34" charset="0"/>
            </a:rPr>
            <a:t>Self-reported data: the reliability of the results may be affected by the bias of the responses or by the social desirability of the answers to the survey.(Bryman &amp; Bell, 2023).</a:t>
          </a:r>
        </a:p>
      </dgm:t>
    </dgm:pt>
    <dgm:pt modelId="{EF7A6EBB-A4AC-40CB-B147-A6B436AE9C92}" type="parTrans" cxnId="{3A72862E-4B6D-47D1-859F-20FA147B74E7}">
      <dgm:prSet/>
      <dgm:spPr/>
      <dgm:t>
        <a:bodyPr/>
        <a:lstStyle/>
        <a:p>
          <a:endParaRPr lang="en-US"/>
        </a:p>
      </dgm:t>
    </dgm:pt>
    <dgm:pt modelId="{49105029-7511-4E00-900A-2137B5E7A990}" type="sibTrans" cxnId="{3A72862E-4B6D-47D1-859F-20FA147B74E7}">
      <dgm:prSet/>
      <dgm:spPr/>
      <dgm:t>
        <a:bodyPr/>
        <a:lstStyle/>
        <a:p>
          <a:endParaRPr lang="en-US"/>
        </a:p>
      </dgm:t>
    </dgm:pt>
    <dgm:pt modelId="{E40FE549-1EA0-4134-A17B-DA76E9FD5DCF}" type="pres">
      <dgm:prSet presAssocID="{2FE017BE-C8F1-44E4-8E6E-EA32FAE93D9C}" presName="vert0" presStyleCnt="0">
        <dgm:presLayoutVars>
          <dgm:dir/>
          <dgm:animOne val="branch"/>
          <dgm:animLvl val="lvl"/>
        </dgm:presLayoutVars>
      </dgm:prSet>
      <dgm:spPr/>
    </dgm:pt>
    <dgm:pt modelId="{B0E24CBB-E8D6-44A0-8655-07658C2287CC}" type="pres">
      <dgm:prSet presAssocID="{71FFE32C-1A2A-40FE-B544-535D2C0DA99C}" presName="thickLine" presStyleLbl="alignNode1" presStyleIdx="0" presStyleCnt="1"/>
      <dgm:spPr/>
    </dgm:pt>
    <dgm:pt modelId="{C4621C80-825F-474A-8D67-C47D9840F1DF}" type="pres">
      <dgm:prSet presAssocID="{71FFE32C-1A2A-40FE-B544-535D2C0DA99C}" presName="horz1" presStyleCnt="0"/>
      <dgm:spPr/>
    </dgm:pt>
    <dgm:pt modelId="{BEE0B67F-13CC-42CA-9053-27C072390F65}" type="pres">
      <dgm:prSet presAssocID="{71FFE32C-1A2A-40FE-B544-535D2C0DA99C}" presName="tx1" presStyleLbl="revTx" presStyleIdx="0" presStyleCnt="5"/>
      <dgm:spPr/>
    </dgm:pt>
    <dgm:pt modelId="{D48388C4-3139-4123-925E-B1127B98849D}" type="pres">
      <dgm:prSet presAssocID="{71FFE32C-1A2A-40FE-B544-535D2C0DA99C}" presName="vert1" presStyleCnt="0"/>
      <dgm:spPr/>
    </dgm:pt>
    <dgm:pt modelId="{B0F16302-B687-4282-BEAC-50F54BFA3B9A}" type="pres">
      <dgm:prSet presAssocID="{5085C708-8FC3-402B-BAF0-48C24A021B74}" presName="vertSpace2a" presStyleCnt="0"/>
      <dgm:spPr/>
    </dgm:pt>
    <dgm:pt modelId="{F10080B1-0451-4797-89C2-C166CD052C2A}" type="pres">
      <dgm:prSet presAssocID="{5085C708-8FC3-402B-BAF0-48C24A021B74}" presName="horz2" presStyleCnt="0"/>
      <dgm:spPr/>
    </dgm:pt>
    <dgm:pt modelId="{E94DD484-5617-4BA5-8052-918EC5E9BE56}" type="pres">
      <dgm:prSet presAssocID="{5085C708-8FC3-402B-BAF0-48C24A021B74}" presName="horzSpace2" presStyleCnt="0"/>
      <dgm:spPr/>
    </dgm:pt>
    <dgm:pt modelId="{90AC091B-83C3-4787-BFBF-889DF4E55C63}" type="pres">
      <dgm:prSet presAssocID="{5085C708-8FC3-402B-BAF0-48C24A021B74}" presName="tx2" presStyleLbl="revTx" presStyleIdx="1" presStyleCnt="5"/>
      <dgm:spPr/>
    </dgm:pt>
    <dgm:pt modelId="{60B18F91-6672-43AA-AA1B-1E8DB302B1A5}" type="pres">
      <dgm:prSet presAssocID="{5085C708-8FC3-402B-BAF0-48C24A021B74}" presName="vert2" presStyleCnt="0"/>
      <dgm:spPr/>
    </dgm:pt>
    <dgm:pt modelId="{ED8E6FC6-FEFF-441E-B24F-796B270D6E9A}" type="pres">
      <dgm:prSet presAssocID="{5085C708-8FC3-402B-BAF0-48C24A021B74}" presName="thinLine2b" presStyleLbl="callout" presStyleIdx="0" presStyleCnt="4"/>
      <dgm:spPr/>
    </dgm:pt>
    <dgm:pt modelId="{510DA747-D2A4-4F28-93CB-91C5C8A3068E}" type="pres">
      <dgm:prSet presAssocID="{5085C708-8FC3-402B-BAF0-48C24A021B74}" presName="vertSpace2b" presStyleCnt="0"/>
      <dgm:spPr/>
    </dgm:pt>
    <dgm:pt modelId="{A548BEFF-2400-471D-A066-D1925359F488}" type="pres">
      <dgm:prSet presAssocID="{1C15E36E-7CB4-4154-9200-71652FEB2E24}" presName="horz2" presStyleCnt="0"/>
      <dgm:spPr/>
    </dgm:pt>
    <dgm:pt modelId="{3F234DD2-C38E-495B-8351-9D2686F53574}" type="pres">
      <dgm:prSet presAssocID="{1C15E36E-7CB4-4154-9200-71652FEB2E24}" presName="horzSpace2" presStyleCnt="0"/>
      <dgm:spPr/>
    </dgm:pt>
    <dgm:pt modelId="{92999E92-4983-48AD-B667-B8C96A8A49A8}" type="pres">
      <dgm:prSet presAssocID="{1C15E36E-7CB4-4154-9200-71652FEB2E24}" presName="tx2" presStyleLbl="revTx" presStyleIdx="2" presStyleCnt="5"/>
      <dgm:spPr/>
    </dgm:pt>
    <dgm:pt modelId="{328FC299-3A3A-4FF9-8CBC-AFE589DAA8F7}" type="pres">
      <dgm:prSet presAssocID="{1C15E36E-7CB4-4154-9200-71652FEB2E24}" presName="vert2" presStyleCnt="0"/>
      <dgm:spPr/>
    </dgm:pt>
    <dgm:pt modelId="{F8A9ED2B-0908-4F3F-8FCC-85EB96B34BBB}" type="pres">
      <dgm:prSet presAssocID="{1C15E36E-7CB4-4154-9200-71652FEB2E24}" presName="thinLine2b" presStyleLbl="callout" presStyleIdx="1" presStyleCnt="4"/>
      <dgm:spPr/>
    </dgm:pt>
    <dgm:pt modelId="{9DCBDD29-4543-4BCD-AB0C-73344B4BB8A5}" type="pres">
      <dgm:prSet presAssocID="{1C15E36E-7CB4-4154-9200-71652FEB2E24}" presName="vertSpace2b" presStyleCnt="0"/>
      <dgm:spPr/>
    </dgm:pt>
    <dgm:pt modelId="{E0CD9CE6-CEA9-4FB6-94AE-44F6729F77D1}" type="pres">
      <dgm:prSet presAssocID="{8D55F4B7-D040-48A8-AA5E-F6FA012757B9}" presName="horz2" presStyleCnt="0"/>
      <dgm:spPr/>
    </dgm:pt>
    <dgm:pt modelId="{B9F5D802-7149-4301-9FC8-75763C95A736}" type="pres">
      <dgm:prSet presAssocID="{8D55F4B7-D040-48A8-AA5E-F6FA012757B9}" presName="horzSpace2" presStyleCnt="0"/>
      <dgm:spPr/>
    </dgm:pt>
    <dgm:pt modelId="{85ED42F1-1FF0-4214-874D-4F3A7C2B5E28}" type="pres">
      <dgm:prSet presAssocID="{8D55F4B7-D040-48A8-AA5E-F6FA012757B9}" presName="tx2" presStyleLbl="revTx" presStyleIdx="3" presStyleCnt="5"/>
      <dgm:spPr/>
    </dgm:pt>
    <dgm:pt modelId="{20CCF614-28DE-4CB9-B41F-11205B6DE2AE}" type="pres">
      <dgm:prSet presAssocID="{8D55F4B7-D040-48A8-AA5E-F6FA012757B9}" presName="vert2" presStyleCnt="0"/>
      <dgm:spPr/>
    </dgm:pt>
    <dgm:pt modelId="{9030EB5D-858F-436C-94B7-5D08C59A1C5A}" type="pres">
      <dgm:prSet presAssocID="{8D55F4B7-D040-48A8-AA5E-F6FA012757B9}" presName="thinLine2b" presStyleLbl="callout" presStyleIdx="2" presStyleCnt="4"/>
      <dgm:spPr/>
    </dgm:pt>
    <dgm:pt modelId="{FE46C3C4-1A6D-4E70-9BFA-CB82B94E62A9}" type="pres">
      <dgm:prSet presAssocID="{8D55F4B7-D040-48A8-AA5E-F6FA012757B9}" presName="vertSpace2b" presStyleCnt="0"/>
      <dgm:spPr/>
    </dgm:pt>
    <dgm:pt modelId="{D20C511E-444F-4AB0-A868-0F22AC99B0A9}" type="pres">
      <dgm:prSet presAssocID="{CFA561DB-E2D2-44C0-B8CC-BDBC646EA6F4}" presName="horz2" presStyleCnt="0"/>
      <dgm:spPr/>
    </dgm:pt>
    <dgm:pt modelId="{6D7659AA-91A8-403B-AFF3-127A2E015436}" type="pres">
      <dgm:prSet presAssocID="{CFA561DB-E2D2-44C0-B8CC-BDBC646EA6F4}" presName="horzSpace2" presStyleCnt="0"/>
      <dgm:spPr/>
    </dgm:pt>
    <dgm:pt modelId="{929AB599-6411-4F15-A86E-267A56DEB200}" type="pres">
      <dgm:prSet presAssocID="{CFA561DB-E2D2-44C0-B8CC-BDBC646EA6F4}" presName="tx2" presStyleLbl="revTx" presStyleIdx="4" presStyleCnt="5"/>
      <dgm:spPr/>
    </dgm:pt>
    <dgm:pt modelId="{45CB4621-E795-4CE3-A25E-AD172B2A75D5}" type="pres">
      <dgm:prSet presAssocID="{CFA561DB-E2D2-44C0-B8CC-BDBC646EA6F4}" presName="vert2" presStyleCnt="0"/>
      <dgm:spPr/>
    </dgm:pt>
    <dgm:pt modelId="{A8B99EFE-B19A-4652-B871-E2F0A7A09854}" type="pres">
      <dgm:prSet presAssocID="{CFA561DB-E2D2-44C0-B8CC-BDBC646EA6F4}" presName="thinLine2b" presStyleLbl="callout" presStyleIdx="3" presStyleCnt="4"/>
      <dgm:spPr/>
    </dgm:pt>
    <dgm:pt modelId="{10AB4C2E-9247-4ED5-B312-C0D3593286F0}" type="pres">
      <dgm:prSet presAssocID="{CFA561DB-E2D2-44C0-B8CC-BDBC646EA6F4}" presName="vertSpace2b" presStyleCnt="0"/>
      <dgm:spPr/>
    </dgm:pt>
  </dgm:ptLst>
  <dgm:cxnLst>
    <dgm:cxn modelId="{61DE8C00-C222-456C-8787-58594624197C}" type="presOf" srcId="{CFA561DB-E2D2-44C0-B8CC-BDBC646EA6F4}" destId="{929AB599-6411-4F15-A86E-267A56DEB200}" srcOrd="0" destOrd="0" presId="urn:microsoft.com/office/officeart/2008/layout/LinedList"/>
    <dgm:cxn modelId="{68274714-A376-4BA3-9846-3E7946165FB4}" type="presOf" srcId="{5085C708-8FC3-402B-BAF0-48C24A021B74}" destId="{90AC091B-83C3-4787-BFBF-889DF4E55C63}" srcOrd="0" destOrd="0" presId="urn:microsoft.com/office/officeart/2008/layout/LinedList"/>
    <dgm:cxn modelId="{AD677B1E-8A90-4789-925C-ECDDF327BF40}" srcId="{71FFE32C-1A2A-40FE-B544-535D2C0DA99C}" destId="{5085C708-8FC3-402B-BAF0-48C24A021B74}" srcOrd="0" destOrd="0" parTransId="{3CC202AE-DF04-4B1A-B793-E6552BD534C7}" sibTransId="{88C3B446-0B0A-430C-B74B-19828114A1B1}"/>
    <dgm:cxn modelId="{D476EA21-6CC8-46D2-9156-AF5D9158E819}" type="presOf" srcId="{71FFE32C-1A2A-40FE-B544-535D2C0DA99C}" destId="{BEE0B67F-13CC-42CA-9053-27C072390F65}" srcOrd="0" destOrd="0" presId="urn:microsoft.com/office/officeart/2008/layout/LinedList"/>
    <dgm:cxn modelId="{FE505426-6017-476F-B8AF-ECA65DBFF2DC}" srcId="{71FFE32C-1A2A-40FE-B544-535D2C0DA99C}" destId="{1C15E36E-7CB4-4154-9200-71652FEB2E24}" srcOrd="1" destOrd="0" parTransId="{6B03B657-72D0-4D10-B779-7744C70E5FC8}" sibTransId="{B77B2DF0-6A23-4118-924A-59B70653A745}"/>
    <dgm:cxn modelId="{3A72862E-4B6D-47D1-859F-20FA147B74E7}" srcId="{71FFE32C-1A2A-40FE-B544-535D2C0DA99C}" destId="{CFA561DB-E2D2-44C0-B8CC-BDBC646EA6F4}" srcOrd="3" destOrd="0" parTransId="{EF7A6EBB-A4AC-40CB-B147-A6B436AE9C92}" sibTransId="{49105029-7511-4E00-900A-2137B5E7A990}"/>
    <dgm:cxn modelId="{ED947071-59EF-405C-A1EA-1A290C6A4C05}" type="presOf" srcId="{1C15E36E-7CB4-4154-9200-71652FEB2E24}" destId="{92999E92-4983-48AD-B667-B8C96A8A49A8}" srcOrd="0" destOrd="0" presId="urn:microsoft.com/office/officeart/2008/layout/LinedList"/>
    <dgm:cxn modelId="{4ADE2756-294F-4592-BB59-F89A4A0515E2}" srcId="{71FFE32C-1A2A-40FE-B544-535D2C0DA99C}" destId="{8D55F4B7-D040-48A8-AA5E-F6FA012757B9}" srcOrd="2" destOrd="0" parTransId="{DAED7D49-6726-4EB0-AA61-084243E718F0}" sibTransId="{F4932FA2-950D-4F09-98B2-51F8CF8073B9}"/>
    <dgm:cxn modelId="{ADAD80C3-C93D-45E8-8278-B14BA90E8414}" srcId="{2FE017BE-C8F1-44E4-8E6E-EA32FAE93D9C}" destId="{71FFE32C-1A2A-40FE-B544-535D2C0DA99C}" srcOrd="0" destOrd="0" parTransId="{090D19E7-D043-4A1D-A607-D3C4F88EBDD9}" sibTransId="{AFDC93CC-2085-49AE-881C-F9E250D48140}"/>
    <dgm:cxn modelId="{ED5C2DC9-FBE6-4EF3-AD16-9F6507104ED8}" type="presOf" srcId="{8D55F4B7-D040-48A8-AA5E-F6FA012757B9}" destId="{85ED42F1-1FF0-4214-874D-4F3A7C2B5E28}" srcOrd="0" destOrd="0" presId="urn:microsoft.com/office/officeart/2008/layout/LinedList"/>
    <dgm:cxn modelId="{9ADAE6E1-4A5F-474A-8F91-848CEE47C071}" type="presOf" srcId="{2FE017BE-C8F1-44E4-8E6E-EA32FAE93D9C}" destId="{E40FE549-1EA0-4134-A17B-DA76E9FD5DCF}" srcOrd="0" destOrd="0" presId="urn:microsoft.com/office/officeart/2008/layout/LinedList"/>
    <dgm:cxn modelId="{690467EB-E503-4C41-9A21-B2074E2DB843}" type="presParOf" srcId="{E40FE549-1EA0-4134-A17B-DA76E9FD5DCF}" destId="{B0E24CBB-E8D6-44A0-8655-07658C2287CC}" srcOrd="0" destOrd="0" presId="urn:microsoft.com/office/officeart/2008/layout/LinedList"/>
    <dgm:cxn modelId="{6464E323-C5D2-46CC-B1F2-E136C36E3D91}" type="presParOf" srcId="{E40FE549-1EA0-4134-A17B-DA76E9FD5DCF}" destId="{C4621C80-825F-474A-8D67-C47D9840F1DF}" srcOrd="1" destOrd="0" presId="urn:microsoft.com/office/officeart/2008/layout/LinedList"/>
    <dgm:cxn modelId="{A063455C-F2A4-4F86-9CE7-BACF8572F0EA}" type="presParOf" srcId="{C4621C80-825F-474A-8D67-C47D9840F1DF}" destId="{BEE0B67F-13CC-42CA-9053-27C072390F65}" srcOrd="0" destOrd="0" presId="urn:microsoft.com/office/officeart/2008/layout/LinedList"/>
    <dgm:cxn modelId="{C99D26C0-887E-45F5-8AFB-AB4681690846}" type="presParOf" srcId="{C4621C80-825F-474A-8D67-C47D9840F1DF}" destId="{D48388C4-3139-4123-925E-B1127B98849D}" srcOrd="1" destOrd="0" presId="urn:microsoft.com/office/officeart/2008/layout/LinedList"/>
    <dgm:cxn modelId="{48945DB8-2882-4955-8F56-926DF235FC33}" type="presParOf" srcId="{D48388C4-3139-4123-925E-B1127B98849D}" destId="{B0F16302-B687-4282-BEAC-50F54BFA3B9A}" srcOrd="0" destOrd="0" presId="urn:microsoft.com/office/officeart/2008/layout/LinedList"/>
    <dgm:cxn modelId="{68967139-EAA8-4A49-A83F-B0570B134BCA}" type="presParOf" srcId="{D48388C4-3139-4123-925E-B1127B98849D}" destId="{F10080B1-0451-4797-89C2-C166CD052C2A}" srcOrd="1" destOrd="0" presId="urn:microsoft.com/office/officeart/2008/layout/LinedList"/>
    <dgm:cxn modelId="{566E31FC-7F24-40FE-BDC8-C9D0893DE1D6}" type="presParOf" srcId="{F10080B1-0451-4797-89C2-C166CD052C2A}" destId="{E94DD484-5617-4BA5-8052-918EC5E9BE56}" srcOrd="0" destOrd="0" presId="urn:microsoft.com/office/officeart/2008/layout/LinedList"/>
    <dgm:cxn modelId="{B86F9483-8741-4BA9-A76E-E2FF6AC13464}" type="presParOf" srcId="{F10080B1-0451-4797-89C2-C166CD052C2A}" destId="{90AC091B-83C3-4787-BFBF-889DF4E55C63}" srcOrd="1" destOrd="0" presId="urn:microsoft.com/office/officeart/2008/layout/LinedList"/>
    <dgm:cxn modelId="{88CE5091-7C74-45D6-9415-4F9C49C2E973}" type="presParOf" srcId="{F10080B1-0451-4797-89C2-C166CD052C2A}" destId="{60B18F91-6672-43AA-AA1B-1E8DB302B1A5}" srcOrd="2" destOrd="0" presId="urn:microsoft.com/office/officeart/2008/layout/LinedList"/>
    <dgm:cxn modelId="{C967EC5E-7F26-4D53-8806-8F7C90BA6BCA}" type="presParOf" srcId="{D48388C4-3139-4123-925E-B1127B98849D}" destId="{ED8E6FC6-FEFF-441E-B24F-796B270D6E9A}" srcOrd="2" destOrd="0" presId="urn:microsoft.com/office/officeart/2008/layout/LinedList"/>
    <dgm:cxn modelId="{787526F5-F51A-4058-9BE3-4E6AC3C5F8B2}" type="presParOf" srcId="{D48388C4-3139-4123-925E-B1127B98849D}" destId="{510DA747-D2A4-4F28-93CB-91C5C8A3068E}" srcOrd="3" destOrd="0" presId="urn:microsoft.com/office/officeart/2008/layout/LinedList"/>
    <dgm:cxn modelId="{7FDA54AE-23D9-4A11-A08D-956522FFDEC7}" type="presParOf" srcId="{D48388C4-3139-4123-925E-B1127B98849D}" destId="{A548BEFF-2400-471D-A066-D1925359F488}" srcOrd="4" destOrd="0" presId="urn:microsoft.com/office/officeart/2008/layout/LinedList"/>
    <dgm:cxn modelId="{F9D851F4-C734-42E2-87B8-A41EF4C09475}" type="presParOf" srcId="{A548BEFF-2400-471D-A066-D1925359F488}" destId="{3F234DD2-C38E-495B-8351-9D2686F53574}" srcOrd="0" destOrd="0" presId="urn:microsoft.com/office/officeart/2008/layout/LinedList"/>
    <dgm:cxn modelId="{50C4CFC3-F86D-4BB3-B0CC-FD198A098F8E}" type="presParOf" srcId="{A548BEFF-2400-471D-A066-D1925359F488}" destId="{92999E92-4983-48AD-B667-B8C96A8A49A8}" srcOrd="1" destOrd="0" presId="urn:microsoft.com/office/officeart/2008/layout/LinedList"/>
    <dgm:cxn modelId="{368E7A53-55A3-4728-B3FD-7F1EFA330831}" type="presParOf" srcId="{A548BEFF-2400-471D-A066-D1925359F488}" destId="{328FC299-3A3A-4FF9-8CBC-AFE589DAA8F7}" srcOrd="2" destOrd="0" presId="urn:microsoft.com/office/officeart/2008/layout/LinedList"/>
    <dgm:cxn modelId="{EAD6703A-6790-4935-A95D-2F762EF8EC93}" type="presParOf" srcId="{D48388C4-3139-4123-925E-B1127B98849D}" destId="{F8A9ED2B-0908-4F3F-8FCC-85EB96B34BBB}" srcOrd="5" destOrd="0" presId="urn:microsoft.com/office/officeart/2008/layout/LinedList"/>
    <dgm:cxn modelId="{4A1933FE-D9D6-4A85-967C-8F98BEA4FB56}" type="presParOf" srcId="{D48388C4-3139-4123-925E-B1127B98849D}" destId="{9DCBDD29-4543-4BCD-AB0C-73344B4BB8A5}" srcOrd="6" destOrd="0" presId="urn:microsoft.com/office/officeart/2008/layout/LinedList"/>
    <dgm:cxn modelId="{BF6D9683-350F-4FC8-AA37-1DA7208B7FBD}" type="presParOf" srcId="{D48388C4-3139-4123-925E-B1127B98849D}" destId="{E0CD9CE6-CEA9-4FB6-94AE-44F6729F77D1}" srcOrd="7" destOrd="0" presId="urn:microsoft.com/office/officeart/2008/layout/LinedList"/>
    <dgm:cxn modelId="{A0D75CF0-8775-48EE-B25B-54A9953C8B34}" type="presParOf" srcId="{E0CD9CE6-CEA9-4FB6-94AE-44F6729F77D1}" destId="{B9F5D802-7149-4301-9FC8-75763C95A736}" srcOrd="0" destOrd="0" presId="urn:microsoft.com/office/officeart/2008/layout/LinedList"/>
    <dgm:cxn modelId="{CFB120D5-BB6E-4A89-8F5F-67EF11EFDDEC}" type="presParOf" srcId="{E0CD9CE6-CEA9-4FB6-94AE-44F6729F77D1}" destId="{85ED42F1-1FF0-4214-874D-4F3A7C2B5E28}" srcOrd="1" destOrd="0" presId="urn:microsoft.com/office/officeart/2008/layout/LinedList"/>
    <dgm:cxn modelId="{14A1E611-1D2A-45AC-A6EC-3CDA923D0190}" type="presParOf" srcId="{E0CD9CE6-CEA9-4FB6-94AE-44F6729F77D1}" destId="{20CCF614-28DE-4CB9-B41F-11205B6DE2AE}" srcOrd="2" destOrd="0" presId="urn:microsoft.com/office/officeart/2008/layout/LinedList"/>
    <dgm:cxn modelId="{878ADE53-12B5-49AC-9E50-8F814D420741}" type="presParOf" srcId="{D48388C4-3139-4123-925E-B1127B98849D}" destId="{9030EB5D-858F-436C-94B7-5D08C59A1C5A}" srcOrd="8" destOrd="0" presId="urn:microsoft.com/office/officeart/2008/layout/LinedList"/>
    <dgm:cxn modelId="{C2C59FCF-6510-4261-8685-15C57D1C2ACC}" type="presParOf" srcId="{D48388C4-3139-4123-925E-B1127B98849D}" destId="{FE46C3C4-1A6D-4E70-9BFA-CB82B94E62A9}" srcOrd="9" destOrd="0" presId="urn:microsoft.com/office/officeart/2008/layout/LinedList"/>
    <dgm:cxn modelId="{56CD3867-080A-45F0-ADA5-D913AB9E3A60}" type="presParOf" srcId="{D48388C4-3139-4123-925E-B1127B98849D}" destId="{D20C511E-444F-4AB0-A868-0F22AC99B0A9}" srcOrd="10" destOrd="0" presId="urn:microsoft.com/office/officeart/2008/layout/LinedList"/>
    <dgm:cxn modelId="{D6901003-4C86-4E59-97C8-D097564F3CD6}" type="presParOf" srcId="{D20C511E-444F-4AB0-A868-0F22AC99B0A9}" destId="{6D7659AA-91A8-403B-AFF3-127A2E015436}" srcOrd="0" destOrd="0" presId="urn:microsoft.com/office/officeart/2008/layout/LinedList"/>
    <dgm:cxn modelId="{4008494B-E486-4148-946A-3181533731F8}" type="presParOf" srcId="{D20C511E-444F-4AB0-A868-0F22AC99B0A9}" destId="{929AB599-6411-4F15-A86E-267A56DEB200}" srcOrd="1" destOrd="0" presId="urn:microsoft.com/office/officeart/2008/layout/LinedList"/>
    <dgm:cxn modelId="{4701EABD-6347-4B13-AD35-07D2B3B28C0F}" type="presParOf" srcId="{D20C511E-444F-4AB0-A868-0F22AC99B0A9}" destId="{45CB4621-E795-4CE3-A25E-AD172B2A75D5}" srcOrd="2" destOrd="0" presId="urn:microsoft.com/office/officeart/2008/layout/LinedList"/>
    <dgm:cxn modelId="{B4E2D9F8-2CCD-4E8F-8A6A-D411E62C9024}" type="presParOf" srcId="{D48388C4-3139-4123-925E-B1127B98849D}" destId="{A8B99EFE-B19A-4652-B871-E2F0A7A09854}" srcOrd="11" destOrd="0" presId="urn:microsoft.com/office/officeart/2008/layout/LinedList"/>
    <dgm:cxn modelId="{2FC36C25-D7EE-4277-94D7-91077F62556C}" type="presParOf" srcId="{D48388C4-3139-4123-925E-B1127B98849D}" destId="{10AB4C2E-9247-4ED5-B312-C0D3593286F0}"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6B52C5-BE40-4782-81E0-5D116F513FA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BF26E9-8535-4792-9FAA-46C3DDE5B205}">
      <dgm:prSet/>
      <dgm:spPr/>
      <dgm:t>
        <a:bodyPr/>
        <a:lstStyle/>
        <a:p>
          <a:r>
            <a:rPr lang="en-US" dirty="0">
              <a:latin typeface="Arial" panose="020B0604020202020204" pitchFamily="34" charset="0"/>
              <a:cs typeface="Arial" panose="020B0604020202020204" pitchFamily="34" charset="0"/>
            </a:rPr>
            <a:t>To increase the generalizability of the findings, conduct the study with a larger, more diverse sample across various hospitality sectors (Bryman &amp; Bell, 2023).</a:t>
          </a:r>
        </a:p>
      </dgm:t>
    </dgm:pt>
    <dgm:pt modelId="{895B8718-8BE0-4AD6-9472-ACCF936031F9}" type="parTrans" cxnId="{3B7DE1EB-5EBA-482C-926C-C4BC6778D3B6}">
      <dgm:prSet/>
      <dgm:spPr/>
      <dgm:t>
        <a:bodyPr/>
        <a:lstStyle/>
        <a:p>
          <a:endParaRPr lang="en-US"/>
        </a:p>
      </dgm:t>
    </dgm:pt>
    <dgm:pt modelId="{18C1B2C8-8929-4006-87DC-C9F5ADD278B9}" type="sibTrans" cxnId="{3B7DE1EB-5EBA-482C-926C-C4BC6778D3B6}">
      <dgm:prSet/>
      <dgm:spPr/>
      <dgm:t>
        <a:bodyPr/>
        <a:lstStyle/>
        <a:p>
          <a:endParaRPr lang="en-US"/>
        </a:p>
      </dgm:t>
    </dgm:pt>
    <dgm:pt modelId="{B3752E4A-9C41-470E-9150-0911D503E377}">
      <dgm:prSet/>
      <dgm:spPr/>
      <dgm:t>
        <a:bodyPr/>
        <a:lstStyle/>
        <a:p>
          <a:r>
            <a:rPr lang="en-US" dirty="0">
              <a:latin typeface="Arial" panose="020B0604020202020204" pitchFamily="34" charset="0"/>
              <a:cs typeface="Arial" panose="020B0604020202020204" pitchFamily="34" charset="0"/>
            </a:rPr>
            <a:t>Use a longitudinal study design to examine how employee motivation and retention change over time (Saunders et al., 2023).</a:t>
          </a:r>
        </a:p>
      </dgm:t>
    </dgm:pt>
    <dgm:pt modelId="{33A8FCB6-3213-4A9E-AAB7-543C9BA38BBA}" type="parTrans" cxnId="{0772C501-6B07-4483-AB97-9C6294FED5C4}">
      <dgm:prSet/>
      <dgm:spPr/>
      <dgm:t>
        <a:bodyPr/>
        <a:lstStyle/>
        <a:p>
          <a:endParaRPr lang="en-US"/>
        </a:p>
      </dgm:t>
    </dgm:pt>
    <dgm:pt modelId="{BEC6BC01-752F-48DB-A247-1102BF5D2059}" type="sibTrans" cxnId="{0772C501-6B07-4483-AB97-9C6294FED5C4}">
      <dgm:prSet/>
      <dgm:spPr/>
      <dgm:t>
        <a:bodyPr/>
        <a:lstStyle/>
        <a:p>
          <a:endParaRPr lang="en-US"/>
        </a:p>
      </dgm:t>
    </dgm:pt>
    <dgm:pt modelId="{AF5C640D-D44E-4FB8-A161-3E0EEA543ECA}">
      <dgm:prSet/>
      <dgm:spPr/>
      <dgm:t>
        <a:bodyPr/>
        <a:lstStyle/>
        <a:p>
          <a:r>
            <a:rPr lang="en-US" dirty="0">
              <a:latin typeface="Arial" panose="020B0604020202020204" pitchFamily="34" charset="0"/>
              <a:cs typeface="Arial" panose="020B0604020202020204" pitchFamily="34" charset="0"/>
            </a:rPr>
            <a:t>Use a mixed-methods approach to better understand employee experiences by combining surveys and interviews (Creswell &amp; Creswell, 2018).</a:t>
          </a:r>
        </a:p>
      </dgm:t>
    </dgm:pt>
    <dgm:pt modelId="{85F53B4B-D32B-4DD7-8C67-85AF4A12CB5E}" type="parTrans" cxnId="{B3E1C0D0-A215-4C5B-A063-E82A83902802}">
      <dgm:prSet/>
      <dgm:spPr/>
      <dgm:t>
        <a:bodyPr/>
        <a:lstStyle/>
        <a:p>
          <a:endParaRPr lang="en-US"/>
        </a:p>
      </dgm:t>
    </dgm:pt>
    <dgm:pt modelId="{F97645B1-1341-419D-9999-BC0E0E8FD0BB}" type="sibTrans" cxnId="{B3E1C0D0-A215-4C5B-A063-E82A83902802}">
      <dgm:prSet/>
      <dgm:spPr/>
      <dgm:t>
        <a:bodyPr/>
        <a:lstStyle/>
        <a:p>
          <a:endParaRPr lang="en-US"/>
        </a:p>
      </dgm:t>
    </dgm:pt>
    <dgm:pt modelId="{49FA11FE-C5C2-4B0F-B777-CB38E25BCCEE}">
      <dgm:prSet/>
      <dgm:spPr/>
      <dgm:t>
        <a:bodyPr/>
        <a:lstStyle/>
        <a:p>
          <a:r>
            <a:rPr lang="en-US" dirty="0">
              <a:latin typeface="Arial" panose="020B0604020202020204" pitchFamily="34" charset="0"/>
              <a:cs typeface="Arial" panose="020B0604020202020204" pitchFamily="34" charset="0"/>
            </a:rPr>
            <a:t>To find potential differences, compare motivational factors across various job roles, demographic groups, and hospitality sectors (Bryman &amp; Bell, 2023).</a:t>
          </a:r>
        </a:p>
      </dgm:t>
    </dgm:pt>
    <dgm:pt modelId="{F86FA558-8CAD-41B4-8C07-9D34239FC4A1}" type="parTrans" cxnId="{C60D5E4D-6109-4DFE-800C-373BA6018839}">
      <dgm:prSet/>
      <dgm:spPr/>
      <dgm:t>
        <a:bodyPr/>
        <a:lstStyle/>
        <a:p>
          <a:endParaRPr lang="en-US"/>
        </a:p>
      </dgm:t>
    </dgm:pt>
    <dgm:pt modelId="{A5C8B9C6-4C5D-4BCA-A79C-5B993EABE3D6}" type="sibTrans" cxnId="{C60D5E4D-6109-4DFE-800C-373BA6018839}">
      <dgm:prSet/>
      <dgm:spPr/>
      <dgm:t>
        <a:bodyPr/>
        <a:lstStyle/>
        <a:p>
          <a:endParaRPr lang="en-US"/>
        </a:p>
      </dgm:t>
    </dgm:pt>
    <dgm:pt modelId="{5A108097-C620-452A-B445-B31D11B30656}">
      <dgm:prSet/>
      <dgm:spPr/>
      <dgm:t>
        <a:bodyPr/>
        <a:lstStyle/>
        <a:p>
          <a:r>
            <a:rPr lang="en-US" dirty="0">
              <a:latin typeface="Arial" panose="020B0604020202020204" pitchFamily="34" charset="0"/>
              <a:cs typeface="Arial" panose="020B0604020202020204" pitchFamily="34" charset="0"/>
            </a:rPr>
            <a:t>Examine the long-term effects of career development, flexible work schedules, and recognition programs on employee retention in the hospitality sector (Camilleri, Troise, and Morrison, 2023</a:t>
          </a:r>
          <a:r>
            <a:rPr lang="en-US" dirty="0"/>
            <a:t>).</a:t>
          </a:r>
        </a:p>
      </dgm:t>
    </dgm:pt>
    <dgm:pt modelId="{4E5BFA49-F04D-448A-B2A5-CBF16C28F46F}" type="parTrans" cxnId="{B5104B9A-F8E2-4482-AA4F-777E2D1E8F6E}">
      <dgm:prSet/>
      <dgm:spPr/>
      <dgm:t>
        <a:bodyPr/>
        <a:lstStyle/>
        <a:p>
          <a:endParaRPr lang="en-US"/>
        </a:p>
      </dgm:t>
    </dgm:pt>
    <dgm:pt modelId="{C1E8332F-3F30-4F92-B50B-1446C363F158}" type="sibTrans" cxnId="{B5104B9A-F8E2-4482-AA4F-777E2D1E8F6E}">
      <dgm:prSet/>
      <dgm:spPr/>
      <dgm:t>
        <a:bodyPr/>
        <a:lstStyle/>
        <a:p>
          <a:endParaRPr lang="en-US"/>
        </a:p>
      </dgm:t>
    </dgm:pt>
    <dgm:pt modelId="{2514EADC-738E-4FF1-862C-49E8702CF9B8}" type="pres">
      <dgm:prSet presAssocID="{E16B52C5-BE40-4782-81E0-5D116F513FA0}" presName="root" presStyleCnt="0">
        <dgm:presLayoutVars>
          <dgm:dir/>
          <dgm:resizeHandles val="exact"/>
        </dgm:presLayoutVars>
      </dgm:prSet>
      <dgm:spPr/>
    </dgm:pt>
    <dgm:pt modelId="{0AD34033-0A81-432C-9C2B-7813AC0EE049}" type="pres">
      <dgm:prSet presAssocID="{00BF26E9-8535-4792-9FAA-46C3DDE5B205}" presName="compNode" presStyleCnt="0"/>
      <dgm:spPr/>
    </dgm:pt>
    <dgm:pt modelId="{033C3315-53FA-49DD-8A36-E728C28B894B}" type="pres">
      <dgm:prSet presAssocID="{00BF26E9-8535-4792-9FAA-46C3DDE5B20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ity"/>
        </a:ext>
      </dgm:extLst>
    </dgm:pt>
    <dgm:pt modelId="{651D3CDF-6417-4A42-B944-505C37390A67}" type="pres">
      <dgm:prSet presAssocID="{00BF26E9-8535-4792-9FAA-46C3DDE5B205}" presName="spaceRect" presStyleCnt="0"/>
      <dgm:spPr/>
    </dgm:pt>
    <dgm:pt modelId="{BEF4AD45-B6F3-438E-AE77-307C875E401C}" type="pres">
      <dgm:prSet presAssocID="{00BF26E9-8535-4792-9FAA-46C3DDE5B205}" presName="textRect" presStyleLbl="revTx" presStyleIdx="0" presStyleCnt="5">
        <dgm:presLayoutVars>
          <dgm:chMax val="1"/>
          <dgm:chPref val="1"/>
        </dgm:presLayoutVars>
      </dgm:prSet>
      <dgm:spPr/>
    </dgm:pt>
    <dgm:pt modelId="{891BE071-5CB7-4269-A6EA-9DA19CDEE31B}" type="pres">
      <dgm:prSet presAssocID="{18C1B2C8-8929-4006-87DC-C9F5ADD278B9}" presName="sibTrans" presStyleCnt="0"/>
      <dgm:spPr/>
    </dgm:pt>
    <dgm:pt modelId="{9B588C9D-0BE3-46E0-9C6E-2FA710931BE5}" type="pres">
      <dgm:prSet presAssocID="{B3752E4A-9C41-470E-9150-0911D503E377}" presName="compNode" presStyleCnt="0"/>
      <dgm:spPr/>
    </dgm:pt>
    <dgm:pt modelId="{A52763C2-D153-4BA5-B4F6-22BBDED6CE81}" type="pres">
      <dgm:prSet presAssocID="{B3752E4A-9C41-470E-9150-0911D503E37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
        </a:ext>
      </dgm:extLst>
    </dgm:pt>
    <dgm:pt modelId="{057C4686-40C1-410A-8070-79755B9742E2}" type="pres">
      <dgm:prSet presAssocID="{B3752E4A-9C41-470E-9150-0911D503E377}" presName="spaceRect" presStyleCnt="0"/>
      <dgm:spPr/>
    </dgm:pt>
    <dgm:pt modelId="{0607B077-9004-4F0C-8264-E24A9727166F}" type="pres">
      <dgm:prSet presAssocID="{B3752E4A-9C41-470E-9150-0911D503E377}" presName="textRect" presStyleLbl="revTx" presStyleIdx="1" presStyleCnt="5">
        <dgm:presLayoutVars>
          <dgm:chMax val="1"/>
          <dgm:chPref val="1"/>
        </dgm:presLayoutVars>
      </dgm:prSet>
      <dgm:spPr/>
    </dgm:pt>
    <dgm:pt modelId="{E6AD69BE-704C-4E26-958D-3BD72FB06B03}" type="pres">
      <dgm:prSet presAssocID="{BEC6BC01-752F-48DB-A247-1102BF5D2059}" presName="sibTrans" presStyleCnt="0"/>
      <dgm:spPr/>
    </dgm:pt>
    <dgm:pt modelId="{D8EB0AC3-C0E3-465F-BE6B-905141903B89}" type="pres">
      <dgm:prSet presAssocID="{AF5C640D-D44E-4FB8-A161-3E0EEA543ECA}" presName="compNode" presStyleCnt="0"/>
      <dgm:spPr/>
    </dgm:pt>
    <dgm:pt modelId="{5CF65344-A11E-4D09-9008-5640EE9F7EC3}" type="pres">
      <dgm:prSet presAssocID="{AF5C640D-D44E-4FB8-A161-3E0EEA543EC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llar"/>
        </a:ext>
      </dgm:extLst>
    </dgm:pt>
    <dgm:pt modelId="{31A2BE69-D80D-4594-9B62-597057AE246F}" type="pres">
      <dgm:prSet presAssocID="{AF5C640D-D44E-4FB8-A161-3E0EEA543ECA}" presName="spaceRect" presStyleCnt="0"/>
      <dgm:spPr/>
    </dgm:pt>
    <dgm:pt modelId="{A02A74CB-326A-4362-8822-053032B0AD4B}" type="pres">
      <dgm:prSet presAssocID="{AF5C640D-D44E-4FB8-A161-3E0EEA543ECA}" presName="textRect" presStyleLbl="revTx" presStyleIdx="2" presStyleCnt="5">
        <dgm:presLayoutVars>
          <dgm:chMax val="1"/>
          <dgm:chPref val="1"/>
        </dgm:presLayoutVars>
      </dgm:prSet>
      <dgm:spPr/>
    </dgm:pt>
    <dgm:pt modelId="{4BE834FA-B77D-44E0-A800-7E55C15846EA}" type="pres">
      <dgm:prSet presAssocID="{F97645B1-1341-419D-9999-BC0E0E8FD0BB}" presName="sibTrans" presStyleCnt="0"/>
      <dgm:spPr/>
    </dgm:pt>
    <dgm:pt modelId="{D0954B0B-3FFB-4867-972E-6C9EF974BE72}" type="pres">
      <dgm:prSet presAssocID="{49FA11FE-C5C2-4B0F-B777-CB38E25BCCEE}" presName="compNode" presStyleCnt="0"/>
      <dgm:spPr/>
    </dgm:pt>
    <dgm:pt modelId="{8EB7EC01-D1C4-490F-8204-56BAE00E078F}" type="pres">
      <dgm:prSet presAssocID="{49FA11FE-C5C2-4B0F-B777-CB38E25BCCE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F74A91C3-9E3F-4856-A3FD-C8DC83E3F6AB}" type="pres">
      <dgm:prSet presAssocID="{49FA11FE-C5C2-4B0F-B777-CB38E25BCCEE}" presName="spaceRect" presStyleCnt="0"/>
      <dgm:spPr/>
    </dgm:pt>
    <dgm:pt modelId="{52EB7032-A6E6-4DB2-BDD3-432C81F9340F}" type="pres">
      <dgm:prSet presAssocID="{49FA11FE-C5C2-4B0F-B777-CB38E25BCCEE}" presName="textRect" presStyleLbl="revTx" presStyleIdx="3" presStyleCnt="5">
        <dgm:presLayoutVars>
          <dgm:chMax val="1"/>
          <dgm:chPref val="1"/>
        </dgm:presLayoutVars>
      </dgm:prSet>
      <dgm:spPr/>
    </dgm:pt>
    <dgm:pt modelId="{ED53F9FA-5466-4CC2-8610-7A0A8F420795}" type="pres">
      <dgm:prSet presAssocID="{A5C8B9C6-4C5D-4BCA-A79C-5B993EABE3D6}" presName="sibTrans" presStyleCnt="0"/>
      <dgm:spPr/>
    </dgm:pt>
    <dgm:pt modelId="{EE6B710E-F60C-4F64-94BB-CED9380BE5E4}" type="pres">
      <dgm:prSet presAssocID="{5A108097-C620-452A-B445-B31D11B30656}" presName="compNode" presStyleCnt="0"/>
      <dgm:spPr/>
    </dgm:pt>
    <dgm:pt modelId="{2478E3B8-EE53-411E-8CC7-5DB56DDA6A00}" type="pres">
      <dgm:prSet presAssocID="{5A108097-C620-452A-B445-B31D11B3065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ffice Worker"/>
        </a:ext>
      </dgm:extLst>
    </dgm:pt>
    <dgm:pt modelId="{C203EA15-FFB8-4231-9F8D-B005896428AB}" type="pres">
      <dgm:prSet presAssocID="{5A108097-C620-452A-B445-B31D11B30656}" presName="spaceRect" presStyleCnt="0"/>
      <dgm:spPr/>
    </dgm:pt>
    <dgm:pt modelId="{D7F438AC-686F-45C0-8DAB-0E355256604F}" type="pres">
      <dgm:prSet presAssocID="{5A108097-C620-452A-B445-B31D11B30656}" presName="textRect" presStyleLbl="revTx" presStyleIdx="4" presStyleCnt="5">
        <dgm:presLayoutVars>
          <dgm:chMax val="1"/>
          <dgm:chPref val="1"/>
        </dgm:presLayoutVars>
      </dgm:prSet>
      <dgm:spPr/>
    </dgm:pt>
  </dgm:ptLst>
  <dgm:cxnLst>
    <dgm:cxn modelId="{0772C501-6B07-4483-AB97-9C6294FED5C4}" srcId="{E16B52C5-BE40-4782-81E0-5D116F513FA0}" destId="{B3752E4A-9C41-470E-9150-0911D503E377}" srcOrd="1" destOrd="0" parTransId="{33A8FCB6-3213-4A9E-AAB7-543C9BA38BBA}" sibTransId="{BEC6BC01-752F-48DB-A247-1102BF5D2059}"/>
    <dgm:cxn modelId="{653B3430-1B1A-4209-9C3D-56B3F51D703D}" type="presOf" srcId="{AF5C640D-D44E-4FB8-A161-3E0EEA543ECA}" destId="{A02A74CB-326A-4362-8822-053032B0AD4B}" srcOrd="0" destOrd="0" presId="urn:microsoft.com/office/officeart/2018/2/layout/IconLabelList"/>
    <dgm:cxn modelId="{D9EEF564-42E9-43FD-8500-E040179C24B5}" type="presOf" srcId="{5A108097-C620-452A-B445-B31D11B30656}" destId="{D7F438AC-686F-45C0-8DAB-0E355256604F}" srcOrd="0" destOrd="0" presId="urn:microsoft.com/office/officeart/2018/2/layout/IconLabelList"/>
    <dgm:cxn modelId="{C60D5E4D-6109-4DFE-800C-373BA6018839}" srcId="{E16B52C5-BE40-4782-81E0-5D116F513FA0}" destId="{49FA11FE-C5C2-4B0F-B777-CB38E25BCCEE}" srcOrd="3" destOrd="0" parTransId="{F86FA558-8CAD-41B4-8C07-9D34239FC4A1}" sibTransId="{A5C8B9C6-4C5D-4BCA-A79C-5B993EABE3D6}"/>
    <dgm:cxn modelId="{11BF7E57-79E9-485F-9EDB-522A9E6C77FB}" type="presOf" srcId="{00BF26E9-8535-4792-9FAA-46C3DDE5B205}" destId="{BEF4AD45-B6F3-438E-AE77-307C875E401C}" srcOrd="0" destOrd="0" presId="urn:microsoft.com/office/officeart/2018/2/layout/IconLabelList"/>
    <dgm:cxn modelId="{C2934A79-156C-423D-8A31-759F4D94802E}" type="presOf" srcId="{49FA11FE-C5C2-4B0F-B777-CB38E25BCCEE}" destId="{52EB7032-A6E6-4DB2-BDD3-432C81F9340F}" srcOrd="0" destOrd="0" presId="urn:microsoft.com/office/officeart/2018/2/layout/IconLabelList"/>
    <dgm:cxn modelId="{B5104B9A-F8E2-4482-AA4F-777E2D1E8F6E}" srcId="{E16B52C5-BE40-4782-81E0-5D116F513FA0}" destId="{5A108097-C620-452A-B445-B31D11B30656}" srcOrd="4" destOrd="0" parTransId="{4E5BFA49-F04D-448A-B2A5-CBF16C28F46F}" sibTransId="{C1E8332F-3F30-4F92-B50B-1446C363F158}"/>
    <dgm:cxn modelId="{547A9D9D-54D4-4A4E-A7CD-F437359475D6}" type="presOf" srcId="{E16B52C5-BE40-4782-81E0-5D116F513FA0}" destId="{2514EADC-738E-4FF1-862C-49E8702CF9B8}" srcOrd="0" destOrd="0" presId="urn:microsoft.com/office/officeart/2018/2/layout/IconLabelList"/>
    <dgm:cxn modelId="{65AD6EBF-24A3-4C84-974D-33930D4A915D}" type="presOf" srcId="{B3752E4A-9C41-470E-9150-0911D503E377}" destId="{0607B077-9004-4F0C-8264-E24A9727166F}" srcOrd="0" destOrd="0" presId="urn:microsoft.com/office/officeart/2018/2/layout/IconLabelList"/>
    <dgm:cxn modelId="{B3E1C0D0-A215-4C5B-A063-E82A83902802}" srcId="{E16B52C5-BE40-4782-81E0-5D116F513FA0}" destId="{AF5C640D-D44E-4FB8-A161-3E0EEA543ECA}" srcOrd="2" destOrd="0" parTransId="{85F53B4B-D32B-4DD7-8C67-85AF4A12CB5E}" sibTransId="{F97645B1-1341-419D-9999-BC0E0E8FD0BB}"/>
    <dgm:cxn modelId="{3B7DE1EB-5EBA-482C-926C-C4BC6778D3B6}" srcId="{E16B52C5-BE40-4782-81E0-5D116F513FA0}" destId="{00BF26E9-8535-4792-9FAA-46C3DDE5B205}" srcOrd="0" destOrd="0" parTransId="{895B8718-8BE0-4AD6-9472-ACCF936031F9}" sibTransId="{18C1B2C8-8929-4006-87DC-C9F5ADD278B9}"/>
    <dgm:cxn modelId="{60A9AD5D-31E5-4EB6-A6CF-47D466CEF0C5}" type="presParOf" srcId="{2514EADC-738E-4FF1-862C-49E8702CF9B8}" destId="{0AD34033-0A81-432C-9C2B-7813AC0EE049}" srcOrd="0" destOrd="0" presId="urn:microsoft.com/office/officeart/2018/2/layout/IconLabelList"/>
    <dgm:cxn modelId="{835385DA-6382-48D5-A006-6EEB35AFB0CD}" type="presParOf" srcId="{0AD34033-0A81-432C-9C2B-7813AC0EE049}" destId="{033C3315-53FA-49DD-8A36-E728C28B894B}" srcOrd="0" destOrd="0" presId="urn:microsoft.com/office/officeart/2018/2/layout/IconLabelList"/>
    <dgm:cxn modelId="{272E6F96-A505-4771-B8FC-F4F724E8EA35}" type="presParOf" srcId="{0AD34033-0A81-432C-9C2B-7813AC0EE049}" destId="{651D3CDF-6417-4A42-B944-505C37390A67}" srcOrd="1" destOrd="0" presId="urn:microsoft.com/office/officeart/2018/2/layout/IconLabelList"/>
    <dgm:cxn modelId="{A25482D5-1EDE-4B7A-9DBA-76EAE7B995CD}" type="presParOf" srcId="{0AD34033-0A81-432C-9C2B-7813AC0EE049}" destId="{BEF4AD45-B6F3-438E-AE77-307C875E401C}" srcOrd="2" destOrd="0" presId="urn:microsoft.com/office/officeart/2018/2/layout/IconLabelList"/>
    <dgm:cxn modelId="{4FB4A59C-103B-4FAD-94A4-A796F6284113}" type="presParOf" srcId="{2514EADC-738E-4FF1-862C-49E8702CF9B8}" destId="{891BE071-5CB7-4269-A6EA-9DA19CDEE31B}" srcOrd="1" destOrd="0" presId="urn:microsoft.com/office/officeart/2018/2/layout/IconLabelList"/>
    <dgm:cxn modelId="{E12837ED-40D0-4B83-8E59-5F36C3AD4780}" type="presParOf" srcId="{2514EADC-738E-4FF1-862C-49E8702CF9B8}" destId="{9B588C9D-0BE3-46E0-9C6E-2FA710931BE5}" srcOrd="2" destOrd="0" presId="urn:microsoft.com/office/officeart/2018/2/layout/IconLabelList"/>
    <dgm:cxn modelId="{BA402481-6577-418C-8759-7C870B2AF34D}" type="presParOf" srcId="{9B588C9D-0BE3-46E0-9C6E-2FA710931BE5}" destId="{A52763C2-D153-4BA5-B4F6-22BBDED6CE81}" srcOrd="0" destOrd="0" presId="urn:microsoft.com/office/officeart/2018/2/layout/IconLabelList"/>
    <dgm:cxn modelId="{C73CDE03-FF43-4427-9ABE-F2FE736C5F84}" type="presParOf" srcId="{9B588C9D-0BE3-46E0-9C6E-2FA710931BE5}" destId="{057C4686-40C1-410A-8070-79755B9742E2}" srcOrd="1" destOrd="0" presId="urn:microsoft.com/office/officeart/2018/2/layout/IconLabelList"/>
    <dgm:cxn modelId="{C89F9CEE-1E08-4991-A9A1-FDF58B58F5EC}" type="presParOf" srcId="{9B588C9D-0BE3-46E0-9C6E-2FA710931BE5}" destId="{0607B077-9004-4F0C-8264-E24A9727166F}" srcOrd="2" destOrd="0" presId="urn:microsoft.com/office/officeart/2018/2/layout/IconLabelList"/>
    <dgm:cxn modelId="{2B2E9E8C-8AC2-47C6-9539-7ECFBE6A39EA}" type="presParOf" srcId="{2514EADC-738E-4FF1-862C-49E8702CF9B8}" destId="{E6AD69BE-704C-4E26-958D-3BD72FB06B03}" srcOrd="3" destOrd="0" presId="urn:microsoft.com/office/officeart/2018/2/layout/IconLabelList"/>
    <dgm:cxn modelId="{1596345E-9507-4841-9482-2A77E213801D}" type="presParOf" srcId="{2514EADC-738E-4FF1-862C-49E8702CF9B8}" destId="{D8EB0AC3-C0E3-465F-BE6B-905141903B89}" srcOrd="4" destOrd="0" presId="urn:microsoft.com/office/officeart/2018/2/layout/IconLabelList"/>
    <dgm:cxn modelId="{05C50E13-9AF2-4054-A7BF-041D65A697DD}" type="presParOf" srcId="{D8EB0AC3-C0E3-465F-BE6B-905141903B89}" destId="{5CF65344-A11E-4D09-9008-5640EE9F7EC3}" srcOrd="0" destOrd="0" presId="urn:microsoft.com/office/officeart/2018/2/layout/IconLabelList"/>
    <dgm:cxn modelId="{840D8F93-99A8-4299-879C-45AAE21F75B1}" type="presParOf" srcId="{D8EB0AC3-C0E3-465F-BE6B-905141903B89}" destId="{31A2BE69-D80D-4594-9B62-597057AE246F}" srcOrd="1" destOrd="0" presId="urn:microsoft.com/office/officeart/2018/2/layout/IconLabelList"/>
    <dgm:cxn modelId="{97A6A12C-08E7-4604-86BA-612629663273}" type="presParOf" srcId="{D8EB0AC3-C0E3-465F-BE6B-905141903B89}" destId="{A02A74CB-326A-4362-8822-053032B0AD4B}" srcOrd="2" destOrd="0" presId="urn:microsoft.com/office/officeart/2018/2/layout/IconLabelList"/>
    <dgm:cxn modelId="{128FFB3D-4475-4294-BD6F-215CB237529C}" type="presParOf" srcId="{2514EADC-738E-4FF1-862C-49E8702CF9B8}" destId="{4BE834FA-B77D-44E0-A800-7E55C15846EA}" srcOrd="5" destOrd="0" presId="urn:microsoft.com/office/officeart/2018/2/layout/IconLabelList"/>
    <dgm:cxn modelId="{C3E0C663-A27C-4F31-9272-0D978518BE93}" type="presParOf" srcId="{2514EADC-738E-4FF1-862C-49E8702CF9B8}" destId="{D0954B0B-3FFB-4867-972E-6C9EF974BE72}" srcOrd="6" destOrd="0" presId="urn:microsoft.com/office/officeart/2018/2/layout/IconLabelList"/>
    <dgm:cxn modelId="{9BBA3616-9579-4DC5-B8F7-F5CCD98FA1A4}" type="presParOf" srcId="{D0954B0B-3FFB-4867-972E-6C9EF974BE72}" destId="{8EB7EC01-D1C4-490F-8204-56BAE00E078F}" srcOrd="0" destOrd="0" presId="urn:microsoft.com/office/officeart/2018/2/layout/IconLabelList"/>
    <dgm:cxn modelId="{BD99AD9C-1737-472E-87D5-AAC61CC1672D}" type="presParOf" srcId="{D0954B0B-3FFB-4867-972E-6C9EF974BE72}" destId="{F74A91C3-9E3F-4856-A3FD-C8DC83E3F6AB}" srcOrd="1" destOrd="0" presId="urn:microsoft.com/office/officeart/2018/2/layout/IconLabelList"/>
    <dgm:cxn modelId="{DD16333D-AD40-4754-B03B-3BBFEF80BECC}" type="presParOf" srcId="{D0954B0B-3FFB-4867-972E-6C9EF974BE72}" destId="{52EB7032-A6E6-4DB2-BDD3-432C81F9340F}" srcOrd="2" destOrd="0" presId="urn:microsoft.com/office/officeart/2018/2/layout/IconLabelList"/>
    <dgm:cxn modelId="{39805A09-6B64-412B-9703-3A1271FF1555}" type="presParOf" srcId="{2514EADC-738E-4FF1-862C-49E8702CF9B8}" destId="{ED53F9FA-5466-4CC2-8610-7A0A8F420795}" srcOrd="7" destOrd="0" presId="urn:microsoft.com/office/officeart/2018/2/layout/IconLabelList"/>
    <dgm:cxn modelId="{9E874107-C6A9-48F5-9EAF-6C8771195994}" type="presParOf" srcId="{2514EADC-738E-4FF1-862C-49E8702CF9B8}" destId="{EE6B710E-F60C-4F64-94BB-CED9380BE5E4}" srcOrd="8" destOrd="0" presId="urn:microsoft.com/office/officeart/2018/2/layout/IconLabelList"/>
    <dgm:cxn modelId="{E0D374A2-4E43-40A3-9D79-785D1276D807}" type="presParOf" srcId="{EE6B710E-F60C-4F64-94BB-CED9380BE5E4}" destId="{2478E3B8-EE53-411E-8CC7-5DB56DDA6A00}" srcOrd="0" destOrd="0" presId="urn:microsoft.com/office/officeart/2018/2/layout/IconLabelList"/>
    <dgm:cxn modelId="{00259764-B8E5-40D2-83ED-3092977DDF73}" type="presParOf" srcId="{EE6B710E-F60C-4F64-94BB-CED9380BE5E4}" destId="{C203EA15-FFB8-4231-9F8D-B005896428AB}" srcOrd="1" destOrd="0" presId="urn:microsoft.com/office/officeart/2018/2/layout/IconLabelList"/>
    <dgm:cxn modelId="{F6DFA314-31EE-4788-B13F-96BC6BBB3BCC}" type="presParOf" srcId="{EE6B710E-F60C-4F64-94BB-CED9380BE5E4}" destId="{D7F438AC-686F-45C0-8DAB-0E355256604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1DEDA-2096-4BB6-8C82-53135BD473BA}">
      <dsp:nvSpPr>
        <dsp:cNvPr id="0" name=""/>
        <dsp:cNvSpPr/>
      </dsp:nvSpPr>
      <dsp:spPr>
        <a:xfrm>
          <a:off x="0" y="4147"/>
          <a:ext cx="7216416" cy="6624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F7857-81BA-4D31-A657-8413E58503FC}">
      <dsp:nvSpPr>
        <dsp:cNvPr id="0" name=""/>
        <dsp:cNvSpPr/>
      </dsp:nvSpPr>
      <dsp:spPr>
        <a:xfrm>
          <a:off x="200392" y="153199"/>
          <a:ext cx="364705" cy="364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AA2236-C73A-4C4F-83C6-B7193377C195}">
      <dsp:nvSpPr>
        <dsp:cNvPr id="0" name=""/>
        <dsp:cNvSpPr/>
      </dsp:nvSpPr>
      <dsp:spPr>
        <a:xfrm>
          <a:off x="765490" y="4147"/>
          <a:ext cx="6427739" cy="70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92" tIns="74492" rIns="74492" bIns="74492" numCol="1" spcCol="1270" anchor="ctr" anchorCtr="0">
          <a:noAutofit/>
        </a:bodyPr>
        <a:lstStyle/>
        <a:p>
          <a:pPr marL="0" lvl="0" indent="0" algn="l" defTabSz="622300">
            <a:lnSpc>
              <a:spcPct val="90000"/>
            </a:lnSpc>
            <a:spcBef>
              <a:spcPct val="0"/>
            </a:spcBef>
            <a:spcAft>
              <a:spcPct val="35000"/>
            </a:spcAft>
            <a:buNone/>
          </a:pPr>
          <a:r>
            <a:rPr lang="en-US" sz="1400" kern="1200"/>
            <a:t>Research design: To investigate employees' attitudes and experiences at a particular moment in time, a cross-sectional survey was carried out (Saunders, 2023). </a:t>
          </a:r>
        </a:p>
      </dsp:txBody>
      <dsp:txXfrm>
        <a:off x="765490" y="4147"/>
        <a:ext cx="6427739" cy="703857"/>
      </dsp:txXfrm>
    </dsp:sp>
    <dsp:sp modelId="{6E3B9847-E4EB-4A3B-903F-963D3ABDB3AC}">
      <dsp:nvSpPr>
        <dsp:cNvPr id="0" name=""/>
        <dsp:cNvSpPr/>
      </dsp:nvSpPr>
      <dsp:spPr>
        <a:xfrm>
          <a:off x="0" y="883969"/>
          <a:ext cx="7216416" cy="6624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BF3B73-3A4A-45DB-9637-FB69BFCA2290}">
      <dsp:nvSpPr>
        <dsp:cNvPr id="0" name=""/>
        <dsp:cNvSpPr/>
      </dsp:nvSpPr>
      <dsp:spPr>
        <a:xfrm>
          <a:off x="200392" y="1033021"/>
          <a:ext cx="364705" cy="364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CE5466-B8CE-46E0-8F6B-D607E38EF318}">
      <dsp:nvSpPr>
        <dsp:cNvPr id="0" name=""/>
        <dsp:cNvSpPr/>
      </dsp:nvSpPr>
      <dsp:spPr>
        <a:xfrm>
          <a:off x="765490" y="883969"/>
          <a:ext cx="6427739" cy="70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92" tIns="74492" rIns="74492" bIns="74492" numCol="1" spcCol="1270" anchor="ctr" anchorCtr="0">
          <a:noAutofit/>
        </a:bodyPr>
        <a:lstStyle/>
        <a:p>
          <a:pPr marL="0" lvl="0" indent="0" algn="l" defTabSz="622300">
            <a:lnSpc>
              <a:spcPct val="90000"/>
            </a:lnSpc>
            <a:spcBef>
              <a:spcPct val="0"/>
            </a:spcBef>
            <a:spcAft>
              <a:spcPct val="35000"/>
            </a:spcAft>
            <a:buNone/>
          </a:pPr>
          <a:r>
            <a:rPr lang="en-US" sz="1400" kern="1200"/>
            <a:t>Data collection: An online survey comprising closed-ended, structured questions was used.</a:t>
          </a:r>
        </a:p>
      </dsp:txBody>
      <dsp:txXfrm>
        <a:off x="765490" y="883969"/>
        <a:ext cx="6427739" cy="703857"/>
      </dsp:txXfrm>
    </dsp:sp>
    <dsp:sp modelId="{120AF6BF-CE5D-4F35-815B-7AEDC60FA77E}">
      <dsp:nvSpPr>
        <dsp:cNvPr id="0" name=""/>
        <dsp:cNvSpPr/>
      </dsp:nvSpPr>
      <dsp:spPr>
        <a:xfrm>
          <a:off x="0" y="1763790"/>
          <a:ext cx="7216416" cy="66245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A2F1C9-5B54-4873-8935-D740BB720205}">
      <dsp:nvSpPr>
        <dsp:cNvPr id="0" name=""/>
        <dsp:cNvSpPr/>
      </dsp:nvSpPr>
      <dsp:spPr>
        <a:xfrm>
          <a:off x="200392" y="1912842"/>
          <a:ext cx="364705" cy="364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E63040-1D6C-4D3D-B800-EAF865E71734}">
      <dsp:nvSpPr>
        <dsp:cNvPr id="0" name=""/>
        <dsp:cNvSpPr/>
      </dsp:nvSpPr>
      <dsp:spPr>
        <a:xfrm>
          <a:off x="765490" y="1763790"/>
          <a:ext cx="6427739" cy="70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92" tIns="74492" rIns="74492" bIns="74492" numCol="1" spcCol="1270" anchor="ctr" anchorCtr="0">
          <a:noAutofit/>
        </a:bodyPr>
        <a:lstStyle/>
        <a:p>
          <a:pPr marL="0" lvl="0" indent="0" algn="l" defTabSz="622300">
            <a:lnSpc>
              <a:spcPct val="90000"/>
            </a:lnSpc>
            <a:spcBef>
              <a:spcPct val="0"/>
            </a:spcBef>
            <a:spcAft>
              <a:spcPct val="35000"/>
            </a:spcAft>
            <a:buNone/>
          </a:pPr>
          <a:r>
            <a:rPr lang="en-US" sz="1400" kern="1200"/>
            <a:t>Measurement scale: Strongly Disagree to Strongly Agree, a five-point Likert scale, was employed. </a:t>
          </a:r>
        </a:p>
      </dsp:txBody>
      <dsp:txXfrm>
        <a:off x="765490" y="1763790"/>
        <a:ext cx="6427739" cy="703857"/>
      </dsp:txXfrm>
    </dsp:sp>
    <dsp:sp modelId="{E80738B4-71E3-4E15-AE92-52D131A0A63F}">
      <dsp:nvSpPr>
        <dsp:cNvPr id="0" name=""/>
        <dsp:cNvSpPr/>
      </dsp:nvSpPr>
      <dsp:spPr>
        <a:xfrm>
          <a:off x="0" y="2643612"/>
          <a:ext cx="7216416" cy="66245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30CBB6-4CC7-4955-8A0E-6084BA22DE79}">
      <dsp:nvSpPr>
        <dsp:cNvPr id="0" name=""/>
        <dsp:cNvSpPr/>
      </dsp:nvSpPr>
      <dsp:spPr>
        <a:xfrm>
          <a:off x="200392" y="2792664"/>
          <a:ext cx="364705" cy="364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A9C975-8B1D-4C09-B0C4-530634EC388F}">
      <dsp:nvSpPr>
        <dsp:cNvPr id="0" name=""/>
        <dsp:cNvSpPr/>
      </dsp:nvSpPr>
      <dsp:spPr>
        <a:xfrm>
          <a:off x="765490" y="2643612"/>
          <a:ext cx="6427739" cy="70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92" tIns="74492" rIns="74492" bIns="74492" numCol="1" spcCol="1270" anchor="ctr" anchorCtr="0">
          <a:noAutofit/>
        </a:bodyPr>
        <a:lstStyle/>
        <a:p>
          <a:pPr marL="0" lvl="0" indent="0" algn="l" defTabSz="622300">
            <a:lnSpc>
              <a:spcPct val="90000"/>
            </a:lnSpc>
            <a:spcBef>
              <a:spcPct val="0"/>
            </a:spcBef>
            <a:spcAft>
              <a:spcPct val="35000"/>
            </a:spcAft>
            <a:buNone/>
          </a:pPr>
          <a:r>
            <a:rPr lang="en-US" sz="1400" kern="1200"/>
            <a:t>Employee motivation, job satisfaction, perceived performance, and intention to stay with the company are the variables that were measured.</a:t>
          </a:r>
        </a:p>
      </dsp:txBody>
      <dsp:txXfrm>
        <a:off x="765490" y="2643612"/>
        <a:ext cx="6427739" cy="703857"/>
      </dsp:txXfrm>
    </dsp:sp>
    <dsp:sp modelId="{BC2B7564-BCE7-4B76-BD65-3E24C75E5670}">
      <dsp:nvSpPr>
        <dsp:cNvPr id="0" name=""/>
        <dsp:cNvSpPr/>
      </dsp:nvSpPr>
      <dsp:spPr>
        <a:xfrm>
          <a:off x="0" y="3523433"/>
          <a:ext cx="7216416" cy="66245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EB1FFE-3808-4BCC-A2DA-7F925F2FB29A}">
      <dsp:nvSpPr>
        <dsp:cNvPr id="0" name=""/>
        <dsp:cNvSpPr/>
      </dsp:nvSpPr>
      <dsp:spPr>
        <a:xfrm>
          <a:off x="200392" y="3672485"/>
          <a:ext cx="364705" cy="364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3129F4-D294-476A-888B-EAC77F3C65BB}">
      <dsp:nvSpPr>
        <dsp:cNvPr id="0" name=""/>
        <dsp:cNvSpPr/>
      </dsp:nvSpPr>
      <dsp:spPr>
        <a:xfrm>
          <a:off x="765490" y="3523433"/>
          <a:ext cx="6427739" cy="70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92" tIns="74492" rIns="74492" bIns="74492" numCol="1" spcCol="1270" anchor="ctr" anchorCtr="0">
          <a:noAutofit/>
        </a:bodyPr>
        <a:lstStyle/>
        <a:p>
          <a:pPr marL="0" lvl="0" indent="0" algn="l" defTabSz="622300">
            <a:lnSpc>
              <a:spcPct val="90000"/>
            </a:lnSpc>
            <a:spcBef>
              <a:spcPct val="0"/>
            </a:spcBef>
            <a:spcAft>
              <a:spcPct val="35000"/>
            </a:spcAft>
            <a:buNone/>
          </a:pPr>
          <a:r>
            <a:rPr lang="en-US" sz="1400" kern="1200"/>
            <a:t>Justification: Online surveys are an economical and dependable way to get consistent data from a big sample (Bell and Waters, 2018). </a:t>
          </a:r>
        </a:p>
      </dsp:txBody>
      <dsp:txXfrm>
        <a:off x="765490" y="3523433"/>
        <a:ext cx="6427739" cy="703857"/>
      </dsp:txXfrm>
    </dsp:sp>
    <dsp:sp modelId="{4524F5E1-C3CB-433B-AEBB-7AF6FD7C5C22}">
      <dsp:nvSpPr>
        <dsp:cNvPr id="0" name=""/>
        <dsp:cNvSpPr/>
      </dsp:nvSpPr>
      <dsp:spPr>
        <a:xfrm>
          <a:off x="0" y="4403255"/>
          <a:ext cx="7216416" cy="6624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8469C-9D7D-4DC2-8DE0-5FA11B251EED}">
      <dsp:nvSpPr>
        <dsp:cNvPr id="0" name=""/>
        <dsp:cNvSpPr/>
      </dsp:nvSpPr>
      <dsp:spPr>
        <a:xfrm>
          <a:off x="200392" y="4552307"/>
          <a:ext cx="364705" cy="364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37E972-0E3D-4CDB-825F-CC891F53B269}">
      <dsp:nvSpPr>
        <dsp:cNvPr id="0" name=""/>
        <dsp:cNvSpPr/>
      </dsp:nvSpPr>
      <dsp:spPr>
        <a:xfrm>
          <a:off x="765490" y="4403255"/>
          <a:ext cx="6427739" cy="70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92" tIns="74492" rIns="74492" bIns="74492" numCol="1" spcCol="1270" anchor="ctr" anchorCtr="0">
          <a:noAutofit/>
        </a:bodyPr>
        <a:lstStyle/>
        <a:p>
          <a:pPr marL="0" lvl="0" indent="0" algn="l" defTabSz="622300">
            <a:lnSpc>
              <a:spcPct val="90000"/>
            </a:lnSpc>
            <a:spcBef>
              <a:spcPct val="0"/>
            </a:spcBef>
            <a:spcAft>
              <a:spcPct val="35000"/>
            </a:spcAft>
            <a:buNone/>
          </a:pPr>
          <a:r>
            <a:rPr lang="en-US" sz="1400" kern="1200"/>
            <a:t>Ethics: To ensure voluntary participation and ethical compliance, participants are asked for informed consent prior to completing the survey (UK, 2018). </a:t>
          </a:r>
        </a:p>
      </dsp:txBody>
      <dsp:txXfrm>
        <a:off x="765490" y="4403255"/>
        <a:ext cx="6427739" cy="703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273DF-BAF0-4597-81E8-AF24AD744567}">
      <dsp:nvSpPr>
        <dsp:cNvPr id="0" name=""/>
        <dsp:cNvSpPr/>
      </dsp:nvSpPr>
      <dsp:spPr>
        <a:xfrm>
          <a:off x="2324651" y="857283"/>
          <a:ext cx="502762" cy="91440"/>
        </a:xfrm>
        <a:custGeom>
          <a:avLst/>
          <a:gdLst/>
          <a:ahLst/>
          <a:cxnLst/>
          <a:rect l="0" t="0" r="0" b="0"/>
          <a:pathLst>
            <a:path>
              <a:moveTo>
                <a:pt x="0" y="45720"/>
              </a:moveTo>
              <a:lnTo>
                <a:pt x="5027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2698" y="900334"/>
        <a:ext cx="26668" cy="5338"/>
      </dsp:txXfrm>
    </dsp:sp>
    <dsp:sp modelId="{817581C2-3D1A-4F52-A216-2B1F7829595A}">
      <dsp:nvSpPr>
        <dsp:cNvPr id="0" name=""/>
        <dsp:cNvSpPr/>
      </dsp:nvSpPr>
      <dsp:spPr>
        <a:xfrm>
          <a:off x="7482" y="207312"/>
          <a:ext cx="2318968" cy="13913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1" tIns="119276" rIns="113631" bIns="119276" numCol="1" spcCol="1270" anchor="ctr" anchorCtr="0">
          <a:noAutofit/>
        </a:bodyPr>
        <a:lstStyle/>
        <a:p>
          <a:pPr marL="0" lvl="0" indent="0" algn="ctr" defTabSz="533400">
            <a:lnSpc>
              <a:spcPct val="90000"/>
            </a:lnSpc>
            <a:spcBef>
              <a:spcPct val="0"/>
            </a:spcBef>
            <a:spcAft>
              <a:spcPct val="35000"/>
            </a:spcAft>
            <a:buNone/>
          </a:pPr>
          <a:r>
            <a:rPr lang="en-US" sz="1200" b="1" kern="1200"/>
            <a:t>The University thinks that approval and review of research ethics are crucial for the following reasons</a:t>
          </a:r>
          <a:r>
            <a:rPr lang="en-US" sz="1200" kern="1200"/>
            <a:t>.</a:t>
          </a:r>
        </a:p>
      </dsp:txBody>
      <dsp:txXfrm>
        <a:off x="7482" y="207312"/>
        <a:ext cx="2318968" cy="1391381"/>
      </dsp:txXfrm>
    </dsp:sp>
    <dsp:sp modelId="{D4AABF71-2DF7-45C3-891E-60AEE468E6D2}">
      <dsp:nvSpPr>
        <dsp:cNvPr id="0" name=""/>
        <dsp:cNvSpPr/>
      </dsp:nvSpPr>
      <dsp:spPr>
        <a:xfrm>
          <a:off x="5176982" y="857283"/>
          <a:ext cx="502762" cy="91440"/>
        </a:xfrm>
        <a:custGeom>
          <a:avLst/>
          <a:gdLst/>
          <a:ahLst/>
          <a:cxnLst/>
          <a:rect l="0" t="0" r="0" b="0"/>
          <a:pathLst>
            <a:path>
              <a:moveTo>
                <a:pt x="0" y="45720"/>
              </a:moveTo>
              <a:lnTo>
                <a:pt x="5027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15029" y="900334"/>
        <a:ext cx="26668" cy="5338"/>
      </dsp:txXfrm>
    </dsp:sp>
    <dsp:sp modelId="{D3163EE0-7C27-41ED-BE1C-62E3EAA0402A}">
      <dsp:nvSpPr>
        <dsp:cNvPr id="0" name=""/>
        <dsp:cNvSpPr/>
      </dsp:nvSpPr>
      <dsp:spPr>
        <a:xfrm>
          <a:off x="2859814" y="207312"/>
          <a:ext cx="2318968" cy="13913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1" tIns="119276" rIns="113631" bIns="119276" numCol="1" spcCol="1270" anchor="ctr" anchorCtr="0">
          <a:noAutofit/>
        </a:bodyPr>
        <a:lstStyle/>
        <a:p>
          <a:pPr marL="0" lvl="0" indent="0" algn="ctr" defTabSz="533400">
            <a:lnSpc>
              <a:spcPct val="90000"/>
            </a:lnSpc>
            <a:spcBef>
              <a:spcPct val="0"/>
            </a:spcBef>
            <a:spcAft>
              <a:spcPct val="35000"/>
            </a:spcAft>
            <a:buNone/>
          </a:pPr>
          <a:r>
            <a:rPr lang="en-US" sz="1200" kern="1200"/>
            <a:t>To maintain the highest standards of integrity and care in every facet of research.</a:t>
          </a:r>
        </a:p>
      </dsp:txBody>
      <dsp:txXfrm>
        <a:off x="2859814" y="207312"/>
        <a:ext cx="2318968" cy="1391381"/>
      </dsp:txXfrm>
    </dsp:sp>
    <dsp:sp modelId="{3D21976B-48CB-40C0-9333-A0C2E0E54BE2}">
      <dsp:nvSpPr>
        <dsp:cNvPr id="0" name=""/>
        <dsp:cNvSpPr/>
      </dsp:nvSpPr>
      <dsp:spPr>
        <a:xfrm>
          <a:off x="8029313" y="857283"/>
          <a:ext cx="502762" cy="91440"/>
        </a:xfrm>
        <a:custGeom>
          <a:avLst/>
          <a:gdLst/>
          <a:ahLst/>
          <a:cxnLst/>
          <a:rect l="0" t="0" r="0" b="0"/>
          <a:pathLst>
            <a:path>
              <a:moveTo>
                <a:pt x="0" y="45720"/>
              </a:moveTo>
              <a:lnTo>
                <a:pt x="5027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67361" y="900334"/>
        <a:ext cx="26668" cy="5338"/>
      </dsp:txXfrm>
    </dsp:sp>
    <dsp:sp modelId="{07CAFB7C-BA87-4077-9344-200BB4DBF381}">
      <dsp:nvSpPr>
        <dsp:cNvPr id="0" name=""/>
        <dsp:cNvSpPr/>
      </dsp:nvSpPr>
      <dsp:spPr>
        <a:xfrm>
          <a:off x="5712145" y="207312"/>
          <a:ext cx="2318968" cy="13913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1" tIns="119276" rIns="113631" bIns="119276" numCol="1" spcCol="1270" anchor="ctr" anchorCtr="0">
          <a:noAutofit/>
        </a:bodyPr>
        <a:lstStyle/>
        <a:p>
          <a:pPr marL="0" lvl="0" indent="0" algn="ctr" defTabSz="533400">
            <a:lnSpc>
              <a:spcPct val="90000"/>
            </a:lnSpc>
            <a:spcBef>
              <a:spcPct val="0"/>
            </a:spcBef>
            <a:spcAft>
              <a:spcPct val="35000"/>
            </a:spcAft>
            <a:buNone/>
          </a:pPr>
          <a:r>
            <a:rPr lang="en-US" sz="1200" kern="1200"/>
            <a:t>To guarantee that research is carried out in compliance with relevant legal, ethical, and professional frameworks, duties, and standards. </a:t>
          </a:r>
        </a:p>
      </dsp:txBody>
      <dsp:txXfrm>
        <a:off x="5712145" y="207312"/>
        <a:ext cx="2318968" cy="1391381"/>
      </dsp:txXfrm>
    </dsp:sp>
    <dsp:sp modelId="{78E9AC48-54FB-4EEC-81ED-39591A0A0CFA}">
      <dsp:nvSpPr>
        <dsp:cNvPr id="0" name=""/>
        <dsp:cNvSpPr/>
      </dsp:nvSpPr>
      <dsp:spPr>
        <a:xfrm>
          <a:off x="1166967" y="1596894"/>
          <a:ext cx="8556993" cy="502762"/>
        </a:xfrm>
        <a:custGeom>
          <a:avLst/>
          <a:gdLst/>
          <a:ahLst/>
          <a:cxnLst/>
          <a:rect l="0" t="0" r="0" b="0"/>
          <a:pathLst>
            <a:path>
              <a:moveTo>
                <a:pt x="8556993" y="0"/>
              </a:moveTo>
              <a:lnTo>
                <a:pt x="8556993" y="268481"/>
              </a:lnTo>
              <a:lnTo>
                <a:pt x="0" y="268481"/>
              </a:lnTo>
              <a:lnTo>
                <a:pt x="0" y="50276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1123" y="1845606"/>
        <a:ext cx="428680" cy="5338"/>
      </dsp:txXfrm>
    </dsp:sp>
    <dsp:sp modelId="{D7AE337C-8C5B-4FCD-BE1A-90B7398C4C93}">
      <dsp:nvSpPr>
        <dsp:cNvPr id="0" name=""/>
        <dsp:cNvSpPr/>
      </dsp:nvSpPr>
      <dsp:spPr>
        <a:xfrm>
          <a:off x="8564476" y="207312"/>
          <a:ext cx="2318968" cy="13913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1" tIns="119276" rIns="113631" bIns="119276" numCol="1" spcCol="1270" anchor="ctr" anchorCtr="0">
          <a:noAutofit/>
        </a:bodyPr>
        <a:lstStyle/>
        <a:p>
          <a:pPr marL="0" lvl="0" indent="0" algn="ctr" defTabSz="533400">
            <a:lnSpc>
              <a:spcPct val="90000"/>
            </a:lnSpc>
            <a:spcBef>
              <a:spcPct val="0"/>
            </a:spcBef>
            <a:spcAft>
              <a:spcPct val="35000"/>
            </a:spcAft>
            <a:buNone/>
          </a:pPr>
          <a:r>
            <a:rPr lang="en-US" sz="1200" kern="1200"/>
            <a:t>To promote an environment for research that is built on best practices, good governance, a culture of integrity, and assistance for the growth of researchers.</a:t>
          </a:r>
        </a:p>
      </dsp:txBody>
      <dsp:txXfrm>
        <a:off x="8564476" y="207312"/>
        <a:ext cx="2318968" cy="1391381"/>
      </dsp:txXfrm>
    </dsp:sp>
    <dsp:sp modelId="{24C92844-9683-484D-B373-8F59E73DAF0E}">
      <dsp:nvSpPr>
        <dsp:cNvPr id="0" name=""/>
        <dsp:cNvSpPr/>
      </dsp:nvSpPr>
      <dsp:spPr>
        <a:xfrm>
          <a:off x="2324651" y="2782027"/>
          <a:ext cx="502762" cy="91440"/>
        </a:xfrm>
        <a:custGeom>
          <a:avLst/>
          <a:gdLst/>
          <a:ahLst/>
          <a:cxnLst/>
          <a:rect l="0" t="0" r="0" b="0"/>
          <a:pathLst>
            <a:path>
              <a:moveTo>
                <a:pt x="0" y="45720"/>
              </a:moveTo>
              <a:lnTo>
                <a:pt x="5027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2698" y="2825078"/>
        <a:ext cx="26668" cy="5338"/>
      </dsp:txXfrm>
    </dsp:sp>
    <dsp:sp modelId="{D36CAA1F-941B-4E06-A620-5BB0E0A40020}">
      <dsp:nvSpPr>
        <dsp:cNvPr id="0" name=""/>
        <dsp:cNvSpPr/>
      </dsp:nvSpPr>
      <dsp:spPr>
        <a:xfrm>
          <a:off x="7482" y="2132056"/>
          <a:ext cx="2318968" cy="13913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1" tIns="119276" rIns="113631" bIns="119276" numCol="1" spcCol="1270" anchor="ctr" anchorCtr="0">
          <a:noAutofit/>
        </a:bodyPr>
        <a:lstStyle/>
        <a:p>
          <a:pPr marL="0" lvl="0" indent="0" algn="ctr" defTabSz="533400">
            <a:lnSpc>
              <a:spcPct val="90000"/>
            </a:lnSpc>
            <a:spcBef>
              <a:spcPct val="0"/>
            </a:spcBef>
            <a:spcAft>
              <a:spcPct val="35000"/>
            </a:spcAft>
            <a:buNone/>
          </a:pPr>
          <a:r>
            <a:rPr lang="en-US" sz="1200" kern="1200"/>
            <a:t>Use transparent, timely, robust, and fair procedures to deal with allegations of research misconduct where they arise.</a:t>
          </a:r>
        </a:p>
      </dsp:txBody>
      <dsp:txXfrm>
        <a:off x="7482" y="2132056"/>
        <a:ext cx="2318968" cy="1391381"/>
      </dsp:txXfrm>
    </dsp:sp>
    <dsp:sp modelId="{239A21F1-92B7-47C8-B91C-966BD87A986E}">
      <dsp:nvSpPr>
        <dsp:cNvPr id="0" name=""/>
        <dsp:cNvSpPr/>
      </dsp:nvSpPr>
      <dsp:spPr>
        <a:xfrm>
          <a:off x="5176982" y="2782027"/>
          <a:ext cx="502762" cy="91440"/>
        </a:xfrm>
        <a:custGeom>
          <a:avLst/>
          <a:gdLst/>
          <a:ahLst/>
          <a:cxnLst/>
          <a:rect l="0" t="0" r="0" b="0"/>
          <a:pathLst>
            <a:path>
              <a:moveTo>
                <a:pt x="0" y="45720"/>
              </a:moveTo>
              <a:lnTo>
                <a:pt x="5027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15029" y="2825078"/>
        <a:ext cx="26668" cy="5338"/>
      </dsp:txXfrm>
    </dsp:sp>
    <dsp:sp modelId="{F86AE3D6-A625-4D72-9BD0-3C83C10DCB36}">
      <dsp:nvSpPr>
        <dsp:cNvPr id="0" name=""/>
        <dsp:cNvSpPr/>
      </dsp:nvSpPr>
      <dsp:spPr>
        <a:xfrm>
          <a:off x="2859814" y="2132056"/>
          <a:ext cx="2318968" cy="13913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1" tIns="119276" rIns="113631" bIns="119276" numCol="1" spcCol="1270" anchor="ctr" anchorCtr="0">
          <a:noAutofit/>
        </a:bodyPr>
        <a:lstStyle/>
        <a:p>
          <a:pPr marL="0" lvl="0" indent="0" algn="ctr" defTabSz="533400">
            <a:lnSpc>
              <a:spcPct val="90000"/>
            </a:lnSpc>
            <a:spcBef>
              <a:spcPct val="0"/>
            </a:spcBef>
            <a:spcAft>
              <a:spcPct val="35000"/>
            </a:spcAft>
            <a:buNone/>
          </a:pPr>
          <a:r>
            <a:rPr lang="en-US" sz="1200" kern="1200"/>
            <a:t>To make sure the University complies with the Data Protection Act of 2018, the General Data Protection Regulation of 2018, and the United Kingdom General Data Protection Regulation of 2020 ("UK GDPR") regarding the processing of research data.</a:t>
          </a:r>
        </a:p>
      </dsp:txBody>
      <dsp:txXfrm>
        <a:off x="2859814" y="2132056"/>
        <a:ext cx="2318968" cy="1391381"/>
      </dsp:txXfrm>
    </dsp:sp>
    <dsp:sp modelId="{1BC2EC68-849B-40B2-9312-DCC927ACAC49}">
      <dsp:nvSpPr>
        <dsp:cNvPr id="0" name=""/>
        <dsp:cNvSpPr/>
      </dsp:nvSpPr>
      <dsp:spPr>
        <a:xfrm>
          <a:off x="8029313" y="2782027"/>
          <a:ext cx="502762" cy="91440"/>
        </a:xfrm>
        <a:custGeom>
          <a:avLst/>
          <a:gdLst/>
          <a:ahLst/>
          <a:cxnLst/>
          <a:rect l="0" t="0" r="0" b="0"/>
          <a:pathLst>
            <a:path>
              <a:moveTo>
                <a:pt x="0" y="45720"/>
              </a:moveTo>
              <a:lnTo>
                <a:pt x="5027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67361" y="2825078"/>
        <a:ext cx="26668" cy="5338"/>
      </dsp:txXfrm>
    </dsp:sp>
    <dsp:sp modelId="{66321D16-4A25-45EC-9A54-306A3CB7045C}">
      <dsp:nvSpPr>
        <dsp:cNvPr id="0" name=""/>
        <dsp:cNvSpPr/>
      </dsp:nvSpPr>
      <dsp:spPr>
        <a:xfrm>
          <a:off x="5712145" y="2132056"/>
          <a:ext cx="2318968" cy="13913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1" tIns="119276" rIns="113631" bIns="119276" numCol="1" spcCol="1270" anchor="ctr" anchorCtr="0">
          <a:noAutofit/>
        </a:bodyPr>
        <a:lstStyle/>
        <a:p>
          <a:pPr marL="0" lvl="0" indent="0" algn="ctr" defTabSz="533400">
            <a:lnSpc>
              <a:spcPct val="90000"/>
            </a:lnSpc>
            <a:spcBef>
              <a:spcPct val="0"/>
            </a:spcBef>
            <a:spcAft>
              <a:spcPct val="35000"/>
            </a:spcAft>
            <a:buNone/>
          </a:pPr>
          <a:r>
            <a:rPr lang="en-US" sz="1200" kern="1200"/>
            <a:t>To collaborate with other institutions as needed to improve the integrity of research and to publicly and routinely assess advancements.</a:t>
          </a:r>
        </a:p>
      </dsp:txBody>
      <dsp:txXfrm>
        <a:off x="5712145" y="2132056"/>
        <a:ext cx="2318968" cy="1391381"/>
      </dsp:txXfrm>
    </dsp:sp>
    <dsp:sp modelId="{CB562F91-2103-46C9-94B2-C2199CF031D3}">
      <dsp:nvSpPr>
        <dsp:cNvPr id="0" name=""/>
        <dsp:cNvSpPr/>
      </dsp:nvSpPr>
      <dsp:spPr>
        <a:xfrm>
          <a:off x="8564476" y="2132056"/>
          <a:ext cx="2318968" cy="13913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31" tIns="119276" rIns="113631" bIns="119276" numCol="1" spcCol="1270" anchor="ctr" anchorCtr="0">
          <a:noAutofit/>
        </a:bodyPr>
        <a:lstStyle/>
        <a:p>
          <a:pPr marL="0" lvl="0" indent="0" algn="ctr" defTabSz="533400">
            <a:lnSpc>
              <a:spcPct val="90000"/>
            </a:lnSpc>
            <a:spcBef>
              <a:spcPct val="0"/>
            </a:spcBef>
            <a:spcAft>
              <a:spcPct val="35000"/>
            </a:spcAft>
            <a:buNone/>
          </a:pPr>
          <a:r>
            <a:rPr lang="en-US" sz="1200" kern="1200"/>
            <a:t>(UWTSD, 2022)</a:t>
          </a:r>
        </a:p>
      </dsp:txBody>
      <dsp:txXfrm>
        <a:off x="8564476" y="2132056"/>
        <a:ext cx="2318968" cy="1391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24CBB-E8D6-44A0-8655-07658C2287CC}">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0B67F-13CC-42CA-9053-27C072390F65}">
      <dsp:nvSpPr>
        <dsp:cNvPr id="0" name=""/>
        <dsp:cNvSpPr/>
      </dsp:nvSpPr>
      <dsp:spPr>
        <a:xfrm>
          <a:off x="0" y="0"/>
          <a:ext cx="1443283" cy="5111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latin typeface="Arial" panose="020B0604020202020204" pitchFamily="34" charset="0"/>
              <a:cs typeface="Arial" panose="020B0604020202020204" pitchFamily="34" charset="0"/>
            </a:rPr>
            <a:t>Limitations</a:t>
          </a:r>
          <a:endParaRPr lang="en-US" sz="1900" kern="1200" dirty="0">
            <a:latin typeface="Arial" panose="020B0604020202020204" pitchFamily="34" charset="0"/>
            <a:cs typeface="Arial" panose="020B0604020202020204" pitchFamily="34" charset="0"/>
          </a:endParaRPr>
        </a:p>
      </dsp:txBody>
      <dsp:txXfrm>
        <a:off x="0" y="0"/>
        <a:ext cx="1443283" cy="5111260"/>
      </dsp:txXfrm>
    </dsp:sp>
    <dsp:sp modelId="{90AC091B-83C3-4787-BFBF-889DF4E55C63}">
      <dsp:nvSpPr>
        <dsp:cNvPr id="0" name=""/>
        <dsp:cNvSpPr/>
      </dsp:nvSpPr>
      <dsp:spPr>
        <a:xfrm>
          <a:off x="1551529" y="60084"/>
          <a:ext cx="5664886" cy="1201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Small sample size: The findings may not be representative of the wider hospitality industry, limiting the </a:t>
          </a:r>
          <a:r>
            <a:rPr lang="en-US" sz="1600" kern="1200" dirty="0" err="1">
              <a:latin typeface="Arial" panose="020B0604020202020204" pitchFamily="34" charset="0"/>
              <a:cs typeface="Arial" panose="020B0604020202020204" pitchFamily="34" charset="0"/>
            </a:rPr>
            <a:t>generalisability</a:t>
          </a:r>
          <a:r>
            <a:rPr lang="en-US" sz="1600" kern="1200" dirty="0">
              <a:latin typeface="Arial" panose="020B0604020202020204" pitchFamily="34" charset="0"/>
              <a:cs typeface="Arial" panose="020B0604020202020204" pitchFamily="34" charset="0"/>
            </a:rPr>
            <a:t> of the results (Bryman &amp; Bell, 2023).</a:t>
          </a:r>
        </a:p>
      </dsp:txBody>
      <dsp:txXfrm>
        <a:off x="1551529" y="60084"/>
        <a:ext cx="5664886" cy="1201695"/>
      </dsp:txXfrm>
    </dsp:sp>
    <dsp:sp modelId="{ED8E6FC6-FEFF-441E-B24F-796B270D6E9A}">
      <dsp:nvSpPr>
        <dsp:cNvPr id="0" name=""/>
        <dsp:cNvSpPr/>
      </dsp:nvSpPr>
      <dsp:spPr>
        <a:xfrm>
          <a:off x="1443283" y="1261779"/>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999E92-4983-48AD-B667-B8C96A8A49A8}">
      <dsp:nvSpPr>
        <dsp:cNvPr id="0" name=""/>
        <dsp:cNvSpPr/>
      </dsp:nvSpPr>
      <dsp:spPr>
        <a:xfrm>
          <a:off x="1551529" y="1321864"/>
          <a:ext cx="5664886" cy="1201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Saunders et al. explain that time constraints limit the amount of data collected and the depth of the analysis, which may be limited to the time available (2023).</a:t>
          </a:r>
        </a:p>
      </dsp:txBody>
      <dsp:txXfrm>
        <a:off x="1551529" y="1321864"/>
        <a:ext cx="5664886" cy="1201695"/>
      </dsp:txXfrm>
    </dsp:sp>
    <dsp:sp modelId="{F8A9ED2B-0908-4F3F-8FCC-85EB96B34BBB}">
      <dsp:nvSpPr>
        <dsp:cNvPr id="0" name=""/>
        <dsp:cNvSpPr/>
      </dsp:nvSpPr>
      <dsp:spPr>
        <a:xfrm>
          <a:off x="1443283" y="2523559"/>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ED42F1-1FF0-4214-874D-4F3A7C2B5E28}">
      <dsp:nvSpPr>
        <dsp:cNvPr id="0" name=""/>
        <dsp:cNvSpPr/>
      </dsp:nvSpPr>
      <dsp:spPr>
        <a:xfrm>
          <a:off x="1551529" y="2583644"/>
          <a:ext cx="5664886" cy="1201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Access to participants: encouraging the participation of employees can reduce the response rate and impact the data collection and may ultimately make it difficult to obtain the consent of catering companies. (Bell &amp; Waters, 2018).</a:t>
          </a:r>
        </a:p>
      </dsp:txBody>
      <dsp:txXfrm>
        <a:off x="1551529" y="2583644"/>
        <a:ext cx="5664886" cy="1201695"/>
      </dsp:txXfrm>
    </dsp:sp>
    <dsp:sp modelId="{9030EB5D-858F-436C-94B7-5D08C59A1C5A}">
      <dsp:nvSpPr>
        <dsp:cNvPr id="0" name=""/>
        <dsp:cNvSpPr/>
      </dsp:nvSpPr>
      <dsp:spPr>
        <a:xfrm>
          <a:off x="1443283" y="3785339"/>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9AB599-6411-4F15-A86E-267A56DEB200}">
      <dsp:nvSpPr>
        <dsp:cNvPr id="0" name=""/>
        <dsp:cNvSpPr/>
      </dsp:nvSpPr>
      <dsp:spPr>
        <a:xfrm>
          <a:off x="1551529" y="3845424"/>
          <a:ext cx="5664886" cy="1201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Self-reported data: the reliability of the results may be affected by the bias of the responses or by the social desirability of the answers to the survey.(Bryman &amp; Bell, 2023).</a:t>
          </a:r>
        </a:p>
      </dsp:txBody>
      <dsp:txXfrm>
        <a:off x="1551529" y="3845424"/>
        <a:ext cx="5664886" cy="1201695"/>
      </dsp:txXfrm>
    </dsp:sp>
    <dsp:sp modelId="{A8B99EFE-B19A-4652-B871-E2F0A7A09854}">
      <dsp:nvSpPr>
        <dsp:cNvPr id="0" name=""/>
        <dsp:cNvSpPr/>
      </dsp:nvSpPr>
      <dsp:spPr>
        <a:xfrm>
          <a:off x="1443283" y="5047119"/>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C3315-53FA-49DD-8A36-E728C28B894B}">
      <dsp:nvSpPr>
        <dsp:cNvPr id="0" name=""/>
        <dsp:cNvSpPr/>
      </dsp:nvSpPr>
      <dsp:spPr>
        <a:xfrm>
          <a:off x="539510" y="330973"/>
          <a:ext cx="723779" cy="723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F4AD45-B6F3-438E-AE77-307C875E401C}">
      <dsp:nvSpPr>
        <dsp:cNvPr id="0" name=""/>
        <dsp:cNvSpPr/>
      </dsp:nvSpPr>
      <dsp:spPr>
        <a:xfrm>
          <a:off x="97200" y="1368646"/>
          <a:ext cx="1608398" cy="104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To increase the generalizability of the findings, conduct the study with a larger, more diverse sample across various hospitality sectors (Bryman &amp; Bell, 2023).</a:t>
          </a:r>
        </a:p>
      </dsp:txBody>
      <dsp:txXfrm>
        <a:off x="97200" y="1368646"/>
        <a:ext cx="1608398" cy="1046087"/>
      </dsp:txXfrm>
    </dsp:sp>
    <dsp:sp modelId="{A52763C2-D153-4BA5-B4F6-22BBDED6CE81}">
      <dsp:nvSpPr>
        <dsp:cNvPr id="0" name=""/>
        <dsp:cNvSpPr/>
      </dsp:nvSpPr>
      <dsp:spPr>
        <a:xfrm>
          <a:off x="2429378" y="330973"/>
          <a:ext cx="723779" cy="723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7B077-9004-4F0C-8264-E24A9727166F}">
      <dsp:nvSpPr>
        <dsp:cNvPr id="0" name=""/>
        <dsp:cNvSpPr/>
      </dsp:nvSpPr>
      <dsp:spPr>
        <a:xfrm>
          <a:off x="1987068" y="1368646"/>
          <a:ext cx="1608398" cy="104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Use a longitudinal study design to examine how employee motivation and retention change over time (Saunders et al., 2023).</a:t>
          </a:r>
        </a:p>
      </dsp:txBody>
      <dsp:txXfrm>
        <a:off x="1987068" y="1368646"/>
        <a:ext cx="1608398" cy="1046087"/>
      </dsp:txXfrm>
    </dsp:sp>
    <dsp:sp modelId="{5CF65344-A11E-4D09-9008-5640EE9F7EC3}">
      <dsp:nvSpPr>
        <dsp:cNvPr id="0" name=""/>
        <dsp:cNvSpPr/>
      </dsp:nvSpPr>
      <dsp:spPr>
        <a:xfrm>
          <a:off x="4319246" y="330973"/>
          <a:ext cx="723779" cy="723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2A74CB-326A-4362-8822-053032B0AD4B}">
      <dsp:nvSpPr>
        <dsp:cNvPr id="0" name=""/>
        <dsp:cNvSpPr/>
      </dsp:nvSpPr>
      <dsp:spPr>
        <a:xfrm>
          <a:off x="3876936" y="1368646"/>
          <a:ext cx="1608398" cy="104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Use a mixed-methods approach to better understand employee experiences by combining surveys and interviews (Creswell &amp; Creswell, 2018).</a:t>
          </a:r>
        </a:p>
      </dsp:txBody>
      <dsp:txXfrm>
        <a:off x="3876936" y="1368646"/>
        <a:ext cx="1608398" cy="1046087"/>
      </dsp:txXfrm>
    </dsp:sp>
    <dsp:sp modelId="{8EB7EC01-D1C4-490F-8204-56BAE00E078F}">
      <dsp:nvSpPr>
        <dsp:cNvPr id="0" name=""/>
        <dsp:cNvSpPr/>
      </dsp:nvSpPr>
      <dsp:spPr>
        <a:xfrm>
          <a:off x="6209114" y="330973"/>
          <a:ext cx="723779" cy="723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EB7032-A6E6-4DB2-BDD3-432C81F9340F}">
      <dsp:nvSpPr>
        <dsp:cNvPr id="0" name=""/>
        <dsp:cNvSpPr/>
      </dsp:nvSpPr>
      <dsp:spPr>
        <a:xfrm>
          <a:off x="5766805" y="1368646"/>
          <a:ext cx="1608398" cy="104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To find potential differences, compare motivational factors across various job roles, demographic groups, and hospitality sectors (Bryman &amp; Bell, 2023).</a:t>
          </a:r>
        </a:p>
      </dsp:txBody>
      <dsp:txXfrm>
        <a:off x="5766805" y="1368646"/>
        <a:ext cx="1608398" cy="1046087"/>
      </dsp:txXfrm>
    </dsp:sp>
    <dsp:sp modelId="{2478E3B8-EE53-411E-8CC7-5DB56DDA6A00}">
      <dsp:nvSpPr>
        <dsp:cNvPr id="0" name=""/>
        <dsp:cNvSpPr/>
      </dsp:nvSpPr>
      <dsp:spPr>
        <a:xfrm>
          <a:off x="3374312" y="2816833"/>
          <a:ext cx="723779" cy="723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F438AC-686F-45C0-8DAB-0E355256604F}">
      <dsp:nvSpPr>
        <dsp:cNvPr id="0" name=""/>
        <dsp:cNvSpPr/>
      </dsp:nvSpPr>
      <dsp:spPr>
        <a:xfrm>
          <a:off x="2932002" y="3854507"/>
          <a:ext cx="1608398" cy="104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Examine the long-term effects of career development, flexible work schedules, and recognition programs on employee retention in the hospitality sector (Camilleri, Troise, and Morrison, 2023</a:t>
          </a:r>
          <a:r>
            <a:rPr lang="en-US" sz="1100" kern="1200" dirty="0"/>
            <a:t>).</a:t>
          </a:r>
        </a:p>
      </dsp:txBody>
      <dsp:txXfrm>
        <a:off x="2932002" y="3854507"/>
        <a:ext cx="1608398" cy="10460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45302-5FE6-4E99-A808-DE65E7560508}" type="datetimeFigureOut">
              <a:rPr lang="en-GB" smtClean="0"/>
              <a:t>26/06/2026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D24198-B057-46A0-8DEF-F98C7D2D889B}" type="slidenum">
              <a:rPr lang="en-GB" smtClean="0"/>
              <a:t>‹#›</a:t>
            </a:fld>
            <a:endParaRPr lang="en-GB"/>
          </a:p>
        </p:txBody>
      </p:sp>
    </p:spTree>
    <p:extLst>
      <p:ext uri="{BB962C8B-B14F-4D97-AF65-F5344CB8AC3E}">
        <p14:creationId xmlns:p14="http://schemas.microsoft.com/office/powerpoint/2010/main" val="3719792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D24198-B057-46A0-8DEF-F98C7D2D889B}" type="slidenum">
              <a:rPr lang="en-GB" smtClean="0"/>
              <a:t>5</a:t>
            </a:fld>
            <a:endParaRPr lang="en-GB"/>
          </a:p>
        </p:txBody>
      </p:sp>
    </p:spTree>
    <p:extLst>
      <p:ext uri="{BB962C8B-B14F-4D97-AF65-F5344CB8AC3E}">
        <p14:creationId xmlns:p14="http://schemas.microsoft.com/office/powerpoint/2010/main" val="2628708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6/26/2026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44682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6/26/2026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18284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6/26/2026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0344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6/26/2026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99076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6/26/2026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31488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6/26/2026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26706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6/26/2026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25804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6/26/2026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53143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6/26/2026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85381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6/26/2026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4741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6/26/2026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7162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6/26/2026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88115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emf"/><Relationship Id="rId1" Type="http://schemas.openxmlformats.org/officeDocument/2006/relationships/slideLayout" Target="../slideLayouts/slideLayout7.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16/08/5-ways-to-boost-motivation-at-workplac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DD75E-756D-68BB-6611-9D4E9544978C}"/>
              </a:ext>
            </a:extLst>
          </p:cNvPr>
          <p:cNvSpPr>
            <a:spLocks noGrp="1"/>
          </p:cNvSpPr>
          <p:nvPr>
            <p:ph type="ctrTitle"/>
          </p:nvPr>
        </p:nvSpPr>
        <p:spPr>
          <a:xfrm>
            <a:off x="640080" y="1031001"/>
            <a:ext cx="5852160" cy="1437879"/>
          </a:xfrm>
        </p:spPr>
        <p:txBody>
          <a:bodyPr vert="horz" lIns="91440" tIns="45720" rIns="91440" bIns="45720" rtlCol="0" anchor="t">
            <a:normAutofit/>
          </a:bodyPr>
          <a:lstStyle/>
          <a:p>
            <a:pPr>
              <a:lnSpc>
                <a:spcPct val="90000"/>
              </a:lnSpc>
            </a:pPr>
            <a:r>
              <a:rPr lang="en-US" sz="3400" dirty="0">
                <a:latin typeface="Arial" panose="020B0604020202020204" pitchFamily="34" charset="0"/>
                <a:cs typeface="Arial" panose="020B0604020202020204" pitchFamily="34" charset="0"/>
              </a:rPr>
              <a:t>Research Proposal (BMWS5014)</a:t>
            </a:r>
          </a:p>
        </p:txBody>
      </p:sp>
      <p:cxnSp>
        <p:nvCxnSpPr>
          <p:cNvPr id="13" name="Straight Connector 12">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1507FB9-2488-3C4F-0BFB-B1AAD8BA3835}"/>
              </a:ext>
            </a:extLst>
          </p:cNvPr>
          <p:cNvSpPr>
            <a:spLocks noGrp="1"/>
          </p:cNvSpPr>
          <p:nvPr>
            <p:ph type="subTitle" idx="1"/>
          </p:nvPr>
        </p:nvSpPr>
        <p:spPr>
          <a:xfrm>
            <a:off x="640080" y="2468880"/>
            <a:ext cx="5852160" cy="3829041"/>
          </a:xfrm>
        </p:spPr>
        <p:txBody>
          <a:bodyPr vert="horz" lIns="91440" tIns="45720" rIns="91440" bIns="45720" rtlCol="0">
            <a:normAutofit/>
          </a:bodyPr>
          <a:lstStyle/>
          <a:p>
            <a:pPr>
              <a:lnSpc>
                <a:spcPct val="120000"/>
              </a:lnSpc>
            </a:pPr>
            <a:r>
              <a:rPr lang="en-US" dirty="0">
                <a:latin typeface="Arial" panose="020B0604020202020204" pitchFamily="34" charset="0"/>
                <a:cs typeface="Arial" panose="020B0604020202020204" pitchFamily="34" charset="0"/>
              </a:rPr>
              <a:t>Employee motivation in the hospitality sector: Elements affecting performance and retention</a:t>
            </a:r>
          </a:p>
          <a:p>
            <a:pPr>
              <a:lnSpc>
                <a:spcPct val="120000"/>
              </a:lnSpc>
            </a:pPr>
            <a:endParaRPr lang="en-US" dirty="0"/>
          </a:p>
          <a:p>
            <a:pPr>
              <a:lnSpc>
                <a:spcPct val="120000"/>
              </a:lnSpc>
            </a:pPr>
            <a:r>
              <a:rPr lang="en-US" b="0" dirty="0">
                <a:latin typeface="Arial" panose="020B0604020202020204" pitchFamily="34" charset="0"/>
                <a:cs typeface="Arial" panose="020B0604020202020204" pitchFamily="34" charset="0"/>
              </a:rPr>
              <a:t>Mariela Hidalgo (2318489)</a:t>
            </a:r>
          </a:p>
          <a:p>
            <a:pPr>
              <a:lnSpc>
                <a:spcPct val="120000"/>
              </a:lnSpc>
            </a:pPr>
            <a:r>
              <a:rPr lang="en-US" b="0" dirty="0">
                <a:latin typeface="Arial" panose="020B0604020202020204" pitchFamily="34" charset="0"/>
                <a:cs typeface="Arial" panose="020B0604020202020204" pitchFamily="34" charset="0"/>
              </a:rPr>
              <a:t>Date:26/06/2026</a:t>
            </a:r>
          </a:p>
          <a:p>
            <a:pPr>
              <a:lnSpc>
                <a:spcPct val="120000"/>
              </a:lnSpc>
              <a:buFont typeface="Arial" panose="020B0604020202020204" pitchFamily="34" charset="0"/>
              <a:buChar char="•"/>
            </a:pPr>
            <a:endParaRPr lang="en-US" dirty="0"/>
          </a:p>
          <a:p>
            <a:pPr>
              <a:lnSpc>
                <a:spcPct val="120000"/>
              </a:lnSpc>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DADB4110-1193-1883-80B8-324B72E588BE}"/>
              </a:ext>
            </a:extLst>
          </p:cNvPr>
          <p:cNvPicPr>
            <a:picLocks noChangeAspect="1"/>
          </p:cNvPicPr>
          <p:nvPr/>
        </p:nvPicPr>
        <p:blipFill>
          <a:blip r:embed="rId2"/>
          <a:srcRect l="32122" r="18941"/>
          <a:stretch>
            <a:fillRect/>
          </a:stretch>
        </p:blipFill>
        <p:spPr>
          <a:xfrm>
            <a:off x="7345680" y="10"/>
            <a:ext cx="4846320" cy="6857990"/>
          </a:xfrm>
          <a:prstGeom prst="rect">
            <a:avLst/>
          </a:prstGeom>
        </p:spPr>
      </p:pic>
    </p:spTree>
    <p:extLst>
      <p:ext uri="{BB962C8B-B14F-4D97-AF65-F5344CB8AC3E}">
        <p14:creationId xmlns:p14="http://schemas.microsoft.com/office/powerpoint/2010/main" val="1472817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83A66-4A11-3962-3341-66846479E3B0}"/>
              </a:ext>
            </a:extLst>
          </p:cNvPr>
          <p:cNvSpPr>
            <a:spLocks noGrp="1"/>
          </p:cNvSpPr>
          <p:nvPr>
            <p:ph type="title"/>
          </p:nvPr>
        </p:nvSpPr>
        <p:spPr>
          <a:xfrm>
            <a:off x="640080" y="1371600"/>
            <a:ext cx="5852160" cy="1097280"/>
          </a:xfrm>
        </p:spPr>
        <p:txBody>
          <a:bodyPr anchor="t">
            <a:normAutofit/>
          </a:bodyPr>
          <a:lstStyle/>
          <a:p>
            <a:r>
              <a:rPr lang="en-GB" dirty="0">
                <a:latin typeface="Arial" panose="020B0604020202020204" pitchFamily="34" charset="0"/>
                <a:cs typeface="Arial" panose="020B0604020202020204" pitchFamily="34" charset="0"/>
              </a:rPr>
              <a:t>Introduction</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D64E94-7589-66E0-615F-178E3A8594D5}"/>
              </a:ext>
            </a:extLst>
          </p:cNvPr>
          <p:cNvSpPr>
            <a:spLocks noGrp="1"/>
          </p:cNvSpPr>
          <p:nvPr>
            <p:ph idx="1"/>
          </p:nvPr>
        </p:nvSpPr>
        <p:spPr>
          <a:xfrm>
            <a:off x="640080" y="2402602"/>
            <a:ext cx="6144178" cy="3895319"/>
          </a:xfrm>
        </p:spPr>
        <p:txBody>
          <a:bodyPr>
            <a:normAutofit/>
          </a:bodyPr>
          <a:lstStyle/>
          <a:p>
            <a:pPr marL="0" indent="0">
              <a:lnSpc>
                <a:spcPct val="110000"/>
              </a:lnSpc>
              <a:buNone/>
            </a:pPr>
            <a:r>
              <a:rPr lang="en-US" sz="1200" dirty="0">
                <a:latin typeface="Arial" panose="020B0604020202020204" pitchFamily="34" charset="0"/>
                <a:cs typeface="Arial" panose="020B0604020202020204" pitchFamily="34" charset="0"/>
              </a:rPr>
              <a:t>One of the biggest and fastest-growing industries in the world, the hospitality sector employs people in lodging facilities, dining establishments, caterers, and travel agencies (Baum, 2018). The industry still has high employee turnover and job dissatisfaction despite its economic significance, which can have a detrimental impact on customer satisfaction, service quality, and </a:t>
            </a:r>
            <a:r>
              <a:rPr lang="en-US" sz="1200" dirty="0" err="1">
                <a:latin typeface="Arial" panose="020B0604020202020204" pitchFamily="34" charset="0"/>
                <a:cs typeface="Arial" panose="020B0604020202020204" pitchFamily="34" charset="0"/>
              </a:rPr>
              <a:t>organisational</a:t>
            </a:r>
            <a:r>
              <a:rPr lang="en-US" sz="1200" dirty="0">
                <a:latin typeface="Arial" panose="020B0604020202020204" pitchFamily="34" charset="0"/>
                <a:cs typeface="Arial" panose="020B0604020202020204" pitchFamily="34" charset="0"/>
              </a:rPr>
              <a:t> performance (Hinkin and Tracey, 2000; Tracey &amp; Hinkin, 2008). </a:t>
            </a:r>
          </a:p>
          <a:p>
            <a:pPr marL="0" indent="0">
              <a:lnSpc>
                <a:spcPct val="110000"/>
              </a:lnSpc>
              <a:buNone/>
            </a:pPr>
            <a:r>
              <a:rPr lang="en-US" sz="1200" dirty="0">
                <a:latin typeface="Arial" panose="020B0604020202020204" pitchFamily="34" charset="0"/>
                <a:cs typeface="Arial" panose="020B0604020202020204" pitchFamily="34" charset="0"/>
              </a:rPr>
              <a:t>It is acknowledged that employee motivation significantly impacts performance, job satisfaction, and staff retention. In general, motivated workers are more dedicated to their company, engaged, and productive (Herzberg, 1968; Ryan &amp; Deci, 2000). </a:t>
            </a:r>
          </a:p>
          <a:p>
            <a:pPr marL="0" indent="0">
              <a:lnSpc>
                <a:spcPct val="110000"/>
              </a:lnSpc>
              <a:buNone/>
            </a:pPr>
            <a:r>
              <a:rPr lang="en-US" sz="1200" dirty="0">
                <a:latin typeface="Arial" panose="020B0604020202020204" pitchFamily="34" charset="0"/>
                <a:cs typeface="Arial" panose="020B0604020202020204" pitchFamily="34" charset="0"/>
              </a:rPr>
              <a:t>Nearly 70% of hospitality businesses are operating below the required staffing levels, according to recent findings from the UK Hospitality Survey (2025). This underscores the importance of understanding what drives employees to remain in the industry. So, the purpose of this study is to identify the key variables affecting employee motivation in catering services and to investigate how these variables impact employee performance and retention.</a:t>
            </a:r>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E11CAFF-6098-04DF-EA7A-F57F41D6AF6A}"/>
              </a:ext>
            </a:extLst>
          </p:cNvPr>
          <p:cNvPicPr>
            <a:picLocks noChangeAspect="1"/>
          </p:cNvPicPr>
          <p:nvPr/>
        </p:nvPicPr>
        <p:blipFill>
          <a:blip r:embed="rId2"/>
          <a:srcRect l="42240" r="18010"/>
          <a:stretch>
            <a:fillRect/>
          </a:stretch>
        </p:blipFill>
        <p:spPr>
          <a:xfrm>
            <a:off x="7345680" y="10"/>
            <a:ext cx="4846320" cy="6857990"/>
          </a:xfrm>
          <a:prstGeom prst="rect">
            <a:avLst/>
          </a:prstGeom>
        </p:spPr>
      </p:pic>
    </p:spTree>
    <p:extLst>
      <p:ext uri="{BB962C8B-B14F-4D97-AF65-F5344CB8AC3E}">
        <p14:creationId xmlns:p14="http://schemas.microsoft.com/office/powerpoint/2010/main" val="1276875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FAF5A6-5F3A-186D-0722-201B727EFA06}"/>
              </a:ext>
            </a:extLst>
          </p:cNvPr>
          <p:cNvSpPr>
            <a:spLocks noGrp="1"/>
          </p:cNvSpPr>
          <p:nvPr>
            <p:ph type="title"/>
          </p:nvPr>
        </p:nvSpPr>
        <p:spPr>
          <a:xfrm>
            <a:off x="640080" y="914399"/>
            <a:ext cx="3000587" cy="4160520"/>
          </a:xfrm>
        </p:spPr>
        <p:txBody>
          <a:bodyPr anchor="t">
            <a:normAutofit/>
          </a:bodyPr>
          <a:lstStyle/>
          <a:p>
            <a:r>
              <a:rPr lang="en-GB" sz="3300">
                <a:latin typeface="Arial" panose="020B0604020202020204" pitchFamily="34" charset="0"/>
                <a:cs typeface="Arial" panose="020B0604020202020204" pitchFamily="34" charset="0"/>
              </a:rPr>
              <a:t>Methodology</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5DFF28-7990-0317-6861-4B28CEAD3B38}"/>
              </a:ext>
            </a:extLst>
          </p:cNvPr>
          <p:cNvGraphicFramePr>
            <a:graphicFrameLocks noGrp="1"/>
          </p:cNvGraphicFramePr>
          <p:nvPr>
            <p:ph idx="1"/>
            <p:extLst>
              <p:ext uri="{D42A27DB-BD31-4B8C-83A1-F6EECF244321}">
                <p14:modId xmlns:p14="http://schemas.microsoft.com/office/powerpoint/2010/main" val="416985391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741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50E936-9529-2742-FB09-FB2C7FDCB4EC}"/>
              </a:ext>
            </a:extLst>
          </p:cNvPr>
          <p:cNvPicPr>
            <a:picLocks noChangeAspect="1"/>
          </p:cNvPicPr>
          <p:nvPr/>
        </p:nvPicPr>
        <p:blipFill>
          <a:blip r:embed="rId2"/>
          <a:stretch>
            <a:fillRect/>
          </a:stretch>
        </p:blipFill>
        <p:spPr>
          <a:xfrm>
            <a:off x="206477" y="0"/>
            <a:ext cx="7581163" cy="6858000"/>
          </a:xfrm>
          <a:prstGeom prst="rect">
            <a:avLst/>
          </a:prstGeom>
        </p:spPr>
      </p:pic>
      <p:pic>
        <p:nvPicPr>
          <p:cNvPr id="5" name="Picture 4">
            <a:extLst>
              <a:ext uri="{FF2B5EF4-FFF2-40B4-BE49-F238E27FC236}">
                <a16:creationId xmlns:a16="http://schemas.microsoft.com/office/drawing/2014/main" id="{4E5AD673-AF93-A41D-94F1-726A4E4E7B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87640" y="737491"/>
            <a:ext cx="4404360" cy="4823079"/>
          </a:xfrm>
          <a:prstGeom prst="rect">
            <a:avLst/>
          </a:prstGeom>
        </p:spPr>
      </p:pic>
      <p:sp>
        <p:nvSpPr>
          <p:cNvPr id="6" name="TextBox 5">
            <a:extLst>
              <a:ext uri="{FF2B5EF4-FFF2-40B4-BE49-F238E27FC236}">
                <a16:creationId xmlns:a16="http://schemas.microsoft.com/office/drawing/2014/main" id="{8672D526-ECE4-3EDA-4C78-F07E5BE02C31}"/>
              </a:ext>
            </a:extLst>
          </p:cNvPr>
          <p:cNvSpPr txBox="1"/>
          <p:nvPr/>
        </p:nvSpPr>
        <p:spPr>
          <a:xfrm>
            <a:off x="7787640" y="5560570"/>
            <a:ext cx="4404360" cy="230832"/>
          </a:xfrm>
          <a:prstGeom prst="rect">
            <a:avLst/>
          </a:prstGeom>
          <a:noFill/>
        </p:spPr>
        <p:txBody>
          <a:bodyPr wrap="square" rtlCol="0">
            <a:spAutoFit/>
          </a:bodyPr>
          <a:lstStyle/>
          <a:p>
            <a:r>
              <a:rPr lang="en-GB" sz="900" dirty="0">
                <a:hlinkClick r:id="rId4" tooltip="https://technofaq.org/posts/2016/08/5-ways-to-boost-motivation-at-workplace/"/>
              </a:rPr>
              <a:t>This Photo</a:t>
            </a:r>
            <a:r>
              <a:rPr lang="en-GB" sz="900" dirty="0"/>
              <a:t> by Unknown Author is licensed under </a:t>
            </a:r>
            <a:r>
              <a:rPr lang="en-GB" sz="900" dirty="0">
                <a:hlinkClick r:id="rId5" tooltip="https://creativecommons.org/licenses/by-nc-sa/3.0/"/>
              </a:rPr>
              <a:t>CC BY-SA-NC</a:t>
            </a:r>
            <a:endParaRPr lang="en-GB" sz="900" dirty="0"/>
          </a:p>
        </p:txBody>
      </p:sp>
    </p:spTree>
    <p:extLst>
      <p:ext uri="{BB962C8B-B14F-4D97-AF65-F5344CB8AC3E}">
        <p14:creationId xmlns:p14="http://schemas.microsoft.com/office/powerpoint/2010/main" val="3940684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29C00-4E77-289A-C585-AF3CB6F1C42A}"/>
              </a:ext>
            </a:extLst>
          </p:cNvPr>
          <p:cNvSpPr>
            <a:spLocks noGrp="1"/>
          </p:cNvSpPr>
          <p:nvPr>
            <p:ph type="title"/>
          </p:nvPr>
        </p:nvSpPr>
        <p:spPr>
          <a:xfrm>
            <a:off x="640080" y="1371600"/>
            <a:ext cx="5852160" cy="1097280"/>
          </a:xfrm>
        </p:spPr>
        <p:txBody>
          <a:bodyPr anchor="t">
            <a:normAutofit/>
          </a:bodyPr>
          <a:lstStyle/>
          <a:p>
            <a:r>
              <a:rPr lang="en-GB" dirty="0">
                <a:latin typeface="Arial" panose="020B0604020202020204" pitchFamily="34" charset="0"/>
                <a:cs typeface="Arial" panose="020B0604020202020204" pitchFamily="34" charset="0"/>
              </a:rPr>
              <a:t>Ethical Considerations</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FA8900-2AF8-2ECC-E5B8-F25B6D0BB8BE}"/>
              </a:ext>
            </a:extLst>
          </p:cNvPr>
          <p:cNvSpPr>
            <a:spLocks noGrp="1"/>
          </p:cNvSpPr>
          <p:nvPr>
            <p:ph idx="1"/>
          </p:nvPr>
        </p:nvSpPr>
        <p:spPr>
          <a:xfrm>
            <a:off x="640080" y="2633236"/>
            <a:ext cx="5852160" cy="3664685"/>
          </a:xfrm>
        </p:spPr>
        <p:txBody>
          <a:bodyPr>
            <a:normAutofit/>
          </a:bodyPr>
          <a:lstStyle/>
          <a:p>
            <a:pPr>
              <a:lnSpc>
                <a:spcPct val="110000"/>
              </a:lnSpc>
            </a:pPr>
            <a:r>
              <a:rPr lang="en-US" sz="1400" dirty="0">
                <a:latin typeface="Arial" panose="020B0604020202020204" pitchFamily="34" charset="0"/>
                <a:cs typeface="Arial" panose="020B0604020202020204" pitchFamily="34" charset="0"/>
              </a:rPr>
              <a:t>Each survey participant will provide a document of informed consent indicating that they understand your research and are willing to participate. (UK, 2018). It is recommended that participants receive an ‘information sheet’ during recruitment. This document provides the information they need to give informed consent and outlines their rights.</a:t>
            </a:r>
          </a:p>
          <a:p>
            <a:pPr>
              <a:lnSpc>
                <a:spcPct val="110000"/>
              </a:lnSpc>
            </a:pPr>
            <a:r>
              <a:rPr lang="en-US" sz="1400" dirty="0">
                <a:latin typeface="Arial" panose="020B0604020202020204" pitchFamily="34" charset="0"/>
                <a:cs typeface="Arial" panose="020B0604020202020204" pitchFamily="34" charset="0"/>
              </a:rPr>
              <a:t>Information sheets also help to ensure that participants are prepared and not surprised by the research activities they will be involved in, to make sure we  give them the sheet before the research session</a:t>
            </a:r>
          </a:p>
          <a:p>
            <a:pPr>
              <a:lnSpc>
                <a:spcPct val="110000"/>
              </a:lnSpc>
            </a:pPr>
            <a:r>
              <a:rPr lang="en-US" sz="1400" dirty="0">
                <a:latin typeface="Arial" panose="020B0604020202020204" pitchFamily="34" charset="0"/>
                <a:cs typeface="Arial" panose="020B0604020202020204" pitchFamily="34" charset="0"/>
              </a:rPr>
              <a:t>know how you will be recording the sessions and any data you want to collect, so, they  do not feel pressured to agree to things they’re not comfortable with</a:t>
            </a:r>
          </a:p>
          <a:p>
            <a:pPr marL="0" indent="0">
              <a:lnSpc>
                <a:spcPct val="110000"/>
              </a:lnSpc>
              <a:buNone/>
            </a:pPr>
            <a:endParaRPr lang="en-GB" sz="1400" dirty="0"/>
          </a:p>
        </p:txBody>
      </p:sp>
      <p:pic>
        <p:nvPicPr>
          <p:cNvPr id="5" name="Picture 4" descr="Pen placed on top of a signature line">
            <a:extLst>
              <a:ext uri="{FF2B5EF4-FFF2-40B4-BE49-F238E27FC236}">
                <a16:creationId xmlns:a16="http://schemas.microsoft.com/office/drawing/2014/main" id="{59067D30-CA96-9EAA-570D-F2221A208BB6}"/>
              </a:ext>
            </a:extLst>
          </p:cNvPr>
          <p:cNvPicPr>
            <a:picLocks noChangeAspect="1"/>
          </p:cNvPicPr>
          <p:nvPr/>
        </p:nvPicPr>
        <p:blipFill>
          <a:blip r:embed="rId3"/>
          <a:srcRect l="51362" r="1467"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402831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41148-AC0C-E860-199B-09A68CB706C2}"/>
              </a:ext>
            </a:extLst>
          </p:cNvPr>
          <p:cNvSpPr>
            <a:spLocks noGrp="1"/>
          </p:cNvSpPr>
          <p:nvPr>
            <p:ph type="title"/>
          </p:nvPr>
        </p:nvSpPr>
        <p:spPr>
          <a:xfrm>
            <a:off x="640079" y="1135626"/>
            <a:ext cx="10890929" cy="1032387"/>
          </a:xfrm>
        </p:spPr>
        <p:txBody>
          <a:bodyPr/>
          <a:lstStyle/>
          <a:p>
            <a:r>
              <a:rPr lang="en-GB" dirty="0">
                <a:latin typeface="Arial" panose="020B0604020202020204" pitchFamily="34" charset="0"/>
                <a:cs typeface="Arial" panose="020B0604020202020204" pitchFamily="34" charset="0"/>
              </a:rPr>
              <a:t>University Ethical guidelines</a:t>
            </a:r>
          </a:p>
        </p:txBody>
      </p:sp>
      <p:graphicFrame>
        <p:nvGraphicFramePr>
          <p:cNvPr id="5" name="Content Placeholder 2">
            <a:extLst>
              <a:ext uri="{FF2B5EF4-FFF2-40B4-BE49-F238E27FC236}">
                <a16:creationId xmlns:a16="http://schemas.microsoft.com/office/drawing/2014/main" id="{C135AFF1-2B48-F0B4-89B3-3EF23B54E9D6}"/>
              </a:ext>
            </a:extLst>
          </p:cNvPr>
          <p:cNvGraphicFramePr>
            <a:graphicFrameLocks noGrp="1"/>
          </p:cNvGraphicFramePr>
          <p:nvPr>
            <p:ph idx="1"/>
          </p:nvPr>
        </p:nvGraphicFramePr>
        <p:xfrm>
          <a:off x="640080" y="2468881"/>
          <a:ext cx="10890928" cy="3730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4653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279980-10BE-7FE6-8CB2-AF1C18B5021F}"/>
              </a:ext>
            </a:extLst>
          </p:cNvPr>
          <p:cNvSpPr>
            <a:spLocks noGrp="1"/>
          </p:cNvSpPr>
          <p:nvPr>
            <p:ph type="title"/>
          </p:nvPr>
        </p:nvSpPr>
        <p:spPr>
          <a:xfrm>
            <a:off x="640080" y="914399"/>
            <a:ext cx="3000587" cy="4160520"/>
          </a:xfrm>
        </p:spPr>
        <p:txBody>
          <a:bodyPr anchor="t">
            <a:normAutofit/>
          </a:bodyPr>
          <a:lstStyle/>
          <a:p>
            <a:r>
              <a:rPr lang="en-GB" sz="2300" dirty="0">
                <a:latin typeface="Arial" panose="020B0604020202020204" pitchFamily="34" charset="0"/>
                <a:cs typeface="Arial" panose="020B0604020202020204" pitchFamily="34" charset="0"/>
              </a:rPr>
              <a:t>Limitations and Recommendations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6BED7CE-5BCE-E7B0-8C54-F363A76AAD7B}"/>
              </a:ext>
            </a:extLst>
          </p:cNvPr>
          <p:cNvGraphicFramePr>
            <a:graphicFrameLocks noGrp="1"/>
          </p:cNvGraphicFramePr>
          <p:nvPr>
            <p:ph idx="1"/>
            <p:extLst>
              <p:ext uri="{D42A27DB-BD31-4B8C-83A1-F6EECF244321}">
                <p14:modId xmlns:p14="http://schemas.microsoft.com/office/powerpoint/2010/main" val="2181538776"/>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4595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021EAC-26D1-6FFC-5575-67726F6FC8AD}"/>
              </a:ext>
            </a:extLst>
          </p:cNvPr>
          <p:cNvSpPr>
            <a:spLocks noGrp="1"/>
          </p:cNvSpPr>
          <p:nvPr>
            <p:ph type="title"/>
          </p:nvPr>
        </p:nvSpPr>
        <p:spPr>
          <a:xfrm>
            <a:off x="640080" y="914399"/>
            <a:ext cx="3000587" cy="4160520"/>
          </a:xfrm>
        </p:spPr>
        <p:txBody>
          <a:bodyPr anchor="t">
            <a:normAutofit/>
          </a:bodyPr>
          <a:lstStyle/>
          <a:p>
            <a:r>
              <a:rPr lang="en-GB" sz="2500">
                <a:latin typeface="Arial" panose="020B0604020202020204" pitchFamily="34" charset="0"/>
                <a:cs typeface="Arial" panose="020B0604020202020204" pitchFamily="34" charset="0"/>
              </a:rPr>
              <a:t>Recomendations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AD0EED3-7F10-8EBE-0318-732C7ECA3446}"/>
              </a:ext>
            </a:extLst>
          </p:cNvPr>
          <p:cNvGraphicFramePr>
            <a:graphicFrameLocks noGrp="1"/>
          </p:cNvGraphicFramePr>
          <p:nvPr>
            <p:ph idx="1"/>
            <p:extLst>
              <p:ext uri="{D42A27DB-BD31-4B8C-83A1-F6EECF244321}">
                <p14:modId xmlns:p14="http://schemas.microsoft.com/office/powerpoint/2010/main" val="4097866537"/>
              </p:ext>
            </p:extLst>
          </p:nvPr>
        </p:nvGraphicFramePr>
        <p:xfrm>
          <a:off x="4047344" y="914398"/>
          <a:ext cx="7472404" cy="5231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7853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607FF7-C989-7400-EAEB-41FF13D8DB78}"/>
              </a:ext>
            </a:extLst>
          </p:cNvPr>
          <p:cNvSpPr>
            <a:spLocks noGrp="1"/>
          </p:cNvSpPr>
          <p:nvPr>
            <p:ph type="title"/>
          </p:nvPr>
        </p:nvSpPr>
        <p:spPr>
          <a:xfrm>
            <a:off x="5496821" y="1371600"/>
            <a:ext cx="6034187" cy="1097280"/>
          </a:xfrm>
        </p:spPr>
        <p:txBody>
          <a:bodyPr>
            <a:normAutofit/>
          </a:bodyPr>
          <a:lstStyle/>
          <a:p>
            <a:r>
              <a:rPr lang="en-GB" dirty="0">
                <a:latin typeface="Arial" panose="020B0604020202020204" pitchFamily="34" charset="0"/>
                <a:cs typeface="Arial" panose="020B0604020202020204" pitchFamily="34" charset="0"/>
              </a:rPr>
              <a:t>Conclusion</a:t>
            </a:r>
          </a:p>
        </p:txBody>
      </p:sp>
      <p:pic>
        <p:nvPicPr>
          <p:cNvPr id="5" name="Picture 4" descr="Colorful carved figures of humans">
            <a:extLst>
              <a:ext uri="{FF2B5EF4-FFF2-40B4-BE49-F238E27FC236}">
                <a16:creationId xmlns:a16="http://schemas.microsoft.com/office/drawing/2014/main" id="{3A80E3BE-D4A2-C7D0-4FCC-CBC94C3B5D78}"/>
              </a:ext>
            </a:extLst>
          </p:cNvPr>
          <p:cNvPicPr>
            <a:picLocks noChangeAspect="1"/>
          </p:cNvPicPr>
          <p:nvPr/>
        </p:nvPicPr>
        <p:blipFill>
          <a:blip r:embed="rId2"/>
          <a:srcRect l="24881" r="24648"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61C3E8-FF87-9818-06C7-61524BC7558A}"/>
              </a:ext>
            </a:extLst>
          </p:cNvPr>
          <p:cNvSpPr>
            <a:spLocks noGrp="1"/>
          </p:cNvSpPr>
          <p:nvPr>
            <p:ph idx="1"/>
          </p:nvPr>
        </p:nvSpPr>
        <p:spPr>
          <a:xfrm>
            <a:off x="5496821" y="2633236"/>
            <a:ext cx="6034187" cy="3664687"/>
          </a:xfrm>
        </p:spPr>
        <p:txBody>
          <a:bodyPr>
            <a:normAutofit/>
          </a:bodyPr>
          <a:lstStyle/>
          <a:p>
            <a:pPr marL="0" indent="0">
              <a:lnSpc>
                <a:spcPct val="110000"/>
              </a:lnSpc>
              <a:buNone/>
            </a:pPr>
            <a:r>
              <a:rPr lang="en-US" sz="1300" dirty="0">
                <a:latin typeface="Arial" panose="020B0604020202020204" pitchFamily="34" charset="0"/>
                <a:cs typeface="Arial" panose="020B0604020202020204" pitchFamily="34" charset="0"/>
              </a:rPr>
              <a:t>Employee motivation, the quality of service, and retention are all directly linked to employee retention, which is a key issue in the hospitality sector. The aim of the study is to look at the variables that influence employee motivation and their impact on the performance of the </a:t>
            </a:r>
            <a:r>
              <a:rPr lang="en-US" sz="1300" dirty="0" err="1">
                <a:latin typeface="Arial" panose="020B0604020202020204" pitchFamily="34" charset="0"/>
                <a:cs typeface="Arial" panose="020B0604020202020204" pitchFamily="34" charset="0"/>
              </a:rPr>
              <a:t>organisation</a:t>
            </a:r>
            <a:r>
              <a:rPr lang="en-US" sz="1300" dirty="0">
                <a:latin typeface="Arial" panose="020B0604020202020204" pitchFamily="34" charset="0"/>
                <a:cs typeface="Arial" panose="020B0604020202020204" pitchFamily="34" charset="0"/>
              </a:rPr>
              <a:t>. </a:t>
            </a:r>
          </a:p>
          <a:p>
            <a:pPr marL="0" indent="0">
              <a:lnSpc>
                <a:spcPct val="110000"/>
              </a:lnSpc>
              <a:buNone/>
            </a:pPr>
            <a:r>
              <a:rPr lang="en-US" sz="1300" dirty="0">
                <a:latin typeface="Arial" panose="020B0604020202020204" pitchFamily="34" charset="0"/>
                <a:cs typeface="Arial" panose="020B0604020202020204" pitchFamily="34" charset="0"/>
              </a:rPr>
              <a:t>Using quantitative research methods and established incentive theories, the study aims to advance both theoretical knowledge and practice in hospitality management.</a:t>
            </a:r>
          </a:p>
          <a:p>
            <a:pPr marL="0" indent="0">
              <a:lnSpc>
                <a:spcPct val="110000"/>
              </a:lnSpc>
              <a:buNone/>
            </a:pPr>
            <a:r>
              <a:rPr lang="en-US" sz="1300" dirty="0">
                <a:latin typeface="Arial" panose="020B0604020202020204" pitchFamily="34" charset="0"/>
                <a:cs typeface="Arial" panose="020B0604020202020204" pitchFamily="34" charset="0"/>
              </a:rPr>
              <a:t> Research shows that both monetary and non-monetary rewards affect employee motivation. While non-financial compensation includes training, career advancement, recognition, and support systems, financial compensation includes salary, bonuses, and benefits. </a:t>
            </a:r>
          </a:p>
          <a:p>
            <a:pPr marL="0" indent="0">
              <a:lnSpc>
                <a:spcPct val="110000"/>
              </a:lnSpc>
              <a:buNone/>
            </a:pPr>
            <a:r>
              <a:rPr lang="en-US" sz="1300" dirty="0">
                <a:latin typeface="Arial" panose="020B0604020202020204" pitchFamily="34" charset="0"/>
                <a:cs typeface="Arial" panose="020B0604020202020204" pitchFamily="34" charset="0"/>
              </a:rPr>
              <a:t>Although financial compensation remains important, new research shows that other factors often have a greater impact on workers' long-term commitment and satisfaction.</a:t>
            </a: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486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4811FE-D61C-828D-082A-429A71EE4DC2}"/>
              </a:ext>
            </a:extLst>
          </p:cNvPr>
          <p:cNvSpPr>
            <a:spLocks noGrp="1"/>
          </p:cNvSpPr>
          <p:nvPr>
            <p:ph type="title"/>
          </p:nvPr>
        </p:nvSpPr>
        <p:spPr>
          <a:xfrm>
            <a:off x="5496821" y="1031006"/>
            <a:ext cx="6034187" cy="812542"/>
          </a:xfrm>
        </p:spPr>
        <p:txBody>
          <a:bodyPr>
            <a:normAutofit/>
          </a:bodyPr>
          <a:lstStyle/>
          <a:p>
            <a:r>
              <a:rPr lang="en-GB" dirty="0">
                <a:latin typeface="Arial" panose="020B0604020202020204" pitchFamily="34" charset="0"/>
                <a:cs typeface="Arial" panose="020B0604020202020204" pitchFamily="34" charset="0"/>
              </a:rPr>
              <a:t>References</a:t>
            </a:r>
          </a:p>
        </p:txBody>
      </p:sp>
      <p:pic>
        <p:nvPicPr>
          <p:cNvPr id="5" name="Picture 4" descr="Files in folders">
            <a:extLst>
              <a:ext uri="{FF2B5EF4-FFF2-40B4-BE49-F238E27FC236}">
                <a16:creationId xmlns:a16="http://schemas.microsoft.com/office/drawing/2014/main" id="{C3D43AD0-0D67-F4C6-ABC5-9328A1D722EC}"/>
              </a:ext>
            </a:extLst>
          </p:cNvPr>
          <p:cNvPicPr>
            <a:picLocks noChangeAspect="1"/>
          </p:cNvPicPr>
          <p:nvPr/>
        </p:nvPicPr>
        <p:blipFill>
          <a:blip r:embed="rId2"/>
          <a:srcRect l="27179" r="25538"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5AD22B-0968-28B0-8DD5-9948058BC864}"/>
              </a:ext>
            </a:extLst>
          </p:cNvPr>
          <p:cNvSpPr>
            <a:spLocks noGrp="1"/>
          </p:cNvSpPr>
          <p:nvPr>
            <p:ph idx="1"/>
          </p:nvPr>
        </p:nvSpPr>
        <p:spPr>
          <a:xfrm>
            <a:off x="5496821" y="2062012"/>
            <a:ext cx="6034187" cy="4235912"/>
          </a:xfrm>
        </p:spPr>
        <p:txBody>
          <a:bodyPr>
            <a:normAutofit fontScale="25000" lnSpcReduction="20000"/>
          </a:bodyPr>
          <a:lstStyle/>
          <a:p>
            <a:endParaRPr lang="en-US" dirty="0"/>
          </a:p>
          <a:p>
            <a:r>
              <a:rPr lang="en-US" sz="3200" dirty="0">
                <a:latin typeface="Arial" panose="020B0604020202020204" pitchFamily="34" charset="0"/>
                <a:cs typeface="Arial" panose="020B0604020202020204" pitchFamily="34" charset="0"/>
              </a:rPr>
              <a:t> Bell, J. and Waters, S. (2018). Doing Your Research Project. Maidenhead: McGraw-Hill.</a:t>
            </a:r>
          </a:p>
          <a:p>
            <a:r>
              <a:rPr lang="en-US" sz="3200" dirty="0">
                <a:latin typeface="Arial" panose="020B0604020202020204" pitchFamily="34" charset="0"/>
                <a:cs typeface="Arial" panose="020B0604020202020204" pitchFamily="34" charset="0"/>
              </a:rPr>
              <a:t>Bell, J. and Waters, S. (2018). Doing Your Research Project. Maidenhead: McGraw-Hill. </a:t>
            </a:r>
          </a:p>
          <a:p>
            <a:r>
              <a:rPr lang="en-US" sz="3200" dirty="0">
                <a:latin typeface="Arial" panose="020B0604020202020204" pitchFamily="34" charset="0"/>
                <a:cs typeface="Arial" panose="020B0604020202020204" pitchFamily="34" charset="0"/>
              </a:rPr>
              <a:t> Bryman, A. and Bell, E. (2023) Business Research Methods. Oxford: Oxford University Press.</a:t>
            </a:r>
          </a:p>
          <a:p>
            <a:r>
              <a:rPr lang="en-US" sz="3200" dirty="0">
                <a:latin typeface="Arial" panose="020B0604020202020204" pitchFamily="34" charset="0"/>
                <a:cs typeface="Arial" panose="020B0604020202020204" pitchFamily="34" charset="0"/>
              </a:rPr>
              <a:t>Camilleri, M.A., Troise, C., and Morrison, A.M. (2023). Motivations and commitment to work in the hospitality industry: investigating employee psychology and responsible organizational </a:t>
            </a:r>
            <a:r>
              <a:rPr lang="en-US" sz="3200" dirty="0" err="1">
                <a:latin typeface="Arial" panose="020B0604020202020204" pitchFamily="34" charset="0"/>
                <a:cs typeface="Arial" panose="020B0604020202020204" pitchFamily="34" charset="0"/>
              </a:rPr>
              <a:t>behaviours</a:t>
            </a:r>
            <a:r>
              <a:rPr lang="en-US" sz="3200" dirty="0">
                <a:latin typeface="Arial" panose="020B0604020202020204" pitchFamily="34" charset="0"/>
                <a:cs typeface="Arial" panose="020B0604020202020204" pitchFamily="34" charset="0"/>
              </a:rPr>
              <a:t>. Tourism Review. </a:t>
            </a:r>
            <a:r>
              <a:rPr lang="en-US" sz="3200" dirty="0" err="1">
                <a:latin typeface="Arial" panose="020B0604020202020204" pitchFamily="34" charset="0"/>
                <a:cs typeface="Arial" panose="020B0604020202020204" pitchFamily="34" charset="0"/>
              </a:rPr>
              <a:t>doi</a:t>
            </a:r>
            <a:r>
              <a:rPr lang="en-US" sz="3200" dirty="0">
                <a:latin typeface="Arial" panose="020B0604020202020204" pitchFamily="34" charset="0"/>
                <a:cs typeface="Arial" panose="020B0604020202020204" pitchFamily="34" charset="0"/>
              </a:rPr>
              <a:t>: https://doi.org/10.1108/tr-12-2022-0611.</a:t>
            </a:r>
          </a:p>
          <a:p>
            <a:r>
              <a:rPr lang="en-US" sz="3200" dirty="0">
                <a:latin typeface="Arial" panose="020B0604020202020204" pitchFamily="34" charset="0"/>
                <a:cs typeface="Arial" panose="020B0604020202020204" pitchFamily="34" charset="0"/>
              </a:rPr>
              <a:t>Creswell, J.W. and Creswell, J.D. (2023) Research Design: Qualitative, Quantitative and Mixed Methods Approaches. Thousand Oaks, CA: SAGE.</a:t>
            </a:r>
          </a:p>
          <a:p>
            <a:r>
              <a:rPr lang="en-US" sz="3200" dirty="0">
                <a:latin typeface="Arial" panose="020B0604020202020204" pitchFamily="34" charset="0"/>
                <a:cs typeface="Arial" panose="020B0604020202020204" pitchFamily="34" charset="0"/>
              </a:rPr>
              <a:t>GOV.UK (2018). Getting Informed Consent for User Research. [online] Gov.UK. Available at: https://www.gov.uk/service-manual/user-research/getting-users-consent-for-research.</a:t>
            </a:r>
          </a:p>
          <a:p>
            <a:r>
              <a:rPr lang="en-US" sz="3200" dirty="0">
                <a:latin typeface="Arial" panose="020B0604020202020204" pitchFamily="34" charset="0"/>
                <a:cs typeface="Arial" panose="020B0604020202020204" pitchFamily="34" charset="0"/>
              </a:rPr>
              <a:t> Herzberg, F. (1968) 'One more time: How do you motivate employees?', Harvard Business Review, 46(1), pp.53–62.</a:t>
            </a:r>
          </a:p>
          <a:p>
            <a:r>
              <a:rPr lang="en-US" sz="3200" dirty="0">
                <a:latin typeface="Arial" panose="020B0604020202020204" pitchFamily="34" charset="0"/>
                <a:cs typeface="Arial" panose="020B0604020202020204" pitchFamily="34" charset="0"/>
              </a:rPr>
              <a:t>Hinkin, T.R. and Tracey, J.B. (2000) 'The cost of turnover: Putting a price on the learning curve', Cornell Hotel and Restaurant Administration Quarterly, 41(3), pp.14–21.</a:t>
            </a:r>
          </a:p>
          <a:p>
            <a:r>
              <a:rPr lang="en-US" sz="3200" dirty="0">
                <a:latin typeface="Arial" panose="020B0604020202020204" pitchFamily="34" charset="0"/>
                <a:cs typeface="Arial" panose="020B0604020202020204" pitchFamily="34" charset="0"/>
              </a:rPr>
              <a:t>Research Integrity and Ethics. [online] The University of Wales Trinity Saint David. Available at: https://www.uwtsd.ac.uk/research/research-integrity-and-ethics.</a:t>
            </a:r>
          </a:p>
          <a:p>
            <a:r>
              <a:rPr lang="en-US" sz="3200" dirty="0">
                <a:latin typeface="Arial" panose="020B0604020202020204" pitchFamily="34" charset="0"/>
                <a:cs typeface="Arial" panose="020B0604020202020204" pitchFamily="34" charset="0"/>
              </a:rPr>
              <a:t> Ryan, R.M. and Deci, E.L. (2000) 'Self-determination theory and the facilitation of intrinsic motivation, social development, and well-being', American Psychologist, 55(1), pp.68–78.</a:t>
            </a:r>
          </a:p>
          <a:p>
            <a:r>
              <a:rPr lang="en-US" sz="3200" dirty="0">
                <a:latin typeface="Arial" panose="020B0604020202020204" pitchFamily="34" charset="0"/>
                <a:cs typeface="Arial" panose="020B0604020202020204" pitchFamily="34" charset="0"/>
              </a:rPr>
              <a:t>Saunders, M.N.K., Lewis, P., and Thornhill, A. (2023). Research Methods for Business Students. 9th </a:t>
            </a:r>
            <a:r>
              <a:rPr lang="en-US" sz="3200" dirty="0" err="1">
                <a:latin typeface="Arial" panose="020B0604020202020204" pitchFamily="34" charset="0"/>
                <a:cs typeface="Arial" panose="020B0604020202020204" pitchFamily="34" charset="0"/>
              </a:rPr>
              <a:t>edn</a:t>
            </a:r>
            <a:r>
              <a:rPr lang="en-US" sz="3200" dirty="0">
                <a:latin typeface="Arial" panose="020B0604020202020204" pitchFamily="34" charset="0"/>
                <a:cs typeface="Arial" panose="020B0604020202020204" pitchFamily="34" charset="0"/>
              </a:rPr>
              <a:t>. Harlow: Pearson. UWTSD (2022). </a:t>
            </a:r>
          </a:p>
          <a:p>
            <a:r>
              <a:rPr lang="en-US" sz="3200" dirty="0">
                <a:latin typeface="Arial" panose="020B0604020202020204" pitchFamily="34" charset="0"/>
                <a:cs typeface="Arial" panose="020B0604020202020204" pitchFamily="34" charset="0"/>
              </a:rPr>
              <a:t> Tracey, J.B. and Hinkin, T.R. (2008) 'Contextual factors and cost profiles associated with employee turnover', Cornell Hospitality Quarterly, 49(1), pp.12–27. </a:t>
            </a:r>
          </a:p>
          <a:p>
            <a:pPr marL="0" indent="0">
              <a:buNone/>
            </a:pPr>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237526701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198</TotalTime>
  <Words>1487</Words>
  <Application>Microsoft Office PowerPoint</Application>
  <PresentationFormat>Widescreen</PresentationFormat>
  <Paragraphs>66</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Grandview Display</vt:lpstr>
      <vt:lpstr>DashVTI</vt:lpstr>
      <vt:lpstr>Research Proposal (BMWS5014)</vt:lpstr>
      <vt:lpstr>Introduction</vt:lpstr>
      <vt:lpstr>Methodology</vt:lpstr>
      <vt:lpstr>PowerPoint Presentation</vt:lpstr>
      <vt:lpstr>Ethical Considerations</vt:lpstr>
      <vt:lpstr>University Ethical guidelines</vt:lpstr>
      <vt:lpstr>Limitations and Recommendations</vt:lpstr>
      <vt:lpstr>Recomendations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Mariela Hidalgo</dc:creator>
  <cp:lastModifiedBy>Mariela Hidalgo</cp:lastModifiedBy>
  <cp:revision>1</cp:revision>
  <dcterms:created xsi:type="dcterms:W3CDTF">2026-06-25T22:03:48Z</dcterms:created>
  <dcterms:modified xsi:type="dcterms:W3CDTF">2026-06-26T09:02:16Z</dcterms:modified>
</cp:coreProperties>
</file>