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9" r:id="rId4"/>
    <p:sldId id="258"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8F49CD-5BC9-4A43-880C-3141950F4841}" v="75" dt="2019-10-27T22:39:08.4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6102" autoAdjust="0"/>
    <p:restoredTop sz="94660"/>
  </p:normalViewPr>
  <p:slideViewPr>
    <p:cSldViewPr snapToGrid="0">
      <p:cViewPr>
        <p:scale>
          <a:sx n="66" d="100"/>
          <a:sy n="66" d="100"/>
        </p:scale>
        <p:origin x="360" y="48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E91199-A8B5-4AB7-9D9C-95F527CF1048}" type="datetimeFigureOut">
              <a:rPr lang="en-GB" smtClean="0"/>
              <a:t>29/10/2019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E70698-518A-4782-849B-68CB664497F1}" type="slidenum">
              <a:rPr lang="en-GB" smtClean="0"/>
              <a:t>‹#›</a:t>
            </a:fld>
            <a:endParaRPr lang="en-GB"/>
          </a:p>
        </p:txBody>
      </p:sp>
    </p:spTree>
    <p:extLst>
      <p:ext uri="{BB962C8B-B14F-4D97-AF65-F5344CB8AC3E}">
        <p14:creationId xmlns:p14="http://schemas.microsoft.com/office/powerpoint/2010/main" val="1715337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4444-0E93-4109-8EC9-D77F7BB368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E32250-489A-42A3-A935-E6EBEF96A1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18CDEDF-3FEE-45E9-8B65-379C84873A86}"/>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5" name="Footer Placeholder 4">
            <a:extLst>
              <a:ext uri="{FF2B5EF4-FFF2-40B4-BE49-F238E27FC236}">
                <a16:creationId xmlns:a16="http://schemas.microsoft.com/office/drawing/2014/main" id="{51700FF1-CB3E-4E93-9E20-AAF02DC2E2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9E8751-001A-4065-9168-204813830792}"/>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3579164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27262-DE2D-4498-B512-985C5B89D1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5D8BC8-0ED8-4578-A064-B30D4F499C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A7B66D-9BFB-4042-84A7-A3829168D841}"/>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5" name="Footer Placeholder 4">
            <a:extLst>
              <a:ext uri="{FF2B5EF4-FFF2-40B4-BE49-F238E27FC236}">
                <a16:creationId xmlns:a16="http://schemas.microsoft.com/office/drawing/2014/main" id="{AC3F3CE7-9A42-448E-88A8-205A75B8A9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9475C7-A328-458B-AB30-D3DB41DF44A2}"/>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4008599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061F6-2A83-4111-89D3-D9653619AB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12262F-5ABC-45D7-9CB6-5792BCC875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4DE71A-E8BC-41B6-9222-D1C83574B235}"/>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5" name="Footer Placeholder 4">
            <a:extLst>
              <a:ext uri="{FF2B5EF4-FFF2-40B4-BE49-F238E27FC236}">
                <a16:creationId xmlns:a16="http://schemas.microsoft.com/office/drawing/2014/main" id="{C719EAF2-02AF-4600-B33E-E0488D6C9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446A94-6F79-4F8C-A424-B2B16BA2E8D0}"/>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1495088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B0112-A8DE-43D9-9214-BF86553640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C290C1-9FB2-4E73-8F87-79DE49179C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84D1C86-70B6-4ED5-A2D1-791AEE9E00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5D2511-2852-487F-BE1C-B7FCCB100291}"/>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6" name="Footer Placeholder 5">
            <a:extLst>
              <a:ext uri="{FF2B5EF4-FFF2-40B4-BE49-F238E27FC236}">
                <a16:creationId xmlns:a16="http://schemas.microsoft.com/office/drawing/2014/main" id="{9CD6F510-597A-4EE2-B06B-F3EC95A9CC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F79001-020F-41C1-A35D-642BC3D9C042}"/>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3760992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30FAA-3C64-47E3-B0EF-82B714ED11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7AC00C-EC20-4EFB-94AB-AB68A7F3BE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59E5B3-6D7D-44B1-BFA1-9A390772A6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60EEC5-5C29-4C77-8637-17E13A4D17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4FE2F1-66FE-40E1-B4E2-3C41BBFE9DD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A807DA-E752-4BCB-87FD-7375B3A73F51}"/>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8" name="Footer Placeholder 7">
            <a:extLst>
              <a:ext uri="{FF2B5EF4-FFF2-40B4-BE49-F238E27FC236}">
                <a16:creationId xmlns:a16="http://schemas.microsoft.com/office/drawing/2014/main" id="{7A6E4397-FD4E-4D89-8A63-F994645FCE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04C5D3-B9B9-46E2-95B8-93F69D65816F}"/>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3059773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78581-B478-4BE3-B0A1-D1098A5A10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03B7A4C-6D03-4A02-8EBE-059193D9589D}"/>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4" name="Footer Placeholder 3">
            <a:extLst>
              <a:ext uri="{FF2B5EF4-FFF2-40B4-BE49-F238E27FC236}">
                <a16:creationId xmlns:a16="http://schemas.microsoft.com/office/drawing/2014/main" id="{6C065EC4-4ACE-475F-8BE1-3000FA2215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008863-7C59-4F0F-BA07-F484D5E57B34}"/>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13986978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661B1B-9C7C-43BE-BCCC-328A5A26C4AB}"/>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3" name="Footer Placeholder 2">
            <a:extLst>
              <a:ext uri="{FF2B5EF4-FFF2-40B4-BE49-F238E27FC236}">
                <a16:creationId xmlns:a16="http://schemas.microsoft.com/office/drawing/2014/main" id="{EC3DF1A0-677D-4C95-8BEF-DEB36656B9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9BE7BD-2D96-4F19-AD56-D77C889F0DC5}"/>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2024337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AD28B-835D-4E18-A838-08FF7FD9C5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37D12A-0B79-41BC-B42E-301CB469DA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A8464C-BCB9-4912-8301-4D999355BE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D3244C-2486-44A9-B514-B58BA1C15498}"/>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6" name="Footer Placeholder 5">
            <a:extLst>
              <a:ext uri="{FF2B5EF4-FFF2-40B4-BE49-F238E27FC236}">
                <a16:creationId xmlns:a16="http://schemas.microsoft.com/office/drawing/2014/main" id="{51913BD1-66FD-45E0-A9B0-442A17EA8B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78D5D8-F670-4524-8BD8-875844DD95AA}"/>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703327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F3F76-7295-44D6-9450-904EA639CD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ED9DEF-7A2C-44A0-A25A-8965022067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DD0B5E-3A0E-4E7F-B75F-5150D7ABF5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A16F73-F8A5-421C-B7CD-19BAF8FE65A3}"/>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6" name="Footer Placeholder 5">
            <a:extLst>
              <a:ext uri="{FF2B5EF4-FFF2-40B4-BE49-F238E27FC236}">
                <a16:creationId xmlns:a16="http://schemas.microsoft.com/office/drawing/2014/main" id="{E6CE774E-5BB8-49CA-9368-7697016B72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A84D93-C89C-4ABD-A0E4-D29B6269E631}"/>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2002325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8BD59-047E-4614-B3FC-2416067DE6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E63F1A-45F7-49EA-87E7-202448FD7F8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D6E38B-E356-4309-B894-2E50C568629D}"/>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5" name="Footer Placeholder 4">
            <a:extLst>
              <a:ext uri="{FF2B5EF4-FFF2-40B4-BE49-F238E27FC236}">
                <a16:creationId xmlns:a16="http://schemas.microsoft.com/office/drawing/2014/main" id="{5316CD78-4DE2-457A-909C-F43357650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A2B4A-9E24-4EEA-B985-3126C67AE621}"/>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1685009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08E6842-7DFD-4AC8-A47E-AE847E1D17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41F3C2-61F3-432A-B172-997F215A71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F234AB-FEC0-47E4-82B5-4E1C01334A27}"/>
              </a:ext>
            </a:extLst>
          </p:cNvPr>
          <p:cNvSpPr>
            <a:spLocks noGrp="1"/>
          </p:cNvSpPr>
          <p:nvPr>
            <p:ph type="dt" sz="half" idx="10"/>
          </p:nvPr>
        </p:nvSpPr>
        <p:spPr/>
        <p:txBody>
          <a:bodyPr/>
          <a:lstStyle/>
          <a:p>
            <a:fld id="{E5B290F1-C9AD-4D1B-B575-3DD4A9FE2EF0}" type="datetimeFigureOut">
              <a:rPr lang="en-GB" smtClean="0"/>
              <a:t>29/10/2019</a:t>
            </a:fld>
            <a:endParaRPr lang="en-GB"/>
          </a:p>
        </p:txBody>
      </p:sp>
      <p:sp>
        <p:nvSpPr>
          <p:cNvPr id="5" name="Footer Placeholder 4">
            <a:extLst>
              <a:ext uri="{FF2B5EF4-FFF2-40B4-BE49-F238E27FC236}">
                <a16:creationId xmlns:a16="http://schemas.microsoft.com/office/drawing/2014/main" id="{5864092B-DB45-49CF-89C7-DC0918ED45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EAF742-ECA4-4E72-9AD0-9D65CD606CDC}"/>
              </a:ext>
            </a:extLst>
          </p:cNvPr>
          <p:cNvSpPr>
            <a:spLocks noGrp="1"/>
          </p:cNvSpPr>
          <p:nvPr>
            <p:ph type="sldNum" sz="quarter" idx="12"/>
          </p:nvPr>
        </p:nvSpPr>
        <p:spPr/>
        <p:txBody>
          <a:bodyPr/>
          <a:lstStyle/>
          <a:p>
            <a:fld id="{5D8517A4-8708-4A5C-BAFD-0E1ABBE17F71}" type="slidenum">
              <a:rPr lang="en-GB" smtClean="0"/>
              <a:t>‹#›</a:t>
            </a:fld>
            <a:endParaRPr lang="en-GB"/>
          </a:p>
        </p:txBody>
      </p:sp>
    </p:spTree>
    <p:extLst>
      <p:ext uri="{BB962C8B-B14F-4D97-AF65-F5344CB8AC3E}">
        <p14:creationId xmlns:p14="http://schemas.microsoft.com/office/powerpoint/2010/main" val="3860703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F95591-A3CE-4A4C-B926-2C172C282D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86064E-8863-4821-B4F5-A58D8E8985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44FC9B-D229-4948-97F1-3C9A936811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B290F1-C9AD-4D1B-B575-3DD4A9FE2EF0}" type="datetimeFigureOut">
              <a:rPr lang="en-GB" smtClean="0"/>
              <a:t>29/10/2019</a:t>
            </a:fld>
            <a:endParaRPr lang="en-GB"/>
          </a:p>
        </p:txBody>
      </p:sp>
      <p:sp>
        <p:nvSpPr>
          <p:cNvPr id="5" name="Footer Placeholder 4">
            <a:extLst>
              <a:ext uri="{FF2B5EF4-FFF2-40B4-BE49-F238E27FC236}">
                <a16:creationId xmlns:a16="http://schemas.microsoft.com/office/drawing/2014/main" id="{48A5EB04-AC4C-45E8-A4BF-AABED8BF98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D5B67CC-163F-4219-B87B-CC090442F2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8517A4-8708-4A5C-BAFD-0E1ABBE17F71}" type="slidenum">
              <a:rPr lang="en-GB" smtClean="0"/>
              <a:t>‹#›</a:t>
            </a:fld>
            <a:endParaRPr lang="en-GB"/>
          </a:p>
        </p:txBody>
      </p:sp>
    </p:spTree>
    <p:extLst>
      <p:ext uri="{BB962C8B-B14F-4D97-AF65-F5344CB8AC3E}">
        <p14:creationId xmlns:p14="http://schemas.microsoft.com/office/powerpoint/2010/main" val="31028050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7.jpg"/><Relationship Id="rId5" Type="http://schemas.openxmlformats.org/officeDocument/2006/relationships/image" Target="../media/image5.jpg"/><Relationship Id="rId4" Type="http://schemas.openxmlformats.org/officeDocument/2006/relationships/image" Target="../media/image16.jpeg"/></Relationships>
</file>

<file path=ppt/slides/_rels/slide5.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g"/><Relationship Id="rId7" Type="http://schemas.openxmlformats.org/officeDocument/2006/relationships/image" Target="../media/image23.jpg"/><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image" Target="../media/image22.JPG"/><Relationship Id="rId5" Type="http://schemas.openxmlformats.org/officeDocument/2006/relationships/image" Target="../media/image21.jpg"/><Relationship Id="rId4" Type="http://schemas.openxmlformats.org/officeDocument/2006/relationships/image" Target="../media/image20.jpg"/></Relationships>
</file>

<file path=ppt/slides/_rels/slide6.xml.rels><?xml version="1.0" encoding="UTF-8" standalone="yes"?>
<Relationships xmlns="http://schemas.openxmlformats.org/package/2006/relationships"><Relationship Id="rId8" Type="http://schemas.openxmlformats.org/officeDocument/2006/relationships/hyperlink" Target="http://plantingpeas.com/montessori-sand-tray-tips-to-promote-writing-success/" TargetMode="External"/><Relationship Id="rId13" Type="http://schemas.openxmlformats.org/officeDocument/2006/relationships/hyperlink" Target="https://www.brightstarkids.com.au/blog/creating/20-activities-for-toddlers/" TargetMode="External"/><Relationship Id="rId3" Type="http://schemas.openxmlformats.org/officeDocument/2006/relationships/hyperlink" Target="https://www.britannica.com/biography/B-F-Skinne" TargetMode="External"/><Relationship Id="rId7" Type="http://schemas.openxmlformats.org/officeDocument/2006/relationships/hyperlink" Target="https://www.forestschools.com/pages/what-is-forest-school-an-introduction" TargetMode="External"/><Relationship Id="rId12" Type="http://schemas.openxmlformats.org/officeDocument/2006/relationships/hyperlink" Target="https://happytotsnursery.co.uk/rainbow-writing/" TargetMode="External"/><Relationship Id="rId2" Type="http://schemas.openxmlformats.org/officeDocument/2006/relationships/hyperlink" Target="https://www.oxfordlearnersdictionaries.com/definition/english/behaviourism" TargetMode="External"/><Relationship Id="rId1" Type="http://schemas.openxmlformats.org/officeDocument/2006/relationships/slideLayout" Target="../slideLayouts/slideLayout7.xml"/><Relationship Id="rId6" Type="http://schemas.openxmlformats.org/officeDocument/2006/relationships/hyperlink" Target="https://study.com/academy/lesson/john-dewey-on-education-impact-theory.html" TargetMode="External"/><Relationship Id="rId11" Type="http://schemas.openxmlformats.org/officeDocument/2006/relationships/hyperlink" Target="https://www.azquotes.com/author/3918-John_Dewey" TargetMode="External"/><Relationship Id="rId5" Type="http://schemas.openxmlformats.org/officeDocument/2006/relationships/hyperlink" Target="https://psychologenie.com/john-dewey-theories" TargetMode="External"/><Relationship Id="rId10" Type="http://schemas.openxmlformats.org/officeDocument/2006/relationships/hyperlink" Target="https://www.simplypsychology.org/operant-conditioning.html" TargetMode="External"/><Relationship Id="rId4" Type="http://schemas.openxmlformats.org/officeDocument/2006/relationships/hyperlink" Target="http://www.kidsdevelopment.co.uk/BFSkinnersBehaviouralTheory.html" TargetMode="External"/><Relationship Id="rId9" Type="http://schemas.openxmlformats.org/officeDocument/2006/relationships/hyperlink" Target="http://plantieas.com/montessori-sand-tray-tips-to-promote-writing-success/ngp" TargetMode="External"/><Relationship Id="rId14" Type="http://schemas.openxmlformats.org/officeDocument/2006/relationships/hyperlink" Target="https://www.giftofcuriosity.com/shaving-cream-letters-101-ways-to-teach-the-alphab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75EB1AA-BF15-4AA0-9FED-028259F4E70E}"/>
              </a:ext>
            </a:extLst>
          </p:cNvPr>
          <p:cNvSpPr/>
          <p:nvPr/>
        </p:nvSpPr>
        <p:spPr>
          <a:xfrm>
            <a:off x="215839" y="173421"/>
            <a:ext cx="11676214" cy="6511158"/>
          </a:xfrm>
          <a:prstGeom prst="rect">
            <a:avLst/>
          </a:prstGeom>
          <a:solidFill>
            <a:srgbClr val="0070C0"/>
          </a:solid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5A77DFB2-3318-43DA-926A-8FEECFE34EDF}"/>
              </a:ext>
            </a:extLst>
          </p:cNvPr>
          <p:cNvSpPr/>
          <p:nvPr/>
        </p:nvSpPr>
        <p:spPr>
          <a:xfrm>
            <a:off x="2043538" y="3723174"/>
            <a:ext cx="8412239" cy="923330"/>
          </a:xfrm>
          <a:prstGeom prst="rect">
            <a:avLst/>
          </a:prstGeom>
          <a:noFill/>
        </p:spPr>
        <p:txBody>
          <a:bodyPr wrap="none" lIns="91440" tIns="45720" rIns="91440" bIns="45720">
            <a:spAutoFit/>
          </a:bodyPr>
          <a:lstStyle/>
          <a:p>
            <a:pPr algn="ctr"/>
            <a:r>
              <a:rPr lang="en-US" sz="5400" b="1" i="1" cap="none" spc="0" dirty="0">
                <a:ln w="13462">
                  <a:solidFill>
                    <a:schemeClr val="bg1"/>
                  </a:solidFill>
                  <a:prstDash val="solid"/>
                </a:ln>
                <a:solidFill>
                  <a:srgbClr val="FF0000"/>
                </a:solidFill>
                <a:effectLst>
                  <a:outerShdw dist="38100" dir="2700000" algn="bl" rotWithShape="0">
                    <a:schemeClr val="accent5"/>
                  </a:outerShdw>
                </a:effectLst>
                <a:latin typeface="Arial Rounded MT Bold" panose="020F0704030504030204" pitchFamily="34" charset="0"/>
              </a:rPr>
              <a:t>Approaches</a:t>
            </a:r>
            <a:r>
              <a:rPr lang="en-US" sz="5400" b="1" i="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Rounded MT Bold" panose="020F0704030504030204" pitchFamily="34" charset="0"/>
              </a:rPr>
              <a:t> </a:t>
            </a:r>
            <a:r>
              <a:rPr lang="en-US" sz="5400" b="1" i="1" cap="none" spc="0" dirty="0">
                <a:ln w="13462">
                  <a:solidFill>
                    <a:schemeClr val="bg1"/>
                  </a:solidFill>
                  <a:prstDash val="solid"/>
                </a:ln>
                <a:solidFill>
                  <a:srgbClr val="7030A0"/>
                </a:solidFill>
                <a:effectLst>
                  <a:outerShdw dist="38100" dir="2700000" algn="bl" rotWithShape="0">
                    <a:schemeClr val="accent5"/>
                  </a:outerShdw>
                </a:effectLst>
                <a:latin typeface="Arial Rounded MT Bold" panose="020F0704030504030204" pitchFamily="34" charset="0"/>
              </a:rPr>
              <a:t>To </a:t>
            </a:r>
            <a:r>
              <a:rPr lang="en-US" sz="5400" b="1" i="1" cap="none" spc="0" dirty="0">
                <a:ln w="13462">
                  <a:solidFill>
                    <a:schemeClr val="bg1"/>
                  </a:solidFill>
                  <a:prstDash val="solid"/>
                </a:ln>
                <a:solidFill>
                  <a:srgbClr val="FFFF00"/>
                </a:solidFill>
                <a:effectLst>
                  <a:outerShdw dist="38100" dir="2700000" algn="bl" rotWithShape="0">
                    <a:schemeClr val="accent5"/>
                  </a:outerShdw>
                </a:effectLst>
                <a:latin typeface="Arial Rounded MT Bold" panose="020F0704030504030204" pitchFamily="34" charset="0"/>
              </a:rPr>
              <a:t>Learning</a:t>
            </a:r>
          </a:p>
        </p:txBody>
      </p:sp>
      <p:sp>
        <p:nvSpPr>
          <p:cNvPr id="7" name="Rectangle 6">
            <a:extLst>
              <a:ext uri="{FF2B5EF4-FFF2-40B4-BE49-F238E27FC236}">
                <a16:creationId xmlns:a16="http://schemas.microsoft.com/office/drawing/2014/main" id="{8B8D6E58-553F-47A4-A783-7E03F7DB7372}"/>
              </a:ext>
            </a:extLst>
          </p:cNvPr>
          <p:cNvSpPr/>
          <p:nvPr/>
        </p:nvSpPr>
        <p:spPr>
          <a:xfrm>
            <a:off x="2258770" y="233863"/>
            <a:ext cx="7810663" cy="1754326"/>
          </a:xfrm>
          <a:prstGeom prst="rect">
            <a:avLst/>
          </a:prstGeom>
          <a:noFill/>
        </p:spPr>
        <p:txBody>
          <a:bodyPr wrap="none" lIns="91440" tIns="45720" rIns="91440" bIns="45720">
            <a:spAutoFit/>
          </a:bodyPr>
          <a:lstStyle/>
          <a:p>
            <a:pPr algn="ctr"/>
            <a:r>
              <a:rPr lang="en-US" sz="5400" b="1" u="sng" dirty="0">
                <a:ln w="13462">
                  <a:solidFill>
                    <a:schemeClr val="bg1"/>
                  </a:solidFill>
                  <a:prstDash val="solid"/>
                </a:ln>
                <a:solidFill>
                  <a:srgbClr val="FF0000"/>
                </a:solidFill>
                <a:effectLst>
                  <a:outerShdw dist="38100" dir="2700000" algn="bl" rotWithShape="0">
                    <a:schemeClr val="accent5"/>
                  </a:outerShdw>
                </a:effectLst>
                <a:latin typeface="Arial Rounded MT Bold" panose="020F0704030504030204" pitchFamily="34" charset="0"/>
              </a:rPr>
              <a:t>Principles</a:t>
            </a:r>
            <a:r>
              <a:rPr lang="en-US" sz="5400" b="1" u="sng"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Rounded MT Bold" panose="020F0704030504030204" pitchFamily="34" charset="0"/>
              </a:rPr>
              <a:t> </a:t>
            </a:r>
            <a:r>
              <a:rPr lang="en-US" sz="5400" b="1" u="sng" dirty="0">
                <a:ln w="13462">
                  <a:solidFill>
                    <a:schemeClr val="bg1"/>
                  </a:solidFill>
                  <a:prstDash val="solid"/>
                </a:ln>
                <a:solidFill>
                  <a:srgbClr val="002060"/>
                </a:solidFill>
                <a:effectLst>
                  <a:outerShdw dist="38100" dir="2700000" algn="bl" rotWithShape="0">
                    <a:schemeClr val="accent5"/>
                  </a:outerShdw>
                </a:effectLst>
                <a:latin typeface="Arial Rounded MT Bold" panose="020F0704030504030204" pitchFamily="34" charset="0"/>
              </a:rPr>
              <a:t>of</a:t>
            </a:r>
            <a:r>
              <a:rPr lang="en-US" sz="5400" b="1" u="sng"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Rounded MT Bold" panose="020F0704030504030204" pitchFamily="34" charset="0"/>
              </a:rPr>
              <a:t> </a:t>
            </a:r>
            <a:r>
              <a:rPr lang="en-US" sz="5400" b="1" u="sng" dirty="0">
                <a:ln w="13462">
                  <a:solidFill>
                    <a:schemeClr val="bg1"/>
                  </a:solidFill>
                  <a:prstDash val="solid"/>
                </a:ln>
                <a:solidFill>
                  <a:srgbClr val="00B050"/>
                </a:solidFill>
                <a:effectLst>
                  <a:outerShdw dist="38100" dir="2700000" algn="bl" rotWithShape="0">
                    <a:schemeClr val="accent5"/>
                  </a:outerShdw>
                </a:effectLst>
                <a:latin typeface="Arial Rounded MT Bold" panose="020F0704030504030204" pitchFamily="34" charset="0"/>
              </a:rPr>
              <a:t>Learning</a:t>
            </a:r>
            <a:r>
              <a:rPr lang="en-US" sz="5400" b="1" u="sng"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Rounded MT Bold" panose="020F0704030504030204" pitchFamily="34" charset="0"/>
              </a:rPr>
              <a:t> </a:t>
            </a:r>
          </a:p>
          <a:p>
            <a:pPr algn="ctr"/>
            <a:r>
              <a:rPr lang="en-US" sz="5400" b="1" u="sng"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Rounded MT Bold" panose="020F0704030504030204" pitchFamily="34" charset="0"/>
              </a:rPr>
              <a:t>and </a:t>
            </a:r>
            <a:r>
              <a:rPr lang="en-US" sz="5400" b="1" u="sng" dirty="0">
                <a:ln w="13462">
                  <a:solidFill>
                    <a:schemeClr val="bg1"/>
                  </a:solidFill>
                  <a:prstDash val="solid"/>
                </a:ln>
                <a:solidFill>
                  <a:srgbClr val="FFFF00"/>
                </a:solidFill>
                <a:effectLst>
                  <a:outerShdw dist="38100" dir="2700000" algn="bl" rotWithShape="0">
                    <a:schemeClr val="accent5"/>
                  </a:outerShdw>
                </a:effectLst>
                <a:latin typeface="Arial Rounded MT Bold" panose="020F0704030504030204" pitchFamily="34" charset="0"/>
              </a:rPr>
              <a:t>Teaching</a:t>
            </a:r>
            <a:endParaRPr lang="en-US" sz="5400" b="1" u="sng" cap="none" spc="0" dirty="0">
              <a:ln w="13462">
                <a:solidFill>
                  <a:schemeClr val="bg1"/>
                </a:solidFill>
                <a:prstDash val="solid"/>
              </a:ln>
              <a:solidFill>
                <a:srgbClr val="FFFF00"/>
              </a:solidFill>
              <a:effectLst>
                <a:outerShdw dist="38100" dir="2700000" algn="bl" rotWithShape="0">
                  <a:schemeClr val="accent5"/>
                </a:outerShdw>
              </a:effectLst>
              <a:latin typeface="Arial Rounded MT Bold" panose="020F0704030504030204" pitchFamily="34" charset="0"/>
            </a:endParaRPr>
          </a:p>
        </p:txBody>
      </p:sp>
      <p:pic>
        <p:nvPicPr>
          <p:cNvPr id="1026" name="Picture 2" descr="Image result for children learning clipart">
            <a:extLst>
              <a:ext uri="{FF2B5EF4-FFF2-40B4-BE49-F238E27FC236}">
                <a16:creationId xmlns:a16="http://schemas.microsoft.com/office/drawing/2014/main" id="{289E99BD-456C-40CF-B22A-C24E6F1E98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337" y="1983544"/>
            <a:ext cx="1823430" cy="13483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hildren learning clipart">
            <a:extLst>
              <a:ext uri="{FF2B5EF4-FFF2-40B4-BE49-F238E27FC236}">
                <a16:creationId xmlns:a16="http://schemas.microsoft.com/office/drawing/2014/main" id="{8DD7F8CF-0C36-40F0-B691-2C67F7D8EC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39443" y="4707118"/>
            <a:ext cx="3705225" cy="122872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6" descr="Image result for skinner theorist">
            <a:extLst>
              <a:ext uri="{FF2B5EF4-FFF2-40B4-BE49-F238E27FC236}">
                <a16:creationId xmlns:a16="http://schemas.microsoft.com/office/drawing/2014/main" id="{041499F8-A845-492B-91C0-E71417FE93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53946" y="1933984"/>
            <a:ext cx="1149323" cy="167455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C1725DA-5A1B-4F5A-BFC3-54E65DE9258D}"/>
              </a:ext>
            </a:extLst>
          </p:cNvPr>
          <p:cNvSpPr txBox="1"/>
          <p:nvPr/>
        </p:nvSpPr>
        <p:spPr>
          <a:xfrm>
            <a:off x="1039013" y="3315927"/>
            <a:ext cx="890752" cy="307777"/>
          </a:xfrm>
          <a:prstGeom prst="rect">
            <a:avLst/>
          </a:prstGeom>
          <a:noFill/>
        </p:spPr>
        <p:txBody>
          <a:bodyPr wrap="square" rtlCol="0">
            <a:spAutoFit/>
          </a:bodyPr>
          <a:lstStyle/>
          <a:p>
            <a:r>
              <a:rPr lang="en-GB" sz="1400" b="1" dirty="0"/>
              <a:t>(G.I,1)</a:t>
            </a:r>
          </a:p>
        </p:txBody>
      </p:sp>
      <p:sp>
        <p:nvSpPr>
          <p:cNvPr id="12" name="TextBox 11">
            <a:extLst>
              <a:ext uri="{FF2B5EF4-FFF2-40B4-BE49-F238E27FC236}">
                <a16:creationId xmlns:a16="http://schemas.microsoft.com/office/drawing/2014/main" id="{005A92D4-047F-4111-83BA-D0C4415F4870}"/>
              </a:ext>
            </a:extLst>
          </p:cNvPr>
          <p:cNvSpPr txBox="1"/>
          <p:nvPr/>
        </p:nvSpPr>
        <p:spPr>
          <a:xfrm>
            <a:off x="4775944" y="3533258"/>
            <a:ext cx="890752" cy="307777"/>
          </a:xfrm>
          <a:prstGeom prst="rect">
            <a:avLst/>
          </a:prstGeom>
          <a:noFill/>
        </p:spPr>
        <p:txBody>
          <a:bodyPr wrap="square" rtlCol="0">
            <a:spAutoFit/>
          </a:bodyPr>
          <a:lstStyle/>
          <a:p>
            <a:r>
              <a:rPr lang="en-GB" sz="1400" b="1" dirty="0"/>
              <a:t>(G.I,2)</a:t>
            </a:r>
          </a:p>
        </p:txBody>
      </p:sp>
      <p:sp>
        <p:nvSpPr>
          <p:cNvPr id="13" name="TextBox 12">
            <a:extLst>
              <a:ext uri="{FF2B5EF4-FFF2-40B4-BE49-F238E27FC236}">
                <a16:creationId xmlns:a16="http://schemas.microsoft.com/office/drawing/2014/main" id="{20711058-76B5-4118-A52C-17CF15181526}"/>
              </a:ext>
            </a:extLst>
          </p:cNvPr>
          <p:cNvSpPr txBox="1"/>
          <p:nvPr/>
        </p:nvSpPr>
        <p:spPr>
          <a:xfrm>
            <a:off x="6376221" y="3515834"/>
            <a:ext cx="890752" cy="295145"/>
          </a:xfrm>
          <a:prstGeom prst="rect">
            <a:avLst/>
          </a:prstGeom>
          <a:noFill/>
        </p:spPr>
        <p:txBody>
          <a:bodyPr wrap="square" rtlCol="0">
            <a:spAutoFit/>
          </a:bodyPr>
          <a:lstStyle/>
          <a:p>
            <a:r>
              <a:rPr lang="en-GB" sz="1318" b="1" dirty="0"/>
              <a:t>(G.I,3)</a:t>
            </a:r>
          </a:p>
        </p:txBody>
      </p:sp>
      <p:sp>
        <p:nvSpPr>
          <p:cNvPr id="14" name="TextBox 13">
            <a:extLst>
              <a:ext uri="{FF2B5EF4-FFF2-40B4-BE49-F238E27FC236}">
                <a16:creationId xmlns:a16="http://schemas.microsoft.com/office/drawing/2014/main" id="{60D482A1-7D28-4F1F-921F-4FDFF6DDF0C9}"/>
              </a:ext>
            </a:extLst>
          </p:cNvPr>
          <p:cNvSpPr txBox="1"/>
          <p:nvPr/>
        </p:nvSpPr>
        <p:spPr>
          <a:xfrm>
            <a:off x="10262235" y="3472644"/>
            <a:ext cx="890752" cy="307777"/>
          </a:xfrm>
          <a:prstGeom prst="rect">
            <a:avLst/>
          </a:prstGeom>
          <a:noFill/>
        </p:spPr>
        <p:txBody>
          <a:bodyPr wrap="square" rtlCol="0">
            <a:spAutoFit/>
          </a:bodyPr>
          <a:lstStyle/>
          <a:p>
            <a:r>
              <a:rPr lang="en-GB" sz="1400" b="1" dirty="0"/>
              <a:t>(G.I,4)</a:t>
            </a:r>
          </a:p>
        </p:txBody>
      </p:sp>
      <p:sp>
        <p:nvSpPr>
          <p:cNvPr id="15" name="TextBox 14">
            <a:extLst>
              <a:ext uri="{FF2B5EF4-FFF2-40B4-BE49-F238E27FC236}">
                <a16:creationId xmlns:a16="http://schemas.microsoft.com/office/drawing/2014/main" id="{E164902C-D2BF-4B15-8158-47EAEE396C7C}"/>
              </a:ext>
            </a:extLst>
          </p:cNvPr>
          <p:cNvSpPr txBox="1"/>
          <p:nvPr/>
        </p:nvSpPr>
        <p:spPr>
          <a:xfrm>
            <a:off x="5446679" y="5935843"/>
            <a:ext cx="890752" cy="307777"/>
          </a:xfrm>
          <a:prstGeom prst="rect">
            <a:avLst/>
          </a:prstGeom>
          <a:noFill/>
        </p:spPr>
        <p:txBody>
          <a:bodyPr wrap="square" rtlCol="0">
            <a:spAutoFit/>
          </a:bodyPr>
          <a:lstStyle/>
          <a:p>
            <a:r>
              <a:rPr lang="en-GB" sz="1400" b="1" dirty="0"/>
              <a:t>(G.I,5)</a:t>
            </a:r>
          </a:p>
        </p:txBody>
      </p:sp>
      <p:pic>
        <p:nvPicPr>
          <p:cNvPr id="2050" name="Picture 2" descr="Image result for learning through play clipart">
            <a:extLst>
              <a:ext uri="{FF2B5EF4-FFF2-40B4-BE49-F238E27FC236}">
                <a16:creationId xmlns:a16="http://schemas.microsoft.com/office/drawing/2014/main" id="{CF0B4C47-F49E-4D53-AED5-00B67534110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13072" y="1812828"/>
            <a:ext cx="2151858" cy="1754326"/>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A person wearing a suit and tie&#10;&#10;Description automatically generated">
            <a:extLst>
              <a:ext uri="{FF2B5EF4-FFF2-40B4-BE49-F238E27FC236}">
                <a16:creationId xmlns:a16="http://schemas.microsoft.com/office/drawing/2014/main" id="{2120B520-B9B8-4BEB-A8AF-19ECC42E06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04683" y="1919246"/>
            <a:ext cx="1172075" cy="1647908"/>
          </a:xfrm>
          <a:prstGeom prst="rect">
            <a:avLst/>
          </a:prstGeom>
        </p:spPr>
      </p:pic>
    </p:spTree>
    <p:extLst>
      <p:ext uri="{BB962C8B-B14F-4D97-AF65-F5344CB8AC3E}">
        <p14:creationId xmlns:p14="http://schemas.microsoft.com/office/powerpoint/2010/main" val="5315139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C8B8ACC-3774-44FB-9554-0F498D8D8686}"/>
              </a:ext>
            </a:extLst>
          </p:cNvPr>
          <p:cNvSpPr/>
          <p:nvPr/>
        </p:nvSpPr>
        <p:spPr>
          <a:xfrm>
            <a:off x="182026" y="111612"/>
            <a:ext cx="11816487" cy="6511158"/>
          </a:xfrm>
          <a:prstGeom prst="rect">
            <a:avLst/>
          </a:prstGeom>
          <a:solidFill>
            <a:srgbClr val="0070C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a:extLst>
              <a:ext uri="{FF2B5EF4-FFF2-40B4-BE49-F238E27FC236}">
                <a16:creationId xmlns:a16="http://schemas.microsoft.com/office/drawing/2014/main" id="{BC0F06DF-B5B7-4427-9639-C7B2B6A7F9D2}"/>
              </a:ext>
            </a:extLst>
          </p:cNvPr>
          <p:cNvSpPr/>
          <p:nvPr/>
        </p:nvSpPr>
        <p:spPr>
          <a:xfrm>
            <a:off x="2169018" y="98154"/>
            <a:ext cx="4119847" cy="923330"/>
          </a:xfrm>
          <a:prstGeom prst="rect">
            <a:avLst/>
          </a:prstGeom>
          <a:noFill/>
        </p:spPr>
        <p:txBody>
          <a:bodyPr wrap="none" lIns="91440" tIns="45720" rIns="91440" bIns="45720">
            <a:spAutoFit/>
          </a:bodyPr>
          <a:lstStyle/>
          <a:p>
            <a:pPr algn="ctr"/>
            <a:r>
              <a:rPr lang="en-US" sz="5400" b="1" dirty="0" err="1">
                <a:ln w="13462">
                  <a:solidFill>
                    <a:schemeClr val="bg1"/>
                  </a:solidFill>
                  <a:prstDash val="solid"/>
                </a:ln>
                <a:solidFill>
                  <a:schemeClr val="tx1">
                    <a:lumMod val="85000"/>
                    <a:lumOff val="15000"/>
                  </a:schemeClr>
                </a:solidFill>
                <a:effectLst>
                  <a:outerShdw dist="38100" dir="2700000" algn="bl" rotWithShape="0">
                    <a:schemeClr val="accent5"/>
                  </a:outerShdw>
                </a:effectLst>
              </a:rPr>
              <a:t>Behaviourism</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3" name="Rectangle 2">
            <a:extLst>
              <a:ext uri="{FF2B5EF4-FFF2-40B4-BE49-F238E27FC236}">
                <a16:creationId xmlns:a16="http://schemas.microsoft.com/office/drawing/2014/main" id="{6D8F14CF-8EE0-46A6-8CD6-C55DCA19FAC4}"/>
              </a:ext>
            </a:extLst>
          </p:cNvPr>
          <p:cNvSpPr/>
          <p:nvPr/>
        </p:nvSpPr>
        <p:spPr>
          <a:xfrm>
            <a:off x="3263009" y="836818"/>
            <a:ext cx="1612942" cy="461665"/>
          </a:xfrm>
          <a:prstGeom prst="rect">
            <a:avLst/>
          </a:prstGeom>
          <a:noFill/>
        </p:spPr>
        <p:txBody>
          <a:bodyPr wrap="none" lIns="91440" tIns="45720" rIns="91440" bIns="45720">
            <a:spAutoFit/>
          </a:bodyPr>
          <a:lstStyle/>
          <a:p>
            <a:pPr algn="ctr"/>
            <a:r>
              <a:rPr lang="en-US" sz="2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B.F Skinner</a:t>
            </a:r>
          </a:p>
        </p:txBody>
      </p:sp>
      <p:pic>
        <p:nvPicPr>
          <p:cNvPr id="1030" name="Picture 6" descr="Image result for skinner theorist">
            <a:extLst>
              <a:ext uri="{FF2B5EF4-FFF2-40B4-BE49-F238E27FC236}">
                <a16:creationId xmlns:a16="http://schemas.microsoft.com/office/drawing/2014/main" id="{D63C39D8-0C27-443F-A48D-B9A2DF98FE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2299" y="276235"/>
            <a:ext cx="1771650" cy="25812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F4E29C3-EA00-4C60-BAB5-F8E8F6602232}"/>
              </a:ext>
            </a:extLst>
          </p:cNvPr>
          <p:cNvSpPr txBox="1"/>
          <p:nvPr/>
        </p:nvSpPr>
        <p:spPr>
          <a:xfrm>
            <a:off x="2271436" y="1351259"/>
            <a:ext cx="5380265" cy="369332"/>
          </a:xfrm>
          <a:prstGeom prst="rect">
            <a:avLst/>
          </a:prstGeom>
          <a:noFill/>
        </p:spPr>
        <p:txBody>
          <a:bodyPr wrap="square" rtlCol="0">
            <a:spAutoFit/>
          </a:bodyPr>
          <a:lstStyle/>
          <a:p>
            <a:endParaRPr lang="en-GB" dirty="0"/>
          </a:p>
        </p:txBody>
      </p:sp>
      <p:pic>
        <p:nvPicPr>
          <p:cNvPr id="1026" name="Picture 2" descr="Image result for child thinking clipart">
            <a:extLst>
              <a:ext uri="{FF2B5EF4-FFF2-40B4-BE49-F238E27FC236}">
                <a16:creationId xmlns:a16="http://schemas.microsoft.com/office/drawing/2014/main" id="{21F5D3B1-CD29-4111-B095-E2664A072F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2803" y="451258"/>
            <a:ext cx="2409825" cy="1905000"/>
          </a:xfrm>
          <a:prstGeom prst="rect">
            <a:avLst/>
          </a:prstGeom>
          <a:noFill/>
          <a:extLst>
            <a:ext uri="{909E8E84-426E-40DD-AFC4-6F175D3DCCD1}">
              <a14:hiddenFill xmlns:a14="http://schemas.microsoft.com/office/drawing/2010/main">
                <a:solidFill>
                  <a:srgbClr val="FFFFFF"/>
                </a:solidFill>
              </a14:hiddenFill>
            </a:ext>
          </a:extLst>
        </p:spPr>
      </p:pic>
      <p:sp>
        <p:nvSpPr>
          <p:cNvPr id="10" name="Thought Bubble: Cloud 9">
            <a:extLst>
              <a:ext uri="{FF2B5EF4-FFF2-40B4-BE49-F238E27FC236}">
                <a16:creationId xmlns:a16="http://schemas.microsoft.com/office/drawing/2014/main" id="{B28DAA01-7E4D-4AE5-8F2E-13DA297BBED1}"/>
              </a:ext>
            </a:extLst>
          </p:cNvPr>
          <p:cNvSpPr/>
          <p:nvPr/>
        </p:nvSpPr>
        <p:spPr>
          <a:xfrm rot="20323742" flipH="1">
            <a:off x="7571713" y="174474"/>
            <a:ext cx="1961518" cy="1437883"/>
          </a:xfrm>
          <a:prstGeom prst="cloudCallout">
            <a:avLst>
              <a:gd name="adj1" fmla="val -41948"/>
              <a:gd name="adj2" fmla="val 51827"/>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938827E7-39B2-47FB-8C1A-B94E731EF805}"/>
              </a:ext>
            </a:extLst>
          </p:cNvPr>
          <p:cNvSpPr txBox="1"/>
          <p:nvPr/>
        </p:nvSpPr>
        <p:spPr>
          <a:xfrm>
            <a:off x="7843728" y="435291"/>
            <a:ext cx="1524004" cy="738664"/>
          </a:xfrm>
          <a:prstGeom prst="rect">
            <a:avLst/>
          </a:prstGeom>
          <a:noFill/>
        </p:spPr>
        <p:txBody>
          <a:bodyPr wrap="square" rtlCol="0">
            <a:spAutoFit/>
          </a:bodyPr>
          <a:lstStyle/>
          <a:p>
            <a:pPr algn="ctr"/>
            <a:r>
              <a:rPr lang="en-GB" sz="1400" b="1" dirty="0"/>
              <a:t>What does </a:t>
            </a:r>
          </a:p>
          <a:p>
            <a:pPr algn="ctr"/>
            <a:r>
              <a:rPr lang="en-GB" sz="1400" b="1" dirty="0"/>
              <a:t>Behaviourism </a:t>
            </a:r>
          </a:p>
          <a:p>
            <a:pPr algn="ctr"/>
            <a:r>
              <a:rPr lang="en-GB" sz="1400" b="1" dirty="0"/>
              <a:t>mean?</a:t>
            </a:r>
          </a:p>
        </p:txBody>
      </p:sp>
      <p:sp>
        <p:nvSpPr>
          <p:cNvPr id="14" name="Rectangle 13">
            <a:extLst>
              <a:ext uri="{FF2B5EF4-FFF2-40B4-BE49-F238E27FC236}">
                <a16:creationId xmlns:a16="http://schemas.microsoft.com/office/drawing/2014/main" id="{16AD2083-6DB1-4B18-AE47-15DDB2451903}"/>
              </a:ext>
            </a:extLst>
          </p:cNvPr>
          <p:cNvSpPr/>
          <p:nvPr/>
        </p:nvSpPr>
        <p:spPr>
          <a:xfrm>
            <a:off x="8104909" y="2389670"/>
            <a:ext cx="3764792" cy="952042"/>
          </a:xfrm>
          <a:prstGeom prst="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6" name="TextBox 25">
            <a:extLst>
              <a:ext uri="{FF2B5EF4-FFF2-40B4-BE49-F238E27FC236}">
                <a16:creationId xmlns:a16="http://schemas.microsoft.com/office/drawing/2014/main" id="{3639F387-891C-4CDD-ABBB-6CB3D4897886}"/>
              </a:ext>
            </a:extLst>
          </p:cNvPr>
          <p:cNvSpPr txBox="1"/>
          <p:nvPr/>
        </p:nvSpPr>
        <p:spPr>
          <a:xfrm>
            <a:off x="8117960" y="2434948"/>
            <a:ext cx="3763735" cy="738664"/>
          </a:xfrm>
          <a:prstGeom prst="rect">
            <a:avLst/>
          </a:prstGeom>
          <a:noFill/>
        </p:spPr>
        <p:txBody>
          <a:bodyPr wrap="square" rtlCol="0">
            <a:spAutoFit/>
          </a:bodyPr>
          <a:lstStyle/>
          <a:p>
            <a:pPr algn="just"/>
            <a:r>
              <a:rPr lang="en-GB" sz="1050" b="1" dirty="0">
                <a:latin typeface="Arial Rounded MT Bold" panose="020F0704030504030204" pitchFamily="34" charset="0"/>
              </a:rPr>
              <a:t>Behaviourism is the theory that human behaviour is something that is learnt by adapting to outside conditions and therefore learning is not influenced by feelings and thought  (Oxford Dictionary, 2019).</a:t>
            </a:r>
          </a:p>
        </p:txBody>
      </p:sp>
      <p:sp>
        <p:nvSpPr>
          <p:cNvPr id="28" name="Rectangle 27">
            <a:extLst>
              <a:ext uri="{FF2B5EF4-FFF2-40B4-BE49-F238E27FC236}">
                <a16:creationId xmlns:a16="http://schemas.microsoft.com/office/drawing/2014/main" id="{2F010178-EB27-46B8-B8D2-7511E7E8C9AB}"/>
              </a:ext>
            </a:extLst>
          </p:cNvPr>
          <p:cNvSpPr/>
          <p:nvPr/>
        </p:nvSpPr>
        <p:spPr>
          <a:xfrm>
            <a:off x="2558191" y="3970181"/>
            <a:ext cx="3836432" cy="2051001"/>
          </a:xfrm>
          <a:prstGeom prst="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1ED04B5D-B001-4FA8-948E-4941B3E61544}"/>
              </a:ext>
            </a:extLst>
          </p:cNvPr>
          <p:cNvSpPr txBox="1"/>
          <p:nvPr/>
        </p:nvSpPr>
        <p:spPr>
          <a:xfrm>
            <a:off x="2562082" y="3999514"/>
            <a:ext cx="3832541" cy="1869743"/>
          </a:xfrm>
          <a:prstGeom prst="rect">
            <a:avLst/>
          </a:prstGeom>
          <a:noFill/>
        </p:spPr>
        <p:txBody>
          <a:bodyPr wrap="square" rtlCol="0">
            <a:spAutoFit/>
          </a:bodyPr>
          <a:lstStyle/>
          <a:p>
            <a:pPr algn="just"/>
            <a:r>
              <a:rPr lang="en-GB" sz="1050" b="1" dirty="0">
                <a:latin typeface="Arial Rounded MT Bold" panose="020F0704030504030204" pitchFamily="34" charset="0"/>
              </a:rPr>
              <a:t>Skinners experiment – a rat was placed in a box, over a few days food was delivered to the rat through an automatic dispenser. The rat came to understand that as soon as it heard the food coming in through the dispenser his food was about to arrive and would sit ready where it came in. The next step, a lever in the box was raised and every time the rat touched the lever, food released into the cage. The rat came to know that every time it lifted the lever it would be fed. This was known as ‘Positive Reinforcement’, as the rat received a treat for his good behaviour (</a:t>
            </a:r>
            <a:r>
              <a:rPr lang="en-GB" sz="1050" b="1" dirty="0" err="1">
                <a:latin typeface="Arial Rounded MT Bold" panose="020F0704030504030204" pitchFamily="34" charset="0"/>
              </a:rPr>
              <a:t>E.Grace</a:t>
            </a:r>
            <a:r>
              <a:rPr lang="en-GB" sz="1050" b="1" dirty="0">
                <a:latin typeface="Arial Rounded MT Bold" panose="020F0704030504030204" pitchFamily="34" charset="0"/>
              </a:rPr>
              <a:t>, 2019).</a:t>
            </a:r>
          </a:p>
        </p:txBody>
      </p:sp>
      <p:sp>
        <p:nvSpPr>
          <p:cNvPr id="27" name="TextBox 26">
            <a:extLst>
              <a:ext uri="{FF2B5EF4-FFF2-40B4-BE49-F238E27FC236}">
                <a16:creationId xmlns:a16="http://schemas.microsoft.com/office/drawing/2014/main" id="{FA7086EA-86FC-4720-AAFF-4CDFEEBC2BEE}"/>
              </a:ext>
            </a:extLst>
          </p:cNvPr>
          <p:cNvSpPr txBox="1"/>
          <p:nvPr/>
        </p:nvSpPr>
        <p:spPr>
          <a:xfrm>
            <a:off x="1129310" y="5908663"/>
            <a:ext cx="890752" cy="307777"/>
          </a:xfrm>
          <a:prstGeom prst="rect">
            <a:avLst/>
          </a:prstGeom>
          <a:noFill/>
        </p:spPr>
        <p:txBody>
          <a:bodyPr wrap="square" rtlCol="0">
            <a:spAutoFit/>
          </a:bodyPr>
          <a:lstStyle/>
          <a:p>
            <a:r>
              <a:rPr lang="en-GB" sz="1400" b="1" dirty="0"/>
              <a:t>(G.I,6)</a:t>
            </a:r>
          </a:p>
        </p:txBody>
      </p:sp>
      <p:sp>
        <p:nvSpPr>
          <p:cNvPr id="30" name="TextBox 29">
            <a:extLst>
              <a:ext uri="{FF2B5EF4-FFF2-40B4-BE49-F238E27FC236}">
                <a16:creationId xmlns:a16="http://schemas.microsoft.com/office/drawing/2014/main" id="{34A7337B-4C6B-4C1B-A6C8-F66E6249BE25}"/>
              </a:ext>
            </a:extLst>
          </p:cNvPr>
          <p:cNvSpPr txBox="1"/>
          <p:nvPr/>
        </p:nvSpPr>
        <p:spPr>
          <a:xfrm>
            <a:off x="10773075" y="2020338"/>
            <a:ext cx="890752" cy="307777"/>
          </a:xfrm>
          <a:prstGeom prst="rect">
            <a:avLst/>
          </a:prstGeom>
          <a:noFill/>
        </p:spPr>
        <p:txBody>
          <a:bodyPr wrap="square" rtlCol="0">
            <a:spAutoFit/>
          </a:bodyPr>
          <a:lstStyle/>
          <a:p>
            <a:r>
              <a:rPr lang="en-GB" sz="1400" b="1" dirty="0"/>
              <a:t>(G.I,7)</a:t>
            </a:r>
          </a:p>
        </p:txBody>
      </p:sp>
      <p:pic>
        <p:nvPicPr>
          <p:cNvPr id="12" name="Picture 11" descr="A screenshot of a cell phone&#10;&#10;Description automatically generated">
            <a:extLst>
              <a:ext uri="{FF2B5EF4-FFF2-40B4-BE49-F238E27FC236}">
                <a16:creationId xmlns:a16="http://schemas.microsoft.com/office/drawing/2014/main" id="{667EA983-39CD-432D-8BDA-5BFDD26817C0}"/>
              </a:ext>
            </a:extLst>
          </p:cNvPr>
          <p:cNvPicPr>
            <a:picLocks noChangeAspect="1"/>
          </p:cNvPicPr>
          <p:nvPr/>
        </p:nvPicPr>
        <p:blipFill rotWithShape="1">
          <a:blip r:embed="rId4">
            <a:extLst>
              <a:ext uri="{28A0092B-C50C-407E-A947-70E740481C1C}">
                <a14:useLocalDpi xmlns:a14="http://schemas.microsoft.com/office/drawing/2010/main" val="0"/>
              </a:ext>
            </a:extLst>
          </a:blip>
          <a:srcRect l="6135" t="14895"/>
          <a:stretch/>
        </p:blipFill>
        <p:spPr>
          <a:xfrm>
            <a:off x="331074" y="3916664"/>
            <a:ext cx="2151521" cy="1976498"/>
          </a:xfrm>
          <a:prstGeom prst="rect">
            <a:avLst/>
          </a:prstGeom>
        </p:spPr>
      </p:pic>
      <p:sp>
        <p:nvSpPr>
          <p:cNvPr id="32" name="TextBox 31">
            <a:extLst>
              <a:ext uri="{FF2B5EF4-FFF2-40B4-BE49-F238E27FC236}">
                <a16:creationId xmlns:a16="http://schemas.microsoft.com/office/drawing/2014/main" id="{C2B3DD49-B808-4061-8A66-04BDBF28B225}"/>
              </a:ext>
            </a:extLst>
          </p:cNvPr>
          <p:cNvSpPr txBox="1"/>
          <p:nvPr/>
        </p:nvSpPr>
        <p:spPr>
          <a:xfrm>
            <a:off x="827958" y="2831182"/>
            <a:ext cx="890752" cy="307777"/>
          </a:xfrm>
          <a:prstGeom prst="rect">
            <a:avLst/>
          </a:prstGeom>
          <a:noFill/>
        </p:spPr>
        <p:txBody>
          <a:bodyPr wrap="square" rtlCol="0">
            <a:spAutoFit/>
          </a:bodyPr>
          <a:lstStyle/>
          <a:p>
            <a:r>
              <a:rPr lang="en-GB" sz="1400" b="1" dirty="0"/>
              <a:t>(G.I,3)</a:t>
            </a:r>
          </a:p>
        </p:txBody>
      </p:sp>
      <p:sp>
        <p:nvSpPr>
          <p:cNvPr id="33" name="Rectangle 32">
            <a:extLst>
              <a:ext uri="{FF2B5EF4-FFF2-40B4-BE49-F238E27FC236}">
                <a16:creationId xmlns:a16="http://schemas.microsoft.com/office/drawing/2014/main" id="{F53781A1-6CBF-4D68-8CA8-C0A14B5CF83D}"/>
              </a:ext>
            </a:extLst>
          </p:cNvPr>
          <p:cNvSpPr/>
          <p:nvPr/>
        </p:nvSpPr>
        <p:spPr>
          <a:xfrm>
            <a:off x="7001963" y="3640465"/>
            <a:ext cx="4879732" cy="1171279"/>
          </a:xfrm>
          <a:prstGeom prst="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33">
            <a:extLst>
              <a:ext uri="{FF2B5EF4-FFF2-40B4-BE49-F238E27FC236}">
                <a16:creationId xmlns:a16="http://schemas.microsoft.com/office/drawing/2014/main" id="{E304CAF4-C4D0-4A0E-845E-D072D9BCEEC2}"/>
              </a:ext>
            </a:extLst>
          </p:cNvPr>
          <p:cNvSpPr/>
          <p:nvPr/>
        </p:nvSpPr>
        <p:spPr>
          <a:xfrm>
            <a:off x="7001963" y="5086392"/>
            <a:ext cx="4879732" cy="1171279"/>
          </a:xfrm>
          <a:prstGeom prst="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Shape 5">
            <a:extLst>
              <a:ext uri="{FF2B5EF4-FFF2-40B4-BE49-F238E27FC236}">
                <a16:creationId xmlns:a16="http://schemas.microsoft.com/office/drawing/2014/main" id="{52E081CB-CCBC-454D-AC8C-58735BD3A5AD}"/>
              </a:ext>
            </a:extLst>
          </p:cNvPr>
          <p:cNvSpPr/>
          <p:nvPr/>
        </p:nvSpPr>
        <p:spPr>
          <a:xfrm rot="18296156">
            <a:off x="7134555" y="3995568"/>
            <a:ext cx="727774" cy="333994"/>
          </a:xfrm>
          <a:prstGeom prst="corner">
            <a:avLst/>
          </a:prstGeom>
          <a:solidFill>
            <a:srgbClr val="FF0000"/>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ication Sign 7">
            <a:extLst>
              <a:ext uri="{FF2B5EF4-FFF2-40B4-BE49-F238E27FC236}">
                <a16:creationId xmlns:a16="http://schemas.microsoft.com/office/drawing/2014/main" id="{EAF3792F-BC9A-4E74-81B1-086B315E24E8}"/>
              </a:ext>
            </a:extLst>
          </p:cNvPr>
          <p:cNvSpPr/>
          <p:nvPr/>
        </p:nvSpPr>
        <p:spPr>
          <a:xfrm>
            <a:off x="7126086" y="5211083"/>
            <a:ext cx="830416" cy="921895"/>
          </a:xfrm>
          <a:prstGeom prst="mathMultiply">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F732B9B4-4410-429B-8CF0-C3FE01F666EF}"/>
              </a:ext>
            </a:extLst>
          </p:cNvPr>
          <p:cNvSpPr txBox="1"/>
          <p:nvPr/>
        </p:nvSpPr>
        <p:spPr>
          <a:xfrm>
            <a:off x="7955236" y="3729294"/>
            <a:ext cx="3814951" cy="900246"/>
          </a:xfrm>
          <a:prstGeom prst="rect">
            <a:avLst/>
          </a:prstGeom>
          <a:noFill/>
        </p:spPr>
        <p:txBody>
          <a:bodyPr wrap="square" rtlCol="0">
            <a:spAutoFit/>
          </a:bodyPr>
          <a:lstStyle/>
          <a:p>
            <a:pPr algn="just"/>
            <a:r>
              <a:rPr lang="en-GB" sz="1050" b="1" dirty="0">
                <a:solidFill>
                  <a:srgbClr val="FF0000"/>
                </a:solidFill>
                <a:latin typeface="Arial Rounded MT Bold" panose="020F0704030504030204" pitchFamily="34" charset="0"/>
              </a:rPr>
              <a:t>Positive Reinforcement  strengthens behaviour, the reward the individual receives must be of importance to them. </a:t>
            </a:r>
            <a:r>
              <a:rPr lang="en-GB" sz="1050" b="1" dirty="0" err="1">
                <a:solidFill>
                  <a:srgbClr val="FF0000"/>
                </a:solidFill>
                <a:latin typeface="Arial Rounded MT Bold" panose="020F0704030504030204" pitchFamily="34" charset="0"/>
              </a:rPr>
              <a:t>E.g</a:t>
            </a:r>
            <a:r>
              <a:rPr lang="en-GB" sz="1050" b="1" dirty="0">
                <a:solidFill>
                  <a:srgbClr val="FF0000"/>
                </a:solidFill>
                <a:latin typeface="Arial Rounded MT Bold" panose="020F0704030504030204" pitchFamily="34" charset="0"/>
              </a:rPr>
              <a:t> if a child is given £5 for tidying their bedroom it is likely that they would repeat this behaviour to receive this reward in the future (</a:t>
            </a:r>
            <a:r>
              <a:rPr lang="en-GB" sz="1050" b="1" dirty="0" err="1">
                <a:solidFill>
                  <a:srgbClr val="FF0000"/>
                </a:solidFill>
                <a:latin typeface="Arial Rounded MT Bold" panose="020F0704030504030204" pitchFamily="34" charset="0"/>
              </a:rPr>
              <a:t>S.McLoed</a:t>
            </a:r>
            <a:r>
              <a:rPr lang="en-GB" sz="1050" b="1" dirty="0">
                <a:solidFill>
                  <a:srgbClr val="FF0000"/>
                </a:solidFill>
                <a:latin typeface="Arial Rounded MT Bold" panose="020F0704030504030204" pitchFamily="34" charset="0"/>
              </a:rPr>
              <a:t>, 2018).</a:t>
            </a:r>
          </a:p>
        </p:txBody>
      </p:sp>
      <p:sp>
        <p:nvSpPr>
          <p:cNvPr id="36" name="TextBox 35">
            <a:extLst>
              <a:ext uri="{FF2B5EF4-FFF2-40B4-BE49-F238E27FC236}">
                <a16:creationId xmlns:a16="http://schemas.microsoft.com/office/drawing/2014/main" id="{D4552BE3-CF2E-4A09-A520-6A1111684783}"/>
              </a:ext>
            </a:extLst>
          </p:cNvPr>
          <p:cNvSpPr txBox="1"/>
          <p:nvPr/>
        </p:nvSpPr>
        <p:spPr>
          <a:xfrm>
            <a:off x="8011623" y="5116166"/>
            <a:ext cx="3814951" cy="1078116"/>
          </a:xfrm>
          <a:prstGeom prst="rect">
            <a:avLst/>
          </a:prstGeom>
          <a:noFill/>
        </p:spPr>
        <p:txBody>
          <a:bodyPr wrap="square" rtlCol="0">
            <a:spAutoFit/>
          </a:bodyPr>
          <a:lstStyle/>
          <a:p>
            <a:pPr algn="just"/>
            <a:r>
              <a:rPr lang="en-GB" sz="1050" b="1" dirty="0">
                <a:solidFill>
                  <a:srgbClr val="FF0000"/>
                </a:solidFill>
                <a:latin typeface="Arial Rounded MT Bold" panose="020F0704030504030204" pitchFamily="34" charset="0"/>
              </a:rPr>
              <a:t>Negative Reinforcement  is </a:t>
            </a:r>
            <a:r>
              <a:rPr lang="en-GB" sz="1156" b="1" dirty="0">
                <a:solidFill>
                  <a:srgbClr val="FF0000"/>
                </a:solidFill>
                <a:latin typeface="Arial Rounded MT Bold" panose="020F0704030504030204" pitchFamily="34" charset="0"/>
              </a:rPr>
              <a:t>the</a:t>
            </a:r>
            <a:r>
              <a:rPr lang="en-GB" sz="1050" b="1" dirty="0">
                <a:solidFill>
                  <a:srgbClr val="FF0000"/>
                </a:solidFill>
                <a:latin typeface="Arial Rounded MT Bold" panose="020F0704030504030204" pitchFamily="34" charset="0"/>
              </a:rPr>
              <a:t> removal of an unwanted or unpleasant reinforcer, this can strengthen behaviour. For example, if a child had to pay their parent £5 to clean their bedroom, they would keep their own room tidy so that they didn’t have to pay their parent £5 (</a:t>
            </a:r>
            <a:r>
              <a:rPr lang="en-GB" sz="1050" b="1" dirty="0" err="1">
                <a:solidFill>
                  <a:srgbClr val="FF0000"/>
                </a:solidFill>
                <a:latin typeface="Arial Rounded MT Bold" panose="020F0704030504030204" pitchFamily="34" charset="0"/>
              </a:rPr>
              <a:t>S.McLoed</a:t>
            </a:r>
            <a:r>
              <a:rPr lang="en-GB" sz="1050" b="1" dirty="0">
                <a:solidFill>
                  <a:srgbClr val="FF0000"/>
                </a:solidFill>
                <a:latin typeface="Arial Rounded MT Bold" panose="020F0704030504030204" pitchFamily="34" charset="0"/>
              </a:rPr>
              <a:t>, 2018).</a:t>
            </a:r>
          </a:p>
        </p:txBody>
      </p:sp>
      <p:sp>
        <p:nvSpPr>
          <p:cNvPr id="37" name="Rectangle 36">
            <a:extLst>
              <a:ext uri="{FF2B5EF4-FFF2-40B4-BE49-F238E27FC236}">
                <a16:creationId xmlns:a16="http://schemas.microsoft.com/office/drawing/2014/main" id="{9AF28307-C2F3-48ED-925F-151619D10EC9}"/>
              </a:ext>
            </a:extLst>
          </p:cNvPr>
          <p:cNvSpPr/>
          <p:nvPr/>
        </p:nvSpPr>
        <p:spPr>
          <a:xfrm>
            <a:off x="2228492" y="1200925"/>
            <a:ext cx="3546718" cy="2051001"/>
          </a:xfrm>
          <a:prstGeom prst="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8" name="TextBox 37">
            <a:extLst>
              <a:ext uri="{FF2B5EF4-FFF2-40B4-BE49-F238E27FC236}">
                <a16:creationId xmlns:a16="http://schemas.microsoft.com/office/drawing/2014/main" id="{C5671A40-90AB-4007-A2CE-0389E8F085B0}"/>
              </a:ext>
            </a:extLst>
          </p:cNvPr>
          <p:cNvSpPr txBox="1"/>
          <p:nvPr/>
        </p:nvSpPr>
        <p:spPr>
          <a:xfrm>
            <a:off x="2280508" y="1270132"/>
            <a:ext cx="3516787" cy="1869743"/>
          </a:xfrm>
          <a:prstGeom prst="rect">
            <a:avLst/>
          </a:prstGeom>
          <a:noFill/>
        </p:spPr>
        <p:txBody>
          <a:bodyPr wrap="square" rtlCol="0">
            <a:spAutoFit/>
          </a:bodyPr>
          <a:lstStyle/>
          <a:p>
            <a:pPr algn="just"/>
            <a:r>
              <a:rPr lang="en-GB" sz="1050" b="1" dirty="0" err="1">
                <a:latin typeface="Arial Rounded MT Bold" panose="020F0704030504030204" pitchFamily="34" charset="0"/>
              </a:rPr>
              <a:t>Burrhus</a:t>
            </a:r>
            <a:r>
              <a:rPr lang="en-GB" sz="1050" b="1" dirty="0">
                <a:latin typeface="Arial Rounded MT Bold" panose="020F0704030504030204" pitchFamily="34" charset="0"/>
              </a:rPr>
              <a:t> Frederic Skinner, was born March 20</a:t>
            </a:r>
            <a:r>
              <a:rPr lang="en-GB" sz="1050" b="1" baseline="30000" dirty="0">
                <a:latin typeface="Arial Rounded MT Bold" panose="020F0704030504030204" pitchFamily="34" charset="0"/>
              </a:rPr>
              <a:t>th</a:t>
            </a:r>
            <a:r>
              <a:rPr lang="en-GB" sz="1050" b="1" dirty="0">
                <a:latin typeface="Arial Rounded MT Bold" panose="020F0704030504030204" pitchFamily="34" charset="0"/>
              </a:rPr>
              <a:t> 1904, in Susquehanna, Pennsylvania. He became one of the most ‘influential of American psychologists’. He specialised in behaviour and developed the theory of ‘Operant Conditioning’.  This is the idea that behaviour can be controlled by its consequences. Behaviours that are reinforced are more likely to continue, where as behaviours that result in a punishment will eventually end. His work centred around positive and negative reinforcement (Encyclopaedia Britannica,  2019).</a:t>
            </a:r>
          </a:p>
        </p:txBody>
      </p:sp>
    </p:spTree>
    <p:extLst>
      <p:ext uri="{BB962C8B-B14F-4D97-AF65-F5344CB8AC3E}">
        <p14:creationId xmlns:p14="http://schemas.microsoft.com/office/powerpoint/2010/main" val="2841056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891272F-1E29-4C45-B190-E68E40DF0672}"/>
              </a:ext>
            </a:extLst>
          </p:cNvPr>
          <p:cNvSpPr/>
          <p:nvPr/>
        </p:nvSpPr>
        <p:spPr>
          <a:xfrm>
            <a:off x="295070" y="103205"/>
            <a:ext cx="11676214" cy="6651590"/>
          </a:xfrm>
          <a:prstGeom prst="rect">
            <a:avLst/>
          </a:prstGeom>
          <a:solidFill>
            <a:srgbClr val="0070C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098" name="Picture 2" descr="Image">
            <a:extLst>
              <a:ext uri="{FF2B5EF4-FFF2-40B4-BE49-F238E27FC236}">
                <a16:creationId xmlns:a16="http://schemas.microsoft.com/office/drawing/2014/main" id="{B3877342-4464-4499-AF83-A7FD235FAE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012" t="13690" r="7739" b="13690"/>
          <a:stretch/>
        </p:blipFill>
        <p:spPr bwMode="auto">
          <a:xfrm rot="5400000">
            <a:off x="9800707" y="1008488"/>
            <a:ext cx="2243554" cy="160253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Image">
            <a:extLst>
              <a:ext uri="{FF2B5EF4-FFF2-40B4-BE49-F238E27FC236}">
                <a16:creationId xmlns:a16="http://schemas.microsoft.com/office/drawing/2014/main" id="{7A22811D-2943-442A-9866-AF36FBA09F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01" t="34893" r="2517" b="22269"/>
          <a:stretch/>
        </p:blipFill>
        <p:spPr bwMode="auto">
          <a:xfrm rot="10800000">
            <a:off x="417991" y="3567399"/>
            <a:ext cx="4300230" cy="145917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46F97A1-1B5A-40FC-A912-F5A572CE1E24}"/>
              </a:ext>
            </a:extLst>
          </p:cNvPr>
          <p:cNvSpPr/>
          <p:nvPr/>
        </p:nvSpPr>
        <p:spPr>
          <a:xfrm>
            <a:off x="1128907" y="103205"/>
            <a:ext cx="10188045" cy="584775"/>
          </a:xfrm>
          <a:prstGeom prst="rect">
            <a:avLst/>
          </a:prstGeom>
          <a:noFill/>
        </p:spPr>
        <p:txBody>
          <a:bodyPr wrap="none" lIns="91440" tIns="45720" rIns="91440" bIns="45720">
            <a:spAutoFit/>
          </a:bodyPr>
          <a:lstStyle/>
          <a:p>
            <a:pPr algn="ctr"/>
            <a:r>
              <a:rPr lang="en-US" sz="3200" b="1" u="sng" cap="none" spc="0" dirty="0">
                <a:ln w="13462">
                  <a:solidFill>
                    <a:schemeClr val="bg1"/>
                  </a:solidFill>
                  <a:prstDash val="solid"/>
                </a:ln>
                <a:solidFill>
                  <a:srgbClr val="FF0000"/>
                </a:solidFill>
                <a:effectLst>
                  <a:outerShdw dist="38100" dir="2700000" algn="bl" rotWithShape="0">
                    <a:schemeClr val="accent5"/>
                  </a:outerShdw>
                </a:effectLst>
                <a:latin typeface="Arial Rounded MT Bold" panose="020F0704030504030204" pitchFamily="34" charset="0"/>
              </a:rPr>
              <a:t>Promoting positive reinforcement in the classroom</a:t>
            </a:r>
          </a:p>
        </p:txBody>
      </p:sp>
      <p:pic>
        <p:nvPicPr>
          <p:cNvPr id="11" name="Picture 6" descr="Image">
            <a:extLst>
              <a:ext uri="{FF2B5EF4-FFF2-40B4-BE49-F238E27FC236}">
                <a16:creationId xmlns:a16="http://schemas.microsoft.com/office/drawing/2014/main" id="{8A15A7B0-B94D-4F63-A4E3-6DBA7DA5A54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567" t="14894" r="1455" b="7093"/>
          <a:stretch/>
        </p:blipFill>
        <p:spPr bwMode="auto">
          <a:xfrm>
            <a:off x="9093473" y="3849869"/>
            <a:ext cx="2312911" cy="163089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5AF08889-6E50-42A3-8993-F38C800B07DB}"/>
              </a:ext>
            </a:extLst>
          </p:cNvPr>
          <p:cNvPicPr>
            <a:picLocks noChangeAspect="1"/>
          </p:cNvPicPr>
          <p:nvPr/>
        </p:nvPicPr>
        <p:blipFill rotWithShape="1">
          <a:blip r:embed="rId5">
            <a:extLst>
              <a:ext uri="{28A0092B-C50C-407E-A947-70E740481C1C}">
                <a14:useLocalDpi xmlns:a14="http://schemas.microsoft.com/office/drawing/2010/main" val="0"/>
              </a:ext>
            </a:extLst>
          </a:blip>
          <a:srcRect l="5321" t="14295" r="367" b="9458"/>
          <a:stretch/>
        </p:blipFill>
        <p:spPr>
          <a:xfrm>
            <a:off x="540913" y="687980"/>
            <a:ext cx="4054386" cy="1623008"/>
          </a:xfrm>
          <a:prstGeom prst="rect">
            <a:avLst/>
          </a:prstGeom>
        </p:spPr>
      </p:pic>
      <p:pic>
        <p:nvPicPr>
          <p:cNvPr id="13" name="Picture 8" descr="Image">
            <a:extLst>
              <a:ext uri="{FF2B5EF4-FFF2-40B4-BE49-F238E27FC236}">
                <a16:creationId xmlns:a16="http://schemas.microsoft.com/office/drawing/2014/main" id="{A325DBC4-1259-41DA-8E4B-7EC75B8AFFB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6347" r="2918" b="8647"/>
          <a:stretch/>
        </p:blipFill>
        <p:spPr bwMode="auto">
          <a:xfrm rot="5400000">
            <a:off x="5231391" y="1050822"/>
            <a:ext cx="2390436" cy="156980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F75ECABC-06D1-4865-ABD7-2326F94CAE1E}"/>
              </a:ext>
            </a:extLst>
          </p:cNvPr>
          <p:cNvSpPr/>
          <p:nvPr/>
        </p:nvSpPr>
        <p:spPr>
          <a:xfrm>
            <a:off x="295070" y="5420399"/>
            <a:ext cx="7984022" cy="1118976"/>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B43C4E33-6735-4C5A-B134-B880F60149C4}"/>
              </a:ext>
            </a:extLst>
          </p:cNvPr>
          <p:cNvSpPr txBox="1"/>
          <p:nvPr/>
        </p:nvSpPr>
        <p:spPr>
          <a:xfrm>
            <a:off x="337210" y="5457893"/>
            <a:ext cx="7833433" cy="1061829"/>
          </a:xfrm>
          <a:prstGeom prst="rect">
            <a:avLst/>
          </a:prstGeom>
          <a:noFill/>
        </p:spPr>
        <p:txBody>
          <a:bodyPr wrap="square" rtlCol="0">
            <a:spAutoFit/>
          </a:bodyPr>
          <a:lstStyle/>
          <a:p>
            <a:pPr algn="just"/>
            <a:r>
              <a:rPr lang="en-GB" sz="1050" b="1" u="sng" dirty="0">
                <a:solidFill>
                  <a:srgbClr val="FF0000"/>
                </a:solidFill>
                <a:latin typeface="Arial Rounded MT Bold" panose="020F0704030504030204" pitchFamily="34" charset="0"/>
              </a:rPr>
              <a:t>Negative Reinforcement </a:t>
            </a:r>
            <a:r>
              <a:rPr lang="en-GB" sz="1050" b="1" dirty="0">
                <a:solidFill>
                  <a:srgbClr val="FF0000"/>
                </a:solidFill>
                <a:latin typeface="Arial Rounded MT Bold" panose="020F0704030504030204" pitchFamily="34" charset="0"/>
              </a:rPr>
              <a:t>– Behaviour that is unacceptable is also dealt with in hope that it is not repeated and is dealt with in the same way by every member of staff. In nursery a sun and cloud is displayed with all the children’s pictures. Negative behaviour results in the child’s picture being placed on the cloud. Children’s pictures that are on the cloud do not go outside to play. The situation does try to be resolved so that the child doesn’t miss all of their playtime. It can be resolved by an apology and cuddle to whoever it involved, a task such as tidying up if that is why they resulted on going on the cloud or if they refused o complete their work, this has to be done before they go outside.</a:t>
            </a:r>
          </a:p>
        </p:txBody>
      </p:sp>
      <p:sp>
        <p:nvSpPr>
          <p:cNvPr id="19" name="Rectangle 18">
            <a:extLst>
              <a:ext uri="{FF2B5EF4-FFF2-40B4-BE49-F238E27FC236}">
                <a16:creationId xmlns:a16="http://schemas.microsoft.com/office/drawing/2014/main" id="{EDA5D4EC-538B-4481-B94D-EB54E8164315}"/>
              </a:ext>
            </a:extLst>
          </p:cNvPr>
          <p:cNvSpPr/>
          <p:nvPr/>
        </p:nvSpPr>
        <p:spPr>
          <a:xfrm>
            <a:off x="417990" y="2349489"/>
            <a:ext cx="4310327" cy="1167387"/>
          </a:xfrm>
          <a:prstGeom prst="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0" name="Rectangle 19">
            <a:extLst>
              <a:ext uri="{FF2B5EF4-FFF2-40B4-BE49-F238E27FC236}">
                <a16:creationId xmlns:a16="http://schemas.microsoft.com/office/drawing/2014/main" id="{BBB14FC1-B872-40EE-B171-381657A74010}"/>
              </a:ext>
            </a:extLst>
          </p:cNvPr>
          <p:cNvSpPr/>
          <p:nvPr/>
        </p:nvSpPr>
        <p:spPr>
          <a:xfrm>
            <a:off x="4977114" y="3091886"/>
            <a:ext cx="2970999" cy="2051001"/>
          </a:xfrm>
          <a:prstGeom prst="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1" name="TextBox 20">
            <a:extLst>
              <a:ext uri="{FF2B5EF4-FFF2-40B4-BE49-F238E27FC236}">
                <a16:creationId xmlns:a16="http://schemas.microsoft.com/office/drawing/2014/main" id="{B8C52EF3-490A-47C1-BCDC-5774FC1823B6}"/>
              </a:ext>
            </a:extLst>
          </p:cNvPr>
          <p:cNvSpPr txBox="1"/>
          <p:nvPr/>
        </p:nvSpPr>
        <p:spPr>
          <a:xfrm>
            <a:off x="417991" y="2329279"/>
            <a:ext cx="4300230" cy="1223412"/>
          </a:xfrm>
          <a:prstGeom prst="rect">
            <a:avLst/>
          </a:prstGeom>
          <a:noFill/>
        </p:spPr>
        <p:txBody>
          <a:bodyPr wrap="square" rtlCol="0">
            <a:spAutoFit/>
          </a:bodyPr>
          <a:lstStyle/>
          <a:p>
            <a:pPr algn="just"/>
            <a:r>
              <a:rPr lang="en-GB" sz="1050" b="1" dirty="0">
                <a:latin typeface="Arial Rounded MT Bold" panose="020F0704030504030204" pitchFamily="34" charset="0"/>
              </a:rPr>
              <a:t>Visual Time lines are used to help settle children when they are upset or to encourage children to do activities. If a child is asked to carry out some work and they refuse, using the timeline they can see what their reward will be for completing the task. This works well within a nursery setting as the child can visually see what their reward will be </a:t>
            </a:r>
            <a:r>
              <a:rPr lang="en-GB" sz="1050" b="1" dirty="0" err="1">
                <a:latin typeface="Arial Rounded MT Bold" panose="020F0704030504030204" pitchFamily="34" charset="0"/>
              </a:rPr>
              <a:t>e.g</a:t>
            </a:r>
            <a:r>
              <a:rPr lang="en-GB" sz="1050" b="1" dirty="0">
                <a:latin typeface="Arial Rounded MT Bold" panose="020F0704030504030204" pitchFamily="34" charset="0"/>
              </a:rPr>
              <a:t> now we ae going to do some writing, then you can go in the garden.</a:t>
            </a:r>
          </a:p>
        </p:txBody>
      </p:sp>
      <p:sp>
        <p:nvSpPr>
          <p:cNvPr id="22" name="TextBox 21">
            <a:extLst>
              <a:ext uri="{FF2B5EF4-FFF2-40B4-BE49-F238E27FC236}">
                <a16:creationId xmlns:a16="http://schemas.microsoft.com/office/drawing/2014/main" id="{5573DF7D-7D21-46F4-BB0E-7E6C30C094DE}"/>
              </a:ext>
            </a:extLst>
          </p:cNvPr>
          <p:cNvSpPr txBox="1"/>
          <p:nvPr/>
        </p:nvSpPr>
        <p:spPr>
          <a:xfrm>
            <a:off x="5047648" y="3101723"/>
            <a:ext cx="2867203" cy="2031325"/>
          </a:xfrm>
          <a:prstGeom prst="rect">
            <a:avLst/>
          </a:prstGeom>
          <a:noFill/>
        </p:spPr>
        <p:txBody>
          <a:bodyPr wrap="square" rtlCol="0">
            <a:spAutoFit/>
          </a:bodyPr>
          <a:lstStyle/>
          <a:p>
            <a:pPr algn="just"/>
            <a:r>
              <a:rPr lang="en-GB" sz="1050" b="1" dirty="0">
                <a:latin typeface="Arial Rounded MT Bold" panose="020F0704030504030204" pitchFamily="34" charset="0"/>
              </a:rPr>
              <a:t>This is a positive way to encourage children that have difficulty or dislike completing work in school or at home to have recognition of the positive effort they have made. Some classes display it inside the  classroom but it is also  displayed in the hall or in the headteachers room. The children also receive a special  ‘well done’ badge and in nursery they can receive an instant prize to encourage this positive behaviour.</a:t>
            </a:r>
          </a:p>
        </p:txBody>
      </p:sp>
      <p:sp>
        <p:nvSpPr>
          <p:cNvPr id="23" name="Rectangle 22">
            <a:extLst>
              <a:ext uri="{FF2B5EF4-FFF2-40B4-BE49-F238E27FC236}">
                <a16:creationId xmlns:a16="http://schemas.microsoft.com/office/drawing/2014/main" id="{8091FC2C-4AF2-4D5C-B32D-AA49DA3FA8DA}"/>
              </a:ext>
            </a:extLst>
          </p:cNvPr>
          <p:cNvSpPr/>
          <p:nvPr/>
        </p:nvSpPr>
        <p:spPr>
          <a:xfrm>
            <a:off x="8717710" y="5555863"/>
            <a:ext cx="3137079" cy="983512"/>
          </a:xfrm>
          <a:prstGeom prst="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4" name="Rectangle 23">
            <a:extLst>
              <a:ext uri="{FF2B5EF4-FFF2-40B4-BE49-F238E27FC236}">
                <a16:creationId xmlns:a16="http://schemas.microsoft.com/office/drawing/2014/main" id="{B6754CBB-B5BB-4558-86DB-F99EA7E42868}"/>
              </a:ext>
            </a:extLst>
          </p:cNvPr>
          <p:cNvSpPr/>
          <p:nvPr/>
        </p:nvSpPr>
        <p:spPr>
          <a:xfrm>
            <a:off x="8044711" y="648741"/>
            <a:ext cx="2056586" cy="3145429"/>
          </a:xfrm>
          <a:prstGeom prst="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5" name="TextBox 24">
            <a:extLst>
              <a:ext uri="{FF2B5EF4-FFF2-40B4-BE49-F238E27FC236}">
                <a16:creationId xmlns:a16="http://schemas.microsoft.com/office/drawing/2014/main" id="{1FF3F0FC-FA78-43FF-824E-BAF657FA217A}"/>
              </a:ext>
            </a:extLst>
          </p:cNvPr>
          <p:cNvSpPr txBox="1"/>
          <p:nvPr/>
        </p:nvSpPr>
        <p:spPr>
          <a:xfrm>
            <a:off x="8668372" y="5597496"/>
            <a:ext cx="3137079" cy="900246"/>
          </a:xfrm>
          <a:prstGeom prst="rect">
            <a:avLst/>
          </a:prstGeom>
          <a:noFill/>
        </p:spPr>
        <p:txBody>
          <a:bodyPr wrap="square" rtlCol="0">
            <a:spAutoFit/>
          </a:bodyPr>
          <a:lstStyle/>
          <a:p>
            <a:pPr algn="just"/>
            <a:r>
              <a:rPr lang="en-GB" sz="1050" b="1" dirty="0">
                <a:latin typeface="Arial Rounded MT Bold" panose="020F0704030504030204" pitchFamily="34" charset="0"/>
              </a:rPr>
              <a:t>The school celebrate childrens achievements by giving them a </a:t>
            </a:r>
            <a:r>
              <a:rPr lang="en-GB" sz="1050" b="1" dirty="0" err="1">
                <a:latin typeface="Arial Rounded MT Bold" panose="020F0704030504030204" pitchFamily="34" charset="0"/>
              </a:rPr>
              <a:t>Seren</a:t>
            </a:r>
            <a:r>
              <a:rPr lang="en-GB" sz="1050" b="1" dirty="0">
                <a:latin typeface="Arial Rounded MT Bold" panose="020F0704030504030204" pitchFamily="34" charset="0"/>
              </a:rPr>
              <a:t> </a:t>
            </a:r>
            <a:r>
              <a:rPr lang="en-GB" sz="1050" b="1" dirty="0" err="1">
                <a:latin typeface="Arial Rounded MT Bold" panose="020F0704030504030204" pitchFamily="34" charset="0"/>
              </a:rPr>
              <a:t>yr</a:t>
            </a:r>
            <a:r>
              <a:rPr lang="en-GB" sz="1050" b="1" dirty="0">
                <a:latin typeface="Arial Rounded MT Bold" panose="020F0704030504030204" pitchFamily="34" charset="0"/>
              </a:rPr>
              <a:t> </a:t>
            </a:r>
            <a:r>
              <a:rPr lang="en-GB" sz="1050" b="1" dirty="0" err="1">
                <a:latin typeface="Arial Rounded MT Bold" panose="020F0704030504030204" pitchFamily="34" charset="0"/>
              </a:rPr>
              <a:t>Wythnos</a:t>
            </a:r>
            <a:r>
              <a:rPr lang="en-GB" sz="1050" b="1" dirty="0">
                <a:latin typeface="Arial Rounded MT Bold" panose="020F0704030504030204" pitchFamily="34" charset="0"/>
              </a:rPr>
              <a:t> certificate (Star of the Week). Nursery have Star of the day. As children have instant recognition for the good deeds they  have done that day. </a:t>
            </a:r>
          </a:p>
        </p:txBody>
      </p:sp>
      <p:sp>
        <p:nvSpPr>
          <p:cNvPr id="26" name="TextBox 25">
            <a:extLst>
              <a:ext uri="{FF2B5EF4-FFF2-40B4-BE49-F238E27FC236}">
                <a16:creationId xmlns:a16="http://schemas.microsoft.com/office/drawing/2014/main" id="{6943554E-7465-4AA6-9CC9-80CE0E40E13B}"/>
              </a:ext>
            </a:extLst>
          </p:cNvPr>
          <p:cNvSpPr txBox="1"/>
          <p:nvPr/>
        </p:nvSpPr>
        <p:spPr>
          <a:xfrm>
            <a:off x="8130748" y="683749"/>
            <a:ext cx="1817290" cy="1384995"/>
          </a:xfrm>
          <a:prstGeom prst="rect">
            <a:avLst/>
          </a:prstGeom>
          <a:noFill/>
        </p:spPr>
        <p:txBody>
          <a:bodyPr wrap="square" rtlCol="0">
            <a:spAutoFit/>
          </a:bodyPr>
          <a:lstStyle/>
          <a:p>
            <a:pPr algn="just"/>
            <a:r>
              <a:rPr lang="en-GB" sz="1050" b="1" dirty="0">
                <a:latin typeface="Arial Rounded MT Bold" panose="020F0704030504030204" pitchFamily="34" charset="0"/>
              </a:rPr>
              <a:t>From reception to year 6 in KS2 the children earn </a:t>
            </a:r>
            <a:r>
              <a:rPr lang="en-GB" sz="1050" b="1" dirty="0" err="1">
                <a:latin typeface="Arial Rounded MT Bold" panose="020F0704030504030204" pitchFamily="34" charset="0"/>
              </a:rPr>
              <a:t>DoJo</a:t>
            </a:r>
            <a:r>
              <a:rPr lang="en-GB" sz="1050" b="1" dirty="0">
                <a:latin typeface="Arial Rounded MT Bold" panose="020F0704030504030204" pitchFamily="34" charset="0"/>
              </a:rPr>
              <a:t> points for good work and behaviour. They collect these points and then can exchange the points for prizes.</a:t>
            </a:r>
          </a:p>
          <a:p>
            <a:pPr algn="just"/>
            <a:endParaRPr lang="en-GB" sz="1050" b="1" dirty="0">
              <a:latin typeface="Arial Rounded MT Bold" panose="020F0704030504030204" pitchFamily="34" charset="0"/>
            </a:endParaRPr>
          </a:p>
        </p:txBody>
      </p:sp>
      <p:pic>
        <p:nvPicPr>
          <p:cNvPr id="27" name="Picture 2" descr="Image result for dojo">
            <a:extLst>
              <a:ext uri="{FF2B5EF4-FFF2-40B4-BE49-F238E27FC236}">
                <a16:creationId xmlns:a16="http://schemas.microsoft.com/office/drawing/2014/main" id="{C15F3713-E208-46E1-A69E-C0235625788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70963" y="1845674"/>
            <a:ext cx="729152" cy="729152"/>
          </a:xfrm>
          <a:prstGeom prst="rect">
            <a:avLst/>
          </a:prstGeom>
          <a:noFill/>
          <a:extLst>
            <a:ext uri="{909E8E84-426E-40DD-AFC4-6F175D3DCCD1}">
              <a14:hiddenFill xmlns:a14="http://schemas.microsoft.com/office/drawing/2010/main">
                <a:solidFill>
                  <a:srgbClr val="FFFFFF"/>
                </a:solidFill>
              </a14:hiddenFill>
            </a:ext>
          </a:extLst>
        </p:spPr>
      </p:pic>
      <p:sp>
        <p:nvSpPr>
          <p:cNvPr id="28" name="Rectangle 27">
            <a:extLst>
              <a:ext uri="{FF2B5EF4-FFF2-40B4-BE49-F238E27FC236}">
                <a16:creationId xmlns:a16="http://schemas.microsoft.com/office/drawing/2014/main" id="{5171B50A-7125-4234-AEFE-3C1CBBD82637}"/>
              </a:ext>
            </a:extLst>
          </p:cNvPr>
          <p:cNvSpPr/>
          <p:nvPr/>
        </p:nvSpPr>
        <p:spPr>
          <a:xfrm>
            <a:off x="8074209" y="2471560"/>
            <a:ext cx="2056586" cy="1223412"/>
          </a:xfrm>
          <a:prstGeom prst="rect">
            <a:avLst/>
          </a:prstGeom>
        </p:spPr>
        <p:txBody>
          <a:bodyPr wrap="square">
            <a:spAutoFit/>
          </a:bodyPr>
          <a:lstStyle/>
          <a:p>
            <a:pPr algn="just"/>
            <a:r>
              <a:rPr lang="en-GB" sz="1050" b="1" dirty="0">
                <a:latin typeface="Arial Rounded MT Bold" panose="020F0704030504030204" pitchFamily="34" charset="0"/>
              </a:rPr>
              <a:t>Teachers can also  promote positive behaviour using the </a:t>
            </a:r>
            <a:r>
              <a:rPr lang="en-GB" sz="1050" b="1" dirty="0" err="1">
                <a:latin typeface="Arial Rounded MT Bold" panose="020F0704030504030204" pitchFamily="34" charset="0"/>
              </a:rPr>
              <a:t>DoJo</a:t>
            </a:r>
            <a:r>
              <a:rPr lang="en-GB" sz="1050" b="1" dirty="0">
                <a:latin typeface="Arial Rounded MT Bold" panose="020F0704030504030204" pitchFamily="34" charset="0"/>
              </a:rPr>
              <a:t> app which parents are all apart of. Work, achievements can be instantly shared with parents/carers.</a:t>
            </a:r>
          </a:p>
        </p:txBody>
      </p:sp>
      <p:sp>
        <p:nvSpPr>
          <p:cNvPr id="29" name="Rectangle 28">
            <a:extLst>
              <a:ext uri="{FF2B5EF4-FFF2-40B4-BE49-F238E27FC236}">
                <a16:creationId xmlns:a16="http://schemas.microsoft.com/office/drawing/2014/main" id="{0A0E81AC-FCB1-4EDD-BE76-14F5C07CEB42}"/>
              </a:ext>
            </a:extLst>
          </p:cNvPr>
          <p:cNvSpPr/>
          <p:nvPr/>
        </p:nvSpPr>
        <p:spPr>
          <a:xfrm>
            <a:off x="429088" y="5044869"/>
            <a:ext cx="4310327" cy="334996"/>
          </a:xfrm>
          <a:prstGeom prst="rect">
            <a:avLst/>
          </a:prstGeom>
          <a:ln w="28575"/>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30" name="TextBox 29">
            <a:extLst>
              <a:ext uri="{FF2B5EF4-FFF2-40B4-BE49-F238E27FC236}">
                <a16:creationId xmlns:a16="http://schemas.microsoft.com/office/drawing/2014/main" id="{05D94A96-6BE7-46C5-AEE7-4D5470A38BC9}"/>
              </a:ext>
            </a:extLst>
          </p:cNvPr>
          <p:cNvSpPr txBox="1"/>
          <p:nvPr/>
        </p:nvSpPr>
        <p:spPr>
          <a:xfrm>
            <a:off x="483596" y="4982658"/>
            <a:ext cx="4300230" cy="415498"/>
          </a:xfrm>
          <a:prstGeom prst="rect">
            <a:avLst/>
          </a:prstGeom>
          <a:noFill/>
        </p:spPr>
        <p:txBody>
          <a:bodyPr wrap="square" rtlCol="0">
            <a:spAutoFit/>
          </a:bodyPr>
          <a:lstStyle/>
          <a:p>
            <a:pPr algn="just"/>
            <a:r>
              <a:rPr lang="en-GB" sz="1050" b="1" dirty="0">
                <a:latin typeface="Arial Rounded MT Bold" panose="020F0704030504030204" pitchFamily="34" charset="0"/>
              </a:rPr>
              <a:t>Each class has a smiley face chart where children are awarded a smiley face for good work, good behaviour.</a:t>
            </a:r>
          </a:p>
        </p:txBody>
      </p:sp>
    </p:spTree>
    <p:extLst>
      <p:ext uri="{BB962C8B-B14F-4D97-AF65-F5344CB8AC3E}">
        <p14:creationId xmlns:p14="http://schemas.microsoft.com/office/powerpoint/2010/main" val="6068700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2E2DEC-4D60-48D5-B66A-A60F03D0C665}"/>
              </a:ext>
            </a:extLst>
          </p:cNvPr>
          <p:cNvSpPr/>
          <p:nvPr/>
        </p:nvSpPr>
        <p:spPr>
          <a:xfrm>
            <a:off x="-19920" y="74046"/>
            <a:ext cx="11940713" cy="6511158"/>
          </a:xfrm>
          <a:prstGeom prst="rect">
            <a:avLst/>
          </a:prstGeom>
          <a:solidFill>
            <a:srgbClr val="0070C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886D6CB4-3956-42BD-AD18-8522E5905D15}"/>
              </a:ext>
            </a:extLst>
          </p:cNvPr>
          <p:cNvSpPr/>
          <p:nvPr/>
        </p:nvSpPr>
        <p:spPr>
          <a:xfrm>
            <a:off x="2001125" y="-100431"/>
            <a:ext cx="4458528" cy="923330"/>
          </a:xfrm>
          <a:prstGeom prst="rect">
            <a:avLst/>
          </a:prstGeom>
          <a:noFill/>
        </p:spPr>
        <p:txBody>
          <a:bodyPr wrap="none" lIns="91440" tIns="45720" rIns="91440" bIns="45720">
            <a:spAutoFit/>
          </a:bodyPr>
          <a:lstStyle/>
          <a:p>
            <a:pPr algn="ctr"/>
            <a:r>
              <a:rPr lang="en-US"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Constructivism</a:t>
            </a:r>
            <a:endPar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5" name="Rectangle 4">
            <a:extLst>
              <a:ext uri="{FF2B5EF4-FFF2-40B4-BE49-F238E27FC236}">
                <a16:creationId xmlns:a16="http://schemas.microsoft.com/office/drawing/2014/main" id="{841695BC-6866-44AF-A737-CC85F476B18A}"/>
              </a:ext>
            </a:extLst>
          </p:cNvPr>
          <p:cNvSpPr/>
          <p:nvPr/>
        </p:nvSpPr>
        <p:spPr>
          <a:xfrm>
            <a:off x="279769" y="2447185"/>
            <a:ext cx="1724768" cy="461665"/>
          </a:xfrm>
          <a:prstGeom prst="rect">
            <a:avLst/>
          </a:prstGeom>
        </p:spPr>
        <p:txBody>
          <a:bodyPr wrap="none">
            <a:spAutoFit/>
          </a:bodyPr>
          <a:lstStyle/>
          <a:p>
            <a:pPr algn="ctr"/>
            <a:r>
              <a:rPr lang="en-US" sz="2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John Dewey</a:t>
            </a:r>
          </a:p>
        </p:txBody>
      </p:sp>
      <p:pic>
        <p:nvPicPr>
          <p:cNvPr id="1028" name="Picture 4" descr="Image result for children exploring outside clipart">
            <a:extLst>
              <a:ext uri="{FF2B5EF4-FFF2-40B4-BE49-F238E27FC236}">
                <a16:creationId xmlns:a16="http://schemas.microsoft.com/office/drawing/2014/main" id="{D9608148-0CC4-442B-AAF3-4B13016C10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107"/>
          <a:stretch/>
        </p:blipFill>
        <p:spPr bwMode="auto">
          <a:xfrm>
            <a:off x="9103977" y="1650367"/>
            <a:ext cx="2038998" cy="1342989"/>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Rounded Corners 13">
            <a:extLst>
              <a:ext uri="{FF2B5EF4-FFF2-40B4-BE49-F238E27FC236}">
                <a16:creationId xmlns:a16="http://schemas.microsoft.com/office/drawing/2014/main" id="{4C72EB6F-74A6-4B0F-A9C2-E1F79460E4FE}"/>
              </a:ext>
            </a:extLst>
          </p:cNvPr>
          <p:cNvSpPr/>
          <p:nvPr/>
        </p:nvSpPr>
        <p:spPr>
          <a:xfrm>
            <a:off x="5544333" y="730924"/>
            <a:ext cx="5733465" cy="829786"/>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3C89CDEC-12AB-416D-A0B2-0FE58E1FF723}"/>
              </a:ext>
            </a:extLst>
          </p:cNvPr>
          <p:cNvSpPr txBox="1"/>
          <p:nvPr/>
        </p:nvSpPr>
        <p:spPr>
          <a:xfrm>
            <a:off x="5544332" y="797831"/>
            <a:ext cx="5733465" cy="738664"/>
          </a:xfrm>
          <a:prstGeom prst="rect">
            <a:avLst/>
          </a:prstGeom>
          <a:noFill/>
        </p:spPr>
        <p:txBody>
          <a:bodyPr wrap="square" rtlCol="0">
            <a:spAutoFit/>
          </a:bodyPr>
          <a:lstStyle/>
          <a:p>
            <a:pPr algn="just"/>
            <a:r>
              <a:rPr lang="en-GB" sz="1050" b="1" dirty="0">
                <a:latin typeface="Arial Rounded MT Bold" panose="020F0704030504030204" pitchFamily="34" charset="0"/>
              </a:rPr>
              <a:t>Because of his theories this placed Dewey in the educational philosophy of Pragmatism. These philosophers believe that reality must be experienced, students must interact with things within their environment in order to learn and adapt (</a:t>
            </a:r>
            <a:r>
              <a:rPr lang="en-GB" sz="1050" b="1" dirty="0" err="1">
                <a:latin typeface="Arial Rounded MT Bold" panose="020F0704030504030204" pitchFamily="34" charset="0"/>
              </a:rPr>
              <a:t>G.Borade</a:t>
            </a:r>
            <a:r>
              <a:rPr lang="en-GB" sz="1050" b="1" dirty="0">
                <a:latin typeface="Arial Rounded MT Bold" panose="020F0704030504030204" pitchFamily="34" charset="0"/>
              </a:rPr>
              <a:t>, 2017). </a:t>
            </a:r>
          </a:p>
        </p:txBody>
      </p:sp>
      <p:pic>
        <p:nvPicPr>
          <p:cNvPr id="1030" name="Picture 6" descr="Image result for children confused clipart">
            <a:extLst>
              <a:ext uri="{FF2B5EF4-FFF2-40B4-BE49-F238E27FC236}">
                <a16:creationId xmlns:a16="http://schemas.microsoft.com/office/drawing/2014/main" id="{D0289A9F-3C7A-4FAA-9C12-2FCF8AD5A97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556" t="7758" r="-5556" b="6020"/>
          <a:stretch/>
        </p:blipFill>
        <p:spPr bwMode="auto">
          <a:xfrm>
            <a:off x="322299" y="4523102"/>
            <a:ext cx="2057400" cy="1913512"/>
          </a:xfrm>
          <a:prstGeom prst="rect">
            <a:avLst/>
          </a:prstGeom>
          <a:noFill/>
          <a:extLst>
            <a:ext uri="{909E8E84-426E-40DD-AFC4-6F175D3DCCD1}">
              <a14:hiddenFill xmlns:a14="http://schemas.microsoft.com/office/drawing/2010/main">
                <a:solidFill>
                  <a:srgbClr val="FFFFFF"/>
                </a:solidFill>
              </a14:hiddenFill>
            </a:ext>
          </a:extLst>
        </p:spPr>
      </p:pic>
      <p:sp>
        <p:nvSpPr>
          <p:cNvPr id="16" name="Speech Bubble: Oval 15">
            <a:extLst>
              <a:ext uri="{FF2B5EF4-FFF2-40B4-BE49-F238E27FC236}">
                <a16:creationId xmlns:a16="http://schemas.microsoft.com/office/drawing/2014/main" id="{2F2C062C-426F-4071-9AC1-8316EB00C964}"/>
              </a:ext>
            </a:extLst>
          </p:cNvPr>
          <p:cNvSpPr/>
          <p:nvPr/>
        </p:nvSpPr>
        <p:spPr>
          <a:xfrm>
            <a:off x="693683" y="3247697"/>
            <a:ext cx="1575988" cy="1275405"/>
          </a:xfrm>
          <a:prstGeom prst="wedgeEllipseCallou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3262949A-11AA-4C0C-BE9B-BDB2265EA0EB}"/>
              </a:ext>
            </a:extLst>
          </p:cNvPr>
          <p:cNvSpPr txBox="1"/>
          <p:nvPr/>
        </p:nvSpPr>
        <p:spPr>
          <a:xfrm>
            <a:off x="848522" y="3377568"/>
            <a:ext cx="1266310" cy="1015663"/>
          </a:xfrm>
          <a:prstGeom prst="rect">
            <a:avLst/>
          </a:prstGeom>
          <a:noFill/>
        </p:spPr>
        <p:txBody>
          <a:bodyPr wrap="square" rtlCol="0">
            <a:spAutoFit/>
          </a:bodyPr>
          <a:lstStyle/>
          <a:p>
            <a:pPr algn="ctr"/>
            <a:r>
              <a:rPr lang="en-GB" sz="1200" b="1" dirty="0">
                <a:latin typeface="Arial Rounded MT Bold" panose="020F0704030504030204" pitchFamily="34" charset="0"/>
              </a:rPr>
              <a:t>Does his theory have any  relevance to education today?</a:t>
            </a:r>
          </a:p>
        </p:txBody>
      </p:sp>
      <p:pic>
        <p:nvPicPr>
          <p:cNvPr id="1032" name="Picture 8" descr="Image result for child with thumbs up clipart">
            <a:extLst>
              <a:ext uri="{FF2B5EF4-FFF2-40B4-BE49-F238E27FC236}">
                <a16:creationId xmlns:a16="http://schemas.microsoft.com/office/drawing/2014/main" id="{C00F8E84-A9D4-4290-AC73-7E65388419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40318" y="4426004"/>
            <a:ext cx="2409825" cy="1905000"/>
          </a:xfrm>
          <a:prstGeom prst="rect">
            <a:avLst/>
          </a:prstGeom>
          <a:noFill/>
          <a:extLst>
            <a:ext uri="{909E8E84-426E-40DD-AFC4-6F175D3DCCD1}">
              <a14:hiddenFill xmlns:a14="http://schemas.microsoft.com/office/drawing/2010/main">
                <a:solidFill>
                  <a:srgbClr val="FFFFFF"/>
                </a:solidFill>
              </a14:hiddenFill>
            </a:ext>
          </a:extLst>
        </p:spPr>
      </p:pic>
      <p:sp>
        <p:nvSpPr>
          <p:cNvPr id="18" name="Speech Bubble: Rectangle with Corners Rounded 17">
            <a:extLst>
              <a:ext uri="{FF2B5EF4-FFF2-40B4-BE49-F238E27FC236}">
                <a16:creationId xmlns:a16="http://schemas.microsoft.com/office/drawing/2014/main" id="{4C07AFB2-E4B5-4DF4-8550-EAC7051E386F}"/>
              </a:ext>
            </a:extLst>
          </p:cNvPr>
          <p:cNvSpPr/>
          <p:nvPr/>
        </p:nvSpPr>
        <p:spPr>
          <a:xfrm rot="16200000">
            <a:off x="2038635" y="3395400"/>
            <a:ext cx="3647113" cy="2552702"/>
          </a:xfrm>
          <a:prstGeom prst="wedgeRoundRectCallou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5E7C1842-7305-472A-9A33-3C51DFB1DD9B}"/>
              </a:ext>
            </a:extLst>
          </p:cNvPr>
          <p:cNvSpPr txBox="1"/>
          <p:nvPr/>
        </p:nvSpPr>
        <p:spPr>
          <a:xfrm>
            <a:off x="2624772" y="2894322"/>
            <a:ext cx="2510119" cy="3600986"/>
          </a:xfrm>
          <a:prstGeom prst="rect">
            <a:avLst/>
          </a:prstGeom>
          <a:noFill/>
        </p:spPr>
        <p:txBody>
          <a:bodyPr wrap="square" rtlCol="0">
            <a:spAutoFit/>
          </a:bodyPr>
          <a:lstStyle/>
          <a:p>
            <a:pPr algn="ctr"/>
            <a:r>
              <a:rPr lang="en-GB" sz="1200" b="1" dirty="0">
                <a:solidFill>
                  <a:srgbClr val="FF0000"/>
                </a:solidFill>
                <a:latin typeface="Arial Rounded MT Bold" panose="020F0704030504030204" pitchFamily="34" charset="0"/>
              </a:rPr>
              <a:t>Of course it is!!</a:t>
            </a:r>
          </a:p>
          <a:p>
            <a:pPr algn="just"/>
            <a:r>
              <a:rPr lang="en-GB" sz="1000" b="1" dirty="0">
                <a:latin typeface="Arial Rounded MT Bold" panose="020F0704030504030204" pitchFamily="34" charset="0"/>
              </a:rPr>
              <a:t>The Foundation Phase Framework was introduced in Wales in 2010. It stated that:</a:t>
            </a:r>
          </a:p>
          <a:p>
            <a:pPr algn="just"/>
            <a:r>
              <a:rPr lang="en-GB" sz="1000" b="1" dirty="0">
                <a:latin typeface="Arial Rounded MT Bold" panose="020F0704030504030204" pitchFamily="34" charset="0"/>
              </a:rPr>
              <a:t> “Children learn through first-hand         experiential activities with the serious business of ‘play’ providing the vehicle. Through their play, children practise and consolidate their learning, play with ideas, experiment, take risks, solve problems, and make decisions individually, in small and in large groups. First-hand experiences allow children to develop an understanding of themselves and the world in which they live. The development of children’s self-image and feelings of self-worth and self-esteem are at the core</a:t>
            </a:r>
            <a:r>
              <a:rPr lang="en-GB" sz="1050" b="1" dirty="0">
                <a:latin typeface="Arial Rounded MT Bold" panose="020F0704030504030204" pitchFamily="34" charset="0"/>
              </a:rPr>
              <a:t>.”  (Curriculum in Wales Foundation Phase Framework, 2015, pp3)</a:t>
            </a:r>
          </a:p>
        </p:txBody>
      </p:sp>
      <p:pic>
        <p:nvPicPr>
          <p:cNvPr id="25" name="Picture 24" descr="A person wearing a suit and tie&#10;&#10;Description automatically generated">
            <a:extLst>
              <a:ext uri="{FF2B5EF4-FFF2-40B4-BE49-F238E27FC236}">
                <a16:creationId xmlns:a16="http://schemas.microsoft.com/office/drawing/2014/main" id="{F6267309-DA66-45DC-ACE1-ECAE5C9B57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9602" y="272796"/>
            <a:ext cx="1611303" cy="2265452"/>
          </a:xfrm>
          <a:prstGeom prst="rect">
            <a:avLst/>
          </a:prstGeom>
        </p:spPr>
      </p:pic>
      <p:sp>
        <p:nvSpPr>
          <p:cNvPr id="27" name="TextBox 26">
            <a:extLst>
              <a:ext uri="{FF2B5EF4-FFF2-40B4-BE49-F238E27FC236}">
                <a16:creationId xmlns:a16="http://schemas.microsoft.com/office/drawing/2014/main" id="{7CEBCE4B-34C4-4E7C-BED7-D9C51D764B5D}"/>
              </a:ext>
            </a:extLst>
          </p:cNvPr>
          <p:cNvSpPr txBox="1"/>
          <p:nvPr/>
        </p:nvSpPr>
        <p:spPr>
          <a:xfrm>
            <a:off x="1677304" y="6128836"/>
            <a:ext cx="890752" cy="307777"/>
          </a:xfrm>
          <a:prstGeom prst="rect">
            <a:avLst/>
          </a:prstGeom>
          <a:noFill/>
        </p:spPr>
        <p:txBody>
          <a:bodyPr wrap="square" rtlCol="0">
            <a:spAutoFit/>
          </a:bodyPr>
          <a:lstStyle/>
          <a:p>
            <a:r>
              <a:rPr lang="en-GB" sz="1400" b="1" dirty="0"/>
              <a:t>(G.I,9)</a:t>
            </a:r>
          </a:p>
        </p:txBody>
      </p:sp>
      <p:sp>
        <p:nvSpPr>
          <p:cNvPr id="28" name="TextBox 27">
            <a:extLst>
              <a:ext uri="{FF2B5EF4-FFF2-40B4-BE49-F238E27FC236}">
                <a16:creationId xmlns:a16="http://schemas.microsoft.com/office/drawing/2014/main" id="{58D2CDA3-706F-4130-8E8E-F979C6B31461}"/>
              </a:ext>
            </a:extLst>
          </p:cNvPr>
          <p:cNvSpPr txBox="1"/>
          <p:nvPr/>
        </p:nvSpPr>
        <p:spPr>
          <a:xfrm>
            <a:off x="6938439" y="6010215"/>
            <a:ext cx="890752" cy="307777"/>
          </a:xfrm>
          <a:prstGeom prst="rect">
            <a:avLst/>
          </a:prstGeom>
          <a:noFill/>
        </p:spPr>
        <p:txBody>
          <a:bodyPr wrap="square" rtlCol="0">
            <a:spAutoFit/>
          </a:bodyPr>
          <a:lstStyle/>
          <a:p>
            <a:r>
              <a:rPr lang="en-GB" sz="1400" b="1" dirty="0"/>
              <a:t>(G.I,10)</a:t>
            </a:r>
          </a:p>
        </p:txBody>
      </p:sp>
      <p:sp>
        <p:nvSpPr>
          <p:cNvPr id="29" name="TextBox 28">
            <a:extLst>
              <a:ext uri="{FF2B5EF4-FFF2-40B4-BE49-F238E27FC236}">
                <a16:creationId xmlns:a16="http://schemas.microsoft.com/office/drawing/2014/main" id="{D8AC7826-E1BF-46AC-A31F-ECB8C000F720}"/>
              </a:ext>
            </a:extLst>
          </p:cNvPr>
          <p:cNvSpPr txBox="1"/>
          <p:nvPr/>
        </p:nvSpPr>
        <p:spPr>
          <a:xfrm>
            <a:off x="10462701" y="1600750"/>
            <a:ext cx="890752" cy="307777"/>
          </a:xfrm>
          <a:prstGeom prst="rect">
            <a:avLst/>
          </a:prstGeom>
          <a:noFill/>
        </p:spPr>
        <p:txBody>
          <a:bodyPr wrap="square" rtlCol="0">
            <a:spAutoFit/>
          </a:bodyPr>
          <a:lstStyle/>
          <a:p>
            <a:r>
              <a:rPr lang="en-GB" sz="1400" b="1" dirty="0"/>
              <a:t>(G.I,11)</a:t>
            </a:r>
          </a:p>
        </p:txBody>
      </p:sp>
      <p:sp>
        <p:nvSpPr>
          <p:cNvPr id="30" name="TextBox 29">
            <a:extLst>
              <a:ext uri="{FF2B5EF4-FFF2-40B4-BE49-F238E27FC236}">
                <a16:creationId xmlns:a16="http://schemas.microsoft.com/office/drawing/2014/main" id="{E60D3503-8929-4B85-8F5F-E8E282C5AE98}"/>
              </a:ext>
            </a:extLst>
          </p:cNvPr>
          <p:cNvSpPr txBox="1"/>
          <p:nvPr/>
        </p:nvSpPr>
        <p:spPr>
          <a:xfrm>
            <a:off x="765070" y="2723206"/>
            <a:ext cx="890752" cy="307777"/>
          </a:xfrm>
          <a:prstGeom prst="rect">
            <a:avLst/>
          </a:prstGeom>
          <a:noFill/>
        </p:spPr>
        <p:txBody>
          <a:bodyPr wrap="square" rtlCol="0">
            <a:spAutoFit/>
          </a:bodyPr>
          <a:lstStyle/>
          <a:p>
            <a:r>
              <a:rPr lang="en-GB" sz="1400" b="1" dirty="0"/>
              <a:t>(G.I,2)</a:t>
            </a:r>
          </a:p>
        </p:txBody>
      </p:sp>
      <p:pic>
        <p:nvPicPr>
          <p:cNvPr id="23" name="Picture 22" descr="A close up of a piece of paper&#10;&#10;Description automatically generated">
            <a:extLst>
              <a:ext uri="{FF2B5EF4-FFF2-40B4-BE49-F238E27FC236}">
                <a16:creationId xmlns:a16="http://schemas.microsoft.com/office/drawing/2014/main" id="{ED2676DD-E8EA-46A3-A54B-9D0BF29BB32B}"/>
              </a:ext>
            </a:extLst>
          </p:cNvPr>
          <p:cNvPicPr>
            <a:picLocks noChangeAspect="1"/>
          </p:cNvPicPr>
          <p:nvPr/>
        </p:nvPicPr>
        <p:blipFill rotWithShape="1">
          <a:blip r:embed="rId6">
            <a:extLst>
              <a:ext uri="{28A0092B-C50C-407E-A947-70E740481C1C}">
                <a14:useLocalDpi xmlns:a14="http://schemas.microsoft.com/office/drawing/2010/main" val="0"/>
              </a:ext>
            </a:extLst>
          </a:blip>
          <a:srcRect l="5617" t="16592" r="66057" b="17388"/>
          <a:stretch/>
        </p:blipFill>
        <p:spPr>
          <a:xfrm rot="5400000">
            <a:off x="9102422" y="2675704"/>
            <a:ext cx="2013982" cy="3520575"/>
          </a:xfrm>
          <a:prstGeom prst="rect">
            <a:avLst/>
          </a:prstGeom>
        </p:spPr>
      </p:pic>
      <p:sp>
        <p:nvSpPr>
          <p:cNvPr id="24" name="Arrow: Right 23">
            <a:extLst>
              <a:ext uri="{FF2B5EF4-FFF2-40B4-BE49-F238E27FC236}">
                <a16:creationId xmlns:a16="http://schemas.microsoft.com/office/drawing/2014/main" id="{E9EA5978-B97A-4CFC-AC0A-BB29ED43833A}"/>
              </a:ext>
            </a:extLst>
          </p:cNvPr>
          <p:cNvSpPr/>
          <p:nvPr/>
        </p:nvSpPr>
        <p:spPr>
          <a:xfrm>
            <a:off x="4479163" y="1054998"/>
            <a:ext cx="791909" cy="324789"/>
          </a:xfrm>
          <a:prstGeom prst="rightArrow">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Arrow: Right 25">
            <a:extLst>
              <a:ext uri="{FF2B5EF4-FFF2-40B4-BE49-F238E27FC236}">
                <a16:creationId xmlns:a16="http://schemas.microsoft.com/office/drawing/2014/main" id="{5408C1BA-5528-45A5-8FDA-780842E1A2F8}"/>
              </a:ext>
            </a:extLst>
          </p:cNvPr>
          <p:cNvSpPr/>
          <p:nvPr/>
        </p:nvSpPr>
        <p:spPr>
          <a:xfrm rot="5400000">
            <a:off x="7787914" y="1787237"/>
            <a:ext cx="563404" cy="242580"/>
          </a:xfrm>
          <a:prstGeom prst="rightArrow">
            <a:avLst/>
          </a:prstGeom>
          <a:solidFill>
            <a:srgbClr val="FF00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4C1D3F96-B91B-4639-B5EE-1CD3F00ED119}"/>
              </a:ext>
            </a:extLst>
          </p:cNvPr>
          <p:cNvSpPr/>
          <p:nvPr/>
        </p:nvSpPr>
        <p:spPr>
          <a:xfrm>
            <a:off x="5672574" y="2229088"/>
            <a:ext cx="3272362" cy="829786"/>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B7E53314-F432-4026-8643-907FE6A2C7B1}"/>
              </a:ext>
            </a:extLst>
          </p:cNvPr>
          <p:cNvSpPr txBox="1"/>
          <p:nvPr/>
        </p:nvSpPr>
        <p:spPr>
          <a:xfrm>
            <a:off x="5756206" y="2241905"/>
            <a:ext cx="3128140" cy="738664"/>
          </a:xfrm>
          <a:prstGeom prst="rect">
            <a:avLst/>
          </a:prstGeom>
          <a:noFill/>
        </p:spPr>
        <p:txBody>
          <a:bodyPr wrap="square" rtlCol="0">
            <a:spAutoFit/>
          </a:bodyPr>
          <a:lstStyle/>
          <a:p>
            <a:pPr algn="ctr"/>
            <a:r>
              <a:rPr lang="en-GB" sz="1050" b="1" u="sng" dirty="0">
                <a:solidFill>
                  <a:srgbClr val="FF0000"/>
                </a:solidFill>
                <a:latin typeface="Arial Rounded MT Bold" panose="020F0704030504030204" pitchFamily="34" charset="0"/>
              </a:rPr>
              <a:t>Progressive Education</a:t>
            </a:r>
          </a:p>
          <a:p>
            <a:pPr algn="just"/>
            <a:r>
              <a:rPr lang="en-GB" sz="1050" b="1" dirty="0">
                <a:latin typeface="Arial Rounded MT Bold" panose="020F0704030504030204" pitchFamily="34" charset="0"/>
              </a:rPr>
              <a:t>Means education that emphasizes the need to learn by exploring and doing things (Study.com, 2018).</a:t>
            </a:r>
          </a:p>
        </p:txBody>
      </p:sp>
      <p:sp>
        <p:nvSpPr>
          <p:cNvPr id="36" name="Rectangle: Rounded Corners 35">
            <a:extLst>
              <a:ext uri="{FF2B5EF4-FFF2-40B4-BE49-F238E27FC236}">
                <a16:creationId xmlns:a16="http://schemas.microsoft.com/office/drawing/2014/main" id="{4CCCFE16-51A8-4F71-8E27-2FD3BE761C84}"/>
              </a:ext>
            </a:extLst>
          </p:cNvPr>
          <p:cNvSpPr/>
          <p:nvPr/>
        </p:nvSpPr>
        <p:spPr>
          <a:xfrm>
            <a:off x="8168396" y="5527195"/>
            <a:ext cx="3701305" cy="803809"/>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AD4957CA-270D-4451-ADDA-293475E18ABB}"/>
              </a:ext>
            </a:extLst>
          </p:cNvPr>
          <p:cNvSpPr txBox="1"/>
          <p:nvPr/>
        </p:nvSpPr>
        <p:spPr>
          <a:xfrm>
            <a:off x="8349125" y="5611091"/>
            <a:ext cx="3398267" cy="577081"/>
          </a:xfrm>
          <a:prstGeom prst="rect">
            <a:avLst/>
          </a:prstGeom>
          <a:noFill/>
        </p:spPr>
        <p:txBody>
          <a:bodyPr wrap="square" rtlCol="0">
            <a:spAutoFit/>
          </a:bodyPr>
          <a:lstStyle/>
          <a:p>
            <a:pPr algn="just"/>
            <a:r>
              <a:rPr lang="en-GB" sz="1050" b="1" dirty="0">
                <a:latin typeface="Arial Rounded MT Bold" panose="020F0704030504030204" pitchFamily="34" charset="0"/>
              </a:rPr>
              <a:t>This is a vision statement from a school. It clearly shows the values John Dewey believed in is relevant in his day as it is to education today. </a:t>
            </a:r>
          </a:p>
        </p:txBody>
      </p:sp>
      <p:sp>
        <p:nvSpPr>
          <p:cNvPr id="37" name="Rectangle: Rounded Corners 36">
            <a:extLst>
              <a:ext uri="{FF2B5EF4-FFF2-40B4-BE49-F238E27FC236}">
                <a16:creationId xmlns:a16="http://schemas.microsoft.com/office/drawing/2014/main" id="{1E90FECD-41FA-4ED6-9EB6-FE1AC2A78C5D}"/>
              </a:ext>
            </a:extLst>
          </p:cNvPr>
          <p:cNvSpPr/>
          <p:nvPr/>
        </p:nvSpPr>
        <p:spPr>
          <a:xfrm>
            <a:off x="2034359" y="730924"/>
            <a:ext cx="2157809" cy="1913512"/>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CE1AB060-0DEE-48F3-BDEE-FC1C056ACE27}"/>
              </a:ext>
            </a:extLst>
          </p:cNvPr>
          <p:cNvSpPr txBox="1"/>
          <p:nvPr/>
        </p:nvSpPr>
        <p:spPr>
          <a:xfrm>
            <a:off x="2122680" y="873559"/>
            <a:ext cx="2014454" cy="1546577"/>
          </a:xfrm>
          <a:prstGeom prst="rect">
            <a:avLst/>
          </a:prstGeom>
          <a:noFill/>
        </p:spPr>
        <p:txBody>
          <a:bodyPr wrap="square" rtlCol="0">
            <a:spAutoFit/>
          </a:bodyPr>
          <a:lstStyle/>
          <a:p>
            <a:pPr algn="just"/>
            <a:r>
              <a:rPr lang="en-GB" sz="1050" b="1" dirty="0">
                <a:latin typeface="Arial Rounded MT Bold" panose="020F0704030504030204" pitchFamily="34" charset="0"/>
              </a:rPr>
              <a:t>John Dewey was a well-known American psychologists born in 1859.  He was well renowned for his work with ‘Progressive Education’. He believed that humans learn more through a ‘hands-on’ approach (G.Borade,2017).  </a:t>
            </a:r>
          </a:p>
        </p:txBody>
      </p:sp>
      <p:sp>
        <p:nvSpPr>
          <p:cNvPr id="39" name="Rectangle 38">
            <a:extLst>
              <a:ext uri="{FF2B5EF4-FFF2-40B4-BE49-F238E27FC236}">
                <a16:creationId xmlns:a16="http://schemas.microsoft.com/office/drawing/2014/main" id="{9A750117-A19B-403C-BE9F-4C799CC9273F}"/>
              </a:ext>
            </a:extLst>
          </p:cNvPr>
          <p:cNvSpPr/>
          <p:nvPr/>
        </p:nvSpPr>
        <p:spPr>
          <a:xfrm>
            <a:off x="8503959" y="3416213"/>
            <a:ext cx="760773" cy="4870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a:extLst>
              <a:ext uri="{FF2B5EF4-FFF2-40B4-BE49-F238E27FC236}">
                <a16:creationId xmlns:a16="http://schemas.microsoft.com/office/drawing/2014/main" id="{23155143-5163-4FC5-8160-46E2E5A54A77}"/>
              </a:ext>
            </a:extLst>
          </p:cNvPr>
          <p:cNvSpPr/>
          <p:nvPr/>
        </p:nvSpPr>
        <p:spPr>
          <a:xfrm>
            <a:off x="10897411" y="3429000"/>
            <a:ext cx="760773" cy="4870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36748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898232A-CBF9-41CC-8AEF-FF47E43B3E65}"/>
              </a:ext>
            </a:extLst>
          </p:cNvPr>
          <p:cNvSpPr/>
          <p:nvPr/>
        </p:nvSpPr>
        <p:spPr>
          <a:xfrm>
            <a:off x="71075" y="138761"/>
            <a:ext cx="11839379" cy="6511158"/>
          </a:xfrm>
          <a:prstGeom prst="rect">
            <a:avLst/>
          </a:prstGeom>
          <a:solidFill>
            <a:srgbClr val="0070C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a:t>(G.I,12)</a:t>
            </a:r>
            <a:endParaRPr lang="en-GB" b="1" dirty="0"/>
          </a:p>
        </p:txBody>
      </p:sp>
      <p:pic>
        <p:nvPicPr>
          <p:cNvPr id="9" name="Picture 4" descr="Image">
            <a:extLst>
              <a:ext uri="{FF2B5EF4-FFF2-40B4-BE49-F238E27FC236}">
                <a16:creationId xmlns:a16="http://schemas.microsoft.com/office/drawing/2014/main" id="{2F65D852-7485-4F7B-9AA8-58C7B0D7008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80" t="9788" r="6241" b="2996"/>
          <a:stretch/>
        </p:blipFill>
        <p:spPr bwMode="auto">
          <a:xfrm rot="5400000">
            <a:off x="8801293" y="2824612"/>
            <a:ext cx="2597386" cy="254664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DAD62C3E-3CB8-4813-8156-796816512AC2}"/>
              </a:ext>
            </a:extLst>
          </p:cNvPr>
          <p:cNvPicPr>
            <a:picLocks noChangeAspect="1"/>
          </p:cNvPicPr>
          <p:nvPr/>
        </p:nvPicPr>
        <p:blipFill rotWithShape="1">
          <a:blip r:embed="rId3">
            <a:extLst>
              <a:ext uri="{28A0092B-C50C-407E-A947-70E740481C1C}">
                <a14:useLocalDpi xmlns:a14="http://schemas.microsoft.com/office/drawing/2010/main" val="0"/>
              </a:ext>
            </a:extLst>
          </a:blip>
          <a:srcRect b="8325"/>
          <a:stretch/>
        </p:blipFill>
        <p:spPr>
          <a:xfrm>
            <a:off x="9887234" y="244856"/>
            <a:ext cx="1874571" cy="2279220"/>
          </a:xfrm>
          <a:prstGeom prst="rect">
            <a:avLst/>
          </a:prstGeom>
        </p:spPr>
      </p:pic>
      <p:pic>
        <p:nvPicPr>
          <p:cNvPr id="10" name="Picture 9">
            <a:extLst>
              <a:ext uri="{FF2B5EF4-FFF2-40B4-BE49-F238E27FC236}">
                <a16:creationId xmlns:a16="http://schemas.microsoft.com/office/drawing/2014/main" id="{DD277C54-237F-4B07-88CE-D1C2EC333271}"/>
              </a:ext>
            </a:extLst>
          </p:cNvPr>
          <p:cNvPicPr>
            <a:picLocks noChangeAspect="1"/>
          </p:cNvPicPr>
          <p:nvPr/>
        </p:nvPicPr>
        <p:blipFill rotWithShape="1">
          <a:blip r:embed="rId4">
            <a:extLst>
              <a:ext uri="{28A0092B-C50C-407E-A947-70E740481C1C}">
                <a14:useLocalDpi xmlns:a14="http://schemas.microsoft.com/office/drawing/2010/main" val="0"/>
              </a:ext>
            </a:extLst>
          </a:blip>
          <a:srcRect b="6759"/>
          <a:stretch/>
        </p:blipFill>
        <p:spPr>
          <a:xfrm>
            <a:off x="5031990" y="1771994"/>
            <a:ext cx="2546649" cy="1583021"/>
          </a:xfrm>
          <a:prstGeom prst="rect">
            <a:avLst/>
          </a:prstGeom>
        </p:spPr>
      </p:pic>
      <p:pic>
        <p:nvPicPr>
          <p:cNvPr id="11" name="Picture 10">
            <a:extLst>
              <a:ext uri="{FF2B5EF4-FFF2-40B4-BE49-F238E27FC236}">
                <a16:creationId xmlns:a16="http://schemas.microsoft.com/office/drawing/2014/main" id="{4667FFA4-E54F-4BE1-B9DF-465E39D1C350}"/>
              </a:ext>
            </a:extLst>
          </p:cNvPr>
          <p:cNvPicPr>
            <a:picLocks noChangeAspect="1"/>
          </p:cNvPicPr>
          <p:nvPr/>
        </p:nvPicPr>
        <p:blipFill rotWithShape="1">
          <a:blip r:embed="rId5">
            <a:extLst>
              <a:ext uri="{28A0092B-C50C-407E-A947-70E740481C1C}">
                <a14:useLocalDpi xmlns:a14="http://schemas.microsoft.com/office/drawing/2010/main" val="0"/>
              </a:ext>
            </a:extLst>
          </a:blip>
          <a:srcRect b="54164"/>
          <a:stretch/>
        </p:blipFill>
        <p:spPr>
          <a:xfrm>
            <a:off x="5031990" y="4527708"/>
            <a:ext cx="2658467" cy="1760119"/>
          </a:xfrm>
          <a:prstGeom prst="rect">
            <a:avLst/>
          </a:prstGeom>
        </p:spPr>
      </p:pic>
      <p:pic>
        <p:nvPicPr>
          <p:cNvPr id="5" name="Picture 4" descr="A group of people in a field&#10;&#10;Description automatically generated">
            <a:extLst>
              <a:ext uri="{FF2B5EF4-FFF2-40B4-BE49-F238E27FC236}">
                <a16:creationId xmlns:a16="http://schemas.microsoft.com/office/drawing/2014/main" id="{8839974E-B9C2-42BB-9CF0-97C5571FF374}"/>
              </a:ext>
            </a:extLst>
          </p:cNvPr>
          <p:cNvPicPr>
            <a:picLocks noChangeAspect="1"/>
          </p:cNvPicPr>
          <p:nvPr/>
        </p:nvPicPr>
        <p:blipFill rotWithShape="1">
          <a:blip r:embed="rId6">
            <a:extLst>
              <a:ext uri="{28A0092B-C50C-407E-A947-70E740481C1C}">
                <a14:useLocalDpi xmlns:a14="http://schemas.microsoft.com/office/drawing/2010/main" val="0"/>
              </a:ext>
            </a:extLst>
          </a:blip>
          <a:srcRect b="25329"/>
          <a:stretch/>
        </p:blipFill>
        <p:spPr>
          <a:xfrm rot="10800000">
            <a:off x="317993" y="4499474"/>
            <a:ext cx="3781336" cy="2108954"/>
          </a:xfrm>
          <a:prstGeom prst="rect">
            <a:avLst/>
          </a:prstGeom>
        </p:spPr>
      </p:pic>
      <p:pic>
        <p:nvPicPr>
          <p:cNvPr id="18" name="Picture 17" descr="A group of people sitting in a dirt field&#10;&#10;Description automatically generated">
            <a:extLst>
              <a:ext uri="{FF2B5EF4-FFF2-40B4-BE49-F238E27FC236}">
                <a16:creationId xmlns:a16="http://schemas.microsoft.com/office/drawing/2014/main" id="{FE32CB0E-04BE-41E2-B243-946656DA57B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81546" y="378779"/>
            <a:ext cx="2809094" cy="2098150"/>
          </a:xfrm>
          <a:prstGeom prst="rect">
            <a:avLst/>
          </a:prstGeom>
        </p:spPr>
      </p:pic>
      <p:sp>
        <p:nvSpPr>
          <p:cNvPr id="23" name="TextBox 22">
            <a:extLst>
              <a:ext uri="{FF2B5EF4-FFF2-40B4-BE49-F238E27FC236}">
                <a16:creationId xmlns:a16="http://schemas.microsoft.com/office/drawing/2014/main" id="{0160DA71-82EF-4DFE-80EB-A92358627FA6}"/>
              </a:ext>
            </a:extLst>
          </p:cNvPr>
          <p:cNvSpPr txBox="1"/>
          <p:nvPr/>
        </p:nvSpPr>
        <p:spPr>
          <a:xfrm>
            <a:off x="3090640" y="2111698"/>
            <a:ext cx="890752" cy="523220"/>
          </a:xfrm>
          <a:prstGeom prst="rect">
            <a:avLst/>
          </a:prstGeom>
          <a:noFill/>
        </p:spPr>
        <p:txBody>
          <a:bodyPr wrap="square" rtlCol="0">
            <a:spAutoFit/>
          </a:bodyPr>
          <a:lstStyle/>
          <a:p>
            <a:r>
              <a:rPr lang="en-GB" sz="1400" b="1" dirty="0"/>
              <a:t>(G.I,12)</a:t>
            </a:r>
          </a:p>
          <a:p>
            <a:endParaRPr lang="en-GB" sz="1400" b="1" dirty="0"/>
          </a:p>
        </p:txBody>
      </p:sp>
      <p:sp>
        <p:nvSpPr>
          <p:cNvPr id="24" name="TextBox 23">
            <a:extLst>
              <a:ext uri="{FF2B5EF4-FFF2-40B4-BE49-F238E27FC236}">
                <a16:creationId xmlns:a16="http://schemas.microsoft.com/office/drawing/2014/main" id="{20B8465D-7098-492F-9589-6151CE75096F}"/>
              </a:ext>
            </a:extLst>
          </p:cNvPr>
          <p:cNvSpPr txBox="1"/>
          <p:nvPr/>
        </p:nvSpPr>
        <p:spPr>
          <a:xfrm>
            <a:off x="5948682" y="3310691"/>
            <a:ext cx="890752" cy="307777"/>
          </a:xfrm>
          <a:prstGeom prst="rect">
            <a:avLst/>
          </a:prstGeom>
          <a:noFill/>
        </p:spPr>
        <p:txBody>
          <a:bodyPr wrap="square" rtlCol="0">
            <a:spAutoFit/>
          </a:bodyPr>
          <a:lstStyle/>
          <a:p>
            <a:r>
              <a:rPr lang="en-GB" sz="1400" b="1" dirty="0"/>
              <a:t>(G.I,14)</a:t>
            </a:r>
          </a:p>
        </p:txBody>
      </p:sp>
      <p:sp>
        <p:nvSpPr>
          <p:cNvPr id="14" name="Rectangle 13">
            <a:extLst>
              <a:ext uri="{FF2B5EF4-FFF2-40B4-BE49-F238E27FC236}">
                <a16:creationId xmlns:a16="http://schemas.microsoft.com/office/drawing/2014/main" id="{AD8F6B7C-4190-4F54-88EC-D3D28EFA677C}"/>
              </a:ext>
            </a:extLst>
          </p:cNvPr>
          <p:cNvSpPr/>
          <p:nvPr/>
        </p:nvSpPr>
        <p:spPr>
          <a:xfrm>
            <a:off x="3707526" y="138761"/>
            <a:ext cx="4560672" cy="584775"/>
          </a:xfrm>
          <a:prstGeom prst="rect">
            <a:avLst/>
          </a:prstGeom>
          <a:noFill/>
        </p:spPr>
        <p:txBody>
          <a:bodyPr wrap="none" lIns="91440" tIns="45720" rIns="91440" bIns="45720">
            <a:spAutoFit/>
          </a:bodyPr>
          <a:lstStyle/>
          <a:p>
            <a:pPr algn="ctr"/>
            <a:r>
              <a:rPr lang="en-US" sz="3200" b="1" u="sng" dirty="0">
                <a:ln w="13462">
                  <a:solidFill>
                    <a:schemeClr val="bg1"/>
                  </a:solidFill>
                  <a:prstDash val="solid"/>
                </a:ln>
                <a:solidFill>
                  <a:srgbClr val="FF0000"/>
                </a:solidFill>
                <a:effectLst>
                  <a:outerShdw dist="38100" dir="2700000" algn="bl" rotWithShape="0">
                    <a:schemeClr val="accent5"/>
                  </a:outerShdw>
                </a:effectLst>
                <a:latin typeface="Arial Rounded MT Bold" panose="020F0704030504030204" pitchFamily="34" charset="0"/>
              </a:rPr>
              <a:t>Learning through play</a:t>
            </a:r>
            <a:endParaRPr lang="en-US" sz="3200" b="1" u="sng" cap="none" spc="0" dirty="0">
              <a:ln w="13462">
                <a:solidFill>
                  <a:schemeClr val="bg1"/>
                </a:solidFill>
                <a:prstDash val="solid"/>
              </a:ln>
              <a:solidFill>
                <a:srgbClr val="FF0000"/>
              </a:solidFill>
              <a:effectLst>
                <a:outerShdw dist="38100" dir="2700000" algn="bl" rotWithShape="0">
                  <a:schemeClr val="accent5"/>
                </a:outerShdw>
              </a:effectLst>
              <a:latin typeface="Arial Rounded MT Bold" panose="020F0704030504030204" pitchFamily="34" charset="0"/>
            </a:endParaRPr>
          </a:p>
        </p:txBody>
      </p:sp>
      <p:pic>
        <p:nvPicPr>
          <p:cNvPr id="1026" name="Picture 2" descr="Image result for quotes by john dewey">
            <a:extLst>
              <a:ext uri="{FF2B5EF4-FFF2-40B4-BE49-F238E27FC236}">
                <a16:creationId xmlns:a16="http://schemas.microsoft.com/office/drawing/2014/main" id="{24180828-EC3D-44B8-8DC8-BA1B9A1409E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08775" y="674868"/>
            <a:ext cx="1817681" cy="967856"/>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Rounded Corners 15">
            <a:extLst>
              <a:ext uri="{FF2B5EF4-FFF2-40B4-BE49-F238E27FC236}">
                <a16:creationId xmlns:a16="http://schemas.microsoft.com/office/drawing/2014/main" id="{727BECEC-F6AC-4A9C-A0B7-FC7688BC4820}"/>
              </a:ext>
            </a:extLst>
          </p:cNvPr>
          <p:cNvSpPr/>
          <p:nvPr/>
        </p:nvSpPr>
        <p:spPr>
          <a:xfrm>
            <a:off x="198463" y="2524076"/>
            <a:ext cx="3544641" cy="1863519"/>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6CC6417-0FE1-42DE-99E6-89D2E4300C46}"/>
              </a:ext>
            </a:extLst>
          </p:cNvPr>
          <p:cNvSpPr txBox="1"/>
          <p:nvPr/>
        </p:nvSpPr>
        <p:spPr>
          <a:xfrm>
            <a:off x="348271" y="2599432"/>
            <a:ext cx="3359255" cy="1708160"/>
          </a:xfrm>
          <a:prstGeom prst="rect">
            <a:avLst/>
          </a:prstGeom>
          <a:noFill/>
        </p:spPr>
        <p:txBody>
          <a:bodyPr wrap="square" rtlCol="0">
            <a:spAutoFit/>
          </a:bodyPr>
          <a:lstStyle/>
          <a:p>
            <a:pPr algn="just"/>
            <a:r>
              <a:rPr lang="en-GB" sz="1050" b="1" dirty="0">
                <a:latin typeface="Arial Rounded MT Bold" panose="020F0704030504030204" pitchFamily="34" charset="0"/>
              </a:rPr>
              <a:t>The picture above is from Forest Schools, these schools have trained practitioners that “nurture learner led exploration and  discovery, nurturing meaningful experiences for positive lifelong impacts.” (Forest schools,2019)</a:t>
            </a:r>
          </a:p>
          <a:p>
            <a:pPr algn="just"/>
            <a:endParaRPr lang="en-GB" sz="1050" b="1" dirty="0">
              <a:latin typeface="Arial Rounded MT Bold" panose="020F0704030504030204" pitchFamily="34" charset="0"/>
            </a:endParaRPr>
          </a:p>
          <a:p>
            <a:pPr algn="just"/>
            <a:r>
              <a:rPr lang="en-GB" sz="1050" b="1" dirty="0">
                <a:latin typeface="Arial Rounded MT Bold" panose="020F0704030504030204" pitchFamily="34" charset="0"/>
              </a:rPr>
              <a:t>The picture below is from a Language, number and Play session where children explore the outdoor environment with their parents looking at maths and literacy in their environment.</a:t>
            </a:r>
          </a:p>
        </p:txBody>
      </p:sp>
      <p:sp>
        <p:nvSpPr>
          <p:cNvPr id="19" name="Rectangle: Rounded Corners 18">
            <a:extLst>
              <a:ext uri="{FF2B5EF4-FFF2-40B4-BE49-F238E27FC236}">
                <a16:creationId xmlns:a16="http://schemas.microsoft.com/office/drawing/2014/main" id="{243DC94A-D5A2-4002-8FCE-AAAB4CB9B551}"/>
              </a:ext>
            </a:extLst>
          </p:cNvPr>
          <p:cNvSpPr/>
          <p:nvPr/>
        </p:nvSpPr>
        <p:spPr>
          <a:xfrm>
            <a:off x="4810991" y="3712136"/>
            <a:ext cx="3166134" cy="771601"/>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44DB5BA-17CF-48E8-A096-40423C30084F}"/>
              </a:ext>
            </a:extLst>
          </p:cNvPr>
          <p:cNvSpPr txBox="1"/>
          <p:nvPr/>
        </p:nvSpPr>
        <p:spPr>
          <a:xfrm>
            <a:off x="4908775" y="3712137"/>
            <a:ext cx="3068350" cy="738664"/>
          </a:xfrm>
          <a:prstGeom prst="rect">
            <a:avLst/>
          </a:prstGeom>
          <a:noFill/>
        </p:spPr>
        <p:txBody>
          <a:bodyPr wrap="square" rtlCol="0">
            <a:spAutoFit/>
          </a:bodyPr>
          <a:lstStyle/>
          <a:p>
            <a:pPr algn="just"/>
            <a:r>
              <a:rPr lang="en-GB" sz="1050" b="1" dirty="0">
                <a:latin typeface="Arial Rounded MT Bold" panose="020F0704030504030204" pitchFamily="34" charset="0"/>
              </a:rPr>
              <a:t>These methods help children develop the skills of writing letters or numbers in a fun practical way, giving the child a sensory, tactile experience. </a:t>
            </a:r>
          </a:p>
        </p:txBody>
      </p:sp>
      <p:sp>
        <p:nvSpPr>
          <p:cNvPr id="22" name="Rectangle: Rounded Corners 21">
            <a:extLst>
              <a:ext uri="{FF2B5EF4-FFF2-40B4-BE49-F238E27FC236}">
                <a16:creationId xmlns:a16="http://schemas.microsoft.com/office/drawing/2014/main" id="{A7D1EECF-837C-4503-88EA-F191B1187BAE}"/>
              </a:ext>
            </a:extLst>
          </p:cNvPr>
          <p:cNvSpPr/>
          <p:nvPr/>
        </p:nvSpPr>
        <p:spPr>
          <a:xfrm>
            <a:off x="8322015" y="636343"/>
            <a:ext cx="1511402" cy="1583022"/>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E1A302E3-592C-4DE8-BC15-C95070C3C292}"/>
              </a:ext>
            </a:extLst>
          </p:cNvPr>
          <p:cNvSpPr txBox="1"/>
          <p:nvPr/>
        </p:nvSpPr>
        <p:spPr>
          <a:xfrm>
            <a:off x="8395878" y="772760"/>
            <a:ext cx="1464448" cy="1223412"/>
          </a:xfrm>
          <a:prstGeom prst="rect">
            <a:avLst/>
          </a:prstGeom>
          <a:noFill/>
        </p:spPr>
        <p:txBody>
          <a:bodyPr wrap="square" rtlCol="0">
            <a:spAutoFit/>
          </a:bodyPr>
          <a:lstStyle/>
          <a:p>
            <a:pPr algn="just"/>
            <a:r>
              <a:rPr lang="en-GB" sz="1050" b="1" dirty="0">
                <a:latin typeface="Arial Rounded MT Bold" panose="020F0704030504030204" pitchFamily="34" charset="0"/>
              </a:rPr>
              <a:t>This practical counting activity helps develop children’s fine motor skills as well as their numeracy skills.</a:t>
            </a:r>
          </a:p>
        </p:txBody>
      </p:sp>
      <p:sp>
        <p:nvSpPr>
          <p:cNvPr id="27" name="Rectangle: Rounded Corners 26">
            <a:extLst>
              <a:ext uri="{FF2B5EF4-FFF2-40B4-BE49-F238E27FC236}">
                <a16:creationId xmlns:a16="http://schemas.microsoft.com/office/drawing/2014/main" id="{3AB8C92B-A39D-4707-A2C4-30F4FE87F05F}"/>
              </a:ext>
            </a:extLst>
          </p:cNvPr>
          <p:cNvSpPr/>
          <p:nvPr/>
        </p:nvSpPr>
        <p:spPr>
          <a:xfrm>
            <a:off x="8395878" y="5484221"/>
            <a:ext cx="3471254" cy="1090878"/>
          </a:xfrm>
          <a:prstGeom prst="round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D9F057BA-C1D0-42AA-AD8E-FD4D218AA5DC}"/>
              </a:ext>
            </a:extLst>
          </p:cNvPr>
          <p:cNvSpPr txBox="1"/>
          <p:nvPr/>
        </p:nvSpPr>
        <p:spPr>
          <a:xfrm>
            <a:off x="8395878" y="5501455"/>
            <a:ext cx="3343574" cy="1061829"/>
          </a:xfrm>
          <a:prstGeom prst="rect">
            <a:avLst/>
          </a:prstGeom>
          <a:noFill/>
        </p:spPr>
        <p:txBody>
          <a:bodyPr wrap="square" rtlCol="0">
            <a:spAutoFit/>
          </a:bodyPr>
          <a:lstStyle/>
          <a:p>
            <a:pPr algn="just"/>
            <a:r>
              <a:rPr lang="en-GB" sz="1050" b="1" dirty="0">
                <a:latin typeface="Arial Rounded MT Bold" panose="020F0704030504030204" pitchFamily="34" charset="0"/>
              </a:rPr>
              <a:t>Every classroom within the school displays a ‘Right of the Month’, which displays one of the articles. The full Rights of the Child are displayed throughout the school. John Dewey  promoted that education was for all, a value that is echoed in these rights (UNCRC, 2019).</a:t>
            </a:r>
          </a:p>
        </p:txBody>
      </p:sp>
      <p:sp>
        <p:nvSpPr>
          <p:cNvPr id="15" name="Rectangle 14">
            <a:extLst>
              <a:ext uri="{FF2B5EF4-FFF2-40B4-BE49-F238E27FC236}">
                <a16:creationId xmlns:a16="http://schemas.microsoft.com/office/drawing/2014/main" id="{F1571770-E503-41F0-961E-FB27DD085F6F}"/>
              </a:ext>
            </a:extLst>
          </p:cNvPr>
          <p:cNvSpPr/>
          <p:nvPr/>
        </p:nvSpPr>
        <p:spPr>
          <a:xfrm>
            <a:off x="6721922" y="1291525"/>
            <a:ext cx="736099" cy="307777"/>
          </a:xfrm>
          <a:prstGeom prst="rect">
            <a:avLst/>
          </a:prstGeom>
        </p:spPr>
        <p:txBody>
          <a:bodyPr wrap="none">
            <a:spAutoFit/>
          </a:bodyPr>
          <a:lstStyle/>
          <a:p>
            <a:r>
              <a:rPr lang="en-GB" sz="1400" b="1" dirty="0"/>
              <a:t>(G.I,13)</a:t>
            </a:r>
          </a:p>
        </p:txBody>
      </p:sp>
      <p:sp>
        <p:nvSpPr>
          <p:cNvPr id="28" name="TextBox 27">
            <a:extLst>
              <a:ext uri="{FF2B5EF4-FFF2-40B4-BE49-F238E27FC236}">
                <a16:creationId xmlns:a16="http://schemas.microsoft.com/office/drawing/2014/main" id="{4763457D-A9ED-480E-975A-C2F4F5B47BB6}"/>
              </a:ext>
            </a:extLst>
          </p:cNvPr>
          <p:cNvSpPr txBox="1"/>
          <p:nvPr/>
        </p:nvSpPr>
        <p:spPr>
          <a:xfrm>
            <a:off x="6016489" y="6252889"/>
            <a:ext cx="890752" cy="307777"/>
          </a:xfrm>
          <a:prstGeom prst="rect">
            <a:avLst/>
          </a:prstGeom>
          <a:noFill/>
        </p:spPr>
        <p:txBody>
          <a:bodyPr wrap="square" rtlCol="0">
            <a:spAutoFit/>
          </a:bodyPr>
          <a:lstStyle/>
          <a:p>
            <a:r>
              <a:rPr lang="en-GB" sz="1400" b="1" dirty="0"/>
              <a:t>(G.I,15)</a:t>
            </a:r>
          </a:p>
        </p:txBody>
      </p:sp>
      <p:sp>
        <p:nvSpPr>
          <p:cNvPr id="29" name="TextBox 28">
            <a:extLst>
              <a:ext uri="{FF2B5EF4-FFF2-40B4-BE49-F238E27FC236}">
                <a16:creationId xmlns:a16="http://schemas.microsoft.com/office/drawing/2014/main" id="{3C581C29-A9C2-4573-8DEA-AD5320A45105}"/>
              </a:ext>
            </a:extLst>
          </p:cNvPr>
          <p:cNvSpPr txBox="1"/>
          <p:nvPr/>
        </p:nvSpPr>
        <p:spPr>
          <a:xfrm>
            <a:off x="11078816" y="2227144"/>
            <a:ext cx="890752" cy="307777"/>
          </a:xfrm>
          <a:prstGeom prst="rect">
            <a:avLst/>
          </a:prstGeom>
          <a:noFill/>
        </p:spPr>
        <p:txBody>
          <a:bodyPr wrap="square" rtlCol="0">
            <a:spAutoFit/>
          </a:bodyPr>
          <a:lstStyle/>
          <a:p>
            <a:r>
              <a:rPr lang="en-GB" sz="1400" b="1" dirty="0"/>
              <a:t>(G.I,16)</a:t>
            </a:r>
          </a:p>
        </p:txBody>
      </p:sp>
    </p:spTree>
    <p:extLst>
      <p:ext uri="{BB962C8B-B14F-4D97-AF65-F5344CB8AC3E}">
        <p14:creationId xmlns:p14="http://schemas.microsoft.com/office/powerpoint/2010/main" val="1241854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699C9C1-6DF5-4AD6-BADB-D8AC3CDDF8CA}"/>
              </a:ext>
            </a:extLst>
          </p:cNvPr>
          <p:cNvSpPr/>
          <p:nvPr/>
        </p:nvSpPr>
        <p:spPr>
          <a:xfrm>
            <a:off x="49022" y="45964"/>
            <a:ext cx="12037287" cy="6730033"/>
          </a:xfrm>
          <a:prstGeom prst="rect">
            <a:avLst/>
          </a:prstGeom>
          <a:solidFill>
            <a:srgbClr val="0070C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00" dirty="0"/>
          </a:p>
        </p:txBody>
      </p:sp>
      <p:sp>
        <p:nvSpPr>
          <p:cNvPr id="4" name="Rectangle 3">
            <a:extLst>
              <a:ext uri="{FF2B5EF4-FFF2-40B4-BE49-F238E27FC236}">
                <a16:creationId xmlns:a16="http://schemas.microsoft.com/office/drawing/2014/main" id="{8F36BB2E-C2A1-41E8-B089-07940D67C6B0}"/>
              </a:ext>
            </a:extLst>
          </p:cNvPr>
          <p:cNvSpPr/>
          <p:nvPr/>
        </p:nvSpPr>
        <p:spPr>
          <a:xfrm>
            <a:off x="153457" y="1257519"/>
            <a:ext cx="9433358" cy="253916"/>
          </a:xfrm>
          <a:prstGeom prst="rect">
            <a:avLst/>
          </a:prstGeom>
        </p:spPr>
        <p:txBody>
          <a:bodyPr wrap="square">
            <a:spAutoFit/>
          </a:bodyPr>
          <a:lstStyle/>
          <a:p>
            <a:r>
              <a:rPr lang="en-GB" sz="1050" dirty="0">
                <a:latin typeface="Arial Rounded MT Bold" panose="020F0704030504030204" pitchFamily="34" charset="0"/>
              </a:rPr>
              <a:t>Oxford Dictionary. (2019) Available at: </a:t>
            </a:r>
            <a:r>
              <a:rPr lang="en-GB" sz="1050" dirty="0">
                <a:latin typeface="Arial Rounded MT Bold" panose="020F0704030504030204" pitchFamily="34" charset="0"/>
                <a:hlinkClick r:id="rId2">
                  <a:extLst>
                    <a:ext uri="{A12FA001-AC4F-418D-AE19-62706E023703}">
                      <ahyp:hlinkClr xmlns:ahyp="http://schemas.microsoft.com/office/drawing/2018/hyperlinkcolor" val="tx"/>
                    </a:ext>
                  </a:extLst>
                </a:hlinkClick>
              </a:rPr>
              <a:t>https://www.oxfordlearnersdictionaries.com/definition/english/behaviourism</a:t>
            </a:r>
            <a:r>
              <a:rPr lang="en-GB" sz="1050" dirty="0">
                <a:latin typeface="Arial Rounded MT Bold" panose="020F0704030504030204" pitchFamily="34" charset="0"/>
              </a:rPr>
              <a:t> (Accessed October 2019)</a:t>
            </a:r>
          </a:p>
        </p:txBody>
      </p:sp>
      <p:sp>
        <p:nvSpPr>
          <p:cNvPr id="5" name="Rectangle 4">
            <a:extLst>
              <a:ext uri="{FF2B5EF4-FFF2-40B4-BE49-F238E27FC236}">
                <a16:creationId xmlns:a16="http://schemas.microsoft.com/office/drawing/2014/main" id="{25E57AC3-F7AC-4BD2-8B85-055F1BF6B927}"/>
              </a:ext>
            </a:extLst>
          </p:cNvPr>
          <p:cNvSpPr/>
          <p:nvPr/>
        </p:nvSpPr>
        <p:spPr>
          <a:xfrm>
            <a:off x="162137" y="489971"/>
            <a:ext cx="9312165" cy="253916"/>
          </a:xfrm>
          <a:prstGeom prst="rect">
            <a:avLst/>
          </a:prstGeom>
        </p:spPr>
        <p:txBody>
          <a:bodyPr wrap="none">
            <a:spAutoFit/>
          </a:bodyPr>
          <a:lstStyle/>
          <a:p>
            <a:r>
              <a:rPr lang="en-GB" sz="1050" dirty="0">
                <a:latin typeface="Arial Rounded MT Bold" panose="020F0704030504030204" pitchFamily="34" charset="0"/>
              </a:rPr>
              <a:t>Encyclopaedia Britannica. (2019). B.F Skinner. Available at: </a:t>
            </a:r>
            <a:r>
              <a:rPr lang="en-GB" sz="1050" dirty="0">
                <a:latin typeface="Arial Rounded MT Bold" panose="020F0704030504030204" pitchFamily="34" charset="0"/>
                <a:hlinkClick r:id="rId3">
                  <a:extLst>
                    <a:ext uri="{A12FA001-AC4F-418D-AE19-62706E023703}">
                      <ahyp:hlinkClr xmlns:ahyp="http://schemas.microsoft.com/office/drawing/2018/hyperlinkcolor" val="tx"/>
                    </a:ext>
                  </a:extLst>
                </a:hlinkClick>
              </a:rPr>
              <a:t>https://www.britannica.com/biography/B-F-Skinne</a:t>
            </a:r>
            <a:r>
              <a:rPr lang="en-GB" sz="1050" dirty="0">
                <a:latin typeface="Arial Rounded MT Bold" panose="020F0704030504030204" pitchFamily="34" charset="0"/>
              </a:rPr>
              <a:t>r (Accessed October 2019)</a:t>
            </a:r>
          </a:p>
        </p:txBody>
      </p:sp>
      <p:sp>
        <p:nvSpPr>
          <p:cNvPr id="6" name="Rectangle 5">
            <a:extLst>
              <a:ext uri="{FF2B5EF4-FFF2-40B4-BE49-F238E27FC236}">
                <a16:creationId xmlns:a16="http://schemas.microsoft.com/office/drawing/2014/main" id="{0BE02966-364E-4D6D-B0E9-00F73F893F21}"/>
              </a:ext>
            </a:extLst>
          </p:cNvPr>
          <p:cNvSpPr/>
          <p:nvPr/>
        </p:nvSpPr>
        <p:spPr>
          <a:xfrm>
            <a:off x="162137" y="293522"/>
            <a:ext cx="11346693" cy="253916"/>
          </a:xfrm>
          <a:prstGeom prst="rect">
            <a:avLst/>
          </a:prstGeom>
        </p:spPr>
        <p:txBody>
          <a:bodyPr wrap="square">
            <a:spAutoFit/>
          </a:bodyPr>
          <a:lstStyle/>
          <a:p>
            <a:r>
              <a:rPr lang="en-GB" sz="1050" dirty="0">
                <a:latin typeface="Arial Rounded MT Bold" panose="020F0704030504030204" pitchFamily="34" charset="0"/>
              </a:rPr>
              <a:t>Elizabeth Grace. (2019). B.F Skinners Behavioural Theory. Available at: </a:t>
            </a:r>
            <a:r>
              <a:rPr lang="en-GB" sz="1050" dirty="0">
                <a:latin typeface="Arial Rounded MT Bold" panose="020F0704030504030204" pitchFamily="34" charset="0"/>
                <a:hlinkClick r:id="rId4">
                  <a:extLst>
                    <a:ext uri="{A12FA001-AC4F-418D-AE19-62706E023703}">
                      <ahyp:hlinkClr xmlns:ahyp="http://schemas.microsoft.com/office/drawing/2018/hyperlinkcolor" val="tx"/>
                    </a:ext>
                  </a:extLst>
                </a:hlinkClick>
              </a:rPr>
              <a:t>http://www.kidsdevelopment.co.uk/BFSkinnersBehaviouralTheory.html</a:t>
            </a:r>
            <a:r>
              <a:rPr lang="en-GB" sz="1050" dirty="0">
                <a:latin typeface="Arial Rounded MT Bold" panose="020F0704030504030204" pitchFamily="34" charset="0"/>
              </a:rPr>
              <a:t> (Accessed October 2019)</a:t>
            </a:r>
          </a:p>
        </p:txBody>
      </p:sp>
      <p:sp>
        <p:nvSpPr>
          <p:cNvPr id="7" name="Rectangle 6">
            <a:extLst>
              <a:ext uri="{FF2B5EF4-FFF2-40B4-BE49-F238E27FC236}">
                <a16:creationId xmlns:a16="http://schemas.microsoft.com/office/drawing/2014/main" id="{FC50F9BF-7AF4-474D-8EF8-D494E0A09A30}"/>
              </a:ext>
            </a:extLst>
          </p:cNvPr>
          <p:cNvSpPr/>
          <p:nvPr/>
        </p:nvSpPr>
        <p:spPr>
          <a:xfrm>
            <a:off x="153457" y="1026357"/>
            <a:ext cx="10459915" cy="253916"/>
          </a:xfrm>
          <a:prstGeom prst="rect">
            <a:avLst/>
          </a:prstGeom>
        </p:spPr>
        <p:txBody>
          <a:bodyPr wrap="none">
            <a:spAutoFit/>
          </a:bodyPr>
          <a:lstStyle/>
          <a:p>
            <a:r>
              <a:rPr lang="en-GB" sz="1050" dirty="0">
                <a:latin typeface="Arial Rounded MT Bold" panose="020F0704030504030204" pitchFamily="34" charset="0"/>
              </a:rPr>
              <a:t>Gaynor </a:t>
            </a:r>
            <a:r>
              <a:rPr lang="en-GB" sz="1050" dirty="0" err="1">
                <a:latin typeface="Arial Rounded MT Bold" panose="020F0704030504030204" pitchFamily="34" charset="0"/>
              </a:rPr>
              <a:t>Borade</a:t>
            </a:r>
            <a:r>
              <a:rPr lang="en-GB" sz="1050" dirty="0">
                <a:latin typeface="Arial Rounded MT Bold" panose="020F0704030504030204" pitchFamily="34" charset="0"/>
              </a:rPr>
              <a:t>. (2017). A Brilliant Insight into John Dewey’s Theories. Available at: </a:t>
            </a:r>
            <a:r>
              <a:rPr lang="en-GB" sz="1050" dirty="0">
                <a:latin typeface="Arial Rounded MT Bold" panose="020F0704030504030204" pitchFamily="34" charset="0"/>
                <a:hlinkClick r:id="rId5">
                  <a:extLst>
                    <a:ext uri="{A12FA001-AC4F-418D-AE19-62706E023703}">
                      <ahyp:hlinkClr xmlns:ahyp="http://schemas.microsoft.com/office/drawing/2018/hyperlinkcolor" val="tx"/>
                    </a:ext>
                  </a:extLst>
                </a:hlinkClick>
              </a:rPr>
              <a:t>https://psychologenie.com/john-dewey-theories</a:t>
            </a:r>
            <a:r>
              <a:rPr lang="en-GB" sz="1050" dirty="0">
                <a:latin typeface="Arial Rounded MT Bold" panose="020F0704030504030204" pitchFamily="34" charset="0"/>
              </a:rPr>
              <a:t> (Accessed October 2019)</a:t>
            </a:r>
          </a:p>
        </p:txBody>
      </p:sp>
      <p:sp>
        <p:nvSpPr>
          <p:cNvPr id="8" name="Rectangle 7">
            <a:extLst>
              <a:ext uri="{FF2B5EF4-FFF2-40B4-BE49-F238E27FC236}">
                <a16:creationId xmlns:a16="http://schemas.microsoft.com/office/drawing/2014/main" id="{40793D21-DBAB-4779-B3EC-A870C73C233E}"/>
              </a:ext>
            </a:extLst>
          </p:cNvPr>
          <p:cNvSpPr/>
          <p:nvPr/>
        </p:nvSpPr>
        <p:spPr>
          <a:xfrm>
            <a:off x="162137" y="1843973"/>
            <a:ext cx="11474822" cy="415498"/>
          </a:xfrm>
          <a:prstGeom prst="rect">
            <a:avLst/>
          </a:prstGeom>
        </p:spPr>
        <p:txBody>
          <a:bodyPr wrap="square">
            <a:spAutoFit/>
          </a:bodyPr>
          <a:lstStyle/>
          <a:p>
            <a:r>
              <a:rPr lang="en-GB" sz="1050" dirty="0">
                <a:latin typeface="Arial Rounded MT Bold" panose="020F0704030504030204" pitchFamily="34" charset="0"/>
              </a:rPr>
              <a:t>Study.com. (2018).John Dewey on Education: Impact &amp; Theory video. Available at: </a:t>
            </a:r>
            <a:r>
              <a:rPr lang="en-GB" sz="1050" dirty="0">
                <a:latin typeface="Arial Rounded MT Bold" panose="020F0704030504030204" pitchFamily="34" charset="0"/>
                <a:hlinkClick r:id="rId6">
                  <a:extLst>
                    <a:ext uri="{A12FA001-AC4F-418D-AE19-62706E023703}">
                      <ahyp:hlinkClr xmlns:ahyp="http://schemas.microsoft.com/office/drawing/2018/hyperlinkcolor" val="tx"/>
                    </a:ext>
                  </a:extLst>
                </a:hlinkClick>
              </a:rPr>
              <a:t>https://study.com/academy/lesson/john-dewey-on-education-impact-theory.html</a:t>
            </a:r>
            <a:r>
              <a:rPr lang="en-GB" sz="1050" dirty="0">
                <a:latin typeface="Arial Rounded MT Bold" panose="020F0704030504030204" pitchFamily="34" charset="0"/>
              </a:rPr>
              <a:t> (Accessed October 2019)</a:t>
            </a:r>
          </a:p>
        </p:txBody>
      </p:sp>
      <p:sp>
        <p:nvSpPr>
          <p:cNvPr id="9" name="Rectangle 8">
            <a:extLst>
              <a:ext uri="{FF2B5EF4-FFF2-40B4-BE49-F238E27FC236}">
                <a16:creationId xmlns:a16="http://schemas.microsoft.com/office/drawing/2014/main" id="{8EB51751-211D-4981-AD87-31293AD17FF3}"/>
              </a:ext>
            </a:extLst>
          </p:cNvPr>
          <p:cNvSpPr/>
          <p:nvPr/>
        </p:nvSpPr>
        <p:spPr>
          <a:xfrm>
            <a:off x="184783" y="2402865"/>
            <a:ext cx="12116653" cy="253916"/>
          </a:xfrm>
          <a:prstGeom prst="rect">
            <a:avLst/>
          </a:prstGeom>
        </p:spPr>
        <p:txBody>
          <a:bodyPr wrap="square">
            <a:spAutoFit/>
          </a:bodyPr>
          <a:lstStyle/>
          <a:p>
            <a:r>
              <a:rPr lang="en-GB" sz="1050" dirty="0">
                <a:latin typeface="Arial Rounded MT Bold" panose="020F0704030504030204" pitchFamily="34" charset="0"/>
              </a:rPr>
              <a:t>Welsh Government. (2018). Nursery education for 3 and 4 year olds in Wales Foundation Phase nursery: A guide for parents and carers, pp3-7. (Accessed October 2019)</a:t>
            </a:r>
          </a:p>
        </p:txBody>
      </p:sp>
      <p:sp>
        <p:nvSpPr>
          <p:cNvPr id="10" name="Rectangle 9">
            <a:extLst>
              <a:ext uri="{FF2B5EF4-FFF2-40B4-BE49-F238E27FC236}">
                <a16:creationId xmlns:a16="http://schemas.microsoft.com/office/drawing/2014/main" id="{56DE2055-EA33-44EC-8C98-671CBE4CA3F1}"/>
              </a:ext>
            </a:extLst>
          </p:cNvPr>
          <p:cNvSpPr/>
          <p:nvPr/>
        </p:nvSpPr>
        <p:spPr>
          <a:xfrm>
            <a:off x="162137" y="673418"/>
            <a:ext cx="11346693" cy="415498"/>
          </a:xfrm>
          <a:prstGeom prst="rect">
            <a:avLst/>
          </a:prstGeom>
        </p:spPr>
        <p:txBody>
          <a:bodyPr wrap="square">
            <a:spAutoFit/>
          </a:bodyPr>
          <a:lstStyle/>
          <a:p>
            <a:r>
              <a:rPr lang="en-GB" sz="1050" dirty="0">
                <a:latin typeface="Arial Rounded MT Bold" panose="020F0704030504030204" pitchFamily="34" charset="0"/>
                <a:hlinkClick r:id="rId7">
                  <a:extLst>
                    <a:ext uri="{A12FA001-AC4F-418D-AE19-62706E023703}">
                      <ahyp:hlinkClr xmlns:ahyp="http://schemas.microsoft.com/office/drawing/2018/hyperlinkcolor" val="tx"/>
                    </a:ext>
                  </a:extLst>
                </a:hlinkClick>
              </a:rPr>
              <a:t>Forest Schools. (2019) What is Forest Schools? An Introduction. Available at: (https://www.forestschools.com/pages/what-is-forest-school-an-introduction</a:t>
            </a:r>
            <a:r>
              <a:rPr lang="en-GB" sz="1050" dirty="0">
                <a:latin typeface="Arial Rounded MT Bold" panose="020F0704030504030204" pitchFamily="34" charset="0"/>
              </a:rPr>
              <a:t> (Accessed  October 2019)</a:t>
            </a:r>
          </a:p>
        </p:txBody>
      </p:sp>
      <p:sp>
        <p:nvSpPr>
          <p:cNvPr id="11" name="Rectangle 10">
            <a:extLst>
              <a:ext uri="{FF2B5EF4-FFF2-40B4-BE49-F238E27FC236}">
                <a16:creationId xmlns:a16="http://schemas.microsoft.com/office/drawing/2014/main" id="{A5C9D2ED-EC93-4002-A877-8ADDD961AF6A}"/>
              </a:ext>
            </a:extLst>
          </p:cNvPr>
          <p:cNvSpPr/>
          <p:nvPr/>
        </p:nvSpPr>
        <p:spPr>
          <a:xfrm>
            <a:off x="153457" y="1472289"/>
            <a:ext cx="11676214" cy="415498"/>
          </a:xfrm>
          <a:prstGeom prst="rect">
            <a:avLst/>
          </a:prstGeom>
        </p:spPr>
        <p:txBody>
          <a:bodyPr wrap="square">
            <a:spAutoFit/>
          </a:bodyPr>
          <a:lstStyle/>
          <a:p>
            <a:r>
              <a:rPr lang="en-GB" sz="1050" dirty="0" err="1">
                <a:latin typeface="Arial Rounded MT Bold" panose="020F0704030504030204" pitchFamily="34" charset="0"/>
                <a:hlinkClick r:id="rId8">
                  <a:extLst>
                    <a:ext uri="{A12FA001-AC4F-418D-AE19-62706E023703}">
                      <ahyp:hlinkClr xmlns:ahyp="http://schemas.microsoft.com/office/drawing/2018/hyperlinkcolor" val="tx"/>
                    </a:ext>
                  </a:extLst>
                </a:hlinkClick>
              </a:rPr>
              <a:t>Plantingles</a:t>
            </a:r>
            <a:r>
              <a:rPr lang="en-GB" sz="1050" dirty="0">
                <a:latin typeface="Arial Rounded MT Bold" panose="020F0704030504030204" pitchFamily="34" charset="0"/>
                <a:hlinkClick r:id="rId8">
                  <a:extLst>
                    <a:ext uri="{A12FA001-AC4F-418D-AE19-62706E023703}">
                      <ahyp:hlinkClr xmlns:ahyp="http://schemas.microsoft.com/office/drawing/2018/hyperlinkcolor" val="tx"/>
                    </a:ext>
                  </a:extLst>
                </a:hlinkClick>
              </a:rPr>
              <a:t>. (2015). </a:t>
            </a:r>
            <a:r>
              <a:rPr lang="en-GB" sz="1050" dirty="0">
                <a:latin typeface="Arial Rounded MT Bold" panose="020F0704030504030204" pitchFamily="34" charset="0"/>
              </a:rPr>
              <a:t>Montessori Sand Tray – Tips to promote writing success. Available at: </a:t>
            </a:r>
            <a:r>
              <a:rPr lang="en-GB" sz="1050" dirty="0">
                <a:latin typeface="Arial Rounded MT Bold" panose="020F0704030504030204" pitchFamily="34" charset="0"/>
                <a:hlinkClick r:id="rId9">
                  <a:extLst>
                    <a:ext uri="{A12FA001-AC4F-418D-AE19-62706E023703}">
                      <ahyp:hlinkClr xmlns:ahyp="http://schemas.microsoft.com/office/drawing/2018/hyperlinkcolor" val="tx"/>
                    </a:ext>
                  </a:extLst>
                </a:hlinkClick>
              </a:rPr>
              <a:t>http://plantieas.com/montessori-sand-tray-tips-to-promote-writing-success/ngp</a:t>
            </a:r>
            <a:r>
              <a:rPr lang="en-GB" sz="1050" dirty="0">
                <a:latin typeface="Arial Rounded MT Bold" panose="020F0704030504030204" pitchFamily="34" charset="0"/>
              </a:rPr>
              <a:t> (Accessed October 2019)</a:t>
            </a:r>
          </a:p>
        </p:txBody>
      </p:sp>
      <p:sp>
        <p:nvSpPr>
          <p:cNvPr id="12" name="Rectangle 11">
            <a:extLst>
              <a:ext uri="{FF2B5EF4-FFF2-40B4-BE49-F238E27FC236}">
                <a16:creationId xmlns:a16="http://schemas.microsoft.com/office/drawing/2014/main" id="{4C11C298-E421-4B73-81A8-EFF7E98A767D}"/>
              </a:ext>
            </a:extLst>
          </p:cNvPr>
          <p:cNvSpPr/>
          <p:nvPr/>
        </p:nvSpPr>
        <p:spPr>
          <a:xfrm>
            <a:off x="162137" y="2192720"/>
            <a:ext cx="10289996" cy="253916"/>
          </a:xfrm>
          <a:prstGeom prst="rect">
            <a:avLst/>
          </a:prstGeom>
        </p:spPr>
        <p:txBody>
          <a:bodyPr wrap="none">
            <a:spAutoFit/>
          </a:bodyPr>
          <a:lstStyle/>
          <a:p>
            <a:r>
              <a:rPr lang="en-GB" sz="1050" dirty="0">
                <a:latin typeface="Arial Rounded MT Bold" panose="020F0704030504030204" pitchFamily="34" charset="0"/>
                <a:hlinkClick r:id="rId10">
                  <a:extLst>
                    <a:ext uri="{A12FA001-AC4F-418D-AE19-62706E023703}">
                      <ahyp:hlinkClr xmlns:ahyp="http://schemas.microsoft.com/office/drawing/2018/hyperlinkcolor" val="tx"/>
                    </a:ext>
                  </a:extLst>
                </a:hlinkClick>
              </a:rPr>
              <a:t>Saul McLeod. (2018). Skinner – Operant Conditioning. Available at: https://www.simplypsychology.org/operant-conditioning.html</a:t>
            </a:r>
            <a:r>
              <a:rPr lang="en-GB" sz="1050" dirty="0">
                <a:latin typeface="Arial Rounded MT Bold" panose="020F0704030504030204" pitchFamily="34" charset="0"/>
              </a:rPr>
              <a:t> (Accessed October 2019)</a:t>
            </a:r>
          </a:p>
        </p:txBody>
      </p:sp>
      <p:sp>
        <p:nvSpPr>
          <p:cNvPr id="13" name="Rectangle 12">
            <a:extLst>
              <a:ext uri="{FF2B5EF4-FFF2-40B4-BE49-F238E27FC236}">
                <a16:creationId xmlns:a16="http://schemas.microsoft.com/office/drawing/2014/main" id="{4AD14968-DFB1-495A-B6F4-B943A705E4F5}"/>
              </a:ext>
            </a:extLst>
          </p:cNvPr>
          <p:cNvSpPr/>
          <p:nvPr/>
        </p:nvSpPr>
        <p:spPr>
          <a:xfrm>
            <a:off x="184783" y="2611720"/>
            <a:ext cx="10886209" cy="253916"/>
          </a:xfrm>
          <a:prstGeom prst="rect">
            <a:avLst/>
          </a:prstGeom>
        </p:spPr>
        <p:txBody>
          <a:bodyPr wrap="square">
            <a:spAutoFit/>
          </a:bodyPr>
          <a:lstStyle/>
          <a:p>
            <a:r>
              <a:rPr lang="en-GB" sz="1050" dirty="0">
                <a:latin typeface="Arial Rounded MT Bold" panose="020F0704030504030204" pitchFamily="34" charset="0"/>
              </a:rPr>
              <a:t>Welsh Government. (2015). Curriculum in Wales Foundation Phase Framework – Revised 2015,  pp2. (Accessed October 2019)</a:t>
            </a:r>
          </a:p>
        </p:txBody>
      </p:sp>
      <p:sp>
        <p:nvSpPr>
          <p:cNvPr id="14" name="Rectangle 13">
            <a:extLst>
              <a:ext uri="{FF2B5EF4-FFF2-40B4-BE49-F238E27FC236}">
                <a16:creationId xmlns:a16="http://schemas.microsoft.com/office/drawing/2014/main" id="{BB3CF04F-DC5D-4B10-A17A-F2A8F6AF6C12}"/>
              </a:ext>
            </a:extLst>
          </p:cNvPr>
          <p:cNvSpPr/>
          <p:nvPr/>
        </p:nvSpPr>
        <p:spPr>
          <a:xfrm>
            <a:off x="162137" y="2793351"/>
            <a:ext cx="10324241" cy="253916"/>
          </a:xfrm>
          <a:prstGeom prst="rect">
            <a:avLst/>
          </a:prstGeom>
        </p:spPr>
        <p:txBody>
          <a:bodyPr wrap="square">
            <a:spAutoFit/>
          </a:bodyPr>
          <a:lstStyle/>
          <a:p>
            <a:r>
              <a:rPr lang="en-GB" sz="1050" dirty="0">
                <a:latin typeface="Arial Rounded MT Bold" panose="020F0704030504030204" pitchFamily="34" charset="0"/>
              </a:rPr>
              <a:t>UNCRC – Children’s Rights – Children’s Commissioner for Wales. Available at: https://www.childcomwales.org.uk/uncrc-childrens-rights/uncrc/</a:t>
            </a:r>
          </a:p>
        </p:txBody>
      </p:sp>
      <p:sp>
        <p:nvSpPr>
          <p:cNvPr id="15" name="Rectangle 14">
            <a:extLst>
              <a:ext uri="{FF2B5EF4-FFF2-40B4-BE49-F238E27FC236}">
                <a16:creationId xmlns:a16="http://schemas.microsoft.com/office/drawing/2014/main" id="{3D844D90-5054-401B-86AC-523A60D0816A}"/>
              </a:ext>
            </a:extLst>
          </p:cNvPr>
          <p:cNvSpPr/>
          <p:nvPr/>
        </p:nvSpPr>
        <p:spPr>
          <a:xfrm>
            <a:off x="153457" y="3300418"/>
            <a:ext cx="3482043" cy="253916"/>
          </a:xfrm>
          <a:prstGeom prst="rect">
            <a:avLst/>
          </a:prstGeom>
        </p:spPr>
        <p:txBody>
          <a:bodyPr wrap="none">
            <a:spAutoFit/>
          </a:bodyPr>
          <a:lstStyle/>
          <a:p>
            <a:r>
              <a:rPr lang="en-GB" sz="1050" dirty="0">
                <a:latin typeface="Arial Rounded MT Bold" panose="020F0704030504030204" pitchFamily="34" charset="0"/>
              </a:rPr>
              <a:t>(G.I,1) - https://sfpl.org/index.php?pg=1039381301</a:t>
            </a:r>
          </a:p>
        </p:txBody>
      </p:sp>
      <p:sp>
        <p:nvSpPr>
          <p:cNvPr id="18" name="Rectangle 17">
            <a:extLst>
              <a:ext uri="{FF2B5EF4-FFF2-40B4-BE49-F238E27FC236}">
                <a16:creationId xmlns:a16="http://schemas.microsoft.com/office/drawing/2014/main" id="{49DF3319-6375-4B5C-AE10-4D5AB20569F7}"/>
              </a:ext>
            </a:extLst>
          </p:cNvPr>
          <p:cNvSpPr/>
          <p:nvPr/>
        </p:nvSpPr>
        <p:spPr>
          <a:xfrm>
            <a:off x="152565" y="3497953"/>
            <a:ext cx="7780283" cy="253916"/>
          </a:xfrm>
          <a:prstGeom prst="rect">
            <a:avLst/>
          </a:prstGeom>
        </p:spPr>
        <p:txBody>
          <a:bodyPr wrap="square">
            <a:spAutoFit/>
          </a:bodyPr>
          <a:lstStyle/>
          <a:p>
            <a:r>
              <a:rPr lang="en-GB" sz="1050" dirty="0">
                <a:latin typeface="Arial Rounded MT Bold" panose="020F0704030504030204" pitchFamily="34" charset="0"/>
              </a:rPr>
              <a:t>(G.I,2) - https://www.britannica.com/biography/John-Dewey/Instrumentalism</a:t>
            </a:r>
          </a:p>
        </p:txBody>
      </p:sp>
      <p:sp>
        <p:nvSpPr>
          <p:cNvPr id="19" name="Rectangle 18">
            <a:extLst>
              <a:ext uri="{FF2B5EF4-FFF2-40B4-BE49-F238E27FC236}">
                <a16:creationId xmlns:a16="http://schemas.microsoft.com/office/drawing/2014/main" id="{DBEA038A-A45A-4767-A621-997F8FFFB83F}"/>
              </a:ext>
            </a:extLst>
          </p:cNvPr>
          <p:cNvSpPr/>
          <p:nvPr/>
        </p:nvSpPr>
        <p:spPr>
          <a:xfrm>
            <a:off x="162137" y="3685597"/>
            <a:ext cx="4464684" cy="253916"/>
          </a:xfrm>
          <a:prstGeom prst="rect">
            <a:avLst/>
          </a:prstGeom>
        </p:spPr>
        <p:txBody>
          <a:bodyPr wrap="none">
            <a:spAutoFit/>
          </a:bodyPr>
          <a:lstStyle/>
          <a:p>
            <a:r>
              <a:rPr lang="en-GB" sz="1050" dirty="0">
                <a:latin typeface="Arial Rounded MT Bold" panose="020F0704030504030204" pitchFamily="34" charset="0"/>
              </a:rPr>
              <a:t>(G.I,3) - https://dandradebehaviorism.weebly.com/bf-skinner.html</a:t>
            </a:r>
          </a:p>
        </p:txBody>
      </p:sp>
      <p:sp>
        <p:nvSpPr>
          <p:cNvPr id="20" name="Rectangle 19">
            <a:extLst>
              <a:ext uri="{FF2B5EF4-FFF2-40B4-BE49-F238E27FC236}">
                <a16:creationId xmlns:a16="http://schemas.microsoft.com/office/drawing/2014/main" id="{E3833E86-E8B4-4603-A10A-6DE8F1AD332D}"/>
              </a:ext>
            </a:extLst>
          </p:cNvPr>
          <p:cNvSpPr/>
          <p:nvPr/>
        </p:nvSpPr>
        <p:spPr>
          <a:xfrm>
            <a:off x="152565" y="3869637"/>
            <a:ext cx="8996855" cy="253916"/>
          </a:xfrm>
          <a:prstGeom prst="rect">
            <a:avLst/>
          </a:prstGeom>
        </p:spPr>
        <p:txBody>
          <a:bodyPr wrap="square">
            <a:spAutoFit/>
          </a:bodyPr>
          <a:lstStyle/>
          <a:p>
            <a:r>
              <a:rPr lang="en-GB" sz="1050" dirty="0">
                <a:latin typeface="Arial Rounded MT Bold" panose="020F0704030504030204" pitchFamily="34" charset="0"/>
              </a:rPr>
              <a:t>(G.I,4) -  https://www.gamification.co/2014/07/30/learn-better-combine-work-play/</a:t>
            </a:r>
          </a:p>
        </p:txBody>
      </p:sp>
      <p:sp>
        <p:nvSpPr>
          <p:cNvPr id="21" name="Rectangle 20">
            <a:extLst>
              <a:ext uri="{FF2B5EF4-FFF2-40B4-BE49-F238E27FC236}">
                <a16:creationId xmlns:a16="http://schemas.microsoft.com/office/drawing/2014/main" id="{56FF9331-9D96-4D3E-8116-BB279CC5FF11}"/>
              </a:ext>
            </a:extLst>
          </p:cNvPr>
          <p:cNvSpPr/>
          <p:nvPr/>
        </p:nvSpPr>
        <p:spPr>
          <a:xfrm>
            <a:off x="105690" y="3974167"/>
            <a:ext cx="4764446" cy="369332"/>
          </a:xfrm>
          <a:prstGeom prst="rect">
            <a:avLst/>
          </a:prstGeom>
        </p:spPr>
        <p:txBody>
          <a:bodyPr wrap="none">
            <a:spAutoFit/>
          </a:bodyPr>
          <a:lstStyle/>
          <a:p>
            <a:r>
              <a:rPr lang="en-GB" dirty="0"/>
              <a:t> </a:t>
            </a:r>
            <a:r>
              <a:rPr lang="en-GB" sz="1050" dirty="0">
                <a:latin typeface="Arial Rounded MT Bold" panose="020F0704030504030204" pitchFamily="34" charset="0"/>
              </a:rPr>
              <a:t>(G.I,5) - https://www.tpg-pc.com/Blog/April-2019/How-Children-Learn</a:t>
            </a:r>
          </a:p>
        </p:txBody>
      </p:sp>
      <p:sp>
        <p:nvSpPr>
          <p:cNvPr id="24" name="Rectangle 23">
            <a:extLst>
              <a:ext uri="{FF2B5EF4-FFF2-40B4-BE49-F238E27FC236}">
                <a16:creationId xmlns:a16="http://schemas.microsoft.com/office/drawing/2014/main" id="{F52EFA20-66C5-453B-8684-07A4A75240F8}"/>
              </a:ext>
            </a:extLst>
          </p:cNvPr>
          <p:cNvSpPr/>
          <p:nvPr/>
        </p:nvSpPr>
        <p:spPr>
          <a:xfrm>
            <a:off x="152565" y="4247848"/>
            <a:ext cx="3199915" cy="253916"/>
          </a:xfrm>
          <a:prstGeom prst="rect">
            <a:avLst/>
          </a:prstGeom>
        </p:spPr>
        <p:txBody>
          <a:bodyPr wrap="none">
            <a:spAutoFit/>
          </a:bodyPr>
          <a:lstStyle/>
          <a:p>
            <a:r>
              <a:rPr lang="en-GB" sz="1050" dirty="0">
                <a:latin typeface="Arial Rounded MT Bold" panose="020F0704030504030204" pitchFamily="34" charset="0"/>
              </a:rPr>
              <a:t>(G.I,6) - https://slideplayer.com/slide/4281749/</a:t>
            </a:r>
          </a:p>
        </p:txBody>
      </p:sp>
      <p:sp>
        <p:nvSpPr>
          <p:cNvPr id="25" name="Rectangle 24">
            <a:extLst>
              <a:ext uri="{FF2B5EF4-FFF2-40B4-BE49-F238E27FC236}">
                <a16:creationId xmlns:a16="http://schemas.microsoft.com/office/drawing/2014/main" id="{BD732178-9CC9-46DD-A963-E5532976BFA1}"/>
              </a:ext>
            </a:extLst>
          </p:cNvPr>
          <p:cNvSpPr/>
          <p:nvPr/>
        </p:nvSpPr>
        <p:spPr>
          <a:xfrm>
            <a:off x="152565" y="4416428"/>
            <a:ext cx="3318537" cy="253916"/>
          </a:xfrm>
          <a:prstGeom prst="rect">
            <a:avLst/>
          </a:prstGeom>
        </p:spPr>
        <p:txBody>
          <a:bodyPr wrap="none">
            <a:spAutoFit/>
          </a:bodyPr>
          <a:lstStyle/>
          <a:p>
            <a:r>
              <a:rPr lang="en-GB" sz="1050" dirty="0">
                <a:latin typeface="Arial Rounded MT Bold" panose="020F0704030504030204" pitchFamily="34" charset="0"/>
              </a:rPr>
              <a:t>(G.I,7) - https://clipartlook.com/img-139131.html</a:t>
            </a:r>
          </a:p>
        </p:txBody>
      </p:sp>
      <p:sp>
        <p:nvSpPr>
          <p:cNvPr id="26" name="Rectangle 25">
            <a:extLst>
              <a:ext uri="{FF2B5EF4-FFF2-40B4-BE49-F238E27FC236}">
                <a16:creationId xmlns:a16="http://schemas.microsoft.com/office/drawing/2014/main" id="{8D921495-0024-4355-8AB5-AB7FD2C66CB8}"/>
              </a:ext>
            </a:extLst>
          </p:cNvPr>
          <p:cNvSpPr/>
          <p:nvPr/>
        </p:nvSpPr>
        <p:spPr>
          <a:xfrm>
            <a:off x="162137" y="4587804"/>
            <a:ext cx="11453648" cy="253916"/>
          </a:xfrm>
          <a:prstGeom prst="rect">
            <a:avLst/>
          </a:prstGeom>
        </p:spPr>
        <p:txBody>
          <a:bodyPr wrap="square">
            <a:spAutoFit/>
          </a:bodyPr>
          <a:lstStyle/>
          <a:p>
            <a:r>
              <a:rPr lang="en-GB" sz="1050" dirty="0">
                <a:latin typeface="Arial Rounded MT Bold" panose="020F0704030504030204" pitchFamily="34" charset="0"/>
              </a:rPr>
              <a:t>(G.I,8) - https://www.123rf.com/photo_80713596_stock-vector-young-girl-shrugging-shoulders-expressing-luck-of-knowledge-dont-know-gesture-.html</a:t>
            </a:r>
          </a:p>
        </p:txBody>
      </p:sp>
      <p:sp>
        <p:nvSpPr>
          <p:cNvPr id="27" name="Rectangle 26">
            <a:extLst>
              <a:ext uri="{FF2B5EF4-FFF2-40B4-BE49-F238E27FC236}">
                <a16:creationId xmlns:a16="http://schemas.microsoft.com/office/drawing/2014/main" id="{E77097CD-92EF-4622-B89C-74701763B0D0}"/>
              </a:ext>
            </a:extLst>
          </p:cNvPr>
          <p:cNvSpPr/>
          <p:nvPr/>
        </p:nvSpPr>
        <p:spPr>
          <a:xfrm>
            <a:off x="162137" y="4772523"/>
            <a:ext cx="4145687" cy="253916"/>
          </a:xfrm>
          <a:prstGeom prst="rect">
            <a:avLst/>
          </a:prstGeom>
        </p:spPr>
        <p:txBody>
          <a:bodyPr wrap="none">
            <a:spAutoFit/>
          </a:bodyPr>
          <a:lstStyle/>
          <a:p>
            <a:r>
              <a:rPr lang="en-GB" sz="1050" dirty="0">
                <a:latin typeface="Arial Rounded MT Bold" panose="020F0704030504030204" pitchFamily="34" charset="0"/>
              </a:rPr>
              <a:t>(G.I,9) - https://www.shutterstock.com/search/confused+boy</a:t>
            </a:r>
          </a:p>
        </p:txBody>
      </p:sp>
      <p:sp>
        <p:nvSpPr>
          <p:cNvPr id="28" name="Rectangle 27">
            <a:extLst>
              <a:ext uri="{FF2B5EF4-FFF2-40B4-BE49-F238E27FC236}">
                <a16:creationId xmlns:a16="http://schemas.microsoft.com/office/drawing/2014/main" id="{5F773552-8F2C-47F3-96A4-23C617E01D02}"/>
              </a:ext>
            </a:extLst>
          </p:cNvPr>
          <p:cNvSpPr/>
          <p:nvPr/>
        </p:nvSpPr>
        <p:spPr>
          <a:xfrm>
            <a:off x="116440" y="4960741"/>
            <a:ext cx="11566215" cy="253916"/>
          </a:xfrm>
          <a:prstGeom prst="rect">
            <a:avLst/>
          </a:prstGeom>
        </p:spPr>
        <p:txBody>
          <a:bodyPr wrap="square">
            <a:spAutoFit/>
          </a:bodyPr>
          <a:lstStyle/>
          <a:p>
            <a:r>
              <a:rPr lang="en-GB" sz="1050" dirty="0">
                <a:latin typeface="Arial Rounded MT Bold" panose="020F0704030504030204" pitchFamily="34" charset="0"/>
              </a:rPr>
              <a:t>(G.I,10) - https://www.clipartwiki.com/iclip/wmToio_hey-parents-thumbs-up-boy-cartoon/</a:t>
            </a:r>
          </a:p>
        </p:txBody>
      </p:sp>
      <p:sp>
        <p:nvSpPr>
          <p:cNvPr id="29" name="TextBox 28">
            <a:extLst>
              <a:ext uri="{FF2B5EF4-FFF2-40B4-BE49-F238E27FC236}">
                <a16:creationId xmlns:a16="http://schemas.microsoft.com/office/drawing/2014/main" id="{E2AB4728-2B1F-4A72-90F7-2117CBC01964}"/>
              </a:ext>
            </a:extLst>
          </p:cNvPr>
          <p:cNvSpPr txBox="1"/>
          <p:nvPr/>
        </p:nvSpPr>
        <p:spPr>
          <a:xfrm>
            <a:off x="162137" y="-25117"/>
            <a:ext cx="2814772" cy="646331"/>
          </a:xfrm>
          <a:prstGeom prst="rect">
            <a:avLst/>
          </a:prstGeom>
          <a:noFill/>
        </p:spPr>
        <p:txBody>
          <a:bodyPr wrap="square" rtlCol="0">
            <a:spAutoFit/>
          </a:bodyPr>
          <a:lstStyle/>
          <a:p>
            <a:r>
              <a:rPr lang="en-GB" b="1" u="sng" dirty="0"/>
              <a:t>References</a:t>
            </a:r>
          </a:p>
          <a:p>
            <a:endParaRPr lang="en-GB" b="1" u="sng" dirty="0"/>
          </a:p>
        </p:txBody>
      </p:sp>
      <p:sp>
        <p:nvSpPr>
          <p:cNvPr id="30" name="TextBox 29">
            <a:extLst>
              <a:ext uri="{FF2B5EF4-FFF2-40B4-BE49-F238E27FC236}">
                <a16:creationId xmlns:a16="http://schemas.microsoft.com/office/drawing/2014/main" id="{DB0AB907-B7B5-404F-8D6B-BDFC5719352A}"/>
              </a:ext>
            </a:extLst>
          </p:cNvPr>
          <p:cNvSpPr txBox="1"/>
          <p:nvPr/>
        </p:nvSpPr>
        <p:spPr>
          <a:xfrm>
            <a:off x="162137" y="2974712"/>
            <a:ext cx="4225844" cy="369332"/>
          </a:xfrm>
          <a:prstGeom prst="rect">
            <a:avLst/>
          </a:prstGeom>
          <a:noFill/>
        </p:spPr>
        <p:txBody>
          <a:bodyPr wrap="square" rtlCol="0">
            <a:spAutoFit/>
          </a:bodyPr>
          <a:lstStyle/>
          <a:p>
            <a:r>
              <a:rPr lang="en-GB" b="1" u="sng" dirty="0"/>
              <a:t>Images were taken from Google Images</a:t>
            </a:r>
          </a:p>
        </p:txBody>
      </p:sp>
      <p:sp>
        <p:nvSpPr>
          <p:cNvPr id="32" name="Rectangle 31">
            <a:extLst>
              <a:ext uri="{FF2B5EF4-FFF2-40B4-BE49-F238E27FC236}">
                <a16:creationId xmlns:a16="http://schemas.microsoft.com/office/drawing/2014/main" id="{24E108A3-C67F-47CD-B520-CEDA70138024}"/>
              </a:ext>
            </a:extLst>
          </p:cNvPr>
          <p:cNvSpPr/>
          <p:nvPr/>
        </p:nvSpPr>
        <p:spPr>
          <a:xfrm>
            <a:off x="116440" y="5141998"/>
            <a:ext cx="3677610" cy="253916"/>
          </a:xfrm>
          <a:prstGeom prst="rect">
            <a:avLst/>
          </a:prstGeom>
        </p:spPr>
        <p:txBody>
          <a:bodyPr wrap="none">
            <a:spAutoFit/>
          </a:bodyPr>
          <a:lstStyle/>
          <a:p>
            <a:r>
              <a:rPr lang="en-GB" sz="1050" dirty="0">
                <a:latin typeface="Arial Rounded MT Bold" panose="020F0704030504030204" pitchFamily="34" charset="0"/>
              </a:rPr>
              <a:t>(G.I,11) - clipartportal.com/children-exploring-clipart/</a:t>
            </a:r>
          </a:p>
        </p:txBody>
      </p:sp>
      <p:sp>
        <p:nvSpPr>
          <p:cNvPr id="33" name="Rectangle 32">
            <a:extLst>
              <a:ext uri="{FF2B5EF4-FFF2-40B4-BE49-F238E27FC236}">
                <a16:creationId xmlns:a16="http://schemas.microsoft.com/office/drawing/2014/main" id="{A0A1C3C0-4640-4687-B8CA-C3F1CB3F6B52}"/>
              </a:ext>
            </a:extLst>
          </p:cNvPr>
          <p:cNvSpPr/>
          <p:nvPr/>
        </p:nvSpPr>
        <p:spPr>
          <a:xfrm>
            <a:off x="116440" y="5297339"/>
            <a:ext cx="2670924" cy="253916"/>
          </a:xfrm>
          <a:prstGeom prst="rect">
            <a:avLst/>
          </a:prstGeom>
        </p:spPr>
        <p:txBody>
          <a:bodyPr wrap="none">
            <a:spAutoFit/>
          </a:bodyPr>
          <a:lstStyle/>
          <a:p>
            <a:r>
              <a:rPr lang="en-GB" sz="1050" dirty="0">
                <a:latin typeface="Arial Rounded MT Bold" panose="020F0704030504030204" pitchFamily="34" charset="0"/>
              </a:rPr>
              <a:t>(G.I,12) – http://woodsforlearning.com</a:t>
            </a:r>
          </a:p>
        </p:txBody>
      </p:sp>
      <p:sp>
        <p:nvSpPr>
          <p:cNvPr id="34" name="Rectangle 33">
            <a:extLst>
              <a:ext uri="{FF2B5EF4-FFF2-40B4-BE49-F238E27FC236}">
                <a16:creationId xmlns:a16="http://schemas.microsoft.com/office/drawing/2014/main" id="{C53E860B-2FD4-4DE4-9AE8-54ABFA82DEC7}"/>
              </a:ext>
            </a:extLst>
          </p:cNvPr>
          <p:cNvSpPr/>
          <p:nvPr/>
        </p:nvSpPr>
        <p:spPr>
          <a:xfrm>
            <a:off x="116440" y="5473523"/>
            <a:ext cx="4240263" cy="253916"/>
          </a:xfrm>
          <a:prstGeom prst="rect">
            <a:avLst/>
          </a:prstGeom>
        </p:spPr>
        <p:txBody>
          <a:bodyPr wrap="none">
            <a:spAutoFit/>
          </a:bodyPr>
          <a:lstStyle/>
          <a:p>
            <a:r>
              <a:rPr lang="en-GB" sz="1050" dirty="0">
                <a:latin typeface="Arial Rounded MT Bold" panose="020F0704030504030204" pitchFamily="34" charset="0"/>
                <a:hlinkClick r:id="rId11">
                  <a:extLst>
                    <a:ext uri="{A12FA001-AC4F-418D-AE19-62706E023703}">
                      <ahyp:hlinkClr xmlns:ahyp="http://schemas.microsoft.com/office/drawing/2018/hyperlinkcolor" val="tx"/>
                    </a:ext>
                  </a:extLst>
                </a:hlinkClick>
              </a:rPr>
              <a:t>(G.I,13) - https://www.azquotes.com/author/3918-John_Dewey</a:t>
            </a:r>
            <a:endParaRPr lang="en-GB" sz="1050" dirty="0">
              <a:latin typeface="Arial Rounded MT Bold" panose="020F0704030504030204" pitchFamily="34" charset="0"/>
            </a:endParaRPr>
          </a:p>
        </p:txBody>
      </p:sp>
      <p:sp>
        <p:nvSpPr>
          <p:cNvPr id="36" name="Rectangle 35">
            <a:extLst>
              <a:ext uri="{FF2B5EF4-FFF2-40B4-BE49-F238E27FC236}">
                <a16:creationId xmlns:a16="http://schemas.microsoft.com/office/drawing/2014/main" id="{AA38F244-7D97-46EE-89A8-65DFF19DE67B}"/>
              </a:ext>
            </a:extLst>
          </p:cNvPr>
          <p:cNvSpPr/>
          <p:nvPr/>
        </p:nvSpPr>
        <p:spPr>
          <a:xfrm>
            <a:off x="116440" y="5900758"/>
            <a:ext cx="7928264" cy="253916"/>
          </a:xfrm>
          <a:prstGeom prst="rect">
            <a:avLst/>
          </a:prstGeom>
        </p:spPr>
        <p:txBody>
          <a:bodyPr wrap="square">
            <a:spAutoFit/>
          </a:bodyPr>
          <a:lstStyle/>
          <a:p>
            <a:r>
              <a:rPr lang="en-GB" sz="1050" dirty="0">
                <a:latin typeface="Arial Rounded MT Bold" panose="020F0704030504030204" pitchFamily="34" charset="0"/>
                <a:hlinkClick r:id="rId12">
                  <a:extLst>
                    <a:ext uri="{A12FA001-AC4F-418D-AE19-62706E023703}">
                      <ahyp:hlinkClr xmlns:ahyp="http://schemas.microsoft.com/office/drawing/2018/hyperlinkcolor" val="tx"/>
                    </a:ext>
                  </a:extLst>
                </a:hlinkClick>
              </a:rPr>
              <a:t>(G,I,15) - https://happytotsnursery.co.uk/rainbow-writing/</a:t>
            </a:r>
            <a:endParaRPr lang="en-GB" sz="1050" dirty="0">
              <a:latin typeface="Arial Rounded MT Bold" panose="020F0704030504030204" pitchFamily="34" charset="0"/>
            </a:endParaRPr>
          </a:p>
        </p:txBody>
      </p:sp>
      <p:sp>
        <p:nvSpPr>
          <p:cNvPr id="37" name="Rectangle 36">
            <a:extLst>
              <a:ext uri="{FF2B5EF4-FFF2-40B4-BE49-F238E27FC236}">
                <a16:creationId xmlns:a16="http://schemas.microsoft.com/office/drawing/2014/main" id="{5052C72C-9543-4CB7-8C7C-A91545DC15C7}"/>
              </a:ext>
            </a:extLst>
          </p:cNvPr>
          <p:cNvSpPr/>
          <p:nvPr/>
        </p:nvSpPr>
        <p:spPr>
          <a:xfrm>
            <a:off x="116440" y="6190667"/>
            <a:ext cx="9296400" cy="253916"/>
          </a:xfrm>
          <a:prstGeom prst="rect">
            <a:avLst/>
          </a:prstGeom>
        </p:spPr>
        <p:txBody>
          <a:bodyPr wrap="square">
            <a:spAutoFit/>
          </a:bodyPr>
          <a:lstStyle/>
          <a:p>
            <a:r>
              <a:rPr lang="en-GB" sz="1050" dirty="0">
                <a:latin typeface="Arial Rounded MT Bold" panose="020F0704030504030204" pitchFamily="34" charset="0"/>
                <a:hlinkClick r:id="rId13">
                  <a:extLst>
                    <a:ext uri="{A12FA001-AC4F-418D-AE19-62706E023703}">
                      <ahyp:hlinkClr xmlns:ahyp="http://schemas.microsoft.com/office/drawing/2018/hyperlinkcolor" val="tx"/>
                    </a:ext>
                  </a:extLst>
                </a:hlinkClick>
              </a:rPr>
              <a:t>(G,I,16) - https://www.brightstarkids.com.au/blog/creating/20-activities-for-toddlers/</a:t>
            </a:r>
            <a:endParaRPr lang="en-GB" sz="1050" dirty="0">
              <a:latin typeface="Arial Rounded MT Bold" panose="020F0704030504030204" pitchFamily="34" charset="0"/>
            </a:endParaRPr>
          </a:p>
        </p:txBody>
      </p:sp>
      <p:sp>
        <p:nvSpPr>
          <p:cNvPr id="38" name="Rectangle 37">
            <a:extLst>
              <a:ext uri="{FF2B5EF4-FFF2-40B4-BE49-F238E27FC236}">
                <a16:creationId xmlns:a16="http://schemas.microsoft.com/office/drawing/2014/main" id="{D397292E-31F6-481A-B95B-0CB922A913A2}"/>
              </a:ext>
            </a:extLst>
          </p:cNvPr>
          <p:cNvSpPr/>
          <p:nvPr/>
        </p:nvSpPr>
        <p:spPr>
          <a:xfrm>
            <a:off x="116440" y="5695065"/>
            <a:ext cx="9296400" cy="253916"/>
          </a:xfrm>
          <a:prstGeom prst="rect">
            <a:avLst/>
          </a:prstGeom>
        </p:spPr>
        <p:txBody>
          <a:bodyPr wrap="square">
            <a:spAutoFit/>
          </a:bodyPr>
          <a:lstStyle/>
          <a:p>
            <a:r>
              <a:rPr lang="en-GB" sz="1050" dirty="0">
                <a:latin typeface="Arial Rounded MT Bold" panose="020F0704030504030204" pitchFamily="34" charset="0"/>
                <a:hlinkClick r:id="rId13">
                  <a:extLst>
                    <a:ext uri="{A12FA001-AC4F-418D-AE19-62706E023703}">
                      <ahyp:hlinkClr xmlns:ahyp="http://schemas.microsoft.com/office/drawing/2018/hyperlinkcolor" val="tx"/>
                    </a:ext>
                  </a:extLst>
                </a:hlinkClick>
              </a:rPr>
              <a:t>(G,I,14) - </a:t>
            </a:r>
            <a:r>
              <a:rPr lang="en-GB" sz="1050" dirty="0">
                <a:latin typeface="Arial Rounded MT Bold" panose="020F0704030504030204" pitchFamily="34" charset="0"/>
              </a:rPr>
              <a:t> </a:t>
            </a:r>
            <a:r>
              <a:rPr lang="en-GB" sz="1050" dirty="0">
                <a:latin typeface="Arial Rounded MT Bold" panose="020F0704030504030204" pitchFamily="34" charset="0"/>
                <a:hlinkClick r:id="rId14">
                  <a:extLst>
                    <a:ext uri="{A12FA001-AC4F-418D-AE19-62706E023703}">
                      <ahyp:hlinkClr xmlns:ahyp="http://schemas.microsoft.com/office/drawing/2018/hyperlinkcolor" val="tx"/>
                    </a:ext>
                  </a:extLst>
                </a:hlinkClick>
              </a:rPr>
              <a:t>https://www.giftofcuriosity.com/shaving-cream-letters-101-ways-to-teach-the-alphabet</a:t>
            </a:r>
            <a:r>
              <a:rPr lang="en-GB" sz="1050" dirty="0">
                <a:hlinkClick r:id="rId14">
                  <a:extLst>
                    <a:ext uri="{A12FA001-AC4F-418D-AE19-62706E023703}">
                      <ahyp:hlinkClr xmlns:ahyp="http://schemas.microsoft.com/office/drawing/2018/hyperlinkcolor" val="tx"/>
                    </a:ext>
                  </a:extLst>
                </a:hlinkClick>
              </a:rPr>
              <a:t>/</a:t>
            </a:r>
            <a:endParaRPr lang="en-GB" sz="1050" dirty="0">
              <a:latin typeface="Arial Rounded MT Bold" panose="020F0704030504030204" pitchFamily="34" charset="0"/>
            </a:endParaRPr>
          </a:p>
        </p:txBody>
      </p:sp>
    </p:spTree>
    <p:extLst>
      <p:ext uri="{BB962C8B-B14F-4D97-AF65-F5344CB8AC3E}">
        <p14:creationId xmlns:p14="http://schemas.microsoft.com/office/powerpoint/2010/main" val="6538232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315</TotalTime>
  <Words>1970</Words>
  <Application>Microsoft Office PowerPoint</Application>
  <PresentationFormat>Widescreen</PresentationFormat>
  <Paragraphs>86</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 Rounded MT Bold</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Debbie Sharpe</dc:creator>
  <cp:lastModifiedBy>Joseph Sharpe (1909241)</cp:lastModifiedBy>
  <cp:revision>62</cp:revision>
  <dcterms:created xsi:type="dcterms:W3CDTF">2019-10-25T18:53:15Z</dcterms:created>
  <dcterms:modified xsi:type="dcterms:W3CDTF">2019-10-29T15:58:40Z</dcterms:modified>
</cp:coreProperties>
</file>