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4"/>
  </p:sldMasterIdLst>
  <p:notesMasterIdLst>
    <p:notesMasterId r:id="rId16"/>
  </p:notesMasterIdLst>
  <p:sldIdLst>
    <p:sldId id="268" r:id="rId5"/>
    <p:sldId id="275" r:id="rId6"/>
    <p:sldId id="276" r:id="rId7"/>
    <p:sldId id="277" r:id="rId8"/>
    <p:sldId id="271" r:id="rId9"/>
    <p:sldId id="273" r:id="rId10"/>
    <p:sldId id="278" r:id="rId11"/>
    <p:sldId id="280" r:id="rId12"/>
    <p:sldId id="279" r:id="rId13"/>
    <p:sldId id="274"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4" autoAdjust="0"/>
    <p:restoredTop sz="94660"/>
  </p:normalViewPr>
  <p:slideViewPr>
    <p:cSldViewPr snapToGrid="0">
      <p:cViewPr varScale="1">
        <p:scale>
          <a:sx n="72" d="100"/>
          <a:sy n="72" d="100"/>
        </p:scale>
        <p:origin x="5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4621B5-11E0-4A86-9994-BAF52E15F664}" type="doc">
      <dgm:prSet loTypeId="urn:microsoft.com/office/officeart/2005/8/layout/hierarchy1" loCatId="hierarchy" qsTypeId="urn:microsoft.com/office/officeart/2005/8/quickstyle/simple2" qsCatId="simple" csTypeId="urn:microsoft.com/office/officeart/2005/8/colors/colorful2" csCatId="colorful" phldr="1"/>
      <dgm:spPr/>
      <dgm:t>
        <a:bodyPr/>
        <a:lstStyle/>
        <a:p>
          <a:endParaRPr lang="en-US"/>
        </a:p>
      </dgm:t>
    </dgm:pt>
    <dgm:pt modelId="{F4894C4D-A714-47E6-BBE5-84B9A21F4C7D}">
      <dgm:prSet/>
      <dgm:spPr/>
      <dgm:t>
        <a:bodyPr/>
        <a:lstStyle/>
        <a:p>
          <a:r>
            <a:rPr lang="en-US" dirty="0"/>
            <a:t>In 1948, the UN General Assembly adopted the Universal Declaration of Human Rights.*  The Declaration enumerates civil, political, economic, social, and cultural rights, </a:t>
          </a:r>
          <a:r>
            <a:rPr lang="en-US" b="1" dirty="0">
              <a:solidFill>
                <a:schemeClr val="tx2"/>
              </a:solidFill>
            </a:rPr>
            <a:t>but the Declaration contains no provisions for monitoring or enforcement.</a:t>
          </a:r>
        </a:p>
        <a:p>
          <a:r>
            <a:rPr lang="en-GB" dirty="0"/>
            <a:t>(Freeman, 2011, p.203)</a:t>
          </a:r>
          <a:endParaRPr lang="en-US" b="1" dirty="0">
            <a:solidFill>
              <a:schemeClr val="tx2"/>
            </a:solidFill>
          </a:endParaRPr>
        </a:p>
      </dgm:t>
    </dgm:pt>
    <dgm:pt modelId="{CA5BBF85-4124-475D-8A8F-7D6A38142715}" type="parTrans" cxnId="{6E5E48F5-9EC7-4077-8DA8-5F9658CC5D55}">
      <dgm:prSet/>
      <dgm:spPr/>
      <dgm:t>
        <a:bodyPr/>
        <a:lstStyle/>
        <a:p>
          <a:endParaRPr lang="en-US"/>
        </a:p>
      </dgm:t>
    </dgm:pt>
    <dgm:pt modelId="{7C6659E4-FDB5-451B-AE50-2EDE6BA18850}" type="sibTrans" cxnId="{6E5E48F5-9EC7-4077-8DA8-5F9658CC5D55}">
      <dgm:prSet/>
      <dgm:spPr/>
      <dgm:t>
        <a:bodyPr/>
        <a:lstStyle/>
        <a:p>
          <a:endParaRPr lang="en-US"/>
        </a:p>
      </dgm:t>
    </dgm:pt>
    <dgm:pt modelId="{CF2AA7C6-F0AF-4BE3-98DA-2178D019AA01}">
      <dgm:prSet/>
      <dgm:spPr/>
      <dgm:t>
        <a:bodyPr/>
        <a:lstStyle/>
        <a:p>
          <a:r>
            <a:rPr lang="en-US" dirty="0"/>
            <a:t>*  48-0 with 8 abstentions (Eastern bloc, Saudi Arabia and South Africa)</a:t>
          </a:r>
        </a:p>
      </dgm:t>
    </dgm:pt>
    <dgm:pt modelId="{2AEA91C9-1142-4C7B-9744-4F46B829AFF8}" type="parTrans" cxnId="{7CF5C4E1-DBF8-46FE-9E0D-722A130317DE}">
      <dgm:prSet/>
      <dgm:spPr/>
      <dgm:t>
        <a:bodyPr/>
        <a:lstStyle/>
        <a:p>
          <a:endParaRPr lang="en-US"/>
        </a:p>
      </dgm:t>
    </dgm:pt>
    <dgm:pt modelId="{DB7DFF39-84F9-4E2D-AD9F-0A3934645343}" type="sibTrans" cxnId="{7CF5C4E1-DBF8-46FE-9E0D-722A130317DE}">
      <dgm:prSet/>
      <dgm:spPr/>
      <dgm:t>
        <a:bodyPr/>
        <a:lstStyle/>
        <a:p>
          <a:endParaRPr lang="en-US"/>
        </a:p>
      </dgm:t>
    </dgm:pt>
    <dgm:pt modelId="{04E637C0-7792-4C5C-9FBB-FAB17F54FF2B}" type="pres">
      <dgm:prSet presAssocID="{994621B5-11E0-4A86-9994-BAF52E15F664}" presName="hierChild1" presStyleCnt="0">
        <dgm:presLayoutVars>
          <dgm:chPref val="1"/>
          <dgm:dir/>
          <dgm:animOne val="branch"/>
          <dgm:animLvl val="lvl"/>
          <dgm:resizeHandles/>
        </dgm:presLayoutVars>
      </dgm:prSet>
      <dgm:spPr/>
    </dgm:pt>
    <dgm:pt modelId="{13EF7BC3-9423-40AB-B20B-DD44092D2015}" type="pres">
      <dgm:prSet presAssocID="{F4894C4D-A714-47E6-BBE5-84B9A21F4C7D}" presName="hierRoot1" presStyleCnt="0"/>
      <dgm:spPr/>
    </dgm:pt>
    <dgm:pt modelId="{2B8281CA-9489-4F5C-9C79-FDEB410097D4}" type="pres">
      <dgm:prSet presAssocID="{F4894C4D-A714-47E6-BBE5-84B9A21F4C7D}" presName="composite" presStyleCnt="0"/>
      <dgm:spPr/>
    </dgm:pt>
    <dgm:pt modelId="{844D96E3-2C22-4471-8D66-1EA9F191D4C0}" type="pres">
      <dgm:prSet presAssocID="{F4894C4D-A714-47E6-BBE5-84B9A21F4C7D}" presName="background" presStyleLbl="node0" presStyleIdx="0" presStyleCnt="2"/>
      <dgm:spPr/>
    </dgm:pt>
    <dgm:pt modelId="{064A0784-5DCF-4F2E-AE70-583B976A5043}" type="pres">
      <dgm:prSet presAssocID="{F4894C4D-A714-47E6-BBE5-84B9A21F4C7D}" presName="text" presStyleLbl="fgAcc0" presStyleIdx="0" presStyleCnt="2" custScaleY="120305">
        <dgm:presLayoutVars>
          <dgm:chPref val="3"/>
        </dgm:presLayoutVars>
      </dgm:prSet>
      <dgm:spPr/>
    </dgm:pt>
    <dgm:pt modelId="{F39DD12D-FA52-440B-961A-27E680F63490}" type="pres">
      <dgm:prSet presAssocID="{F4894C4D-A714-47E6-BBE5-84B9A21F4C7D}" presName="hierChild2" presStyleCnt="0"/>
      <dgm:spPr/>
    </dgm:pt>
    <dgm:pt modelId="{FA0587E5-3BEB-42E1-8799-2DFE38F1D956}" type="pres">
      <dgm:prSet presAssocID="{CF2AA7C6-F0AF-4BE3-98DA-2178D019AA01}" presName="hierRoot1" presStyleCnt="0"/>
      <dgm:spPr/>
    </dgm:pt>
    <dgm:pt modelId="{DEAB9D3B-9107-4972-B2EA-C137F814414E}" type="pres">
      <dgm:prSet presAssocID="{CF2AA7C6-F0AF-4BE3-98DA-2178D019AA01}" presName="composite" presStyleCnt="0"/>
      <dgm:spPr/>
    </dgm:pt>
    <dgm:pt modelId="{34EEF0BE-4659-41D6-A00E-B22BB8B4D702}" type="pres">
      <dgm:prSet presAssocID="{CF2AA7C6-F0AF-4BE3-98DA-2178D019AA01}" presName="background" presStyleLbl="node0" presStyleIdx="1" presStyleCnt="2"/>
      <dgm:spPr/>
    </dgm:pt>
    <dgm:pt modelId="{32B1C660-F08C-422E-80C1-DE984652796E}" type="pres">
      <dgm:prSet presAssocID="{CF2AA7C6-F0AF-4BE3-98DA-2178D019AA01}" presName="text" presStyleLbl="fgAcc0" presStyleIdx="1" presStyleCnt="2">
        <dgm:presLayoutVars>
          <dgm:chPref val="3"/>
        </dgm:presLayoutVars>
      </dgm:prSet>
      <dgm:spPr/>
    </dgm:pt>
    <dgm:pt modelId="{6B973902-04AA-4392-BD74-1F9BF7759D6A}" type="pres">
      <dgm:prSet presAssocID="{CF2AA7C6-F0AF-4BE3-98DA-2178D019AA01}" presName="hierChild2" presStyleCnt="0"/>
      <dgm:spPr/>
    </dgm:pt>
  </dgm:ptLst>
  <dgm:cxnLst>
    <dgm:cxn modelId="{26B96807-CD0D-47C4-8BD6-7CE4AECBF0A9}" type="presOf" srcId="{F4894C4D-A714-47E6-BBE5-84B9A21F4C7D}" destId="{064A0784-5DCF-4F2E-AE70-583B976A5043}" srcOrd="0" destOrd="0" presId="urn:microsoft.com/office/officeart/2005/8/layout/hierarchy1"/>
    <dgm:cxn modelId="{9C216940-D4A1-492E-A1F0-C1E9893FC03C}" type="presOf" srcId="{994621B5-11E0-4A86-9994-BAF52E15F664}" destId="{04E637C0-7792-4C5C-9FBB-FAB17F54FF2B}" srcOrd="0" destOrd="0" presId="urn:microsoft.com/office/officeart/2005/8/layout/hierarchy1"/>
    <dgm:cxn modelId="{3B8E3D63-66AF-49C5-9F02-7FDAE296E698}" type="presOf" srcId="{CF2AA7C6-F0AF-4BE3-98DA-2178D019AA01}" destId="{32B1C660-F08C-422E-80C1-DE984652796E}" srcOrd="0" destOrd="0" presId="urn:microsoft.com/office/officeart/2005/8/layout/hierarchy1"/>
    <dgm:cxn modelId="{7CF5C4E1-DBF8-46FE-9E0D-722A130317DE}" srcId="{994621B5-11E0-4A86-9994-BAF52E15F664}" destId="{CF2AA7C6-F0AF-4BE3-98DA-2178D019AA01}" srcOrd="1" destOrd="0" parTransId="{2AEA91C9-1142-4C7B-9744-4F46B829AFF8}" sibTransId="{DB7DFF39-84F9-4E2D-AD9F-0A3934645343}"/>
    <dgm:cxn modelId="{6E5E48F5-9EC7-4077-8DA8-5F9658CC5D55}" srcId="{994621B5-11E0-4A86-9994-BAF52E15F664}" destId="{F4894C4D-A714-47E6-BBE5-84B9A21F4C7D}" srcOrd="0" destOrd="0" parTransId="{CA5BBF85-4124-475D-8A8F-7D6A38142715}" sibTransId="{7C6659E4-FDB5-451B-AE50-2EDE6BA18850}"/>
    <dgm:cxn modelId="{6CEA2334-346E-42C8-843A-06A23564B30F}" type="presParOf" srcId="{04E637C0-7792-4C5C-9FBB-FAB17F54FF2B}" destId="{13EF7BC3-9423-40AB-B20B-DD44092D2015}" srcOrd="0" destOrd="0" presId="urn:microsoft.com/office/officeart/2005/8/layout/hierarchy1"/>
    <dgm:cxn modelId="{2013334B-7731-4C24-9CAC-7FC32848F16C}" type="presParOf" srcId="{13EF7BC3-9423-40AB-B20B-DD44092D2015}" destId="{2B8281CA-9489-4F5C-9C79-FDEB410097D4}" srcOrd="0" destOrd="0" presId="urn:microsoft.com/office/officeart/2005/8/layout/hierarchy1"/>
    <dgm:cxn modelId="{DEE2AAC7-63A8-40AE-8DAB-D28ADB95F433}" type="presParOf" srcId="{2B8281CA-9489-4F5C-9C79-FDEB410097D4}" destId="{844D96E3-2C22-4471-8D66-1EA9F191D4C0}" srcOrd="0" destOrd="0" presId="urn:microsoft.com/office/officeart/2005/8/layout/hierarchy1"/>
    <dgm:cxn modelId="{C3E5F3B7-8A64-4CA1-AABB-6620C59E5F91}" type="presParOf" srcId="{2B8281CA-9489-4F5C-9C79-FDEB410097D4}" destId="{064A0784-5DCF-4F2E-AE70-583B976A5043}" srcOrd="1" destOrd="0" presId="urn:microsoft.com/office/officeart/2005/8/layout/hierarchy1"/>
    <dgm:cxn modelId="{72F2C5BE-B6CF-4D73-821F-67E2ADFCA0B4}" type="presParOf" srcId="{13EF7BC3-9423-40AB-B20B-DD44092D2015}" destId="{F39DD12D-FA52-440B-961A-27E680F63490}" srcOrd="1" destOrd="0" presId="urn:microsoft.com/office/officeart/2005/8/layout/hierarchy1"/>
    <dgm:cxn modelId="{03ECB417-4DE4-4239-9989-78A1C288E9FF}" type="presParOf" srcId="{04E637C0-7792-4C5C-9FBB-FAB17F54FF2B}" destId="{FA0587E5-3BEB-42E1-8799-2DFE38F1D956}" srcOrd="1" destOrd="0" presId="urn:microsoft.com/office/officeart/2005/8/layout/hierarchy1"/>
    <dgm:cxn modelId="{8E1F9C8A-B59B-4ECB-ACFF-88934648EBB8}" type="presParOf" srcId="{FA0587E5-3BEB-42E1-8799-2DFE38F1D956}" destId="{DEAB9D3B-9107-4972-B2EA-C137F814414E}" srcOrd="0" destOrd="0" presId="urn:microsoft.com/office/officeart/2005/8/layout/hierarchy1"/>
    <dgm:cxn modelId="{11241710-48E8-48F2-9709-577715B98BCB}" type="presParOf" srcId="{DEAB9D3B-9107-4972-B2EA-C137F814414E}" destId="{34EEF0BE-4659-41D6-A00E-B22BB8B4D702}" srcOrd="0" destOrd="0" presId="urn:microsoft.com/office/officeart/2005/8/layout/hierarchy1"/>
    <dgm:cxn modelId="{955217D0-2AE9-462E-A475-620908C26CB3}" type="presParOf" srcId="{DEAB9D3B-9107-4972-B2EA-C137F814414E}" destId="{32B1C660-F08C-422E-80C1-DE984652796E}" srcOrd="1" destOrd="0" presId="urn:microsoft.com/office/officeart/2005/8/layout/hierarchy1"/>
    <dgm:cxn modelId="{88659D2A-D7E4-4F1C-8D84-EA72A42F48F8}" type="presParOf" srcId="{FA0587E5-3BEB-42E1-8799-2DFE38F1D956}" destId="{6B973902-04AA-4392-BD74-1F9BF7759D6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B51A50-30CD-40DA-918C-FEB5B9C8A61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69EEC14-97D6-45A0-8780-3D9BA1C464B2}">
      <dgm:prSet custT="1"/>
      <dgm:spPr/>
      <dgm:t>
        <a:bodyPr/>
        <a:lstStyle/>
        <a:p>
          <a:r>
            <a:rPr lang="en-GB" sz="2400" b="1" dirty="0"/>
            <a:t>Article 14 </a:t>
          </a:r>
          <a:r>
            <a:rPr lang="en-GB" sz="2400" dirty="0"/>
            <a:t>of the Convention is the right to be free from discrimination in the way that the other Convention rights are applied. </a:t>
          </a:r>
          <a:endParaRPr lang="en-US" sz="2400" dirty="0"/>
        </a:p>
      </dgm:t>
    </dgm:pt>
    <dgm:pt modelId="{409E2E22-46E2-4CAD-A9B9-EBFCC5FB8B52}" type="parTrans" cxnId="{1AFE9F30-9EA4-4A99-B6D4-BAB6FE0C092D}">
      <dgm:prSet/>
      <dgm:spPr/>
      <dgm:t>
        <a:bodyPr/>
        <a:lstStyle/>
        <a:p>
          <a:endParaRPr lang="en-US"/>
        </a:p>
      </dgm:t>
    </dgm:pt>
    <dgm:pt modelId="{343E0DC7-0EA5-487D-BAC3-8719535B5CF3}" type="sibTrans" cxnId="{1AFE9F30-9EA4-4A99-B6D4-BAB6FE0C092D}">
      <dgm:prSet/>
      <dgm:spPr/>
      <dgm:t>
        <a:bodyPr/>
        <a:lstStyle/>
        <a:p>
          <a:endParaRPr lang="en-US"/>
        </a:p>
      </dgm:t>
    </dgm:pt>
    <dgm:pt modelId="{069C3FDB-183D-4C34-9805-BFED50E4C63F}">
      <dgm:prSet custT="1"/>
      <dgm:spPr/>
      <dgm:t>
        <a:bodyPr/>
        <a:lstStyle/>
        <a:p>
          <a:r>
            <a:rPr lang="en-GB" sz="2400" dirty="0"/>
            <a:t>It has been held that individuals are entitled to have the other Convention rights applied equally regardless of their sexual orientation.</a:t>
          </a:r>
        </a:p>
        <a:p>
          <a:endParaRPr lang="en-GB" sz="2400" dirty="0"/>
        </a:p>
        <a:p>
          <a:r>
            <a:rPr lang="en-GB" sz="1800" dirty="0"/>
            <a:t>Source: Equality and Human Rights Commission 2019</a:t>
          </a:r>
          <a:endParaRPr lang="en-US" sz="1800" dirty="0"/>
        </a:p>
      </dgm:t>
    </dgm:pt>
    <dgm:pt modelId="{386AD6C7-8E7F-4432-A0DB-6E267DC666F7}" type="parTrans" cxnId="{BD323390-7635-4F9C-B6E3-DADE5A881769}">
      <dgm:prSet/>
      <dgm:spPr/>
      <dgm:t>
        <a:bodyPr/>
        <a:lstStyle/>
        <a:p>
          <a:endParaRPr lang="en-US"/>
        </a:p>
      </dgm:t>
    </dgm:pt>
    <dgm:pt modelId="{F5B049D6-D39A-46D2-B5E8-81139161742D}" type="sibTrans" cxnId="{BD323390-7635-4F9C-B6E3-DADE5A881769}">
      <dgm:prSet/>
      <dgm:spPr/>
      <dgm:t>
        <a:bodyPr/>
        <a:lstStyle/>
        <a:p>
          <a:endParaRPr lang="en-US"/>
        </a:p>
      </dgm:t>
    </dgm:pt>
    <dgm:pt modelId="{CC4E6A19-678A-47A0-AAC9-178404353ADE}" type="pres">
      <dgm:prSet presAssocID="{4BB51A50-30CD-40DA-918C-FEB5B9C8A610}" presName="vert0" presStyleCnt="0">
        <dgm:presLayoutVars>
          <dgm:dir/>
          <dgm:animOne val="branch"/>
          <dgm:animLvl val="lvl"/>
        </dgm:presLayoutVars>
      </dgm:prSet>
      <dgm:spPr/>
    </dgm:pt>
    <dgm:pt modelId="{8A4BBCE5-B34E-47A4-A0D0-A4A77CE496B8}" type="pres">
      <dgm:prSet presAssocID="{469EEC14-97D6-45A0-8780-3D9BA1C464B2}" presName="thickLine" presStyleLbl="alignNode1" presStyleIdx="0" presStyleCnt="2"/>
      <dgm:spPr/>
    </dgm:pt>
    <dgm:pt modelId="{0286387C-801D-4C17-B9BF-4522117D8E4F}" type="pres">
      <dgm:prSet presAssocID="{469EEC14-97D6-45A0-8780-3D9BA1C464B2}" presName="horz1" presStyleCnt="0"/>
      <dgm:spPr/>
    </dgm:pt>
    <dgm:pt modelId="{3ACCCCEC-D450-44C8-BB96-DEE9B9F8A9DB}" type="pres">
      <dgm:prSet presAssocID="{469EEC14-97D6-45A0-8780-3D9BA1C464B2}" presName="tx1" presStyleLbl="revTx" presStyleIdx="0" presStyleCnt="2"/>
      <dgm:spPr/>
    </dgm:pt>
    <dgm:pt modelId="{6A8C92DF-592C-415E-80CE-CA91E98E1FF6}" type="pres">
      <dgm:prSet presAssocID="{469EEC14-97D6-45A0-8780-3D9BA1C464B2}" presName="vert1" presStyleCnt="0"/>
      <dgm:spPr/>
    </dgm:pt>
    <dgm:pt modelId="{02981402-CA52-4558-A21C-B5725288B29E}" type="pres">
      <dgm:prSet presAssocID="{069C3FDB-183D-4C34-9805-BFED50E4C63F}" presName="thickLine" presStyleLbl="alignNode1" presStyleIdx="1" presStyleCnt="2"/>
      <dgm:spPr/>
    </dgm:pt>
    <dgm:pt modelId="{BAFDBDC8-D8DF-4172-BADA-9FA37EA89330}" type="pres">
      <dgm:prSet presAssocID="{069C3FDB-183D-4C34-9805-BFED50E4C63F}" presName="horz1" presStyleCnt="0"/>
      <dgm:spPr/>
    </dgm:pt>
    <dgm:pt modelId="{04D7A4F5-217D-48D0-9122-66CB48BAA3D3}" type="pres">
      <dgm:prSet presAssocID="{069C3FDB-183D-4C34-9805-BFED50E4C63F}" presName="tx1" presStyleLbl="revTx" presStyleIdx="1" presStyleCnt="2"/>
      <dgm:spPr/>
    </dgm:pt>
    <dgm:pt modelId="{4F4F3A0B-D797-4B08-87C6-69B89D7172DF}" type="pres">
      <dgm:prSet presAssocID="{069C3FDB-183D-4C34-9805-BFED50E4C63F}" presName="vert1" presStyleCnt="0"/>
      <dgm:spPr/>
    </dgm:pt>
  </dgm:ptLst>
  <dgm:cxnLst>
    <dgm:cxn modelId="{1AFE9F30-9EA4-4A99-B6D4-BAB6FE0C092D}" srcId="{4BB51A50-30CD-40DA-918C-FEB5B9C8A610}" destId="{469EEC14-97D6-45A0-8780-3D9BA1C464B2}" srcOrd="0" destOrd="0" parTransId="{409E2E22-46E2-4CAD-A9B9-EBFCC5FB8B52}" sibTransId="{343E0DC7-0EA5-487D-BAC3-8719535B5CF3}"/>
    <dgm:cxn modelId="{34B0F662-EC00-4800-B9B1-331D6942920E}" type="presOf" srcId="{4BB51A50-30CD-40DA-918C-FEB5B9C8A610}" destId="{CC4E6A19-678A-47A0-AAC9-178404353ADE}" srcOrd="0" destOrd="0" presId="urn:microsoft.com/office/officeart/2008/layout/LinedList"/>
    <dgm:cxn modelId="{BD323390-7635-4F9C-B6E3-DADE5A881769}" srcId="{4BB51A50-30CD-40DA-918C-FEB5B9C8A610}" destId="{069C3FDB-183D-4C34-9805-BFED50E4C63F}" srcOrd="1" destOrd="0" parTransId="{386AD6C7-8E7F-4432-A0DB-6E267DC666F7}" sibTransId="{F5B049D6-D39A-46D2-B5E8-81139161742D}"/>
    <dgm:cxn modelId="{1A47AF96-46DB-4252-B95F-74BB3621CB81}" type="presOf" srcId="{069C3FDB-183D-4C34-9805-BFED50E4C63F}" destId="{04D7A4F5-217D-48D0-9122-66CB48BAA3D3}" srcOrd="0" destOrd="0" presId="urn:microsoft.com/office/officeart/2008/layout/LinedList"/>
    <dgm:cxn modelId="{12EBB7F1-3AAF-4112-9F2B-16AD1F9F9B8C}" type="presOf" srcId="{469EEC14-97D6-45A0-8780-3D9BA1C464B2}" destId="{3ACCCCEC-D450-44C8-BB96-DEE9B9F8A9DB}" srcOrd="0" destOrd="0" presId="urn:microsoft.com/office/officeart/2008/layout/LinedList"/>
    <dgm:cxn modelId="{6FA7C556-9E50-4CD3-912E-BF0CF3CD9A39}" type="presParOf" srcId="{CC4E6A19-678A-47A0-AAC9-178404353ADE}" destId="{8A4BBCE5-B34E-47A4-A0D0-A4A77CE496B8}" srcOrd="0" destOrd="0" presId="urn:microsoft.com/office/officeart/2008/layout/LinedList"/>
    <dgm:cxn modelId="{CEE27D2A-4A59-4CF2-BBC2-D3DC08B83199}" type="presParOf" srcId="{CC4E6A19-678A-47A0-AAC9-178404353ADE}" destId="{0286387C-801D-4C17-B9BF-4522117D8E4F}" srcOrd="1" destOrd="0" presId="urn:microsoft.com/office/officeart/2008/layout/LinedList"/>
    <dgm:cxn modelId="{8DE1D554-6DE1-4C7B-BBA8-069F8AA21F7B}" type="presParOf" srcId="{0286387C-801D-4C17-B9BF-4522117D8E4F}" destId="{3ACCCCEC-D450-44C8-BB96-DEE9B9F8A9DB}" srcOrd="0" destOrd="0" presId="urn:microsoft.com/office/officeart/2008/layout/LinedList"/>
    <dgm:cxn modelId="{CF769F25-3DD3-435C-A7D9-36121BA2001F}" type="presParOf" srcId="{0286387C-801D-4C17-B9BF-4522117D8E4F}" destId="{6A8C92DF-592C-415E-80CE-CA91E98E1FF6}" srcOrd="1" destOrd="0" presId="urn:microsoft.com/office/officeart/2008/layout/LinedList"/>
    <dgm:cxn modelId="{3EF0B0CB-658E-482B-BFFE-17D9CC4CE92B}" type="presParOf" srcId="{CC4E6A19-678A-47A0-AAC9-178404353ADE}" destId="{02981402-CA52-4558-A21C-B5725288B29E}" srcOrd="2" destOrd="0" presId="urn:microsoft.com/office/officeart/2008/layout/LinedList"/>
    <dgm:cxn modelId="{00F163D6-8716-4CAD-8BF5-C158C429B53A}" type="presParOf" srcId="{CC4E6A19-678A-47A0-AAC9-178404353ADE}" destId="{BAFDBDC8-D8DF-4172-BADA-9FA37EA89330}" srcOrd="3" destOrd="0" presId="urn:microsoft.com/office/officeart/2008/layout/LinedList"/>
    <dgm:cxn modelId="{41A5B824-ED8A-4B24-B587-8A76686F5892}" type="presParOf" srcId="{BAFDBDC8-D8DF-4172-BADA-9FA37EA89330}" destId="{04D7A4F5-217D-48D0-9122-66CB48BAA3D3}" srcOrd="0" destOrd="0" presId="urn:microsoft.com/office/officeart/2008/layout/LinedList"/>
    <dgm:cxn modelId="{1D22D25F-9381-4971-A4B0-DE344B5A909C}" type="presParOf" srcId="{BAFDBDC8-D8DF-4172-BADA-9FA37EA89330}" destId="{4F4F3A0B-D797-4B08-87C6-69B89D7172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D96E3-2C22-4471-8D66-1EA9F191D4C0}">
      <dsp:nvSpPr>
        <dsp:cNvPr id="0" name=""/>
        <dsp:cNvSpPr/>
      </dsp:nvSpPr>
      <dsp:spPr>
        <a:xfrm>
          <a:off x="1203" y="264411"/>
          <a:ext cx="4223907" cy="3226798"/>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64A0784-5DCF-4F2E-AE70-583B976A5043}">
      <dsp:nvSpPr>
        <dsp:cNvPr id="0" name=""/>
        <dsp:cNvSpPr/>
      </dsp:nvSpPr>
      <dsp:spPr>
        <a:xfrm>
          <a:off x="470526" y="710268"/>
          <a:ext cx="4223907" cy="3226798"/>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1948, the UN General Assembly adopted the Universal Declaration of Human Rights.*  The Declaration enumerates civil, political, economic, social, and cultural rights, </a:t>
          </a:r>
          <a:r>
            <a:rPr lang="en-US" sz="2000" b="1" kern="1200" dirty="0">
              <a:solidFill>
                <a:schemeClr val="tx2"/>
              </a:solidFill>
            </a:rPr>
            <a:t>but the Declaration contains no provisions for monitoring or enforcement.</a:t>
          </a:r>
        </a:p>
        <a:p>
          <a:pPr marL="0" lvl="0" indent="0" algn="ctr" defTabSz="889000">
            <a:lnSpc>
              <a:spcPct val="90000"/>
            </a:lnSpc>
            <a:spcBef>
              <a:spcPct val="0"/>
            </a:spcBef>
            <a:spcAft>
              <a:spcPct val="35000"/>
            </a:spcAft>
            <a:buNone/>
          </a:pPr>
          <a:r>
            <a:rPr lang="en-GB" sz="2000" kern="1200" dirty="0"/>
            <a:t>(Freeman, 2011, p.203)</a:t>
          </a:r>
          <a:endParaRPr lang="en-US" sz="2000" b="1" kern="1200" dirty="0">
            <a:solidFill>
              <a:schemeClr val="tx2"/>
            </a:solidFill>
          </a:endParaRPr>
        </a:p>
      </dsp:txBody>
      <dsp:txXfrm>
        <a:off x="565036" y="804778"/>
        <a:ext cx="4034887" cy="3037778"/>
      </dsp:txXfrm>
    </dsp:sp>
    <dsp:sp modelId="{34EEF0BE-4659-41D6-A00E-B22BB8B4D702}">
      <dsp:nvSpPr>
        <dsp:cNvPr id="0" name=""/>
        <dsp:cNvSpPr/>
      </dsp:nvSpPr>
      <dsp:spPr>
        <a:xfrm>
          <a:off x="5163757" y="264411"/>
          <a:ext cx="4223907" cy="2682181"/>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2B1C660-F08C-422E-80C1-DE984652796E}">
      <dsp:nvSpPr>
        <dsp:cNvPr id="0" name=""/>
        <dsp:cNvSpPr/>
      </dsp:nvSpPr>
      <dsp:spPr>
        <a:xfrm>
          <a:off x="5633080" y="710268"/>
          <a:ext cx="4223907" cy="2682181"/>
        </a:xfrm>
        <a:prstGeom prst="roundRect">
          <a:avLst>
            <a:gd name="adj" fmla="val 10000"/>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48-0 with 8 abstentions (Eastern bloc, Saudi Arabia and South Africa)</a:t>
          </a:r>
        </a:p>
      </dsp:txBody>
      <dsp:txXfrm>
        <a:off x="5711638" y="788826"/>
        <a:ext cx="4066791" cy="25250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BBCE5-B34E-47A4-A0D0-A4A77CE496B8}">
      <dsp:nvSpPr>
        <dsp:cNvPr id="0" name=""/>
        <dsp:cNvSpPr/>
      </dsp:nvSpPr>
      <dsp:spPr>
        <a:xfrm>
          <a:off x="0" y="0"/>
          <a:ext cx="5990135" cy="0"/>
        </a:xfrm>
        <a:prstGeom prst="line">
          <a:avLst/>
        </a:prstGeom>
        <a:solidFill>
          <a:schemeClr val="accent2">
            <a:hueOff val="0"/>
            <a:satOff val="0"/>
            <a:lumOff val="0"/>
            <a:alphaOff val="0"/>
          </a:schemeClr>
        </a:solidFill>
        <a:ln w="1397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CCCCEC-D450-44C8-BB96-DEE9B9F8A9DB}">
      <dsp:nvSpPr>
        <dsp:cNvPr id="0" name=""/>
        <dsp:cNvSpPr/>
      </dsp:nvSpPr>
      <dsp:spPr>
        <a:xfrm>
          <a:off x="0" y="0"/>
          <a:ext cx="5990135" cy="2631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Article 14 </a:t>
          </a:r>
          <a:r>
            <a:rPr lang="en-GB" sz="2400" kern="1200" dirty="0"/>
            <a:t>of the Convention is the right to be free from discrimination in the way that the other Convention rights are applied. </a:t>
          </a:r>
          <a:endParaRPr lang="en-US" sz="2400" kern="1200" dirty="0"/>
        </a:p>
      </dsp:txBody>
      <dsp:txXfrm>
        <a:off x="0" y="0"/>
        <a:ext cx="5990135" cy="2631026"/>
      </dsp:txXfrm>
    </dsp:sp>
    <dsp:sp modelId="{02981402-CA52-4558-A21C-B5725288B29E}">
      <dsp:nvSpPr>
        <dsp:cNvPr id="0" name=""/>
        <dsp:cNvSpPr/>
      </dsp:nvSpPr>
      <dsp:spPr>
        <a:xfrm>
          <a:off x="0" y="2631026"/>
          <a:ext cx="5990135"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D7A4F5-217D-48D0-9122-66CB48BAA3D3}">
      <dsp:nvSpPr>
        <dsp:cNvPr id="0" name=""/>
        <dsp:cNvSpPr/>
      </dsp:nvSpPr>
      <dsp:spPr>
        <a:xfrm>
          <a:off x="0" y="2631026"/>
          <a:ext cx="5990135" cy="2631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It has been held that individuals are entitled to have the other Convention rights applied equally regardless of their sexual orientation.</a:t>
          </a:r>
        </a:p>
        <a:p>
          <a:pPr marL="0" lvl="0" indent="0" algn="l" defTabSz="1066800">
            <a:lnSpc>
              <a:spcPct val="90000"/>
            </a:lnSpc>
            <a:spcBef>
              <a:spcPct val="0"/>
            </a:spcBef>
            <a:spcAft>
              <a:spcPct val="35000"/>
            </a:spcAft>
            <a:buNone/>
          </a:pPr>
          <a:endParaRPr lang="en-GB" sz="2400" kern="1200" dirty="0"/>
        </a:p>
        <a:p>
          <a:pPr marL="0" lvl="0" indent="0" algn="l" defTabSz="1066800">
            <a:lnSpc>
              <a:spcPct val="90000"/>
            </a:lnSpc>
            <a:spcBef>
              <a:spcPct val="0"/>
            </a:spcBef>
            <a:spcAft>
              <a:spcPct val="35000"/>
            </a:spcAft>
            <a:buNone/>
          </a:pPr>
          <a:r>
            <a:rPr lang="en-GB" sz="1800" kern="1200" dirty="0"/>
            <a:t>Source: Equality and Human Rights Commission 2019</a:t>
          </a:r>
          <a:endParaRPr lang="en-US" sz="1800" kern="1200" dirty="0"/>
        </a:p>
      </dsp:txBody>
      <dsp:txXfrm>
        <a:off x="0" y="2631026"/>
        <a:ext cx="5990135" cy="26310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176FF-F5B4-4D45-8779-9F0F455743E8}" type="datetimeFigureOut">
              <a:rPr lang="en-US" smtClean="0"/>
              <a:t>10/6/2019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7FBCA-4BE8-4FB5-91BD-69C6AC6BDB5D}" type="slidenum">
              <a:rPr lang="en-US" smtClean="0"/>
              <a:t>‹#›</a:t>
            </a:fld>
            <a:endParaRPr lang="en-US" dirty="0"/>
          </a:p>
        </p:txBody>
      </p:sp>
    </p:spTree>
    <p:extLst>
      <p:ext uri="{BB962C8B-B14F-4D97-AF65-F5344CB8AC3E}">
        <p14:creationId xmlns:p14="http://schemas.microsoft.com/office/powerpoint/2010/main" val="711236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60ADF3C0-B1FB-42DC-B478-AF84C3CE5C3C}" type="datetime1">
              <a:rPr lang="en-US" smtClean="0"/>
              <a:t>10/6/2019</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EDD5F4-8AF8-46B9-B655-FECF27EF63FD}"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19408-9C27-42D0-A3E3-2484768A8F22}"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09DC33F-8D7B-46CC-9F59-1A17976147CE}"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082513A-523B-4CD2-9C8B-D457F28F4ABD}" type="datetime1">
              <a:rPr lang="en-US" smtClean="0"/>
              <a:t>10/6/2019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5548E7-81A7-49BE-B31E-01672C55CDBE}" type="datetime1">
              <a:rPr lang="en-US" smtClean="0"/>
              <a:t>10/6/2019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08A03C-BA82-4F79-A730-B582D55F1D51}" type="datetime1">
              <a:rPr lang="en-US" smtClean="0"/>
              <a:t>10/6/2019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417FC7-A8BD-4D51-8A8C-57C129BB2ED5}"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91B8F2-452F-47BB-A0B0-A22052EA7BBF}"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1DA58D-CE36-42FB-A681-D4975774D88C}"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05E26B-855B-4DB6-BFA6-A35E4D51FCF3}"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A4FA73F-E3AE-4666-833E-DAC3CC7447FA}" type="datetime1">
              <a:rPr lang="en-US" smtClean="0"/>
              <a:t>10/6/2019</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ChUvXKXpdh8"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equalityhumanrights.com/en/human-rights/what-are-human-rights" TargetMode="External"/><Relationship Id="rId2" Type="http://schemas.openxmlformats.org/officeDocument/2006/relationships/hyperlink" Target="https://www.youtube.com/watch?v=ChUvXKXpdh8" TargetMode="External"/><Relationship Id="rId1" Type="http://schemas.openxmlformats.org/officeDocument/2006/relationships/slideLayout" Target="../slideLayouts/slideLayout2.xml"/><Relationship Id="rId4" Type="http://schemas.openxmlformats.org/officeDocument/2006/relationships/hyperlink" Target="http://www.abouthumanrights.co.uk/human-rights-sexuali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5" name="Picture 4" descr="close 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2"/>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328230" y="365759"/>
            <a:ext cx="5747656" cy="4786811"/>
          </a:xfrm>
        </p:spPr>
        <p:txBody>
          <a:bodyPr>
            <a:normAutofit/>
          </a:bodyPr>
          <a:lstStyle/>
          <a:p>
            <a:r>
              <a:rPr lang="en-US" dirty="0"/>
              <a:t>An Introduction to Human Rights</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5573486"/>
            <a:ext cx="3950503" cy="918754"/>
          </a:xfrm>
        </p:spPr>
        <p:txBody>
          <a:bodyPr>
            <a:normAutofit/>
          </a:bodyPr>
          <a:lstStyle/>
          <a:p>
            <a:endParaRPr lang="en-US" dirty="0">
              <a:solidFill>
                <a:schemeClr val="tx1">
                  <a:lumMod val="85000"/>
                </a:schemeClr>
              </a:solidFill>
            </a:endParaRPr>
          </a:p>
        </p:txBody>
      </p:sp>
    </p:spTree>
    <p:extLst>
      <p:ext uri="{BB962C8B-B14F-4D97-AF65-F5344CB8AC3E}">
        <p14:creationId xmlns:p14="http://schemas.microsoft.com/office/powerpoint/2010/main" val="322664401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BE85-86E4-404C-A720-D21A44DD3167}"/>
              </a:ext>
            </a:extLst>
          </p:cNvPr>
          <p:cNvSpPr>
            <a:spLocks noGrp="1"/>
          </p:cNvSpPr>
          <p:nvPr>
            <p:ph type="title"/>
          </p:nvPr>
        </p:nvSpPr>
        <p:spPr>
          <a:xfrm>
            <a:off x="4965290" y="365760"/>
            <a:ext cx="5997678" cy="1325562"/>
          </a:xfrm>
        </p:spPr>
        <p:txBody>
          <a:bodyPr>
            <a:normAutofit/>
          </a:bodyPr>
          <a:lstStyle/>
          <a:p>
            <a:r>
              <a:rPr lang="en-GB" dirty="0"/>
              <a:t>Human Rights – </a:t>
            </a:r>
            <a:br>
              <a:rPr lang="en-GB" dirty="0"/>
            </a:br>
            <a:r>
              <a:rPr lang="en-GB" dirty="0"/>
              <a:t>A New Concept?</a:t>
            </a:r>
          </a:p>
        </p:txBody>
      </p:sp>
      <p:pic>
        <p:nvPicPr>
          <p:cNvPr id="5" name="Picture 4" descr="A group of people posing for a photo&#10;&#10;Description automatically generated">
            <a:extLst>
              <a:ext uri="{FF2B5EF4-FFF2-40B4-BE49-F238E27FC236}">
                <a16:creationId xmlns:a16="http://schemas.microsoft.com/office/drawing/2014/main" id="{B9560258-B040-4530-9CE7-59D8C2DEFB5B}"/>
              </a:ext>
            </a:extLst>
          </p:cNvPr>
          <p:cNvPicPr>
            <a:picLocks noChangeAspect="1"/>
          </p:cNvPicPr>
          <p:nvPr/>
        </p:nvPicPr>
        <p:blipFill rotWithShape="1">
          <a:blip r:embed="rId2"/>
          <a:srcRect l="44674" r="2062" b="1"/>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A3BE3891-AE3A-40BE-8F84-0BF4F904F3F7}"/>
              </a:ext>
            </a:extLst>
          </p:cNvPr>
          <p:cNvSpPr>
            <a:spLocks noGrp="1"/>
          </p:cNvSpPr>
          <p:nvPr>
            <p:ph idx="1"/>
          </p:nvPr>
        </p:nvSpPr>
        <p:spPr>
          <a:xfrm>
            <a:off x="4965290" y="2005739"/>
            <a:ext cx="6015571" cy="4174398"/>
          </a:xfrm>
        </p:spPr>
        <p:txBody>
          <a:bodyPr>
            <a:normAutofit/>
          </a:bodyPr>
          <a:lstStyle/>
          <a:p>
            <a:r>
              <a:rPr lang="en-GB" sz="2000" dirty="0"/>
              <a:t>The idea of rights was recognised by ancient cultures</a:t>
            </a:r>
          </a:p>
          <a:p>
            <a:r>
              <a:rPr lang="en-GB" sz="2000" dirty="0"/>
              <a:t>Miller suggested the concept of citizen’s rights is found in the political philosophy of Aristotle (Miller, 1995)</a:t>
            </a:r>
          </a:p>
          <a:p>
            <a:endParaRPr lang="en-GB" dirty="0"/>
          </a:p>
        </p:txBody>
      </p:sp>
    </p:spTree>
    <p:extLst>
      <p:ext uri="{BB962C8B-B14F-4D97-AF65-F5344CB8AC3E}">
        <p14:creationId xmlns:p14="http://schemas.microsoft.com/office/powerpoint/2010/main" val="959071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8C4C-F7FB-42B7-A5E1-3217DF576A71}"/>
              </a:ext>
            </a:extLst>
          </p:cNvPr>
          <p:cNvSpPr>
            <a:spLocks noGrp="1"/>
          </p:cNvSpPr>
          <p:nvPr>
            <p:ph type="title"/>
          </p:nvPr>
        </p:nvSpPr>
        <p:spPr>
          <a:xfrm>
            <a:off x="7878675" y="198784"/>
            <a:ext cx="3075836" cy="1073426"/>
          </a:xfrm>
        </p:spPr>
        <p:txBody>
          <a:bodyPr>
            <a:normAutofit/>
          </a:bodyPr>
          <a:lstStyle/>
          <a:p>
            <a:r>
              <a:rPr lang="en-GB" sz="2700" dirty="0"/>
              <a:t>The Development of Human Rights</a:t>
            </a:r>
          </a:p>
        </p:txBody>
      </p:sp>
      <p:pic>
        <p:nvPicPr>
          <p:cNvPr id="5" name="Picture 4" descr="A picture containing building, person, indoor, music&#10;&#10;Description automatically generated">
            <a:extLst>
              <a:ext uri="{FF2B5EF4-FFF2-40B4-BE49-F238E27FC236}">
                <a16:creationId xmlns:a16="http://schemas.microsoft.com/office/drawing/2014/main" id="{2DFEBFF4-7C4F-46E3-AB73-AC7C8EE5D0A1}"/>
              </a:ext>
            </a:extLst>
          </p:cNvPr>
          <p:cNvPicPr>
            <a:picLocks noChangeAspect="1"/>
          </p:cNvPicPr>
          <p:nvPr/>
        </p:nvPicPr>
        <p:blipFill rotWithShape="1">
          <a:blip r:embed="rId2"/>
          <a:srcRect l="23797" r="13978"/>
          <a:stretch/>
        </p:blipFill>
        <p:spPr>
          <a:xfrm>
            <a:off x="20" y="10"/>
            <a:ext cx="7552924" cy="6857990"/>
          </a:xfrm>
          <a:prstGeom prst="rect">
            <a:avLst/>
          </a:prstGeom>
        </p:spPr>
      </p:pic>
      <p:sp>
        <p:nvSpPr>
          <p:cNvPr id="3" name="Content Placeholder 2">
            <a:extLst>
              <a:ext uri="{FF2B5EF4-FFF2-40B4-BE49-F238E27FC236}">
                <a16:creationId xmlns:a16="http://schemas.microsoft.com/office/drawing/2014/main" id="{37FF6603-5F8D-4176-938B-0C9068617545}"/>
              </a:ext>
            </a:extLst>
          </p:cNvPr>
          <p:cNvSpPr>
            <a:spLocks noGrp="1"/>
          </p:cNvSpPr>
          <p:nvPr>
            <p:ph idx="1"/>
          </p:nvPr>
        </p:nvSpPr>
        <p:spPr>
          <a:xfrm>
            <a:off x="7878675" y="1610139"/>
            <a:ext cx="3352542" cy="5049077"/>
          </a:xfrm>
        </p:spPr>
        <p:txBody>
          <a:bodyPr>
            <a:normAutofit/>
          </a:bodyPr>
          <a:lstStyle/>
          <a:p>
            <a:r>
              <a:rPr lang="en-GB" sz="2000" dirty="0"/>
              <a:t>In the Middle Ages the concept of universal natural rights emerged through Christian theology</a:t>
            </a:r>
          </a:p>
          <a:p>
            <a:r>
              <a:rPr lang="en-GB" sz="2000" dirty="0"/>
              <a:t>The scientific philosophy of the 18</a:t>
            </a:r>
            <a:r>
              <a:rPr lang="en-GB" sz="2000" baseline="30000" dirty="0"/>
              <a:t>th</a:t>
            </a:r>
            <a:r>
              <a:rPr lang="en-GB" sz="2000" dirty="0"/>
              <a:t> Century undermined the concept of natural rights of individuals and replaced it with </a:t>
            </a:r>
            <a:r>
              <a:rPr lang="en-GB" sz="2000" b="1" dirty="0">
                <a:solidFill>
                  <a:schemeClr val="accent2">
                    <a:lumMod val="50000"/>
                  </a:schemeClr>
                </a:solidFill>
              </a:rPr>
              <a:t>science</a:t>
            </a:r>
          </a:p>
          <a:p>
            <a:pPr marL="0" indent="0">
              <a:buNone/>
            </a:pPr>
            <a:r>
              <a:rPr lang="en-GB" sz="1600" dirty="0"/>
              <a:t>(Freeman, 2011, p.201)</a:t>
            </a:r>
          </a:p>
        </p:txBody>
      </p:sp>
    </p:spTree>
    <p:extLst>
      <p:ext uri="{BB962C8B-B14F-4D97-AF65-F5344CB8AC3E}">
        <p14:creationId xmlns:p14="http://schemas.microsoft.com/office/powerpoint/2010/main" val="1233002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493E2-E087-4904-9E45-71CC6C08BAA9}"/>
              </a:ext>
            </a:extLst>
          </p:cNvPr>
          <p:cNvSpPr>
            <a:spLocks noGrp="1"/>
          </p:cNvSpPr>
          <p:nvPr>
            <p:ph type="title"/>
          </p:nvPr>
        </p:nvSpPr>
        <p:spPr>
          <a:xfrm>
            <a:off x="1261871" y="365760"/>
            <a:ext cx="9858383" cy="1325562"/>
          </a:xfrm>
        </p:spPr>
        <p:txBody>
          <a:bodyPr>
            <a:normAutofit/>
          </a:bodyPr>
          <a:lstStyle/>
          <a:p>
            <a:r>
              <a:rPr lang="en-US" altLang="en-US" dirty="0"/>
              <a:t>Modern Protection of International Human Rights</a:t>
            </a:r>
            <a:endParaRPr lang="en-GB" dirty="0"/>
          </a:p>
        </p:txBody>
      </p:sp>
      <p:sp>
        <p:nvSpPr>
          <p:cNvPr id="16" name="Rectangle 11">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7" name="Content Placeholder 2">
            <a:extLst>
              <a:ext uri="{FF2B5EF4-FFF2-40B4-BE49-F238E27FC236}">
                <a16:creationId xmlns:a16="http://schemas.microsoft.com/office/drawing/2014/main" id="{7668C291-0DAB-4D98-A532-0D515FFF2B6C}"/>
              </a:ext>
            </a:extLst>
          </p:cNvPr>
          <p:cNvGraphicFramePr>
            <a:graphicFrameLocks noGrp="1"/>
          </p:cNvGraphicFramePr>
          <p:nvPr>
            <p:ph idx="1"/>
            <p:extLst>
              <p:ext uri="{D42A27DB-BD31-4B8C-83A1-F6EECF244321}">
                <p14:modId xmlns:p14="http://schemas.microsoft.com/office/powerpoint/2010/main" val="2815365501"/>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523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3DC8-ECCC-416B-B3F2-FF98AC1722ED}"/>
              </a:ext>
            </a:extLst>
          </p:cNvPr>
          <p:cNvSpPr>
            <a:spLocks noGrp="1"/>
          </p:cNvSpPr>
          <p:nvPr>
            <p:ph type="title"/>
          </p:nvPr>
        </p:nvSpPr>
        <p:spPr>
          <a:xfrm>
            <a:off x="6420464" y="539087"/>
            <a:ext cx="4534047" cy="1584895"/>
          </a:xfrm>
        </p:spPr>
        <p:txBody>
          <a:bodyPr>
            <a:normAutofit/>
          </a:bodyPr>
          <a:lstStyle/>
          <a:p>
            <a:r>
              <a:rPr lang="en-GB" dirty="0"/>
              <a:t>Modern</a:t>
            </a:r>
            <a:br>
              <a:rPr lang="en-GB" dirty="0"/>
            </a:br>
            <a:r>
              <a:rPr lang="en-GB" dirty="0">
                <a:solidFill>
                  <a:schemeClr val="accent1">
                    <a:lumMod val="50000"/>
                  </a:schemeClr>
                </a:solidFill>
              </a:rPr>
              <a:t>Definition</a:t>
            </a:r>
          </a:p>
        </p:txBody>
      </p:sp>
      <p:pic>
        <p:nvPicPr>
          <p:cNvPr id="6" name="Picture 5" descr="A picture containing colorful, kite, person, child&#10;&#10;Description automatically generated">
            <a:extLst>
              <a:ext uri="{FF2B5EF4-FFF2-40B4-BE49-F238E27FC236}">
                <a16:creationId xmlns:a16="http://schemas.microsoft.com/office/drawing/2014/main" id="{64CFB4E0-AA17-46F3-950C-67BC3D99385C}"/>
              </a:ext>
            </a:extLst>
          </p:cNvPr>
          <p:cNvPicPr>
            <a:picLocks noChangeAspect="1"/>
          </p:cNvPicPr>
          <p:nvPr/>
        </p:nvPicPr>
        <p:blipFill rotWithShape="1">
          <a:blip r:embed="rId2"/>
          <a:srcRect l="14938" r="13964" b="-1"/>
          <a:stretch/>
        </p:blipFill>
        <p:spPr>
          <a:xfrm>
            <a:off x="20" y="10"/>
            <a:ext cx="6094799" cy="6857990"/>
          </a:xfrm>
          <a:prstGeom prst="rect">
            <a:avLst/>
          </a:prstGeom>
        </p:spPr>
      </p:pic>
      <p:sp>
        <p:nvSpPr>
          <p:cNvPr id="3" name="Content Placeholder 2">
            <a:extLst>
              <a:ext uri="{FF2B5EF4-FFF2-40B4-BE49-F238E27FC236}">
                <a16:creationId xmlns:a16="http://schemas.microsoft.com/office/drawing/2014/main" id="{755E613E-CCF6-4345-A41A-561A620FDEFE}"/>
              </a:ext>
            </a:extLst>
          </p:cNvPr>
          <p:cNvSpPr>
            <a:spLocks noGrp="1"/>
          </p:cNvSpPr>
          <p:nvPr>
            <p:ph idx="1"/>
          </p:nvPr>
        </p:nvSpPr>
        <p:spPr>
          <a:xfrm>
            <a:off x="6420463" y="2438399"/>
            <a:ext cx="4572002" cy="3880514"/>
          </a:xfrm>
        </p:spPr>
        <p:txBody>
          <a:bodyPr>
            <a:normAutofit/>
          </a:bodyPr>
          <a:lstStyle/>
          <a:p>
            <a:r>
              <a:rPr lang="en-GB" dirty="0"/>
              <a:t>Human rights are the basic rights and freedoms that </a:t>
            </a:r>
            <a:r>
              <a:rPr lang="en-GB" b="1" dirty="0">
                <a:solidFill>
                  <a:schemeClr val="tx2">
                    <a:lumMod val="50000"/>
                  </a:schemeClr>
                </a:solidFill>
              </a:rPr>
              <a:t>belong to every person in the world</a:t>
            </a:r>
            <a:r>
              <a:rPr lang="en-GB" dirty="0"/>
              <a:t>, from birth until death. </a:t>
            </a:r>
          </a:p>
          <a:p>
            <a:r>
              <a:rPr lang="en-GB" dirty="0"/>
              <a:t>They apply </a:t>
            </a:r>
            <a:r>
              <a:rPr lang="en-GB" b="1" dirty="0">
                <a:solidFill>
                  <a:schemeClr val="tx2">
                    <a:lumMod val="50000"/>
                  </a:schemeClr>
                </a:solidFill>
              </a:rPr>
              <a:t>regardless of where </a:t>
            </a:r>
            <a:r>
              <a:rPr lang="en-GB" dirty="0"/>
              <a:t>you are from, </a:t>
            </a:r>
            <a:r>
              <a:rPr lang="en-GB" b="1" dirty="0">
                <a:solidFill>
                  <a:schemeClr val="accent1">
                    <a:lumMod val="50000"/>
                  </a:schemeClr>
                </a:solidFill>
              </a:rPr>
              <a:t>what you believe </a:t>
            </a:r>
            <a:r>
              <a:rPr lang="en-GB" dirty="0">
                <a:solidFill>
                  <a:schemeClr val="accent1">
                    <a:lumMod val="50000"/>
                  </a:schemeClr>
                </a:solidFill>
              </a:rPr>
              <a:t>or </a:t>
            </a:r>
            <a:r>
              <a:rPr lang="en-GB" b="1" dirty="0">
                <a:solidFill>
                  <a:schemeClr val="accent1">
                    <a:lumMod val="50000"/>
                  </a:schemeClr>
                </a:solidFill>
              </a:rPr>
              <a:t>how you choose to live your life</a:t>
            </a:r>
            <a:r>
              <a:rPr lang="en-GB" dirty="0">
                <a:solidFill>
                  <a:schemeClr val="accent1">
                    <a:lumMod val="50000"/>
                  </a:schemeClr>
                </a:solidFill>
              </a:rPr>
              <a:t>.</a:t>
            </a:r>
          </a:p>
          <a:p>
            <a:endParaRPr lang="en-GB" dirty="0"/>
          </a:p>
          <a:p>
            <a:pPr marL="0" indent="0">
              <a:buNone/>
            </a:pPr>
            <a:endParaRPr lang="en-GB" sz="1200" dirty="0"/>
          </a:p>
          <a:p>
            <a:pPr marL="0" indent="0">
              <a:buNone/>
            </a:pPr>
            <a:r>
              <a:rPr lang="en-GB" sz="1200" dirty="0"/>
              <a:t>Source: Equality and Human Rights Commission 2019</a:t>
            </a:r>
          </a:p>
        </p:txBody>
      </p:sp>
    </p:spTree>
    <p:extLst>
      <p:ext uri="{BB962C8B-B14F-4D97-AF65-F5344CB8AC3E}">
        <p14:creationId xmlns:p14="http://schemas.microsoft.com/office/powerpoint/2010/main" val="53407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E3DC8-ECCC-416B-B3F2-FF98AC1722ED}"/>
              </a:ext>
            </a:extLst>
          </p:cNvPr>
          <p:cNvSpPr>
            <a:spLocks noGrp="1"/>
          </p:cNvSpPr>
          <p:nvPr>
            <p:ph type="title"/>
          </p:nvPr>
        </p:nvSpPr>
        <p:spPr>
          <a:xfrm>
            <a:off x="1261872" y="365760"/>
            <a:ext cx="9692640" cy="787179"/>
          </a:xfrm>
        </p:spPr>
        <p:txBody>
          <a:bodyPr>
            <a:normAutofit/>
          </a:bodyPr>
          <a:lstStyle/>
          <a:p>
            <a:r>
              <a:rPr lang="en-GB" dirty="0"/>
              <a:t>Definition</a:t>
            </a:r>
          </a:p>
        </p:txBody>
      </p:sp>
      <p:sp>
        <p:nvSpPr>
          <p:cNvPr id="3" name="Content Placeholder 2">
            <a:extLst>
              <a:ext uri="{FF2B5EF4-FFF2-40B4-BE49-F238E27FC236}">
                <a16:creationId xmlns:a16="http://schemas.microsoft.com/office/drawing/2014/main" id="{755E613E-CCF6-4345-A41A-561A620FDEFE}"/>
              </a:ext>
            </a:extLst>
          </p:cNvPr>
          <p:cNvSpPr>
            <a:spLocks noGrp="1"/>
          </p:cNvSpPr>
          <p:nvPr>
            <p:ph idx="1"/>
          </p:nvPr>
        </p:nvSpPr>
        <p:spPr>
          <a:xfrm>
            <a:off x="1261872" y="1500057"/>
            <a:ext cx="4834127" cy="4680080"/>
          </a:xfrm>
        </p:spPr>
        <p:txBody>
          <a:bodyPr>
            <a:normAutofit fontScale="92500" lnSpcReduction="10000"/>
          </a:bodyPr>
          <a:lstStyle/>
          <a:p>
            <a:r>
              <a:rPr lang="en-GB" sz="2000" dirty="0"/>
              <a:t>Rights can </a:t>
            </a:r>
            <a:r>
              <a:rPr lang="en-GB" sz="2000" b="1" dirty="0">
                <a:solidFill>
                  <a:schemeClr val="tx2">
                    <a:lumMod val="50000"/>
                  </a:schemeClr>
                </a:solidFill>
              </a:rPr>
              <a:t>never be taken away</a:t>
            </a:r>
            <a:r>
              <a:rPr lang="en-GB" sz="2000" dirty="0">
                <a:solidFill>
                  <a:schemeClr val="tx2">
                    <a:lumMod val="50000"/>
                  </a:schemeClr>
                </a:solidFill>
              </a:rPr>
              <a:t>, </a:t>
            </a:r>
            <a:r>
              <a:rPr lang="en-GB" sz="2000" dirty="0"/>
              <a:t>although they can sometimes be restricted – for example if a person breaks the law, or in the interests of national security.</a:t>
            </a:r>
          </a:p>
          <a:p>
            <a:r>
              <a:rPr lang="en-GB" sz="2000" dirty="0"/>
              <a:t>These basic rights are based on </a:t>
            </a:r>
            <a:r>
              <a:rPr lang="en-GB" sz="2000" b="1" dirty="0">
                <a:solidFill>
                  <a:schemeClr val="accent1">
                    <a:lumMod val="50000"/>
                  </a:schemeClr>
                </a:solidFill>
              </a:rPr>
              <a:t>shared values like dignity, fairness, equality, respect and independence.</a:t>
            </a:r>
            <a:r>
              <a:rPr lang="en-GB" sz="2000" dirty="0"/>
              <a:t> </a:t>
            </a:r>
          </a:p>
          <a:p>
            <a:r>
              <a:rPr lang="en-GB" sz="2000" dirty="0"/>
              <a:t>These values are </a:t>
            </a:r>
            <a:r>
              <a:rPr lang="en-GB" sz="2000" b="1" dirty="0">
                <a:solidFill>
                  <a:schemeClr val="accent1">
                    <a:lumMod val="50000"/>
                  </a:schemeClr>
                </a:solidFill>
              </a:rPr>
              <a:t>defined</a:t>
            </a:r>
            <a:r>
              <a:rPr lang="en-GB" sz="2000" dirty="0">
                <a:solidFill>
                  <a:schemeClr val="accent1">
                    <a:lumMod val="50000"/>
                  </a:schemeClr>
                </a:solidFill>
              </a:rPr>
              <a:t> and </a:t>
            </a:r>
            <a:r>
              <a:rPr lang="en-GB" sz="2000" b="1" dirty="0">
                <a:solidFill>
                  <a:schemeClr val="accent1">
                    <a:lumMod val="50000"/>
                  </a:schemeClr>
                </a:solidFill>
              </a:rPr>
              <a:t>protected by law</a:t>
            </a:r>
          </a:p>
          <a:p>
            <a:endParaRPr lang="en-GB" sz="1500" b="1" dirty="0"/>
          </a:p>
          <a:p>
            <a:endParaRPr lang="en-GB" sz="1500" dirty="0"/>
          </a:p>
          <a:p>
            <a:pPr marL="0" indent="0">
              <a:buNone/>
            </a:pPr>
            <a:r>
              <a:rPr lang="en-GB" sz="1500" dirty="0"/>
              <a:t>Source: Equality and Human Rights Commission 2019</a:t>
            </a:r>
          </a:p>
        </p:txBody>
      </p:sp>
      <p:pic>
        <p:nvPicPr>
          <p:cNvPr id="5" name="Picture 4" descr="A close up of a sign&#10;&#10;Description automatically generated">
            <a:extLst>
              <a:ext uri="{FF2B5EF4-FFF2-40B4-BE49-F238E27FC236}">
                <a16:creationId xmlns:a16="http://schemas.microsoft.com/office/drawing/2014/main" id="{C7439E71-A7A9-478D-8115-61CDE67AF206}"/>
              </a:ext>
            </a:extLst>
          </p:cNvPr>
          <p:cNvPicPr>
            <a:picLocks noChangeAspect="1"/>
          </p:cNvPicPr>
          <p:nvPr/>
        </p:nvPicPr>
        <p:blipFill>
          <a:blip r:embed="rId2"/>
          <a:stretch>
            <a:fillRect/>
          </a:stretch>
        </p:blipFill>
        <p:spPr>
          <a:xfrm>
            <a:off x="6095999" y="2149079"/>
            <a:ext cx="4807287" cy="3208864"/>
          </a:xfrm>
          <a:prstGeom prst="rect">
            <a:avLst/>
          </a:prstGeom>
        </p:spPr>
      </p:pic>
    </p:spTree>
    <p:extLst>
      <p:ext uri="{BB962C8B-B14F-4D97-AF65-F5344CB8AC3E}">
        <p14:creationId xmlns:p14="http://schemas.microsoft.com/office/powerpoint/2010/main" val="262558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DBDC-55CD-4552-8B4C-D45B8DB83C56}"/>
              </a:ext>
            </a:extLst>
          </p:cNvPr>
          <p:cNvSpPr>
            <a:spLocks noGrp="1"/>
          </p:cNvSpPr>
          <p:nvPr>
            <p:ph type="title"/>
          </p:nvPr>
        </p:nvSpPr>
        <p:spPr>
          <a:xfrm>
            <a:off x="4965290" y="365760"/>
            <a:ext cx="5997678" cy="1325562"/>
          </a:xfrm>
        </p:spPr>
        <p:txBody>
          <a:bodyPr>
            <a:normAutofit fontScale="90000"/>
          </a:bodyPr>
          <a:lstStyle/>
          <a:p>
            <a:br>
              <a:rPr lang="en-GB" altLang="en-US" sz="2100" b="1" dirty="0"/>
            </a:br>
            <a:br>
              <a:rPr lang="en-GB" altLang="en-US" sz="2100" b="1" dirty="0"/>
            </a:br>
            <a:r>
              <a:rPr lang="en-GB" altLang="en-US" sz="4000" dirty="0"/>
              <a:t>The Human Rights Act </a:t>
            </a:r>
            <a:br>
              <a:rPr lang="en-GB" altLang="en-US" sz="4000" dirty="0"/>
            </a:br>
            <a:r>
              <a:rPr lang="en-GB" altLang="en-US" sz="4000" dirty="0"/>
              <a:t>and Sexuality</a:t>
            </a:r>
            <a:br>
              <a:rPr lang="en-GB" altLang="en-US" sz="2100" b="1" dirty="0"/>
            </a:br>
            <a:endParaRPr lang="en-GB" sz="2100" dirty="0"/>
          </a:p>
        </p:txBody>
      </p:sp>
      <p:pic>
        <p:nvPicPr>
          <p:cNvPr id="5" name="Picture 4" descr="A group of people posing for the camera&#10;&#10;Description automatically generated">
            <a:extLst>
              <a:ext uri="{FF2B5EF4-FFF2-40B4-BE49-F238E27FC236}">
                <a16:creationId xmlns:a16="http://schemas.microsoft.com/office/drawing/2014/main" id="{C9BE483E-DACC-4BA3-98F2-B03AEC3D37CA}"/>
              </a:ext>
            </a:extLst>
          </p:cNvPr>
          <p:cNvPicPr>
            <a:picLocks noChangeAspect="1"/>
          </p:cNvPicPr>
          <p:nvPr/>
        </p:nvPicPr>
        <p:blipFill rotWithShape="1">
          <a:blip r:embed="rId2"/>
          <a:srcRect l="23644" r="31064" b="-1"/>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0DB3BEA8-CF6D-4B3E-A77B-6C6B789FA59E}"/>
              </a:ext>
            </a:extLst>
          </p:cNvPr>
          <p:cNvSpPr>
            <a:spLocks noGrp="1"/>
          </p:cNvSpPr>
          <p:nvPr>
            <p:ph idx="1"/>
          </p:nvPr>
        </p:nvSpPr>
        <p:spPr>
          <a:xfrm>
            <a:off x="4965290" y="2005739"/>
            <a:ext cx="6015571" cy="4174398"/>
          </a:xfrm>
        </p:spPr>
        <p:txBody>
          <a:bodyPr>
            <a:normAutofit/>
          </a:bodyPr>
          <a:lstStyle/>
          <a:p>
            <a:pPr marL="0" indent="0">
              <a:buNone/>
              <a:defRPr/>
            </a:pPr>
            <a:endParaRPr lang="en-GB" altLang="en-US" dirty="0"/>
          </a:p>
          <a:p>
            <a:pPr>
              <a:defRPr/>
            </a:pPr>
            <a:r>
              <a:rPr lang="en-GB" altLang="en-US" sz="2000" dirty="0"/>
              <a:t>The UK Human Rights Act (1998) gave effect in UK law to the fundamental Human Rights set out in the European Convention on Human Rights so these rights can be applied in the UK domestic courts.</a:t>
            </a:r>
          </a:p>
          <a:p>
            <a:pPr>
              <a:defRPr/>
            </a:pPr>
            <a:r>
              <a:rPr lang="en-GB" altLang="en-US" sz="2000" b="1" dirty="0"/>
              <a:t>Article 8 </a:t>
            </a:r>
            <a:r>
              <a:rPr lang="en-GB" altLang="en-US" sz="2000" dirty="0"/>
              <a:t>of the Convention concerns the right to private and family life. Included in this is the right to choose one’s own sexual identity. </a:t>
            </a:r>
          </a:p>
          <a:p>
            <a:pPr marL="0" indent="0">
              <a:buNone/>
              <a:defRPr/>
            </a:pPr>
            <a:r>
              <a:rPr lang="en-GB" sz="1400" dirty="0"/>
              <a:t>Source: Equality and Human Rights Commission 2019</a:t>
            </a:r>
          </a:p>
          <a:p>
            <a:pPr>
              <a:defRPr/>
            </a:pPr>
            <a:endParaRPr lang="en-GB" altLang="en-US" sz="2000" dirty="0"/>
          </a:p>
          <a:p>
            <a:endParaRPr lang="en-GB" dirty="0"/>
          </a:p>
        </p:txBody>
      </p:sp>
    </p:spTree>
    <p:extLst>
      <p:ext uri="{BB962C8B-B14F-4D97-AF65-F5344CB8AC3E}">
        <p14:creationId xmlns:p14="http://schemas.microsoft.com/office/powerpoint/2010/main" val="2120429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0B3D270-B19D-4DB8-BD3C-3E707485B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5416" cy="6858000"/>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DBDC-55CD-4552-8B4C-D45B8DB83C56}"/>
              </a:ext>
            </a:extLst>
          </p:cNvPr>
          <p:cNvSpPr>
            <a:spLocks noGrp="1"/>
          </p:cNvSpPr>
          <p:nvPr>
            <p:ph type="title"/>
          </p:nvPr>
        </p:nvSpPr>
        <p:spPr>
          <a:xfrm>
            <a:off x="566058" y="836023"/>
            <a:ext cx="2718788" cy="5183777"/>
          </a:xfrm>
        </p:spPr>
        <p:txBody>
          <a:bodyPr anchor="ctr">
            <a:normAutofit/>
          </a:bodyPr>
          <a:lstStyle/>
          <a:p>
            <a:br>
              <a:rPr lang="en-GB" altLang="en-US" sz="3600" b="1">
                <a:solidFill>
                  <a:srgbClr val="FFFFFF"/>
                </a:solidFill>
              </a:rPr>
            </a:br>
            <a:br>
              <a:rPr lang="en-GB" altLang="en-US" sz="3600" b="1">
                <a:solidFill>
                  <a:srgbClr val="FFFFFF"/>
                </a:solidFill>
              </a:rPr>
            </a:br>
            <a:r>
              <a:rPr lang="en-GB" altLang="en-US" sz="3600">
                <a:solidFill>
                  <a:srgbClr val="FFFFFF"/>
                </a:solidFill>
              </a:rPr>
              <a:t>The Human Rights Act and Sexuality</a:t>
            </a:r>
            <a:br>
              <a:rPr lang="en-GB" altLang="en-US" sz="3600" b="1">
                <a:solidFill>
                  <a:srgbClr val="FFFFFF"/>
                </a:solidFill>
              </a:rPr>
            </a:br>
            <a:endParaRPr lang="en-GB" sz="3600">
              <a:solidFill>
                <a:srgbClr val="FFFFFF"/>
              </a:solidFill>
            </a:endParaRPr>
          </a:p>
        </p:txBody>
      </p:sp>
      <p:sp>
        <p:nvSpPr>
          <p:cNvPr id="23" name="Rectangle 22">
            <a:extLst>
              <a:ext uri="{FF2B5EF4-FFF2-40B4-BE49-F238E27FC236}">
                <a16:creationId xmlns:a16="http://schemas.microsoft.com/office/drawing/2014/main" id="{49BDAF94-B52E-4307-B54C-EF413086F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6" name="Content Placeholder 2">
            <a:extLst>
              <a:ext uri="{FF2B5EF4-FFF2-40B4-BE49-F238E27FC236}">
                <a16:creationId xmlns:a16="http://schemas.microsoft.com/office/drawing/2014/main" id="{0E7CF833-3A02-4593-BCF1-26CB7E903515}"/>
              </a:ext>
            </a:extLst>
          </p:cNvPr>
          <p:cNvGraphicFramePr>
            <a:graphicFrameLocks noGrp="1"/>
          </p:cNvGraphicFramePr>
          <p:nvPr>
            <p:ph idx="1"/>
            <p:extLst>
              <p:ext uri="{D42A27DB-BD31-4B8C-83A1-F6EECF244321}">
                <p14:modId xmlns:p14="http://schemas.microsoft.com/office/powerpoint/2010/main" val="2949104589"/>
              </p:ext>
            </p:extLst>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6605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7B186-7A80-464E-AEBD-5DE51E83FB06}"/>
              </a:ext>
            </a:extLst>
          </p:cNvPr>
          <p:cNvSpPr>
            <a:spLocks noGrp="1"/>
          </p:cNvSpPr>
          <p:nvPr>
            <p:ph type="title"/>
          </p:nvPr>
        </p:nvSpPr>
        <p:spPr>
          <a:xfrm>
            <a:off x="4965290" y="178904"/>
            <a:ext cx="5997678" cy="1172818"/>
          </a:xfrm>
        </p:spPr>
        <p:txBody>
          <a:bodyPr>
            <a:normAutofit fontScale="90000"/>
          </a:bodyPr>
          <a:lstStyle/>
          <a:p>
            <a:r>
              <a:rPr lang="en-GB" dirty="0"/>
              <a:t>A Threat to Our Human Rights</a:t>
            </a:r>
          </a:p>
        </p:txBody>
      </p:sp>
      <p:pic>
        <p:nvPicPr>
          <p:cNvPr id="6" name="Picture 5">
            <a:extLst>
              <a:ext uri="{FF2B5EF4-FFF2-40B4-BE49-F238E27FC236}">
                <a16:creationId xmlns:a16="http://schemas.microsoft.com/office/drawing/2014/main" id="{5030D7B9-C898-488B-914A-3D48D635DA9B}"/>
              </a:ext>
            </a:extLst>
          </p:cNvPr>
          <p:cNvPicPr>
            <a:picLocks noChangeAspect="1"/>
          </p:cNvPicPr>
          <p:nvPr/>
        </p:nvPicPr>
        <p:blipFill rotWithShape="1">
          <a:blip r:embed="rId2"/>
          <a:srcRect l="35102" r="30972"/>
          <a:stretch/>
        </p:blipFill>
        <p:spPr>
          <a:xfrm>
            <a:off x="20" y="10"/>
            <a:ext cx="4653291" cy="6857990"/>
          </a:xfrm>
          <a:prstGeom prst="rect">
            <a:avLst/>
          </a:prstGeom>
        </p:spPr>
      </p:pic>
      <p:sp>
        <p:nvSpPr>
          <p:cNvPr id="21" name="Content Placeholder 2">
            <a:extLst>
              <a:ext uri="{FF2B5EF4-FFF2-40B4-BE49-F238E27FC236}">
                <a16:creationId xmlns:a16="http://schemas.microsoft.com/office/drawing/2014/main" id="{5E3B6C96-3B19-4866-8A76-5B36C62E4214}"/>
              </a:ext>
            </a:extLst>
          </p:cNvPr>
          <p:cNvSpPr>
            <a:spLocks noGrp="1"/>
          </p:cNvSpPr>
          <p:nvPr>
            <p:ph idx="1"/>
          </p:nvPr>
        </p:nvSpPr>
        <p:spPr>
          <a:xfrm>
            <a:off x="4965290" y="1351722"/>
            <a:ext cx="6015571" cy="5327374"/>
          </a:xfrm>
        </p:spPr>
        <p:txBody>
          <a:bodyPr>
            <a:normAutofit/>
          </a:bodyPr>
          <a:lstStyle/>
          <a:p>
            <a:endParaRPr lang="en-GB" dirty="0"/>
          </a:p>
          <a:p>
            <a:r>
              <a:rPr lang="en-GB" sz="2000" dirty="0"/>
              <a:t>Although recognised as important there have been those opposed to the Human Rights Act believing it threatens our principle of Parliamentary Sovereignty</a:t>
            </a:r>
          </a:p>
          <a:p>
            <a:r>
              <a:rPr lang="en-GB" sz="2000" dirty="0"/>
              <a:t>To understand the arguments for and against the Human Rights Act 1998 watch the following video:</a:t>
            </a:r>
          </a:p>
          <a:p>
            <a:pPr marL="0" indent="0">
              <a:buNone/>
            </a:pPr>
            <a:endParaRPr lang="en-GB" sz="2000" dirty="0">
              <a:hlinkClick r:id="rId3"/>
            </a:endParaRPr>
          </a:p>
          <a:p>
            <a:pPr marL="0" indent="0">
              <a:buNone/>
            </a:pPr>
            <a:r>
              <a:rPr lang="en-GB" dirty="0">
                <a:hlinkClick r:id="rId3"/>
              </a:rPr>
              <a:t>https://www.youtube.com/watch?v=ChUvXKXpdh8</a:t>
            </a:r>
            <a:endParaRPr lang="en-GB" dirty="0"/>
          </a:p>
          <a:p>
            <a:pPr marL="0" indent="0">
              <a:buNone/>
            </a:pPr>
            <a:r>
              <a:rPr lang="en-GB" b="1" dirty="0"/>
              <a:t>Source: </a:t>
            </a:r>
            <a:r>
              <a:rPr lang="en-GB" dirty="0"/>
              <a:t>Dr Mark Elliott, Cambridge University broadcast in 2015 – title Human Rights in the United Kingdom: Where Now?</a:t>
            </a:r>
          </a:p>
          <a:p>
            <a:endParaRPr lang="en-GB" dirty="0"/>
          </a:p>
        </p:txBody>
      </p:sp>
    </p:spTree>
    <p:extLst>
      <p:ext uri="{BB962C8B-B14F-4D97-AF65-F5344CB8AC3E}">
        <p14:creationId xmlns:p14="http://schemas.microsoft.com/office/powerpoint/2010/main" val="3364318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74F2-0BE7-46D0-978C-B3DBFEB8A848}"/>
              </a:ext>
            </a:extLst>
          </p:cNvPr>
          <p:cNvSpPr>
            <a:spLocks noGrp="1"/>
          </p:cNvSpPr>
          <p:nvPr>
            <p:ph type="title"/>
          </p:nvPr>
        </p:nvSpPr>
        <p:spPr/>
        <p:txBody>
          <a:bodyPr/>
          <a:lstStyle/>
          <a:p>
            <a:r>
              <a:rPr lang="en-GB" dirty="0"/>
              <a:t>The Universal Declaration of Human Rights</a:t>
            </a:r>
          </a:p>
        </p:txBody>
      </p:sp>
      <p:sp>
        <p:nvSpPr>
          <p:cNvPr id="4" name="Content Placeholder 3">
            <a:extLst>
              <a:ext uri="{FF2B5EF4-FFF2-40B4-BE49-F238E27FC236}">
                <a16:creationId xmlns:a16="http://schemas.microsoft.com/office/drawing/2014/main" id="{B67D9CEB-FCBD-4408-9C78-4D215E3C30C1}"/>
              </a:ext>
            </a:extLst>
          </p:cNvPr>
          <p:cNvSpPr>
            <a:spLocks noGrp="1"/>
          </p:cNvSpPr>
          <p:nvPr>
            <p:ph sz="half" idx="2"/>
          </p:nvPr>
        </p:nvSpPr>
        <p:spPr>
          <a:xfrm>
            <a:off x="1261872" y="1967948"/>
            <a:ext cx="4480560" cy="4524292"/>
          </a:xfrm>
        </p:spPr>
        <p:txBody>
          <a:bodyPr/>
          <a:lstStyle/>
          <a:p>
            <a:pPr marL="0" indent="0">
              <a:buNone/>
            </a:pPr>
            <a:r>
              <a:rPr lang="en-GB" sz="2000" dirty="0"/>
              <a:t>This states that all human beings are born equal in rights.</a:t>
            </a:r>
          </a:p>
          <a:p>
            <a:pPr marL="0" indent="0">
              <a:buNone/>
            </a:pPr>
            <a:r>
              <a:rPr lang="en-GB" sz="2000" dirty="0"/>
              <a:t>Are we all entitled to the same rights?</a:t>
            </a:r>
          </a:p>
          <a:p>
            <a:pPr marL="0" indent="0">
              <a:buNone/>
            </a:pPr>
            <a:r>
              <a:rPr lang="en-GB" sz="1600" dirty="0"/>
              <a:t>(Marks, 2018, p. 33)</a:t>
            </a:r>
          </a:p>
          <a:p>
            <a:pPr marL="0" indent="0">
              <a:buNone/>
            </a:pPr>
            <a:endParaRPr lang="en-GB" dirty="0"/>
          </a:p>
          <a:p>
            <a:pPr marL="0" indent="0">
              <a:buNone/>
            </a:pPr>
            <a:endParaRPr lang="en-GB" dirty="0"/>
          </a:p>
        </p:txBody>
      </p:sp>
      <p:sp>
        <p:nvSpPr>
          <p:cNvPr id="5" name="Text Placeholder 4">
            <a:extLst>
              <a:ext uri="{FF2B5EF4-FFF2-40B4-BE49-F238E27FC236}">
                <a16:creationId xmlns:a16="http://schemas.microsoft.com/office/drawing/2014/main" id="{BD13A333-6810-4B51-9F9B-7888409DB7B0}"/>
              </a:ext>
            </a:extLst>
          </p:cNvPr>
          <p:cNvSpPr>
            <a:spLocks noGrp="1"/>
          </p:cNvSpPr>
          <p:nvPr>
            <p:ph type="body" sz="quarter" idx="3"/>
          </p:nvPr>
        </p:nvSpPr>
        <p:spPr/>
        <p:txBody>
          <a:bodyPr/>
          <a:lstStyle/>
          <a:p>
            <a:endParaRPr lang="en-GB" dirty="0"/>
          </a:p>
        </p:txBody>
      </p:sp>
      <p:pic>
        <p:nvPicPr>
          <p:cNvPr id="11" name="Content Placeholder 10" descr="A person standing on a sidewalk&#10;&#10;Description automatically generated">
            <a:extLst>
              <a:ext uri="{FF2B5EF4-FFF2-40B4-BE49-F238E27FC236}">
                <a16:creationId xmlns:a16="http://schemas.microsoft.com/office/drawing/2014/main" id="{31F22599-6660-4E3B-89C6-99D00C690C57}"/>
              </a:ext>
            </a:extLst>
          </p:cNvPr>
          <p:cNvPicPr>
            <a:picLocks noGrp="1" noChangeAspect="1"/>
          </p:cNvPicPr>
          <p:nvPr>
            <p:ph sz="quarter" idx="4"/>
          </p:nvPr>
        </p:nvPicPr>
        <p:blipFill>
          <a:blip r:embed="rId2"/>
          <a:stretch>
            <a:fillRect/>
          </a:stretch>
        </p:blipFill>
        <p:spPr>
          <a:xfrm>
            <a:off x="6126162" y="1967948"/>
            <a:ext cx="4828349" cy="3863933"/>
          </a:xfrm>
        </p:spPr>
      </p:pic>
    </p:spTree>
    <p:extLst>
      <p:ext uri="{BB962C8B-B14F-4D97-AF65-F5344CB8AC3E}">
        <p14:creationId xmlns:p14="http://schemas.microsoft.com/office/powerpoint/2010/main" val="30468801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985F8-6438-4590-9E78-4DE90CC79034}"/>
              </a:ext>
            </a:extLst>
          </p:cNvPr>
          <p:cNvSpPr>
            <a:spLocks noGrp="1"/>
          </p:cNvSpPr>
          <p:nvPr>
            <p:ph type="title"/>
          </p:nvPr>
        </p:nvSpPr>
        <p:spPr>
          <a:xfrm>
            <a:off x="1261872" y="365760"/>
            <a:ext cx="9692640" cy="1325562"/>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8210176A-9551-4B20-AC6B-AEE24B31A302}"/>
              </a:ext>
            </a:extLst>
          </p:cNvPr>
          <p:cNvSpPr>
            <a:spLocks noGrp="1"/>
          </p:cNvSpPr>
          <p:nvPr>
            <p:ph idx="1"/>
          </p:nvPr>
        </p:nvSpPr>
        <p:spPr>
          <a:xfrm>
            <a:off x="1261872" y="1828800"/>
            <a:ext cx="8595360" cy="4351337"/>
          </a:xfrm>
        </p:spPr>
        <p:txBody>
          <a:bodyPr>
            <a:normAutofit/>
          </a:bodyPr>
          <a:lstStyle/>
          <a:p>
            <a:r>
              <a:rPr lang="en-GB" dirty="0"/>
              <a:t>Elliott M (2015) ‘Human Rights in the United Kingdom: Where Now? [Online]. Available at: </a:t>
            </a:r>
            <a:r>
              <a:rPr lang="en-GB" dirty="0">
                <a:hlinkClick r:id="rId2"/>
              </a:rPr>
              <a:t>https://www.youtube.com/watch?v=ChUvXKXpdh8</a:t>
            </a:r>
            <a:r>
              <a:rPr lang="en-GB" dirty="0"/>
              <a:t> (Accessed 3 October 2019)</a:t>
            </a:r>
          </a:p>
          <a:p>
            <a:r>
              <a:rPr lang="en-GB" dirty="0"/>
              <a:t>Equality and Human Rights Commission (2019) ‘What are Human Rights?’19 June 2019 [Online] </a:t>
            </a:r>
            <a:r>
              <a:rPr lang="en-GB" dirty="0">
                <a:hlinkClick r:id="rId3"/>
              </a:rPr>
              <a:t>https://www.equalityhumanrights.com/en/human-rights/what-are-human-rights</a:t>
            </a:r>
            <a:r>
              <a:rPr lang="en-GB" dirty="0"/>
              <a:t> (Accessed 3 October 2019)</a:t>
            </a:r>
          </a:p>
          <a:p>
            <a:r>
              <a:rPr lang="en-GB" dirty="0"/>
              <a:t>Freeman, M. (2011) ‘</a:t>
            </a:r>
            <a:r>
              <a:rPr lang="en-GB" i="1" dirty="0"/>
              <a:t>Human Rights</a:t>
            </a:r>
            <a:r>
              <a:rPr lang="en-GB" dirty="0"/>
              <a:t>’. (2</a:t>
            </a:r>
            <a:r>
              <a:rPr lang="en-GB" baseline="30000" dirty="0"/>
              <a:t>nd</a:t>
            </a:r>
            <a:r>
              <a:rPr lang="en-GB" dirty="0"/>
              <a:t> Ed) Cambridge: Polity.</a:t>
            </a:r>
          </a:p>
          <a:p>
            <a:r>
              <a:rPr lang="en-GB" dirty="0"/>
              <a:t>Miller F (1995) </a:t>
            </a:r>
            <a:r>
              <a:rPr lang="en-GB" i="1" dirty="0"/>
              <a:t>‘Nature, Justice and Rights in Aristotle’s Politics’, </a:t>
            </a:r>
            <a:r>
              <a:rPr lang="en-GB" dirty="0"/>
              <a:t>Oxford, Clarendon Press.</a:t>
            </a:r>
          </a:p>
          <a:p>
            <a:r>
              <a:rPr lang="en-GB" dirty="0"/>
              <a:t>Gender and sexuality  </a:t>
            </a:r>
            <a:r>
              <a:rPr lang="en-GB" altLang="en-US" dirty="0">
                <a:hlinkClick r:id="rId4"/>
              </a:rPr>
              <a:t>http://www.abouthumanrights.co.uk/human-rights-sexuality.html</a:t>
            </a:r>
            <a:endParaRPr lang="en-GB" altLang="en-US" dirty="0"/>
          </a:p>
          <a:p>
            <a:endParaRPr lang="en-GB" dirty="0"/>
          </a:p>
          <a:p>
            <a:endParaRPr lang="en-GB" altLang="en-US" dirty="0"/>
          </a:p>
          <a:p>
            <a:endParaRPr lang="en-GB" dirty="0"/>
          </a:p>
          <a:p>
            <a:endParaRPr lang="en-GB" dirty="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03418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View">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C17B96-44E1-4D27-8275-49488FA5EBD9}">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E274086-DBC4-4534-ADD1-A99867C702D6}">
  <ds:schemaRefs>
    <ds:schemaRef ds:uri="http://schemas.microsoft.com/sharepoint/v3/contenttype/forms"/>
  </ds:schemaRefs>
</ds:datastoreItem>
</file>

<file path=customXml/itemProps3.xml><?xml version="1.0" encoding="utf-8"?>
<ds:datastoreItem xmlns:ds="http://schemas.openxmlformats.org/officeDocument/2006/customXml" ds:itemID="{01F3672F-4ECD-442D-A450-8D0D8AE9AB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575</Words>
  <Application>Microsoft Office PowerPoint</Application>
  <PresentationFormat>Widescreen</PresentationFormat>
  <Paragraphs>54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Schoolbook</vt:lpstr>
      <vt:lpstr>Wingdings 2</vt:lpstr>
      <vt:lpstr>View</vt:lpstr>
      <vt:lpstr>An Introduction to Human Rights</vt:lpstr>
      <vt:lpstr>Human Rights –  A New Concept?</vt:lpstr>
      <vt:lpstr>The Development of Human Rights</vt:lpstr>
      <vt:lpstr>Modern Protection of International Human Rights</vt:lpstr>
      <vt:lpstr>Modern Definition</vt:lpstr>
      <vt:lpstr>Definition</vt:lpstr>
      <vt:lpstr>  The Human Rights Act  and Sexuality </vt:lpstr>
      <vt:lpstr>  The Human Rights Act and Sexuality </vt:lpstr>
      <vt:lpstr>A Threat to Our Human Rights</vt:lpstr>
      <vt:lpstr>The Universal Declaration of Human Rights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2019-10-06T19:26:38Z</dcterms:created>
  <dcterms:modified xsi:type="dcterms:W3CDTF">2019-10-06T19:30:02Z</dcterms:modified>
</cp:coreProperties>
</file>