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webextensions/webextension1.xml" ContentType="application/vnd.ms-office.webextension+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1"/>
  </p:sldMasterIdLst>
  <p:notesMasterIdLst>
    <p:notesMasterId r:id="rId32"/>
  </p:notesMasterIdLst>
  <p:sldIdLst>
    <p:sldId id="256" r:id="rId2"/>
    <p:sldId id="257" r:id="rId3"/>
    <p:sldId id="258" r:id="rId4"/>
    <p:sldId id="259" r:id="rId5"/>
    <p:sldId id="312" r:id="rId6"/>
    <p:sldId id="307" r:id="rId7"/>
    <p:sldId id="260" r:id="rId8"/>
    <p:sldId id="261" r:id="rId9"/>
    <p:sldId id="314" r:id="rId10"/>
    <p:sldId id="262" r:id="rId11"/>
    <p:sldId id="263" r:id="rId12"/>
    <p:sldId id="264" r:id="rId13"/>
    <p:sldId id="315" r:id="rId14"/>
    <p:sldId id="267" r:id="rId15"/>
    <p:sldId id="268" r:id="rId16"/>
    <p:sldId id="306" r:id="rId17"/>
    <p:sldId id="308" r:id="rId18"/>
    <p:sldId id="266" r:id="rId19"/>
    <p:sldId id="316" r:id="rId20"/>
    <p:sldId id="309" r:id="rId21"/>
    <p:sldId id="317" r:id="rId22"/>
    <p:sldId id="279" r:id="rId23"/>
    <p:sldId id="281" r:id="rId24"/>
    <p:sldId id="282" r:id="rId25"/>
    <p:sldId id="293" r:id="rId26"/>
    <p:sldId id="303" r:id="rId27"/>
    <p:sldId id="319" r:id="rId28"/>
    <p:sldId id="318" r:id="rId29"/>
    <p:sldId id="304" r:id="rId30"/>
    <p:sldId id="305"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6DE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5033" autoAdjust="0"/>
  </p:normalViewPr>
  <p:slideViewPr>
    <p:cSldViewPr snapToGrid="0">
      <p:cViewPr varScale="1">
        <p:scale>
          <a:sx n="78" d="100"/>
          <a:sy n="78" d="100"/>
        </p:scale>
        <p:origin x="653"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856727495e1cce7c" providerId="LiveId" clId="{BB8C014C-8D8D-4AEE-8361-9108A65773ED}"/>
    <pc:docChg chg="delSld">
      <pc:chgData name="Ellie Brown" userId="856727495e1cce7c" providerId="LiveId" clId="{BB8C014C-8D8D-4AEE-8361-9108A65773ED}" dt="2024-11-17T10:35:37.278" v="0" actId="47"/>
      <pc:docMkLst>
        <pc:docMk/>
      </pc:docMkLst>
      <pc:sldChg chg="del">
        <pc:chgData name="Ellie Brown" userId="856727495e1cce7c" providerId="LiveId" clId="{BB8C014C-8D8D-4AEE-8361-9108A65773ED}" dt="2024-11-17T10:35:37.278" v="0" actId="47"/>
        <pc:sldMkLst>
          <pc:docMk/>
          <pc:sldMk cId="1905979386" sldId="313"/>
        </pc:sldMkLst>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5.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ata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C58D0A-7A2A-4897-8AF5-AF69E303BC3F}" type="doc">
      <dgm:prSet loTypeId="urn:microsoft.com/office/officeart/2005/8/layout/vList2" loCatId="list" qsTypeId="urn:microsoft.com/office/officeart/2005/8/quickstyle/simple1" qsCatId="simple" csTypeId="urn:microsoft.com/office/officeart/2005/8/colors/accent2_5" csCatId="accent2" phldr="1"/>
      <dgm:spPr/>
      <dgm:t>
        <a:bodyPr/>
        <a:lstStyle/>
        <a:p>
          <a:endParaRPr lang="en-US"/>
        </a:p>
      </dgm:t>
    </dgm:pt>
    <dgm:pt modelId="{C942CD76-AA51-43CA-98A0-31A04DBB523E}">
      <dgm:prSet/>
      <dgm:spPr/>
      <dgm:t>
        <a:bodyPr/>
        <a:lstStyle/>
        <a:p>
          <a:r>
            <a:rPr lang="en-GB"/>
            <a:t>Two defences; </a:t>
          </a:r>
          <a:endParaRPr lang="en-US"/>
        </a:p>
      </dgm:t>
    </dgm:pt>
    <dgm:pt modelId="{9B47A3CC-F619-42A8-AC3B-1A13C882F0C2}" type="parTrans" cxnId="{AD1E786B-886F-49FA-A815-7D4BB742F04D}">
      <dgm:prSet/>
      <dgm:spPr/>
      <dgm:t>
        <a:bodyPr/>
        <a:lstStyle/>
        <a:p>
          <a:endParaRPr lang="en-US"/>
        </a:p>
      </dgm:t>
    </dgm:pt>
    <dgm:pt modelId="{BBDA324B-1119-4010-9887-B7DBDED6A32D}" type="sibTrans" cxnId="{AD1E786B-886F-49FA-A815-7D4BB742F04D}">
      <dgm:prSet/>
      <dgm:spPr/>
      <dgm:t>
        <a:bodyPr/>
        <a:lstStyle/>
        <a:p>
          <a:endParaRPr lang="en-US"/>
        </a:p>
      </dgm:t>
    </dgm:pt>
    <dgm:pt modelId="{04596B85-ECED-4DB3-903A-ADEED7EB3AA7}">
      <dgm:prSet/>
      <dgm:spPr/>
      <dgm:t>
        <a:bodyPr/>
        <a:lstStyle/>
        <a:p>
          <a:r>
            <a:rPr lang="en-GB" dirty="0"/>
            <a:t>1. Consent (</a:t>
          </a:r>
          <a:r>
            <a:rPr lang="en-GB" dirty="0" err="1"/>
            <a:t>Volenti</a:t>
          </a:r>
          <a:r>
            <a:rPr lang="en-GB" dirty="0"/>
            <a:t> non fit injuria) </a:t>
          </a:r>
          <a:endParaRPr lang="en-US" dirty="0"/>
        </a:p>
      </dgm:t>
    </dgm:pt>
    <dgm:pt modelId="{9024C322-CCE1-4DFA-8DC9-D9A1622E1B78}" type="parTrans" cxnId="{CEC17A8A-0EBB-48D7-8345-01C3CEE98008}">
      <dgm:prSet/>
      <dgm:spPr/>
      <dgm:t>
        <a:bodyPr/>
        <a:lstStyle/>
        <a:p>
          <a:endParaRPr lang="en-US"/>
        </a:p>
      </dgm:t>
    </dgm:pt>
    <dgm:pt modelId="{B776E7CA-EEFA-414F-94B4-88F8BC599299}" type="sibTrans" cxnId="{CEC17A8A-0EBB-48D7-8345-01C3CEE98008}">
      <dgm:prSet/>
      <dgm:spPr/>
      <dgm:t>
        <a:bodyPr/>
        <a:lstStyle/>
        <a:p>
          <a:endParaRPr lang="en-US"/>
        </a:p>
      </dgm:t>
    </dgm:pt>
    <dgm:pt modelId="{B19E03AF-3D65-4A7F-A111-4001152F420E}">
      <dgm:prSet/>
      <dgm:spPr/>
      <dgm:t>
        <a:bodyPr/>
        <a:lstStyle/>
        <a:p>
          <a:r>
            <a:rPr lang="en-GB" dirty="0"/>
            <a:t>2. Illegality (Ex </a:t>
          </a:r>
          <a:r>
            <a:rPr lang="en-GB" dirty="0" err="1"/>
            <a:t>turpi</a:t>
          </a:r>
          <a:r>
            <a:rPr lang="en-GB" dirty="0"/>
            <a:t> causa non </a:t>
          </a:r>
          <a:r>
            <a:rPr lang="en-GB" dirty="0" err="1"/>
            <a:t>oritur</a:t>
          </a:r>
          <a:r>
            <a:rPr lang="en-GB" dirty="0"/>
            <a:t> action) </a:t>
          </a:r>
          <a:endParaRPr lang="en-US" dirty="0"/>
        </a:p>
      </dgm:t>
    </dgm:pt>
    <dgm:pt modelId="{82F3DD9C-115A-40C8-9D48-0856540755FB}" type="parTrans" cxnId="{2C15348F-649D-457B-AC1A-D82C808A7EEE}">
      <dgm:prSet/>
      <dgm:spPr/>
      <dgm:t>
        <a:bodyPr/>
        <a:lstStyle/>
        <a:p>
          <a:endParaRPr lang="en-US"/>
        </a:p>
      </dgm:t>
    </dgm:pt>
    <dgm:pt modelId="{BE1481A5-5CB5-4210-948E-81504A400238}" type="sibTrans" cxnId="{2C15348F-649D-457B-AC1A-D82C808A7EEE}">
      <dgm:prSet/>
      <dgm:spPr/>
      <dgm:t>
        <a:bodyPr/>
        <a:lstStyle/>
        <a:p>
          <a:endParaRPr lang="en-US"/>
        </a:p>
      </dgm:t>
    </dgm:pt>
    <dgm:pt modelId="{27CD3558-3B6D-4000-895C-340E20BB2709}" type="pres">
      <dgm:prSet presAssocID="{D7C58D0A-7A2A-4897-8AF5-AF69E303BC3F}" presName="linear" presStyleCnt="0">
        <dgm:presLayoutVars>
          <dgm:animLvl val="lvl"/>
          <dgm:resizeHandles val="exact"/>
        </dgm:presLayoutVars>
      </dgm:prSet>
      <dgm:spPr/>
    </dgm:pt>
    <dgm:pt modelId="{59A5007A-682B-45A9-9D04-105472F95258}" type="pres">
      <dgm:prSet presAssocID="{C942CD76-AA51-43CA-98A0-31A04DBB523E}" presName="parentText" presStyleLbl="node1" presStyleIdx="0" presStyleCnt="3">
        <dgm:presLayoutVars>
          <dgm:chMax val="0"/>
          <dgm:bulletEnabled val="1"/>
        </dgm:presLayoutVars>
      </dgm:prSet>
      <dgm:spPr/>
    </dgm:pt>
    <dgm:pt modelId="{F3318B59-B0FF-4514-942C-F95EC2888BDD}" type="pres">
      <dgm:prSet presAssocID="{BBDA324B-1119-4010-9887-B7DBDED6A32D}" presName="spacer" presStyleCnt="0"/>
      <dgm:spPr/>
    </dgm:pt>
    <dgm:pt modelId="{5AB9FDE6-A90F-44CD-B10A-E358CD593C21}" type="pres">
      <dgm:prSet presAssocID="{04596B85-ECED-4DB3-903A-ADEED7EB3AA7}" presName="parentText" presStyleLbl="node1" presStyleIdx="1" presStyleCnt="3">
        <dgm:presLayoutVars>
          <dgm:chMax val="0"/>
          <dgm:bulletEnabled val="1"/>
        </dgm:presLayoutVars>
      </dgm:prSet>
      <dgm:spPr/>
    </dgm:pt>
    <dgm:pt modelId="{70B4A6E1-88E8-4110-B1CA-951E4AF160CD}" type="pres">
      <dgm:prSet presAssocID="{B776E7CA-EEFA-414F-94B4-88F8BC599299}" presName="spacer" presStyleCnt="0"/>
      <dgm:spPr/>
    </dgm:pt>
    <dgm:pt modelId="{312E0204-6868-4236-94B0-4AD3968C9E2A}" type="pres">
      <dgm:prSet presAssocID="{B19E03AF-3D65-4A7F-A111-4001152F420E}" presName="parentText" presStyleLbl="node1" presStyleIdx="2" presStyleCnt="3">
        <dgm:presLayoutVars>
          <dgm:chMax val="0"/>
          <dgm:bulletEnabled val="1"/>
        </dgm:presLayoutVars>
      </dgm:prSet>
      <dgm:spPr/>
    </dgm:pt>
  </dgm:ptLst>
  <dgm:cxnLst>
    <dgm:cxn modelId="{66AFE747-2E0F-4E6F-B6BC-8A4771600467}" type="presOf" srcId="{D7C58D0A-7A2A-4897-8AF5-AF69E303BC3F}" destId="{27CD3558-3B6D-4000-895C-340E20BB2709}" srcOrd="0" destOrd="0" presId="urn:microsoft.com/office/officeart/2005/8/layout/vList2"/>
    <dgm:cxn modelId="{AD1E786B-886F-49FA-A815-7D4BB742F04D}" srcId="{D7C58D0A-7A2A-4897-8AF5-AF69E303BC3F}" destId="{C942CD76-AA51-43CA-98A0-31A04DBB523E}" srcOrd="0" destOrd="0" parTransId="{9B47A3CC-F619-42A8-AC3B-1A13C882F0C2}" sibTransId="{BBDA324B-1119-4010-9887-B7DBDED6A32D}"/>
    <dgm:cxn modelId="{ADE0C252-FB78-4233-A9A1-26C072A34296}" type="presOf" srcId="{04596B85-ECED-4DB3-903A-ADEED7EB3AA7}" destId="{5AB9FDE6-A90F-44CD-B10A-E358CD593C21}" srcOrd="0" destOrd="0" presId="urn:microsoft.com/office/officeart/2005/8/layout/vList2"/>
    <dgm:cxn modelId="{CEC17A8A-0EBB-48D7-8345-01C3CEE98008}" srcId="{D7C58D0A-7A2A-4897-8AF5-AF69E303BC3F}" destId="{04596B85-ECED-4DB3-903A-ADEED7EB3AA7}" srcOrd="1" destOrd="0" parTransId="{9024C322-CCE1-4DFA-8DC9-D9A1622E1B78}" sibTransId="{B776E7CA-EEFA-414F-94B4-88F8BC599299}"/>
    <dgm:cxn modelId="{2C15348F-649D-457B-AC1A-D82C808A7EEE}" srcId="{D7C58D0A-7A2A-4897-8AF5-AF69E303BC3F}" destId="{B19E03AF-3D65-4A7F-A111-4001152F420E}" srcOrd="2" destOrd="0" parTransId="{82F3DD9C-115A-40C8-9D48-0856540755FB}" sibTransId="{BE1481A5-5CB5-4210-948E-81504A400238}"/>
    <dgm:cxn modelId="{012D139C-B984-4A55-BC8A-134B3123A087}" type="presOf" srcId="{C942CD76-AA51-43CA-98A0-31A04DBB523E}" destId="{59A5007A-682B-45A9-9D04-105472F95258}" srcOrd="0" destOrd="0" presId="urn:microsoft.com/office/officeart/2005/8/layout/vList2"/>
    <dgm:cxn modelId="{B6734DEF-11E3-442C-B306-BE561FA5D481}" type="presOf" srcId="{B19E03AF-3D65-4A7F-A111-4001152F420E}" destId="{312E0204-6868-4236-94B0-4AD3968C9E2A}" srcOrd="0" destOrd="0" presId="urn:microsoft.com/office/officeart/2005/8/layout/vList2"/>
    <dgm:cxn modelId="{50477947-90CB-416D-8BFF-C2D2DC3B234E}" type="presParOf" srcId="{27CD3558-3B6D-4000-895C-340E20BB2709}" destId="{59A5007A-682B-45A9-9D04-105472F95258}" srcOrd="0" destOrd="0" presId="urn:microsoft.com/office/officeart/2005/8/layout/vList2"/>
    <dgm:cxn modelId="{18E33FF5-1152-4643-AE9C-835FB85E7CA3}" type="presParOf" srcId="{27CD3558-3B6D-4000-895C-340E20BB2709}" destId="{F3318B59-B0FF-4514-942C-F95EC2888BDD}" srcOrd="1" destOrd="0" presId="urn:microsoft.com/office/officeart/2005/8/layout/vList2"/>
    <dgm:cxn modelId="{41F521A0-AE1E-48AE-887B-7DF299F020E7}" type="presParOf" srcId="{27CD3558-3B6D-4000-895C-340E20BB2709}" destId="{5AB9FDE6-A90F-44CD-B10A-E358CD593C21}" srcOrd="2" destOrd="0" presId="urn:microsoft.com/office/officeart/2005/8/layout/vList2"/>
    <dgm:cxn modelId="{8297298F-5DC0-41E5-9EA4-548FCA0C347B}" type="presParOf" srcId="{27CD3558-3B6D-4000-895C-340E20BB2709}" destId="{70B4A6E1-88E8-4110-B1CA-951E4AF160CD}" srcOrd="3" destOrd="0" presId="urn:microsoft.com/office/officeart/2005/8/layout/vList2"/>
    <dgm:cxn modelId="{E97CC5B0-514C-454D-81CF-596C7CADF2BA}" type="presParOf" srcId="{27CD3558-3B6D-4000-895C-340E20BB2709}" destId="{312E0204-6868-4236-94B0-4AD3968C9E2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D1E598-7B3F-4634-AF64-7D9CDCA0B3B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B38AC56D-AE0B-4F99-B7A0-5B824202D59B}">
      <dgm:prSet/>
      <dgm:spPr/>
      <dgm:t>
        <a:bodyPr/>
        <a:lstStyle/>
        <a:p>
          <a:r>
            <a:rPr lang="en-GB"/>
            <a:t>Means that no injury to a willing person. </a:t>
          </a:r>
          <a:endParaRPr lang="en-US"/>
        </a:p>
      </dgm:t>
    </dgm:pt>
    <dgm:pt modelId="{E84E9FA3-C30A-49E8-BC6E-597ED2815E0C}" type="parTrans" cxnId="{250898A6-B3AB-4411-966B-8F888BBDBA11}">
      <dgm:prSet/>
      <dgm:spPr/>
      <dgm:t>
        <a:bodyPr/>
        <a:lstStyle/>
        <a:p>
          <a:endParaRPr lang="en-US"/>
        </a:p>
      </dgm:t>
    </dgm:pt>
    <dgm:pt modelId="{3C724223-83A1-462B-BF60-C95464000AD5}" type="sibTrans" cxnId="{250898A6-B3AB-4411-966B-8F888BBDBA11}">
      <dgm:prSet/>
      <dgm:spPr/>
      <dgm:t>
        <a:bodyPr/>
        <a:lstStyle/>
        <a:p>
          <a:endParaRPr lang="en-US"/>
        </a:p>
      </dgm:t>
    </dgm:pt>
    <dgm:pt modelId="{7CEA5563-0696-4ED2-A85D-80EE3B1B1C48}">
      <dgm:prSet/>
      <dgm:spPr/>
      <dgm:t>
        <a:bodyPr/>
        <a:lstStyle/>
        <a:p>
          <a:r>
            <a:rPr lang="en-GB"/>
            <a:t>Need to prove that the individual voluntarily consented and that they knew the risk.</a:t>
          </a:r>
          <a:endParaRPr lang="en-US"/>
        </a:p>
      </dgm:t>
    </dgm:pt>
    <dgm:pt modelId="{83B1E8E3-3872-430B-BF47-ABFAC0E3341E}" type="parTrans" cxnId="{195CC74C-25CA-4030-BAE1-772752A1B0F5}">
      <dgm:prSet/>
      <dgm:spPr/>
      <dgm:t>
        <a:bodyPr/>
        <a:lstStyle/>
        <a:p>
          <a:endParaRPr lang="en-US"/>
        </a:p>
      </dgm:t>
    </dgm:pt>
    <dgm:pt modelId="{13A49985-B70A-442A-8A2D-5F7F99E13E02}" type="sibTrans" cxnId="{195CC74C-25CA-4030-BAE1-772752A1B0F5}">
      <dgm:prSet/>
      <dgm:spPr/>
      <dgm:t>
        <a:bodyPr/>
        <a:lstStyle/>
        <a:p>
          <a:endParaRPr lang="en-US"/>
        </a:p>
      </dgm:t>
    </dgm:pt>
    <dgm:pt modelId="{97B91D33-8910-4865-A576-CA32B331C5CA}">
      <dgm:prSet/>
      <dgm:spPr/>
      <dgm:t>
        <a:bodyPr/>
        <a:lstStyle/>
        <a:p>
          <a:r>
            <a:rPr lang="en-GB"/>
            <a:t>Consent is a complete defence (negates liability).</a:t>
          </a:r>
          <a:endParaRPr lang="en-US"/>
        </a:p>
      </dgm:t>
    </dgm:pt>
    <dgm:pt modelId="{AD404328-AD99-4B90-813D-53B72AC76DF1}" type="parTrans" cxnId="{9E591C41-1ADC-456C-9775-6C87EEC53F72}">
      <dgm:prSet/>
      <dgm:spPr/>
      <dgm:t>
        <a:bodyPr/>
        <a:lstStyle/>
        <a:p>
          <a:endParaRPr lang="en-US"/>
        </a:p>
      </dgm:t>
    </dgm:pt>
    <dgm:pt modelId="{12A39F9E-7E5E-43FD-9D3E-CFADC6497128}" type="sibTrans" cxnId="{9E591C41-1ADC-456C-9775-6C87EEC53F72}">
      <dgm:prSet/>
      <dgm:spPr/>
      <dgm:t>
        <a:bodyPr/>
        <a:lstStyle/>
        <a:p>
          <a:endParaRPr lang="en-US"/>
        </a:p>
      </dgm:t>
    </dgm:pt>
    <dgm:pt modelId="{81E8207D-2AAE-4B5C-9258-32B770CB8FBD}">
      <dgm:prSet/>
      <dgm:spPr/>
      <dgm:t>
        <a:bodyPr/>
        <a:lstStyle/>
        <a:p>
          <a:r>
            <a:rPr lang="en-GB"/>
            <a:t>However, there are conflicting opinion on the defence of consent and when it should apply for example express consent.</a:t>
          </a:r>
          <a:endParaRPr lang="en-US"/>
        </a:p>
      </dgm:t>
    </dgm:pt>
    <dgm:pt modelId="{5F0EF698-0799-481A-B47E-B19F910DA4E0}" type="parTrans" cxnId="{DB23B88C-ACE3-41AB-B6B6-F6D2DA0405E3}">
      <dgm:prSet/>
      <dgm:spPr/>
      <dgm:t>
        <a:bodyPr/>
        <a:lstStyle/>
        <a:p>
          <a:endParaRPr lang="en-US"/>
        </a:p>
      </dgm:t>
    </dgm:pt>
    <dgm:pt modelId="{E82D7922-0749-4894-8EDE-C6B5F4612391}" type="sibTrans" cxnId="{DB23B88C-ACE3-41AB-B6B6-F6D2DA0405E3}">
      <dgm:prSet/>
      <dgm:spPr/>
      <dgm:t>
        <a:bodyPr/>
        <a:lstStyle/>
        <a:p>
          <a:endParaRPr lang="en-US"/>
        </a:p>
      </dgm:t>
    </dgm:pt>
    <dgm:pt modelId="{A2491467-36B1-4B4C-BBDA-D1B99B19F3D4}">
      <dgm:prSet/>
      <dgm:spPr/>
      <dgm:t>
        <a:bodyPr/>
        <a:lstStyle/>
        <a:p>
          <a:r>
            <a:rPr lang="en-GB" dirty="0"/>
            <a:t>ICI V Shatwell [1965]</a:t>
          </a:r>
          <a:endParaRPr lang="en-US" dirty="0"/>
        </a:p>
      </dgm:t>
    </dgm:pt>
    <dgm:pt modelId="{908E04AF-B3CF-44D2-B561-369248B3CA95}" type="parTrans" cxnId="{C70431CE-B15D-4614-A277-F14043BB5ED3}">
      <dgm:prSet/>
      <dgm:spPr/>
      <dgm:t>
        <a:bodyPr/>
        <a:lstStyle/>
        <a:p>
          <a:endParaRPr lang="en-US"/>
        </a:p>
      </dgm:t>
    </dgm:pt>
    <dgm:pt modelId="{F6ADC7E5-F510-4DD0-B901-D84129773BC3}" type="sibTrans" cxnId="{C70431CE-B15D-4614-A277-F14043BB5ED3}">
      <dgm:prSet/>
      <dgm:spPr/>
      <dgm:t>
        <a:bodyPr/>
        <a:lstStyle/>
        <a:p>
          <a:endParaRPr lang="en-US"/>
        </a:p>
      </dgm:t>
    </dgm:pt>
    <dgm:pt modelId="{1DC600A3-0393-45E3-A6AA-6E1F5F10CB51}">
      <dgm:prSet/>
      <dgm:spPr/>
      <dgm:t>
        <a:bodyPr/>
        <a:lstStyle/>
        <a:p>
          <a:r>
            <a:rPr lang="en-GB"/>
            <a:t>Three things must be proven to use the defence;</a:t>
          </a:r>
          <a:endParaRPr lang="en-US"/>
        </a:p>
      </dgm:t>
    </dgm:pt>
    <dgm:pt modelId="{009FC02C-CCDA-438F-BC04-D8991DD8C2E8}" type="parTrans" cxnId="{0BDE0C55-6C4B-41CE-9A32-913FB979A9D9}">
      <dgm:prSet/>
      <dgm:spPr/>
      <dgm:t>
        <a:bodyPr/>
        <a:lstStyle/>
        <a:p>
          <a:endParaRPr lang="en-US"/>
        </a:p>
      </dgm:t>
    </dgm:pt>
    <dgm:pt modelId="{44DA427B-EE49-4C6B-82C3-47DEFD59D73B}" type="sibTrans" cxnId="{0BDE0C55-6C4B-41CE-9A32-913FB979A9D9}">
      <dgm:prSet/>
      <dgm:spPr/>
      <dgm:t>
        <a:bodyPr/>
        <a:lstStyle/>
        <a:p>
          <a:endParaRPr lang="en-US"/>
        </a:p>
      </dgm:t>
    </dgm:pt>
    <dgm:pt modelId="{0BADD218-A3B8-4306-A7B5-AE24CAE19635}" type="pres">
      <dgm:prSet presAssocID="{4CD1E598-7B3F-4634-AF64-7D9CDCA0B3B7}" presName="diagram" presStyleCnt="0">
        <dgm:presLayoutVars>
          <dgm:dir/>
          <dgm:resizeHandles val="exact"/>
        </dgm:presLayoutVars>
      </dgm:prSet>
      <dgm:spPr/>
    </dgm:pt>
    <dgm:pt modelId="{C8A5A47B-2AEF-4B8D-978D-CD6F90520582}" type="pres">
      <dgm:prSet presAssocID="{B38AC56D-AE0B-4F99-B7A0-5B824202D59B}" presName="node" presStyleLbl="node1" presStyleIdx="0" presStyleCnt="6">
        <dgm:presLayoutVars>
          <dgm:bulletEnabled val="1"/>
        </dgm:presLayoutVars>
      </dgm:prSet>
      <dgm:spPr/>
    </dgm:pt>
    <dgm:pt modelId="{0A4FC25D-8C92-4D64-AB42-31D9C2B20673}" type="pres">
      <dgm:prSet presAssocID="{3C724223-83A1-462B-BF60-C95464000AD5}" presName="sibTrans" presStyleCnt="0"/>
      <dgm:spPr/>
    </dgm:pt>
    <dgm:pt modelId="{A494E309-A185-4F09-8FAC-E4844ED95FA4}" type="pres">
      <dgm:prSet presAssocID="{7CEA5563-0696-4ED2-A85D-80EE3B1B1C48}" presName="node" presStyleLbl="node1" presStyleIdx="1" presStyleCnt="6">
        <dgm:presLayoutVars>
          <dgm:bulletEnabled val="1"/>
        </dgm:presLayoutVars>
      </dgm:prSet>
      <dgm:spPr/>
    </dgm:pt>
    <dgm:pt modelId="{A35F7AF7-9D0C-4525-8F6D-8B86844BFAD9}" type="pres">
      <dgm:prSet presAssocID="{13A49985-B70A-442A-8A2D-5F7F99E13E02}" presName="sibTrans" presStyleCnt="0"/>
      <dgm:spPr/>
    </dgm:pt>
    <dgm:pt modelId="{3A9C8B92-C3BC-447F-AAE0-B45AB2EDE965}" type="pres">
      <dgm:prSet presAssocID="{97B91D33-8910-4865-A576-CA32B331C5CA}" presName="node" presStyleLbl="node1" presStyleIdx="2" presStyleCnt="6">
        <dgm:presLayoutVars>
          <dgm:bulletEnabled val="1"/>
        </dgm:presLayoutVars>
      </dgm:prSet>
      <dgm:spPr/>
    </dgm:pt>
    <dgm:pt modelId="{001098FA-2C71-418E-AE2C-A9115C08F9F5}" type="pres">
      <dgm:prSet presAssocID="{12A39F9E-7E5E-43FD-9D3E-CFADC6497128}" presName="sibTrans" presStyleCnt="0"/>
      <dgm:spPr/>
    </dgm:pt>
    <dgm:pt modelId="{1C9A0F3D-1196-4C86-900D-E75BF0D6CE82}" type="pres">
      <dgm:prSet presAssocID="{81E8207D-2AAE-4B5C-9258-32B770CB8FBD}" presName="node" presStyleLbl="node1" presStyleIdx="3" presStyleCnt="6">
        <dgm:presLayoutVars>
          <dgm:bulletEnabled val="1"/>
        </dgm:presLayoutVars>
      </dgm:prSet>
      <dgm:spPr/>
    </dgm:pt>
    <dgm:pt modelId="{B38DAD90-2CFA-4D85-9058-F5FB6C6E4B23}" type="pres">
      <dgm:prSet presAssocID="{E82D7922-0749-4894-8EDE-C6B5F4612391}" presName="sibTrans" presStyleCnt="0"/>
      <dgm:spPr/>
    </dgm:pt>
    <dgm:pt modelId="{CFBD33FE-D1A0-454B-9CC8-A8D153AF8EDA}" type="pres">
      <dgm:prSet presAssocID="{A2491467-36B1-4B4C-BBDA-D1B99B19F3D4}" presName="node" presStyleLbl="node1" presStyleIdx="4" presStyleCnt="6">
        <dgm:presLayoutVars>
          <dgm:bulletEnabled val="1"/>
        </dgm:presLayoutVars>
      </dgm:prSet>
      <dgm:spPr/>
    </dgm:pt>
    <dgm:pt modelId="{7CB0319F-D461-4D24-9F2F-D42D26CC38C2}" type="pres">
      <dgm:prSet presAssocID="{F6ADC7E5-F510-4DD0-B901-D84129773BC3}" presName="sibTrans" presStyleCnt="0"/>
      <dgm:spPr/>
    </dgm:pt>
    <dgm:pt modelId="{7AA22AD7-D572-4CC5-8186-B3C6E65EFB2A}" type="pres">
      <dgm:prSet presAssocID="{1DC600A3-0393-45E3-A6AA-6E1F5F10CB51}" presName="node" presStyleLbl="node1" presStyleIdx="5" presStyleCnt="6">
        <dgm:presLayoutVars>
          <dgm:bulletEnabled val="1"/>
        </dgm:presLayoutVars>
      </dgm:prSet>
      <dgm:spPr/>
    </dgm:pt>
  </dgm:ptLst>
  <dgm:cxnLst>
    <dgm:cxn modelId="{F0B99816-9B59-4A02-BC72-3DF61631D483}" type="presOf" srcId="{7CEA5563-0696-4ED2-A85D-80EE3B1B1C48}" destId="{A494E309-A185-4F09-8FAC-E4844ED95FA4}" srcOrd="0" destOrd="0" presId="urn:microsoft.com/office/officeart/2005/8/layout/default"/>
    <dgm:cxn modelId="{0BB99123-4B49-4071-8E14-17ECDFD8E263}" type="presOf" srcId="{B38AC56D-AE0B-4F99-B7A0-5B824202D59B}" destId="{C8A5A47B-2AEF-4B8D-978D-CD6F90520582}" srcOrd="0" destOrd="0" presId="urn:microsoft.com/office/officeart/2005/8/layout/default"/>
    <dgm:cxn modelId="{48A54E2B-58B3-4382-85B7-D9DDF817FD18}" type="presOf" srcId="{81E8207D-2AAE-4B5C-9258-32B770CB8FBD}" destId="{1C9A0F3D-1196-4C86-900D-E75BF0D6CE82}" srcOrd="0" destOrd="0" presId="urn:microsoft.com/office/officeart/2005/8/layout/default"/>
    <dgm:cxn modelId="{9E591C41-1ADC-456C-9775-6C87EEC53F72}" srcId="{4CD1E598-7B3F-4634-AF64-7D9CDCA0B3B7}" destId="{97B91D33-8910-4865-A576-CA32B331C5CA}" srcOrd="2" destOrd="0" parTransId="{AD404328-AD99-4B90-813D-53B72AC76DF1}" sibTransId="{12A39F9E-7E5E-43FD-9D3E-CFADC6497128}"/>
    <dgm:cxn modelId="{195CC74C-25CA-4030-BAE1-772752A1B0F5}" srcId="{4CD1E598-7B3F-4634-AF64-7D9CDCA0B3B7}" destId="{7CEA5563-0696-4ED2-A85D-80EE3B1B1C48}" srcOrd="1" destOrd="0" parTransId="{83B1E8E3-3872-430B-BF47-ABFAC0E3341E}" sibTransId="{13A49985-B70A-442A-8A2D-5F7F99E13E02}"/>
    <dgm:cxn modelId="{93D9064E-EDA2-4E5C-ABF3-31AD1D0FAF24}" type="presOf" srcId="{1DC600A3-0393-45E3-A6AA-6E1F5F10CB51}" destId="{7AA22AD7-D572-4CC5-8186-B3C6E65EFB2A}" srcOrd="0" destOrd="0" presId="urn:microsoft.com/office/officeart/2005/8/layout/default"/>
    <dgm:cxn modelId="{D4726271-01F6-4277-8ED9-CA90E9EC4FEA}" type="presOf" srcId="{A2491467-36B1-4B4C-BBDA-D1B99B19F3D4}" destId="{CFBD33FE-D1A0-454B-9CC8-A8D153AF8EDA}" srcOrd="0" destOrd="0" presId="urn:microsoft.com/office/officeart/2005/8/layout/default"/>
    <dgm:cxn modelId="{0BDE0C55-6C4B-41CE-9A32-913FB979A9D9}" srcId="{4CD1E598-7B3F-4634-AF64-7D9CDCA0B3B7}" destId="{1DC600A3-0393-45E3-A6AA-6E1F5F10CB51}" srcOrd="5" destOrd="0" parTransId="{009FC02C-CCDA-438F-BC04-D8991DD8C2E8}" sibTransId="{44DA427B-EE49-4C6B-82C3-47DEFD59D73B}"/>
    <dgm:cxn modelId="{DB23B88C-ACE3-41AB-B6B6-F6D2DA0405E3}" srcId="{4CD1E598-7B3F-4634-AF64-7D9CDCA0B3B7}" destId="{81E8207D-2AAE-4B5C-9258-32B770CB8FBD}" srcOrd="3" destOrd="0" parTransId="{5F0EF698-0799-481A-B47E-B19F910DA4E0}" sibTransId="{E82D7922-0749-4894-8EDE-C6B5F4612391}"/>
    <dgm:cxn modelId="{A734E499-5CDA-43EC-AEF0-C40281649EAA}" type="presOf" srcId="{4CD1E598-7B3F-4634-AF64-7D9CDCA0B3B7}" destId="{0BADD218-A3B8-4306-A7B5-AE24CAE19635}" srcOrd="0" destOrd="0" presId="urn:microsoft.com/office/officeart/2005/8/layout/default"/>
    <dgm:cxn modelId="{250898A6-B3AB-4411-966B-8F888BBDBA11}" srcId="{4CD1E598-7B3F-4634-AF64-7D9CDCA0B3B7}" destId="{B38AC56D-AE0B-4F99-B7A0-5B824202D59B}" srcOrd="0" destOrd="0" parTransId="{E84E9FA3-C30A-49E8-BC6E-597ED2815E0C}" sibTransId="{3C724223-83A1-462B-BF60-C95464000AD5}"/>
    <dgm:cxn modelId="{4FFB8EC6-7B46-418E-A3DF-9E2C7FBBAE62}" type="presOf" srcId="{97B91D33-8910-4865-A576-CA32B331C5CA}" destId="{3A9C8B92-C3BC-447F-AAE0-B45AB2EDE965}" srcOrd="0" destOrd="0" presId="urn:microsoft.com/office/officeart/2005/8/layout/default"/>
    <dgm:cxn modelId="{C70431CE-B15D-4614-A277-F14043BB5ED3}" srcId="{4CD1E598-7B3F-4634-AF64-7D9CDCA0B3B7}" destId="{A2491467-36B1-4B4C-BBDA-D1B99B19F3D4}" srcOrd="4" destOrd="0" parTransId="{908E04AF-B3CF-44D2-B561-369248B3CA95}" sibTransId="{F6ADC7E5-F510-4DD0-B901-D84129773BC3}"/>
    <dgm:cxn modelId="{370989A9-80E8-4740-B83A-143E019F123F}" type="presParOf" srcId="{0BADD218-A3B8-4306-A7B5-AE24CAE19635}" destId="{C8A5A47B-2AEF-4B8D-978D-CD6F90520582}" srcOrd="0" destOrd="0" presId="urn:microsoft.com/office/officeart/2005/8/layout/default"/>
    <dgm:cxn modelId="{B292CDAB-F80E-4287-BB1C-FB9E89261AE3}" type="presParOf" srcId="{0BADD218-A3B8-4306-A7B5-AE24CAE19635}" destId="{0A4FC25D-8C92-4D64-AB42-31D9C2B20673}" srcOrd="1" destOrd="0" presId="urn:microsoft.com/office/officeart/2005/8/layout/default"/>
    <dgm:cxn modelId="{1FE5177B-B537-4233-98FA-907DB38670BD}" type="presParOf" srcId="{0BADD218-A3B8-4306-A7B5-AE24CAE19635}" destId="{A494E309-A185-4F09-8FAC-E4844ED95FA4}" srcOrd="2" destOrd="0" presId="urn:microsoft.com/office/officeart/2005/8/layout/default"/>
    <dgm:cxn modelId="{E3413C09-B763-4181-83DA-92FFF57103A4}" type="presParOf" srcId="{0BADD218-A3B8-4306-A7B5-AE24CAE19635}" destId="{A35F7AF7-9D0C-4525-8F6D-8B86844BFAD9}" srcOrd="3" destOrd="0" presId="urn:microsoft.com/office/officeart/2005/8/layout/default"/>
    <dgm:cxn modelId="{BC5AE50C-5603-4353-A21C-CF7D15DE1D84}" type="presParOf" srcId="{0BADD218-A3B8-4306-A7B5-AE24CAE19635}" destId="{3A9C8B92-C3BC-447F-AAE0-B45AB2EDE965}" srcOrd="4" destOrd="0" presId="urn:microsoft.com/office/officeart/2005/8/layout/default"/>
    <dgm:cxn modelId="{D454F631-74A1-4930-AD38-A35673319963}" type="presParOf" srcId="{0BADD218-A3B8-4306-A7B5-AE24CAE19635}" destId="{001098FA-2C71-418E-AE2C-A9115C08F9F5}" srcOrd="5" destOrd="0" presId="urn:microsoft.com/office/officeart/2005/8/layout/default"/>
    <dgm:cxn modelId="{EB749457-7534-48D2-B865-7333DD50E9C3}" type="presParOf" srcId="{0BADD218-A3B8-4306-A7B5-AE24CAE19635}" destId="{1C9A0F3D-1196-4C86-900D-E75BF0D6CE82}" srcOrd="6" destOrd="0" presId="urn:microsoft.com/office/officeart/2005/8/layout/default"/>
    <dgm:cxn modelId="{95843236-D15C-41E4-BFC3-56299DCA5248}" type="presParOf" srcId="{0BADD218-A3B8-4306-A7B5-AE24CAE19635}" destId="{B38DAD90-2CFA-4D85-9058-F5FB6C6E4B23}" srcOrd="7" destOrd="0" presId="urn:microsoft.com/office/officeart/2005/8/layout/default"/>
    <dgm:cxn modelId="{46357024-A02D-4BEC-8A58-60AF08855D34}" type="presParOf" srcId="{0BADD218-A3B8-4306-A7B5-AE24CAE19635}" destId="{CFBD33FE-D1A0-454B-9CC8-A8D153AF8EDA}" srcOrd="8" destOrd="0" presId="urn:microsoft.com/office/officeart/2005/8/layout/default"/>
    <dgm:cxn modelId="{A3DE9FBF-A72F-4D98-A659-7B91402FC2F5}" type="presParOf" srcId="{0BADD218-A3B8-4306-A7B5-AE24CAE19635}" destId="{7CB0319F-D461-4D24-9F2F-D42D26CC38C2}" srcOrd="9" destOrd="0" presId="urn:microsoft.com/office/officeart/2005/8/layout/default"/>
    <dgm:cxn modelId="{679ACFE7-CD26-4C9B-9150-FD760ABA8A9B}" type="presParOf" srcId="{0BADD218-A3B8-4306-A7B5-AE24CAE19635}" destId="{7AA22AD7-D572-4CC5-8186-B3C6E65EFB2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5BD320-AAC9-4956-9EA4-E63454CE2B78}"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GB"/>
        </a:p>
      </dgm:t>
    </dgm:pt>
    <dgm:pt modelId="{79FEC548-1B48-4E50-8729-ED8BD9A07C76}">
      <dgm:prSet phldrT="[Text]" phldr="0"/>
      <dgm:spPr/>
      <dgm:t>
        <a:bodyPr/>
        <a:lstStyle/>
        <a:p>
          <a:pPr>
            <a:lnSpc>
              <a:spcPct val="100000"/>
            </a:lnSpc>
          </a:pPr>
          <a:r>
            <a:rPr lang="en-GB" b="1"/>
            <a:t>Hard defence to use. </a:t>
          </a:r>
          <a:endParaRPr lang="en-GB"/>
        </a:p>
      </dgm:t>
    </dgm:pt>
    <dgm:pt modelId="{227706A9-EEC4-4DAC-A339-33B573FBB797}" type="parTrans" cxnId="{F158EAC2-1249-4615-A367-41E80A84C4D3}">
      <dgm:prSet/>
      <dgm:spPr/>
      <dgm:t>
        <a:bodyPr/>
        <a:lstStyle/>
        <a:p>
          <a:endParaRPr lang="en-GB"/>
        </a:p>
      </dgm:t>
    </dgm:pt>
    <dgm:pt modelId="{7DFCE4D2-6200-46D7-AA7B-3988EF855C88}" type="sibTrans" cxnId="{F158EAC2-1249-4615-A367-41E80A84C4D3}">
      <dgm:prSet/>
      <dgm:spPr/>
      <dgm:t>
        <a:bodyPr/>
        <a:lstStyle/>
        <a:p>
          <a:endParaRPr lang="en-GB"/>
        </a:p>
      </dgm:t>
    </dgm:pt>
    <dgm:pt modelId="{810403BC-DEAA-498F-8891-30E331C2D09C}">
      <dgm:prSet phldr="0"/>
      <dgm:spPr/>
      <dgm:t>
        <a:bodyPr/>
        <a:lstStyle/>
        <a:p>
          <a:pPr rtl="0"/>
          <a:r>
            <a:rPr lang="en-GB" b="1"/>
            <a:t>Just knowing about it does not count. </a:t>
          </a:r>
          <a:endParaRPr lang="en-US"/>
        </a:p>
      </dgm:t>
    </dgm:pt>
    <dgm:pt modelId="{CD7F61C1-C9F7-4DC1-86C8-401151A05938}" type="parTrans" cxnId="{B58FF7AD-6BDA-4C22-9C95-6682CE0C0CFA}">
      <dgm:prSet/>
      <dgm:spPr/>
    </dgm:pt>
    <dgm:pt modelId="{84EB791F-7463-4C70-8875-410EAFF3868A}" type="sibTrans" cxnId="{B58FF7AD-6BDA-4C22-9C95-6682CE0C0CFA}">
      <dgm:prSet/>
      <dgm:spPr/>
    </dgm:pt>
    <dgm:pt modelId="{9444D4FF-8006-4D7D-85EE-B32EF3FDCAC7}">
      <dgm:prSet phldr="0"/>
      <dgm:spPr/>
      <dgm:t>
        <a:bodyPr/>
        <a:lstStyle/>
        <a:p>
          <a:pPr>
            <a:lnSpc>
              <a:spcPct val="100000"/>
            </a:lnSpc>
          </a:pPr>
          <a:r>
            <a:rPr lang="en-GB" b="1"/>
            <a:t>You must consent to the risk that you were aware of.</a:t>
          </a:r>
          <a:endParaRPr lang="en-US"/>
        </a:p>
      </dgm:t>
    </dgm:pt>
    <dgm:pt modelId="{9FAEC5E6-07B2-461C-B9C3-9A179D1BB5AD}" type="parTrans" cxnId="{3145D187-3C21-43E5-826B-8317D089717C}">
      <dgm:prSet/>
      <dgm:spPr/>
    </dgm:pt>
    <dgm:pt modelId="{8B0F1040-ABFB-48B5-AFED-24EA2906A48A}" type="sibTrans" cxnId="{3145D187-3C21-43E5-826B-8317D089717C}">
      <dgm:prSet/>
      <dgm:spPr/>
    </dgm:pt>
    <dgm:pt modelId="{0A7F7DAA-E701-4C21-B0EB-59F061AC0925}">
      <dgm:prSet phldr="0"/>
      <dgm:spPr/>
      <dgm:t>
        <a:bodyPr/>
        <a:lstStyle/>
        <a:p>
          <a:pPr>
            <a:lnSpc>
              <a:spcPct val="100000"/>
            </a:lnSpc>
          </a:pPr>
          <a:r>
            <a:rPr lang="en-GB" b="1"/>
            <a:t>Smith v Baker [1891] </a:t>
          </a:r>
          <a:endParaRPr lang="en-US"/>
        </a:p>
      </dgm:t>
    </dgm:pt>
    <dgm:pt modelId="{F96FB6CC-A15C-4F3F-A2F8-382525CC11DB}" type="parTrans" cxnId="{60652D20-7F31-4A9A-A4E7-16F16C795233}">
      <dgm:prSet/>
      <dgm:spPr/>
    </dgm:pt>
    <dgm:pt modelId="{90207D86-7CAF-42C4-926D-ED5973B211FA}" type="sibTrans" cxnId="{60652D20-7F31-4A9A-A4E7-16F16C795233}">
      <dgm:prSet/>
      <dgm:spPr/>
    </dgm:pt>
    <dgm:pt modelId="{1BB84C09-7BC3-49F6-BD7D-5330612B1552}">
      <dgm:prSet phldr="0"/>
      <dgm:spPr/>
      <dgm:t>
        <a:bodyPr/>
        <a:lstStyle/>
        <a:p>
          <a:pPr>
            <a:lnSpc>
              <a:spcPct val="100000"/>
            </a:lnSpc>
          </a:pPr>
          <a:r>
            <a:rPr lang="en-GB" b="1"/>
            <a:t>Essential work to keep his job. </a:t>
          </a:r>
          <a:endParaRPr lang="en-US"/>
        </a:p>
      </dgm:t>
    </dgm:pt>
    <dgm:pt modelId="{DAE2198B-162B-4F4F-B874-7DF0A23FCE4B}" type="parTrans" cxnId="{41765345-494B-48CC-96C6-B96D9C9AC072}">
      <dgm:prSet/>
      <dgm:spPr/>
    </dgm:pt>
    <dgm:pt modelId="{C8A3A91A-F7E6-40FA-9B5A-B818075F46DE}" type="sibTrans" cxnId="{41765345-494B-48CC-96C6-B96D9C9AC072}">
      <dgm:prSet/>
      <dgm:spPr/>
    </dgm:pt>
    <dgm:pt modelId="{1DFF47D3-909A-4661-A6EE-D5960AA84DE7}" type="pres">
      <dgm:prSet presAssocID="{3A5BD320-AAC9-4956-9EA4-E63454CE2B78}" presName="vert0" presStyleCnt="0">
        <dgm:presLayoutVars>
          <dgm:dir/>
          <dgm:animOne val="branch"/>
          <dgm:animLvl val="lvl"/>
        </dgm:presLayoutVars>
      </dgm:prSet>
      <dgm:spPr/>
    </dgm:pt>
    <dgm:pt modelId="{9512D80C-D55C-435B-8B56-61C7B6E25A14}" type="pres">
      <dgm:prSet presAssocID="{810403BC-DEAA-498F-8891-30E331C2D09C}" presName="thickLine" presStyleLbl="alignNode1" presStyleIdx="0" presStyleCnt="5"/>
      <dgm:spPr/>
    </dgm:pt>
    <dgm:pt modelId="{BC56A266-D826-4A08-8E46-3A11645BADAB}" type="pres">
      <dgm:prSet presAssocID="{810403BC-DEAA-498F-8891-30E331C2D09C}" presName="horz1" presStyleCnt="0"/>
      <dgm:spPr/>
    </dgm:pt>
    <dgm:pt modelId="{E70C8C1F-D429-4B81-A39F-BAA8A1090816}" type="pres">
      <dgm:prSet presAssocID="{810403BC-DEAA-498F-8891-30E331C2D09C}" presName="tx1" presStyleLbl="revTx" presStyleIdx="0" presStyleCnt="5"/>
      <dgm:spPr/>
    </dgm:pt>
    <dgm:pt modelId="{0574129E-64F1-4535-98E6-73BE7D83044C}" type="pres">
      <dgm:prSet presAssocID="{810403BC-DEAA-498F-8891-30E331C2D09C}" presName="vert1" presStyleCnt="0"/>
      <dgm:spPr/>
    </dgm:pt>
    <dgm:pt modelId="{50FBC298-8AAD-4916-9799-E9FC381966E7}" type="pres">
      <dgm:prSet presAssocID="{9444D4FF-8006-4D7D-85EE-B32EF3FDCAC7}" presName="thickLine" presStyleLbl="alignNode1" presStyleIdx="1" presStyleCnt="5"/>
      <dgm:spPr/>
    </dgm:pt>
    <dgm:pt modelId="{9DF6E73B-0B63-4FE9-8555-B2DF134AFED4}" type="pres">
      <dgm:prSet presAssocID="{9444D4FF-8006-4D7D-85EE-B32EF3FDCAC7}" presName="horz1" presStyleCnt="0"/>
      <dgm:spPr/>
    </dgm:pt>
    <dgm:pt modelId="{C031F22C-4AC2-4F84-B75F-4428FA1693FE}" type="pres">
      <dgm:prSet presAssocID="{9444D4FF-8006-4D7D-85EE-B32EF3FDCAC7}" presName="tx1" presStyleLbl="revTx" presStyleIdx="1" presStyleCnt="5"/>
      <dgm:spPr/>
    </dgm:pt>
    <dgm:pt modelId="{8777B0FA-AAD1-4EBF-8302-F960ED370EA4}" type="pres">
      <dgm:prSet presAssocID="{9444D4FF-8006-4D7D-85EE-B32EF3FDCAC7}" presName="vert1" presStyleCnt="0"/>
      <dgm:spPr/>
    </dgm:pt>
    <dgm:pt modelId="{ACF2DF83-4FD8-4B0F-8839-0BB9E944F05C}" type="pres">
      <dgm:prSet presAssocID="{0A7F7DAA-E701-4C21-B0EB-59F061AC0925}" presName="thickLine" presStyleLbl="alignNode1" presStyleIdx="2" presStyleCnt="5"/>
      <dgm:spPr/>
    </dgm:pt>
    <dgm:pt modelId="{AE4F957A-826A-462F-8945-5AD4797931A6}" type="pres">
      <dgm:prSet presAssocID="{0A7F7DAA-E701-4C21-B0EB-59F061AC0925}" presName="horz1" presStyleCnt="0"/>
      <dgm:spPr/>
    </dgm:pt>
    <dgm:pt modelId="{5A213A9A-84F5-4A21-B6ED-0601282491C4}" type="pres">
      <dgm:prSet presAssocID="{0A7F7DAA-E701-4C21-B0EB-59F061AC0925}" presName="tx1" presStyleLbl="revTx" presStyleIdx="2" presStyleCnt="5"/>
      <dgm:spPr/>
    </dgm:pt>
    <dgm:pt modelId="{62F74EB3-CDDD-4F02-8970-92F1CB9154CF}" type="pres">
      <dgm:prSet presAssocID="{0A7F7DAA-E701-4C21-B0EB-59F061AC0925}" presName="vert1" presStyleCnt="0"/>
      <dgm:spPr/>
    </dgm:pt>
    <dgm:pt modelId="{730E7921-A48B-40C5-9AE1-8A9A31AB7BFE}" type="pres">
      <dgm:prSet presAssocID="{1BB84C09-7BC3-49F6-BD7D-5330612B1552}" presName="thickLine" presStyleLbl="alignNode1" presStyleIdx="3" presStyleCnt="5"/>
      <dgm:spPr/>
    </dgm:pt>
    <dgm:pt modelId="{85F20FCA-16C2-442D-B89D-12D47B591E16}" type="pres">
      <dgm:prSet presAssocID="{1BB84C09-7BC3-49F6-BD7D-5330612B1552}" presName="horz1" presStyleCnt="0"/>
      <dgm:spPr/>
    </dgm:pt>
    <dgm:pt modelId="{275BAAE0-5E28-4F98-8A75-7CDF35B701E5}" type="pres">
      <dgm:prSet presAssocID="{1BB84C09-7BC3-49F6-BD7D-5330612B1552}" presName="tx1" presStyleLbl="revTx" presStyleIdx="3" presStyleCnt="5"/>
      <dgm:spPr/>
    </dgm:pt>
    <dgm:pt modelId="{3E3E0B46-058A-4A43-9520-3DE855B37ED3}" type="pres">
      <dgm:prSet presAssocID="{1BB84C09-7BC3-49F6-BD7D-5330612B1552}" presName="vert1" presStyleCnt="0"/>
      <dgm:spPr/>
    </dgm:pt>
    <dgm:pt modelId="{12E35EB9-4068-4314-B1AA-8C2591935583}" type="pres">
      <dgm:prSet presAssocID="{79FEC548-1B48-4E50-8729-ED8BD9A07C76}" presName="thickLine" presStyleLbl="alignNode1" presStyleIdx="4" presStyleCnt="5"/>
      <dgm:spPr/>
    </dgm:pt>
    <dgm:pt modelId="{88C9DF2E-861C-439C-B97F-051AA5CDCB82}" type="pres">
      <dgm:prSet presAssocID="{79FEC548-1B48-4E50-8729-ED8BD9A07C76}" presName="horz1" presStyleCnt="0"/>
      <dgm:spPr/>
    </dgm:pt>
    <dgm:pt modelId="{54A156D2-4C5C-471F-AC91-6E463F3F19DC}" type="pres">
      <dgm:prSet presAssocID="{79FEC548-1B48-4E50-8729-ED8BD9A07C76}" presName="tx1" presStyleLbl="revTx" presStyleIdx="4" presStyleCnt="5"/>
      <dgm:spPr/>
    </dgm:pt>
    <dgm:pt modelId="{4393345E-D766-4AF0-90FB-CF1666BC3099}" type="pres">
      <dgm:prSet presAssocID="{79FEC548-1B48-4E50-8729-ED8BD9A07C76}" presName="vert1" presStyleCnt="0"/>
      <dgm:spPr/>
    </dgm:pt>
  </dgm:ptLst>
  <dgm:cxnLst>
    <dgm:cxn modelId="{60652D20-7F31-4A9A-A4E7-16F16C795233}" srcId="{3A5BD320-AAC9-4956-9EA4-E63454CE2B78}" destId="{0A7F7DAA-E701-4C21-B0EB-59F061AC0925}" srcOrd="2" destOrd="0" parTransId="{F96FB6CC-A15C-4F3F-A2F8-382525CC11DB}" sibTransId="{90207D86-7CAF-42C4-926D-ED5973B211FA}"/>
    <dgm:cxn modelId="{6661C22C-14B9-4531-B3D8-390940074CFF}" type="presOf" srcId="{1BB84C09-7BC3-49F6-BD7D-5330612B1552}" destId="{275BAAE0-5E28-4F98-8A75-7CDF35B701E5}" srcOrd="0" destOrd="0" presId="urn:microsoft.com/office/officeart/2008/layout/LinedList"/>
    <dgm:cxn modelId="{16989140-D094-4E8F-B455-11471CDCB57D}" type="presOf" srcId="{3A5BD320-AAC9-4956-9EA4-E63454CE2B78}" destId="{1DFF47D3-909A-4661-A6EE-D5960AA84DE7}" srcOrd="0" destOrd="0" presId="urn:microsoft.com/office/officeart/2008/layout/LinedList"/>
    <dgm:cxn modelId="{BBE91562-6C6D-428F-AFC0-CBB6C72807C2}" type="presOf" srcId="{0A7F7DAA-E701-4C21-B0EB-59F061AC0925}" destId="{5A213A9A-84F5-4A21-B6ED-0601282491C4}" srcOrd="0" destOrd="0" presId="urn:microsoft.com/office/officeart/2008/layout/LinedList"/>
    <dgm:cxn modelId="{41765345-494B-48CC-96C6-B96D9C9AC072}" srcId="{3A5BD320-AAC9-4956-9EA4-E63454CE2B78}" destId="{1BB84C09-7BC3-49F6-BD7D-5330612B1552}" srcOrd="3" destOrd="0" parTransId="{DAE2198B-162B-4F4F-B874-7DF0A23FCE4B}" sibTransId="{C8A3A91A-F7E6-40FA-9B5A-B818075F46DE}"/>
    <dgm:cxn modelId="{5C13E079-8CF0-486F-BFD0-682C921FF1B4}" type="presOf" srcId="{9444D4FF-8006-4D7D-85EE-B32EF3FDCAC7}" destId="{C031F22C-4AC2-4F84-B75F-4428FA1693FE}" srcOrd="0" destOrd="0" presId="urn:microsoft.com/office/officeart/2008/layout/LinedList"/>
    <dgm:cxn modelId="{3145D187-3C21-43E5-826B-8317D089717C}" srcId="{3A5BD320-AAC9-4956-9EA4-E63454CE2B78}" destId="{9444D4FF-8006-4D7D-85EE-B32EF3FDCAC7}" srcOrd="1" destOrd="0" parTransId="{9FAEC5E6-07B2-461C-B9C3-9A179D1BB5AD}" sibTransId="{8B0F1040-ABFB-48B5-AFED-24EA2906A48A}"/>
    <dgm:cxn modelId="{97E7DAA7-5CF3-4BBA-AF3F-E9FCE0112A19}" type="presOf" srcId="{79FEC548-1B48-4E50-8729-ED8BD9A07C76}" destId="{54A156D2-4C5C-471F-AC91-6E463F3F19DC}" srcOrd="0" destOrd="0" presId="urn:microsoft.com/office/officeart/2008/layout/LinedList"/>
    <dgm:cxn modelId="{B58FF7AD-6BDA-4C22-9C95-6682CE0C0CFA}" srcId="{3A5BD320-AAC9-4956-9EA4-E63454CE2B78}" destId="{810403BC-DEAA-498F-8891-30E331C2D09C}" srcOrd="0" destOrd="0" parTransId="{CD7F61C1-C9F7-4DC1-86C8-401151A05938}" sibTransId="{84EB791F-7463-4C70-8875-410EAFF3868A}"/>
    <dgm:cxn modelId="{F158EAC2-1249-4615-A367-41E80A84C4D3}" srcId="{3A5BD320-AAC9-4956-9EA4-E63454CE2B78}" destId="{79FEC548-1B48-4E50-8729-ED8BD9A07C76}" srcOrd="4" destOrd="0" parTransId="{227706A9-EEC4-4DAC-A339-33B573FBB797}" sibTransId="{7DFCE4D2-6200-46D7-AA7B-3988EF855C88}"/>
    <dgm:cxn modelId="{F5089EC5-2A5F-4459-A3B4-F7E96A154A25}" type="presOf" srcId="{810403BC-DEAA-498F-8891-30E331C2D09C}" destId="{E70C8C1F-D429-4B81-A39F-BAA8A1090816}" srcOrd="0" destOrd="0" presId="urn:microsoft.com/office/officeart/2008/layout/LinedList"/>
    <dgm:cxn modelId="{E5221EF7-E761-4123-8990-9087FAD9D280}" type="presParOf" srcId="{1DFF47D3-909A-4661-A6EE-D5960AA84DE7}" destId="{9512D80C-D55C-435B-8B56-61C7B6E25A14}" srcOrd="0" destOrd="0" presId="urn:microsoft.com/office/officeart/2008/layout/LinedList"/>
    <dgm:cxn modelId="{42C50F06-60C4-4F1A-B021-6C6547C83B38}" type="presParOf" srcId="{1DFF47D3-909A-4661-A6EE-D5960AA84DE7}" destId="{BC56A266-D826-4A08-8E46-3A11645BADAB}" srcOrd="1" destOrd="0" presId="urn:microsoft.com/office/officeart/2008/layout/LinedList"/>
    <dgm:cxn modelId="{34B3493F-0BF3-46B2-B8B7-9F4A6B1EBFE0}" type="presParOf" srcId="{BC56A266-D826-4A08-8E46-3A11645BADAB}" destId="{E70C8C1F-D429-4B81-A39F-BAA8A1090816}" srcOrd="0" destOrd="0" presId="urn:microsoft.com/office/officeart/2008/layout/LinedList"/>
    <dgm:cxn modelId="{7E9D7F93-FB8C-4A60-9623-B356B7E3938F}" type="presParOf" srcId="{BC56A266-D826-4A08-8E46-3A11645BADAB}" destId="{0574129E-64F1-4535-98E6-73BE7D83044C}" srcOrd="1" destOrd="0" presId="urn:microsoft.com/office/officeart/2008/layout/LinedList"/>
    <dgm:cxn modelId="{DB3A0A91-3066-4374-A7FE-CF96C370B317}" type="presParOf" srcId="{1DFF47D3-909A-4661-A6EE-D5960AA84DE7}" destId="{50FBC298-8AAD-4916-9799-E9FC381966E7}" srcOrd="2" destOrd="0" presId="urn:microsoft.com/office/officeart/2008/layout/LinedList"/>
    <dgm:cxn modelId="{AC64785D-3224-48E5-B9CA-8C28CF240818}" type="presParOf" srcId="{1DFF47D3-909A-4661-A6EE-D5960AA84DE7}" destId="{9DF6E73B-0B63-4FE9-8555-B2DF134AFED4}" srcOrd="3" destOrd="0" presId="urn:microsoft.com/office/officeart/2008/layout/LinedList"/>
    <dgm:cxn modelId="{FAA08F52-428E-4389-9C52-25B4C98FD4B2}" type="presParOf" srcId="{9DF6E73B-0B63-4FE9-8555-B2DF134AFED4}" destId="{C031F22C-4AC2-4F84-B75F-4428FA1693FE}" srcOrd="0" destOrd="0" presId="urn:microsoft.com/office/officeart/2008/layout/LinedList"/>
    <dgm:cxn modelId="{1B01634D-3E8D-4446-AED8-5073BE2FBF2E}" type="presParOf" srcId="{9DF6E73B-0B63-4FE9-8555-B2DF134AFED4}" destId="{8777B0FA-AAD1-4EBF-8302-F960ED370EA4}" srcOrd="1" destOrd="0" presId="urn:microsoft.com/office/officeart/2008/layout/LinedList"/>
    <dgm:cxn modelId="{39A24949-9E70-469F-94FC-76DAB0C29769}" type="presParOf" srcId="{1DFF47D3-909A-4661-A6EE-D5960AA84DE7}" destId="{ACF2DF83-4FD8-4B0F-8839-0BB9E944F05C}" srcOrd="4" destOrd="0" presId="urn:microsoft.com/office/officeart/2008/layout/LinedList"/>
    <dgm:cxn modelId="{3081380F-B28F-46D7-9B5A-0306026B10A5}" type="presParOf" srcId="{1DFF47D3-909A-4661-A6EE-D5960AA84DE7}" destId="{AE4F957A-826A-462F-8945-5AD4797931A6}" srcOrd="5" destOrd="0" presId="urn:microsoft.com/office/officeart/2008/layout/LinedList"/>
    <dgm:cxn modelId="{49733715-D947-4996-8D87-A33D5000524A}" type="presParOf" srcId="{AE4F957A-826A-462F-8945-5AD4797931A6}" destId="{5A213A9A-84F5-4A21-B6ED-0601282491C4}" srcOrd="0" destOrd="0" presId="urn:microsoft.com/office/officeart/2008/layout/LinedList"/>
    <dgm:cxn modelId="{E77BEA46-A89D-4803-B325-58D7B9D0915D}" type="presParOf" srcId="{AE4F957A-826A-462F-8945-5AD4797931A6}" destId="{62F74EB3-CDDD-4F02-8970-92F1CB9154CF}" srcOrd="1" destOrd="0" presId="urn:microsoft.com/office/officeart/2008/layout/LinedList"/>
    <dgm:cxn modelId="{EBEBC212-2121-4612-9FC8-580948B8035C}" type="presParOf" srcId="{1DFF47D3-909A-4661-A6EE-D5960AA84DE7}" destId="{730E7921-A48B-40C5-9AE1-8A9A31AB7BFE}" srcOrd="6" destOrd="0" presId="urn:microsoft.com/office/officeart/2008/layout/LinedList"/>
    <dgm:cxn modelId="{F12D1FBD-9A84-47E2-ACD1-F62F811E8919}" type="presParOf" srcId="{1DFF47D3-909A-4661-A6EE-D5960AA84DE7}" destId="{85F20FCA-16C2-442D-B89D-12D47B591E16}" srcOrd="7" destOrd="0" presId="urn:microsoft.com/office/officeart/2008/layout/LinedList"/>
    <dgm:cxn modelId="{02EAEC85-B59A-4339-83B7-DCE83E703FCE}" type="presParOf" srcId="{85F20FCA-16C2-442D-B89D-12D47B591E16}" destId="{275BAAE0-5E28-4F98-8A75-7CDF35B701E5}" srcOrd="0" destOrd="0" presId="urn:microsoft.com/office/officeart/2008/layout/LinedList"/>
    <dgm:cxn modelId="{4B760081-422E-4921-AB83-B0959D879F6B}" type="presParOf" srcId="{85F20FCA-16C2-442D-B89D-12D47B591E16}" destId="{3E3E0B46-058A-4A43-9520-3DE855B37ED3}" srcOrd="1" destOrd="0" presId="urn:microsoft.com/office/officeart/2008/layout/LinedList"/>
    <dgm:cxn modelId="{059CCEF1-2FAD-4188-A157-8B9ACF3DA585}" type="presParOf" srcId="{1DFF47D3-909A-4661-A6EE-D5960AA84DE7}" destId="{12E35EB9-4068-4314-B1AA-8C2591935583}" srcOrd="8" destOrd="0" presId="urn:microsoft.com/office/officeart/2008/layout/LinedList"/>
    <dgm:cxn modelId="{BE5AFC63-222B-47AF-ACC9-F293FF0428DF}" type="presParOf" srcId="{1DFF47D3-909A-4661-A6EE-D5960AA84DE7}" destId="{88C9DF2E-861C-439C-B97F-051AA5CDCB82}" srcOrd="9" destOrd="0" presId="urn:microsoft.com/office/officeart/2008/layout/LinedList"/>
    <dgm:cxn modelId="{7481562E-80E3-41AC-8513-C2AD6FAF444D}" type="presParOf" srcId="{88C9DF2E-861C-439C-B97F-051AA5CDCB82}" destId="{54A156D2-4C5C-471F-AC91-6E463F3F19DC}" srcOrd="0" destOrd="0" presId="urn:microsoft.com/office/officeart/2008/layout/LinedList"/>
    <dgm:cxn modelId="{DB43B9E4-BA4D-4494-BA65-67DC22EEE20C}" type="presParOf" srcId="{88C9DF2E-861C-439C-B97F-051AA5CDCB82}" destId="{4393345E-D766-4AF0-90FB-CF1666BC309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5C63B4-03C9-4FFF-A3FF-A108F07A4A4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37D66A5-A55C-46B9-AA3A-5E4EC81D1A13}">
      <dgm:prSet/>
      <dgm:spPr/>
      <dgm:t>
        <a:bodyPr/>
        <a:lstStyle/>
        <a:p>
          <a:r>
            <a:rPr lang="en-GB" b="0" i="0"/>
            <a:t>The courts will be reluctant to hold that a claimant has been contributorily negligent in the other circumstances.</a:t>
          </a:r>
          <a:endParaRPr lang="en-US"/>
        </a:p>
      </dgm:t>
    </dgm:pt>
    <dgm:pt modelId="{C7A031D4-D1C9-4BAD-8B87-28E55453092B}" type="parTrans" cxnId="{14BF5B3D-9B79-45D5-AAFB-950D86EFCDA2}">
      <dgm:prSet/>
      <dgm:spPr/>
      <dgm:t>
        <a:bodyPr/>
        <a:lstStyle/>
        <a:p>
          <a:endParaRPr lang="en-US"/>
        </a:p>
      </dgm:t>
    </dgm:pt>
    <dgm:pt modelId="{98D69142-A38F-404E-8BD7-FDBAE79458D5}" type="sibTrans" cxnId="{14BF5B3D-9B79-45D5-AAFB-950D86EFCDA2}">
      <dgm:prSet/>
      <dgm:spPr/>
      <dgm:t>
        <a:bodyPr/>
        <a:lstStyle/>
        <a:p>
          <a:endParaRPr lang="en-US"/>
        </a:p>
      </dgm:t>
    </dgm:pt>
    <dgm:pt modelId="{06E3A5FD-490E-41BF-BDB8-7B88482D7A20}">
      <dgm:prSet/>
      <dgm:spPr/>
      <dgm:t>
        <a:bodyPr/>
        <a:lstStyle/>
        <a:p>
          <a:r>
            <a:rPr lang="en-GB"/>
            <a:t>Can you locate these in your reading?</a:t>
          </a:r>
          <a:endParaRPr lang="en-US"/>
        </a:p>
      </dgm:t>
    </dgm:pt>
    <dgm:pt modelId="{C1EC52C0-4422-4306-B5CE-E8189BAA530F}" type="parTrans" cxnId="{912288AC-C209-43CE-B5A4-791AE5D3196A}">
      <dgm:prSet/>
      <dgm:spPr/>
      <dgm:t>
        <a:bodyPr/>
        <a:lstStyle/>
        <a:p>
          <a:endParaRPr lang="en-US"/>
        </a:p>
      </dgm:t>
    </dgm:pt>
    <dgm:pt modelId="{02F77931-08C3-480D-9885-3DC97457098A}" type="sibTrans" cxnId="{912288AC-C209-43CE-B5A4-791AE5D3196A}">
      <dgm:prSet/>
      <dgm:spPr/>
      <dgm:t>
        <a:bodyPr/>
        <a:lstStyle/>
        <a:p>
          <a:endParaRPr lang="en-US"/>
        </a:p>
      </dgm:t>
    </dgm:pt>
    <dgm:pt modelId="{21FD826B-44D5-4096-BBD9-87584B7BDED4}">
      <dgm:prSet/>
      <dgm:spPr/>
      <dgm:t>
        <a:bodyPr/>
        <a:lstStyle/>
        <a:p>
          <a:r>
            <a:rPr lang="en-GB"/>
            <a:t>Feedback to the rest of the group.</a:t>
          </a:r>
          <a:endParaRPr lang="en-US"/>
        </a:p>
      </dgm:t>
    </dgm:pt>
    <dgm:pt modelId="{DB0BCDB4-D796-4AF9-8E04-CF21233DA804}" type="parTrans" cxnId="{D50464C2-3E81-48C4-B397-CD7835078D25}">
      <dgm:prSet/>
      <dgm:spPr/>
      <dgm:t>
        <a:bodyPr/>
        <a:lstStyle/>
        <a:p>
          <a:endParaRPr lang="en-US"/>
        </a:p>
      </dgm:t>
    </dgm:pt>
    <dgm:pt modelId="{7923E27B-8D7E-4009-AA19-55D93C159A4A}" type="sibTrans" cxnId="{D50464C2-3E81-48C4-B397-CD7835078D25}">
      <dgm:prSet/>
      <dgm:spPr/>
      <dgm:t>
        <a:bodyPr/>
        <a:lstStyle/>
        <a:p>
          <a:endParaRPr lang="en-US"/>
        </a:p>
      </dgm:t>
    </dgm:pt>
    <dgm:pt modelId="{D4267E4F-8771-4F08-9328-9B6A527B4848}" type="pres">
      <dgm:prSet presAssocID="{485C63B4-03C9-4FFF-A3FF-A108F07A4A4A}" presName="root" presStyleCnt="0">
        <dgm:presLayoutVars>
          <dgm:dir/>
          <dgm:resizeHandles val="exact"/>
        </dgm:presLayoutVars>
      </dgm:prSet>
      <dgm:spPr/>
    </dgm:pt>
    <dgm:pt modelId="{9832D746-8064-46FA-8723-FB7BE4E7600F}" type="pres">
      <dgm:prSet presAssocID="{D37D66A5-A55C-46B9-AA3A-5E4EC81D1A13}" presName="compNode" presStyleCnt="0"/>
      <dgm:spPr/>
    </dgm:pt>
    <dgm:pt modelId="{FAAC7D74-48BD-48C3-962A-F53DE9D5CFAF}" type="pres">
      <dgm:prSet presAssocID="{D37D66A5-A55C-46B9-AA3A-5E4EC81D1A13}" presName="bgRect" presStyleLbl="bgShp" presStyleIdx="0" presStyleCnt="3"/>
      <dgm:spPr/>
    </dgm:pt>
    <dgm:pt modelId="{5185D9FA-C17B-4C16-ADF3-05EB54EFFA9F}" type="pres">
      <dgm:prSet presAssocID="{D37D66A5-A55C-46B9-AA3A-5E4EC81D1A1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22C9EF7B-B363-4866-9CD3-15724E165EDE}" type="pres">
      <dgm:prSet presAssocID="{D37D66A5-A55C-46B9-AA3A-5E4EC81D1A13}" presName="spaceRect" presStyleCnt="0"/>
      <dgm:spPr/>
    </dgm:pt>
    <dgm:pt modelId="{0F5427AC-BD4D-41EB-8227-69297BFF6E07}" type="pres">
      <dgm:prSet presAssocID="{D37D66A5-A55C-46B9-AA3A-5E4EC81D1A13}" presName="parTx" presStyleLbl="revTx" presStyleIdx="0" presStyleCnt="3">
        <dgm:presLayoutVars>
          <dgm:chMax val="0"/>
          <dgm:chPref val="0"/>
        </dgm:presLayoutVars>
      </dgm:prSet>
      <dgm:spPr/>
    </dgm:pt>
    <dgm:pt modelId="{EC3C61C2-3C4C-47EC-B74F-49EA3981EA5D}" type="pres">
      <dgm:prSet presAssocID="{98D69142-A38F-404E-8BD7-FDBAE79458D5}" presName="sibTrans" presStyleCnt="0"/>
      <dgm:spPr/>
    </dgm:pt>
    <dgm:pt modelId="{76D95047-6FBC-4E93-B215-35D846155410}" type="pres">
      <dgm:prSet presAssocID="{06E3A5FD-490E-41BF-BDB8-7B88482D7A20}" presName="compNode" presStyleCnt="0"/>
      <dgm:spPr/>
    </dgm:pt>
    <dgm:pt modelId="{F6083892-DC59-47DC-AE4C-60C6853D51AB}" type="pres">
      <dgm:prSet presAssocID="{06E3A5FD-490E-41BF-BDB8-7B88482D7A20}" presName="bgRect" presStyleLbl="bgShp" presStyleIdx="1" presStyleCnt="3"/>
      <dgm:spPr/>
    </dgm:pt>
    <dgm:pt modelId="{8C68B021-162D-49BE-B0A5-5D736BCD30E2}" type="pres">
      <dgm:prSet presAssocID="{06E3A5FD-490E-41BF-BDB8-7B88482D7A2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F9AB9D60-A2F3-4261-9D73-57F4AFB15E8B}" type="pres">
      <dgm:prSet presAssocID="{06E3A5FD-490E-41BF-BDB8-7B88482D7A20}" presName="spaceRect" presStyleCnt="0"/>
      <dgm:spPr/>
    </dgm:pt>
    <dgm:pt modelId="{BE7DD502-0B6B-46B8-B96D-C18DFF46E20F}" type="pres">
      <dgm:prSet presAssocID="{06E3A5FD-490E-41BF-BDB8-7B88482D7A20}" presName="parTx" presStyleLbl="revTx" presStyleIdx="1" presStyleCnt="3">
        <dgm:presLayoutVars>
          <dgm:chMax val="0"/>
          <dgm:chPref val="0"/>
        </dgm:presLayoutVars>
      </dgm:prSet>
      <dgm:spPr/>
    </dgm:pt>
    <dgm:pt modelId="{6CA4FD72-476A-4196-8E4F-B882D56E971F}" type="pres">
      <dgm:prSet presAssocID="{02F77931-08C3-480D-9885-3DC97457098A}" presName="sibTrans" presStyleCnt="0"/>
      <dgm:spPr/>
    </dgm:pt>
    <dgm:pt modelId="{E4F7FC7E-8788-4180-8869-DF4F4B97E01C}" type="pres">
      <dgm:prSet presAssocID="{21FD826B-44D5-4096-BBD9-87584B7BDED4}" presName="compNode" presStyleCnt="0"/>
      <dgm:spPr/>
    </dgm:pt>
    <dgm:pt modelId="{8804E515-2C44-4D96-951B-06E1C56FC843}" type="pres">
      <dgm:prSet presAssocID="{21FD826B-44D5-4096-BBD9-87584B7BDED4}" presName="bgRect" presStyleLbl="bgShp" presStyleIdx="2" presStyleCnt="3"/>
      <dgm:spPr/>
    </dgm:pt>
    <dgm:pt modelId="{15BDF96F-9713-4228-B04B-22FF7002745A}" type="pres">
      <dgm:prSet presAssocID="{21FD826B-44D5-4096-BBD9-87584B7BDE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B00967FA-DABE-4247-BE2B-26BD3D118050}" type="pres">
      <dgm:prSet presAssocID="{21FD826B-44D5-4096-BBD9-87584B7BDED4}" presName="spaceRect" presStyleCnt="0"/>
      <dgm:spPr/>
    </dgm:pt>
    <dgm:pt modelId="{DC742BE4-693A-423B-BA1E-B0FC663EBC26}" type="pres">
      <dgm:prSet presAssocID="{21FD826B-44D5-4096-BBD9-87584B7BDED4}" presName="parTx" presStyleLbl="revTx" presStyleIdx="2" presStyleCnt="3">
        <dgm:presLayoutVars>
          <dgm:chMax val="0"/>
          <dgm:chPref val="0"/>
        </dgm:presLayoutVars>
      </dgm:prSet>
      <dgm:spPr/>
    </dgm:pt>
  </dgm:ptLst>
  <dgm:cxnLst>
    <dgm:cxn modelId="{C1935134-FA53-4865-B40F-5DA714C98ECA}" type="presOf" srcId="{21FD826B-44D5-4096-BBD9-87584B7BDED4}" destId="{DC742BE4-693A-423B-BA1E-B0FC663EBC26}" srcOrd="0" destOrd="0" presId="urn:microsoft.com/office/officeart/2018/2/layout/IconVerticalSolidList"/>
    <dgm:cxn modelId="{14BF5B3D-9B79-45D5-AAFB-950D86EFCDA2}" srcId="{485C63B4-03C9-4FFF-A3FF-A108F07A4A4A}" destId="{D37D66A5-A55C-46B9-AA3A-5E4EC81D1A13}" srcOrd="0" destOrd="0" parTransId="{C7A031D4-D1C9-4BAD-8B87-28E55453092B}" sibTransId="{98D69142-A38F-404E-8BD7-FDBAE79458D5}"/>
    <dgm:cxn modelId="{EB0B0761-6F1E-4DDF-A812-EB4E6522DD43}" type="presOf" srcId="{485C63B4-03C9-4FFF-A3FF-A108F07A4A4A}" destId="{D4267E4F-8771-4F08-9328-9B6A527B4848}" srcOrd="0" destOrd="0" presId="urn:microsoft.com/office/officeart/2018/2/layout/IconVerticalSolidList"/>
    <dgm:cxn modelId="{A0632853-55BE-4DF6-B20C-F71E08FD5B24}" type="presOf" srcId="{D37D66A5-A55C-46B9-AA3A-5E4EC81D1A13}" destId="{0F5427AC-BD4D-41EB-8227-69297BFF6E07}" srcOrd="0" destOrd="0" presId="urn:microsoft.com/office/officeart/2018/2/layout/IconVerticalSolidList"/>
    <dgm:cxn modelId="{912288AC-C209-43CE-B5A4-791AE5D3196A}" srcId="{485C63B4-03C9-4FFF-A3FF-A108F07A4A4A}" destId="{06E3A5FD-490E-41BF-BDB8-7B88482D7A20}" srcOrd="1" destOrd="0" parTransId="{C1EC52C0-4422-4306-B5CE-E8189BAA530F}" sibTransId="{02F77931-08C3-480D-9885-3DC97457098A}"/>
    <dgm:cxn modelId="{B3CE8AAD-9A1B-439D-B4BA-F2C5F2E3FDAC}" type="presOf" srcId="{06E3A5FD-490E-41BF-BDB8-7B88482D7A20}" destId="{BE7DD502-0B6B-46B8-B96D-C18DFF46E20F}" srcOrd="0" destOrd="0" presId="urn:microsoft.com/office/officeart/2018/2/layout/IconVerticalSolidList"/>
    <dgm:cxn modelId="{D50464C2-3E81-48C4-B397-CD7835078D25}" srcId="{485C63B4-03C9-4FFF-A3FF-A108F07A4A4A}" destId="{21FD826B-44D5-4096-BBD9-87584B7BDED4}" srcOrd="2" destOrd="0" parTransId="{DB0BCDB4-D796-4AF9-8E04-CF21233DA804}" sibTransId="{7923E27B-8D7E-4009-AA19-55D93C159A4A}"/>
    <dgm:cxn modelId="{9F520136-E5FF-4BAD-9D3A-0E2497E54987}" type="presParOf" srcId="{D4267E4F-8771-4F08-9328-9B6A527B4848}" destId="{9832D746-8064-46FA-8723-FB7BE4E7600F}" srcOrd="0" destOrd="0" presId="urn:microsoft.com/office/officeart/2018/2/layout/IconVerticalSolidList"/>
    <dgm:cxn modelId="{81B3AC47-0560-4BF6-9230-1C194138CF41}" type="presParOf" srcId="{9832D746-8064-46FA-8723-FB7BE4E7600F}" destId="{FAAC7D74-48BD-48C3-962A-F53DE9D5CFAF}" srcOrd="0" destOrd="0" presId="urn:microsoft.com/office/officeart/2018/2/layout/IconVerticalSolidList"/>
    <dgm:cxn modelId="{B98C9391-9C93-4C4C-8ECA-725F9C312A0C}" type="presParOf" srcId="{9832D746-8064-46FA-8723-FB7BE4E7600F}" destId="{5185D9FA-C17B-4C16-ADF3-05EB54EFFA9F}" srcOrd="1" destOrd="0" presId="urn:microsoft.com/office/officeart/2018/2/layout/IconVerticalSolidList"/>
    <dgm:cxn modelId="{59482AE4-E450-4631-A009-B43784B400B4}" type="presParOf" srcId="{9832D746-8064-46FA-8723-FB7BE4E7600F}" destId="{22C9EF7B-B363-4866-9CD3-15724E165EDE}" srcOrd="2" destOrd="0" presId="urn:microsoft.com/office/officeart/2018/2/layout/IconVerticalSolidList"/>
    <dgm:cxn modelId="{CABD6310-34D5-41DC-90ED-2DF386461805}" type="presParOf" srcId="{9832D746-8064-46FA-8723-FB7BE4E7600F}" destId="{0F5427AC-BD4D-41EB-8227-69297BFF6E07}" srcOrd="3" destOrd="0" presId="urn:microsoft.com/office/officeart/2018/2/layout/IconVerticalSolidList"/>
    <dgm:cxn modelId="{AECB7771-E48E-4C01-9D78-E3D0007363B2}" type="presParOf" srcId="{D4267E4F-8771-4F08-9328-9B6A527B4848}" destId="{EC3C61C2-3C4C-47EC-B74F-49EA3981EA5D}" srcOrd="1" destOrd="0" presId="urn:microsoft.com/office/officeart/2018/2/layout/IconVerticalSolidList"/>
    <dgm:cxn modelId="{B7D1B5E4-AF7E-4059-A14B-AAB172599F88}" type="presParOf" srcId="{D4267E4F-8771-4F08-9328-9B6A527B4848}" destId="{76D95047-6FBC-4E93-B215-35D846155410}" srcOrd="2" destOrd="0" presId="urn:microsoft.com/office/officeart/2018/2/layout/IconVerticalSolidList"/>
    <dgm:cxn modelId="{94116AFE-73C7-407C-A6A4-D405F9EBE527}" type="presParOf" srcId="{76D95047-6FBC-4E93-B215-35D846155410}" destId="{F6083892-DC59-47DC-AE4C-60C6853D51AB}" srcOrd="0" destOrd="0" presId="urn:microsoft.com/office/officeart/2018/2/layout/IconVerticalSolidList"/>
    <dgm:cxn modelId="{2D992CEF-4803-42FF-9C29-51E1D37DD849}" type="presParOf" srcId="{76D95047-6FBC-4E93-B215-35D846155410}" destId="{8C68B021-162D-49BE-B0A5-5D736BCD30E2}" srcOrd="1" destOrd="0" presId="urn:microsoft.com/office/officeart/2018/2/layout/IconVerticalSolidList"/>
    <dgm:cxn modelId="{CA2E5D6F-AEA8-46FB-8D57-52658F92D1B6}" type="presParOf" srcId="{76D95047-6FBC-4E93-B215-35D846155410}" destId="{F9AB9D60-A2F3-4261-9D73-57F4AFB15E8B}" srcOrd="2" destOrd="0" presId="urn:microsoft.com/office/officeart/2018/2/layout/IconVerticalSolidList"/>
    <dgm:cxn modelId="{6EDA8CCC-23D1-4D69-BF40-53BE48638B46}" type="presParOf" srcId="{76D95047-6FBC-4E93-B215-35D846155410}" destId="{BE7DD502-0B6B-46B8-B96D-C18DFF46E20F}" srcOrd="3" destOrd="0" presId="urn:microsoft.com/office/officeart/2018/2/layout/IconVerticalSolidList"/>
    <dgm:cxn modelId="{A81B16C3-03F4-475E-9904-9CED6230AAE1}" type="presParOf" srcId="{D4267E4F-8771-4F08-9328-9B6A527B4848}" destId="{6CA4FD72-476A-4196-8E4F-B882D56E971F}" srcOrd="3" destOrd="0" presId="urn:microsoft.com/office/officeart/2018/2/layout/IconVerticalSolidList"/>
    <dgm:cxn modelId="{19A02009-DF39-4B26-B301-08ED49DD2E20}" type="presParOf" srcId="{D4267E4F-8771-4F08-9328-9B6A527B4848}" destId="{E4F7FC7E-8788-4180-8869-DF4F4B97E01C}" srcOrd="4" destOrd="0" presId="urn:microsoft.com/office/officeart/2018/2/layout/IconVerticalSolidList"/>
    <dgm:cxn modelId="{CACA0FFF-E22A-481C-9DC2-90A0316151A3}" type="presParOf" srcId="{E4F7FC7E-8788-4180-8869-DF4F4B97E01C}" destId="{8804E515-2C44-4D96-951B-06E1C56FC843}" srcOrd="0" destOrd="0" presId="urn:microsoft.com/office/officeart/2018/2/layout/IconVerticalSolidList"/>
    <dgm:cxn modelId="{9855454C-8D5F-452B-AC43-DA1FCC614430}" type="presParOf" srcId="{E4F7FC7E-8788-4180-8869-DF4F4B97E01C}" destId="{15BDF96F-9713-4228-B04B-22FF7002745A}" srcOrd="1" destOrd="0" presId="urn:microsoft.com/office/officeart/2018/2/layout/IconVerticalSolidList"/>
    <dgm:cxn modelId="{D069E779-CBCB-4B11-8830-BE641D2E46BD}" type="presParOf" srcId="{E4F7FC7E-8788-4180-8869-DF4F4B97E01C}" destId="{B00967FA-DABE-4247-BE2B-26BD3D118050}" srcOrd="2" destOrd="0" presId="urn:microsoft.com/office/officeart/2018/2/layout/IconVerticalSolidList"/>
    <dgm:cxn modelId="{824C70DE-43BB-4328-B859-51DF13EA5364}" type="presParOf" srcId="{E4F7FC7E-8788-4180-8869-DF4F4B97E01C}" destId="{DC742BE4-693A-423B-BA1E-B0FC663EBC2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249BC4C-FBCD-4868-B030-C9D3B56CAF13}"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9DD22CDF-0245-4B89-A6B7-45F83BA74096}">
      <dgm:prSet/>
      <dgm:spPr/>
      <dgm:t>
        <a:bodyPr/>
        <a:lstStyle/>
        <a:p>
          <a:pPr>
            <a:defRPr cap="all"/>
          </a:pPr>
          <a:r>
            <a:rPr lang="en-GB" dirty="0"/>
            <a:t>You will be put into GROUPS and given a case. </a:t>
          </a:r>
          <a:endParaRPr lang="en-US" dirty="0"/>
        </a:p>
      </dgm:t>
    </dgm:pt>
    <dgm:pt modelId="{11A4B1D1-2416-4F4E-890D-E0D5F333E97C}" type="parTrans" cxnId="{9644D878-E364-4224-B298-66091E0750AD}">
      <dgm:prSet/>
      <dgm:spPr/>
      <dgm:t>
        <a:bodyPr/>
        <a:lstStyle/>
        <a:p>
          <a:endParaRPr lang="en-US"/>
        </a:p>
      </dgm:t>
    </dgm:pt>
    <dgm:pt modelId="{69A16CE6-2AA6-467C-BCB9-F6E0CBD02E2B}" type="sibTrans" cxnId="{9644D878-E364-4224-B298-66091E0750AD}">
      <dgm:prSet/>
      <dgm:spPr/>
      <dgm:t>
        <a:bodyPr/>
        <a:lstStyle/>
        <a:p>
          <a:endParaRPr lang="en-US"/>
        </a:p>
      </dgm:t>
    </dgm:pt>
    <dgm:pt modelId="{3C06E2E9-5910-4C52-8064-50F1AD557A47}">
      <dgm:prSet/>
      <dgm:spPr/>
      <dgm:t>
        <a:bodyPr/>
        <a:lstStyle/>
        <a:p>
          <a:pPr>
            <a:defRPr cap="all"/>
          </a:pPr>
          <a:r>
            <a:rPr lang="en-GB"/>
            <a:t>You need to decide whether negligence has occurred and if there are any defences available. </a:t>
          </a:r>
          <a:endParaRPr lang="en-US"/>
        </a:p>
      </dgm:t>
    </dgm:pt>
    <dgm:pt modelId="{9D4EA15A-BB44-4543-80FF-9F8CEC55E480}" type="parTrans" cxnId="{2201EDA4-1BF9-402D-B338-096BB6AF8520}">
      <dgm:prSet/>
      <dgm:spPr/>
      <dgm:t>
        <a:bodyPr/>
        <a:lstStyle/>
        <a:p>
          <a:endParaRPr lang="en-US"/>
        </a:p>
      </dgm:t>
    </dgm:pt>
    <dgm:pt modelId="{C8EB07C0-4B02-483C-8A1F-477877DFAD88}" type="sibTrans" cxnId="{2201EDA4-1BF9-402D-B338-096BB6AF8520}">
      <dgm:prSet/>
      <dgm:spPr/>
      <dgm:t>
        <a:bodyPr/>
        <a:lstStyle/>
        <a:p>
          <a:endParaRPr lang="en-US"/>
        </a:p>
      </dgm:t>
    </dgm:pt>
    <dgm:pt modelId="{D4CA38AD-96FE-4C26-8A2C-202150917C13}">
      <dgm:prSet/>
      <dgm:spPr/>
      <dgm:t>
        <a:bodyPr/>
        <a:lstStyle/>
        <a:p>
          <a:pPr>
            <a:defRPr cap="all"/>
          </a:pPr>
          <a:r>
            <a:rPr lang="en-GB"/>
            <a:t>You will then need to prepare to feedback to the class. </a:t>
          </a:r>
          <a:endParaRPr lang="en-US"/>
        </a:p>
      </dgm:t>
    </dgm:pt>
    <dgm:pt modelId="{49CE5DC8-6A59-4B9C-8C85-FA65B874DB18}" type="parTrans" cxnId="{A0B65A51-C17F-4B7A-8BDD-7C8ED2740A4A}">
      <dgm:prSet/>
      <dgm:spPr/>
      <dgm:t>
        <a:bodyPr/>
        <a:lstStyle/>
        <a:p>
          <a:endParaRPr lang="en-US"/>
        </a:p>
      </dgm:t>
    </dgm:pt>
    <dgm:pt modelId="{5D47A503-334C-4A24-AE9C-74B5379BD971}" type="sibTrans" cxnId="{A0B65A51-C17F-4B7A-8BDD-7C8ED2740A4A}">
      <dgm:prSet/>
      <dgm:spPr/>
      <dgm:t>
        <a:bodyPr/>
        <a:lstStyle/>
        <a:p>
          <a:endParaRPr lang="en-US"/>
        </a:p>
      </dgm:t>
    </dgm:pt>
    <dgm:pt modelId="{855CDFBE-5DF2-4433-BA89-2239BBE345D1}">
      <dgm:prSet/>
      <dgm:spPr/>
      <dgm:t>
        <a:bodyPr/>
        <a:lstStyle/>
        <a:p>
          <a:pPr>
            <a:defRPr cap="all"/>
          </a:pPr>
          <a:r>
            <a:rPr lang="en-US" dirty="0"/>
            <a:t>TIME LIMITED.</a:t>
          </a:r>
        </a:p>
      </dgm:t>
    </dgm:pt>
    <dgm:pt modelId="{8B23A8CB-E21D-4B85-B58D-E2DF7E096BC2}" type="parTrans" cxnId="{6AD7B70F-010D-494A-9214-593B9AF81596}">
      <dgm:prSet/>
      <dgm:spPr/>
      <dgm:t>
        <a:bodyPr/>
        <a:lstStyle/>
        <a:p>
          <a:endParaRPr lang="en-US"/>
        </a:p>
      </dgm:t>
    </dgm:pt>
    <dgm:pt modelId="{385B9F50-A497-4246-8BDC-461994550546}" type="sibTrans" cxnId="{6AD7B70F-010D-494A-9214-593B9AF81596}">
      <dgm:prSet/>
      <dgm:spPr/>
      <dgm:t>
        <a:bodyPr/>
        <a:lstStyle/>
        <a:p>
          <a:endParaRPr lang="en-US"/>
        </a:p>
      </dgm:t>
    </dgm:pt>
    <dgm:pt modelId="{D710639B-B35C-46F9-9933-30E642B5B358}" type="pres">
      <dgm:prSet presAssocID="{A249BC4C-FBCD-4868-B030-C9D3B56CAF13}" presName="root" presStyleCnt="0">
        <dgm:presLayoutVars>
          <dgm:dir/>
          <dgm:resizeHandles val="exact"/>
        </dgm:presLayoutVars>
      </dgm:prSet>
      <dgm:spPr/>
    </dgm:pt>
    <dgm:pt modelId="{62C9A3EC-7DCB-4AC8-965A-BDF4F20AF00C}" type="pres">
      <dgm:prSet presAssocID="{9DD22CDF-0245-4B89-A6B7-45F83BA74096}" presName="compNode" presStyleCnt="0"/>
      <dgm:spPr/>
    </dgm:pt>
    <dgm:pt modelId="{B2EB53F2-5773-456B-AA48-AEE1F1C2C129}" type="pres">
      <dgm:prSet presAssocID="{9DD22CDF-0245-4B89-A6B7-45F83BA74096}" presName="iconBgRect" presStyleLbl="bgShp" presStyleIdx="0" presStyleCnt="4"/>
      <dgm:spPr>
        <a:prstGeom prst="round2DiagRect">
          <a:avLst>
            <a:gd name="adj1" fmla="val 29727"/>
            <a:gd name="adj2" fmla="val 0"/>
          </a:avLst>
        </a:prstGeom>
      </dgm:spPr>
    </dgm:pt>
    <dgm:pt modelId="{A55D20C2-9A18-4BAF-8B7C-21641F9AF9A6}" type="pres">
      <dgm:prSet presAssocID="{9DD22CDF-0245-4B89-A6B7-45F83BA7409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C920C64D-363A-452D-A63E-A00458F1DD49}" type="pres">
      <dgm:prSet presAssocID="{9DD22CDF-0245-4B89-A6B7-45F83BA74096}" presName="spaceRect" presStyleCnt="0"/>
      <dgm:spPr/>
    </dgm:pt>
    <dgm:pt modelId="{6358A0AA-907A-41E5-AF68-70EA75E8EF9E}" type="pres">
      <dgm:prSet presAssocID="{9DD22CDF-0245-4B89-A6B7-45F83BA74096}" presName="textRect" presStyleLbl="revTx" presStyleIdx="0" presStyleCnt="4">
        <dgm:presLayoutVars>
          <dgm:chMax val="1"/>
          <dgm:chPref val="1"/>
        </dgm:presLayoutVars>
      </dgm:prSet>
      <dgm:spPr/>
    </dgm:pt>
    <dgm:pt modelId="{9670BA0F-CB43-4BA0-A392-9B71D8901320}" type="pres">
      <dgm:prSet presAssocID="{69A16CE6-2AA6-467C-BCB9-F6E0CBD02E2B}" presName="sibTrans" presStyleCnt="0"/>
      <dgm:spPr/>
    </dgm:pt>
    <dgm:pt modelId="{39CE2EFD-DD1D-48A1-AA67-C2C7112859BA}" type="pres">
      <dgm:prSet presAssocID="{3C06E2E9-5910-4C52-8064-50F1AD557A47}" presName="compNode" presStyleCnt="0"/>
      <dgm:spPr/>
    </dgm:pt>
    <dgm:pt modelId="{602190B7-CA47-4CA0-91F9-F5EBA0AA2B66}" type="pres">
      <dgm:prSet presAssocID="{3C06E2E9-5910-4C52-8064-50F1AD557A47}" presName="iconBgRect" presStyleLbl="bgShp" presStyleIdx="1" presStyleCnt="4"/>
      <dgm:spPr>
        <a:prstGeom prst="round2DiagRect">
          <a:avLst>
            <a:gd name="adj1" fmla="val 29727"/>
            <a:gd name="adj2" fmla="val 0"/>
          </a:avLst>
        </a:prstGeom>
      </dgm:spPr>
    </dgm:pt>
    <dgm:pt modelId="{515907EA-A084-4F51-8227-81DA0CBCDD94}" type="pres">
      <dgm:prSet presAssocID="{3C06E2E9-5910-4C52-8064-50F1AD557A4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fighter"/>
        </a:ext>
      </dgm:extLst>
    </dgm:pt>
    <dgm:pt modelId="{939AEC96-ABC8-4CB5-B8FC-5038F3F0E13A}" type="pres">
      <dgm:prSet presAssocID="{3C06E2E9-5910-4C52-8064-50F1AD557A47}" presName="spaceRect" presStyleCnt="0"/>
      <dgm:spPr/>
    </dgm:pt>
    <dgm:pt modelId="{280C2864-126D-4432-BAA1-5BA887B5F050}" type="pres">
      <dgm:prSet presAssocID="{3C06E2E9-5910-4C52-8064-50F1AD557A47}" presName="textRect" presStyleLbl="revTx" presStyleIdx="1" presStyleCnt="4">
        <dgm:presLayoutVars>
          <dgm:chMax val="1"/>
          <dgm:chPref val="1"/>
        </dgm:presLayoutVars>
      </dgm:prSet>
      <dgm:spPr/>
    </dgm:pt>
    <dgm:pt modelId="{15C0ED45-0987-4D8B-A11C-ED9EACCBD701}" type="pres">
      <dgm:prSet presAssocID="{C8EB07C0-4B02-483C-8A1F-477877DFAD88}" presName="sibTrans" presStyleCnt="0"/>
      <dgm:spPr/>
    </dgm:pt>
    <dgm:pt modelId="{C45DA17C-28ED-460F-9EFE-A21ED4D2438A}" type="pres">
      <dgm:prSet presAssocID="{D4CA38AD-96FE-4C26-8A2C-202150917C13}" presName="compNode" presStyleCnt="0"/>
      <dgm:spPr/>
    </dgm:pt>
    <dgm:pt modelId="{B58C08EC-E3D0-452D-AC24-9017116B394E}" type="pres">
      <dgm:prSet presAssocID="{D4CA38AD-96FE-4C26-8A2C-202150917C13}" presName="iconBgRect" presStyleLbl="bgShp" presStyleIdx="2" presStyleCnt="4"/>
      <dgm:spPr>
        <a:prstGeom prst="round2DiagRect">
          <a:avLst>
            <a:gd name="adj1" fmla="val 29727"/>
            <a:gd name="adj2" fmla="val 0"/>
          </a:avLst>
        </a:prstGeom>
      </dgm:spPr>
    </dgm:pt>
    <dgm:pt modelId="{8AC88766-5C97-470F-A523-1CB614F3426A}" type="pres">
      <dgm:prSet presAssocID="{D4CA38AD-96FE-4C26-8A2C-202150917C1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11036D55-381F-4AE7-B5C3-31C02F2D4CDE}" type="pres">
      <dgm:prSet presAssocID="{D4CA38AD-96FE-4C26-8A2C-202150917C13}" presName="spaceRect" presStyleCnt="0"/>
      <dgm:spPr/>
    </dgm:pt>
    <dgm:pt modelId="{1EEC9172-7568-42A1-A009-EFD616A9C97F}" type="pres">
      <dgm:prSet presAssocID="{D4CA38AD-96FE-4C26-8A2C-202150917C13}" presName="textRect" presStyleLbl="revTx" presStyleIdx="2" presStyleCnt="4">
        <dgm:presLayoutVars>
          <dgm:chMax val="1"/>
          <dgm:chPref val="1"/>
        </dgm:presLayoutVars>
      </dgm:prSet>
      <dgm:spPr/>
    </dgm:pt>
    <dgm:pt modelId="{E485D322-A866-48AD-9853-A21A5771CB41}" type="pres">
      <dgm:prSet presAssocID="{5D47A503-334C-4A24-AE9C-74B5379BD971}" presName="sibTrans" presStyleCnt="0"/>
      <dgm:spPr/>
    </dgm:pt>
    <dgm:pt modelId="{592F9F2E-8C5A-4960-B9A2-3D2C10AEA7A7}" type="pres">
      <dgm:prSet presAssocID="{855CDFBE-5DF2-4433-BA89-2239BBE345D1}" presName="compNode" presStyleCnt="0"/>
      <dgm:spPr/>
    </dgm:pt>
    <dgm:pt modelId="{FD2D2840-A9AE-445A-B60D-3D1B79788792}" type="pres">
      <dgm:prSet presAssocID="{855CDFBE-5DF2-4433-BA89-2239BBE345D1}" presName="iconBgRect" presStyleLbl="bgShp" presStyleIdx="3" presStyleCnt="4"/>
      <dgm:spPr>
        <a:prstGeom prst="round2DiagRect">
          <a:avLst>
            <a:gd name="adj1" fmla="val 29727"/>
            <a:gd name="adj2" fmla="val 0"/>
          </a:avLst>
        </a:prstGeom>
      </dgm:spPr>
    </dgm:pt>
    <dgm:pt modelId="{C81E8A1D-2DC3-4BA7-AEB4-4AEAE0F9795E}" type="pres">
      <dgm:prSet presAssocID="{855CDFBE-5DF2-4433-BA89-2239BBE345D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460F657F-0072-4471-9482-52A205EDF9DD}" type="pres">
      <dgm:prSet presAssocID="{855CDFBE-5DF2-4433-BA89-2239BBE345D1}" presName="spaceRect" presStyleCnt="0"/>
      <dgm:spPr/>
    </dgm:pt>
    <dgm:pt modelId="{F26D686E-9E00-4627-B447-A38949E081FB}" type="pres">
      <dgm:prSet presAssocID="{855CDFBE-5DF2-4433-BA89-2239BBE345D1}" presName="textRect" presStyleLbl="revTx" presStyleIdx="3" presStyleCnt="4">
        <dgm:presLayoutVars>
          <dgm:chMax val="1"/>
          <dgm:chPref val="1"/>
        </dgm:presLayoutVars>
      </dgm:prSet>
      <dgm:spPr/>
    </dgm:pt>
  </dgm:ptLst>
  <dgm:cxnLst>
    <dgm:cxn modelId="{6AD7B70F-010D-494A-9214-593B9AF81596}" srcId="{A249BC4C-FBCD-4868-B030-C9D3B56CAF13}" destId="{855CDFBE-5DF2-4433-BA89-2239BBE345D1}" srcOrd="3" destOrd="0" parTransId="{8B23A8CB-E21D-4B85-B58D-E2DF7E096BC2}" sibTransId="{385B9F50-A497-4246-8BDC-461994550546}"/>
    <dgm:cxn modelId="{6D3F1B5C-60F3-44C2-916E-8AE1EDE55D70}" type="presOf" srcId="{A249BC4C-FBCD-4868-B030-C9D3B56CAF13}" destId="{D710639B-B35C-46F9-9933-30E642B5B358}" srcOrd="0" destOrd="0" presId="urn:microsoft.com/office/officeart/2018/5/layout/IconLeafLabelList"/>
    <dgm:cxn modelId="{A0B65A51-C17F-4B7A-8BDD-7C8ED2740A4A}" srcId="{A249BC4C-FBCD-4868-B030-C9D3B56CAF13}" destId="{D4CA38AD-96FE-4C26-8A2C-202150917C13}" srcOrd="2" destOrd="0" parTransId="{49CE5DC8-6A59-4B9C-8C85-FA65B874DB18}" sibTransId="{5D47A503-334C-4A24-AE9C-74B5379BD971}"/>
    <dgm:cxn modelId="{3C99F856-9DE8-420B-BFF2-DA8660A3EB6F}" type="presOf" srcId="{855CDFBE-5DF2-4433-BA89-2239BBE345D1}" destId="{F26D686E-9E00-4627-B447-A38949E081FB}" srcOrd="0" destOrd="0" presId="urn:microsoft.com/office/officeart/2018/5/layout/IconLeafLabelList"/>
    <dgm:cxn modelId="{9644D878-E364-4224-B298-66091E0750AD}" srcId="{A249BC4C-FBCD-4868-B030-C9D3B56CAF13}" destId="{9DD22CDF-0245-4B89-A6B7-45F83BA74096}" srcOrd="0" destOrd="0" parTransId="{11A4B1D1-2416-4F4E-890D-E0D5F333E97C}" sibTransId="{69A16CE6-2AA6-467C-BCB9-F6E0CBD02E2B}"/>
    <dgm:cxn modelId="{EA351F81-6BDD-4ACC-B072-8E513E62A7BF}" type="presOf" srcId="{9DD22CDF-0245-4B89-A6B7-45F83BA74096}" destId="{6358A0AA-907A-41E5-AF68-70EA75E8EF9E}" srcOrd="0" destOrd="0" presId="urn:microsoft.com/office/officeart/2018/5/layout/IconLeafLabelList"/>
    <dgm:cxn modelId="{2201EDA4-1BF9-402D-B338-096BB6AF8520}" srcId="{A249BC4C-FBCD-4868-B030-C9D3B56CAF13}" destId="{3C06E2E9-5910-4C52-8064-50F1AD557A47}" srcOrd="1" destOrd="0" parTransId="{9D4EA15A-BB44-4543-80FF-9F8CEC55E480}" sibTransId="{C8EB07C0-4B02-483C-8A1F-477877DFAD88}"/>
    <dgm:cxn modelId="{7FFCADC0-D922-4FEB-9145-1B9B0F591E6A}" type="presOf" srcId="{D4CA38AD-96FE-4C26-8A2C-202150917C13}" destId="{1EEC9172-7568-42A1-A009-EFD616A9C97F}" srcOrd="0" destOrd="0" presId="urn:microsoft.com/office/officeart/2018/5/layout/IconLeafLabelList"/>
    <dgm:cxn modelId="{8A0504DB-D77F-43C0-9BD6-DF3BA71F4273}" type="presOf" srcId="{3C06E2E9-5910-4C52-8064-50F1AD557A47}" destId="{280C2864-126D-4432-BAA1-5BA887B5F050}" srcOrd="0" destOrd="0" presId="urn:microsoft.com/office/officeart/2018/5/layout/IconLeafLabelList"/>
    <dgm:cxn modelId="{0DA52069-8AA0-4AF3-AF1E-350BE95BF17C}" type="presParOf" srcId="{D710639B-B35C-46F9-9933-30E642B5B358}" destId="{62C9A3EC-7DCB-4AC8-965A-BDF4F20AF00C}" srcOrd="0" destOrd="0" presId="urn:microsoft.com/office/officeart/2018/5/layout/IconLeafLabelList"/>
    <dgm:cxn modelId="{AA24C625-E7EE-4F41-938D-57FEBC0BF346}" type="presParOf" srcId="{62C9A3EC-7DCB-4AC8-965A-BDF4F20AF00C}" destId="{B2EB53F2-5773-456B-AA48-AEE1F1C2C129}" srcOrd="0" destOrd="0" presId="urn:microsoft.com/office/officeart/2018/5/layout/IconLeafLabelList"/>
    <dgm:cxn modelId="{2F76434E-95BF-4B4E-AED7-471B5D47FE80}" type="presParOf" srcId="{62C9A3EC-7DCB-4AC8-965A-BDF4F20AF00C}" destId="{A55D20C2-9A18-4BAF-8B7C-21641F9AF9A6}" srcOrd="1" destOrd="0" presId="urn:microsoft.com/office/officeart/2018/5/layout/IconLeafLabelList"/>
    <dgm:cxn modelId="{7CBF00F6-687C-4B01-8079-E1FBC3BADF92}" type="presParOf" srcId="{62C9A3EC-7DCB-4AC8-965A-BDF4F20AF00C}" destId="{C920C64D-363A-452D-A63E-A00458F1DD49}" srcOrd="2" destOrd="0" presId="urn:microsoft.com/office/officeart/2018/5/layout/IconLeafLabelList"/>
    <dgm:cxn modelId="{05D470DB-6611-4D7D-9208-BB6B67E53566}" type="presParOf" srcId="{62C9A3EC-7DCB-4AC8-965A-BDF4F20AF00C}" destId="{6358A0AA-907A-41E5-AF68-70EA75E8EF9E}" srcOrd="3" destOrd="0" presId="urn:microsoft.com/office/officeart/2018/5/layout/IconLeafLabelList"/>
    <dgm:cxn modelId="{51CC8C4D-44C6-440F-BD4A-2CDFA10FF798}" type="presParOf" srcId="{D710639B-B35C-46F9-9933-30E642B5B358}" destId="{9670BA0F-CB43-4BA0-A392-9B71D8901320}" srcOrd="1" destOrd="0" presId="urn:microsoft.com/office/officeart/2018/5/layout/IconLeafLabelList"/>
    <dgm:cxn modelId="{0C7AAE80-48E3-4936-8C22-6107FD020BFE}" type="presParOf" srcId="{D710639B-B35C-46F9-9933-30E642B5B358}" destId="{39CE2EFD-DD1D-48A1-AA67-C2C7112859BA}" srcOrd="2" destOrd="0" presId="urn:microsoft.com/office/officeart/2018/5/layout/IconLeafLabelList"/>
    <dgm:cxn modelId="{C2E357D4-B58A-438A-8184-A45A0DA4088A}" type="presParOf" srcId="{39CE2EFD-DD1D-48A1-AA67-C2C7112859BA}" destId="{602190B7-CA47-4CA0-91F9-F5EBA0AA2B66}" srcOrd="0" destOrd="0" presId="urn:microsoft.com/office/officeart/2018/5/layout/IconLeafLabelList"/>
    <dgm:cxn modelId="{2210F693-BED3-4E0E-A0FC-B711764094E9}" type="presParOf" srcId="{39CE2EFD-DD1D-48A1-AA67-C2C7112859BA}" destId="{515907EA-A084-4F51-8227-81DA0CBCDD94}" srcOrd="1" destOrd="0" presId="urn:microsoft.com/office/officeart/2018/5/layout/IconLeafLabelList"/>
    <dgm:cxn modelId="{C3290513-0606-45FE-9796-983FCFCDAD40}" type="presParOf" srcId="{39CE2EFD-DD1D-48A1-AA67-C2C7112859BA}" destId="{939AEC96-ABC8-4CB5-B8FC-5038F3F0E13A}" srcOrd="2" destOrd="0" presId="urn:microsoft.com/office/officeart/2018/5/layout/IconLeafLabelList"/>
    <dgm:cxn modelId="{C13C02C3-7529-45E6-A781-B0EFFBC83151}" type="presParOf" srcId="{39CE2EFD-DD1D-48A1-AA67-C2C7112859BA}" destId="{280C2864-126D-4432-BAA1-5BA887B5F050}" srcOrd="3" destOrd="0" presId="urn:microsoft.com/office/officeart/2018/5/layout/IconLeafLabelList"/>
    <dgm:cxn modelId="{871DA0E7-7417-49A1-8A42-F4FBD66032CE}" type="presParOf" srcId="{D710639B-B35C-46F9-9933-30E642B5B358}" destId="{15C0ED45-0987-4D8B-A11C-ED9EACCBD701}" srcOrd="3" destOrd="0" presId="urn:microsoft.com/office/officeart/2018/5/layout/IconLeafLabelList"/>
    <dgm:cxn modelId="{BD58D133-9028-4DCF-B4AD-9F1327CBA97A}" type="presParOf" srcId="{D710639B-B35C-46F9-9933-30E642B5B358}" destId="{C45DA17C-28ED-460F-9EFE-A21ED4D2438A}" srcOrd="4" destOrd="0" presId="urn:microsoft.com/office/officeart/2018/5/layout/IconLeafLabelList"/>
    <dgm:cxn modelId="{856AA5F6-B1F8-40E4-9D19-34AF7D1E3FF2}" type="presParOf" srcId="{C45DA17C-28ED-460F-9EFE-A21ED4D2438A}" destId="{B58C08EC-E3D0-452D-AC24-9017116B394E}" srcOrd="0" destOrd="0" presId="urn:microsoft.com/office/officeart/2018/5/layout/IconLeafLabelList"/>
    <dgm:cxn modelId="{F3598F0F-1212-43AC-89A1-71E39D2CCC3E}" type="presParOf" srcId="{C45DA17C-28ED-460F-9EFE-A21ED4D2438A}" destId="{8AC88766-5C97-470F-A523-1CB614F3426A}" srcOrd="1" destOrd="0" presId="urn:microsoft.com/office/officeart/2018/5/layout/IconLeafLabelList"/>
    <dgm:cxn modelId="{232D5856-B8AA-4906-8D98-40E91FC8E0F1}" type="presParOf" srcId="{C45DA17C-28ED-460F-9EFE-A21ED4D2438A}" destId="{11036D55-381F-4AE7-B5C3-31C02F2D4CDE}" srcOrd="2" destOrd="0" presId="urn:microsoft.com/office/officeart/2018/5/layout/IconLeafLabelList"/>
    <dgm:cxn modelId="{B415D4A0-2774-48A0-9D04-33A21E32BE04}" type="presParOf" srcId="{C45DA17C-28ED-460F-9EFE-A21ED4D2438A}" destId="{1EEC9172-7568-42A1-A009-EFD616A9C97F}" srcOrd="3" destOrd="0" presId="urn:microsoft.com/office/officeart/2018/5/layout/IconLeafLabelList"/>
    <dgm:cxn modelId="{85C4A352-2EB2-4D4C-BB8B-4B7F19EC2B7B}" type="presParOf" srcId="{D710639B-B35C-46F9-9933-30E642B5B358}" destId="{E485D322-A866-48AD-9853-A21A5771CB41}" srcOrd="5" destOrd="0" presId="urn:microsoft.com/office/officeart/2018/5/layout/IconLeafLabelList"/>
    <dgm:cxn modelId="{533E6E1C-A95D-4F8E-BF85-3801D3E860F3}" type="presParOf" srcId="{D710639B-B35C-46F9-9933-30E642B5B358}" destId="{592F9F2E-8C5A-4960-B9A2-3D2C10AEA7A7}" srcOrd="6" destOrd="0" presId="urn:microsoft.com/office/officeart/2018/5/layout/IconLeafLabelList"/>
    <dgm:cxn modelId="{F1ED848A-0ED2-4A5C-B14B-560819483031}" type="presParOf" srcId="{592F9F2E-8C5A-4960-B9A2-3D2C10AEA7A7}" destId="{FD2D2840-A9AE-445A-B60D-3D1B79788792}" srcOrd="0" destOrd="0" presId="urn:microsoft.com/office/officeart/2018/5/layout/IconLeafLabelList"/>
    <dgm:cxn modelId="{F9C805BE-D19B-4C77-BFF0-D76BD0429D33}" type="presParOf" srcId="{592F9F2E-8C5A-4960-B9A2-3D2C10AEA7A7}" destId="{C81E8A1D-2DC3-4BA7-AEB4-4AEAE0F9795E}" srcOrd="1" destOrd="0" presId="urn:microsoft.com/office/officeart/2018/5/layout/IconLeafLabelList"/>
    <dgm:cxn modelId="{DF78413B-9F02-4BD3-ACCA-F74CDF568482}" type="presParOf" srcId="{592F9F2E-8C5A-4960-B9A2-3D2C10AEA7A7}" destId="{460F657F-0072-4471-9482-52A205EDF9DD}" srcOrd="2" destOrd="0" presId="urn:microsoft.com/office/officeart/2018/5/layout/IconLeafLabelList"/>
    <dgm:cxn modelId="{34CE238B-D443-426F-83A1-510AB5725443}" type="presParOf" srcId="{592F9F2E-8C5A-4960-B9A2-3D2C10AEA7A7}" destId="{F26D686E-9E00-4627-B447-A38949E081F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B147EF6-BC96-44B1-9607-2105FF8F084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3F85B27-208B-4AB2-A8EE-D8ED87B1D4D3}">
      <dgm:prSet/>
      <dgm:spPr/>
      <dgm:t>
        <a:bodyPr/>
        <a:lstStyle/>
        <a:p>
          <a:r>
            <a:rPr lang="en-GB" b="1"/>
            <a:t>Create a mind map</a:t>
          </a:r>
          <a:endParaRPr lang="en-US"/>
        </a:p>
      </dgm:t>
    </dgm:pt>
    <dgm:pt modelId="{E2F7874B-0FC9-4322-903E-6E1F036F0AA6}" type="parTrans" cxnId="{C164588F-75D7-4115-84A9-46D78C90607C}">
      <dgm:prSet/>
      <dgm:spPr/>
      <dgm:t>
        <a:bodyPr/>
        <a:lstStyle/>
        <a:p>
          <a:endParaRPr lang="en-US"/>
        </a:p>
      </dgm:t>
    </dgm:pt>
    <dgm:pt modelId="{032C1C41-5DE3-4824-AAB4-F5F3C9C6F380}" type="sibTrans" cxnId="{C164588F-75D7-4115-84A9-46D78C90607C}">
      <dgm:prSet/>
      <dgm:spPr/>
      <dgm:t>
        <a:bodyPr/>
        <a:lstStyle/>
        <a:p>
          <a:endParaRPr lang="en-US"/>
        </a:p>
      </dgm:t>
    </dgm:pt>
    <dgm:pt modelId="{19D23411-C331-4030-A807-6B865B6BF475}">
      <dgm:prSet/>
      <dgm:spPr/>
      <dgm:t>
        <a:bodyPr/>
        <a:lstStyle/>
        <a:p>
          <a:r>
            <a:rPr lang="en-GB" b="1"/>
            <a:t>How the courts test whether negligence has occurred.</a:t>
          </a:r>
          <a:endParaRPr lang="en-US"/>
        </a:p>
      </dgm:t>
    </dgm:pt>
    <dgm:pt modelId="{FB85D411-3019-4991-B989-31AFC0B2F8EB}" type="parTrans" cxnId="{8769E277-2B33-495B-A10D-541960555505}">
      <dgm:prSet/>
      <dgm:spPr/>
      <dgm:t>
        <a:bodyPr/>
        <a:lstStyle/>
        <a:p>
          <a:endParaRPr lang="en-US"/>
        </a:p>
      </dgm:t>
    </dgm:pt>
    <dgm:pt modelId="{785C9B68-D80B-4E75-90A4-E807DF81391C}" type="sibTrans" cxnId="{8769E277-2B33-495B-A10D-541960555505}">
      <dgm:prSet/>
      <dgm:spPr/>
      <dgm:t>
        <a:bodyPr/>
        <a:lstStyle/>
        <a:p>
          <a:endParaRPr lang="en-US"/>
        </a:p>
      </dgm:t>
    </dgm:pt>
    <dgm:pt modelId="{D5DB827F-9191-45F8-92DA-D1CD74ECEC8C}">
      <dgm:prSet/>
      <dgm:spPr/>
      <dgm:t>
        <a:bodyPr/>
        <a:lstStyle/>
        <a:p>
          <a:r>
            <a:rPr lang="en-GB" b="1"/>
            <a:t>Any defences that are available. </a:t>
          </a:r>
          <a:endParaRPr lang="en-US"/>
        </a:p>
      </dgm:t>
    </dgm:pt>
    <dgm:pt modelId="{FAD4C3FA-D4AA-47E0-A4DC-BDD39529411B}" type="parTrans" cxnId="{8D049490-FE58-4CD3-89B1-2C42615F4632}">
      <dgm:prSet/>
      <dgm:spPr/>
      <dgm:t>
        <a:bodyPr/>
        <a:lstStyle/>
        <a:p>
          <a:endParaRPr lang="en-US"/>
        </a:p>
      </dgm:t>
    </dgm:pt>
    <dgm:pt modelId="{1E593381-D429-4409-96C9-C589C364EC86}" type="sibTrans" cxnId="{8D049490-FE58-4CD3-89B1-2C42615F4632}">
      <dgm:prSet/>
      <dgm:spPr/>
      <dgm:t>
        <a:bodyPr/>
        <a:lstStyle/>
        <a:p>
          <a:endParaRPr lang="en-US"/>
        </a:p>
      </dgm:t>
    </dgm:pt>
    <dgm:pt modelId="{A3274C16-4167-431F-8CAE-567C1D4B27B4}" type="pres">
      <dgm:prSet presAssocID="{DB147EF6-BC96-44B1-9607-2105FF8F084B}" presName="root" presStyleCnt="0">
        <dgm:presLayoutVars>
          <dgm:dir/>
          <dgm:resizeHandles val="exact"/>
        </dgm:presLayoutVars>
      </dgm:prSet>
      <dgm:spPr/>
    </dgm:pt>
    <dgm:pt modelId="{10CBB7C6-444B-40EA-A648-F7D2F6AF9E52}" type="pres">
      <dgm:prSet presAssocID="{53F85B27-208B-4AB2-A8EE-D8ED87B1D4D3}" presName="compNode" presStyleCnt="0"/>
      <dgm:spPr/>
    </dgm:pt>
    <dgm:pt modelId="{ABFEBF71-1191-4DC1-BFB1-90E9000F2486}" type="pres">
      <dgm:prSet presAssocID="{53F85B27-208B-4AB2-A8EE-D8ED87B1D4D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1EFBECD9-E2C4-4A1F-ACF5-ED7CD949BA20}" type="pres">
      <dgm:prSet presAssocID="{53F85B27-208B-4AB2-A8EE-D8ED87B1D4D3}" presName="spaceRect" presStyleCnt="0"/>
      <dgm:spPr/>
    </dgm:pt>
    <dgm:pt modelId="{3E690C2C-E04F-4499-B3E2-F99468153BBD}" type="pres">
      <dgm:prSet presAssocID="{53F85B27-208B-4AB2-A8EE-D8ED87B1D4D3}" presName="textRect" presStyleLbl="revTx" presStyleIdx="0" presStyleCnt="3">
        <dgm:presLayoutVars>
          <dgm:chMax val="1"/>
          <dgm:chPref val="1"/>
        </dgm:presLayoutVars>
      </dgm:prSet>
      <dgm:spPr/>
    </dgm:pt>
    <dgm:pt modelId="{7EBA0F43-EE38-460D-B377-1AF9BC001D15}" type="pres">
      <dgm:prSet presAssocID="{032C1C41-5DE3-4824-AAB4-F5F3C9C6F380}" presName="sibTrans" presStyleCnt="0"/>
      <dgm:spPr/>
    </dgm:pt>
    <dgm:pt modelId="{C1E21A91-012B-4A07-B3AF-AF77C478A946}" type="pres">
      <dgm:prSet presAssocID="{19D23411-C331-4030-A807-6B865B6BF475}" presName="compNode" presStyleCnt="0"/>
      <dgm:spPr/>
    </dgm:pt>
    <dgm:pt modelId="{233D5E68-8448-4917-B74A-A3801131ACE9}" type="pres">
      <dgm:prSet presAssocID="{19D23411-C331-4030-A807-6B865B6BF47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C475DC1D-3B56-41F6-92C1-AD899F8B0C5B}" type="pres">
      <dgm:prSet presAssocID="{19D23411-C331-4030-A807-6B865B6BF475}" presName="spaceRect" presStyleCnt="0"/>
      <dgm:spPr/>
    </dgm:pt>
    <dgm:pt modelId="{E8623631-9C80-477D-B557-1C636CA806C3}" type="pres">
      <dgm:prSet presAssocID="{19D23411-C331-4030-A807-6B865B6BF475}" presName="textRect" presStyleLbl="revTx" presStyleIdx="1" presStyleCnt="3">
        <dgm:presLayoutVars>
          <dgm:chMax val="1"/>
          <dgm:chPref val="1"/>
        </dgm:presLayoutVars>
      </dgm:prSet>
      <dgm:spPr/>
    </dgm:pt>
    <dgm:pt modelId="{7B6B5703-CE71-409D-9C56-0C04288D0573}" type="pres">
      <dgm:prSet presAssocID="{785C9B68-D80B-4E75-90A4-E807DF81391C}" presName="sibTrans" presStyleCnt="0"/>
      <dgm:spPr/>
    </dgm:pt>
    <dgm:pt modelId="{82D7C9CB-05CF-45D5-AAA5-7DB3EE833CB3}" type="pres">
      <dgm:prSet presAssocID="{D5DB827F-9191-45F8-92DA-D1CD74ECEC8C}" presName="compNode" presStyleCnt="0"/>
      <dgm:spPr/>
    </dgm:pt>
    <dgm:pt modelId="{F5832D42-94FE-47E5-86BC-549864D4E622}" type="pres">
      <dgm:prSet presAssocID="{D5DB827F-9191-45F8-92DA-D1CD74ECEC8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efighter"/>
        </a:ext>
      </dgm:extLst>
    </dgm:pt>
    <dgm:pt modelId="{49D95B67-98F9-4EC8-A437-20E627B964B4}" type="pres">
      <dgm:prSet presAssocID="{D5DB827F-9191-45F8-92DA-D1CD74ECEC8C}" presName="spaceRect" presStyleCnt="0"/>
      <dgm:spPr/>
    </dgm:pt>
    <dgm:pt modelId="{57F9F906-07A5-4F8C-8974-0ACBA2A959CA}" type="pres">
      <dgm:prSet presAssocID="{D5DB827F-9191-45F8-92DA-D1CD74ECEC8C}" presName="textRect" presStyleLbl="revTx" presStyleIdx="2" presStyleCnt="3">
        <dgm:presLayoutVars>
          <dgm:chMax val="1"/>
          <dgm:chPref val="1"/>
        </dgm:presLayoutVars>
      </dgm:prSet>
      <dgm:spPr/>
    </dgm:pt>
  </dgm:ptLst>
  <dgm:cxnLst>
    <dgm:cxn modelId="{64EB2813-A3FF-4CCA-AFE5-E8AABB020E7C}" type="presOf" srcId="{D5DB827F-9191-45F8-92DA-D1CD74ECEC8C}" destId="{57F9F906-07A5-4F8C-8974-0ACBA2A959CA}" srcOrd="0" destOrd="0" presId="urn:microsoft.com/office/officeart/2018/2/layout/IconLabelList"/>
    <dgm:cxn modelId="{1A5BF81F-22A4-4E67-B324-BF132D399D63}" type="presOf" srcId="{DB147EF6-BC96-44B1-9607-2105FF8F084B}" destId="{A3274C16-4167-431F-8CAE-567C1D4B27B4}" srcOrd="0" destOrd="0" presId="urn:microsoft.com/office/officeart/2018/2/layout/IconLabelList"/>
    <dgm:cxn modelId="{C557BB60-6D77-4E9F-9ADB-AC8CC130DE23}" type="presOf" srcId="{53F85B27-208B-4AB2-A8EE-D8ED87B1D4D3}" destId="{3E690C2C-E04F-4499-B3E2-F99468153BBD}" srcOrd="0" destOrd="0" presId="urn:microsoft.com/office/officeart/2018/2/layout/IconLabelList"/>
    <dgm:cxn modelId="{3BC0C657-E551-467F-90A0-E060896B551D}" type="presOf" srcId="{19D23411-C331-4030-A807-6B865B6BF475}" destId="{E8623631-9C80-477D-B557-1C636CA806C3}" srcOrd="0" destOrd="0" presId="urn:microsoft.com/office/officeart/2018/2/layout/IconLabelList"/>
    <dgm:cxn modelId="{8769E277-2B33-495B-A10D-541960555505}" srcId="{DB147EF6-BC96-44B1-9607-2105FF8F084B}" destId="{19D23411-C331-4030-A807-6B865B6BF475}" srcOrd="1" destOrd="0" parTransId="{FB85D411-3019-4991-B989-31AFC0B2F8EB}" sibTransId="{785C9B68-D80B-4E75-90A4-E807DF81391C}"/>
    <dgm:cxn modelId="{C164588F-75D7-4115-84A9-46D78C90607C}" srcId="{DB147EF6-BC96-44B1-9607-2105FF8F084B}" destId="{53F85B27-208B-4AB2-A8EE-D8ED87B1D4D3}" srcOrd="0" destOrd="0" parTransId="{E2F7874B-0FC9-4322-903E-6E1F036F0AA6}" sibTransId="{032C1C41-5DE3-4824-AAB4-F5F3C9C6F380}"/>
    <dgm:cxn modelId="{8D049490-FE58-4CD3-89B1-2C42615F4632}" srcId="{DB147EF6-BC96-44B1-9607-2105FF8F084B}" destId="{D5DB827F-9191-45F8-92DA-D1CD74ECEC8C}" srcOrd="2" destOrd="0" parTransId="{FAD4C3FA-D4AA-47E0-A4DC-BDD39529411B}" sibTransId="{1E593381-D429-4409-96C9-C589C364EC86}"/>
    <dgm:cxn modelId="{C11C69D2-84E9-4FCC-8DFB-5FA2556526A0}" type="presParOf" srcId="{A3274C16-4167-431F-8CAE-567C1D4B27B4}" destId="{10CBB7C6-444B-40EA-A648-F7D2F6AF9E52}" srcOrd="0" destOrd="0" presId="urn:microsoft.com/office/officeart/2018/2/layout/IconLabelList"/>
    <dgm:cxn modelId="{0D6E9EF6-0BF5-463D-8650-872894F6B893}" type="presParOf" srcId="{10CBB7C6-444B-40EA-A648-F7D2F6AF9E52}" destId="{ABFEBF71-1191-4DC1-BFB1-90E9000F2486}" srcOrd="0" destOrd="0" presId="urn:microsoft.com/office/officeart/2018/2/layout/IconLabelList"/>
    <dgm:cxn modelId="{DB7B7A46-CB0F-4C40-A7F4-CB7DAE8DBBD8}" type="presParOf" srcId="{10CBB7C6-444B-40EA-A648-F7D2F6AF9E52}" destId="{1EFBECD9-E2C4-4A1F-ACF5-ED7CD949BA20}" srcOrd="1" destOrd="0" presId="urn:microsoft.com/office/officeart/2018/2/layout/IconLabelList"/>
    <dgm:cxn modelId="{1C0E4EC2-0CAA-4280-B9A5-F2F74108E67D}" type="presParOf" srcId="{10CBB7C6-444B-40EA-A648-F7D2F6AF9E52}" destId="{3E690C2C-E04F-4499-B3E2-F99468153BBD}" srcOrd="2" destOrd="0" presId="urn:microsoft.com/office/officeart/2018/2/layout/IconLabelList"/>
    <dgm:cxn modelId="{C2902B58-AFC5-49B1-BD92-5E411821C288}" type="presParOf" srcId="{A3274C16-4167-431F-8CAE-567C1D4B27B4}" destId="{7EBA0F43-EE38-460D-B377-1AF9BC001D15}" srcOrd="1" destOrd="0" presId="urn:microsoft.com/office/officeart/2018/2/layout/IconLabelList"/>
    <dgm:cxn modelId="{15ED7E9A-3A8E-426E-949F-7C6C5F220E53}" type="presParOf" srcId="{A3274C16-4167-431F-8CAE-567C1D4B27B4}" destId="{C1E21A91-012B-4A07-B3AF-AF77C478A946}" srcOrd="2" destOrd="0" presId="urn:microsoft.com/office/officeart/2018/2/layout/IconLabelList"/>
    <dgm:cxn modelId="{9B4DDB4A-02F8-460D-B215-28FF358234EE}" type="presParOf" srcId="{C1E21A91-012B-4A07-B3AF-AF77C478A946}" destId="{233D5E68-8448-4917-B74A-A3801131ACE9}" srcOrd="0" destOrd="0" presId="urn:microsoft.com/office/officeart/2018/2/layout/IconLabelList"/>
    <dgm:cxn modelId="{20A4B25D-41A8-4FE7-A813-CDA9F21E7A42}" type="presParOf" srcId="{C1E21A91-012B-4A07-B3AF-AF77C478A946}" destId="{C475DC1D-3B56-41F6-92C1-AD899F8B0C5B}" srcOrd="1" destOrd="0" presId="urn:microsoft.com/office/officeart/2018/2/layout/IconLabelList"/>
    <dgm:cxn modelId="{D0087D91-DB95-488B-9A6D-E29EE46CA5D2}" type="presParOf" srcId="{C1E21A91-012B-4A07-B3AF-AF77C478A946}" destId="{E8623631-9C80-477D-B557-1C636CA806C3}" srcOrd="2" destOrd="0" presId="urn:microsoft.com/office/officeart/2018/2/layout/IconLabelList"/>
    <dgm:cxn modelId="{7DAF24EC-72DE-4D0E-AB99-A1148B8DA7F7}" type="presParOf" srcId="{A3274C16-4167-431F-8CAE-567C1D4B27B4}" destId="{7B6B5703-CE71-409D-9C56-0C04288D0573}" srcOrd="3" destOrd="0" presId="urn:microsoft.com/office/officeart/2018/2/layout/IconLabelList"/>
    <dgm:cxn modelId="{A2CD4D86-435A-4510-A702-FBFE7A5EA006}" type="presParOf" srcId="{A3274C16-4167-431F-8CAE-567C1D4B27B4}" destId="{82D7C9CB-05CF-45D5-AAA5-7DB3EE833CB3}" srcOrd="4" destOrd="0" presId="urn:microsoft.com/office/officeart/2018/2/layout/IconLabelList"/>
    <dgm:cxn modelId="{E7B1E217-9797-4510-A322-8903F365A88A}" type="presParOf" srcId="{82D7C9CB-05CF-45D5-AAA5-7DB3EE833CB3}" destId="{F5832D42-94FE-47E5-86BC-549864D4E622}" srcOrd="0" destOrd="0" presId="urn:microsoft.com/office/officeart/2018/2/layout/IconLabelList"/>
    <dgm:cxn modelId="{E371F61A-EE8A-4FD9-A2F1-9EDF066E0D32}" type="presParOf" srcId="{82D7C9CB-05CF-45D5-AAA5-7DB3EE833CB3}" destId="{49D95B67-98F9-4EC8-A437-20E627B964B4}" srcOrd="1" destOrd="0" presId="urn:microsoft.com/office/officeart/2018/2/layout/IconLabelList"/>
    <dgm:cxn modelId="{07720B42-7EFF-4163-A2C8-866644FF842C}" type="presParOf" srcId="{82D7C9CB-05CF-45D5-AAA5-7DB3EE833CB3}" destId="{57F9F906-07A5-4F8C-8974-0ACBA2A959C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A5007A-682B-45A9-9D04-105472F95258}">
      <dsp:nvSpPr>
        <dsp:cNvPr id="0" name=""/>
        <dsp:cNvSpPr/>
      </dsp:nvSpPr>
      <dsp:spPr>
        <a:xfrm>
          <a:off x="0" y="243598"/>
          <a:ext cx="9604375" cy="912600"/>
        </a:xfrm>
        <a:prstGeom prst="roundRect">
          <a:avLst/>
        </a:prstGeom>
        <a:solidFill>
          <a:schemeClr val="accent2">
            <a:alpha val="9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Two defences; </a:t>
          </a:r>
          <a:endParaRPr lang="en-US" sz="3900" kern="1200"/>
        </a:p>
      </dsp:txBody>
      <dsp:txXfrm>
        <a:off x="44549" y="288147"/>
        <a:ext cx="9515277" cy="823502"/>
      </dsp:txXfrm>
    </dsp:sp>
    <dsp:sp modelId="{5AB9FDE6-A90F-44CD-B10A-E358CD593C21}">
      <dsp:nvSpPr>
        <dsp:cNvPr id="0" name=""/>
        <dsp:cNvSpPr/>
      </dsp:nvSpPr>
      <dsp:spPr>
        <a:xfrm>
          <a:off x="0" y="1268519"/>
          <a:ext cx="9604375" cy="912600"/>
        </a:xfrm>
        <a:prstGeom prst="roundRect">
          <a:avLst/>
        </a:prstGeom>
        <a:solidFill>
          <a:schemeClr val="accent2">
            <a:alpha val="90000"/>
            <a:hueOff val="0"/>
            <a:satOff val="0"/>
            <a:lumOff val="0"/>
            <a:alphaOff val="-2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dirty="0"/>
            <a:t>1. Consent (</a:t>
          </a:r>
          <a:r>
            <a:rPr lang="en-GB" sz="3900" kern="1200" dirty="0" err="1"/>
            <a:t>Volenti</a:t>
          </a:r>
          <a:r>
            <a:rPr lang="en-GB" sz="3900" kern="1200" dirty="0"/>
            <a:t> non fit injuria) </a:t>
          </a:r>
          <a:endParaRPr lang="en-US" sz="3900" kern="1200" dirty="0"/>
        </a:p>
      </dsp:txBody>
      <dsp:txXfrm>
        <a:off x="44549" y="1313068"/>
        <a:ext cx="9515277" cy="823502"/>
      </dsp:txXfrm>
    </dsp:sp>
    <dsp:sp modelId="{312E0204-6868-4236-94B0-4AD3968C9E2A}">
      <dsp:nvSpPr>
        <dsp:cNvPr id="0" name=""/>
        <dsp:cNvSpPr/>
      </dsp:nvSpPr>
      <dsp:spPr>
        <a:xfrm>
          <a:off x="0" y="2293439"/>
          <a:ext cx="9604375" cy="912600"/>
        </a:xfrm>
        <a:prstGeom prst="roundRect">
          <a:avLst/>
        </a:prstGeom>
        <a:solidFill>
          <a:schemeClr val="accent2">
            <a:alpha val="90000"/>
            <a:hueOff val="0"/>
            <a:satOff val="0"/>
            <a:lumOff val="0"/>
            <a:alpha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dirty="0"/>
            <a:t>2. Illegality (Ex </a:t>
          </a:r>
          <a:r>
            <a:rPr lang="en-GB" sz="3900" kern="1200" dirty="0" err="1"/>
            <a:t>turpi</a:t>
          </a:r>
          <a:r>
            <a:rPr lang="en-GB" sz="3900" kern="1200" dirty="0"/>
            <a:t> causa non </a:t>
          </a:r>
          <a:r>
            <a:rPr lang="en-GB" sz="3900" kern="1200" dirty="0" err="1"/>
            <a:t>oritur</a:t>
          </a:r>
          <a:r>
            <a:rPr lang="en-GB" sz="3900" kern="1200" dirty="0"/>
            <a:t> action) </a:t>
          </a:r>
          <a:endParaRPr lang="en-US" sz="3900" kern="1200" dirty="0"/>
        </a:p>
      </dsp:txBody>
      <dsp:txXfrm>
        <a:off x="44549" y="2337988"/>
        <a:ext cx="9515277" cy="8235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A5A47B-2AEF-4B8D-978D-CD6F90520582}">
      <dsp:nvSpPr>
        <dsp:cNvPr id="0" name=""/>
        <dsp:cNvSpPr/>
      </dsp:nvSpPr>
      <dsp:spPr>
        <a:xfrm>
          <a:off x="225102" y="2172"/>
          <a:ext cx="2860678" cy="1716406"/>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Means that no injury to a willing person. </a:t>
          </a:r>
          <a:endParaRPr lang="en-US" sz="2000" kern="1200"/>
        </a:p>
      </dsp:txBody>
      <dsp:txXfrm>
        <a:off x="225102" y="2172"/>
        <a:ext cx="2860678" cy="1716406"/>
      </dsp:txXfrm>
    </dsp:sp>
    <dsp:sp modelId="{A494E309-A185-4F09-8FAC-E4844ED95FA4}">
      <dsp:nvSpPr>
        <dsp:cNvPr id="0" name=""/>
        <dsp:cNvSpPr/>
      </dsp:nvSpPr>
      <dsp:spPr>
        <a:xfrm>
          <a:off x="3371848" y="2172"/>
          <a:ext cx="2860678" cy="1716406"/>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Need to prove that the individual voluntarily consented and that they knew the risk.</a:t>
          </a:r>
          <a:endParaRPr lang="en-US" sz="2000" kern="1200"/>
        </a:p>
      </dsp:txBody>
      <dsp:txXfrm>
        <a:off x="3371848" y="2172"/>
        <a:ext cx="2860678" cy="1716406"/>
      </dsp:txXfrm>
    </dsp:sp>
    <dsp:sp modelId="{3A9C8B92-C3BC-447F-AAE0-B45AB2EDE965}">
      <dsp:nvSpPr>
        <dsp:cNvPr id="0" name=""/>
        <dsp:cNvSpPr/>
      </dsp:nvSpPr>
      <dsp:spPr>
        <a:xfrm>
          <a:off x="6518594" y="2172"/>
          <a:ext cx="2860678" cy="1716406"/>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Consent is a complete defence (negates liability).</a:t>
          </a:r>
          <a:endParaRPr lang="en-US" sz="2000" kern="1200"/>
        </a:p>
      </dsp:txBody>
      <dsp:txXfrm>
        <a:off x="6518594" y="2172"/>
        <a:ext cx="2860678" cy="1716406"/>
      </dsp:txXfrm>
    </dsp:sp>
    <dsp:sp modelId="{1C9A0F3D-1196-4C86-900D-E75BF0D6CE82}">
      <dsp:nvSpPr>
        <dsp:cNvPr id="0" name=""/>
        <dsp:cNvSpPr/>
      </dsp:nvSpPr>
      <dsp:spPr>
        <a:xfrm>
          <a:off x="225102" y="2004647"/>
          <a:ext cx="2860678" cy="1716406"/>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However, there are conflicting opinion on the defence of consent and when it should apply for example express consent.</a:t>
          </a:r>
          <a:endParaRPr lang="en-US" sz="2000" kern="1200"/>
        </a:p>
      </dsp:txBody>
      <dsp:txXfrm>
        <a:off x="225102" y="2004647"/>
        <a:ext cx="2860678" cy="1716406"/>
      </dsp:txXfrm>
    </dsp:sp>
    <dsp:sp modelId="{CFBD33FE-D1A0-454B-9CC8-A8D153AF8EDA}">
      <dsp:nvSpPr>
        <dsp:cNvPr id="0" name=""/>
        <dsp:cNvSpPr/>
      </dsp:nvSpPr>
      <dsp:spPr>
        <a:xfrm>
          <a:off x="3371848" y="2004647"/>
          <a:ext cx="2860678" cy="1716406"/>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ICI V Shatwell [1965]</a:t>
          </a:r>
          <a:endParaRPr lang="en-US" sz="2000" kern="1200" dirty="0"/>
        </a:p>
      </dsp:txBody>
      <dsp:txXfrm>
        <a:off x="3371848" y="2004647"/>
        <a:ext cx="2860678" cy="1716406"/>
      </dsp:txXfrm>
    </dsp:sp>
    <dsp:sp modelId="{7AA22AD7-D572-4CC5-8186-B3C6E65EFB2A}">
      <dsp:nvSpPr>
        <dsp:cNvPr id="0" name=""/>
        <dsp:cNvSpPr/>
      </dsp:nvSpPr>
      <dsp:spPr>
        <a:xfrm>
          <a:off x="6518594" y="2004647"/>
          <a:ext cx="2860678" cy="1716406"/>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Three things must be proven to use the defence;</a:t>
          </a:r>
          <a:endParaRPr lang="en-US" sz="2000" kern="1200"/>
        </a:p>
      </dsp:txBody>
      <dsp:txXfrm>
        <a:off x="6518594" y="2004647"/>
        <a:ext cx="2860678" cy="17164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2D80C-D55C-435B-8B56-61C7B6E25A14}">
      <dsp:nvSpPr>
        <dsp:cNvPr id="0" name=""/>
        <dsp:cNvSpPr/>
      </dsp:nvSpPr>
      <dsp:spPr>
        <a:xfrm>
          <a:off x="0" y="454"/>
          <a:ext cx="9604375"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0C8C1F-D429-4B81-A39F-BAA8A1090816}">
      <dsp:nvSpPr>
        <dsp:cNvPr id="0" name=""/>
        <dsp:cNvSpPr/>
      </dsp:nvSpPr>
      <dsp:spPr>
        <a:xfrm>
          <a:off x="0" y="454"/>
          <a:ext cx="9604375" cy="744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rtl="0">
            <a:lnSpc>
              <a:spcPct val="90000"/>
            </a:lnSpc>
            <a:spcBef>
              <a:spcPct val="0"/>
            </a:spcBef>
            <a:spcAft>
              <a:spcPct val="35000"/>
            </a:spcAft>
            <a:buNone/>
          </a:pPr>
          <a:r>
            <a:rPr lang="en-GB" sz="3000" b="1" kern="1200"/>
            <a:t>Just knowing about it does not count. </a:t>
          </a:r>
          <a:endParaRPr lang="en-US" sz="3000" kern="1200"/>
        </a:p>
      </dsp:txBody>
      <dsp:txXfrm>
        <a:off x="0" y="454"/>
        <a:ext cx="9604375" cy="744463"/>
      </dsp:txXfrm>
    </dsp:sp>
    <dsp:sp modelId="{50FBC298-8AAD-4916-9799-E9FC381966E7}">
      <dsp:nvSpPr>
        <dsp:cNvPr id="0" name=""/>
        <dsp:cNvSpPr/>
      </dsp:nvSpPr>
      <dsp:spPr>
        <a:xfrm>
          <a:off x="0" y="744918"/>
          <a:ext cx="9604375"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31F22C-4AC2-4F84-B75F-4428FA1693FE}">
      <dsp:nvSpPr>
        <dsp:cNvPr id="0" name=""/>
        <dsp:cNvSpPr/>
      </dsp:nvSpPr>
      <dsp:spPr>
        <a:xfrm>
          <a:off x="0" y="744918"/>
          <a:ext cx="9604375" cy="744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100000"/>
            </a:lnSpc>
            <a:spcBef>
              <a:spcPct val="0"/>
            </a:spcBef>
            <a:spcAft>
              <a:spcPct val="35000"/>
            </a:spcAft>
            <a:buNone/>
          </a:pPr>
          <a:r>
            <a:rPr lang="en-GB" sz="3000" b="1" kern="1200"/>
            <a:t>You must consent to the risk that you were aware of.</a:t>
          </a:r>
          <a:endParaRPr lang="en-US" sz="3000" kern="1200"/>
        </a:p>
      </dsp:txBody>
      <dsp:txXfrm>
        <a:off x="0" y="744918"/>
        <a:ext cx="9604375" cy="744463"/>
      </dsp:txXfrm>
    </dsp:sp>
    <dsp:sp modelId="{ACF2DF83-4FD8-4B0F-8839-0BB9E944F05C}">
      <dsp:nvSpPr>
        <dsp:cNvPr id="0" name=""/>
        <dsp:cNvSpPr/>
      </dsp:nvSpPr>
      <dsp:spPr>
        <a:xfrm>
          <a:off x="0" y="1489381"/>
          <a:ext cx="9604375"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213A9A-84F5-4A21-B6ED-0601282491C4}">
      <dsp:nvSpPr>
        <dsp:cNvPr id="0" name=""/>
        <dsp:cNvSpPr/>
      </dsp:nvSpPr>
      <dsp:spPr>
        <a:xfrm>
          <a:off x="0" y="1489381"/>
          <a:ext cx="9604375" cy="744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100000"/>
            </a:lnSpc>
            <a:spcBef>
              <a:spcPct val="0"/>
            </a:spcBef>
            <a:spcAft>
              <a:spcPct val="35000"/>
            </a:spcAft>
            <a:buNone/>
          </a:pPr>
          <a:r>
            <a:rPr lang="en-GB" sz="3000" b="1" kern="1200"/>
            <a:t>Smith v Baker [1891] </a:t>
          </a:r>
          <a:endParaRPr lang="en-US" sz="3000" kern="1200"/>
        </a:p>
      </dsp:txBody>
      <dsp:txXfrm>
        <a:off x="0" y="1489381"/>
        <a:ext cx="9604375" cy="744463"/>
      </dsp:txXfrm>
    </dsp:sp>
    <dsp:sp modelId="{730E7921-A48B-40C5-9AE1-8A9A31AB7BFE}">
      <dsp:nvSpPr>
        <dsp:cNvPr id="0" name=""/>
        <dsp:cNvSpPr/>
      </dsp:nvSpPr>
      <dsp:spPr>
        <a:xfrm>
          <a:off x="0" y="2233845"/>
          <a:ext cx="9604375"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5BAAE0-5E28-4F98-8A75-7CDF35B701E5}">
      <dsp:nvSpPr>
        <dsp:cNvPr id="0" name=""/>
        <dsp:cNvSpPr/>
      </dsp:nvSpPr>
      <dsp:spPr>
        <a:xfrm>
          <a:off x="0" y="2233845"/>
          <a:ext cx="9604375" cy="744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100000"/>
            </a:lnSpc>
            <a:spcBef>
              <a:spcPct val="0"/>
            </a:spcBef>
            <a:spcAft>
              <a:spcPct val="35000"/>
            </a:spcAft>
            <a:buNone/>
          </a:pPr>
          <a:r>
            <a:rPr lang="en-GB" sz="3000" b="1" kern="1200"/>
            <a:t>Essential work to keep his job. </a:t>
          </a:r>
          <a:endParaRPr lang="en-US" sz="3000" kern="1200"/>
        </a:p>
      </dsp:txBody>
      <dsp:txXfrm>
        <a:off x="0" y="2233845"/>
        <a:ext cx="9604375" cy="744463"/>
      </dsp:txXfrm>
    </dsp:sp>
    <dsp:sp modelId="{12E35EB9-4068-4314-B1AA-8C2591935583}">
      <dsp:nvSpPr>
        <dsp:cNvPr id="0" name=""/>
        <dsp:cNvSpPr/>
      </dsp:nvSpPr>
      <dsp:spPr>
        <a:xfrm>
          <a:off x="0" y="2978308"/>
          <a:ext cx="9604375"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A156D2-4C5C-471F-AC91-6E463F3F19DC}">
      <dsp:nvSpPr>
        <dsp:cNvPr id="0" name=""/>
        <dsp:cNvSpPr/>
      </dsp:nvSpPr>
      <dsp:spPr>
        <a:xfrm>
          <a:off x="0" y="2978308"/>
          <a:ext cx="9604375" cy="744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100000"/>
            </a:lnSpc>
            <a:spcBef>
              <a:spcPct val="0"/>
            </a:spcBef>
            <a:spcAft>
              <a:spcPct val="35000"/>
            </a:spcAft>
            <a:buNone/>
          </a:pPr>
          <a:r>
            <a:rPr lang="en-GB" sz="3000" b="1" kern="1200"/>
            <a:t>Hard defence to use. </a:t>
          </a:r>
          <a:endParaRPr lang="en-GB" sz="3000" kern="1200"/>
        </a:p>
      </dsp:txBody>
      <dsp:txXfrm>
        <a:off x="0" y="2978308"/>
        <a:ext cx="9604375" cy="7444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AC7D74-48BD-48C3-962A-F53DE9D5CFAF}">
      <dsp:nvSpPr>
        <dsp:cNvPr id="0" name=""/>
        <dsp:cNvSpPr/>
      </dsp:nvSpPr>
      <dsp:spPr>
        <a:xfrm>
          <a:off x="0" y="566"/>
          <a:ext cx="5913437" cy="13245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5D9FA-C17B-4C16-ADF3-05EB54EFFA9F}">
      <dsp:nvSpPr>
        <dsp:cNvPr id="0" name=""/>
        <dsp:cNvSpPr/>
      </dsp:nvSpPr>
      <dsp:spPr>
        <a:xfrm>
          <a:off x="400679" y="298591"/>
          <a:ext cx="728507" cy="7285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5427AC-BD4D-41EB-8227-69297BFF6E07}">
      <dsp:nvSpPr>
        <dsp:cNvPr id="0" name=""/>
        <dsp:cNvSpPr/>
      </dsp:nvSpPr>
      <dsp:spPr>
        <a:xfrm>
          <a:off x="1529865" y="566"/>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889000">
            <a:lnSpc>
              <a:spcPct val="90000"/>
            </a:lnSpc>
            <a:spcBef>
              <a:spcPct val="0"/>
            </a:spcBef>
            <a:spcAft>
              <a:spcPct val="35000"/>
            </a:spcAft>
            <a:buNone/>
          </a:pPr>
          <a:r>
            <a:rPr lang="en-GB" sz="2000" b="0" i="0" kern="1200"/>
            <a:t>The courts will be reluctant to hold that a claimant has been contributorily negligent in the other circumstances.</a:t>
          </a:r>
          <a:endParaRPr lang="en-US" sz="2000" kern="1200"/>
        </a:p>
      </dsp:txBody>
      <dsp:txXfrm>
        <a:off x="1529865" y="566"/>
        <a:ext cx="4383571" cy="1324558"/>
      </dsp:txXfrm>
    </dsp:sp>
    <dsp:sp modelId="{F6083892-DC59-47DC-AE4C-60C6853D51AB}">
      <dsp:nvSpPr>
        <dsp:cNvPr id="0" name=""/>
        <dsp:cNvSpPr/>
      </dsp:nvSpPr>
      <dsp:spPr>
        <a:xfrm>
          <a:off x="0" y="1656264"/>
          <a:ext cx="5913437" cy="132455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68B021-162D-49BE-B0A5-5D736BCD30E2}">
      <dsp:nvSpPr>
        <dsp:cNvPr id="0" name=""/>
        <dsp:cNvSpPr/>
      </dsp:nvSpPr>
      <dsp:spPr>
        <a:xfrm>
          <a:off x="400679" y="1954290"/>
          <a:ext cx="728507" cy="7285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7DD502-0B6B-46B8-B96D-C18DFF46E20F}">
      <dsp:nvSpPr>
        <dsp:cNvPr id="0" name=""/>
        <dsp:cNvSpPr/>
      </dsp:nvSpPr>
      <dsp:spPr>
        <a:xfrm>
          <a:off x="1529865" y="1656264"/>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889000">
            <a:lnSpc>
              <a:spcPct val="90000"/>
            </a:lnSpc>
            <a:spcBef>
              <a:spcPct val="0"/>
            </a:spcBef>
            <a:spcAft>
              <a:spcPct val="35000"/>
            </a:spcAft>
            <a:buNone/>
          </a:pPr>
          <a:r>
            <a:rPr lang="en-GB" sz="2000" kern="1200"/>
            <a:t>Can you locate these in your reading?</a:t>
          </a:r>
          <a:endParaRPr lang="en-US" sz="2000" kern="1200"/>
        </a:p>
      </dsp:txBody>
      <dsp:txXfrm>
        <a:off x="1529865" y="1656264"/>
        <a:ext cx="4383571" cy="1324558"/>
      </dsp:txXfrm>
    </dsp:sp>
    <dsp:sp modelId="{8804E515-2C44-4D96-951B-06E1C56FC843}">
      <dsp:nvSpPr>
        <dsp:cNvPr id="0" name=""/>
        <dsp:cNvSpPr/>
      </dsp:nvSpPr>
      <dsp:spPr>
        <a:xfrm>
          <a:off x="0" y="3311963"/>
          <a:ext cx="5913437" cy="132455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BDF96F-9713-4228-B04B-22FF7002745A}">
      <dsp:nvSpPr>
        <dsp:cNvPr id="0" name=""/>
        <dsp:cNvSpPr/>
      </dsp:nvSpPr>
      <dsp:spPr>
        <a:xfrm>
          <a:off x="400679" y="3609988"/>
          <a:ext cx="728507" cy="7285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742BE4-693A-423B-BA1E-B0FC663EBC26}">
      <dsp:nvSpPr>
        <dsp:cNvPr id="0" name=""/>
        <dsp:cNvSpPr/>
      </dsp:nvSpPr>
      <dsp:spPr>
        <a:xfrm>
          <a:off x="1529865" y="3311963"/>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889000">
            <a:lnSpc>
              <a:spcPct val="90000"/>
            </a:lnSpc>
            <a:spcBef>
              <a:spcPct val="0"/>
            </a:spcBef>
            <a:spcAft>
              <a:spcPct val="35000"/>
            </a:spcAft>
            <a:buNone/>
          </a:pPr>
          <a:r>
            <a:rPr lang="en-GB" sz="2000" kern="1200"/>
            <a:t>Feedback to the rest of the group.</a:t>
          </a:r>
          <a:endParaRPr lang="en-US" sz="2000" kern="1200"/>
        </a:p>
      </dsp:txBody>
      <dsp:txXfrm>
        <a:off x="1529865" y="3311963"/>
        <a:ext cx="4383571" cy="13245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EB53F2-5773-456B-AA48-AEE1F1C2C129}">
      <dsp:nvSpPr>
        <dsp:cNvPr id="0" name=""/>
        <dsp:cNvSpPr/>
      </dsp:nvSpPr>
      <dsp:spPr>
        <a:xfrm>
          <a:off x="558493" y="431573"/>
          <a:ext cx="1445542" cy="144554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5D20C2-9A18-4BAF-8B7C-21641F9AF9A6}">
      <dsp:nvSpPr>
        <dsp:cNvPr id="0" name=""/>
        <dsp:cNvSpPr/>
      </dsp:nvSpPr>
      <dsp:spPr>
        <a:xfrm>
          <a:off x="866559" y="739639"/>
          <a:ext cx="829409" cy="8294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58A0AA-907A-41E5-AF68-70EA75E8EF9E}">
      <dsp:nvSpPr>
        <dsp:cNvPr id="0" name=""/>
        <dsp:cNvSpPr/>
      </dsp:nvSpPr>
      <dsp:spPr>
        <a:xfrm>
          <a:off x="96393"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You will be put into GROUPS and given a case. </a:t>
          </a:r>
          <a:endParaRPr lang="en-US" sz="1300" kern="1200" dirty="0"/>
        </a:p>
      </dsp:txBody>
      <dsp:txXfrm>
        <a:off x="96393" y="2327366"/>
        <a:ext cx="2369741" cy="720000"/>
      </dsp:txXfrm>
    </dsp:sp>
    <dsp:sp modelId="{602190B7-CA47-4CA0-91F9-F5EBA0AA2B66}">
      <dsp:nvSpPr>
        <dsp:cNvPr id="0" name=""/>
        <dsp:cNvSpPr/>
      </dsp:nvSpPr>
      <dsp:spPr>
        <a:xfrm>
          <a:off x="3342939" y="431573"/>
          <a:ext cx="1445542" cy="144554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5907EA-A084-4F51-8227-81DA0CBCDD94}">
      <dsp:nvSpPr>
        <dsp:cNvPr id="0" name=""/>
        <dsp:cNvSpPr/>
      </dsp:nvSpPr>
      <dsp:spPr>
        <a:xfrm>
          <a:off x="3651006" y="739639"/>
          <a:ext cx="829409" cy="8294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0C2864-126D-4432-BAA1-5BA887B5F050}">
      <dsp:nvSpPr>
        <dsp:cNvPr id="0" name=""/>
        <dsp:cNvSpPr/>
      </dsp:nvSpPr>
      <dsp:spPr>
        <a:xfrm>
          <a:off x="2880840"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You need to decide whether negligence has occurred and if there are any defences available. </a:t>
          </a:r>
          <a:endParaRPr lang="en-US" sz="1300" kern="1200"/>
        </a:p>
      </dsp:txBody>
      <dsp:txXfrm>
        <a:off x="2880840" y="2327366"/>
        <a:ext cx="2369741" cy="720000"/>
      </dsp:txXfrm>
    </dsp:sp>
    <dsp:sp modelId="{B58C08EC-E3D0-452D-AC24-9017116B394E}">
      <dsp:nvSpPr>
        <dsp:cNvPr id="0" name=""/>
        <dsp:cNvSpPr/>
      </dsp:nvSpPr>
      <dsp:spPr>
        <a:xfrm>
          <a:off x="6127386" y="431573"/>
          <a:ext cx="1445542" cy="144554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C88766-5C97-470F-A523-1CB614F3426A}">
      <dsp:nvSpPr>
        <dsp:cNvPr id="0" name=""/>
        <dsp:cNvSpPr/>
      </dsp:nvSpPr>
      <dsp:spPr>
        <a:xfrm>
          <a:off x="6435452" y="739639"/>
          <a:ext cx="829409" cy="8294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EC9172-7568-42A1-A009-EFD616A9C97F}">
      <dsp:nvSpPr>
        <dsp:cNvPr id="0" name=""/>
        <dsp:cNvSpPr/>
      </dsp:nvSpPr>
      <dsp:spPr>
        <a:xfrm>
          <a:off x="5665286"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You will then need to prepare to feedback to the class. </a:t>
          </a:r>
          <a:endParaRPr lang="en-US" sz="1300" kern="1200"/>
        </a:p>
      </dsp:txBody>
      <dsp:txXfrm>
        <a:off x="5665286" y="2327366"/>
        <a:ext cx="2369741" cy="720000"/>
      </dsp:txXfrm>
    </dsp:sp>
    <dsp:sp modelId="{FD2D2840-A9AE-445A-B60D-3D1B79788792}">
      <dsp:nvSpPr>
        <dsp:cNvPr id="0" name=""/>
        <dsp:cNvSpPr/>
      </dsp:nvSpPr>
      <dsp:spPr>
        <a:xfrm>
          <a:off x="8911833" y="431573"/>
          <a:ext cx="1445542" cy="144554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1E8A1D-2DC3-4BA7-AEB4-4AEAE0F9795E}">
      <dsp:nvSpPr>
        <dsp:cNvPr id="0" name=""/>
        <dsp:cNvSpPr/>
      </dsp:nvSpPr>
      <dsp:spPr>
        <a:xfrm>
          <a:off x="9219899" y="739639"/>
          <a:ext cx="829409" cy="8294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6D686E-9E00-4627-B447-A38949E081FB}">
      <dsp:nvSpPr>
        <dsp:cNvPr id="0" name=""/>
        <dsp:cNvSpPr/>
      </dsp:nvSpPr>
      <dsp:spPr>
        <a:xfrm>
          <a:off x="8449733"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dirty="0"/>
            <a:t>TIME LIMITED.</a:t>
          </a:r>
        </a:p>
      </dsp:txBody>
      <dsp:txXfrm>
        <a:off x="8449733" y="2327366"/>
        <a:ext cx="2369741"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FEBF71-1191-4DC1-BFB1-90E9000F2486}">
      <dsp:nvSpPr>
        <dsp:cNvPr id="0" name=""/>
        <dsp:cNvSpPr/>
      </dsp:nvSpPr>
      <dsp:spPr>
        <a:xfrm>
          <a:off x="916421" y="703352"/>
          <a:ext cx="1248996" cy="12489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690C2C-E04F-4499-B3E2-F99468153BBD}">
      <dsp:nvSpPr>
        <dsp:cNvPr id="0" name=""/>
        <dsp:cNvSpPr/>
      </dsp:nvSpPr>
      <dsp:spPr>
        <a:xfrm>
          <a:off x="153146" y="2299874"/>
          <a:ext cx="27755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b="1" kern="1200"/>
            <a:t>Create a mind map</a:t>
          </a:r>
          <a:endParaRPr lang="en-US" sz="1800" kern="1200"/>
        </a:p>
      </dsp:txBody>
      <dsp:txXfrm>
        <a:off x="153146" y="2299874"/>
        <a:ext cx="2775546" cy="720000"/>
      </dsp:txXfrm>
    </dsp:sp>
    <dsp:sp modelId="{233D5E68-8448-4917-B74A-A3801131ACE9}">
      <dsp:nvSpPr>
        <dsp:cNvPr id="0" name=""/>
        <dsp:cNvSpPr/>
      </dsp:nvSpPr>
      <dsp:spPr>
        <a:xfrm>
          <a:off x="4177689" y="703352"/>
          <a:ext cx="1248996" cy="12489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623631-9C80-477D-B557-1C636CA806C3}">
      <dsp:nvSpPr>
        <dsp:cNvPr id="0" name=""/>
        <dsp:cNvSpPr/>
      </dsp:nvSpPr>
      <dsp:spPr>
        <a:xfrm>
          <a:off x="3414414" y="2299874"/>
          <a:ext cx="27755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b="1" kern="1200"/>
            <a:t>How the courts test whether negligence has occurred.</a:t>
          </a:r>
          <a:endParaRPr lang="en-US" sz="1800" kern="1200"/>
        </a:p>
      </dsp:txBody>
      <dsp:txXfrm>
        <a:off x="3414414" y="2299874"/>
        <a:ext cx="2775546" cy="720000"/>
      </dsp:txXfrm>
    </dsp:sp>
    <dsp:sp modelId="{F5832D42-94FE-47E5-86BC-549864D4E622}">
      <dsp:nvSpPr>
        <dsp:cNvPr id="0" name=""/>
        <dsp:cNvSpPr/>
      </dsp:nvSpPr>
      <dsp:spPr>
        <a:xfrm>
          <a:off x="7438957" y="703352"/>
          <a:ext cx="1248996" cy="12489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F9F906-07A5-4F8C-8974-0ACBA2A959CA}">
      <dsp:nvSpPr>
        <dsp:cNvPr id="0" name=""/>
        <dsp:cNvSpPr/>
      </dsp:nvSpPr>
      <dsp:spPr>
        <a:xfrm>
          <a:off x="6675681" y="2299874"/>
          <a:ext cx="27755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b="1" kern="1200"/>
            <a:t>Any defences that are available. </a:t>
          </a:r>
          <a:endParaRPr lang="en-US" sz="1800" kern="1200"/>
        </a:p>
      </dsp:txBody>
      <dsp:txXfrm>
        <a:off x="6675681" y="2299874"/>
        <a:ext cx="2775546"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5E2CA3-BEEA-4583-99A4-485B45089AE9}" type="datetimeFigureOut">
              <a:t>11/17/2024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40C409-E7E2-4711-A2DE-EBE038D1DB5E}" type="slidenum">
              <a:t>‹#›</a:t>
            </a:fld>
            <a:endParaRPr lang="en-GB"/>
          </a:p>
        </p:txBody>
      </p:sp>
    </p:spTree>
    <p:extLst>
      <p:ext uri="{BB962C8B-B14F-4D97-AF65-F5344CB8AC3E}">
        <p14:creationId xmlns:p14="http://schemas.microsoft.com/office/powerpoint/2010/main" val="1464799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date, we have covered elements of the torts of negligence </a:t>
            </a:r>
            <a:r>
              <a:rPr lang="en-GB" dirty="0" err="1"/>
              <a:t>inc</a:t>
            </a:r>
            <a:r>
              <a:rPr lang="en-GB" dirty="0"/>
              <a:t> statutory regimes for employers and occupiers of land for defective premises, trespass to land, nuisance and the rule in Rylands v Fletcher. All of these torts require the C to prove a prima facie ‘on the face of it’ case which satisfies all the elements of the tort in question. </a:t>
            </a:r>
          </a:p>
          <a:p>
            <a:endParaRPr lang="en-GB" dirty="0"/>
          </a:p>
          <a:p>
            <a:r>
              <a:rPr lang="en-GB" dirty="0"/>
              <a:t>Most allow the D to raise defences. The concept of a defence goes beyond tort and appears in other areas of law i.e. criminal, contract law.</a:t>
            </a:r>
          </a:p>
          <a:p>
            <a:endParaRPr lang="en-GB" dirty="0"/>
          </a:p>
          <a:p>
            <a:r>
              <a:rPr lang="en-GB" dirty="0"/>
              <a:t>Some torts have their own specific defences which apply only to those torts i.e. land-based torts of trespass to land and nuisance.</a:t>
            </a:r>
          </a:p>
          <a:p>
            <a:endParaRPr lang="en-GB" dirty="0"/>
          </a:p>
          <a:p>
            <a:r>
              <a:rPr lang="en-GB" dirty="0"/>
              <a:t>This week we will consider main three general defences which may be raised in any tort action. </a:t>
            </a:r>
          </a:p>
          <a:p>
            <a:endParaRPr lang="en-GB" dirty="0"/>
          </a:p>
          <a:p>
            <a:r>
              <a:rPr lang="en-GB" dirty="0"/>
              <a:t>The feature of a defence is that once the claim is prima facie proved by the C, the burden of proof shifts to the D to show that there is something wrong with the claim i.e. the C’s conduct.</a:t>
            </a:r>
          </a:p>
          <a:p>
            <a:endParaRPr lang="en-GB" dirty="0"/>
          </a:p>
          <a:p>
            <a:r>
              <a:rPr lang="en-GB" dirty="0"/>
              <a:t>Standard of proof is the balance of probabilities. The D must prove on the </a:t>
            </a:r>
            <a:r>
              <a:rPr lang="en-GB" dirty="0" err="1"/>
              <a:t>BoP</a:t>
            </a:r>
            <a:r>
              <a:rPr lang="en-GB" dirty="0"/>
              <a:t> that a defence applies.</a:t>
            </a:r>
          </a:p>
          <a:p>
            <a:endParaRPr lang="en-GB" dirty="0"/>
          </a:p>
        </p:txBody>
      </p:sp>
      <p:sp>
        <p:nvSpPr>
          <p:cNvPr id="4" name="Slide Number Placeholder 3"/>
          <p:cNvSpPr>
            <a:spLocks noGrp="1"/>
          </p:cNvSpPr>
          <p:nvPr>
            <p:ph type="sldNum" sz="quarter" idx="5"/>
          </p:nvPr>
        </p:nvSpPr>
        <p:spPr/>
        <p:txBody>
          <a:bodyPr/>
          <a:lstStyle/>
          <a:p>
            <a:fld id="{4440C409-E7E2-4711-A2DE-EBE038D1DB5E}" type="slidenum">
              <a:rPr lang="en-GB" smtClean="0"/>
              <a:t>4</a:t>
            </a:fld>
            <a:endParaRPr lang="en-GB"/>
          </a:p>
        </p:txBody>
      </p:sp>
    </p:spTree>
    <p:extLst>
      <p:ext uri="{BB962C8B-B14F-4D97-AF65-F5344CB8AC3E}">
        <p14:creationId xmlns:p14="http://schemas.microsoft.com/office/powerpoint/2010/main" val="15405815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13537"/>
                </a:solidFill>
                <a:effectLst/>
                <a:latin typeface="Inter"/>
              </a:rPr>
              <a:t>This figure summarises general points in relation to negligence.</a:t>
            </a:r>
          </a:p>
          <a:p>
            <a:endParaRPr lang="en-GB" dirty="0"/>
          </a:p>
        </p:txBody>
      </p:sp>
      <p:sp>
        <p:nvSpPr>
          <p:cNvPr id="4" name="Slide Number Placeholder 3"/>
          <p:cNvSpPr>
            <a:spLocks noGrp="1"/>
          </p:cNvSpPr>
          <p:nvPr>
            <p:ph type="sldNum" sz="quarter" idx="5"/>
          </p:nvPr>
        </p:nvSpPr>
        <p:spPr/>
        <p:txBody>
          <a:bodyPr/>
          <a:lstStyle/>
          <a:p>
            <a:fld id="{4440C409-E7E2-4711-A2DE-EBE038D1DB5E}" type="slidenum">
              <a:rPr lang="en-GB" smtClean="0"/>
              <a:t>5</a:t>
            </a:fld>
            <a:endParaRPr lang="en-GB"/>
          </a:p>
        </p:txBody>
      </p:sp>
    </p:spTree>
    <p:extLst>
      <p:ext uri="{BB962C8B-B14F-4D97-AF65-F5344CB8AC3E}">
        <p14:creationId xmlns:p14="http://schemas.microsoft.com/office/powerpoint/2010/main" val="12207081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A defence may reduce or partially reduce the defendant’s liability. Most defences if successful will absolve the D of all liability for the injury.</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Defences which have this effect are known as complete or full. Two main defences are consent and illegality.</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There is one defence which does not fully exonerate a D from liability but reduces the amount of compensation payable. This is a partial defence known as contributory negligence. </a:t>
            </a:r>
          </a:p>
          <a:p>
            <a:pPr algn="l" fontAlgn="base"/>
            <a:endParaRPr lang="en-GB" b="0" i="0" dirty="0">
              <a:solidFill>
                <a:srgbClr val="313537"/>
              </a:solidFill>
              <a:effectLst/>
              <a:latin typeface="Inter"/>
            </a:endParaRPr>
          </a:p>
        </p:txBody>
      </p:sp>
      <p:sp>
        <p:nvSpPr>
          <p:cNvPr id="4" name="Slide Number Placeholder 3"/>
          <p:cNvSpPr>
            <a:spLocks noGrp="1"/>
          </p:cNvSpPr>
          <p:nvPr>
            <p:ph type="sldNum" sz="quarter" idx="5"/>
          </p:nvPr>
        </p:nvSpPr>
        <p:spPr/>
        <p:txBody>
          <a:bodyPr/>
          <a:lstStyle/>
          <a:p>
            <a:fld id="{4440C409-E7E2-4711-A2DE-EBE038D1DB5E}" type="slidenum">
              <a:t>7</a:t>
            </a:fld>
            <a:endParaRPr lang="en-GB"/>
          </a:p>
        </p:txBody>
      </p:sp>
    </p:spTree>
    <p:extLst>
      <p:ext uri="{BB962C8B-B14F-4D97-AF65-F5344CB8AC3E}">
        <p14:creationId xmlns:p14="http://schemas.microsoft.com/office/powerpoint/2010/main" val="836512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YOU CANOT INJURE SOMONE WHO CONSENTS TO IT. </a:t>
            </a:r>
          </a:p>
          <a:p>
            <a:endParaRPr lang="en-US" dirty="0">
              <a:cs typeface="Calibri"/>
            </a:endParaRPr>
          </a:p>
          <a:p>
            <a:pPr algn="l" fontAlgn="base"/>
            <a:r>
              <a:rPr lang="en-GB" b="0" i="0" dirty="0">
                <a:solidFill>
                  <a:srgbClr val="313537"/>
                </a:solidFill>
                <a:effectLst/>
                <a:latin typeface="Inter"/>
              </a:rPr>
              <a:t>In relation to negligence the defence takes the form of </a:t>
            </a:r>
            <a:r>
              <a:rPr lang="en-GB" b="1" i="0" dirty="0">
                <a:solidFill>
                  <a:srgbClr val="313537"/>
                </a:solidFill>
                <a:effectLst/>
                <a:latin typeface="var(--font-family-body)"/>
              </a:rPr>
              <a:t>assumption of risk</a:t>
            </a:r>
            <a:r>
              <a:rPr lang="en-GB" b="0" i="0" dirty="0">
                <a:solidFill>
                  <a:srgbClr val="313537"/>
                </a:solidFill>
                <a:effectLst/>
                <a:latin typeface="Inter"/>
              </a:rPr>
              <a:t>. The application of </a:t>
            </a:r>
            <a:r>
              <a:rPr lang="en-GB" b="0" i="0" dirty="0" err="1">
                <a:solidFill>
                  <a:srgbClr val="313537"/>
                </a:solidFill>
                <a:effectLst/>
                <a:latin typeface="Inter"/>
              </a:rPr>
              <a:t>volenti</a:t>
            </a:r>
            <a:r>
              <a:rPr lang="en-GB" b="0" i="0" dirty="0">
                <a:solidFill>
                  <a:srgbClr val="313537"/>
                </a:solidFill>
                <a:effectLst/>
                <a:latin typeface="Inter"/>
              </a:rPr>
              <a:t> is controversial and some people take the view that it is applicable only in cases of express consent, but </a:t>
            </a:r>
            <a:r>
              <a:rPr lang="en-GB" b="1" i="1" dirty="0">
                <a:solidFill>
                  <a:srgbClr val="313537"/>
                </a:solidFill>
                <a:effectLst/>
                <a:latin typeface="var(--font-family-body)"/>
              </a:rPr>
              <a:t>ICI v Shatwell [1965] </a:t>
            </a:r>
            <a:r>
              <a:rPr lang="en-GB" b="0" i="0" dirty="0">
                <a:solidFill>
                  <a:srgbClr val="313537"/>
                </a:solidFill>
                <a:effectLst/>
                <a:latin typeface="Inter"/>
              </a:rPr>
              <a:t> is an example of a situation in which consent was implied from the circumstances.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defence of </a:t>
            </a:r>
            <a:r>
              <a:rPr lang="en-GB" b="0" i="1" dirty="0" err="1">
                <a:solidFill>
                  <a:srgbClr val="313537"/>
                </a:solidFill>
                <a:effectLst/>
                <a:latin typeface="var(--font-family-body)"/>
              </a:rPr>
              <a:t>volenti</a:t>
            </a:r>
            <a:r>
              <a:rPr lang="en-GB" b="0" i="0" dirty="0">
                <a:solidFill>
                  <a:srgbClr val="313537"/>
                </a:solidFill>
                <a:effectLst/>
                <a:latin typeface="Inter"/>
              </a:rPr>
              <a:t> was accepted in </a:t>
            </a:r>
            <a:r>
              <a:rPr lang="en-GB" b="1" i="1" dirty="0">
                <a:solidFill>
                  <a:srgbClr val="313537"/>
                </a:solidFill>
                <a:effectLst/>
                <a:latin typeface="var(--font-family-body)"/>
              </a:rPr>
              <a:t>Blake v Galloway [2004]</a:t>
            </a:r>
            <a:r>
              <a:rPr lang="en-GB" b="0" i="0" dirty="0">
                <a:solidFill>
                  <a:srgbClr val="313537"/>
                </a:solidFill>
                <a:effectLst/>
                <a:latin typeface="Inter"/>
              </a:rPr>
              <a:t>. A group of boys playing with bark chippings threw the chippings at each other and a chip thrown by the defendant injured the claimant in the eye. The Court of Appeal found that by participating in the game the claimant had impliedly consented to the risk of a blow to his body, providing that the bark was thrown in accordance with the tacit understanding about the conventions of the game.</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defendant must show the following elements for the defence to succeed: (1) agreement, (2) knowledge and (3) voluntariness.</a:t>
            </a:r>
          </a:p>
          <a:p>
            <a:endParaRPr lang="en-US" dirty="0">
              <a:cs typeface="Calibri"/>
            </a:endParaRPr>
          </a:p>
        </p:txBody>
      </p:sp>
      <p:sp>
        <p:nvSpPr>
          <p:cNvPr id="4" name="Slide Number Placeholder 3"/>
          <p:cNvSpPr>
            <a:spLocks noGrp="1"/>
          </p:cNvSpPr>
          <p:nvPr>
            <p:ph type="sldNum" sz="quarter" idx="5"/>
          </p:nvPr>
        </p:nvSpPr>
        <p:spPr/>
        <p:txBody>
          <a:bodyPr/>
          <a:lstStyle/>
          <a:p>
            <a:fld id="{4440C409-E7E2-4711-A2DE-EBE038D1DB5E}" type="slidenum">
              <a:rPr lang="en-GB"/>
              <a:t>8</a:t>
            </a:fld>
            <a:endParaRPr lang="en-GB"/>
          </a:p>
        </p:txBody>
      </p:sp>
    </p:spTree>
    <p:extLst>
      <p:ext uri="{BB962C8B-B14F-4D97-AF65-F5344CB8AC3E}">
        <p14:creationId xmlns:p14="http://schemas.microsoft.com/office/powerpoint/2010/main" val="868700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defendant must establish that the claimant consented to the legal risk, that is, the risk of being the victim of a tort for which there will be no claim at law.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courts have been reluctant to imply an agreement that the claimant will accept the risk of injury. In cases of passengers accepting lifts with drunken drivers the courts have moved from a position that they may be prepared to infer assumption of risk (</a:t>
            </a:r>
            <a:r>
              <a:rPr lang="en-GB" b="1" i="1" dirty="0">
                <a:solidFill>
                  <a:srgbClr val="313537"/>
                </a:solidFill>
                <a:effectLst/>
                <a:latin typeface="var(--font-family-body)"/>
              </a:rPr>
              <a:t>Dann v Hamilton [1939]</a:t>
            </a:r>
            <a:r>
              <a:rPr lang="en-GB" b="0" i="0" dirty="0">
                <a:solidFill>
                  <a:srgbClr val="313537"/>
                </a:solidFill>
                <a:effectLst/>
                <a:latin typeface="Inter"/>
              </a:rPr>
              <a:t>) to one where they will not (</a:t>
            </a:r>
            <a:r>
              <a:rPr lang="en-GB" b="1" i="1" dirty="0">
                <a:solidFill>
                  <a:srgbClr val="313537"/>
                </a:solidFill>
                <a:effectLst/>
                <a:latin typeface="var(--font-family-body)"/>
              </a:rPr>
              <a:t>Owens v </a:t>
            </a:r>
            <a:r>
              <a:rPr lang="en-GB" b="1" i="1" dirty="0" err="1">
                <a:solidFill>
                  <a:srgbClr val="313537"/>
                </a:solidFill>
                <a:effectLst/>
                <a:latin typeface="var(--font-family-body)"/>
              </a:rPr>
              <a:t>Brimmell</a:t>
            </a:r>
            <a:r>
              <a:rPr lang="en-GB" b="1" i="1" dirty="0">
                <a:solidFill>
                  <a:srgbClr val="313537"/>
                </a:solidFill>
                <a:effectLst/>
                <a:latin typeface="var(--font-family-body)"/>
              </a:rPr>
              <a:t> [1977]</a:t>
            </a:r>
            <a:r>
              <a:rPr lang="en-GB" b="0" i="0" dirty="0">
                <a:solidFill>
                  <a:srgbClr val="313537"/>
                </a:solidFill>
                <a:effectLst/>
                <a:latin typeface="Inter"/>
              </a:rPr>
              <a:t>).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In</a:t>
            </a:r>
            <a:r>
              <a:rPr lang="en-GB" b="1" i="1" dirty="0">
                <a:solidFill>
                  <a:srgbClr val="313537"/>
                </a:solidFill>
                <a:effectLst/>
                <a:latin typeface="var(--font-family-body)"/>
              </a:rPr>
              <a:t> Pitts v Hunt [1990] </a:t>
            </a:r>
            <a:r>
              <a:rPr lang="en-GB" b="0" i="0" dirty="0">
                <a:solidFill>
                  <a:srgbClr val="313537"/>
                </a:solidFill>
                <a:effectLst/>
                <a:latin typeface="Inter"/>
              </a:rPr>
              <a:t>the Court of Appeal considered the claim of a pillion passenger seriously injured in an accident involving the motorcycle on which he was riding. His friend (the driver) and the claimant had been drinking heavily and the claimant encouraged the driver to ride in a reckless fashion. The Court of Appeal was satisfied that the claimant was </a:t>
            </a:r>
            <a:r>
              <a:rPr lang="en-GB" b="0" i="0" dirty="0" err="1">
                <a:solidFill>
                  <a:srgbClr val="313537"/>
                </a:solidFill>
                <a:effectLst/>
                <a:latin typeface="Inter"/>
              </a:rPr>
              <a:t>volens</a:t>
            </a:r>
            <a:r>
              <a:rPr lang="en-GB" b="0" i="0" dirty="0">
                <a:solidFill>
                  <a:srgbClr val="313537"/>
                </a:solidFill>
                <a:effectLst/>
                <a:latin typeface="Inter"/>
              </a:rPr>
              <a:t> (had consented) but the statutory provision applicable (then</a:t>
            </a:r>
            <a:r>
              <a:rPr lang="en-GB" b="1" i="0" dirty="0">
                <a:solidFill>
                  <a:srgbClr val="313537"/>
                </a:solidFill>
                <a:effectLst/>
                <a:latin typeface="var(--font-family-body)"/>
              </a:rPr>
              <a:t> s148(3) Road Traffic Act 1972</a:t>
            </a:r>
            <a:r>
              <a:rPr lang="en-GB" b="0" i="0" dirty="0">
                <a:solidFill>
                  <a:srgbClr val="313537"/>
                </a:solidFill>
                <a:effectLst/>
                <a:latin typeface="Inter"/>
              </a:rPr>
              <a:t>) precluded the defence being used. Instead, the defence of ex </a:t>
            </a:r>
            <a:r>
              <a:rPr lang="en-GB" b="0" i="0" dirty="0" err="1">
                <a:solidFill>
                  <a:srgbClr val="313537"/>
                </a:solidFill>
                <a:effectLst/>
                <a:latin typeface="Inter"/>
              </a:rPr>
              <a:t>turpi</a:t>
            </a:r>
            <a:r>
              <a:rPr lang="en-GB" b="0" i="0" dirty="0">
                <a:solidFill>
                  <a:srgbClr val="313537"/>
                </a:solidFill>
                <a:effectLst/>
                <a:latin typeface="Inter"/>
              </a:rPr>
              <a:t> causa was used successfully and the claim was defeated.</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current legislation in relation to passengers in vehicles not wearing a seat belt is </a:t>
            </a:r>
            <a:r>
              <a:rPr lang="en-GB" b="1" i="0" dirty="0">
                <a:solidFill>
                  <a:srgbClr val="313537"/>
                </a:solidFill>
                <a:effectLst/>
                <a:latin typeface="var(--font-family-body)"/>
              </a:rPr>
              <a:t>s149 Road Traffic Act 1988 </a:t>
            </a:r>
            <a:r>
              <a:rPr lang="en-GB" b="0" i="0" dirty="0">
                <a:solidFill>
                  <a:srgbClr val="313537"/>
                </a:solidFill>
                <a:effectLst/>
                <a:latin typeface="Inter"/>
              </a:rPr>
              <a:t>which provides that the defence of </a:t>
            </a:r>
            <a:r>
              <a:rPr lang="en-GB" b="0" i="0" dirty="0" err="1">
                <a:solidFill>
                  <a:srgbClr val="313537"/>
                </a:solidFill>
                <a:effectLst/>
                <a:latin typeface="Inter"/>
              </a:rPr>
              <a:t>volenti</a:t>
            </a:r>
            <a:r>
              <a:rPr lang="en-GB" b="0" i="0" dirty="0">
                <a:solidFill>
                  <a:srgbClr val="313537"/>
                </a:solidFill>
                <a:effectLst/>
                <a:latin typeface="Inter"/>
              </a:rPr>
              <a:t> cannot be used against the passengers travelling in vehicles, and it is ineffective for the driver to exclude liability by agreement. This is because it is a legal requirement to purchase third-party insurance and so, in a practical sense, it is not necessary to exclude liability and to pass this loss to the insurance companies.</a:t>
            </a:r>
          </a:p>
          <a:p>
            <a:endParaRPr lang="en-GB" dirty="0"/>
          </a:p>
        </p:txBody>
      </p:sp>
      <p:sp>
        <p:nvSpPr>
          <p:cNvPr id="4" name="Slide Number Placeholder 3"/>
          <p:cNvSpPr>
            <a:spLocks noGrp="1"/>
          </p:cNvSpPr>
          <p:nvPr>
            <p:ph type="sldNum" sz="quarter" idx="5"/>
          </p:nvPr>
        </p:nvSpPr>
        <p:spPr/>
        <p:txBody>
          <a:bodyPr/>
          <a:lstStyle/>
          <a:p>
            <a:fld id="{4440C409-E7E2-4711-A2DE-EBE038D1DB5E}" type="slidenum">
              <a:rPr lang="en-GB" smtClean="0"/>
              <a:t>10</a:t>
            </a:fld>
            <a:endParaRPr lang="en-GB"/>
          </a:p>
        </p:txBody>
      </p:sp>
    </p:spTree>
    <p:extLst>
      <p:ext uri="{BB962C8B-B14F-4D97-AF65-F5344CB8AC3E}">
        <p14:creationId xmlns:p14="http://schemas.microsoft.com/office/powerpoint/2010/main" val="5099142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Mere </a:t>
            </a:r>
            <a:r>
              <a:rPr lang="en-GB" b="1" i="0" dirty="0">
                <a:solidFill>
                  <a:srgbClr val="313537"/>
                </a:solidFill>
                <a:effectLst/>
                <a:latin typeface="var(--font-family-body)"/>
              </a:rPr>
              <a:t>knowledge</a:t>
            </a:r>
            <a:r>
              <a:rPr lang="en-GB" b="0" i="0" dirty="0">
                <a:solidFill>
                  <a:srgbClr val="313537"/>
                </a:solidFill>
                <a:effectLst/>
                <a:latin typeface="Inter"/>
              </a:rPr>
              <a:t> of the danger does not establish the defence; the claimant must have </a:t>
            </a:r>
            <a:r>
              <a:rPr lang="en-GB" b="1" i="0" dirty="0">
                <a:solidFill>
                  <a:srgbClr val="313537"/>
                </a:solidFill>
                <a:effectLst/>
                <a:latin typeface="var(--font-family-body)"/>
              </a:rPr>
              <a:t>consented</a:t>
            </a:r>
            <a:r>
              <a:rPr lang="en-GB" b="0" i="0" dirty="0">
                <a:solidFill>
                  <a:srgbClr val="313537"/>
                </a:solidFill>
                <a:effectLst/>
                <a:latin typeface="Inter"/>
              </a:rPr>
              <a:t> to a known risk.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Smith v Baker – the C was employed by the D’s in a quarry. He was told to work under a crane lifting heavy stones which sometimes fell. A stone fell and injured him. The doctrine of </a:t>
            </a:r>
            <a:r>
              <a:rPr lang="en-GB" b="0" i="1" dirty="0" err="1">
                <a:solidFill>
                  <a:srgbClr val="313537"/>
                </a:solidFill>
                <a:effectLst/>
                <a:latin typeface="var(--font-family-body)"/>
              </a:rPr>
              <a:t>volenti</a:t>
            </a:r>
            <a:r>
              <a:rPr lang="en-GB" b="0" i="0" dirty="0">
                <a:solidFill>
                  <a:srgbClr val="313537"/>
                </a:solidFill>
                <a:effectLst/>
                <a:latin typeface="Inter"/>
              </a:rPr>
              <a:t> was held to have no application to harm sustained from the negligence of employers. Although the worker knew the extent of the risk of harm to himself that the work entailed, the reason he kept working was to keep his job and not because he consented to the risk. His apparent consent was not real because he had no choice about whether to come to work each morning or not.</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above decision means that </a:t>
            </a:r>
            <a:r>
              <a:rPr lang="en-GB" b="0" i="1" dirty="0" err="1">
                <a:solidFill>
                  <a:srgbClr val="313537"/>
                </a:solidFill>
                <a:effectLst/>
                <a:latin typeface="var(--font-family-body)"/>
              </a:rPr>
              <a:t>volenti</a:t>
            </a:r>
            <a:r>
              <a:rPr lang="en-GB" b="0" i="0" dirty="0">
                <a:solidFill>
                  <a:srgbClr val="313537"/>
                </a:solidFill>
                <a:effectLst/>
                <a:latin typeface="Inter"/>
              </a:rPr>
              <a:t> is rarely available to an employer sued by an employee. A limited exception to this principle was created by the House of Lords in the unique facts of</a:t>
            </a:r>
            <a:r>
              <a:rPr lang="en-GB" b="1" i="1" dirty="0">
                <a:solidFill>
                  <a:srgbClr val="313537"/>
                </a:solidFill>
                <a:effectLst/>
                <a:latin typeface="var(--font-family-body)"/>
              </a:rPr>
              <a:t> ICI v Shatwell.</a:t>
            </a:r>
            <a:endParaRPr lang="en-GB" b="0" i="0" dirty="0">
              <a:solidFill>
                <a:srgbClr val="313537"/>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4440C409-E7E2-4711-A2DE-EBE038D1DB5E}" type="slidenum">
              <a:rPr lang="en-GB" smtClean="0"/>
              <a:t>11</a:t>
            </a:fld>
            <a:endParaRPr lang="en-GB"/>
          </a:p>
        </p:txBody>
      </p:sp>
    </p:spTree>
    <p:extLst>
      <p:ext uri="{BB962C8B-B14F-4D97-AF65-F5344CB8AC3E}">
        <p14:creationId xmlns:p14="http://schemas.microsoft.com/office/powerpoint/2010/main" val="1808494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For</a:t>
            </a:r>
            <a:r>
              <a:rPr lang="en-GB" b="0" i="1" dirty="0">
                <a:solidFill>
                  <a:srgbClr val="313537"/>
                </a:solidFill>
                <a:effectLst/>
                <a:latin typeface="var(--font-family-body)"/>
              </a:rPr>
              <a:t> </a:t>
            </a:r>
            <a:r>
              <a:rPr lang="en-GB" b="0" i="1" dirty="0" err="1">
                <a:solidFill>
                  <a:srgbClr val="313537"/>
                </a:solidFill>
                <a:effectLst/>
                <a:latin typeface="var(--font-family-body)"/>
              </a:rPr>
              <a:t>volenti</a:t>
            </a:r>
            <a:r>
              <a:rPr lang="en-GB" b="0" i="0" dirty="0">
                <a:solidFill>
                  <a:srgbClr val="313537"/>
                </a:solidFill>
                <a:effectLst/>
                <a:latin typeface="Inter"/>
              </a:rPr>
              <a:t> to apply it is essential that the claimant voluntarily submitted to the risk of injury. This can be seen in the employer–employee cases such as </a:t>
            </a:r>
            <a:r>
              <a:rPr lang="en-GB" b="1" i="1" dirty="0">
                <a:solidFill>
                  <a:srgbClr val="313537"/>
                </a:solidFill>
                <a:effectLst/>
                <a:latin typeface="var(--font-family-body)"/>
              </a:rPr>
              <a:t>Smith v Baker and ICI v Shatwell</a:t>
            </a:r>
            <a:r>
              <a:rPr lang="en-GB" b="0" i="0" dirty="0">
                <a:solidFill>
                  <a:srgbClr val="313537"/>
                </a:solidFill>
                <a:effectLst/>
                <a:latin typeface="Inter"/>
              </a:rPr>
              <a:t>. In the former type of case the employee is seen as having no genuine choice other than to continue working. In the latter the employee deliberately adopts a dangerous practice. A free choice between different courses of action is essential.</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courts have also been reluctant to find that a rescuer acts voluntarily and is therefore </a:t>
            </a:r>
            <a:r>
              <a:rPr lang="en-GB" b="0" i="0" dirty="0" err="1">
                <a:solidFill>
                  <a:srgbClr val="313537"/>
                </a:solidFill>
                <a:effectLst/>
                <a:latin typeface="Inter"/>
              </a:rPr>
              <a:t>volens</a:t>
            </a:r>
            <a:r>
              <a:rPr lang="en-GB" b="0" i="0" dirty="0">
                <a:solidFill>
                  <a:srgbClr val="313537"/>
                </a:solidFill>
                <a:effectLst/>
                <a:latin typeface="Inter"/>
              </a:rPr>
              <a:t> to the risk.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In</a:t>
            </a:r>
            <a:r>
              <a:rPr lang="en-GB" b="1" i="1" dirty="0">
                <a:solidFill>
                  <a:srgbClr val="313537"/>
                </a:solidFill>
                <a:effectLst/>
                <a:latin typeface="var(--font-family-body)"/>
              </a:rPr>
              <a:t> Haynes v Harwood [1935]</a:t>
            </a:r>
            <a:r>
              <a:rPr lang="en-GB" b="0" i="0" dirty="0">
                <a:solidFill>
                  <a:srgbClr val="313537"/>
                </a:solidFill>
                <a:effectLst/>
                <a:latin typeface="Inter"/>
              </a:rPr>
              <a:t> the claimant policeman was injured when horses, which had been negligently left unattended, bolted and he attempted to stop them. As bystanders were in danger, it was held that the policeman had not exercised that freedom of choice which was essential to the defence of </a:t>
            </a:r>
            <a:r>
              <a:rPr lang="en-GB" b="0" i="0" dirty="0" err="1">
                <a:solidFill>
                  <a:srgbClr val="313537"/>
                </a:solidFill>
                <a:effectLst/>
                <a:latin typeface="Inter"/>
              </a:rPr>
              <a:t>volenti</a:t>
            </a:r>
            <a:r>
              <a:rPr lang="en-GB" b="0" i="0" dirty="0">
                <a:solidFill>
                  <a:srgbClr val="313537"/>
                </a:solidFill>
                <a:effectLst/>
                <a:latin typeface="Inter"/>
              </a:rPr>
              <a:t>. If no one is in any real danger then </a:t>
            </a:r>
            <a:r>
              <a:rPr lang="en-GB" b="0" i="1" dirty="0" err="1">
                <a:solidFill>
                  <a:srgbClr val="313537"/>
                </a:solidFill>
                <a:effectLst/>
                <a:latin typeface="var(--font-family-body)"/>
              </a:rPr>
              <a:t>volenti</a:t>
            </a:r>
            <a:r>
              <a:rPr lang="en-GB" b="0" i="1" dirty="0">
                <a:solidFill>
                  <a:srgbClr val="313537"/>
                </a:solidFill>
                <a:effectLst/>
                <a:latin typeface="var(--font-family-body)"/>
              </a:rPr>
              <a:t> </a:t>
            </a:r>
            <a:r>
              <a:rPr lang="en-GB" b="0" i="0" dirty="0">
                <a:solidFill>
                  <a:srgbClr val="313537"/>
                </a:solidFill>
                <a:effectLst/>
                <a:latin typeface="Inter"/>
              </a:rPr>
              <a:t>is applicable (</a:t>
            </a:r>
            <a:r>
              <a:rPr lang="en-GB" b="1" i="1" dirty="0">
                <a:solidFill>
                  <a:srgbClr val="313537"/>
                </a:solidFill>
                <a:effectLst/>
                <a:latin typeface="var(--font-family-body)"/>
              </a:rPr>
              <a:t>Cutler v United Dairies [1933]</a:t>
            </a:r>
            <a:r>
              <a:rPr lang="en-GB" b="0" i="0" dirty="0">
                <a:solidFill>
                  <a:srgbClr val="313537"/>
                </a:solidFill>
                <a:effectLst/>
                <a:latin typeface="Inter"/>
              </a:rPr>
              <a:t>).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principle does not only apply to professional rescuers, it applies to anyone who attempts a rescue with a reasonable chance of success (</a:t>
            </a:r>
            <a:r>
              <a:rPr lang="en-GB" b="1" i="1" dirty="0">
                <a:solidFill>
                  <a:srgbClr val="313537"/>
                </a:solidFill>
                <a:effectLst/>
                <a:latin typeface="var(--font-family-body)"/>
              </a:rPr>
              <a:t>Chadwick v British Transport Commission [1967]</a:t>
            </a:r>
            <a:r>
              <a:rPr lang="en-GB" b="0" i="0" dirty="0">
                <a:solidFill>
                  <a:srgbClr val="313537"/>
                </a:solidFill>
                <a:effectLst/>
                <a:latin typeface="Inter"/>
              </a:rPr>
              <a:t>).</a:t>
            </a:r>
          </a:p>
          <a:p>
            <a:endParaRPr lang="en-GB" dirty="0"/>
          </a:p>
        </p:txBody>
      </p:sp>
      <p:sp>
        <p:nvSpPr>
          <p:cNvPr id="4" name="Slide Number Placeholder 3"/>
          <p:cNvSpPr>
            <a:spLocks noGrp="1"/>
          </p:cNvSpPr>
          <p:nvPr>
            <p:ph type="sldNum" sz="quarter" idx="5"/>
          </p:nvPr>
        </p:nvSpPr>
        <p:spPr/>
        <p:txBody>
          <a:bodyPr/>
          <a:lstStyle/>
          <a:p>
            <a:fld id="{4440C409-E7E2-4711-A2DE-EBE038D1DB5E}" type="slidenum">
              <a:rPr lang="en-GB" smtClean="0"/>
              <a:t>12</a:t>
            </a:fld>
            <a:endParaRPr lang="en-GB"/>
          </a:p>
        </p:txBody>
      </p:sp>
    </p:spTree>
    <p:extLst>
      <p:ext uri="{BB962C8B-B14F-4D97-AF65-F5344CB8AC3E}">
        <p14:creationId xmlns:p14="http://schemas.microsoft.com/office/powerpoint/2010/main" val="36246528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40C409-E7E2-4711-A2DE-EBE038D1DB5E}" type="slidenum">
              <a:rPr lang="en-GB" smtClean="0"/>
              <a:t>13</a:t>
            </a:fld>
            <a:endParaRPr lang="en-GB"/>
          </a:p>
        </p:txBody>
      </p:sp>
    </p:spTree>
    <p:extLst>
      <p:ext uri="{BB962C8B-B14F-4D97-AF65-F5344CB8AC3E}">
        <p14:creationId xmlns:p14="http://schemas.microsoft.com/office/powerpoint/2010/main" val="26910283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A C who is involved in a criminal act at the time they are injured may be held not to have a cause of action. Because this means that no action can succeed, it is a </a:t>
            </a:r>
            <a:r>
              <a:rPr lang="en-GB" b="1" i="0" dirty="0">
                <a:solidFill>
                  <a:srgbClr val="313537"/>
                </a:solidFill>
                <a:effectLst/>
                <a:latin typeface="var(--font-family-body)"/>
              </a:rPr>
              <a:t>complete </a:t>
            </a:r>
            <a:r>
              <a:rPr lang="en-GB" b="0" i="0" dirty="0">
                <a:solidFill>
                  <a:srgbClr val="313537"/>
                </a:solidFill>
                <a:effectLst/>
                <a:latin typeface="Inter"/>
              </a:rPr>
              <a:t>defence.</a:t>
            </a:r>
          </a:p>
          <a:p>
            <a:pPr algn="l" fontAlgn="base"/>
            <a:endParaRPr lang="en-GB" b="0" i="0" dirty="0">
              <a:solidFill>
                <a:srgbClr val="313537"/>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4440C409-E7E2-4711-A2DE-EBE038D1DB5E}" type="slidenum">
              <a:rPr lang="en-GB" smtClean="0"/>
              <a:t>14</a:t>
            </a:fld>
            <a:endParaRPr lang="en-GB"/>
          </a:p>
        </p:txBody>
      </p:sp>
    </p:spTree>
    <p:extLst>
      <p:ext uri="{BB962C8B-B14F-4D97-AF65-F5344CB8AC3E}">
        <p14:creationId xmlns:p14="http://schemas.microsoft.com/office/powerpoint/2010/main" val="37296672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test for </a:t>
            </a:r>
            <a:r>
              <a:rPr lang="en-GB" b="0" i="1" dirty="0">
                <a:solidFill>
                  <a:srgbClr val="313537"/>
                </a:solidFill>
                <a:effectLst/>
                <a:latin typeface="var(--font-family-body)"/>
              </a:rPr>
              <a:t>ex </a:t>
            </a:r>
            <a:r>
              <a:rPr lang="en-GB" b="0" i="1" dirty="0" err="1">
                <a:solidFill>
                  <a:srgbClr val="313537"/>
                </a:solidFill>
                <a:effectLst/>
                <a:latin typeface="var(--font-family-body)"/>
              </a:rPr>
              <a:t>turpi</a:t>
            </a:r>
            <a:r>
              <a:rPr lang="en-GB" b="0" i="0" dirty="0">
                <a:solidFill>
                  <a:srgbClr val="313537"/>
                </a:solidFill>
                <a:effectLst/>
                <a:latin typeface="Inter"/>
              </a:rPr>
              <a:t> causa has developed so that a claim fails on the ground of illegality if:</a:t>
            </a:r>
          </a:p>
          <a:p>
            <a:pPr algn="l" fontAlgn="base"/>
            <a:endParaRPr lang="en-GB" b="0" i="0" dirty="0">
              <a:solidFill>
                <a:srgbClr val="313537"/>
              </a:solidFill>
              <a:effectLst/>
              <a:latin typeface="Inter"/>
            </a:endParaRPr>
          </a:p>
          <a:p>
            <a:pPr algn="l" fontAlgn="base">
              <a:buFont typeface="Arial" panose="020B0604020202020204" pitchFamily="34" charset="0"/>
              <a:buChar char="•"/>
            </a:pPr>
            <a:r>
              <a:rPr lang="en-GB" b="0" i="0" dirty="0">
                <a:solidFill>
                  <a:srgbClr val="313537"/>
                </a:solidFill>
                <a:effectLst/>
                <a:latin typeface="var(--font-family-body)"/>
              </a:rPr>
              <a:t>there is a very close connection between the illegal activity of the claimant and</a:t>
            </a:r>
          </a:p>
          <a:p>
            <a:pPr algn="l" fontAlgn="base">
              <a:buFont typeface="Arial" panose="020B0604020202020204" pitchFamily="34" charset="0"/>
              <a:buChar char="•"/>
            </a:pPr>
            <a:r>
              <a:rPr lang="en-GB" b="0" i="0" dirty="0">
                <a:solidFill>
                  <a:srgbClr val="313537"/>
                </a:solidFill>
                <a:effectLst/>
                <a:latin typeface="var(--font-family-body)"/>
              </a:rPr>
              <a:t>the injury which they suffer; and</a:t>
            </a:r>
          </a:p>
          <a:p>
            <a:pPr algn="l" fontAlgn="base">
              <a:buFont typeface="Arial" panose="020B0604020202020204" pitchFamily="34" charset="0"/>
              <a:buChar char="•"/>
            </a:pPr>
            <a:r>
              <a:rPr lang="en-GB" b="0" i="0" dirty="0">
                <a:solidFill>
                  <a:srgbClr val="313537"/>
                </a:solidFill>
                <a:effectLst/>
                <a:latin typeface="var(--font-family-body)"/>
              </a:rPr>
              <a:t>the damage arises directly out of the illegal activity; and</a:t>
            </a:r>
          </a:p>
          <a:p>
            <a:pPr algn="l" fontAlgn="base">
              <a:buFont typeface="Arial" panose="020B0604020202020204" pitchFamily="34" charset="0"/>
              <a:buChar char="•"/>
            </a:pPr>
            <a:r>
              <a:rPr lang="en-GB" b="0" i="0" dirty="0">
                <a:solidFill>
                  <a:srgbClr val="313537"/>
                </a:solidFill>
                <a:effectLst/>
                <a:latin typeface="var(--font-family-body)"/>
              </a:rPr>
              <a:t>it would be contrary to public policy to allow the claimant a remedy.</a:t>
            </a:r>
          </a:p>
          <a:p>
            <a:pPr algn="l" fontAlgn="base">
              <a:buFont typeface="Arial" panose="020B0604020202020204" pitchFamily="34" charset="0"/>
              <a:buChar char="•"/>
            </a:pPr>
            <a:endParaRPr lang="en-GB" b="0" i="0" dirty="0">
              <a:solidFill>
                <a:srgbClr val="313537"/>
              </a:solidFill>
              <a:effectLst/>
              <a:latin typeface="var(--font-family-body)"/>
            </a:endParaRPr>
          </a:p>
          <a:p>
            <a:pPr algn="l" fontAlgn="base"/>
            <a:r>
              <a:rPr lang="en-GB" b="0" i="0" dirty="0">
                <a:solidFill>
                  <a:srgbClr val="313537"/>
                </a:solidFill>
                <a:effectLst/>
                <a:latin typeface="Inter"/>
              </a:rPr>
              <a:t>The defence has also been used where a C has committed a criminal act because of the D’s alleged negligence.</a:t>
            </a:r>
          </a:p>
          <a:p>
            <a:endParaRPr lang="en-GB" dirty="0"/>
          </a:p>
        </p:txBody>
      </p:sp>
      <p:sp>
        <p:nvSpPr>
          <p:cNvPr id="4" name="Slide Number Placeholder 3"/>
          <p:cNvSpPr>
            <a:spLocks noGrp="1"/>
          </p:cNvSpPr>
          <p:nvPr>
            <p:ph type="sldNum" sz="quarter" idx="5"/>
          </p:nvPr>
        </p:nvSpPr>
        <p:spPr/>
        <p:txBody>
          <a:bodyPr/>
          <a:lstStyle/>
          <a:p>
            <a:fld id="{4440C409-E7E2-4711-A2DE-EBE038D1DB5E}" type="slidenum">
              <a:rPr lang="en-GB" smtClean="0"/>
              <a:t>15</a:t>
            </a:fld>
            <a:endParaRPr lang="en-GB"/>
          </a:p>
        </p:txBody>
      </p:sp>
    </p:spTree>
    <p:extLst>
      <p:ext uri="{BB962C8B-B14F-4D97-AF65-F5344CB8AC3E}">
        <p14:creationId xmlns:p14="http://schemas.microsoft.com/office/powerpoint/2010/main" val="21047968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In</a:t>
            </a:r>
            <a:r>
              <a:rPr lang="en-GB" b="1" i="1" dirty="0">
                <a:solidFill>
                  <a:srgbClr val="313537"/>
                </a:solidFill>
                <a:effectLst/>
                <a:latin typeface="var(--font-family-body)"/>
              </a:rPr>
              <a:t> </a:t>
            </a:r>
            <a:r>
              <a:rPr lang="en-GB" b="1" i="1" dirty="0" err="1">
                <a:solidFill>
                  <a:srgbClr val="313537"/>
                </a:solidFill>
                <a:effectLst/>
                <a:latin typeface="var(--font-family-body)"/>
              </a:rPr>
              <a:t>Clunis</a:t>
            </a:r>
            <a:r>
              <a:rPr lang="en-GB" b="1" i="1" dirty="0">
                <a:solidFill>
                  <a:srgbClr val="313537"/>
                </a:solidFill>
                <a:effectLst/>
                <a:latin typeface="var(--font-family-body)"/>
              </a:rPr>
              <a:t> v Camden and Islington Health Authority [1998] </a:t>
            </a:r>
            <a:r>
              <a:rPr lang="en-GB" b="0" i="0" dirty="0">
                <a:solidFill>
                  <a:srgbClr val="313537"/>
                </a:solidFill>
                <a:effectLst/>
                <a:latin typeface="Inter"/>
              </a:rPr>
              <a:t>the claimant had a long history of mental disorder. He was released from psychiatric care and stabbed a man to death. He was convicted of manslaughter on the ground of diminished responsibility. He sued the defendant health authority for failing to provide proper care for him after his discharge from hospital. The Court of Appeal struck out his claim on the ground of</a:t>
            </a:r>
            <a:r>
              <a:rPr lang="en-GB" b="0" i="1" dirty="0">
                <a:solidFill>
                  <a:srgbClr val="313537"/>
                </a:solidFill>
                <a:effectLst/>
                <a:latin typeface="Inter"/>
              </a:rPr>
              <a:t> ex </a:t>
            </a:r>
            <a:r>
              <a:rPr lang="en-GB" b="0" i="1" dirty="0" err="1">
                <a:solidFill>
                  <a:srgbClr val="313537"/>
                </a:solidFill>
                <a:effectLst/>
                <a:latin typeface="Inter"/>
              </a:rPr>
              <a:t>turpi</a:t>
            </a:r>
            <a:r>
              <a:rPr lang="en-GB" b="0" i="1" dirty="0">
                <a:solidFill>
                  <a:srgbClr val="313537"/>
                </a:solidFill>
                <a:effectLst/>
                <a:latin typeface="Inter"/>
              </a:rPr>
              <a:t> </a:t>
            </a:r>
            <a:r>
              <a:rPr lang="en-GB" b="0" i="0" dirty="0">
                <a:solidFill>
                  <a:srgbClr val="313537"/>
                </a:solidFill>
                <a:effectLst/>
                <a:latin typeface="Inter"/>
              </a:rPr>
              <a:t>causa and held that the statutory obligation to provide after-hospital care did not give rise to a duty of care at common law.</a:t>
            </a:r>
          </a:p>
          <a:p>
            <a:endParaRPr lang="en-GB" b="0" i="0" dirty="0">
              <a:solidFill>
                <a:srgbClr val="313537"/>
              </a:solidFill>
              <a:effectLst/>
              <a:latin typeface="Inter"/>
            </a:endParaRPr>
          </a:p>
          <a:p>
            <a:pPr algn="l" fontAlgn="base" latinLnBrk="0"/>
            <a:r>
              <a:rPr lang="en-GB" b="1" i="0" dirty="0">
                <a:solidFill>
                  <a:srgbClr val="313537"/>
                </a:solidFill>
                <a:effectLst/>
                <a:latin typeface="var(--font-family-head)"/>
              </a:rPr>
              <a:t>The “inextricable link” test - </a:t>
            </a:r>
            <a:r>
              <a:rPr lang="en-GB" b="0" i="0" dirty="0">
                <a:solidFill>
                  <a:srgbClr val="313537"/>
                </a:solidFill>
                <a:effectLst/>
                <a:latin typeface="merriweather" panose="00000500000000000000" pitchFamily="2" charset="0"/>
              </a:rPr>
              <a:t>Recent cases have confirmed the use of the “inextricable link” test, that is, that for the defence to apply, there must be an inextricable link between the criminal act and the loss claimed.</a:t>
            </a:r>
          </a:p>
          <a:p>
            <a:endParaRPr lang="en-GB" b="0" i="0" dirty="0">
              <a:solidFill>
                <a:srgbClr val="313537"/>
              </a:solidFill>
              <a:effectLst/>
              <a:latin typeface="Inter"/>
            </a:endParaRPr>
          </a:p>
          <a:p>
            <a:r>
              <a:rPr lang="en-GB" b="0" i="0" dirty="0">
                <a:solidFill>
                  <a:srgbClr val="313537"/>
                </a:solidFill>
                <a:effectLst/>
                <a:latin typeface="Inter"/>
              </a:rPr>
              <a:t>Accompanying cases in your reading material to consider. </a:t>
            </a:r>
          </a:p>
        </p:txBody>
      </p:sp>
      <p:sp>
        <p:nvSpPr>
          <p:cNvPr id="4" name="Slide Number Placeholder 3"/>
          <p:cNvSpPr>
            <a:spLocks noGrp="1"/>
          </p:cNvSpPr>
          <p:nvPr>
            <p:ph type="sldNum" sz="quarter" idx="5"/>
          </p:nvPr>
        </p:nvSpPr>
        <p:spPr/>
        <p:txBody>
          <a:bodyPr/>
          <a:lstStyle/>
          <a:p>
            <a:fld id="{4440C409-E7E2-4711-A2DE-EBE038D1DB5E}" type="slidenum">
              <a:rPr lang="en-GB" smtClean="0"/>
              <a:t>16</a:t>
            </a:fld>
            <a:endParaRPr lang="en-GB"/>
          </a:p>
        </p:txBody>
      </p:sp>
    </p:spTree>
    <p:extLst>
      <p:ext uri="{BB962C8B-B14F-4D97-AF65-F5344CB8AC3E}">
        <p14:creationId xmlns:p14="http://schemas.microsoft.com/office/powerpoint/2010/main" val="3837595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Contributory negligence is a </a:t>
            </a:r>
            <a:r>
              <a:rPr lang="en-GB" b="1" i="0" dirty="0">
                <a:solidFill>
                  <a:srgbClr val="313537"/>
                </a:solidFill>
                <a:effectLst/>
                <a:latin typeface="var(--font-family-body)"/>
              </a:rPr>
              <a:t>partial</a:t>
            </a:r>
            <a:r>
              <a:rPr lang="en-GB" b="0" i="0" dirty="0">
                <a:solidFill>
                  <a:srgbClr val="313537"/>
                </a:solidFill>
                <a:effectLst/>
                <a:latin typeface="Inter"/>
              </a:rPr>
              <a:t> defence. If it succeeds, the outcome is a reduction in the amount of damages which must be paid by the D.</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Under the </a:t>
            </a:r>
            <a:r>
              <a:rPr lang="en-GB" b="1" i="0" dirty="0">
                <a:solidFill>
                  <a:srgbClr val="313537"/>
                </a:solidFill>
                <a:effectLst/>
                <a:latin typeface="var(--font-family-body)"/>
              </a:rPr>
              <a:t>Law Reform (Contributory Negligence) Act 1945 </a:t>
            </a:r>
            <a:r>
              <a:rPr lang="en-GB" b="0" i="0" dirty="0">
                <a:solidFill>
                  <a:srgbClr val="313537"/>
                </a:solidFill>
                <a:effectLst/>
                <a:latin typeface="Inter"/>
              </a:rPr>
              <a:t>(</a:t>
            </a:r>
            <a:r>
              <a:rPr lang="en-GB" b="1" i="0" dirty="0">
                <a:solidFill>
                  <a:srgbClr val="313537"/>
                </a:solidFill>
                <a:effectLst/>
                <a:latin typeface="var(--font-family-body)"/>
              </a:rPr>
              <a:t>LR(CN)A 1945</a:t>
            </a:r>
            <a:r>
              <a:rPr lang="en-GB" b="0" i="0" dirty="0">
                <a:solidFill>
                  <a:srgbClr val="313537"/>
                </a:solidFill>
                <a:effectLst/>
                <a:latin typeface="Inter"/>
              </a:rPr>
              <a:t>), if the damage caused by the negligence of the D was partly caused or increased by the negligence of the C, damages may be apportioned (shared) so that the C will only get part of their damages. </a:t>
            </a:r>
            <a:r>
              <a:rPr lang="en-GB" b="1" i="0" dirty="0">
                <a:solidFill>
                  <a:srgbClr val="313537"/>
                </a:solidFill>
                <a:effectLst/>
                <a:latin typeface="var(--font-family-body)"/>
              </a:rPr>
              <a:t>LR(CN)A 1945</a:t>
            </a:r>
            <a:r>
              <a:rPr lang="en-GB" b="0" i="0" dirty="0">
                <a:solidFill>
                  <a:srgbClr val="313537"/>
                </a:solidFill>
                <a:effectLst/>
                <a:latin typeface="Inter"/>
              </a:rPr>
              <a:t> provides that the court should assess the total damages and then reduce them accordingly.</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In order to establish contributory negligence, the D must prove that the C acted carelessly. All that need be established is that the C failed to take reasonable care for their own safety. </a:t>
            </a:r>
            <a:endParaRPr lang="en-GB" dirty="0"/>
          </a:p>
        </p:txBody>
      </p:sp>
      <p:sp>
        <p:nvSpPr>
          <p:cNvPr id="4" name="Slide Number Placeholder 3"/>
          <p:cNvSpPr>
            <a:spLocks noGrp="1"/>
          </p:cNvSpPr>
          <p:nvPr>
            <p:ph type="sldNum" sz="quarter" idx="5"/>
          </p:nvPr>
        </p:nvSpPr>
        <p:spPr/>
        <p:txBody>
          <a:bodyPr/>
          <a:lstStyle/>
          <a:p>
            <a:fld id="{4440C409-E7E2-4711-A2DE-EBE038D1DB5E}" type="slidenum">
              <a:rPr lang="en-GB" smtClean="0"/>
              <a:t>18</a:t>
            </a:fld>
            <a:endParaRPr lang="en-GB"/>
          </a:p>
        </p:txBody>
      </p:sp>
    </p:spTree>
    <p:extLst>
      <p:ext uri="{BB962C8B-B14F-4D97-AF65-F5344CB8AC3E}">
        <p14:creationId xmlns:p14="http://schemas.microsoft.com/office/powerpoint/2010/main" val="8237938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40C409-E7E2-4711-A2DE-EBE038D1DB5E}" type="slidenum">
              <a:rPr lang="en-GB" smtClean="0"/>
              <a:t>19</a:t>
            </a:fld>
            <a:endParaRPr lang="en-GB"/>
          </a:p>
        </p:txBody>
      </p:sp>
    </p:spTree>
    <p:extLst>
      <p:ext uri="{BB962C8B-B14F-4D97-AF65-F5344CB8AC3E}">
        <p14:creationId xmlns:p14="http://schemas.microsoft.com/office/powerpoint/2010/main" val="2477374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For the defence to succeed, the</a:t>
            </a:r>
            <a:r>
              <a:rPr lang="en-GB" b="1" i="0" dirty="0">
                <a:solidFill>
                  <a:srgbClr val="313537"/>
                </a:solidFill>
                <a:effectLst/>
                <a:latin typeface="var(--font-family-body)"/>
              </a:rPr>
              <a:t> defendant must establish</a:t>
            </a:r>
            <a:r>
              <a:rPr lang="en-GB" b="0" i="0" dirty="0">
                <a:solidFill>
                  <a:srgbClr val="313537"/>
                </a:solidFill>
                <a:effectLst/>
                <a:latin typeface="Inter"/>
              </a:rPr>
              <a:t> that the claimant was partly to blame for the accident or that they contributed to the damage they suffered.</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A number of cases of contributory negligence have involved injured car passengers who have failed to wear seat belts. Cases in your reading material.</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It is important to note that the law was changed in 1986 by a statutory instrument which makes it compulsory for adults to wear seat belts in cars, and specifies various types of seat belt or child restraint that must be worn by children under 14 years of age.</a:t>
            </a:r>
          </a:p>
          <a:p>
            <a:endParaRPr lang="en-GB" dirty="0"/>
          </a:p>
        </p:txBody>
      </p:sp>
      <p:sp>
        <p:nvSpPr>
          <p:cNvPr id="4" name="Slide Number Placeholder 3"/>
          <p:cNvSpPr>
            <a:spLocks noGrp="1"/>
          </p:cNvSpPr>
          <p:nvPr>
            <p:ph type="sldNum" sz="quarter" idx="5"/>
          </p:nvPr>
        </p:nvSpPr>
        <p:spPr/>
        <p:txBody>
          <a:bodyPr/>
          <a:lstStyle/>
          <a:p>
            <a:fld id="{4440C409-E7E2-4711-A2DE-EBE038D1DB5E}" type="slidenum">
              <a:rPr lang="en-GB" smtClean="0"/>
              <a:t>20</a:t>
            </a:fld>
            <a:endParaRPr lang="en-GB"/>
          </a:p>
        </p:txBody>
      </p:sp>
    </p:spTree>
    <p:extLst>
      <p:ext uri="{BB962C8B-B14F-4D97-AF65-F5344CB8AC3E}">
        <p14:creationId xmlns:p14="http://schemas.microsoft.com/office/powerpoint/2010/main" val="33018168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Where A’s negligence places B in danger and C is physically injured while attempting or effecting a rescue of B, three legal arguments may be relevant. These are </a:t>
            </a:r>
            <a:r>
              <a:rPr lang="en-GB" b="0" i="0" dirty="0" err="1">
                <a:solidFill>
                  <a:srgbClr val="313537"/>
                </a:solidFill>
                <a:effectLst/>
                <a:latin typeface="Inter"/>
              </a:rPr>
              <a:t>volenti</a:t>
            </a:r>
            <a:r>
              <a:rPr lang="en-GB" b="0" i="0" dirty="0">
                <a:solidFill>
                  <a:srgbClr val="313537"/>
                </a:solidFill>
                <a:effectLst/>
                <a:latin typeface="Inter"/>
              </a:rPr>
              <a:t>, contributory negligence and causation.</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First, the defence of</a:t>
            </a:r>
            <a:r>
              <a:rPr lang="en-GB" b="0" i="1" dirty="0">
                <a:solidFill>
                  <a:srgbClr val="313537"/>
                </a:solidFill>
                <a:effectLst/>
                <a:latin typeface="var(--font-family-body)"/>
              </a:rPr>
              <a:t> </a:t>
            </a:r>
            <a:r>
              <a:rPr lang="en-GB" b="0" i="1" dirty="0" err="1">
                <a:solidFill>
                  <a:srgbClr val="313537"/>
                </a:solidFill>
                <a:effectLst/>
                <a:latin typeface="var(--font-family-body)"/>
              </a:rPr>
              <a:t>volenti</a:t>
            </a:r>
            <a:r>
              <a:rPr lang="en-GB" b="0" i="0" dirty="0">
                <a:solidFill>
                  <a:srgbClr val="313537"/>
                </a:solidFill>
                <a:effectLst/>
                <a:latin typeface="Inter"/>
              </a:rPr>
              <a:t> will generally not be available against a rescuer because the bona fide rescuer is motivated by the desire to assist the victim and cannot be said to choose the risk.</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Second, the courts will be reluctant to find that a rescuer has been contributorily negligent because the rescuer acts in the agony of the moment in a dangerous situation created (usually) by the defendant.</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situation is similar where the person who has been rescued is the person who has been negligent. Although in general no one owes a duty to anyone else to preserve their own safety, yet if by their own carelessness a person puts themselves into a position of peril of a kind that invites rescue, they would in law be liable for any injury caused to someone whom they ought to have foreseen would attempt to come to their aid (Barry J). An interesting exception to the general rule is the duty of masters of ships at sea to rescue – if this is possible without serious risk to their own ships – persons in danger at sea (</a:t>
            </a:r>
            <a:r>
              <a:rPr lang="en-GB" b="1" i="0" dirty="0">
                <a:solidFill>
                  <a:srgbClr val="313537"/>
                </a:solidFill>
                <a:effectLst/>
                <a:latin typeface="var(--font-family-body)"/>
              </a:rPr>
              <a:t>s6 Maritime Conventions Act 1911</a:t>
            </a:r>
            <a:r>
              <a:rPr lang="en-GB" b="0" i="0" dirty="0">
                <a:solidFill>
                  <a:srgbClr val="313537"/>
                </a:solidFill>
                <a:effectLst/>
                <a:latin typeface="Inter"/>
              </a:rPr>
              <a:t>).</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Third, the rescuer’s action may be regarded as a break in the chain of causation, but as it is foreseeable that if a person is injured someone may attempt a rescue, this is unlikely.</a:t>
            </a:r>
          </a:p>
          <a:p>
            <a:endParaRPr lang="en-GB" dirty="0"/>
          </a:p>
        </p:txBody>
      </p:sp>
      <p:sp>
        <p:nvSpPr>
          <p:cNvPr id="4" name="Slide Number Placeholder 3"/>
          <p:cNvSpPr>
            <a:spLocks noGrp="1"/>
          </p:cNvSpPr>
          <p:nvPr>
            <p:ph type="sldNum" sz="quarter" idx="5"/>
          </p:nvPr>
        </p:nvSpPr>
        <p:spPr/>
        <p:txBody>
          <a:bodyPr/>
          <a:lstStyle/>
          <a:p>
            <a:fld id="{4440C409-E7E2-4711-A2DE-EBE038D1DB5E}" type="slidenum">
              <a:rPr lang="en-GB" smtClean="0"/>
              <a:t>22</a:t>
            </a:fld>
            <a:endParaRPr lang="en-GB"/>
          </a:p>
        </p:txBody>
      </p:sp>
    </p:spTree>
    <p:extLst>
      <p:ext uri="{BB962C8B-B14F-4D97-AF65-F5344CB8AC3E}">
        <p14:creationId xmlns:p14="http://schemas.microsoft.com/office/powerpoint/2010/main" val="33177953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40C409-E7E2-4711-A2DE-EBE038D1DB5E}" type="slidenum">
              <a:rPr lang="en-GB" smtClean="0"/>
              <a:t>26</a:t>
            </a:fld>
            <a:endParaRPr lang="en-GB"/>
          </a:p>
        </p:txBody>
      </p:sp>
    </p:spTree>
    <p:extLst>
      <p:ext uri="{BB962C8B-B14F-4D97-AF65-F5344CB8AC3E}">
        <p14:creationId xmlns:p14="http://schemas.microsoft.com/office/powerpoint/2010/main" val="27702920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https://forms.office.com/Pages/ResponsePage.aspx?id=-REPTm4EBUWcuNshUjEeIYWhUfuKn1hLnoaStuLBGF1UOVZKMEJUUlJEUTdQSDFJOUNFR1lHR1ZKSS4u</a:t>
            </a:r>
          </a:p>
        </p:txBody>
      </p:sp>
      <p:sp>
        <p:nvSpPr>
          <p:cNvPr id="4" name="Slide Number Placeholder 3"/>
          <p:cNvSpPr>
            <a:spLocks noGrp="1"/>
          </p:cNvSpPr>
          <p:nvPr>
            <p:ph type="sldNum" sz="quarter" idx="5"/>
          </p:nvPr>
        </p:nvSpPr>
        <p:spPr/>
        <p:txBody>
          <a:bodyPr/>
          <a:lstStyle/>
          <a:p>
            <a:fld id="{4440C409-E7E2-4711-A2DE-EBE038D1DB5E}" type="slidenum">
              <a:rPr lang="en-GB" smtClean="0"/>
              <a:t>28</a:t>
            </a:fld>
            <a:endParaRPr lang="en-GB"/>
          </a:p>
        </p:txBody>
      </p:sp>
    </p:spTree>
    <p:extLst>
      <p:ext uri="{BB962C8B-B14F-4D97-AF65-F5344CB8AC3E}">
        <p14:creationId xmlns:p14="http://schemas.microsoft.com/office/powerpoint/2010/main" val="16271828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11/17/2024</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A7CD31F4-64FA-4BA0-9498-67783267A8C8}"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62823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99815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11/17/2024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82537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11/17/2024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77634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11/17/2024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18638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11/17/2024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40942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11/17/2024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83767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11/17/2024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8742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2345051-2045-45DA-935E-2E3CA1A69ADC}" type="datetimeFigureOut">
              <a:rPr lang="en-US" smtClean="0"/>
              <a:t>11/17/2024</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27239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65643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61261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2345051-2045-45DA-935E-2E3CA1A69ADC}" type="datetimeFigureOut">
              <a:rPr lang="en-US" smtClean="0"/>
              <a:t>11/17/2024</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7CD31F4-64FA-4BA0-9498-67783267A8C8}" type="slidenum">
              <a:rPr lang="en-US" smtClean="0"/>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4599371"/>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9.sv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pngimg.com/download/5006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16.sv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18.svg"/></Relationships>
</file>

<file path=ppt/slides/_rels/slide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image" Target="../media/image1.jpg"/><Relationship Id="rId4" Type="http://schemas.openxmlformats.org/officeDocument/2006/relationships/hyperlink" Target="https://www.philippinesbasiceducation.us/2017/01/empathy-blame-and-guilt.html"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microsoft.com/office/2011/relationships/webextension" Target="../webextensions/webextension1.xm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29.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30.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png"/><Relationship Id="rId1" Type="http://schemas.openxmlformats.org/officeDocument/2006/relationships/slideLayout" Target="../slideLayouts/slideLayout1.xml"/><Relationship Id="rId4"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6" name="Rectangle 25">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57071" y="1584552"/>
            <a:ext cx="9099255" cy="2537251"/>
          </a:xfrm>
        </p:spPr>
        <p:txBody>
          <a:bodyPr anchor="ctr">
            <a:normAutofit/>
          </a:bodyPr>
          <a:lstStyle/>
          <a:p>
            <a:pPr algn="ctr"/>
            <a:r>
              <a:rPr lang="en-GB" sz="7200">
                <a:solidFill>
                  <a:srgbClr val="454545"/>
                </a:solidFill>
              </a:rPr>
              <a:t>Defences IN TORT LAW</a:t>
            </a:r>
          </a:p>
        </p:txBody>
      </p:sp>
      <p:sp>
        <p:nvSpPr>
          <p:cNvPr id="6" name="Subtitle 5">
            <a:extLst>
              <a:ext uri="{FF2B5EF4-FFF2-40B4-BE49-F238E27FC236}">
                <a16:creationId xmlns:a16="http://schemas.microsoft.com/office/drawing/2014/main" id="{7F30295D-E582-0DE7-AFB3-A53294946778}"/>
              </a:ext>
            </a:extLst>
          </p:cNvPr>
          <p:cNvSpPr>
            <a:spLocks noGrp="1"/>
          </p:cNvSpPr>
          <p:nvPr>
            <p:ph type="subTitle" idx="1"/>
          </p:nvPr>
        </p:nvSpPr>
        <p:spPr>
          <a:xfrm>
            <a:off x="1535372" y="4133234"/>
            <a:ext cx="9120954" cy="744373"/>
          </a:xfrm>
        </p:spPr>
        <p:txBody>
          <a:bodyPr>
            <a:normAutofit/>
          </a:bodyPr>
          <a:lstStyle/>
          <a:p>
            <a:pPr algn="ctr"/>
            <a:r>
              <a:rPr lang="en-GB">
                <a:solidFill>
                  <a:schemeClr val="accent1"/>
                </a:solidFill>
              </a:rPr>
              <a:t>WEEK 7</a:t>
            </a:r>
          </a:p>
        </p:txBody>
      </p:sp>
      <p:pic>
        <p:nvPicPr>
          <p:cNvPr id="21" name="Picture 20">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0D45F5A8-B00D-92B6-4EFA-CA95534AA740}"/>
              </a:ext>
            </a:extLst>
          </p:cNvPr>
          <p:cNvSpPr>
            <a:spLocks noGrp="1"/>
          </p:cNvSpPr>
          <p:nvPr>
            <p:ph type="title"/>
          </p:nvPr>
        </p:nvSpPr>
        <p:spPr>
          <a:xfrm>
            <a:off x="1451580" y="804520"/>
            <a:ext cx="4176511" cy="1049235"/>
          </a:xfrm>
        </p:spPr>
        <p:txBody>
          <a:bodyPr>
            <a:normAutofit/>
          </a:bodyPr>
          <a:lstStyle/>
          <a:p>
            <a:r>
              <a:rPr lang="en-GB" b="1" i="1" u="sng"/>
              <a:t>Content </a:t>
            </a:r>
            <a:endParaRPr lang="en-US"/>
          </a:p>
        </p:txBody>
      </p:sp>
      <p:sp>
        <p:nvSpPr>
          <p:cNvPr id="14" name="Rectangle 13">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191C6559-2F08-C358-E153-30B350FF2FC4}"/>
              </a:ext>
            </a:extLst>
          </p:cNvPr>
          <p:cNvSpPr>
            <a:spLocks noGrp="1"/>
          </p:cNvSpPr>
          <p:nvPr>
            <p:ph idx="1"/>
          </p:nvPr>
        </p:nvSpPr>
        <p:spPr>
          <a:xfrm>
            <a:off x="1451581" y="2015732"/>
            <a:ext cx="4172212" cy="3450613"/>
          </a:xfrm>
        </p:spPr>
        <p:txBody>
          <a:bodyPr vert="horz" lIns="91440" tIns="45720" rIns="91440" bIns="45720" rtlCol="0">
            <a:normAutofit/>
          </a:bodyPr>
          <a:lstStyle/>
          <a:p>
            <a:r>
              <a:rPr lang="en-GB" dirty="0"/>
              <a:t>Aims and Learning Objectives </a:t>
            </a:r>
            <a:endParaRPr lang="en-US" dirty="0"/>
          </a:p>
          <a:p>
            <a:r>
              <a:rPr lang="en-GB" dirty="0"/>
              <a:t>Defences</a:t>
            </a:r>
          </a:p>
          <a:p>
            <a:r>
              <a:rPr lang="en-GB" dirty="0"/>
              <a:t>Activities </a:t>
            </a:r>
          </a:p>
          <a:p>
            <a:r>
              <a:rPr lang="en-GB" dirty="0"/>
              <a:t>Summary</a:t>
            </a:r>
          </a:p>
        </p:txBody>
      </p:sp>
      <p:pic>
        <p:nvPicPr>
          <p:cNvPr id="5" name="Picture 4" descr="Light bulb on yellow background with sketched light beams and cord">
            <a:extLst>
              <a:ext uri="{FF2B5EF4-FFF2-40B4-BE49-F238E27FC236}">
                <a16:creationId xmlns:a16="http://schemas.microsoft.com/office/drawing/2014/main" id="{0BD7CF2C-59D2-5A7A-56F5-08F0B60D112D}"/>
              </a:ext>
            </a:extLst>
          </p:cNvPr>
          <p:cNvPicPr>
            <a:picLocks noChangeAspect="1"/>
          </p:cNvPicPr>
          <p:nvPr/>
        </p:nvPicPr>
        <p:blipFill rotWithShape="1">
          <a:blip r:embed="rId2"/>
          <a:srcRect l="38289" r="3" b="3"/>
          <a:stretch/>
        </p:blipFill>
        <p:spPr>
          <a:xfrm>
            <a:off x="6236298" y="805583"/>
            <a:ext cx="4676667" cy="4660762"/>
          </a:xfrm>
          <a:prstGeom prst="rect">
            <a:avLst/>
          </a:prstGeom>
        </p:spPr>
      </p:pic>
      <p:pic>
        <p:nvPicPr>
          <p:cNvPr id="16" name="Picture 15">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6660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C76AC0-BB6B-419E-A327-AFA297500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B3E0B6A3-E197-43D6-82D5-7455DAB1A7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9647" y="1847088"/>
            <a:ext cx="415875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824AE28A-ABB2-6B06-34D2-99E648958710}"/>
              </a:ext>
            </a:extLst>
          </p:cNvPr>
          <p:cNvSpPr>
            <a:spLocks noGrp="1"/>
          </p:cNvSpPr>
          <p:nvPr>
            <p:ph type="title"/>
          </p:nvPr>
        </p:nvSpPr>
        <p:spPr>
          <a:xfrm>
            <a:off x="6579648" y="804520"/>
            <a:ext cx="4158749" cy="1049235"/>
          </a:xfrm>
        </p:spPr>
        <p:txBody>
          <a:bodyPr>
            <a:normAutofit/>
          </a:bodyPr>
          <a:lstStyle/>
          <a:p>
            <a:r>
              <a:rPr lang="en-GB" sz="3000" b="1" i="1" u="sng"/>
              <a:t>Aims and LEARNING OBJECTIVES</a:t>
            </a:r>
            <a:endParaRPr lang="en-US" sz="3000"/>
          </a:p>
        </p:txBody>
      </p:sp>
      <p:sp>
        <p:nvSpPr>
          <p:cNvPr id="13" name="Rectangle 12">
            <a:extLst>
              <a:ext uri="{FF2B5EF4-FFF2-40B4-BE49-F238E27FC236}">
                <a16:creationId xmlns:a16="http://schemas.microsoft.com/office/drawing/2014/main" id="{8B0E4246-09B8-46D7-A0D2-4D264863A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4" name="Graphic 4" descr="An open book">
            <a:extLst>
              <a:ext uri="{FF2B5EF4-FFF2-40B4-BE49-F238E27FC236}">
                <a16:creationId xmlns:a16="http://schemas.microsoft.com/office/drawing/2014/main" id="{A1AFD472-AEDC-68C4-328F-E8944463F6D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279869" y="805583"/>
            <a:ext cx="4660762" cy="4660762"/>
          </a:xfrm>
          <a:prstGeom prst="rect">
            <a:avLst/>
          </a:prstGeom>
        </p:spPr>
      </p:pic>
      <p:sp>
        <p:nvSpPr>
          <p:cNvPr id="3" name="Content Placeholder 2">
            <a:extLst>
              <a:ext uri="{FF2B5EF4-FFF2-40B4-BE49-F238E27FC236}">
                <a16:creationId xmlns:a16="http://schemas.microsoft.com/office/drawing/2014/main" id="{CCD10C3F-EF33-B2D0-1358-F26D66892365}"/>
              </a:ext>
            </a:extLst>
          </p:cNvPr>
          <p:cNvSpPr>
            <a:spLocks noGrp="1"/>
          </p:cNvSpPr>
          <p:nvPr>
            <p:ph idx="1"/>
          </p:nvPr>
        </p:nvSpPr>
        <p:spPr>
          <a:xfrm>
            <a:off x="6579647" y="2015732"/>
            <a:ext cx="4158750" cy="3450613"/>
          </a:xfrm>
        </p:spPr>
        <p:txBody>
          <a:bodyPr vert="horz" lIns="91440" tIns="45720" rIns="91440" bIns="45720" rtlCol="0">
            <a:normAutofit/>
          </a:bodyPr>
          <a:lstStyle/>
          <a:p>
            <a:r>
              <a:rPr lang="en-GB" sz="1900" dirty="0"/>
              <a:t>The aim of today's session is to discuss defences to case of negligence.</a:t>
            </a:r>
          </a:p>
          <a:p>
            <a:r>
              <a:rPr lang="en-GB" sz="1900" dirty="0"/>
              <a:t>By the end of today's lesson students should be able to demonstrated that they understand duty of care, breach of a duty of care, causation and remoteness and defences. </a:t>
            </a:r>
          </a:p>
        </p:txBody>
      </p:sp>
      <p:pic>
        <p:nvPicPr>
          <p:cNvPr id="15" name="Picture 14">
            <a:extLst>
              <a:ext uri="{FF2B5EF4-FFF2-40B4-BE49-F238E27FC236}">
                <a16:creationId xmlns:a16="http://schemas.microsoft.com/office/drawing/2014/main" id="{F50C8D8D-B32F-4194-8321-164EC44275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5BD24D8B-8573-4260-B700-E860AD6D2A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6872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49346788-132B-DE43-9CBF-E5F94B4425BA}"/>
              </a:ext>
            </a:extLst>
          </p:cNvPr>
          <p:cNvSpPr>
            <a:spLocks noGrp="1"/>
          </p:cNvSpPr>
          <p:nvPr>
            <p:ph type="title"/>
          </p:nvPr>
        </p:nvSpPr>
        <p:spPr>
          <a:xfrm>
            <a:off x="1451580" y="804520"/>
            <a:ext cx="3530157" cy="1049235"/>
          </a:xfrm>
        </p:spPr>
        <p:txBody>
          <a:bodyPr>
            <a:normAutofit/>
          </a:bodyPr>
          <a:lstStyle/>
          <a:p>
            <a:r>
              <a:rPr lang="en-GB" b="1" i="1" u="sng"/>
              <a:t>Defences</a:t>
            </a:r>
            <a:r>
              <a:rPr lang="en-GB"/>
              <a:t> </a:t>
            </a:r>
            <a:endParaRPr lang="en-US"/>
          </a:p>
        </p:txBody>
      </p:sp>
      <p:sp>
        <p:nvSpPr>
          <p:cNvPr id="25" name="Rectangle 24">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9CD11941-E04F-DA8C-FD4B-ED2721B38EE3}"/>
              </a:ext>
            </a:extLst>
          </p:cNvPr>
          <p:cNvSpPr>
            <a:spLocks noGrp="1"/>
          </p:cNvSpPr>
          <p:nvPr>
            <p:ph idx="1"/>
          </p:nvPr>
        </p:nvSpPr>
        <p:spPr>
          <a:xfrm>
            <a:off x="1451581" y="2015732"/>
            <a:ext cx="3526523" cy="3450613"/>
          </a:xfrm>
        </p:spPr>
        <p:txBody>
          <a:bodyPr vert="horz" lIns="91440" tIns="45720" rIns="91440" bIns="45720" rtlCol="0">
            <a:normAutofit/>
          </a:bodyPr>
          <a:lstStyle/>
          <a:p>
            <a:pPr>
              <a:lnSpc>
                <a:spcPct val="110000"/>
              </a:lnSpc>
            </a:pPr>
            <a:r>
              <a:rPr lang="en-GB" sz="1700" dirty="0"/>
              <a:t>Claimant must first prove that the negligence took place, then the burden of proof moves to the defendant to prove any defences. </a:t>
            </a:r>
            <a:endParaRPr lang="en-US" sz="1700" dirty="0"/>
          </a:p>
          <a:p>
            <a:pPr>
              <a:lnSpc>
                <a:spcPct val="110000"/>
              </a:lnSpc>
            </a:pPr>
            <a:endParaRPr lang="en-GB" sz="1700" dirty="0"/>
          </a:p>
          <a:p>
            <a:pPr>
              <a:lnSpc>
                <a:spcPct val="110000"/>
              </a:lnSpc>
            </a:pPr>
            <a:r>
              <a:rPr lang="en-GB" sz="1700" dirty="0"/>
              <a:t>Balance of probabilities. </a:t>
            </a:r>
          </a:p>
          <a:p>
            <a:pPr>
              <a:lnSpc>
                <a:spcPct val="110000"/>
              </a:lnSpc>
            </a:pPr>
            <a:endParaRPr lang="en-GB" sz="1700" dirty="0"/>
          </a:p>
          <a:p>
            <a:pPr>
              <a:lnSpc>
                <a:spcPct val="110000"/>
              </a:lnSpc>
            </a:pPr>
            <a:r>
              <a:rPr lang="en-GB" sz="1700" dirty="0"/>
              <a:t>May negate all or part of legality. </a:t>
            </a:r>
          </a:p>
        </p:txBody>
      </p:sp>
      <p:grpSp>
        <p:nvGrpSpPr>
          <p:cNvPr id="27" name="Group 26">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28" name="Rectangle 27">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6" name="Picture 4" descr="Domino effect white cut-outs and one blue cutout">
            <a:extLst>
              <a:ext uri="{FF2B5EF4-FFF2-40B4-BE49-F238E27FC236}">
                <a16:creationId xmlns:a16="http://schemas.microsoft.com/office/drawing/2014/main" id="{14DAFE2F-F371-28C7-997A-5F7DFB7A54B5}"/>
              </a:ext>
            </a:extLst>
          </p:cNvPr>
          <p:cNvPicPr>
            <a:picLocks noChangeAspect="1"/>
          </p:cNvPicPr>
          <p:nvPr/>
        </p:nvPicPr>
        <p:blipFill rotWithShape="1">
          <a:blip r:embed="rId3"/>
          <a:srcRect l="16755"/>
          <a:stretch/>
        </p:blipFill>
        <p:spPr>
          <a:xfrm>
            <a:off x="6093926" y="1116345"/>
            <a:ext cx="4821551" cy="3866172"/>
          </a:xfrm>
          <a:prstGeom prst="rect">
            <a:avLst/>
          </a:prstGeom>
        </p:spPr>
      </p:pic>
      <p:pic>
        <p:nvPicPr>
          <p:cNvPr id="31" name="Picture 30">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3" name="Straight Connector 32">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9033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4" name="Content Placeholder 6" descr="A diagram of a problem&#10;&#10;Description automatically generated">
            <a:extLst>
              <a:ext uri="{FF2B5EF4-FFF2-40B4-BE49-F238E27FC236}">
                <a16:creationId xmlns:a16="http://schemas.microsoft.com/office/drawing/2014/main" id="{1709975B-26C4-AE16-FCA6-3284E5EBA4A9}"/>
              </a:ext>
            </a:extLst>
          </p:cNvPr>
          <p:cNvPicPr>
            <a:picLocks noChangeAspect="1"/>
          </p:cNvPicPr>
          <p:nvPr/>
        </p:nvPicPr>
        <p:blipFill>
          <a:blip r:embed="rId3">
            <a:extLst>
              <a:ext uri="{28A0092B-C50C-407E-A947-70E740481C1C}">
                <a14:useLocalDpi xmlns:a14="http://schemas.microsoft.com/office/drawing/2010/main" val="0"/>
              </a:ext>
            </a:extLst>
          </a:blip>
          <a:srcRect l="2109" r="558" b="-2"/>
          <a:stretch/>
        </p:blipFill>
        <p:spPr>
          <a:xfrm>
            <a:off x="20" y="10"/>
            <a:ext cx="12191980" cy="6857990"/>
          </a:xfrm>
          <a:prstGeom prst="rect">
            <a:avLst/>
          </a:prstGeom>
        </p:spPr>
      </p:pic>
    </p:spTree>
    <p:extLst>
      <p:ext uri="{BB962C8B-B14F-4D97-AF65-F5344CB8AC3E}">
        <p14:creationId xmlns:p14="http://schemas.microsoft.com/office/powerpoint/2010/main" val="1517202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 name="Picture 9">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8D095B41-7312-4603-9F0F-93387C353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adder in the desert">
            <a:extLst>
              <a:ext uri="{FF2B5EF4-FFF2-40B4-BE49-F238E27FC236}">
                <a16:creationId xmlns:a16="http://schemas.microsoft.com/office/drawing/2014/main" id="{EAA33982-D707-4A06-3486-EDF38ECC071B}"/>
              </a:ext>
            </a:extLst>
          </p:cNvPr>
          <p:cNvPicPr>
            <a:picLocks noChangeAspect="1"/>
          </p:cNvPicPr>
          <p:nvPr/>
        </p:nvPicPr>
        <p:blipFill>
          <a:blip r:embed="rId3">
            <a:duotone>
              <a:schemeClr val="bg2">
                <a:shade val="45000"/>
                <a:satMod val="135000"/>
              </a:schemeClr>
              <a:prstClr val="white"/>
            </a:duotone>
            <a:alphaModFix amt="50000"/>
          </a:blip>
          <a:srcRect r="-1" b="15728"/>
          <a:stretch/>
        </p:blipFill>
        <p:spPr>
          <a:xfrm>
            <a:off x="305" y="10"/>
            <a:ext cx="12191695" cy="6857990"/>
          </a:xfrm>
          <a:prstGeom prst="rect">
            <a:avLst/>
          </a:prstGeom>
        </p:spPr>
      </p:pic>
      <p:sp>
        <p:nvSpPr>
          <p:cNvPr id="18" name="Rectangle 17">
            <a:extLst>
              <a:ext uri="{FF2B5EF4-FFF2-40B4-BE49-F238E27FC236}">
                <a16:creationId xmlns:a16="http://schemas.microsoft.com/office/drawing/2014/main" id="{1042C936-444C-4F0D-9737-291EAFE1E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03DB1A-9ECB-7437-7E2D-CA74ED08231A}"/>
              </a:ext>
            </a:extLst>
          </p:cNvPr>
          <p:cNvSpPr>
            <a:spLocks noGrp="1"/>
          </p:cNvSpPr>
          <p:nvPr>
            <p:ph type="title"/>
          </p:nvPr>
        </p:nvSpPr>
        <p:spPr>
          <a:xfrm>
            <a:off x="2417779" y="802298"/>
            <a:ext cx="8637073" cy="2541431"/>
          </a:xfrm>
        </p:spPr>
        <p:txBody>
          <a:bodyPr vert="horz" lIns="91440" tIns="45720" rIns="91440" bIns="0" rtlCol="0" anchor="b">
            <a:normAutofit/>
          </a:bodyPr>
          <a:lstStyle/>
          <a:p>
            <a:r>
              <a:rPr lang="en-US" sz="6600" u="sng" dirty="0"/>
              <a:t>Complete </a:t>
            </a:r>
            <a:r>
              <a:rPr lang="en-US" sz="6600" u="sng" dirty="0" err="1"/>
              <a:t>defenCes</a:t>
            </a:r>
            <a:endParaRPr lang="en-US" sz="6600" u="sng" dirty="0"/>
          </a:p>
        </p:txBody>
      </p:sp>
      <p:cxnSp>
        <p:nvCxnSpPr>
          <p:cNvPr id="20" name="Straight Connector 19">
            <a:extLst>
              <a:ext uri="{FF2B5EF4-FFF2-40B4-BE49-F238E27FC236}">
                <a16:creationId xmlns:a16="http://schemas.microsoft.com/office/drawing/2014/main" id="{B61C4D9F-F4AF-4ED2-9310-56EB2E19C0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3"/>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2" name="Picture 21">
            <a:extLst>
              <a:ext uri="{FF2B5EF4-FFF2-40B4-BE49-F238E27FC236}">
                <a16:creationId xmlns:a16="http://schemas.microsoft.com/office/drawing/2014/main" id="{419FDB25-3050-4009-9806-3000DDD1C0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a16="http://schemas.microsoft.com/office/drawing/2014/main" id="{8063EF0F-7BC0-4CFB-AB98-20A8DD91D7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8737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95F83-61E0-84C4-DBB2-BC52359B866C}"/>
              </a:ext>
            </a:extLst>
          </p:cNvPr>
          <p:cNvSpPr>
            <a:spLocks noGrp="1"/>
          </p:cNvSpPr>
          <p:nvPr>
            <p:ph type="title"/>
          </p:nvPr>
        </p:nvSpPr>
        <p:spPr/>
        <p:txBody>
          <a:bodyPr>
            <a:normAutofit fontScale="90000"/>
          </a:bodyPr>
          <a:lstStyle/>
          <a:p>
            <a:pPr algn="ctr"/>
            <a:r>
              <a:rPr lang="en-GB" sz="8000" b="1" i="1" u="sng" dirty="0"/>
              <a:t>Continued....</a:t>
            </a:r>
            <a:endParaRPr lang="en-US" sz="8000"/>
          </a:p>
        </p:txBody>
      </p:sp>
      <p:graphicFrame>
        <p:nvGraphicFramePr>
          <p:cNvPr id="5" name="Content Placeholder 2">
            <a:extLst>
              <a:ext uri="{FF2B5EF4-FFF2-40B4-BE49-F238E27FC236}">
                <a16:creationId xmlns:a16="http://schemas.microsoft.com/office/drawing/2014/main" id="{8080B7FC-71D2-B6C0-CD48-4FFA7529AE2D}"/>
              </a:ext>
            </a:extLst>
          </p:cNvPr>
          <p:cNvGraphicFramePr>
            <a:graphicFrameLocks noGrp="1"/>
          </p:cNvGraphicFramePr>
          <p:nvPr>
            <p:ph idx="1"/>
            <p:extLst>
              <p:ext uri="{D42A27DB-BD31-4B8C-83A1-F6EECF244321}">
                <p14:modId xmlns:p14="http://schemas.microsoft.com/office/powerpoint/2010/main" val="1099669975"/>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6447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3510B5-6643-D3BD-D78A-01C47B58CBF2}"/>
              </a:ext>
            </a:extLst>
          </p:cNvPr>
          <p:cNvSpPr>
            <a:spLocks noGrp="1"/>
          </p:cNvSpPr>
          <p:nvPr>
            <p:ph type="title"/>
          </p:nvPr>
        </p:nvSpPr>
        <p:spPr>
          <a:xfrm>
            <a:off x="1451579" y="804519"/>
            <a:ext cx="9603275" cy="1049235"/>
          </a:xfrm>
        </p:spPr>
        <p:txBody>
          <a:bodyPr>
            <a:normAutofit/>
          </a:bodyPr>
          <a:lstStyle/>
          <a:p>
            <a:r>
              <a:rPr lang="en-GB" b="1" u="sng"/>
              <a:t>Consent</a:t>
            </a:r>
            <a:r>
              <a:rPr lang="en-GB"/>
              <a:t> </a:t>
            </a:r>
            <a:endParaRPr lang="en-US"/>
          </a:p>
        </p:txBody>
      </p:sp>
      <p:cxnSp>
        <p:nvCxnSpPr>
          <p:cNvPr id="24" name="Straight Connector 23">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5" name="Rectangle 24">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12" name="Content Placeholder 2">
            <a:extLst>
              <a:ext uri="{FF2B5EF4-FFF2-40B4-BE49-F238E27FC236}">
                <a16:creationId xmlns:a16="http://schemas.microsoft.com/office/drawing/2014/main" id="{4F6548FB-7AB0-8542-9527-D8446FE5316E}"/>
              </a:ext>
            </a:extLst>
          </p:cNvPr>
          <p:cNvGraphicFramePr>
            <a:graphicFrameLocks noGrp="1"/>
          </p:cNvGraphicFramePr>
          <p:nvPr>
            <p:ph idx="1"/>
            <p:extLst>
              <p:ext uri="{D42A27DB-BD31-4B8C-83A1-F6EECF244321}">
                <p14:modId xmlns:p14="http://schemas.microsoft.com/office/powerpoint/2010/main" val="885106002"/>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4239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C97F61-0088-AF1B-B8FF-8B6223085D89}"/>
              </a:ext>
            </a:extLst>
          </p:cNvPr>
          <p:cNvSpPr>
            <a:spLocks noGrp="1"/>
          </p:cNvSpPr>
          <p:nvPr>
            <p:ph type="title"/>
          </p:nvPr>
        </p:nvSpPr>
        <p:spPr>
          <a:xfrm>
            <a:off x="844476" y="1600199"/>
            <a:ext cx="3539266" cy="4297680"/>
          </a:xfrm>
        </p:spPr>
        <p:txBody>
          <a:bodyPr anchor="ctr">
            <a:normAutofit/>
          </a:bodyPr>
          <a:lstStyle/>
          <a:p>
            <a:r>
              <a:rPr lang="en-GB"/>
              <a:t>ACTIVITY</a:t>
            </a:r>
            <a:endParaRPr lang="en-GB" dirty="0"/>
          </a:p>
        </p:txBody>
      </p:sp>
      <p:cxnSp>
        <p:nvCxnSpPr>
          <p:cNvPr id="27" name="Straight Connector 26">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9D4BE36-ACC8-7D99-9CD2-C53885441D6B}"/>
              </a:ext>
            </a:extLst>
          </p:cNvPr>
          <p:cNvSpPr>
            <a:spLocks noGrp="1"/>
          </p:cNvSpPr>
          <p:nvPr>
            <p:ph idx="1"/>
          </p:nvPr>
        </p:nvSpPr>
        <p:spPr>
          <a:xfrm>
            <a:off x="4924851" y="1600199"/>
            <a:ext cx="6130003" cy="4297680"/>
          </a:xfrm>
        </p:spPr>
        <p:txBody>
          <a:bodyPr anchor="ctr">
            <a:normAutofit/>
          </a:bodyPr>
          <a:lstStyle/>
          <a:p>
            <a:pPr marL="0" indent="0">
              <a:buNone/>
            </a:pPr>
            <a:r>
              <a:rPr lang="en-GB" dirty="0"/>
              <a:t>What are the facts of the ICI v Shatwell [1965] case?</a:t>
            </a:r>
          </a:p>
        </p:txBody>
      </p:sp>
    </p:spTree>
    <p:extLst>
      <p:ext uri="{BB962C8B-B14F-4D97-AF65-F5344CB8AC3E}">
        <p14:creationId xmlns:p14="http://schemas.microsoft.com/office/powerpoint/2010/main" val="2131357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C70BFDB-979D-4D01-8764-154458F98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5FCB5B7-E85D-4C9D-AE9B-2B04C20D7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3" name="Group 12">
            <a:extLst>
              <a:ext uri="{FF2B5EF4-FFF2-40B4-BE49-F238E27FC236}">
                <a16:creationId xmlns:a16="http://schemas.microsoft.com/office/drawing/2014/main" id="{4C48EA7D-6DFA-4BAB-B557-0D500356BE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632239" y="482171"/>
            <a:chExt cx="4074533" cy="5149101"/>
          </a:xfrm>
        </p:grpSpPr>
        <p:sp>
          <p:nvSpPr>
            <p:cNvPr id="14" name="Rectangle 13">
              <a:extLst>
                <a:ext uri="{FF2B5EF4-FFF2-40B4-BE49-F238E27FC236}">
                  <a16:creationId xmlns:a16="http://schemas.microsoft.com/office/drawing/2014/main" id="{0A792C74-3AEF-46D7-BB84-FE0A1C9FD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9"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3F01C4D-F010-44B1-B80D-DE6D0036F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8"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66DEDBC9-7E02-4AC1-84C0-28900C560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7042" y="977965"/>
            <a:ext cx="3124515"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5D8167BA-4647-4588-9EF8-AFA0496DC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0359"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6E22D896-414E-7481-277E-8E21E2CE2BC4}"/>
              </a:ext>
            </a:extLst>
          </p:cNvPr>
          <p:cNvSpPr>
            <a:spLocks noGrp="1"/>
          </p:cNvSpPr>
          <p:nvPr>
            <p:ph type="title"/>
          </p:nvPr>
        </p:nvSpPr>
        <p:spPr>
          <a:xfrm>
            <a:off x="5188043" y="804520"/>
            <a:ext cx="5550355" cy="1049235"/>
          </a:xfrm>
        </p:spPr>
        <p:txBody>
          <a:bodyPr>
            <a:normAutofit/>
          </a:bodyPr>
          <a:lstStyle/>
          <a:p>
            <a:r>
              <a:rPr lang="en-GB" b="1" i="1" u="sng"/>
              <a:t>Agreement </a:t>
            </a:r>
            <a:endParaRPr lang="en-US"/>
          </a:p>
        </p:txBody>
      </p:sp>
      <p:pic>
        <p:nvPicPr>
          <p:cNvPr id="4" name="Graphic 4" descr="Comment Like outline">
            <a:extLst>
              <a:ext uri="{FF2B5EF4-FFF2-40B4-BE49-F238E27FC236}">
                <a16:creationId xmlns:a16="http://schemas.microsoft.com/office/drawing/2014/main" id="{1397C964-BFBE-2801-8244-44B8C433C82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85438" y="1649879"/>
            <a:ext cx="2799103" cy="2799103"/>
          </a:xfrm>
          <a:prstGeom prst="rect">
            <a:avLst/>
          </a:prstGeom>
        </p:spPr>
      </p:pic>
      <p:sp>
        <p:nvSpPr>
          <p:cNvPr id="3" name="Content Placeholder 2">
            <a:extLst>
              <a:ext uri="{FF2B5EF4-FFF2-40B4-BE49-F238E27FC236}">
                <a16:creationId xmlns:a16="http://schemas.microsoft.com/office/drawing/2014/main" id="{1F60A0B5-4845-AE29-0E6B-3479DEEBD877}"/>
              </a:ext>
            </a:extLst>
          </p:cNvPr>
          <p:cNvSpPr>
            <a:spLocks noGrp="1"/>
          </p:cNvSpPr>
          <p:nvPr>
            <p:ph idx="1"/>
          </p:nvPr>
        </p:nvSpPr>
        <p:spPr>
          <a:xfrm>
            <a:off x="5188043" y="2015732"/>
            <a:ext cx="5550355" cy="3450613"/>
          </a:xfrm>
        </p:spPr>
        <p:txBody>
          <a:bodyPr vert="horz" lIns="91440" tIns="45720" rIns="91440" bIns="45720" rtlCol="0">
            <a:normAutofit/>
          </a:bodyPr>
          <a:lstStyle/>
          <a:p>
            <a:r>
              <a:rPr lang="en-GB" b="1" dirty="0"/>
              <a:t>Did the individual agree to the injury?</a:t>
            </a:r>
          </a:p>
          <a:p>
            <a:r>
              <a:rPr lang="en-GB" b="1" dirty="0"/>
              <a:t>In road traffic accident , not the assumption that there is a risk. </a:t>
            </a:r>
          </a:p>
          <a:p>
            <a:r>
              <a:rPr lang="en-GB" b="1" dirty="0"/>
              <a:t>Legislation can change whether a defence can be used. </a:t>
            </a:r>
          </a:p>
          <a:p>
            <a:r>
              <a:rPr lang="en-GB" b="1" dirty="0"/>
              <a:t>Research the case of Pitts v Hunt [1990] </a:t>
            </a:r>
          </a:p>
          <a:p>
            <a:endParaRPr lang="en-GB" dirty="0"/>
          </a:p>
          <a:p>
            <a:pPr marL="0" indent="0">
              <a:buNone/>
            </a:pPr>
            <a:endParaRPr lang="en-GB" dirty="0"/>
          </a:p>
          <a:p>
            <a:endParaRPr lang="en-GB" dirty="0"/>
          </a:p>
        </p:txBody>
      </p:sp>
      <p:pic>
        <p:nvPicPr>
          <p:cNvPr id="21" name="Picture 20">
            <a:extLst>
              <a:ext uri="{FF2B5EF4-FFF2-40B4-BE49-F238E27FC236}">
                <a16:creationId xmlns:a16="http://schemas.microsoft.com/office/drawing/2014/main" id="{BAC44D98-B853-4420-8ED4-E3792706D4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46625410-A0A9-42B8-96F9-540C7C42CB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2061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BE703F-255C-3D11-E8A1-723D0D678436}"/>
              </a:ext>
            </a:extLst>
          </p:cNvPr>
          <p:cNvSpPr>
            <a:spLocks noGrp="1"/>
          </p:cNvSpPr>
          <p:nvPr>
            <p:ph type="title"/>
          </p:nvPr>
        </p:nvSpPr>
        <p:spPr>
          <a:xfrm>
            <a:off x="1451579" y="804519"/>
            <a:ext cx="9603275" cy="1049235"/>
          </a:xfrm>
        </p:spPr>
        <p:txBody>
          <a:bodyPr>
            <a:normAutofit/>
          </a:bodyPr>
          <a:lstStyle/>
          <a:p>
            <a:r>
              <a:rPr lang="en-GB" b="1" i="1" u="sng"/>
              <a:t>Knowledge </a:t>
            </a:r>
            <a:endParaRPr lang="en-US"/>
          </a:p>
        </p:txBody>
      </p:sp>
      <p:cxnSp>
        <p:nvCxnSpPr>
          <p:cNvPr id="10" name="Straight Connector 9">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Rectangle 15">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7" name="Diagram 7">
            <a:extLst>
              <a:ext uri="{FF2B5EF4-FFF2-40B4-BE49-F238E27FC236}">
                <a16:creationId xmlns:a16="http://schemas.microsoft.com/office/drawing/2014/main" id="{F13FF78F-FCA9-909B-8BB6-194810004C30}"/>
              </a:ext>
            </a:extLst>
          </p:cNvPr>
          <p:cNvGraphicFramePr/>
          <p:nvPr>
            <p:extLst>
              <p:ext uri="{D42A27DB-BD31-4B8C-83A1-F6EECF244321}">
                <p14:modId xmlns:p14="http://schemas.microsoft.com/office/powerpoint/2010/main" val="286480222"/>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9835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966BB-9DB8-4BDD-27AC-ED0097CD8CC7}"/>
              </a:ext>
            </a:extLst>
          </p:cNvPr>
          <p:cNvSpPr>
            <a:spLocks noGrp="1"/>
          </p:cNvSpPr>
          <p:nvPr>
            <p:ph type="title"/>
          </p:nvPr>
        </p:nvSpPr>
        <p:spPr>
          <a:xfrm>
            <a:off x="1451579" y="804519"/>
            <a:ext cx="9603275" cy="1049235"/>
          </a:xfrm>
        </p:spPr>
        <p:txBody>
          <a:bodyPr>
            <a:normAutofit/>
          </a:bodyPr>
          <a:lstStyle/>
          <a:p>
            <a:r>
              <a:rPr lang="en-GB" b="1" i="1" u="sng"/>
              <a:t>Voluntariness</a:t>
            </a:r>
            <a:endParaRPr lang="en-US"/>
          </a:p>
        </p:txBody>
      </p:sp>
      <p:sp>
        <p:nvSpPr>
          <p:cNvPr id="3" name="Content Placeholder 2">
            <a:extLst>
              <a:ext uri="{FF2B5EF4-FFF2-40B4-BE49-F238E27FC236}">
                <a16:creationId xmlns:a16="http://schemas.microsoft.com/office/drawing/2014/main" id="{E098336D-630E-2528-829A-0DBF83FAFEB0}"/>
              </a:ext>
            </a:extLst>
          </p:cNvPr>
          <p:cNvSpPr>
            <a:spLocks noGrp="1"/>
          </p:cNvSpPr>
          <p:nvPr>
            <p:ph idx="1"/>
          </p:nvPr>
        </p:nvSpPr>
        <p:spPr>
          <a:xfrm>
            <a:off x="1451579" y="2015734"/>
            <a:ext cx="6195784" cy="3450613"/>
          </a:xfrm>
        </p:spPr>
        <p:txBody>
          <a:bodyPr vert="horz" lIns="91440" tIns="45720" rIns="91440" bIns="45720" rtlCol="0">
            <a:normAutofit/>
          </a:bodyPr>
          <a:lstStyle/>
          <a:p>
            <a:pPr>
              <a:lnSpc>
                <a:spcPct val="110000"/>
              </a:lnSpc>
            </a:pPr>
            <a:r>
              <a:rPr lang="en-GB" sz="1900" b="1"/>
              <a:t>Must agree to the risk voluntarily with no pressure for an outside party. </a:t>
            </a:r>
          </a:p>
          <a:p>
            <a:pPr>
              <a:lnSpc>
                <a:spcPct val="110000"/>
              </a:lnSpc>
            </a:pPr>
            <a:endParaRPr lang="en-GB" sz="1900" b="1"/>
          </a:p>
          <a:p>
            <a:pPr>
              <a:lnSpc>
                <a:spcPct val="110000"/>
              </a:lnSpc>
            </a:pPr>
            <a:r>
              <a:rPr lang="en-GB" sz="1900" b="1"/>
              <a:t>Has to be your decision only. </a:t>
            </a:r>
          </a:p>
          <a:p>
            <a:pPr>
              <a:lnSpc>
                <a:spcPct val="110000"/>
              </a:lnSpc>
            </a:pPr>
            <a:endParaRPr lang="en-GB" sz="1900" b="1"/>
          </a:p>
          <a:p>
            <a:pPr>
              <a:lnSpc>
                <a:spcPct val="110000"/>
              </a:lnSpc>
            </a:pPr>
            <a:r>
              <a:rPr lang="en-GB" sz="1900" b="1"/>
              <a:t>If no voluntariness no defence. </a:t>
            </a:r>
          </a:p>
          <a:p>
            <a:pPr>
              <a:lnSpc>
                <a:spcPct val="110000"/>
              </a:lnSpc>
            </a:pPr>
            <a:endParaRPr lang="en-GB" sz="1900" b="1"/>
          </a:p>
          <a:p>
            <a:pPr>
              <a:lnSpc>
                <a:spcPct val="110000"/>
              </a:lnSpc>
            </a:pPr>
            <a:r>
              <a:rPr lang="en-GB" sz="1900" b="1"/>
              <a:t>ICI v Shatwell. </a:t>
            </a:r>
          </a:p>
        </p:txBody>
      </p:sp>
      <p:pic>
        <p:nvPicPr>
          <p:cNvPr id="4" name="Graphic 4" descr="Cheers with solid fill">
            <a:extLst>
              <a:ext uri="{FF2B5EF4-FFF2-40B4-BE49-F238E27FC236}">
                <a16:creationId xmlns:a16="http://schemas.microsoft.com/office/drawing/2014/main" id="{77957C05-F457-A4F5-F6CA-A7BB93A7AB4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128756" y="2277991"/>
            <a:ext cx="2926098" cy="2926098"/>
          </a:xfrm>
          <a:prstGeom prst="rect">
            <a:avLst/>
          </a:prstGeom>
        </p:spPr>
      </p:pic>
    </p:spTree>
    <p:extLst>
      <p:ext uri="{BB962C8B-B14F-4D97-AF65-F5344CB8AC3E}">
        <p14:creationId xmlns:p14="http://schemas.microsoft.com/office/powerpoint/2010/main" val="806133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37B2BF6-007F-B7D8-8666-3F74A70A11F0}"/>
              </a:ext>
            </a:extLst>
          </p:cNvPr>
          <p:cNvSpPr>
            <a:spLocks noGrp="1"/>
          </p:cNvSpPr>
          <p:nvPr>
            <p:ph type="title"/>
          </p:nvPr>
        </p:nvSpPr>
        <p:spPr>
          <a:xfrm>
            <a:off x="1451579" y="804519"/>
            <a:ext cx="9603275" cy="1049235"/>
          </a:xfrm>
        </p:spPr>
        <p:txBody>
          <a:bodyPr>
            <a:normAutofit/>
          </a:bodyPr>
          <a:lstStyle/>
          <a:p>
            <a:r>
              <a:rPr lang="en-GB" dirty="0"/>
              <a:t>Reflective question</a:t>
            </a:r>
          </a:p>
        </p:txBody>
      </p:sp>
      <p:sp>
        <p:nvSpPr>
          <p:cNvPr id="8" name="Content Placeholder 7">
            <a:extLst>
              <a:ext uri="{FF2B5EF4-FFF2-40B4-BE49-F238E27FC236}">
                <a16:creationId xmlns:a16="http://schemas.microsoft.com/office/drawing/2014/main" id="{15B0E7C0-8323-A1CB-ACFE-A8347AB64686}"/>
              </a:ext>
            </a:extLst>
          </p:cNvPr>
          <p:cNvSpPr>
            <a:spLocks noGrp="1"/>
          </p:cNvSpPr>
          <p:nvPr>
            <p:ph idx="1"/>
          </p:nvPr>
        </p:nvSpPr>
        <p:spPr>
          <a:xfrm>
            <a:off x="1451579" y="2015734"/>
            <a:ext cx="6195784" cy="3450613"/>
          </a:xfrm>
        </p:spPr>
        <p:txBody>
          <a:bodyPr>
            <a:normAutofit/>
          </a:bodyPr>
          <a:lstStyle/>
          <a:p>
            <a:pPr fontAlgn="base"/>
            <a:r>
              <a:rPr lang="en-GB" sz="2800" b="0" i="0" dirty="0">
                <a:effectLst/>
                <a:latin typeface="+mj-lt"/>
              </a:rPr>
              <a:t>Why do you think the courts are reluctant to allow the defence of consent/</a:t>
            </a:r>
            <a:r>
              <a:rPr lang="en-GB" sz="2800" b="0" i="0" dirty="0" err="1">
                <a:effectLst/>
                <a:latin typeface="+mj-lt"/>
              </a:rPr>
              <a:t>volenti</a:t>
            </a:r>
            <a:r>
              <a:rPr lang="en-GB" sz="2800" b="0" i="0" dirty="0">
                <a:effectLst/>
                <a:latin typeface="+mj-lt"/>
              </a:rPr>
              <a:t> in response to a claim in negligence?</a:t>
            </a:r>
          </a:p>
          <a:p>
            <a:pPr fontAlgn="base"/>
            <a:r>
              <a:rPr lang="en-GB" sz="2800" b="0" i="0" dirty="0">
                <a:effectLst/>
                <a:latin typeface="+mj-lt"/>
              </a:rPr>
              <a:t>In what circumstances do you think allowing the defence would be justified?</a:t>
            </a:r>
          </a:p>
          <a:p>
            <a:endParaRPr lang="en-GB" sz="2800" dirty="0">
              <a:latin typeface="+mj-lt"/>
            </a:endParaRPr>
          </a:p>
        </p:txBody>
      </p:sp>
      <p:pic>
        <p:nvPicPr>
          <p:cNvPr id="12" name="Graphic 11" descr="Error">
            <a:extLst>
              <a:ext uri="{FF2B5EF4-FFF2-40B4-BE49-F238E27FC236}">
                <a16:creationId xmlns:a16="http://schemas.microsoft.com/office/drawing/2014/main" id="{D04838A5-52A7-9751-8E54-6034D17161D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8756" y="2277991"/>
            <a:ext cx="2926098" cy="2926098"/>
          </a:xfrm>
          <a:prstGeom prst="rect">
            <a:avLst/>
          </a:prstGeom>
        </p:spPr>
      </p:pic>
    </p:spTree>
    <p:extLst>
      <p:ext uri="{BB962C8B-B14F-4D97-AF65-F5344CB8AC3E}">
        <p14:creationId xmlns:p14="http://schemas.microsoft.com/office/powerpoint/2010/main" val="8132239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vector graphics&#10;&#10;Description automatically generated">
            <a:extLst>
              <a:ext uri="{FF2B5EF4-FFF2-40B4-BE49-F238E27FC236}">
                <a16:creationId xmlns:a16="http://schemas.microsoft.com/office/drawing/2014/main" id="{5E920DA8-C7A8-86CB-1A12-8A6A08776D92}"/>
              </a:ext>
            </a:extLst>
          </p:cNvPr>
          <p:cNvPicPr>
            <a:picLocks noChangeAspect="1"/>
          </p:cNvPicPr>
          <p:nvPr/>
        </p:nvPicPr>
        <p:blipFill rotWithShape="1">
          <a:blip r:embed="rId3">
            <a:alphaModFix amt="50000"/>
            <a:extLst>
              <a:ext uri="{837473B0-CC2E-450A-ABE3-18F120FF3D39}">
                <a1611:picAttrSrcUrl xmlns:a1611="http://schemas.microsoft.com/office/drawing/2016/11/main" r:id="rId4"/>
              </a:ext>
            </a:extLst>
          </a:blip>
          <a:srcRect t="15407" r="-1" b="28200"/>
          <a:stretch/>
        </p:blipFill>
        <p:spPr>
          <a:xfrm>
            <a:off x="305" y="10"/>
            <a:ext cx="12191695" cy="6857990"/>
          </a:xfrm>
          <a:prstGeom prst="rect">
            <a:avLst/>
          </a:prstGeom>
        </p:spPr>
      </p:pic>
      <p:sp>
        <p:nvSpPr>
          <p:cNvPr id="24"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5"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6" name="Rectangle 25">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B4B91C42-5FEB-36D7-90BD-657F9EFD5F20}"/>
              </a:ext>
            </a:extLst>
          </p:cNvPr>
          <p:cNvSpPr>
            <a:spLocks noGrp="1"/>
          </p:cNvSpPr>
          <p:nvPr>
            <p:ph type="title"/>
          </p:nvPr>
        </p:nvSpPr>
        <p:spPr>
          <a:xfrm>
            <a:off x="1130271" y="1193800"/>
            <a:ext cx="3193050" cy="4699000"/>
          </a:xfrm>
        </p:spPr>
        <p:txBody>
          <a:bodyPr anchor="ctr">
            <a:normAutofit/>
          </a:bodyPr>
          <a:lstStyle/>
          <a:p>
            <a:r>
              <a:rPr lang="en-GB" b="1" i="1" u="sng"/>
              <a:t>Illegality</a:t>
            </a:r>
            <a:r>
              <a:rPr lang="en-GB"/>
              <a:t> </a:t>
            </a:r>
            <a:endParaRPr lang="en-US"/>
          </a:p>
        </p:txBody>
      </p:sp>
      <p:cxnSp>
        <p:nvCxnSpPr>
          <p:cNvPr id="27" name="Straight Connector 2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F13EF25-1B9D-17AB-DD64-9CC9EBD6B8B4}"/>
              </a:ext>
            </a:extLst>
          </p:cNvPr>
          <p:cNvSpPr>
            <a:spLocks noGrp="1"/>
          </p:cNvSpPr>
          <p:nvPr>
            <p:ph idx="1"/>
          </p:nvPr>
        </p:nvSpPr>
        <p:spPr>
          <a:xfrm>
            <a:off x="4976636" y="1193800"/>
            <a:ext cx="6085091" cy="4699000"/>
          </a:xfrm>
        </p:spPr>
        <p:txBody>
          <a:bodyPr vert="horz" lIns="91440" tIns="45720" rIns="91440" bIns="45720" rtlCol="0" anchor="ctr">
            <a:normAutofit/>
          </a:bodyPr>
          <a:lstStyle/>
          <a:p>
            <a:r>
              <a:rPr lang="en-GB" b="1"/>
              <a:t>Cannot claim if you get injured whilst breaking the law. </a:t>
            </a:r>
          </a:p>
          <a:p>
            <a:endParaRPr lang="en-GB" b="1"/>
          </a:p>
          <a:p>
            <a:r>
              <a:rPr lang="en-GB" b="1"/>
              <a:t>For example, if an individual breaks into a builder's yard to steel copper and is injured in the process they cannot bring a claim in tort against the owner of the builder's yard. </a:t>
            </a:r>
          </a:p>
          <a:p>
            <a:endParaRPr lang="en-GB" b="1"/>
          </a:p>
          <a:p>
            <a:r>
              <a:rPr lang="en-GB" b="1"/>
              <a:t>Negates complete liability. </a:t>
            </a:r>
          </a:p>
        </p:txBody>
      </p:sp>
      <p:sp>
        <p:nvSpPr>
          <p:cNvPr id="28"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299137928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4BE214B-2C92-47AF-8D90-698211103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186D07CD-E0E5-42ED-BA28-6CB6ADC3B0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33FA2131-10F8-0227-446C-7B724E1AA03B}"/>
              </a:ext>
            </a:extLst>
          </p:cNvPr>
          <p:cNvSpPr>
            <a:spLocks noGrp="1"/>
          </p:cNvSpPr>
          <p:nvPr>
            <p:ph type="title"/>
          </p:nvPr>
        </p:nvSpPr>
        <p:spPr>
          <a:xfrm>
            <a:off x="1451580" y="804520"/>
            <a:ext cx="5550355" cy="1049235"/>
          </a:xfrm>
        </p:spPr>
        <p:txBody>
          <a:bodyPr>
            <a:normAutofit/>
          </a:bodyPr>
          <a:lstStyle/>
          <a:p>
            <a:r>
              <a:rPr lang="en-GB" b="1" i="1" u="sng"/>
              <a:t>How to we test it?</a:t>
            </a:r>
            <a:endParaRPr lang="en-US"/>
          </a:p>
        </p:txBody>
      </p:sp>
      <p:sp>
        <p:nvSpPr>
          <p:cNvPr id="8" name="Rectangle 7">
            <a:extLst>
              <a:ext uri="{FF2B5EF4-FFF2-40B4-BE49-F238E27FC236}">
                <a16:creationId xmlns:a16="http://schemas.microsoft.com/office/drawing/2014/main" id="{369A020F-4984-4DD0-898A-B60A4882B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FCB760FB-CDE7-15D5-C53C-C00FA514FD22}"/>
              </a:ext>
            </a:extLst>
          </p:cNvPr>
          <p:cNvSpPr>
            <a:spLocks noGrp="1"/>
          </p:cNvSpPr>
          <p:nvPr>
            <p:ph idx="1"/>
          </p:nvPr>
        </p:nvSpPr>
        <p:spPr>
          <a:xfrm>
            <a:off x="1451580" y="2015732"/>
            <a:ext cx="5550355" cy="3450613"/>
          </a:xfrm>
        </p:spPr>
        <p:txBody>
          <a:bodyPr vert="horz" lIns="91440" tIns="45720" rIns="91440" bIns="45720" rtlCol="0">
            <a:normAutofit/>
          </a:bodyPr>
          <a:lstStyle/>
          <a:p>
            <a:r>
              <a:rPr lang="en-GB" b="1"/>
              <a:t>''There is a close connection between the individual's criminal activity </a:t>
            </a:r>
            <a:endParaRPr lang="en-US" b="1"/>
          </a:p>
          <a:p>
            <a:r>
              <a:rPr lang="en-GB" b="1"/>
              <a:t>and the injury that they suffered. </a:t>
            </a:r>
          </a:p>
          <a:p>
            <a:r>
              <a:rPr lang="en-GB" b="1"/>
              <a:t>The illegal activity caused the damage. </a:t>
            </a:r>
          </a:p>
          <a:p>
            <a:r>
              <a:rPr lang="en-GB" b="1"/>
              <a:t>It would be contrary to public policy to allow the individual a remedy''</a:t>
            </a:r>
          </a:p>
        </p:txBody>
      </p:sp>
      <p:grpSp>
        <p:nvGrpSpPr>
          <p:cNvPr id="10" name="Group 9">
            <a:extLst>
              <a:ext uri="{FF2B5EF4-FFF2-40B4-BE49-F238E27FC236}">
                <a16:creationId xmlns:a16="http://schemas.microsoft.com/office/drawing/2014/main" id="{A3761B47-AE33-47C9-9636-19D4B313F2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16" name="Rectangle 15">
              <a:extLst>
                <a:ext uri="{FF2B5EF4-FFF2-40B4-BE49-F238E27FC236}">
                  <a16:creationId xmlns:a16="http://schemas.microsoft.com/office/drawing/2014/main" id="{9E204B78-8026-4E1E-9C59-5F523ECDD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DDEB6F1-F54D-4345-B8DF-72D72C71EC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4380F474-D468-4F2F-8BE9-F343F8D1A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624" y="977965"/>
            <a:ext cx="3119444"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Sling with solid fill">
            <a:extLst>
              <a:ext uri="{FF2B5EF4-FFF2-40B4-BE49-F238E27FC236}">
                <a16:creationId xmlns:a16="http://schemas.microsoft.com/office/drawing/2014/main" id="{4A56FF5F-05C5-7918-5954-B36ECC290BD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116373" y="1649879"/>
            <a:ext cx="2799103" cy="2799103"/>
          </a:xfrm>
          <a:prstGeom prst="rect">
            <a:avLst/>
          </a:prstGeom>
        </p:spPr>
      </p:pic>
      <p:pic>
        <p:nvPicPr>
          <p:cNvPr id="21" name="Picture 20">
            <a:extLst>
              <a:ext uri="{FF2B5EF4-FFF2-40B4-BE49-F238E27FC236}">
                <a16:creationId xmlns:a16="http://schemas.microsoft.com/office/drawing/2014/main" id="{D757EBBD-8611-41C1-8124-C151D0957D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E40D0D8B-2D5E-48A4-BBD5-8CB09A86A6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81024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C70BFDB-979D-4D01-8764-154458F98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5FCB5B7-E85D-4C9D-AE9B-2B04C20D7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32" name="Group 31">
            <a:extLst>
              <a:ext uri="{FF2B5EF4-FFF2-40B4-BE49-F238E27FC236}">
                <a16:creationId xmlns:a16="http://schemas.microsoft.com/office/drawing/2014/main" id="{4C48EA7D-6DFA-4BAB-B557-0D500356BE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632239" y="482171"/>
            <a:chExt cx="4074533" cy="5149101"/>
          </a:xfrm>
        </p:grpSpPr>
        <p:sp>
          <p:nvSpPr>
            <p:cNvPr id="33" name="Rectangle 32">
              <a:extLst>
                <a:ext uri="{FF2B5EF4-FFF2-40B4-BE49-F238E27FC236}">
                  <a16:creationId xmlns:a16="http://schemas.microsoft.com/office/drawing/2014/main" id="{0A792C74-3AEF-46D7-BB84-FE0A1C9FD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9"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E3F01C4D-F010-44B1-B80D-DE6D0036F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8"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66DEDBC9-7E02-4AC1-84C0-28900C560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7042" y="977965"/>
            <a:ext cx="3124515"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8" name="Straight Connector 37">
            <a:extLst>
              <a:ext uri="{FF2B5EF4-FFF2-40B4-BE49-F238E27FC236}">
                <a16:creationId xmlns:a16="http://schemas.microsoft.com/office/drawing/2014/main" id="{5D8167BA-4647-4588-9EF8-AFA0496DC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0359"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9011A3C4-F8E4-54E4-7EBC-EC11FD63A2A5}"/>
              </a:ext>
            </a:extLst>
          </p:cNvPr>
          <p:cNvSpPr>
            <a:spLocks noGrp="1"/>
          </p:cNvSpPr>
          <p:nvPr>
            <p:ph type="title"/>
          </p:nvPr>
        </p:nvSpPr>
        <p:spPr>
          <a:xfrm>
            <a:off x="5188043" y="804520"/>
            <a:ext cx="5550355" cy="1049235"/>
          </a:xfrm>
        </p:spPr>
        <p:txBody>
          <a:bodyPr>
            <a:normAutofit/>
          </a:bodyPr>
          <a:lstStyle/>
          <a:p>
            <a:r>
              <a:rPr lang="en-GB" b="1" i="1" u="sng"/>
              <a:t>Illegality continued</a:t>
            </a:r>
            <a:r>
              <a:rPr lang="en-GB" dirty="0"/>
              <a:t> </a:t>
            </a:r>
            <a:endParaRPr lang="en-US"/>
          </a:p>
        </p:txBody>
      </p:sp>
      <p:pic>
        <p:nvPicPr>
          <p:cNvPr id="4" name="Graphic 4" descr="Gavel with solid fill">
            <a:extLst>
              <a:ext uri="{FF2B5EF4-FFF2-40B4-BE49-F238E27FC236}">
                <a16:creationId xmlns:a16="http://schemas.microsoft.com/office/drawing/2014/main" id="{43A345A2-2171-CE49-E721-6FBDDF16583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85438" y="1649879"/>
            <a:ext cx="2799103" cy="2799103"/>
          </a:xfrm>
          <a:prstGeom prst="rect">
            <a:avLst/>
          </a:prstGeom>
        </p:spPr>
      </p:pic>
      <p:sp>
        <p:nvSpPr>
          <p:cNvPr id="3" name="Content Placeholder 2">
            <a:extLst>
              <a:ext uri="{FF2B5EF4-FFF2-40B4-BE49-F238E27FC236}">
                <a16:creationId xmlns:a16="http://schemas.microsoft.com/office/drawing/2014/main" id="{45BFC730-1387-7B3D-BA5B-6AB5827BF2CD}"/>
              </a:ext>
            </a:extLst>
          </p:cNvPr>
          <p:cNvSpPr>
            <a:spLocks noGrp="1"/>
          </p:cNvSpPr>
          <p:nvPr>
            <p:ph idx="1"/>
          </p:nvPr>
        </p:nvSpPr>
        <p:spPr>
          <a:xfrm>
            <a:off x="5188043" y="2015732"/>
            <a:ext cx="5550355" cy="3450613"/>
          </a:xfrm>
        </p:spPr>
        <p:txBody>
          <a:bodyPr vert="horz" lIns="91440" tIns="45720" rIns="91440" bIns="45720" rtlCol="0">
            <a:normAutofit/>
          </a:bodyPr>
          <a:lstStyle/>
          <a:p>
            <a:r>
              <a:rPr lang="en-GB" sz="1900" dirty="0">
                <a:latin typeface="+mj-lt"/>
              </a:rPr>
              <a:t>Can be used where an offence has been committed because of the other parties negligence. </a:t>
            </a:r>
            <a:endParaRPr lang="en-US" sz="1900" dirty="0">
              <a:latin typeface="+mj-lt"/>
            </a:endParaRPr>
          </a:p>
          <a:p>
            <a:r>
              <a:rPr lang="en-GB" sz="1900" b="1" i="1" dirty="0">
                <a:latin typeface="+mj-lt"/>
                <a:ea typeface="+mn-lt"/>
                <a:cs typeface="+mn-lt"/>
              </a:rPr>
              <a:t>'</a:t>
            </a:r>
            <a:r>
              <a:rPr lang="en-GB" sz="1900" b="1" dirty="0">
                <a:latin typeface="+mj-lt"/>
                <a:ea typeface="+mn-lt"/>
                <a:cs typeface="+mn-lt"/>
              </a:rPr>
              <a:t>' </a:t>
            </a:r>
            <a:r>
              <a:rPr lang="en-GB" sz="1900" b="1" dirty="0" err="1">
                <a:latin typeface="+mj-lt"/>
                <a:ea typeface="+mn-lt"/>
                <a:cs typeface="+mn-lt"/>
              </a:rPr>
              <a:t>Clunis</a:t>
            </a:r>
            <a:r>
              <a:rPr lang="en-GB" sz="1900" b="1" dirty="0">
                <a:latin typeface="+mj-lt"/>
                <a:ea typeface="+mn-lt"/>
                <a:cs typeface="+mn-lt"/>
              </a:rPr>
              <a:t> v Camden and Islington Health Authority [1998] ''</a:t>
            </a:r>
          </a:p>
          <a:p>
            <a:r>
              <a:rPr lang="en-GB" sz="1900" dirty="0">
                <a:latin typeface="+mj-lt"/>
              </a:rPr>
              <a:t>The has to be an Inextricable link. </a:t>
            </a:r>
          </a:p>
          <a:p>
            <a:r>
              <a:rPr lang="en-GB" sz="1900" dirty="0">
                <a:latin typeface="+mj-lt"/>
              </a:rPr>
              <a:t>Between Criminal Act and loss. </a:t>
            </a:r>
          </a:p>
          <a:p>
            <a:r>
              <a:rPr lang="en-GB" sz="1900" dirty="0">
                <a:latin typeface="+mj-lt"/>
              </a:rPr>
              <a:t>Minor criminal offences may not be enough to use the defence. </a:t>
            </a:r>
          </a:p>
          <a:p>
            <a:endParaRPr lang="en-GB" sz="1900" dirty="0">
              <a:latin typeface="+mj-lt"/>
            </a:endParaRPr>
          </a:p>
          <a:p>
            <a:endParaRPr lang="en-GB" sz="1900" b="1" i="1" dirty="0">
              <a:latin typeface="+mj-lt"/>
            </a:endParaRPr>
          </a:p>
          <a:p>
            <a:pPr marL="0" indent="0">
              <a:buNone/>
            </a:pPr>
            <a:endParaRPr lang="en-GB" sz="1900" b="1" i="1" dirty="0">
              <a:latin typeface="+mj-lt"/>
            </a:endParaRPr>
          </a:p>
        </p:txBody>
      </p:sp>
      <p:pic>
        <p:nvPicPr>
          <p:cNvPr id="40" name="Picture 39">
            <a:extLst>
              <a:ext uri="{FF2B5EF4-FFF2-40B4-BE49-F238E27FC236}">
                <a16:creationId xmlns:a16="http://schemas.microsoft.com/office/drawing/2014/main" id="{BAC44D98-B853-4420-8ED4-E3792706D4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2" name="Straight Connector 41">
            <a:extLst>
              <a:ext uri="{FF2B5EF4-FFF2-40B4-BE49-F238E27FC236}">
                <a16:creationId xmlns:a16="http://schemas.microsoft.com/office/drawing/2014/main" id="{46625410-A0A9-42B8-96F9-540C7C42CB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9617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9" name="Picture 8">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 name="Straight Connector 10">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 name="Rectangle 14">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9" name="Rectangle 18">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6BEDD2-5D25-5A76-B9B8-B25C32E83A04}"/>
              </a:ext>
            </a:extLst>
          </p:cNvPr>
          <p:cNvSpPr>
            <a:spLocks noGrp="1"/>
          </p:cNvSpPr>
          <p:nvPr>
            <p:ph type="title"/>
          </p:nvPr>
        </p:nvSpPr>
        <p:spPr>
          <a:xfrm>
            <a:off x="1557071" y="1584552"/>
            <a:ext cx="9099255" cy="2537251"/>
          </a:xfrm>
        </p:spPr>
        <p:txBody>
          <a:bodyPr vert="horz" lIns="91440" tIns="45720" rIns="91440" bIns="0" rtlCol="0" anchor="ctr">
            <a:normAutofit/>
          </a:bodyPr>
          <a:lstStyle/>
          <a:p>
            <a:pPr algn="ctr"/>
            <a:r>
              <a:rPr lang="en-US" sz="7200" u="sng">
                <a:solidFill>
                  <a:srgbClr val="454545"/>
                </a:solidFill>
              </a:rPr>
              <a:t>Partial defences</a:t>
            </a:r>
          </a:p>
        </p:txBody>
      </p:sp>
      <p:pic>
        <p:nvPicPr>
          <p:cNvPr id="25" name="Picture 24">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645759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0539374-27BD-4D67-BBF1-520B898DAA6A}"/>
              </a:ext>
            </a:extLst>
          </p:cNvPr>
          <p:cNvSpPr>
            <a:spLocks noGrp="1"/>
          </p:cNvSpPr>
          <p:nvPr>
            <p:ph type="title"/>
          </p:nvPr>
        </p:nvSpPr>
        <p:spPr>
          <a:xfrm>
            <a:off x="7218030" y="804520"/>
            <a:ext cx="3520367" cy="1049235"/>
          </a:xfrm>
        </p:spPr>
        <p:txBody>
          <a:bodyPr>
            <a:normAutofit/>
          </a:bodyPr>
          <a:lstStyle/>
          <a:p>
            <a:r>
              <a:rPr lang="en-GB" b="1" i="1" u="sng"/>
              <a:t>Contributory negligence</a:t>
            </a:r>
            <a:endParaRPr lang="en-US"/>
          </a:p>
        </p:txBody>
      </p:sp>
      <p:sp>
        <p:nvSpPr>
          <p:cNvPr id="14" name="Rectangle 13">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6" name="Group 15">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17" name="Rectangle 16">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4" descr="A picture containing text, sign&#10;&#10;Description automatically generated">
            <a:extLst>
              <a:ext uri="{FF2B5EF4-FFF2-40B4-BE49-F238E27FC236}">
                <a16:creationId xmlns:a16="http://schemas.microsoft.com/office/drawing/2014/main" id="{195F23DB-21EB-0C08-F33A-0069C1E481A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6539" r="1" b="13336"/>
          <a:stretch/>
        </p:blipFill>
        <p:spPr>
          <a:xfrm>
            <a:off x="1271223" y="1116345"/>
            <a:ext cx="4825148" cy="3866172"/>
          </a:xfrm>
          <a:prstGeom prst="rect">
            <a:avLst/>
          </a:prstGeom>
        </p:spPr>
      </p:pic>
      <p:sp>
        <p:nvSpPr>
          <p:cNvPr id="3" name="Content Placeholder 2">
            <a:extLst>
              <a:ext uri="{FF2B5EF4-FFF2-40B4-BE49-F238E27FC236}">
                <a16:creationId xmlns:a16="http://schemas.microsoft.com/office/drawing/2014/main" id="{2829424B-BF79-4D85-5294-8123B699FDC0}"/>
              </a:ext>
            </a:extLst>
          </p:cNvPr>
          <p:cNvSpPr>
            <a:spLocks noGrp="1"/>
          </p:cNvSpPr>
          <p:nvPr>
            <p:ph idx="1"/>
          </p:nvPr>
        </p:nvSpPr>
        <p:spPr>
          <a:xfrm>
            <a:off x="7218029" y="2015732"/>
            <a:ext cx="3520368" cy="3450613"/>
          </a:xfrm>
        </p:spPr>
        <p:txBody>
          <a:bodyPr vert="horz" lIns="91440" tIns="45720" rIns="91440" bIns="45720" rtlCol="0">
            <a:normAutofit/>
          </a:bodyPr>
          <a:lstStyle/>
          <a:p>
            <a:pPr>
              <a:lnSpc>
                <a:spcPct val="110000"/>
              </a:lnSpc>
            </a:pPr>
            <a:r>
              <a:rPr lang="en-GB" dirty="0"/>
              <a:t>Reduces the number of damages. </a:t>
            </a:r>
            <a:endParaRPr lang="en-US"/>
          </a:p>
          <a:p>
            <a:pPr>
              <a:lnSpc>
                <a:spcPct val="110000"/>
              </a:lnSpc>
            </a:pPr>
            <a:r>
              <a:rPr lang="en-GB" dirty="0"/>
              <a:t>Law Reform (Contributory negligence) Act 1945. </a:t>
            </a:r>
            <a:endParaRPr lang="en-GB"/>
          </a:p>
          <a:p>
            <a:pPr>
              <a:lnSpc>
                <a:spcPct val="110000"/>
              </a:lnSpc>
            </a:pPr>
            <a:r>
              <a:rPr lang="en-GB" dirty="0"/>
              <a:t>Must prove; </a:t>
            </a:r>
            <a:endParaRPr lang="en-GB"/>
          </a:p>
          <a:p>
            <a:pPr>
              <a:lnSpc>
                <a:spcPct val="110000"/>
              </a:lnSpc>
            </a:pPr>
            <a:r>
              <a:rPr lang="en-GB" dirty="0"/>
              <a:t>''Acted carelessly. </a:t>
            </a:r>
            <a:endParaRPr lang="en-GB"/>
          </a:p>
          <a:p>
            <a:pPr>
              <a:lnSpc>
                <a:spcPct val="110000"/>
              </a:lnSpc>
            </a:pPr>
            <a:r>
              <a:rPr lang="en-GB" dirty="0"/>
              <a:t>Failed to take reasonable care''.</a:t>
            </a:r>
            <a:endParaRPr lang="en-GB"/>
          </a:p>
        </p:txBody>
      </p:sp>
      <p:pic>
        <p:nvPicPr>
          <p:cNvPr id="20" name="Picture 19">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2" name="Straight Connector 21">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B67D3F3-0C98-BBCA-BDF0-0D9EC5E78391}"/>
              </a:ext>
            </a:extLst>
          </p:cNvPr>
          <p:cNvSpPr txBox="1"/>
          <p:nvPr/>
        </p:nvSpPr>
        <p:spPr>
          <a:xfrm>
            <a:off x="3643455" y="4782462"/>
            <a:ext cx="24529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2796117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hands holding an open book">
            <a:extLst>
              <a:ext uri="{FF2B5EF4-FFF2-40B4-BE49-F238E27FC236}">
                <a16:creationId xmlns:a16="http://schemas.microsoft.com/office/drawing/2014/main" id="{68C1E5F2-0983-9088-9B1C-194727F4C149}"/>
              </a:ext>
            </a:extLst>
          </p:cNvPr>
          <p:cNvPicPr>
            <a:picLocks noChangeAspect="1"/>
          </p:cNvPicPr>
          <p:nvPr/>
        </p:nvPicPr>
        <p:blipFill>
          <a:blip r:embed="rId3">
            <a:alphaModFix amt="50000"/>
          </a:blip>
          <a:srcRect r="-1" b="15728"/>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7DB6931B-9E56-33FD-423D-2EA0C7133378}"/>
              </a:ext>
            </a:extLst>
          </p:cNvPr>
          <p:cNvSpPr>
            <a:spLocks noGrp="1"/>
          </p:cNvSpPr>
          <p:nvPr>
            <p:ph type="title"/>
          </p:nvPr>
        </p:nvSpPr>
        <p:spPr>
          <a:xfrm>
            <a:off x="1130271" y="1193800"/>
            <a:ext cx="3193050" cy="4699000"/>
          </a:xfrm>
        </p:spPr>
        <p:txBody>
          <a:bodyPr anchor="ctr">
            <a:normAutofit/>
          </a:bodyPr>
          <a:lstStyle/>
          <a:p>
            <a:r>
              <a:rPr lang="en-GB" dirty="0"/>
              <a:t>ACTIVITY</a:t>
            </a:r>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7CC0F3-4B48-891D-4092-639F463D2F2C}"/>
              </a:ext>
            </a:extLst>
          </p:cNvPr>
          <p:cNvSpPr>
            <a:spLocks noGrp="1"/>
          </p:cNvSpPr>
          <p:nvPr>
            <p:ph idx="1"/>
          </p:nvPr>
        </p:nvSpPr>
        <p:spPr>
          <a:xfrm>
            <a:off x="4976636" y="1193800"/>
            <a:ext cx="6085091" cy="4699000"/>
          </a:xfrm>
        </p:spPr>
        <p:txBody>
          <a:bodyPr anchor="ctr">
            <a:normAutofit/>
          </a:bodyPr>
          <a:lstStyle/>
          <a:p>
            <a:r>
              <a:rPr lang="en-GB" sz="2800" dirty="0"/>
              <a:t>Can you find any cases in your reading material with regards to contributory negligence?</a:t>
            </a:r>
          </a:p>
          <a:p>
            <a:r>
              <a:rPr lang="en-GB" sz="2800" dirty="0"/>
              <a:t>What are the facts of the case?</a:t>
            </a:r>
          </a:p>
          <a:p>
            <a:pPr marL="0" indent="0">
              <a:buNone/>
            </a:pPr>
            <a:endParaRPr lang="en-GB" sz="2800" dirty="0"/>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418108215"/>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B6D61-4463-EF5F-C683-E66E9923E181}"/>
              </a:ext>
            </a:extLst>
          </p:cNvPr>
          <p:cNvSpPr>
            <a:spLocks noGrp="1"/>
          </p:cNvSpPr>
          <p:nvPr>
            <p:ph type="title"/>
          </p:nvPr>
        </p:nvSpPr>
        <p:spPr/>
        <p:txBody>
          <a:bodyPr>
            <a:normAutofit/>
          </a:bodyPr>
          <a:lstStyle/>
          <a:p>
            <a:pPr algn="ctr"/>
            <a:r>
              <a:rPr lang="en-GB" sz="6600" b="1" i="1" u="sng" dirty="0"/>
              <a:t>Continued</a:t>
            </a:r>
            <a:endParaRPr lang="en-US"/>
          </a:p>
        </p:txBody>
      </p:sp>
      <p:sp>
        <p:nvSpPr>
          <p:cNvPr id="3" name="Content Placeholder 2">
            <a:extLst>
              <a:ext uri="{FF2B5EF4-FFF2-40B4-BE49-F238E27FC236}">
                <a16:creationId xmlns:a16="http://schemas.microsoft.com/office/drawing/2014/main" id="{110B0306-41EF-E640-89A0-7A523C29BDD9}"/>
              </a:ext>
            </a:extLst>
          </p:cNvPr>
          <p:cNvSpPr>
            <a:spLocks noGrp="1"/>
          </p:cNvSpPr>
          <p:nvPr>
            <p:ph idx="1"/>
          </p:nvPr>
        </p:nvSpPr>
        <p:spPr/>
        <p:txBody>
          <a:bodyPr vert="horz" lIns="91440" tIns="45720" rIns="91440" bIns="45720" rtlCol="0" anchor="t">
            <a:normAutofit/>
          </a:bodyPr>
          <a:lstStyle/>
          <a:p>
            <a:pPr>
              <a:lnSpc>
                <a:spcPct val="150000"/>
              </a:lnSpc>
            </a:pPr>
            <a:r>
              <a:rPr lang="en-GB" dirty="0"/>
              <a:t>In the following situations; </a:t>
            </a:r>
            <a:endParaRPr lang="en-US"/>
          </a:p>
          <a:p>
            <a:pPr>
              <a:lnSpc>
                <a:spcPct val="150000"/>
              </a:lnSpc>
            </a:pPr>
            <a:r>
              <a:rPr lang="en-GB" dirty="0"/>
              <a:t>1. C is Partly to blame. </a:t>
            </a:r>
          </a:p>
          <a:p>
            <a:pPr>
              <a:lnSpc>
                <a:spcPct val="150000"/>
              </a:lnSpc>
            </a:pPr>
            <a:r>
              <a:rPr lang="en-GB" dirty="0"/>
              <a:t>2. If C puts themselves in that dangerous position. </a:t>
            </a:r>
          </a:p>
          <a:p>
            <a:pPr>
              <a:lnSpc>
                <a:spcPct val="150000"/>
              </a:lnSpc>
            </a:pPr>
            <a:r>
              <a:rPr lang="en-GB" dirty="0"/>
              <a:t>3. '' Failure to take reasonable care for their own safety and therefore makes their injuries worse''.</a:t>
            </a:r>
          </a:p>
          <a:p>
            <a:pPr>
              <a:lnSpc>
                <a:spcPct val="150000"/>
              </a:lnSpc>
            </a:pPr>
            <a:r>
              <a:rPr lang="en-GB" dirty="0"/>
              <a:t>Must prove that the claimant played a part in the negligence. </a:t>
            </a:r>
          </a:p>
          <a:p>
            <a:pPr marL="0" indent="0">
              <a:buNone/>
            </a:pPr>
            <a:endParaRPr lang="en-GB" dirty="0"/>
          </a:p>
          <a:p>
            <a:pPr marL="0" indent="0">
              <a:buNone/>
            </a:pPr>
            <a:endParaRPr lang="en-GB" dirty="0"/>
          </a:p>
        </p:txBody>
      </p:sp>
      <p:pic>
        <p:nvPicPr>
          <p:cNvPr id="4" name="Graphic 4" descr="Robber outline">
            <a:extLst>
              <a:ext uri="{FF2B5EF4-FFF2-40B4-BE49-F238E27FC236}">
                <a16:creationId xmlns:a16="http://schemas.microsoft.com/office/drawing/2014/main" id="{35329EFB-6114-21EB-B9E5-C667E17793A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18436" y="801255"/>
            <a:ext cx="914400" cy="914400"/>
          </a:xfrm>
          <a:prstGeom prst="rect">
            <a:avLst/>
          </a:prstGeom>
        </p:spPr>
      </p:pic>
    </p:spTree>
    <p:extLst>
      <p:ext uri="{BB962C8B-B14F-4D97-AF65-F5344CB8AC3E}">
        <p14:creationId xmlns:p14="http://schemas.microsoft.com/office/powerpoint/2010/main" val="14010100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FE9CDAF-313D-488B-48C2-535EC6501CDF}"/>
              </a:ext>
            </a:extLst>
          </p:cNvPr>
          <p:cNvSpPr>
            <a:spLocks noGrp="1"/>
          </p:cNvSpPr>
          <p:nvPr>
            <p:ph type="title"/>
          </p:nvPr>
        </p:nvSpPr>
        <p:spPr>
          <a:xfrm>
            <a:off x="1451579" y="2303047"/>
            <a:ext cx="3272093" cy="2674198"/>
          </a:xfrm>
        </p:spPr>
        <p:txBody>
          <a:bodyPr anchor="t">
            <a:normAutofit/>
          </a:bodyPr>
          <a:lstStyle/>
          <a:p>
            <a:r>
              <a:rPr lang="en-GB" dirty="0"/>
              <a:t>ACTIVITY</a:t>
            </a:r>
          </a:p>
        </p:txBody>
      </p:sp>
      <p:cxnSp>
        <p:nvCxnSpPr>
          <p:cNvPr id="23" name="Straight Connector 2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4"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25" name="Picture 24">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27" name="Content Placeholder 2">
            <a:extLst>
              <a:ext uri="{FF2B5EF4-FFF2-40B4-BE49-F238E27FC236}">
                <a16:creationId xmlns:a16="http://schemas.microsoft.com/office/drawing/2014/main" id="{CE30F881-BB6E-F605-292A-EAD76D9F9395}"/>
              </a:ext>
            </a:extLst>
          </p:cNvPr>
          <p:cNvGraphicFramePr>
            <a:graphicFrameLocks noGrp="1"/>
          </p:cNvGraphicFramePr>
          <p:nvPr>
            <p:ph idx="1"/>
            <p:extLst>
              <p:ext uri="{D42A27DB-BD31-4B8C-83A1-F6EECF244321}">
                <p14:modId xmlns:p14="http://schemas.microsoft.com/office/powerpoint/2010/main" val="3947660190"/>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58866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Picture 4" descr="Fire extinguisher and hose reel in hotel corridor">
            <a:extLst>
              <a:ext uri="{FF2B5EF4-FFF2-40B4-BE49-F238E27FC236}">
                <a16:creationId xmlns:a16="http://schemas.microsoft.com/office/drawing/2014/main" id="{77136E97-6E04-22A8-44E4-97E594BE3532}"/>
              </a:ext>
            </a:extLst>
          </p:cNvPr>
          <p:cNvPicPr>
            <a:picLocks noChangeAspect="1"/>
          </p:cNvPicPr>
          <p:nvPr/>
        </p:nvPicPr>
        <p:blipFill>
          <a:blip r:embed="rId3"/>
          <a:srcRect l="9091" t="15678" b="7711"/>
          <a:stretch/>
        </p:blipFill>
        <p:spPr>
          <a:xfrm>
            <a:off x="2" y="10"/>
            <a:ext cx="12191695" cy="6857990"/>
          </a:xfrm>
          <a:prstGeom prst="rect">
            <a:avLst/>
          </a:prstGeom>
        </p:spPr>
      </p:pic>
      <p:sp>
        <p:nvSpPr>
          <p:cNvPr id="29" name="Rectangle 28">
            <a:extLst>
              <a:ext uri="{FF2B5EF4-FFF2-40B4-BE49-F238E27FC236}">
                <a16:creationId xmlns:a16="http://schemas.microsoft.com/office/drawing/2014/main" id="{368B8211-0B9F-4516-8771-3316E00DB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1643" y="636753"/>
            <a:ext cx="8299435" cy="5572811"/>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A2DDBB-D725-BCF4-9EB5-4C1FBE51DC02}"/>
              </a:ext>
            </a:extLst>
          </p:cNvPr>
          <p:cNvSpPr>
            <a:spLocks noGrp="1"/>
          </p:cNvSpPr>
          <p:nvPr>
            <p:ph type="title"/>
          </p:nvPr>
        </p:nvSpPr>
        <p:spPr>
          <a:xfrm>
            <a:off x="4063421" y="804520"/>
            <a:ext cx="6815731" cy="1049235"/>
          </a:xfrm>
        </p:spPr>
        <p:txBody>
          <a:bodyPr>
            <a:normAutofit/>
          </a:bodyPr>
          <a:lstStyle/>
          <a:p>
            <a:r>
              <a:rPr lang="en-GB" b="1" i="1" u="sng">
                <a:solidFill>
                  <a:srgbClr val="FFFFFE"/>
                </a:solidFill>
              </a:rPr>
              <a:t>What about rescuers?</a:t>
            </a:r>
            <a:endParaRPr lang="en-US">
              <a:solidFill>
                <a:srgbClr val="FFFFFE"/>
              </a:solidFill>
            </a:endParaRPr>
          </a:p>
        </p:txBody>
      </p:sp>
      <p:cxnSp>
        <p:nvCxnSpPr>
          <p:cNvPr id="31" name="Straight Connector 30">
            <a:extLst>
              <a:ext uri="{FF2B5EF4-FFF2-40B4-BE49-F238E27FC236}">
                <a16:creationId xmlns:a16="http://schemas.microsoft.com/office/drawing/2014/main" id="{B7582E73-8B46-4A0E-944E-58357C8088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789" y="1847088"/>
            <a:ext cx="6813363" cy="0"/>
          </a:xfrm>
          <a:prstGeom prst="line">
            <a:avLst/>
          </a:prstGeom>
          <a:ln w="31750">
            <a:solidFill>
              <a:srgbClr val="F9C986"/>
            </a:solidFill>
          </a:ln>
        </p:spPr>
        <p:style>
          <a:lnRef idx="3">
            <a:schemeClr val="accent1"/>
          </a:lnRef>
          <a:fillRef idx="0">
            <a:schemeClr val="accent1"/>
          </a:fillRef>
          <a:effectRef idx="2">
            <a:schemeClr val="accent1"/>
          </a:effectRef>
          <a:fontRef idx="minor">
            <a:schemeClr val="tx1"/>
          </a:fontRef>
        </p:style>
      </p:cxnSp>
      <p:sp>
        <p:nvSpPr>
          <p:cNvPr id="3" name="Content Placeholder 2">
            <a:extLst>
              <a:ext uri="{FF2B5EF4-FFF2-40B4-BE49-F238E27FC236}">
                <a16:creationId xmlns:a16="http://schemas.microsoft.com/office/drawing/2014/main" id="{A802DA7A-69DD-CC8B-1FDF-5A64D6E28156}"/>
              </a:ext>
            </a:extLst>
          </p:cNvPr>
          <p:cNvSpPr>
            <a:spLocks noGrp="1"/>
          </p:cNvSpPr>
          <p:nvPr>
            <p:ph idx="1"/>
          </p:nvPr>
        </p:nvSpPr>
        <p:spPr>
          <a:xfrm>
            <a:off x="4063421" y="2015733"/>
            <a:ext cx="6815731" cy="4021267"/>
          </a:xfrm>
        </p:spPr>
        <p:txBody>
          <a:bodyPr vert="horz" lIns="91440" tIns="45720" rIns="91440" bIns="45720" rtlCol="0">
            <a:normAutofit/>
          </a:bodyPr>
          <a:lstStyle/>
          <a:p>
            <a:pPr>
              <a:lnSpc>
                <a:spcPct val="110000"/>
              </a:lnSpc>
              <a:buClr>
                <a:srgbClr val="F9C986"/>
              </a:buClr>
            </a:pPr>
            <a:r>
              <a:rPr lang="en-GB" sz="1900">
                <a:solidFill>
                  <a:srgbClr val="FFFFFE"/>
                </a:solidFill>
              </a:rPr>
              <a:t>'' </a:t>
            </a:r>
            <a:r>
              <a:rPr lang="en-GB" sz="1900">
                <a:solidFill>
                  <a:srgbClr val="FFFFFE"/>
                </a:solidFill>
                <a:ea typeface="+mn-lt"/>
                <a:cs typeface="+mn-lt"/>
              </a:rPr>
              <a:t>Where A’s negligence places B in danger and C is physically injured while attempting or effecting a rescue of B, three legal arguments may be relevant. These are </a:t>
            </a:r>
            <a:r>
              <a:rPr lang="en-GB" sz="1900" i="1">
                <a:solidFill>
                  <a:srgbClr val="FFFFFE"/>
                </a:solidFill>
                <a:ea typeface="+mn-lt"/>
                <a:cs typeface="+mn-lt"/>
              </a:rPr>
              <a:t>volenti</a:t>
            </a:r>
            <a:r>
              <a:rPr lang="en-GB" sz="1900">
                <a:solidFill>
                  <a:srgbClr val="FFFFFE"/>
                </a:solidFill>
                <a:ea typeface="+mn-lt"/>
                <a:cs typeface="+mn-lt"/>
              </a:rPr>
              <a:t>, contributory negligence and causation.'' </a:t>
            </a:r>
            <a:endParaRPr lang="en-US" sz="1900">
              <a:solidFill>
                <a:srgbClr val="FFFFFE"/>
              </a:solidFill>
              <a:ea typeface="+mn-lt"/>
              <a:cs typeface="+mn-lt"/>
            </a:endParaRPr>
          </a:p>
          <a:p>
            <a:pPr>
              <a:lnSpc>
                <a:spcPct val="110000"/>
              </a:lnSpc>
              <a:buClr>
                <a:srgbClr val="F9C986"/>
              </a:buClr>
            </a:pPr>
            <a:r>
              <a:rPr lang="en-GB" sz="1900">
                <a:solidFill>
                  <a:srgbClr val="FFFFFE"/>
                </a:solidFill>
                <a:ea typeface="+mn-lt"/>
                <a:cs typeface="+mn-lt"/>
              </a:rPr>
              <a:t>Defence of Volenti against a rescuer is not available because did not choose the risk. </a:t>
            </a:r>
          </a:p>
          <a:p>
            <a:pPr>
              <a:lnSpc>
                <a:spcPct val="110000"/>
              </a:lnSpc>
              <a:buClr>
                <a:srgbClr val="F9C986"/>
              </a:buClr>
            </a:pPr>
            <a:r>
              <a:rPr lang="en-GB" sz="1900">
                <a:solidFill>
                  <a:srgbClr val="FFFFFE"/>
                </a:solidFill>
                <a:ea typeface="+mn-lt"/>
                <a:cs typeface="+mn-lt"/>
              </a:rPr>
              <a:t>Cannot use contributory negligence against a rescuer because the danger was created by the defendant. </a:t>
            </a:r>
          </a:p>
          <a:p>
            <a:pPr>
              <a:lnSpc>
                <a:spcPct val="110000"/>
              </a:lnSpc>
              <a:buClr>
                <a:srgbClr val="F9C986"/>
              </a:buClr>
            </a:pPr>
            <a:r>
              <a:rPr lang="en-GB" sz="1900">
                <a:solidFill>
                  <a:srgbClr val="FFFFFE"/>
                </a:solidFill>
                <a:ea typeface="+mn-lt"/>
                <a:cs typeface="+mn-lt"/>
              </a:rPr>
              <a:t>'' Third, the rescuer’s action may be regarded as a break in the chain of causation, but as it is foreseeable that if a person is injured someone may attempt a rescue, this is unlikely''</a:t>
            </a:r>
          </a:p>
        </p:txBody>
      </p:sp>
    </p:spTree>
    <p:extLst>
      <p:ext uri="{BB962C8B-B14F-4D97-AF65-F5344CB8AC3E}">
        <p14:creationId xmlns:p14="http://schemas.microsoft.com/office/powerpoint/2010/main" val="26368613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63C853E-3842-4594-86A9-051FFAF4D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B591CDC5-6B61-4116-B3B5-0FF42B6E6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25B08984-5BEB-422F-A364-2B41E6A516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8F413B1-54E0-4B16-92AB-1CC5C7D645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Picture 4">
            <a:extLst>
              <a:ext uri="{FF2B5EF4-FFF2-40B4-BE49-F238E27FC236}">
                <a16:creationId xmlns:a16="http://schemas.microsoft.com/office/drawing/2014/main" id="{31249A0A-FFA2-2334-55BA-6EAD213DD18E}"/>
              </a:ext>
            </a:extLst>
          </p:cNvPr>
          <p:cNvPicPr>
            <a:picLocks noChangeAspect="1"/>
          </p:cNvPicPr>
          <p:nvPr/>
        </p:nvPicPr>
        <p:blipFill rotWithShape="1">
          <a:blip r:embed="rId3"/>
          <a:srcRect t="16132" r="-1" b="8866"/>
          <a:stretch/>
        </p:blipFill>
        <p:spPr>
          <a:xfrm>
            <a:off x="20" y="10"/>
            <a:ext cx="12191675" cy="6857990"/>
          </a:xfrm>
          <a:prstGeom prst="rect">
            <a:avLst/>
          </a:prstGeom>
        </p:spPr>
      </p:pic>
      <p:sp>
        <p:nvSpPr>
          <p:cNvPr id="8" name="Rectangle 7">
            <a:extLst>
              <a:ext uri="{FF2B5EF4-FFF2-40B4-BE49-F238E27FC236}">
                <a16:creationId xmlns:a16="http://schemas.microsoft.com/office/drawing/2014/main" id="{2E67E8BF-E4B2-4098-9FB3-9E400BD86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30686" y="4905349"/>
            <a:ext cx="5610646" cy="1450464"/>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D8C5E9-23F5-FCF9-E799-E0E27FFE69F5}"/>
              </a:ext>
            </a:extLst>
          </p:cNvPr>
          <p:cNvSpPr>
            <a:spLocks noGrp="1"/>
          </p:cNvSpPr>
          <p:nvPr>
            <p:ph type="ctrTitle"/>
          </p:nvPr>
        </p:nvSpPr>
        <p:spPr>
          <a:xfrm>
            <a:off x="6094412" y="5239131"/>
            <a:ext cx="5279490" cy="960087"/>
          </a:xfrm>
        </p:spPr>
        <p:txBody>
          <a:bodyPr vert="horz" lIns="91440" tIns="45720" rIns="91440" bIns="45720" rtlCol="0" anchor="t">
            <a:normAutofit/>
          </a:bodyPr>
          <a:lstStyle/>
          <a:p>
            <a:r>
              <a:rPr lang="en-US" sz="3200">
                <a:solidFill>
                  <a:srgbClr val="FFFFFE"/>
                </a:solidFill>
              </a:rPr>
              <a:t>Real cases Activity</a:t>
            </a:r>
          </a:p>
        </p:txBody>
      </p:sp>
      <p:cxnSp>
        <p:nvCxnSpPr>
          <p:cNvPr id="20" name="Straight Connector 19">
            <a:extLst>
              <a:ext uri="{FF2B5EF4-FFF2-40B4-BE49-F238E27FC236}">
                <a16:creationId xmlns:a16="http://schemas.microsoft.com/office/drawing/2014/main" id="{3781A10F-5DF6-4C9B-AE0B-5249E4399D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1" y="5073596"/>
            <a:ext cx="5283196" cy="0"/>
          </a:xfrm>
          <a:prstGeom prst="line">
            <a:avLst/>
          </a:prstGeom>
          <a:ln w="31750">
            <a:solidFill>
              <a:srgbClr val="FFC978"/>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63997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42D49-E251-75F9-DFAE-A86374F649C3}"/>
              </a:ext>
            </a:extLst>
          </p:cNvPr>
          <p:cNvSpPr>
            <a:spLocks noGrp="1"/>
          </p:cNvSpPr>
          <p:nvPr>
            <p:ph type="title"/>
          </p:nvPr>
        </p:nvSpPr>
        <p:spPr>
          <a:xfrm>
            <a:off x="635000" y="634029"/>
            <a:ext cx="10921640" cy="1314698"/>
          </a:xfrm>
        </p:spPr>
        <p:txBody>
          <a:bodyPr anchor="ctr">
            <a:normAutofit/>
          </a:bodyPr>
          <a:lstStyle/>
          <a:p>
            <a:pPr algn="ctr"/>
            <a:r>
              <a:rPr lang="en-GB" sz="7200" b="1" i="1" u="sng"/>
              <a:t>Real Case Activity</a:t>
            </a:r>
            <a:endParaRPr lang="en-US" sz="7200"/>
          </a:p>
        </p:txBody>
      </p:sp>
      <p:graphicFrame>
        <p:nvGraphicFramePr>
          <p:cNvPr id="5" name="Content Placeholder 2">
            <a:extLst>
              <a:ext uri="{FF2B5EF4-FFF2-40B4-BE49-F238E27FC236}">
                <a16:creationId xmlns:a16="http://schemas.microsoft.com/office/drawing/2014/main" id="{A158B848-3764-D6BD-CC84-E8BFE10AF72D}"/>
              </a:ext>
            </a:extLst>
          </p:cNvPr>
          <p:cNvGraphicFramePr>
            <a:graphicFrameLocks noGrp="1"/>
          </p:cNvGraphicFramePr>
          <p:nvPr>
            <p:ph idx="1"/>
            <p:extLst>
              <p:ext uri="{D42A27DB-BD31-4B8C-83A1-F6EECF244321}">
                <p14:modId xmlns:p14="http://schemas.microsoft.com/office/powerpoint/2010/main" val="5850371"/>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84199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DF76DA-8937-386B-E0A7-56018C3B2BCC}"/>
              </a:ext>
            </a:extLst>
          </p:cNvPr>
          <p:cNvSpPr>
            <a:spLocks noGrp="1"/>
          </p:cNvSpPr>
          <p:nvPr>
            <p:ph type="title"/>
          </p:nvPr>
        </p:nvSpPr>
        <p:spPr>
          <a:xfrm>
            <a:off x="849683" y="1240076"/>
            <a:ext cx="2727813" cy="4584527"/>
          </a:xfrm>
        </p:spPr>
        <p:txBody>
          <a:bodyPr>
            <a:normAutofit/>
          </a:bodyPr>
          <a:lstStyle/>
          <a:p>
            <a:r>
              <a:rPr lang="en-GB" b="1" i="1" u="sng">
                <a:solidFill>
                  <a:srgbClr val="FFFFFF"/>
                </a:solidFill>
              </a:rPr>
              <a:t>Case 1 </a:t>
            </a:r>
            <a:endParaRPr lang="en-US">
              <a:solidFill>
                <a:srgbClr val="FFFFFF"/>
              </a:solidFill>
            </a:endParaRPr>
          </a:p>
        </p:txBody>
      </p:sp>
      <p:sp>
        <p:nvSpPr>
          <p:cNvPr id="3" name="Content Placeholder 2">
            <a:extLst>
              <a:ext uri="{FF2B5EF4-FFF2-40B4-BE49-F238E27FC236}">
                <a16:creationId xmlns:a16="http://schemas.microsoft.com/office/drawing/2014/main" id="{66ADFADA-DE41-099B-541C-7764D2E9D8C1}"/>
              </a:ext>
            </a:extLst>
          </p:cNvPr>
          <p:cNvSpPr>
            <a:spLocks noGrp="1"/>
          </p:cNvSpPr>
          <p:nvPr>
            <p:ph idx="1"/>
          </p:nvPr>
        </p:nvSpPr>
        <p:spPr>
          <a:xfrm>
            <a:off x="4705594" y="1240077"/>
            <a:ext cx="6034827" cy="4916465"/>
          </a:xfrm>
        </p:spPr>
        <p:txBody>
          <a:bodyPr vert="horz" lIns="91440" tIns="45720" rIns="91440" bIns="45720" rtlCol="0" anchor="t">
            <a:normAutofit/>
          </a:bodyPr>
          <a:lstStyle/>
          <a:p>
            <a:pPr>
              <a:lnSpc>
                <a:spcPct val="110000"/>
              </a:lnSpc>
            </a:pPr>
            <a:r>
              <a:rPr lang="en-GB" sz="1300" b="1" i="1" dirty="0">
                <a:latin typeface="+mj-lt"/>
                <a:ea typeface="+mn-lt"/>
                <a:cs typeface="+mn-lt"/>
              </a:rPr>
              <a:t>Baker v Hopkins - </a:t>
            </a:r>
            <a:endParaRPr lang="en-GB" sz="1300" dirty="0">
              <a:latin typeface="+mj-lt"/>
              <a:ea typeface="+mn-lt"/>
              <a:cs typeface="+mn-lt"/>
            </a:endParaRPr>
          </a:p>
          <a:p>
            <a:pPr>
              <a:lnSpc>
                <a:spcPct val="110000"/>
              </a:lnSpc>
            </a:pPr>
            <a:r>
              <a:rPr lang="en-GB" sz="1300" dirty="0">
                <a:latin typeface="+mj-lt"/>
                <a:ea typeface="+mn-lt"/>
                <a:cs typeface="+mn-lt"/>
              </a:rPr>
              <a:t>A company, which carried on business as builders and contractors, undertook work on a well which involved clearing it of water. The well was some fifty feet deep and about six feet in diameter. H, a director of the company, and two workmen employed by it, erected a platform twenty-nine feet down the well and some nine feet above the water and lowered on to it a petrol-driven pump. After this engine had worked for about one and a half hours it stopped and a haze of fumes was visible in the well. On the following morning H instructed the two workmen to go to the well, but told them not to go down the well until he came. The workmen arrived at the well at about 8.15 am, and, before H had arrived, one of the workmen went down the well and a few minutes later the other workman also went down it. Both were overcome by fumes. A doctor, who had been called to the well, went down the well with a rope tied to his body in order to see if he could help the men, though he had been warned not to go. He also was overcome by fumes. Endeavour was made to haul him to the surface by the rope, but the rope caught in a down pipe in the well and he could not be brought to the surface until help arrived some time later. He died shortly afterwards. His executors brought an action for damages under the Fatal Accidents Acts, 1846 to 1908, and the Law Reform (Miscellaneous Provisions) Act, 1934, against the company. His estate included insurance policies for £15,378, and the amount of estate duty payable on his estate (the value of which was £36,837) was £8,897.</a:t>
            </a:r>
            <a:endParaRPr lang="en-GB" sz="1300" b="1" i="1" dirty="0">
              <a:latin typeface="+mj-lt"/>
              <a:ea typeface="+mn-lt"/>
              <a:cs typeface="+mn-lt"/>
            </a:endParaRPr>
          </a:p>
          <a:p>
            <a:pPr marL="0" indent="0">
              <a:lnSpc>
                <a:spcPct val="110000"/>
              </a:lnSpc>
              <a:buNone/>
            </a:pPr>
            <a:endParaRPr lang="en-GB" sz="1300" b="1" i="1" dirty="0">
              <a:latin typeface="+mj-lt"/>
            </a:endParaRPr>
          </a:p>
        </p:txBody>
      </p:sp>
    </p:spTree>
    <p:extLst>
      <p:ext uri="{BB962C8B-B14F-4D97-AF65-F5344CB8AC3E}">
        <p14:creationId xmlns:p14="http://schemas.microsoft.com/office/powerpoint/2010/main" val="40061049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E2E36-D911-DA8E-1A8E-5AE07B23AE59}"/>
              </a:ext>
            </a:extLst>
          </p:cNvPr>
          <p:cNvSpPr>
            <a:spLocks noGrp="1"/>
          </p:cNvSpPr>
          <p:nvPr>
            <p:ph type="title"/>
          </p:nvPr>
        </p:nvSpPr>
        <p:spPr>
          <a:xfrm>
            <a:off x="1451579" y="804519"/>
            <a:ext cx="9603275" cy="1049235"/>
          </a:xfrm>
        </p:spPr>
        <p:txBody>
          <a:bodyPr vert="horz" lIns="91440" tIns="45720" rIns="91440" bIns="45720" rtlCol="0">
            <a:normAutofit/>
          </a:bodyPr>
          <a:lstStyle/>
          <a:p>
            <a:r>
              <a:rPr lang="en-US" b="1" i="1" u="sng"/>
              <a:t>Activity</a:t>
            </a:r>
            <a:endParaRPr lang="en-US"/>
          </a:p>
        </p:txBody>
      </p:sp>
      <p:cxnSp>
        <p:nvCxnSpPr>
          <p:cNvPr id="10" name="Straight Connector 9">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1" name="Rectangle 10">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7" name="Content Placeholder 2">
            <a:extLst>
              <a:ext uri="{FF2B5EF4-FFF2-40B4-BE49-F238E27FC236}">
                <a16:creationId xmlns:a16="http://schemas.microsoft.com/office/drawing/2014/main" id="{9ACBDD67-F55F-2744-E201-11A2B1B38CA5}"/>
              </a:ext>
            </a:extLst>
          </p:cNvPr>
          <p:cNvGraphicFramePr>
            <a:graphicFrameLocks noGrp="1"/>
          </p:cNvGraphicFramePr>
          <p:nvPr>
            <p:ph idx="1"/>
            <p:extLst>
              <p:ext uri="{D42A27DB-BD31-4B8C-83A1-F6EECF244321}">
                <p14:modId xmlns:p14="http://schemas.microsoft.com/office/powerpoint/2010/main" val="1315512187"/>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86686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63C853E-3842-4594-86A9-051FFAF4D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B591CDC5-6B61-4116-B3B5-0FF42B6E6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25B08984-5BEB-422F-A364-2B41E6A516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8F413B1-54E0-4B16-92AB-1CC5C7D645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Picture 4" descr="Yellow question mark">
            <a:extLst>
              <a:ext uri="{FF2B5EF4-FFF2-40B4-BE49-F238E27FC236}">
                <a16:creationId xmlns:a16="http://schemas.microsoft.com/office/drawing/2014/main" id="{1579F91A-E3DE-1105-22E3-A0AAFEC0A06A}"/>
              </a:ext>
            </a:extLst>
          </p:cNvPr>
          <p:cNvPicPr>
            <a:picLocks noChangeAspect="1"/>
          </p:cNvPicPr>
          <p:nvPr/>
        </p:nvPicPr>
        <p:blipFill>
          <a:blip r:embed="rId3"/>
          <a:srcRect r="-1" b="6247"/>
          <a:stretch/>
        </p:blipFill>
        <p:spPr>
          <a:xfrm>
            <a:off x="20" y="10"/>
            <a:ext cx="12191675" cy="6857990"/>
          </a:xfrm>
          <a:prstGeom prst="rect">
            <a:avLst/>
          </a:prstGeom>
        </p:spPr>
      </p:pic>
      <p:sp>
        <p:nvSpPr>
          <p:cNvPr id="17" name="Rectangle 16">
            <a:extLst>
              <a:ext uri="{FF2B5EF4-FFF2-40B4-BE49-F238E27FC236}">
                <a16:creationId xmlns:a16="http://schemas.microsoft.com/office/drawing/2014/main" id="{2E67E8BF-E4B2-4098-9FB3-9E400BD86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30686" y="4905349"/>
            <a:ext cx="5610646" cy="1450464"/>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5F186A-11B0-F937-2140-01348CF2F7BD}"/>
              </a:ext>
            </a:extLst>
          </p:cNvPr>
          <p:cNvSpPr>
            <a:spLocks noGrp="1"/>
          </p:cNvSpPr>
          <p:nvPr>
            <p:ph type="title"/>
          </p:nvPr>
        </p:nvSpPr>
        <p:spPr>
          <a:xfrm>
            <a:off x="6094412" y="5239131"/>
            <a:ext cx="5279490" cy="960087"/>
          </a:xfrm>
        </p:spPr>
        <p:txBody>
          <a:bodyPr vert="horz" lIns="91440" tIns="45720" rIns="91440" bIns="45720" rtlCol="0" anchor="t">
            <a:normAutofit/>
          </a:bodyPr>
          <a:lstStyle/>
          <a:p>
            <a:r>
              <a:rPr lang="en-US">
                <a:solidFill>
                  <a:srgbClr val="FFFFFE"/>
                </a:solidFill>
              </a:rPr>
              <a:t>QUIZ</a:t>
            </a:r>
          </a:p>
        </p:txBody>
      </p:sp>
      <p:cxnSp>
        <p:nvCxnSpPr>
          <p:cNvPr id="19" name="Straight Connector 18">
            <a:extLst>
              <a:ext uri="{FF2B5EF4-FFF2-40B4-BE49-F238E27FC236}">
                <a16:creationId xmlns:a16="http://schemas.microsoft.com/office/drawing/2014/main" id="{3781A10F-5DF6-4C9B-AE0B-5249E4399D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1" y="5073596"/>
            <a:ext cx="5283196" cy="0"/>
          </a:xfrm>
          <a:prstGeom prst="line">
            <a:avLst/>
          </a:prstGeom>
          <a:ln w="31750">
            <a:solidFill>
              <a:srgbClr val="EC9408"/>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416895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D991F-2D02-187F-BE98-0F9DCF57DB20}"/>
              </a:ext>
            </a:extLst>
          </p:cNvPr>
          <p:cNvSpPr>
            <a:spLocks noGrp="1"/>
          </p:cNvSpPr>
          <p:nvPr>
            <p:ph type="title"/>
          </p:nvPr>
        </p:nvSpPr>
        <p:spPr/>
        <p:txBody>
          <a:bodyPr/>
          <a:lstStyle/>
          <a:p>
            <a:r>
              <a:rPr lang="en-GB" dirty="0"/>
              <a:t>Knowledge check</a:t>
            </a:r>
          </a:p>
        </p:txBody>
      </p:sp>
      <p:sp>
        <p:nvSpPr>
          <p:cNvPr id="3" name="Content Placeholder 2">
            <a:extLst>
              <a:ext uri="{FF2B5EF4-FFF2-40B4-BE49-F238E27FC236}">
                <a16:creationId xmlns:a16="http://schemas.microsoft.com/office/drawing/2014/main" id="{91B51C59-C643-E00A-03F4-E95EB860C157}"/>
              </a:ext>
            </a:extLst>
          </p:cNvPr>
          <p:cNvSpPr>
            <a:spLocks noGrp="1"/>
          </p:cNvSpPr>
          <p:nvPr>
            <p:ph idx="1"/>
          </p:nvPr>
        </p:nvSpPr>
        <p:spPr/>
        <p:txBody>
          <a:bodyPr/>
          <a:lstStyle/>
          <a:p>
            <a:endParaRPr lang="en-GB" dirty="0"/>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4" name="Add-in 3">
                <a:extLst>
                  <a:ext uri="{FF2B5EF4-FFF2-40B4-BE49-F238E27FC236}">
                    <a16:creationId xmlns:a16="http://schemas.microsoft.com/office/drawing/2014/main" id="{37FE82C5-4A89-7E7A-5DFB-E2885F9D5202}"/>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xmlns="">
          <p:pic>
            <p:nvPicPr>
              <p:cNvPr id="4" name="Add-in 3">
                <a:extLst>
                  <a:ext uri="{FF2B5EF4-FFF2-40B4-BE49-F238E27FC236}">
                    <a16:creationId xmlns:a16="http://schemas.microsoft.com/office/drawing/2014/main" id="{37FE82C5-4A89-7E7A-5DFB-E2885F9D5202}"/>
                  </a:ext>
                </a:extLst>
              </p:cNvPr>
              <p:cNvPicPr>
                <a:picLocks noGrp="1" noRot="1" noChangeAspect="1" noMove="1" noResize="1" noEditPoints="1" noAdjustHandles="1" noChangeArrowheads="1" noChangeShapeType="1"/>
              </p:cNvPicPr>
              <p:nvPr/>
            </p:nvPicPr>
            <p:blipFill>
              <a:blip r:embed="rId4"/>
              <a:stretch>
                <a:fillRect/>
              </a:stretch>
            </p:blipFill>
            <p:spPr>
              <a:xfrm>
                <a:off x="0" y="0"/>
                <a:ext cx="12192000" cy="6858000"/>
              </a:xfrm>
              <a:prstGeom prst="rect">
                <a:avLst/>
              </a:prstGeom>
            </p:spPr>
          </p:pic>
        </mc:Fallback>
      </mc:AlternateContent>
    </p:spTree>
    <p:extLst>
      <p:ext uri="{BB962C8B-B14F-4D97-AF65-F5344CB8AC3E}">
        <p14:creationId xmlns:p14="http://schemas.microsoft.com/office/powerpoint/2010/main" val="19870973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53B5D6F-E52C-A2F7-1A67-9675853D11F1}"/>
              </a:ext>
            </a:extLst>
          </p:cNvPr>
          <p:cNvSpPr>
            <a:spLocks noGrp="1"/>
          </p:cNvSpPr>
          <p:nvPr>
            <p:ph type="title"/>
          </p:nvPr>
        </p:nvSpPr>
        <p:spPr>
          <a:xfrm>
            <a:off x="1451580" y="804520"/>
            <a:ext cx="4176511" cy="1049235"/>
          </a:xfrm>
        </p:spPr>
        <p:txBody>
          <a:bodyPr>
            <a:normAutofit/>
          </a:bodyPr>
          <a:lstStyle/>
          <a:p>
            <a:r>
              <a:rPr lang="en-GB" b="1" i="1" u="sng"/>
              <a:t>Summary </a:t>
            </a:r>
            <a:endParaRPr lang="en-US"/>
          </a:p>
        </p:txBody>
      </p:sp>
      <p:sp>
        <p:nvSpPr>
          <p:cNvPr id="8" name="Rectangle 7">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BD3DC038-FD27-0403-385F-2ED26B10CD2E}"/>
              </a:ext>
            </a:extLst>
          </p:cNvPr>
          <p:cNvSpPr>
            <a:spLocks noGrp="1"/>
          </p:cNvSpPr>
          <p:nvPr>
            <p:ph idx="1"/>
          </p:nvPr>
        </p:nvSpPr>
        <p:spPr>
          <a:xfrm>
            <a:off x="1451581" y="2015732"/>
            <a:ext cx="4172212" cy="3450613"/>
          </a:xfrm>
        </p:spPr>
        <p:txBody>
          <a:bodyPr vert="horz" lIns="91440" tIns="45720" rIns="91440" bIns="45720" rtlCol="0">
            <a:normAutofit/>
          </a:bodyPr>
          <a:lstStyle/>
          <a:p>
            <a:r>
              <a:rPr lang="en-GB" b="1"/>
              <a:t>Defences - </a:t>
            </a:r>
            <a:endParaRPr lang="en-US" b="1"/>
          </a:p>
          <a:p>
            <a:r>
              <a:rPr lang="en-GB" b="1"/>
              <a:t>1. Consent </a:t>
            </a:r>
          </a:p>
          <a:p>
            <a:r>
              <a:rPr lang="en-GB" b="1"/>
              <a:t>2. Illegality </a:t>
            </a:r>
          </a:p>
          <a:p>
            <a:r>
              <a:rPr lang="en-GB" b="1"/>
              <a:t>3. Contributory negligence</a:t>
            </a:r>
          </a:p>
          <a:p>
            <a:r>
              <a:rPr lang="en-GB" b="1"/>
              <a:t>Duty + Breach + Causation/ remoteness + Defence = No negligence. </a:t>
            </a:r>
          </a:p>
        </p:txBody>
      </p:sp>
      <p:pic>
        <p:nvPicPr>
          <p:cNvPr id="4" name="Graphic 4" descr="Desk with solid fill">
            <a:extLst>
              <a:ext uri="{FF2B5EF4-FFF2-40B4-BE49-F238E27FC236}">
                <a16:creationId xmlns:a16="http://schemas.microsoft.com/office/drawing/2014/main" id="{DDA4B8D1-5C83-7EAD-FC22-1DD984DCB9B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pic>
        <p:nvPicPr>
          <p:cNvPr id="10" name="Picture 9">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77617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AE70590-500F-98B7-0CC6-6BDAC3339980}"/>
              </a:ext>
            </a:extLst>
          </p:cNvPr>
          <p:cNvSpPr>
            <a:spLocks noGrp="1"/>
          </p:cNvSpPr>
          <p:nvPr>
            <p:ph type="ctrTitle"/>
          </p:nvPr>
        </p:nvSpPr>
        <p:spPr>
          <a:xfrm>
            <a:off x="1452616" y="962902"/>
            <a:ext cx="4176384" cy="2380828"/>
          </a:xfrm>
        </p:spPr>
        <p:txBody>
          <a:bodyPr>
            <a:normAutofit/>
          </a:bodyPr>
          <a:lstStyle/>
          <a:p>
            <a:r>
              <a:rPr lang="en-GB" sz="4800"/>
              <a:t>THANK YOU!</a:t>
            </a:r>
          </a:p>
        </p:txBody>
      </p:sp>
      <p:cxnSp>
        <p:nvCxnSpPr>
          <p:cNvPr id="13" name="Straight Connector 12">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Graphic 6" descr="Handshake">
            <a:extLst>
              <a:ext uri="{FF2B5EF4-FFF2-40B4-BE49-F238E27FC236}">
                <a16:creationId xmlns:a16="http://schemas.microsoft.com/office/drawing/2014/main" id="{3D8B7715-A518-9684-30C3-DD3FDDA2698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pic>
        <p:nvPicPr>
          <p:cNvPr id="15" name="Picture 14">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164883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webextension1.xml><?xml version="1.0" encoding="utf-8"?>
<we:webextension xmlns:we="http://schemas.microsoft.com/office/webextensions/webextension/2010/11" id="{9BD44A31-FCF4-4B53-B261-0E47DDA539C0}">
  <we:reference id="wa104381526" version="1.0.0.2" store="en-GB" storeType="OMEX"/>
  <we:alternateReferences>
    <we:reference id="WA104381526" version="1.0.0.2" store="WA104381526" storeType="OMEX"/>
  </we:alternateReferences>
  <we:properties>
    <we:property name="FormID" value="&quot;-REPTm4EBUWcuNshUjEeIYWhUfuKn1hLnoaStuLBGF1UOVZKMEJUUlJEUTdQSDFJOUNFR1lHR1ZKSS4u&quot;"/>
    <we:property name="FormMode" value="&quot;DesignTime&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Gallery</Template>
  <TotalTime>0</TotalTime>
  <Words>3248</Words>
  <Application>Microsoft Office PowerPoint</Application>
  <PresentationFormat>Widescreen</PresentationFormat>
  <Paragraphs>213</Paragraphs>
  <Slides>30</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Calibri</vt:lpstr>
      <vt:lpstr>Gill Sans MT</vt:lpstr>
      <vt:lpstr>Inter</vt:lpstr>
      <vt:lpstr>merriweather</vt:lpstr>
      <vt:lpstr>var(--font-family-body)</vt:lpstr>
      <vt:lpstr>var(--font-family-head)</vt:lpstr>
      <vt:lpstr>Gallery</vt:lpstr>
      <vt:lpstr>Defences IN TORT LAW</vt:lpstr>
      <vt:lpstr>Content </vt:lpstr>
      <vt:lpstr>Aims and LEARNING OBJECTIVES</vt:lpstr>
      <vt:lpstr>Defences </vt:lpstr>
      <vt:lpstr>PowerPoint Presentation</vt:lpstr>
      <vt:lpstr>Complete defenCes</vt:lpstr>
      <vt:lpstr>Continued....</vt:lpstr>
      <vt:lpstr>Consent </vt:lpstr>
      <vt:lpstr>ACTIVITY</vt:lpstr>
      <vt:lpstr>Agreement </vt:lpstr>
      <vt:lpstr>Knowledge </vt:lpstr>
      <vt:lpstr>Voluntariness</vt:lpstr>
      <vt:lpstr>Reflective question</vt:lpstr>
      <vt:lpstr>Illegality </vt:lpstr>
      <vt:lpstr>How to we test it?</vt:lpstr>
      <vt:lpstr>Illegality continued </vt:lpstr>
      <vt:lpstr>Partial defences</vt:lpstr>
      <vt:lpstr>Contributory negligence</vt:lpstr>
      <vt:lpstr>ACTIVITY</vt:lpstr>
      <vt:lpstr>Continued</vt:lpstr>
      <vt:lpstr>ACTIVITY</vt:lpstr>
      <vt:lpstr>What about rescuers?</vt:lpstr>
      <vt:lpstr>Real cases Activity</vt:lpstr>
      <vt:lpstr>Real Case Activity</vt:lpstr>
      <vt:lpstr>Case 1 </vt:lpstr>
      <vt:lpstr>Activity</vt:lpstr>
      <vt:lpstr>QUIZ</vt:lpstr>
      <vt:lpstr>Knowledge check</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Ellie Brown</dc:creator>
  <cp:lastModifiedBy>Ellie Brown</cp:lastModifiedBy>
  <cp:revision>632</cp:revision>
  <dcterms:created xsi:type="dcterms:W3CDTF">2022-09-05T14:21:09Z</dcterms:created>
  <dcterms:modified xsi:type="dcterms:W3CDTF">2024-11-17T10:35:44Z</dcterms:modified>
</cp:coreProperties>
</file>