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72" r:id="rId2"/>
    <p:sldId id="273" r:id="rId3"/>
    <p:sldId id="259" r:id="rId4"/>
    <p:sldId id="263" r:id="rId5"/>
    <p:sldId id="278" r:id="rId6"/>
    <p:sldId id="262" r:id="rId7"/>
    <p:sldId id="279" r:id="rId8"/>
    <p:sldId id="280" r:id="rId9"/>
    <p:sldId id="281" r:id="rId10"/>
    <p:sldId id="268"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804" y="32"/>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24/02/2023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24/02/2023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10</a:t>
            </a:fld>
            <a:endParaRPr lang="en-GB" dirty="0"/>
          </a:p>
        </p:txBody>
      </p:sp>
    </p:spTree>
    <p:extLst>
      <p:ext uri="{BB962C8B-B14F-4D97-AF65-F5344CB8AC3E}">
        <p14:creationId xmlns:p14="http://schemas.microsoft.com/office/powerpoint/2010/main" val="3150707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carers.ripfa.org.uk/train-the-trainer/critical-reflection-tool/"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www.skillpacks.com/johari-window-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676400" y="4546283"/>
            <a:ext cx="9144000" cy="2387600"/>
          </a:xfrm>
        </p:spPr>
        <p:txBody>
          <a:bodyPr rtlCol="0"/>
          <a:lstStyle>
            <a:defPPr>
              <a:defRPr lang="en-GB"/>
            </a:defPPr>
          </a:lstStyle>
          <a:p>
            <a:pPr rtl="0"/>
            <a:r>
              <a:rPr lang="en-GB" dirty="0"/>
              <a:t>Component 1 – task</a:t>
            </a:r>
            <a:br>
              <a:rPr lang="en-GB" dirty="0"/>
            </a:br>
            <a:r>
              <a:rPr lang="en-GB" dirty="0"/>
              <a:t>Jordana Baylis</a:t>
            </a:r>
            <a:br>
              <a:rPr lang="en-GB" dirty="0"/>
            </a:br>
            <a:r>
              <a:rPr lang="en-GB" dirty="0"/>
              <a:t>2125426</a:t>
            </a:r>
            <a:br>
              <a:rPr lang="en-GB" dirty="0"/>
            </a:br>
            <a:r>
              <a:rPr lang="en-GB" dirty="0"/>
              <a:t>Mrs </a:t>
            </a:r>
            <a:r>
              <a:rPr lang="en-GB" dirty="0" err="1"/>
              <a:t>Opeyemi</a:t>
            </a:r>
            <a:r>
              <a:rPr lang="en-GB" dirty="0"/>
              <a:t> </a:t>
            </a:r>
            <a:r>
              <a:rPr lang="en-GB" dirty="0" err="1"/>
              <a:t>Odejimi</a:t>
            </a:r>
            <a:br>
              <a:rPr lang="en-GB" dirty="0"/>
            </a:br>
            <a:r>
              <a:rPr lang="en-GB" dirty="0"/>
              <a:t>LCH4005_BIRM</a:t>
            </a:r>
            <a:br>
              <a:rPr lang="en-GB" dirty="0"/>
            </a:br>
            <a:r>
              <a:rPr lang="en-GB" dirty="0"/>
              <a:t>Professional development within health and social care</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dirty="0"/>
              <a:t>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3996840188"/>
              </p:ext>
            </p:extLst>
          </p:nvPr>
        </p:nvGraphicFramePr>
        <p:xfrm>
          <a:off x="8183880" y="369065"/>
          <a:ext cx="3739833" cy="4399153"/>
        </p:xfrm>
        <a:graphic>
          <a:graphicData uri="http://schemas.openxmlformats.org/drawingml/2006/table">
            <a:tbl>
              <a:tblPr firstRow="1" bandRow="1"/>
              <a:tblGrid>
                <a:gridCol w="3739833">
                  <a:extLst>
                    <a:ext uri="{9D8B030D-6E8A-4147-A177-3AD203B41FA5}">
                      <a16:colId xmlns:a16="http://schemas.microsoft.com/office/drawing/2014/main" val="1563570424"/>
                    </a:ext>
                  </a:extLst>
                </a:gridCol>
              </a:tblGrid>
              <a:tr h="63668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Introduction</a:t>
                      </a:r>
                    </a:p>
                    <a:p>
                      <a:pPr algn="r" rtl="0"/>
                      <a:r>
                        <a:rPr lang="en-GB" sz="1800" dirty="0">
                          <a:latin typeface="+mj-lt"/>
                        </a:rPr>
                        <a:t>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888297">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Reflection</a:t>
                      </a:r>
                    </a:p>
                    <a:p>
                      <a:pPr marL="0" algn="r" defTabSz="914400" rtl="0" eaLnBrk="1" latinLnBrk="0" hangingPunct="1"/>
                      <a:r>
                        <a:rPr lang="en-GB" sz="1800" kern="1200" dirty="0">
                          <a:solidFill>
                            <a:schemeClr val="tx1"/>
                          </a:solidFill>
                          <a:latin typeface="+mj-lt"/>
                          <a:ea typeface="+mn-ea"/>
                          <a:cs typeface="+mn-cs"/>
                        </a:rPr>
                        <a:t>4, 5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06426">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Progression</a:t>
                      </a:r>
                    </a:p>
                    <a:p>
                      <a:pPr marL="0" algn="r" defTabSz="914400" rtl="0" eaLnBrk="1" latinLnBrk="0" hangingPunct="1"/>
                      <a:r>
                        <a:rPr lang="en-GB" sz="1800" kern="1200" dirty="0">
                          <a:solidFill>
                            <a:schemeClr val="tx1"/>
                          </a:solidFill>
                          <a:latin typeface="+mj-lt"/>
                          <a:ea typeface="+mn-ea"/>
                          <a:cs typeface="+mn-cs"/>
                        </a:rPr>
                        <a:t>6,7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870168">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Importance of reflecting and progression </a:t>
                      </a:r>
                    </a:p>
                    <a:p>
                      <a:pPr marL="0" algn="r" defTabSz="914400" rtl="0" eaLnBrk="1" latinLnBrk="0" hangingPunct="1"/>
                      <a:r>
                        <a:rPr lang="en-GB" sz="1800" kern="1200" dirty="0">
                          <a:solidFill>
                            <a:schemeClr val="tx1"/>
                          </a:solidFill>
                          <a:latin typeface="+mj-lt"/>
                          <a:ea typeface="+mn-ea"/>
                          <a:cs typeface="+mn-cs"/>
                        </a:rPr>
                        <a:t>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775630">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Conclusion</a:t>
                      </a:r>
                    </a:p>
                    <a:p>
                      <a:pPr marL="0" algn="r" defTabSz="914400" rtl="0" eaLnBrk="1" latinLnBrk="0" hangingPunct="1"/>
                      <a:r>
                        <a:rPr lang="en-GB" sz="1800" kern="1200" dirty="0">
                          <a:solidFill>
                            <a:schemeClr val="tx1"/>
                          </a:solidFill>
                          <a:latin typeface="+mj-lt"/>
                          <a:ea typeface="+mn-ea"/>
                          <a:cs typeface="+mn-cs"/>
                        </a:rPr>
                        <a:t>9</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graphicFrame>
        <p:nvGraphicFramePr>
          <p:cNvPr id="5" name="Table 4">
            <a:extLst>
              <a:ext uri="{FF2B5EF4-FFF2-40B4-BE49-F238E27FC236}">
                <a16:creationId xmlns:a16="http://schemas.microsoft.com/office/drawing/2014/main" id="{05923BBC-2E75-52A1-5719-66D87B7024EA}"/>
              </a:ext>
            </a:extLst>
          </p:cNvPr>
          <p:cNvGraphicFramePr>
            <a:graphicFrameLocks noGrp="1"/>
          </p:cNvGraphicFramePr>
          <p:nvPr>
            <p:extLst>
              <p:ext uri="{D42A27DB-BD31-4B8C-83A1-F6EECF244321}">
                <p14:modId xmlns:p14="http://schemas.microsoft.com/office/powerpoint/2010/main" val="700176661"/>
              </p:ext>
            </p:extLst>
          </p:nvPr>
        </p:nvGraphicFramePr>
        <p:xfrm>
          <a:off x="8183880" y="4535667"/>
          <a:ext cx="3739833" cy="1953268"/>
        </p:xfrm>
        <a:graphic>
          <a:graphicData uri="http://schemas.openxmlformats.org/drawingml/2006/table">
            <a:tbl>
              <a:tblPr firstRow="1" bandRow="1"/>
              <a:tblGrid>
                <a:gridCol w="3739833">
                  <a:extLst>
                    <a:ext uri="{9D8B030D-6E8A-4147-A177-3AD203B41FA5}">
                      <a16:colId xmlns:a16="http://schemas.microsoft.com/office/drawing/2014/main" val="25175069"/>
                    </a:ext>
                  </a:extLst>
                </a:gridCol>
              </a:tblGrid>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References</a:t>
                      </a:r>
                    </a:p>
                    <a:p>
                      <a:pPr marL="0" algn="r" defTabSz="914400" rtl="0" eaLnBrk="1" latinLnBrk="0" hangingPunct="1"/>
                      <a:r>
                        <a:rPr lang="en-GB" sz="1800" kern="1200" dirty="0">
                          <a:solidFill>
                            <a:schemeClr val="tx1"/>
                          </a:solidFill>
                          <a:latin typeface="+mj-lt"/>
                          <a:ea typeface="+mn-ea"/>
                          <a:cs typeface="+mn-cs"/>
                        </a:rPr>
                        <a:t>10</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13129249"/>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514286914"/>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761999" y="1950021"/>
            <a:ext cx="10424160" cy="4618737"/>
          </a:xfrm>
        </p:spPr>
        <p:txBody>
          <a:bodyPr rtlCol="0">
            <a:normAutofit/>
          </a:bodyPr>
          <a:lstStyle>
            <a:defPPr>
              <a:defRPr lang="en-GB"/>
            </a:defPPr>
          </a:lstStyle>
          <a:p>
            <a:pPr rtl="0"/>
            <a:r>
              <a:rPr lang="en-GB" sz="3200" dirty="0"/>
              <a:t>Reflection and progression within health and social care is important because this show the staff the change to understand where they have went right and what needs improving, in order to progress and further intellectually. </a:t>
            </a:r>
          </a:p>
          <a:p>
            <a:pPr rtl="0"/>
            <a:r>
              <a:rPr lang="en-GB" sz="3200" dirty="0"/>
              <a:t>Reflection in education practices within the health and social care is important because this shows justifies the reflection of each practice showing how to progress and change for when reflecting in a professional practice.</a:t>
            </a:r>
          </a:p>
          <a:p>
            <a:pPr rtl="0"/>
            <a:r>
              <a:rPr lang="en-GB" sz="3200" dirty="0"/>
              <a:t>(Kinsella, E.A 2010).</a:t>
            </a:r>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a:t>3</a:t>
            </a:fld>
            <a:endParaRPr lang="en-GB" dirty="0"/>
          </a:p>
        </p:txBody>
      </p:sp>
      <p:pic>
        <p:nvPicPr>
          <p:cNvPr id="7" name="Picture 6">
            <a:extLst>
              <a:ext uri="{FF2B5EF4-FFF2-40B4-BE49-F238E27FC236}">
                <a16:creationId xmlns:a16="http://schemas.microsoft.com/office/drawing/2014/main" id="{50A15858-CEFA-70E5-81C5-1541D5F11064}"/>
              </a:ext>
            </a:extLst>
          </p:cNvPr>
          <p:cNvPicPr>
            <a:picLocks noChangeAspect="1"/>
          </p:cNvPicPr>
          <p:nvPr/>
        </p:nvPicPr>
        <p:blipFill>
          <a:blip r:embed="rId3"/>
          <a:stretch>
            <a:fillRect/>
          </a:stretch>
        </p:blipFill>
        <p:spPr>
          <a:xfrm>
            <a:off x="477519" y="82296"/>
            <a:ext cx="4105275" cy="1971675"/>
          </a:xfrm>
          <a:prstGeom prst="rect">
            <a:avLst/>
          </a:prstGeom>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665480" y="82296"/>
            <a:ext cx="10515600" cy="466344"/>
          </a:xfrm>
        </p:spPr>
        <p:txBody>
          <a:bodyPr rtlCol="0"/>
          <a:lstStyle>
            <a:defPPr>
              <a:defRPr lang="en-GB"/>
            </a:defPPr>
          </a:lstStyle>
          <a:p>
            <a:pPr rtl="0"/>
            <a:r>
              <a:rPr lang="en-GB" dirty="0"/>
              <a:t>Reflection </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3672840" y="746886"/>
            <a:ext cx="8519160" cy="5572633"/>
          </a:xfrm>
        </p:spPr>
        <p:txBody>
          <a:bodyPr rtlCol="0">
            <a:normAutofit/>
          </a:bodyPr>
          <a:lstStyle>
            <a:defPPr>
              <a:defRPr lang="en-GB"/>
            </a:defPPr>
          </a:lstStyle>
          <a:p>
            <a:pPr rtl="0"/>
            <a:r>
              <a:rPr lang="en-GB" dirty="0"/>
              <a:t>A reflection is more structured, disciplined and carefully particular when it comes to the way of thinking but problematic difficulties when there is doubt and hesitation (Watkins, H, E. 2016).</a:t>
            </a:r>
          </a:p>
          <a:p>
            <a:pPr rtl="0"/>
            <a:endParaRPr lang="en-GB" dirty="0"/>
          </a:p>
          <a:p>
            <a:pPr rtl="0"/>
            <a:r>
              <a:rPr lang="en-GB" dirty="0"/>
              <a:t>As reflecting from feedback within a job underline the concept from insights, feelings and self-awareness. In the personal learning helping the worker become more aware of how to use reflection to resolve and progress for future (Helyer, 2015).</a:t>
            </a:r>
          </a:p>
          <a:p>
            <a:pPr rtl="0"/>
            <a:r>
              <a:rPr lang="en-GB" dirty="0"/>
              <a:t>Although reflection is good to use in consideration of learning new practices, these practices can lead to resistances to change into learning new practices, this promotes critical reflections in teams, which helps with the organisation.  Reflecting helps the nature of ones ability and experiences within and outside the work industry. (Whites, S. et, al. 2006).</a:t>
            </a:r>
          </a:p>
          <a:p>
            <a:pPr rtl="0"/>
            <a:endParaRPr lang="en-GB" dirty="0"/>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4</a:t>
            </a:fld>
            <a:endParaRPr lang="en-GB" dirty="0"/>
          </a:p>
        </p:txBody>
      </p:sp>
      <p:pic>
        <p:nvPicPr>
          <p:cNvPr id="5" name="Picture 4">
            <a:extLst>
              <a:ext uri="{FF2B5EF4-FFF2-40B4-BE49-F238E27FC236}">
                <a16:creationId xmlns:a16="http://schemas.microsoft.com/office/drawing/2014/main" id="{5E8280E1-EB95-1877-DB84-EC0CBB39104B}"/>
              </a:ext>
            </a:extLst>
          </p:cNvPr>
          <p:cNvPicPr>
            <a:picLocks noChangeAspect="1"/>
          </p:cNvPicPr>
          <p:nvPr/>
        </p:nvPicPr>
        <p:blipFill>
          <a:blip r:embed="rId3"/>
          <a:stretch>
            <a:fillRect/>
          </a:stretch>
        </p:blipFill>
        <p:spPr>
          <a:xfrm>
            <a:off x="665480" y="601597"/>
            <a:ext cx="3059430" cy="1720929"/>
          </a:xfrm>
          <a:prstGeom prst="rect">
            <a:avLst/>
          </a:prstGeom>
        </p:spPr>
      </p:pic>
    </p:spTree>
    <p:extLst>
      <p:ext uri="{BB962C8B-B14F-4D97-AF65-F5344CB8AC3E}">
        <p14:creationId xmlns:p14="http://schemas.microsoft.com/office/powerpoint/2010/main" val="109671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4643121" y="0"/>
            <a:ext cx="3210559" cy="690879"/>
          </a:xfrm>
        </p:spPr>
        <p:txBody>
          <a:bodyPr rtlCol="0"/>
          <a:lstStyle>
            <a:defPPr>
              <a:defRPr lang="en-GB"/>
            </a:defPPr>
          </a:lstStyle>
          <a:p>
            <a:pPr rtl="0"/>
            <a:r>
              <a:rPr lang="en-GB" sz="4400" dirty="0"/>
              <a:t>Reflecting </a:t>
            </a:r>
          </a:p>
        </p:txBody>
      </p:sp>
      <p:pic>
        <p:nvPicPr>
          <p:cNvPr id="2" name="Picture 1">
            <a:extLst>
              <a:ext uri="{FF2B5EF4-FFF2-40B4-BE49-F238E27FC236}">
                <a16:creationId xmlns:a16="http://schemas.microsoft.com/office/drawing/2014/main" id="{8D925202-0F58-102C-0522-FD5732C15C85}"/>
              </a:ext>
            </a:extLst>
          </p:cNvPr>
          <p:cNvPicPr>
            <a:picLocks noChangeAspect="1"/>
          </p:cNvPicPr>
          <p:nvPr/>
        </p:nvPicPr>
        <p:blipFill>
          <a:blip r:embed="rId3"/>
          <a:stretch>
            <a:fillRect/>
          </a:stretch>
        </p:blipFill>
        <p:spPr>
          <a:xfrm>
            <a:off x="92712" y="904240"/>
            <a:ext cx="3525625" cy="2712720"/>
          </a:xfrm>
          <a:prstGeom prst="rect">
            <a:avLst/>
          </a:prstGeom>
        </p:spPr>
      </p:pic>
      <p:sp>
        <p:nvSpPr>
          <p:cNvPr id="4" name="TextBox 3">
            <a:extLst>
              <a:ext uri="{FF2B5EF4-FFF2-40B4-BE49-F238E27FC236}">
                <a16:creationId xmlns:a16="http://schemas.microsoft.com/office/drawing/2014/main" id="{2E94EDBD-8447-1225-50F3-5E0241233A11}"/>
              </a:ext>
            </a:extLst>
          </p:cNvPr>
          <p:cNvSpPr txBox="1"/>
          <p:nvPr/>
        </p:nvSpPr>
        <p:spPr>
          <a:xfrm>
            <a:off x="5212080" y="4272677"/>
            <a:ext cx="6897368" cy="2585323"/>
          </a:xfrm>
          <a:prstGeom prst="rect">
            <a:avLst/>
          </a:prstGeom>
          <a:noFill/>
        </p:spPr>
        <p:txBody>
          <a:bodyPr wrap="square" rtlCol="0">
            <a:spAutoFit/>
          </a:bodyPr>
          <a:lstStyle/>
          <a:p>
            <a:r>
              <a:rPr lang="en-GB" dirty="0"/>
              <a:t>The Johari window is brilliant for reflecting when working in social work. For open area the staff would know what went wrong, but may not understand how it lead to the situation, therefore the blind spot is forming, showing the other team members and can explain what and how it got to that point in fort place. In a work place there are some things that must remain confidential, therefore sensitive to the person so, keeping it until speaking to a supervisor. Finally the unknown area that isn’t yet justified for found due to not speaking and communicating or knowing about the situation.</a:t>
            </a:r>
          </a:p>
        </p:txBody>
      </p:sp>
      <p:sp>
        <p:nvSpPr>
          <p:cNvPr id="6" name="TextBox 5">
            <a:extLst>
              <a:ext uri="{FF2B5EF4-FFF2-40B4-BE49-F238E27FC236}">
                <a16:creationId xmlns:a16="http://schemas.microsoft.com/office/drawing/2014/main" id="{657DEFF2-BAB0-EA98-FF6F-680D9EDECA1C}"/>
              </a:ext>
            </a:extLst>
          </p:cNvPr>
          <p:cNvSpPr txBox="1"/>
          <p:nvPr/>
        </p:nvSpPr>
        <p:spPr>
          <a:xfrm>
            <a:off x="173992" y="3779520"/>
            <a:ext cx="2620008" cy="2585323"/>
          </a:xfrm>
          <a:prstGeom prst="rect">
            <a:avLst/>
          </a:prstGeom>
          <a:noFill/>
        </p:spPr>
        <p:txBody>
          <a:bodyPr wrap="square" rtlCol="0">
            <a:spAutoFit/>
          </a:bodyPr>
          <a:lstStyle/>
          <a:p>
            <a:r>
              <a:rPr lang="en-GB" dirty="0"/>
              <a:t>-Self reflection helps employees problem-solve, engage when re-forming the role, also shows how the past experiences are evaluated and how the individual has learned from reflection. </a:t>
            </a:r>
          </a:p>
          <a:p>
            <a:endParaRPr lang="en-GB" dirty="0"/>
          </a:p>
        </p:txBody>
      </p:sp>
      <p:pic>
        <p:nvPicPr>
          <p:cNvPr id="7" name="Picture 6">
            <a:extLst>
              <a:ext uri="{FF2B5EF4-FFF2-40B4-BE49-F238E27FC236}">
                <a16:creationId xmlns:a16="http://schemas.microsoft.com/office/drawing/2014/main" id="{981E124A-1351-4BB4-244B-AC295119EDAB}"/>
              </a:ext>
            </a:extLst>
          </p:cNvPr>
          <p:cNvPicPr>
            <a:picLocks noChangeAspect="1"/>
          </p:cNvPicPr>
          <p:nvPr/>
        </p:nvPicPr>
        <p:blipFill>
          <a:blip r:embed="rId4"/>
          <a:stretch>
            <a:fillRect/>
          </a:stretch>
        </p:blipFill>
        <p:spPr>
          <a:xfrm>
            <a:off x="3901440" y="690879"/>
            <a:ext cx="4109416" cy="3581798"/>
          </a:xfrm>
          <a:prstGeom prst="rect">
            <a:avLst/>
          </a:prstGeom>
        </p:spPr>
      </p:pic>
      <p:sp>
        <p:nvSpPr>
          <p:cNvPr id="8" name="TextBox 7">
            <a:extLst>
              <a:ext uri="{FF2B5EF4-FFF2-40B4-BE49-F238E27FC236}">
                <a16:creationId xmlns:a16="http://schemas.microsoft.com/office/drawing/2014/main" id="{72A7BC83-00F0-9CAC-BB54-AD53D064E39A}"/>
              </a:ext>
            </a:extLst>
          </p:cNvPr>
          <p:cNvSpPr txBox="1"/>
          <p:nvPr/>
        </p:nvSpPr>
        <p:spPr>
          <a:xfrm>
            <a:off x="8006080" y="2551837"/>
            <a:ext cx="4011928" cy="1754326"/>
          </a:xfrm>
          <a:prstGeom prst="rect">
            <a:avLst/>
          </a:prstGeom>
          <a:noFill/>
        </p:spPr>
        <p:txBody>
          <a:bodyPr wrap="square" rtlCol="0">
            <a:spAutoFit/>
          </a:bodyPr>
          <a:lstStyle/>
          <a:p>
            <a:r>
              <a:rPr lang="en-GB" dirty="0"/>
              <a:t>The Johari window is important for reflecting as this shows how to understand the areas about the person as well as having information and what is to reflect on shows the health and social care appropriately. </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p:txBody>
          <a:bodyPr rtlCol="0"/>
          <a:lstStyle>
            <a:defPPr>
              <a:defRPr lang="en-GB"/>
            </a:defPPr>
          </a:lstStyle>
          <a:p>
            <a:pPr rtl="0"/>
            <a:r>
              <a:rPr lang="en-GB" dirty="0">
                <a:latin typeface="Sagona Book" panose="020F0502020204030204" pitchFamily="34" charset="0"/>
              </a:rPr>
              <a:t>Progression </a:t>
            </a:r>
            <a:endParaRPr lang="en-GB" dirty="0"/>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5" name="Content Placeholder 4">
            <a:extLst>
              <a:ext uri="{FF2B5EF4-FFF2-40B4-BE49-F238E27FC236}">
                <a16:creationId xmlns:a16="http://schemas.microsoft.com/office/drawing/2014/main" id="{4D01B442-CBB7-04B8-BAE1-EA4F649E1F48}"/>
              </a:ext>
            </a:extLst>
          </p:cNvPr>
          <p:cNvSpPr>
            <a:spLocks noGrp="1"/>
          </p:cNvSpPr>
          <p:nvPr>
            <p:ph idx="1"/>
          </p:nvPr>
        </p:nvSpPr>
        <p:spPr>
          <a:xfrm>
            <a:off x="264160" y="2950528"/>
            <a:ext cx="11399520" cy="2828480"/>
          </a:xfrm>
        </p:spPr>
        <p:txBody>
          <a:bodyPr/>
          <a:lstStyle/>
          <a:p>
            <a:pPr marL="0" indent="0">
              <a:buNone/>
            </a:pPr>
            <a:r>
              <a:rPr lang="en-GB" sz="2000" dirty="0"/>
              <a:t>For social work making sure the safeguarding from danger or any harm, being supportive and ensuring vulnerable people and families. </a:t>
            </a:r>
          </a:p>
          <a:p>
            <a:pPr marL="0" indent="0">
              <a:buNone/>
            </a:pPr>
            <a:r>
              <a:rPr lang="en-GB" sz="2000" dirty="0"/>
              <a:t>Study shows that men have issues of progression than women, when it comes to health and social care practices, when understanding the severity of progression from a man shows, masculinities and stigma theories. From chance of withdrawal or obstruction of combination of men experience difficulties and even failure. (Schaub, j. 2017).</a:t>
            </a:r>
          </a:p>
          <a:p>
            <a:pPr marL="0" indent="0">
              <a:buNone/>
            </a:pPr>
            <a:endParaRPr lang="en-GB" dirty="0"/>
          </a:p>
        </p:txBody>
      </p:sp>
      <p:sp>
        <p:nvSpPr>
          <p:cNvPr id="10" name="TextBox 9">
            <a:extLst>
              <a:ext uri="{FF2B5EF4-FFF2-40B4-BE49-F238E27FC236}">
                <a16:creationId xmlns:a16="http://schemas.microsoft.com/office/drawing/2014/main" id="{1CD8A5D7-117F-E594-668D-FD6C6B143162}"/>
              </a:ext>
            </a:extLst>
          </p:cNvPr>
          <p:cNvSpPr txBox="1"/>
          <p:nvPr/>
        </p:nvSpPr>
        <p:spPr>
          <a:xfrm>
            <a:off x="193040" y="1473200"/>
            <a:ext cx="11216640" cy="1477328"/>
          </a:xfrm>
          <a:prstGeom prst="rect">
            <a:avLst/>
          </a:prstGeom>
          <a:noFill/>
        </p:spPr>
        <p:txBody>
          <a:bodyPr wrap="square">
            <a:spAutoFit/>
          </a:bodyPr>
          <a:lstStyle/>
          <a:p>
            <a:r>
              <a:rPr lang="en-GB" dirty="0"/>
              <a:t>From a study of swimmers shows the process of the different genders performing in swimming, The process of things are when understanding the difference from what had happened the process is how to resolve this and how to take stages in order to process certain things. </a:t>
            </a:r>
          </a:p>
          <a:p>
            <a:r>
              <a:rPr lang="en-GB" dirty="0"/>
              <a:t>We collected data on training-</a:t>
            </a:r>
            <a:r>
              <a:rPr lang="en-GB" dirty="0" err="1"/>
              <a:t>centered</a:t>
            </a:r>
            <a:r>
              <a:rPr lang="en-GB" dirty="0"/>
              <a:t> SRL subprocesses (evaluation, planning, reflection, speaking up, effort and self-efficacy) and performance data for 157 youth swimmers aged 12–21 years (73 males and 84 females). (Post, et. al. 2022).</a:t>
            </a:r>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14AD76-9E0F-0495-28AE-9E3FA9659AFD}"/>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BFD403B7-0675-0A43-36A7-56306C980431}"/>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FBD2E62A-67D1-A68C-6AB4-0F7B1FD8BD8F}"/>
              </a:ext>
            </a:extLst>
          </p:cNvPr>
          <p:cNvSpPr>
            <a:spLocks noGrp="1"/>
          </p:cNvSpPr>
          <p:nvPr>
            <p:ph type="sldNum" sz="quarter" idx="12"/>
          </p:nvPr>
        </p:nvSpPr>
        <p:spPr/>
        <p:txBody>
          <a:bodyPr/>
          <a:lstStyle/>
          <a:p>
            <a:pPr rtl="0"/>
            <a:fld id="{58FB4751-880F-D840-AAA9-3A15815CC996}" type="slidenum">
              <a:rPr lang="en-GB" smtClean="0"/>
              <a:t>7</a:t>
            </a:fld>
            <a:endParaRPr lang="en-GB" dirty="0"/>
          </a:p>
        </p:txBody>
      </p:sp>
      <p:sp>
        <p:nvSpPr>
          <p:cNvPr id="5" name="Text Placeholder 4">
            <a:extLst>
              <a:ext uri="{FF2B5EF4-FFF2-40B4-BE49-F238E27FC236}">
                <a16:creationId xmlns:a16="http://schemas.microsoft.com/office/drawing/2014/main" id="{933A3FFE-76A0-3B63-91C2-26C9CC17B33D}"/>
              </a:ext>
            </a:extLst>
          </p:cNvPr>
          <p:cNvSpPr>
            <a:spLocks noGrp="1"/>
          </p:cNvSpPr>
          <p:nvPr>
            <p:ph type="body" sz="quarter" idx="13"/>
          </p:nvPr>
        </p:nvSpPr>
        <p:spPr>
          <a:xfrm>
            <a:off x="8913370" y="640577"/>
            <a:ext cx="2978910" cy="5448935"/>
          </a:xfrm>
        </p:spPr>
        <p:txBody>
          <a:bodyPr>
            <a:normAutofit fontScale="92500" lnSpcReduction="10000"/>
          </a:bodyPr>
          <a:lstStyle/>
          <a:p>
            <a:r>
              <a:rPr lang="en-GB" dirty="0"/>
              <a:t>If the work place changes from one area to another then the staff will need to adapt, therefore, its required to progress with transport and change, considering to progress often in a job place is important because teres new experiences, new workload changes, new staff, all this is taken into progress as the company and staff must adapt and progress in and out of a team.</a:t>
            </a:r>
          </a:p>
        </p:txBody>
      </p:sp>
      <p:sp>
        <p:nvSpPr>
          <p:cNvPr id="6" name="Title 5">
            <a:extLst>
              <a:ext uri="{FF2B5EF4-FFF2-40B4-BE49-F238E27FC236}">
                <a16:creationId xmlns:a16="http://schemas.microsoft.com/office/drawing/2014/main" id="{14DFE878-BF61-AE91-31D5-E82BF65F7FFB}"/>
              </a:ext>
            </a:extLst>
          </p:cNvPr>
          <p:cNvSpPr>
            <a:spLocks noGrp="1"/>
          </p:cNvSpPr>
          <p:nvPr>
            <p:ph type="title"/>
          </p:nvPr>
        </p:nvSpPr>
        <p:spPr>
          <a:xfrm>
            <a:off x="-203200" y="92456"/>
            <a:ext cx="3481832" cy="466344"/>
          </a:xfrm>
        </p:spPr>
        <p:txBody>
          <a:bodyPr/>
          <a:lstStyle/>
          <a:p>
            <a:r>
              <a:rPr lang="en-GB" dirty="0"/>
              <a:t>progression</a:t>
            </a:r>
          </a:p>
        </p:txBody>
      </p:sp>
      <p:sp>
        <p:nvSpPr>
          <p:cNvPr id="8" name="TextBox 7">
            <a:extLst>
              <a:ext uri="{FF2B5EF4-FFF2-40B4-BE49-F238E27FC236}">
                <a16:creationId xmlns:a16="http://schemas.microsoft.com/office/drawing/2014/main" id="{64E18198-79E8-ABBC-D918-97544A38F888}"/>
              </a:ext>
            </a:extLst>
          </p:cNvPr>
          <p:cNvSpPr txBox="1"/>
          <p:nvPr/>
        </p:nvSpPr>
        <p:spPr>
          <a:xfrm>
            <a:off x="3942080" y="457201"/>
            <a:ext cx="4145280" cy="5632311"/>
          </a:xfrm>
          <a:prstGeom prst="rect">
            <a:avLst/>
          </a:prstGeom>
          <a:noFill/>
        </p:spPr>
        <p:txBody>
          <a:bodyPr wrap="square" rtlCol="0">
            <a:spAutoFit/>
          </a:bodyPr>
          <a:lstStyle/>
          <a:p>
            <a:r>
              <a:rPr lang="en-GB" dirty="0"/>
              <a:t>Forming- when meeting new families can be difficult as trust isn’t strong, therefore they spend time planning and getting to know one another through bonding.</a:t>
            </a:r>
          </a:p>
          <a:p>
            <a:r>
              <a:rPr lang="en-GB" dirty="0"/>
              <a:t>Storming – In extreme cases, some issues that were badly handled can cause bad relationships with future social workers. If all agreed, then a plan will be carried out.</a:t>
            </a:r>
          </a:p>
          <a:p>
            <a:r>
              <a:rPr lang="en-GB" dirty="0"/>
              <a:t>Norming- At this phase is where the plan that has been put into place will be evaluated within weaknesses, opinions, strengths, etc.</a:t>
            </a:r>
          </a:p>
          <a:p>
            <a:r>
              <a:rPr lang="en-GB" dirty="0"/>
              <a:t>Performing- At this stage everyone is aware of strengths and weaknesses, so this helps the staff support the people under social workers.</a:t>
            </a:r>
          </a:p>
          <a:p>
            <a:r>
              <a:rPr lang="en-GB" dirty="0"/>
              <a:t>Adjourning – At the final stage it can come to a close showing everything one right track, understanding what to do if things escalate or occur again.</a:t>
            </a:r>
          </a:p>
        </p:txBody>
      </p:sp>
      <p:pic>
        <p:nvPicPr>
          <p:cNvPr id="9" name="Picture 8">
            <a:extLst>
              <a:ext uri="{FF2B5EF4-FFF2-40B4-BE49-F238E27FC236}">
                <a16:creationId xmlns:a16="http://schemas.microsoft.com/office/drawing/2014/main" id="{4DC57AB0-DE91-FE5C-D0AC-A5E234736CBC}"/>
              </a:ext>
            </a:extLst>
          </p:cNvPr>
          <p:cNvPicPr>
            <a:picLocks noChangeAspect="1"/>
          </p:cNvPicPr>
          <p:nvPr/>
        </p:nvPicPr>
        <p:blipFill>
          <a:blip r:embed="rId2"/>
          <a:stretch>
            <a:fillRect/>
          </a:stretch>
        </p:blipFill>
        <p:spPr>
          <a:xfrm>
            <a:off x="-52832" y="457201"/>
            <a:ext cx="4028544" cy="3017520"/>
          </a:xfrm>
          <a:prstGeom prst="rect">
            <a:avLst/>
          </a:prstGeom>
        </p:spPr>
      </p:pic>
    </p:spTree>
    <p:extLst>
      <p:ext uri="{BB962C8B-B14F-4D97-AF65-F5344CB8AC3E}">
        <p14:creationId xmlns:p14="http://schemas.microsoft.com/office/powerpoint/2010/main" val="1356246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361705-0B7F-CEB3-1E52-66C2E1BEC91C}"/>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19323583-259B-CE19-7271-0DAC4A96729C}"/>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ABED3EA5-B20A-89AC-E9EF-19D8488248A8}"/>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
        <p:nvSpPr>
          <p:cNvPr id="5" name="Text Placeholder 4">
            <a:extLst>
              <a:ext uri="{FF2B5EF4-FFF2-40B4-BE49-F238E27FC236}">
                <a16:creationId xmlns:a16="http://schemas.microsoft.com/office/drawing/2014/main" id="{90E157A0-C500-4A46-5495-EC55B638F482}"/>
              </a:ext>
            </a:extLst>
          </p:cNvPr>
          <p:cNvSpPr>
            <a:spLocks noGrp="1"/>
          </p:cNvSpPr>
          <p:nvPr>
            <p:ph type="body" sz="quarter" idx="13"/>
          </p:nvPr>
        </p:nvSpPr>
        <p:spPr>
          <a:xfrm>
            <a:off x="-181356" y="3592576"/>
            <a:ext cx="6096000" cy="3621023"/>
          </a:xfrm>
        </p:spPr>
        <p:txBody>
          <a:bodyPr>
            <a:normAutofit/>
          </a:bodyPr>
          <a:lstStyle/>
          <a:p>
            <a:r>
              <a:rPr lang="en-GB" dirty="0"/>
              <a:t>Reflection- The importance of reflecting is training skill based and knowledge, this is really important within health and social care but also, showing that from a study of 244 nurses, shows that the performance and teamwork is encouraged for reflective thinking.</a:t>
            </a:r>
          </a:p>
          <a:p>
            <a:r>
              <a:rPr lang="en-GB" dirty="0"/>
              <a:t>Progression</a:t>
            </a:r>
          </a:p>
        </p:txBody>
      </p:sp>
      <p:sp>
        <p:nvSpPr>
          <p:cNvPr id="6" name="Title 5">
            <a:extLst>
              <a:ext uri="{FF2B5EF4-FFF2-40B4-BE49-F238E27FC236}">
                <a16:creationId xmlns:a16="http://schemas.microsoft.com/office/drawing/2014/main" id="{D1B46EB8-95C4-4ABD-5533-AC852D73A8C8}"/>
              </a:ext>
            </a:extLst>
          </p:cNvPr>
          <p:cNvSpPr>
            <a:spLocks noGrp="1"/>
          </p:cNvSpPr>
          <p:nvPr>
            <p:ph type="title"/>
          </p:nvPr>
        </p:nvSpPr>
        <p:spPr>
          <a:xfrm>
            <a:off x="1676400" y="82296"/>
            <a:ext cx="10515600" cy="466344"/>
          </a:xfrm>
        </p:spPr>
        <p:txBody>
          <a:bodyPr/>
          <a:lstStyle/>
          <a:p>
            <a:r>
              <a:rPr lang="en-GB" dirty="0"/>
              <a:t>Importance of reflective and progression </a:t>
            </a:r>
          </a:p>
        </p:txBody>
      </p:sp>
      <p:sp>
        <p:nvSpPr>
          <p:cNvPr id="8" name="TextBox 7">
            <a:extLst>
              <a:ext uri="{FF2B5EF4-FFF2-40B4-BE49-F238E27FC236}">
                <a16:creationId xmlns:a16="http://schemas.microsoft.com/office/drawing/2014/main" id="{ACB607CC-E2C1-5FE4-3033-DEAC65D2B003}"/>
              </a:ext>
            </a:extLst>
          </p:cNvPr>
          <p:cNvSpPr txBox="1"/>
          <p:nvPr/>
        </p:nvSpPr>
        <p:spPr>
          <a:xfrm>
            <a:off x="3970020" y="916446"/>
            <a:ext cx="8313420" cy="2308324"/>
          </a:xfrm>
          <a:prstGeom prst="rect">
            <a:avLst/>
          </a:prstGeom>
          <a:noFill/>
        </p:spPr>
        <p:txBody>
          <a:bodyPr wrap="square">
            <a:spAutoFit/>
          </a:bodyPr>
          <a:lstStyle/>
          <a:p>
            <a:r>
              <a:rPr lang="en-GB" dirty="0"/>
              <a:t>“Disease progression in glaucoma is not uncommon and despite treatment, most patients still progress. A retrospective community-based longitudinal study from Olmsted County in the United States reviewed charts of 295 OAG patients for a mean follow-up time of 15 years to determine the probability of a patient developing ‘legal blindness’ in either one or both eyes from newly diagnosed OAG after starting medical or surgical therapy or both. At 20 years follow-up the Kaplan–Meier cumulative probability of glaucoma-related blindness in at least one eye was estimated to be 27%, and 9% in both eyes. These findings support the assumption that the risk of going blind.2”. </a:t>
            </a:r>
            <a:r>
              <a:rPr lang="en-GB"/>
              <a:t>(Rossetti, 2010).</a:t>
            </a:r>
            <a:endParaRPr lang="en-GB" dirty="0"/>
          </a:p>
        </p:txBody>
      </p:sp>
    </p:spTree>
    <p:extLst>
      <p:ext uri="{BB962C8B-B14F-4D97-AF65-F5344CB8AC3E}">
        <p14:creationId xmlns:p14="http://schemas.microsoft.com/office/powerpoint/2010/main" val="1043276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9CF334-92D8-81E1-A130-DCF8E279C88F}"/>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9758D569-C79C-1CB2-4FEE-F5DE3C3B2EC2}"/>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772C0FD1-C40E-0DD8-121F-A780D5F055DE}"/>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sp>
        <p:nvSpPr>
          <p:cNvPr id="5" name="Text Placeholder 4">
            <a:extLst>
              <a:ext uri="{FF2B5EF4-FFF2-40B4-BE49-F238E27FC236}">
                <a16:creationId xmlns:a16="http://schemas.microsoft.com/office/drawing/2014/main" id="{2A09C247-4C8E-FB77-CD15-CB4A55E2A459}"/>
              </a:ext>
            </a:extLst>
          </p:cNvPr>
          <p:cNvSpPr>
            <a:spLocks noGrp="1"/>
          </p:cNvSpPr>
          <p:nvPr>
            <p:ph type="body" sz="quarter" idx="13"/>
          </p:nvPr>
        </p:nvSpPr>
        <p:spPr>
          <a:xfrm>
            <a:off x="701040" y="1036320"/>
            <a:ext cx="10180320" cy="5262879"/>
          </a:xfrm>
        </p:spPr>
        <p:txBody>
          <a:bodyPr>
            <a:normAutofit/>
          </a:bodyPr>
          <a:lstStyle/>
          <a:p>
            <a:r>
              <a:rPr lang="en-GB" dirty="0">
                <a:solidFill>
                  <a:schemeClr val="accent6">
                    <a:lumMod val="10000"/>
                  </a:schemeClr>
                </a:solidFill>
              </a:rPr>
              <a:t>Reflection and progression is important for any health and social care related jobs, as well as outside the health social care. But understanding and how to use reflection within a job is important because this can help future progression. For progression this helps identify how to solve something, how to change or how to progress correctly to further advancement in the career.</a:t>
            </a:r>
          </a:p>
          <a:p>
            <a:r>
              <a:rPr lang="en-GB" dirty="0">
                <a:solidFill>
                  <a:schemeClr val="accent6">
                    <a:lumMod val="10000"/>
                  </a:schemeClr>
                </a:solidFill>
              </a:rPr>
              <a:t>This helps improve the ability and motivation within any health care sectors.</a:t>
            </a:r>
          </a:p>
          <a:p>
            <a:r>
              <a:rPr lang="en-GB" dirty="0">
                <a:solidFill>
                  <a:schemeClr val="accent6">
                    <a:lumMod val="10000"/>
                  </a:schemeClr>
                </a:solidFill>
              </a:rPr>
              <a:t>My reason for using The Johari window for reflection is because it shows the understanding of all blind spots good and bad as well as hidden areas that are unknown.</a:t>
            </a:r>
          </a:p>
          <a:p>
            <a:r>
              <a:rPr lang="en-GB" dirty="0">
                <a:solidFill>
                  <a:schemeClr val="accent6">
                    <a:lumMod val="10000"/>
                  </a:schemeClr>
                </a:solidFill>
              </a:rPr>
              <a:t>For the Tuckman’s I used for Progression I found this useful as in a personal experience this helps understand the differences of stages when knowing and getting action plan into place.  The reasons for doing both is to understand both Tuckman’s and Johari window, and how to evaluate at the end helps my understanding better, helping myself reflect and progress with my understanding.</a:t>
            </a:r>
          </a:p>
        </p:txBody>
      </p:sp>
      <p:sp>
        <p:nvSpPr>
          <p:cNvPr id="6" name="Title 5">
            <a:extLst>
              <a:ext uri="{FF2B5EF4-FFF2-40B4-BE49-F238E27FC236}">
                <a16:creationId xmlns:a16="http://schemas.microsoft.com/office/drawing/2014/main" id="{067030DF-5137-3BDC-A384-2BE8091A12BF}"/>
              </a:ext>
            </a:extLst>
          </p:cNvPr>
          <p:cNvSpPr>
            <a:spLocks noGrp="1"/>
          </p:cNvSpPr>
          <p:nvPr>
            <p:ph type="title"/>
          </p:nvPr>
        </p:nvSpPr>
        <p:spPr>
          <a:xfrm>
            <a:off x="859536" y="92457"/>
            <a:ext cx="10515600" cy="466344"/>
          </a:xfrm>
        </p:spPr>
        <p:txBody>
          <a:bodyPr/>
          <a:lstStyle/>
          <a:p>
            <a:r>
              <a:rPr lang="en-GB" dirty="0"/>
              <a:t>Conclusion</a:t>
            </a:r>
          </a:p>
        </p:txBody>
      </p:sp>
    </p:spTree>
    <p:extLst>
      <p:ext uri="{BB962C8B-B14F-4D97-AF65-F5344CB8AC3E}">
        <p14:creationId xmlns:p14="http://schemas.microsoft.com/office/powerpoint/2010/main" val="3397586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a:xfrm>
            <a:off x="88392" y="277368"/>
            <a:ext cx="10515600" cy="676656"/>
          </a:xfrm>
        </p:spPr>
        <p:txBody>
          <a:bodyPr rtlCol="0"/>
          <a:lstStyle>
            <a:defPPr>
              <a:defRPr lang="en-GB"/>
            </a:defPPr>
          </a:lstStyle>
          <a:p>
            <a:pPr rtl="0"/>
            <a:r>
              <a:rPr lang="en-GB" dirty="0"/>
              <a:t>References</a:t>
            </a:r>
            <a:br>
              <a:rPr lang="en-GB" dirty="0"/>
            </a:br>
            <a:endParaRPr lang="en-GB" dirty="0"/>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140208" y="615696"/>
            <a:ext cx="11901932" cy="5422392"/>
          </a:xfrm>
        </p:spPr>
        <p:txBody>
          <a:bodyPr rtlCol="0">
            <a:normAutofit fontScale="77500" lnSpcReduction="20000"/>
          </a:bodyPr>
          <a:lstStyle>
            <a:defPPr>
              <a:defRPr lang="en-GB"/>
            </a:defPPr>
          </a:lstStyle>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Brooks, R. and </a:t>
            </a:r>
            <a:r>
              <a:rPr lang="en-GB" sz="1400" dirty="0" err="1">
                <a:solidFill>
                  <a:schemeClr val="accent6">
                    <a:lumMod val="10000"/>
                  </a:schemeClr>
                </a:solidFill>
                <a:latin typeface="Arial" panose="020B0604020202020204" pitchFamily="34" charset="0"/>
                <a:cs typeface="Arial" panose="020B0604020202020204" pitchFamily="34" charset="0"/>
              </a:rPr>
              <a:t>Youngson</a:t>
            </a:r>
            <a:r>
              <a:rPr lang="en-GB" sz="1400" dirty="0">
                <a:solidFill>
                  <a:schemeClr val="accent6">
                    <a:lumMod val="10000"/>
                  </a:schemeClr>
                </a:solidFill>
                <a:latin typeface="Arial" panose="020B0604020202020204" pitchFamily="34" charset="0"/>
                <a:cs typeface="Arial" panose="020B0604020202020204" pitchFamily="34" charset="0"/>
              </a:rPr>
              <a:t>, P.L., 2016. Undergraduate work placements: an analysis of the effects on career progression. Studies in Higher Education, 41(9), pp.1563-1578.</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Clarke, J.L. and </a:t>
            </a:r>
            <a:r>
              <a:rPr lang="en-GB" sz="1400" dirty="0" err="1">
                <a:solidFill>
                  <a:schemeClr val="accent6">
                    <a:lumMod val="10000"/>
                  </a:schemeClr>
                </a:solidFill>
                <a:latin typeface="Arial" panose="020B0604020202020204" pitchFamily="34" charset="0"/>
                <a:cs typeface="Arial" panose="020B0604020202020204" pitchFamily="34" charset="0"/>
              </a:rPr>
              <a:t>Boud</a:t>
            </a:r>
            <a:r>
              <a:rPr lang="en-GB" sz="1400" dirty="0">
                <a:solidFill>
                  <a:schemeClr val="accent6">
                    <a:lumMod val="10000"/>
                  </a:schemeClr>
                </a:solidFill>
                <a:latin typeface="Arial" panose="020B0604020202020204" pitchFamily="34" charset="0"/>
                <a:cs typeface="Arial" panose="020B0604020202020204" pitchFamily="34" charset="0"/>
              </a:rPr>
              <a:t>, D., 2018. Refocusing portfolio assessment: Curating for feedback and portrayal. Innovations in education and teaching international, 55(4), pp.479-486.</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Gander, F., Wagner, L., Amann, L. and Ruch, W., 2022. What are character strengths good for? A daily diary study on character strengths enactment. The Journal of Positive Psychology, 17(5), pp.718-728.</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Helyer, R., (2015). Learning through reflection: the critical role of reflection in work-based learning (WBL). Journal of Work-Applied Management, 7(1), pp.15-27. [accessed date 24/02/23].</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hlinkClick r:id="rId3"/>
              </a:rPr>
              <a:t>https://carers.ripfa.org.uk/train-the-trainer/critical-reflection-tool/</a:t>
            </a:r>
            <a:r>
              <a:rPr lang="en-GB" sz="1400" dirty="0">
                <a:solidFill>
                  <a:schemeClr val="accent6">
                    <a:lumMod val="10000"/>
                  </a:schemeClr>
                </a:solidFill>
                <a:latin typeface="Arial" panose="020B0604020202020204" pitchFamily="34" charset="0"/>
                <a:cs typeface="Arial" panose="020B0604020202020204" pitchFamily="34" charset="0"/>
              </a:rPr>
              <a:t> </a:t>
            </a: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hlinkClick r:id="rId4"/>
              </a:rPr>
              <a:t>https://www.skillpacks.com/johari-window-model/</a:t>
            </a: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Kinsella, E.A., (2010). The art of reflective practice in health and social care: Reflections on the legacy of Donald Schön. Reflective Practice, 11(4), pp.565-575. [accessed date 24/02/23].</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err="1">
                <a:solidFill>
                  <a:schemeClr val="accent6">
                    <a:lumMod val="10000"/>
                  </a:schemeClr>
                </a:solidFill>
                <a:latin typeface="Arial" panose="020B0604020202020204" pitchFamily="34" charset="0"/>
                <a:cs typeface="Arial" panose="020B0604020202020204" pitchFamily="34" charset="0"/>
              </a:rPr>
              <a:t>Kross</a:t>
            </a:r>
            <a:r>
              <a:rPr lang="en-GB" sz="1400" dirty="0">
                <a:solidFill>
                  <a:schemeClr val="accent6">
                    <a:lumMod val="10000"/>
                  </a:schemeClr>
                </a:solidFill>
                <a:latin typeface="Arial" panose="020B0604020202020204" pitchFamily="34" charset="0"/>
                <a:cs typeface="Arial" panose="020B0604020202020204" pitchFamily="34" charset="0"/>
              </a:rPr>
              <a:t>, E., Ong, M. and </a:t>
            </a:r>
            <a:r>
              <a:rPr lang="en-GB" sz="1400" dirty="0" err="1">
                <a:solidFill>
                  <a:schemeClr val="accent6">
                    <a:lumMod val="10000"/>
                  </a:schemeClr>
                </a:solidFill>
                <a:latin typeface="Arial" panose="020B0604020202020204" pitchFamily="34" charset="0"/>
                <a:cs typeface="Arial" panose="020B0604020202020204" pitchFamily="34" charset="0"/>
              </a:rPr>
              <a:t>Ayduk</a:t>
            </a:r>
            <a:r>
              <a:rPr lang="en-GB" sz="1400" dirty="0">
                <a:solidFill>
                  <a:schemeClr val="accent6">
                    <a:lumMod val="10000"/>
                  </a:schemeClr>
                </a:solidFill>
                <a:latin typeface="Arial" panose="020B0604020202020204" pitchFamily="34" charset="0"/>
                <a:cs typeface="Arial" panose="020B0604020202020204" pitchFamily="34" charset="0"/>
              </a:rPr>
              <a:t>, O., (2023). Self-Reflection at Work: Why It Matters and How to Harness Its Potential and Avoid Its Pitfalls. Annual Review of Organizational Psychology and Organizational </a:t>
            </a:r>
            <a:r>
              <a:rPr lang="en-GB" sz="1400" dirty="0" err="1">
                <a:solidFill>
                  <a:schemeClr val="accent6">
                    <a:lumMod val="10000"/>
                  </a:schemeClr>
                </a:solidFill>
                <a:latin typeface="Arial" panose="020B0604020202020204" pitchFamily="34" charset="0"/>
                <a:cs typeface="Arial" panose="020B0604020202020204" pitchFamily="34" charset="0"/>
              </a:rPr>
              <a:t>Behavior</a:t>
            </a:r>
            <a:r>
              <a:rPr lang="en-GB" sz="1400" dirty="0">
                <a:solidFill>
                  <a:schemeClr val="accent6">
                    <a:lumMod val="10000"/>
                  </a:schemeClr>
                </a:solidFill>
                <a:latin typeface="Arial" panose="020B0604020202020204" pitchFamily="34" charset="0"/>
                <a:cs typeface="Arial" panose="020B0604020202020204" pitchFamily="34" charset="0"/>
              </a:rPr>
              <a:t>, 10, pp.441-464. [accessed date 23/02/23].</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Post, A.K., Koning, R.H., Visscher, C. and </a:t>
            </a:r>
            <a:r>
              <a:rPr lang="en-GB" sz="1400" dirty="0" err="1">
                <a:solidFill>
                  <a:schemeClr val="accent6">
                    <a:lumMod val="10000"/>
                  </a:schemeClr>
                </a:solidFill>
                <a:latin typeface="Arial" panose="020B0604020202020204" pitchFamily="34" charset="0"/>
                <a:cs typeface="Arial" panose="020B0604020202020204" pitchFamily="34" charset="0"/>
              </a:rPr>
              <a:t>Elferink-Gemser</a:t>
            </a:r>
            <a:r>
              <a:rPr lang="en-GB" sz="1400" dirty="0">
                <a:solidFill>
                  <a:schemeClr val="accent6">
                    <a:lumMod val="10000"/>
                  </a:schemeClr>
                </a:solidFill>
                <a:latin typeface="Arial" panose="020B0604020202020204" pitchFamily="34" charset="0"/>
                <a:cs typeface="Arial" panose="020B0604020202020204" pitchFamily="34" charset="0"/>
              </a:rPr>
              <a:t>, M.T., 2022. The importance of reflection and evaluation processes in daily training sessions for progression toward elite level swimming performance. Psychology of Sport and Exercise, 61, p.102219.</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Schaub, J., 2017. Making sense of men's experiences and progression through social work programmes (Doctoral dissertation, University of Bath).</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Rossetti, L., </a:t>
            </a:r>
            <a:r>
              <a:rPr lang="en-GB" sz="1400" dirty="0" err="1">
                <a:solidFill>
                  <a:schemeClr val="accent6">
                    <a:lumMod val="10000"/>
                  </a:schemeClr>
                </a:solidFill>
                <a:latin typeface="Arial" panose="020B0604020202020204" pitchFamily="34" charset="0"/>
                <a:cs typeface="Arial" panose="020B0604020202020204" pitchFamily="34" charset="0"/>
              </a:rPr>
              <a:t>Goni</a:t>
            </a:r>
            <a:r>
              <a:rPr lang="en-GB" sz="1400" dirty="0">
                <a:solidFill>
                  <a:schemeClr val="accent6">
                    <a:lumMod val="10000"/>
                  </a:schemeClr>
                </a:solidFill>
                <a:latin typeface="Arial" panose="020B0604020202020204" pitchFamily="34" charset="0"/>
                <a:cs typeface="Arial" panose="020B0604020202020204" pitchFamily="34" charset="0"/>
              </a:rPr>
              <a:t>, F., Denis, P., Bengtsson, B., Martinez, A. and </a:t>
            </a:r>
            <a:r>
              <a:rPr lang="en-GB" sz="1400" dirty="0" err="1">
                <a:solidFill>
                  <a:schemeClr val="accent6">
                    <a:lumMod val="10000"/>
                  </a:schemeClr>
                </a:solidFill>
                <a:latin typeface="Arial" panose="020B0604020202020204" pitchFamily="34" charset="0"/>
                <a:cs typeface="Arial" panose="020B0604020202020204" pitchFamily="34" charset="0"/>
              </a:rPr>
              <a:t>Heijl</a:t>
            </a:r>
            <a:r>
              <a:rPr lang="en-GB" sz="1400" dirty="0">
                <a:solidFill>
                  <a:schemeClr val="accent6">
                    <a:lumMod val="10000"/>
                  </a:schemeClr>
                </a:solidFill>
                <a:latin typeface="Arial" panose="020B0604020202020204" pitchFamily="34" charset="0"/>
                <a:cs typeface="Arial" panose="020B0604020202020204" pitchFamily="34" charset="0"/>
              </a:rPr>
              <a:t>, A., 2010. Focusing on glaucoma progression and the clinical importance of progression rate measurement: a review. Eye, 24(1), pp.S1-S7.</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Watkins, H.E., 2016. Finding the reflective learner online: Developing a richer model of reflection in a large-scale internet class (Doctoral dissertation, Regent University).</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Welp, A., Johnson, A., Nguyen, H. and Perry, L., 2018. The importance of reflecting on practice: How personal professional development activities affect perceived teamwork and performance. Journal of clinical nursing, 27(21-22), pp.3988-3999.</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r>
              <a:rPr lang="en-GB" sz="1400" dirty="0">
                <a:solidFill>
                  <a:schemeClr val="accent6">
                    <a:lumMod val="10000"/>
                  </a:schemeClr>
                </a:solidFill>
                <a:latin typeface="Arial" panose="020B0604020202020204" pitchFamily="34" charset="0"/>
                <a:cs typeface="Arial" panose="020B0604020202020204" pitchFamily="34" charset="0"/>
              </a:rPr>
              <a:t>White, S., Fook, J. and Gardner, F., (2006). Critical reflection in health and social care. McGraw-Hill Education (UK). [accessed date 24/02/23].</a:t>
            </a: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a:p>
            <a:pPr marL="0" indent="0" rtl="0">
              <a:buNone/>
            </a:pPr>
            <a:endParaRPr lang="en-GB" sz="1400" dirty="0">
              <a:solidFill>
                <a:schemeClr val="accent6">
                  <a:lumMod val="10000"/>
                </a:schemeClr>
              </a:solidFill>
              <a:latin typeface="Arial" panose="020B0604020202020204" pitchFamily="34" charset="0"/>
              <a:cs typeface="Arial" panose="020B0604020202020204" pitchFamily="34" charset="0"/>
            </a:endParaRPr>
          </a:p>
        </p:txBody>
      </p:sp>
      <p:sp>
        <p:nvSpPr>
          <p:cNvPr id="8" name="Date Placeholder 7">
            <a:extLst>
              <a:ext uri="{FF2B5EF4-FFF2-40B4-BE49-F238E27FC236}">
                <a16:creationId xmlns:a16="http://schemas.microsoft.com/office/drawing/2014/main" id="{3B8B492D-0778-C859-9200-08161ABEBFE5}"/>
              </a:ext>
            </a:extLst>
          </p:cNvPr>
          <p:cNvSpPr>
            <a:spLocks noGrp="1"/>
          </p:cNvSpPr>
          <p:nvPr>
            <p:ph type="dt" sz="half" idx="10"/>
          </p:nvPr>
        </p:nvSpPr>
        <p:spPr/>
        <p:txBody>
          <a:bodyPr rtlCol="0"/>
          <a:lstStyle>
            <a:defPPr>
              <a:defRPr lang="en-GB"/>
            </a:defPPr>
          </a:lstStyle>
          <a:p>
            <a:pPr rtl="0"/>
            <a:r>
              <a:rPr lang="en-GB"/>
              <a:t>20XX</a:t>
            </a:r>
          </a:p>
        </p:txBody>
      </p:sp>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rtlCol="0"/>
          <a:lstStyle>
            <a:defPPr>
              <a:defRPr lang="en-GB"/>
            </a:defPPr>
          </a:lstStyle>
          <a:p>
            <a:pPr rtl="0"/>
            <a:r>
              <a:rPr lang="en-GB"/>
              <a:t>presentation title</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10</a:t>
            </a:fld>
            <a:endParaRPr lang="en-GB" dirty="0"/>
          </a:p>
        </p:txBody>
      </p:sp>
    </p:spTree>
    <p:extLst>
      <p:ext uri="{BB962C8B-B14F-4D97-AF65-F5344CB8AC3E}">
        <p14:creationId xmlns:p14="http://schemas.microsoft.com/office/powerpoint/2010/main" val="2759600390"/>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{1802DCB0-B893-4A1E-AD71-5725566FE437}tf11964407_win32</Template>
  <TotalTime>14423</TotalTime>
  <Words>1757</Words>
  <Application>Microsoft Office PowerPoint</Application>
  <PresentationFormat>Widescreen</PresentationFormat>
  <Paragraphs>107</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Courier New</vt:lpstr>
      <vt:lpstr>Gill Sans Nova</vt:lpstr>
      <vt:lpstr>Gill Sans Nova Light</vt:lpstr>
      <vt:lpstr>Sagona Book</vt:lpstr>
      <vt:lpstr>Office Theme</vt:lpstr>
      <vt:lpstr>Component 1 – task Jordana Baylis 2125426 Mrs Opeyemi Odejimi LCH4005_BIRM Professional development within health and social care</vt:lpstr>
      <vt:lpstr>Contents</vt:lpstr>
      <vt:lpstr>introduction</vt:lpstr>
      <vt:lpstr>Reflection </vt:lpstr>
      <vt:lpstr>Reflecting </vt:lpstr>
      <vt:lpstr>Progression </vt:lpstr>
      <vt:lpstr>progression</vt:lpstr>
      <vt:lpstr>Importance of reflective and progression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 task Jordana Baylis 2125426 Mrs Opeyemi Odejimi LCH4005_BIRM Professional development within health and social care</dc:title>
  <dc:creator>jordana baylis</dc:creator>
  <cp:lastModifiedBy>jordana baylis</cp:lastModifiedBy>
  <cp:revision>1</cp:revision>
  <dcterms:created xsi:type="dcterms:W3CDTF">2023-02-24T13:03:08Z</dcterms:created>
  <dcterms:modified xsi:type="dcterms:W3CDTF">2023-03-06T13:26:53Z</dcterms:modified>
</cp:coreProperties>
</file>