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notesMasterIdLst>
    <p:notesMasterId r:id="rId32"/>
  </p:notesMasterIdLst>
  <p:handoutMasterIdLst>
    <p:handoutMasterId r:id="rId33"/>
  </p:handoutMasterIdLst>
  <p:sldIdLst>
    <p:sldId id="452" r:id="rId2"/>
    <p:sldId id="453" r:id="rId3"/>
    <p:sldId id="454" r:id="rId4"/>
    <p:sldId id="455" r:id="rId5"/>
    <p:sldId id="456" r:id="rId6"/>
    <p:sldId id="457" r:id="rId7"/>
    <p:sldId id="458" r:id="rId8"/>
    <p:sldId id="459" r:id="rId9"/>
    <p:sldId id="460" r:id="rId10"/>
    <p:sldId id="461" r:id="rId11"/>
    <p:sldId id="462" r:id="rId12"/>
    <p:sldId id="463" r:id="rId13"/>
    <p:sldId id="464" r:id="rId14"/>
    <p:sldId id="465" r:id="rId15"/>
    <p:sldId id="466" r:id="rId16"/>
    <p:sldId id="467" r:id="rId17"/>
    <p:sldId id="468" r:id="rId18"/>
    <p:sldId id="469" r:id="rId19"/>
    <p:sldId id="470" r:id="rId20"/>
    <p:sldId id="471" r:id="rId21"/>
    <p:sldId id="472" r:id="rId22"/>
    <p:sldId id="473" r:id="rId23"/>
    <p:sldId id="474" r:id="rId24"/>
    <p:sldId id="475" r:id="rId25"/>
    <p:sldId id="476" r:id="rId26"/>
    <p:sldId id="477" r:id="rId27"/>
    <p:sldId id="478" r:id="rId28"/>
    <p:sldId id="479" r:id="rId29"/>
    <p:sldId id="480" r:id="rId30"/>
    <p:sldId id="481" r:id="rId31"/>
  </p:sldIdLst>
  <p:sldSz cx="9144000" cy="6858000" type="screen4x3"/>
  <p:notesSz cx="6858000" cy="9199563"/>
  <p:custDataLst>
    <p:tags r:id="rId34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3">
          <p15:clr>
            <a:srgbClr val="A4A3A4"/>
          </p15:clr>
        </p15:guide>
        <p15:guide id="2" pos="2880">
          <p15:clr>
            <a:srgbClr val="A4A3A4"/>
          </p15:clr>
        </p15:guide>
        <p15:guide id="3" pos="2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97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4CF"/>
    <a:srgbClr val="1B7EE1"/>
    <a:srgbClr val="1973CD"/>
    <a:srgbClr val="1666B6"/>
    <a:srgbClr val="0C66C0"/>
    <a:srgbClr val="0066CC"/>
    <a:srgbClr val="0099FF"/>
    <a:srgbClr val="186E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2" autoAdjust="0"/>
    <p:restoredTop sz="95574" autoAdjust="0"/>
  </p:normalViewPr>
  <p:slideViewPr>
    <p:cSldViewPr snapToGrid="0">
      <p:cViewPr varScale="1">
        <p:scale>
          <a:sx n="100" d="100"/>
          <a:sy n="100" d="100"/>
        </p:scale>
        <p:origin x="1384" y="168"/>
      </p:cViewPr>
      <p:guideLst>
        <p:guide orient="horz" pos="2403"/>
        <p:guide pos="2880"/>
        <p:guide pos="27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-1152" y="-90"/>
      </p:cViewPr>
      <p:guideLst>
        <p:guide orient="horz" pos="2897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l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39188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l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8739188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ECB6B93B-D7ED-4DDB-86A2-6B1502EFA3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0542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l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35063" y="688975"/>
            <a:ext cx="4595812" cy="34464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38200" y="4343400"/>
            <a:ext cx="50292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39188"/>
            <a:ext cx="29702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l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8739188"/>
            <a:ext cx="29702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208" tIns="46306" rIns="94208" bIns="46306" numCol="1" anchor="b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82E0CA9-9149-4FA7-BF58-7839DCDE53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2690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5EF53D-9E92-4ACE-B4CF-C1C54BCC1D84}" type="slidenum">
              <a:rPr lang="en-US" altLang="en-US" smtClean="0"/>
              <a:pPr/>
              <a:t>1</a:t>
            </a:fld>
            <a:endParaRPr lang="en-US" altLang="en-US" dirty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altLang="en-US" dirty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48224A1-3644-4288-810C-28C4303C454C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0DEAB7D-A358-446A-ACA4-683837441C5F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3173BDF-72E4-4E7A-B02E-C225CB7AE2E2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DB1F2A3-C752-4A3E-A008-D866E5B04AE1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0760C12-808E-4469-87E0-65D02F4B14B6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1CD25FC-D45D-43BB-9260-6862EE5F4664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2423C1F-DCC5-4818-BD4C-F4D6A0E98C24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D5D2412-A116-4B78-A13A-6AA80330D290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6DCC7C2-CA21-44C9-A1DD-E68A31F97214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99C7268-05BD-4009-B8CF-8A7764CC7927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6F02EEB-483D-4614-95DA-16B2CF4B68C8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E46C52-0CE5-43B4-8C53-6B7FFB25D41D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82F95ED-9BDD-452F-A564-09582122C1C7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B62B653-468A-4F88-B53A-2398B9E067B1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36CAC67-A5F4-40D2-9770-6F030395C43F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99EB1B9-3163-4FEF-83AA-538B4EE7FF1B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F67AE8B-DFBD-48C7-8690-ABA6A468BA5F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3DDD75E-2729-42E2-90C9-AFCBACD13745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04F0F7D-AE8C-4C52-8A01-F66D18863DE3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285BC89-5CF6-43F5-8A42-6C96044FD700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334F95C-D54F-4B2B-8159-118A4D646DAC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389F6DD-ED95-4D09-A447-D7888BA6F4A7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78E9016-56CC-49DD-9E6E-41FFA3CF5E86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84606C5-0671-411B-99CC-E8A563A77930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1A6D3E4-2CD4-4F3C-A944-21F098E110AC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1146A2E-7B19-488A-BEE3-0F04CC4780FF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A8ED30A4-D12A-4552-B4A3-2A4D4936CA8A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07BD1C1-3DEC-49FD-A470-C4D3CC3B5193}" type="slidenum">
              <a:rPr lang="en-US"/>
              <a:pPr/>
              <a:t>29</a:t>
            </a:fld>
            <a:endParaRPr lang="en-US" dirty="0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A783B88-043B-489D-AA42-DDE01A9A254C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1888" y="690563"/>
            <a:ext cx="4597400" cy="3449637"/>
          </a:xfrm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815" y="4370108"/>
            <a:ext cx="5028370" cy="4138860"/>
          </a:xfrm>
          <a:noFill/>
        </p:spPr>
        <p:txBody>
          <a:bodyPr/>
          <a:lstStyle/>
          <a:p>
            <a:endParaRPr lang="en-US" dirty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9"/>
          <p:cNvSpPr>
            <a:spLocks noChangeArrowheads="1"/>
          </p:cNvSpPr>
          <p:nvPr userDrawn="1"/>
        </p:nvSpPr>
        <p:spPr bwMode="auto">
          <a:xfrm>
            <a:off x="1219200" y="2667000"/>
            <a:ext cx="6705600" cy="3505200"/>
          </a:xfrm>
          <a:prstGeom prst="rect">
            <a:avLst/>
          </a:prstGeom>
          <a:noFill/>
          <a:ln w="19050">
            <a:solidFill>
              <a:srgbClr val="1974CF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dirty="0"/>
          </a:p>
        </p:txBody>
      </p:sp>
      <p:sp>
        <p:nvSpPr>
          <p:cNvPr id="6" name="Text Box 23"/>
          <p:cNvSpPr txBox="1">
            <a:spLocks noChangeArrowheads="1"/>
          </p:cNvSpPr>
          <p:nvPr userDrawn="1"/>
        </p:nvSpPr>
        <p:spPr bwMode="auto">
          <a:xfrm>
            <a:off x="0" y="6588125"/>
            <a:ext cx="9144000" cy="2698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000" dirty="0"/>
              <a:t>Copyright © 2018 Wolters Kluwer Health | Lippincott Williams &amp; Wilkins</a:t>
            </a:r>
          </a:p>
        </p:txBody>
      </p:sp>
      <p:sp>
        <p:nvSpPr>
          <p:cNvPr id="181265" name="Rectangle 17"/>
          <p:cNvSpPr>
            <a:spLocks noGrp="1" noChangeArrowheads="1"/>
          </p:cNvSpPr>
          <p:nvPr>
            <p:ph type="ctrTitle"/>
          </p:nvPr>
        </p:nvSpPr>
        <p:spPr>
          <a:xfrm>
            <a:off x="1223963" y="3724275"/>
            <a:ext cx="6692900" cy="838200"/>
          </a:xfrm>
          <a:effectLst/>
        </p:spPr>
        <p:txBody>
          <a:bodyPr anchorCtr="1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1266" name="Rectangle 18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307013"/>
            <a:ext cx="6400800" cy="533400"/>
          </a:xfrm>
        </p:spPr>
        <p:txBody>
          <a:bodyPr lIns="91440" tIns="45720" rIns="91440" bIns="45720"/>
          <a:lstStyle>
            <a:lvl1pPr marL="0" indent="0" algn="ctr">
              <a:buFontTx/>
              <a:buNone/>
              <a:defRPr sz="1800"/>
            </a:lvl1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10" descr="ppt_opene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988"/>
            <a:ext cx="9144000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0200" y="2346325"/>
            <a:ext cx="4230688" cy="3686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3288" y="2346325"/>
            <a:ext cx="4230687" cy="3686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9263" y="1611313"/>
            <a:ext cx="2155825" cy="44211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200" y="1611313"/>
            <a:ext cx="6316663" cy="44211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213" y="1611313"/>
            <a:ext cx="8524875" cy="3889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30200" y="2346325"/>
            <a:ext cx="4230688" cy="3686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3288" y="2346325"/>
            <a:ext cx="4230687" cy="3686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00038" y="506413"/>
            <a:ext cx="8524875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3213" y="1495425"/>
            <a:ext cx="861377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Text Box 8"/>
          <p:cNvSpPr txBox="1">
            <a:spLocks noChangeArrowheads="1"/>
          </p:cNvSpPr>
          <p:nvPr userDrawn="1"/>
        </p:nvSpPr>
        <p:spPr bwMode="auto">
          <a:xfrm>
            <a:off x="6003925" y="6089650"/>
            <a:ext cx="2820988" cy="457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defRPr/>
            </a:pPr>
            <a:endParaRPr lang="en-US" altLang="en-US" dirty="0"/>
          </a:p>
        </p:txBody>
      </p:sp>
      <p:sp>
        <p:nvSpPr>
          <p:cNvPr id="1030" name="Text Box 11"/>
          <p:cNvSpPr txBox="1">
            <a:spLocks noChangeArrowheads="1"/>
          </p:cNvSpPr>
          <p:nvPr userDrawn="1"/>
        </p:nvSpPr>
        <p:spPr bwMode="auto">
          <a:xfrm>
            <a:off x="303213" y="6581775"/>
            <a:ext cx="8840787" cy="2698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endParaRPr lang="en-US" altLang="en-US" sz="1000" dirty="0"/>
          </a:p>
        </p:txBody>
      </p:sp>
      <p:sp>
        <p:nvSpPr>
          <p:cNvPr id="8" name="Text Box 11"/>
          <p:cNvSpPr txBox="1">
            <a:spLocks noChangeArrowheads="1"/>
          </p:cNvSpPr>
          <p:nvPr userDrawn="1"/>
        </p:nvSpPr>
        <p:spPr bwMode="auto">
          <a:xfrm>
            <a:off x="303213" y="6581775"/>
            <a:ext cx="8840787" cy="2698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endParaRPr lang="en-US" altLang="en-US" sz="1000" dirty="0"/>
          </a:p>
        </p:txBody>
      </p:sp>
      <p:sp>
        <p:nvSpPr>
          <p:cNvPr id="9" name="Text Box 23"/>
          <p:cNvSpPr txBox="1">
            <a:spLocks noChangeArrowheads="1"/>
          </p:cNvSpPr>
          <p:nvPr userDrawn="1"/>
        </p:nvSpPr>
        <p:spPr bwMode="auto">
          <a:xfrm>
            <a:off x="0" y="6588125"/>
            <a:ext cx="9144000" cy="269875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85063" algn="l"/>
              </a:tabLs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n-US" sz="1000" dirty="0"/>
              <a:t>Copyright © 2018 Wolters Kluwer • All Rights Reserved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120775"/>
            <a:ext cx="91440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4" descr="WK_CMYK.jpg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600825"/>
            <a:ext cx="1317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  <p:sldLayoutId id="2147483885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rgbClr val="186EC4"/>
          </a:solidFill>
          <a:latin typeface="Verdana" pitchFamily="34" charset="0"/>
        </a:defRPr>
      </a:lvl9pPr>
    </p:titleStyle>
    <p:bodyStyle>
      <a:lvl1pPr marL="280988" indent="-280988" algn="l" rtl="0" eaLnBrk="0" fontAlgn="base" hangingPunct="0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862013" indent="-404813" algn="l" rtl="0" eaLnBrk="0" fontAlgn="base" hangingPunct="0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–"/>
        <a:defRPr sz="2200">
          <a:solidFill>
            <a:schemeClr val="tx1"/>
          </a:solidFill>
          <a:latin typeface="+mn-lt"/>
        </a:defRPr>
      </a:lvl2pPr>
      <a:lvl3pPr marL="1204913" indent="-228600" algn="l" rtl="0" eaLnBrk="0" fontAlgn="base" hangingPunct="0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5pPr>
      <a:lvl6pPr marL="2514600" indent="-228600" algn="l" rtl="0" fontAlgn="base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90000"/>
        </a:lnSpc>
        <a:spcBef>
          <a:spcPct val="60000"/>
        </a:spcBef>
        <a:spcAft>
          <a:spcPct val="0"/>
        </a:spcAft>
        <a:buClr>
          <a:srgbClr val="CC9900"/>
        </a:buClr>
        <a:buChar char="•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65213" y="2647666"/>
            <a:ext cx="7099300" cy="2756848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800" dirty="0">
                <a:solidFill>
                  <a:schemeClr val="accent1"/>
                </a:solidFill>
                <a:latin typeface="+mj-lt"/>
              </a:rPr>
              <a:t>Exercise Physiology</a:t>
            </a:r>
          </a:p>
          <a:p>
            <a:pPr algn="ctr">
              <a:defRPr/>
            </a:pPr>
            <a:r>
              <a:rPr lang="en-US" sz="1800" dirty="0">
                <a:solidFill>
                  <a:schemeClr val="accent1"/>
                </a:solidFill>
                <a:latin typeface="+mj-lt"/>
              </a:rPr>
              <a:t> for Health, Fitness, and Performance </a:t>
            </a:r>
          </a:p>
          <a:p>
            <a:pPr algn="ctr">
              <a:defRPr/>
            </a:pPr>
            <a:r>
              <a:rPr lang="en-US" sz="1800" dirty="0">
                <a:solidFill>
                  <a:schemeClr val="accent1"/>
                </a:solidFill>
                <a:latin typeface="+mj-lt"/>
              </a:rPr>
              <a:t>Fifth Edition</a:t>
            </a:r>
          </a:p>
          <a:p>
            <a:pPr algn="ctr">
              <a:defRPr/>
            </a:pPr>
            <a:endParaRPr lang="en-US" sz="1800" dirty="0">
              <a:latin typeface="+mj-lt"/>
            </a:endParaRPr>
          </a:p>
          <a:p>
            <a:pPr algn="ctr" eaLnBrk="1" hangingPunct="1">
              <a:defRPr/>
            </a:pPr>
            <a:r>
              <a:rPr lang="en-US" sz="2400" dirty="0">
                <a:solidFill>
                  <a:srgbClr val="0C66C0"/>
                </a:solidFill>
              </a:rPr>
              <a:t>Chapter 11:</a:t>
            </a:r>
            <a:br>
              <a:rPr lang="en-US" sz="2400" dirty="0">
                <a:solidFill>
                  <a:srgbClr val="0C66C0"/>
                </a:solidFill>
              </a:rPr>
            </a:br>
            <a:br>
              <a:rPr lang="en-US" sz="2400" dirty="0">
                <a:solidFill>
                  <a:srgbClr val="0C66C0"/>
                </a:solidFill>
              </a:rPr>
            </a:br>
            <a:r>
              <a:rPr lang="en-US" sz="2400" dirty="0">
                <a:solidFill>
                  <a:srgbClr val="0C66C0"/>
                </a:solidFill>
              </a:rPr>
              <a:t>The Cardiovascular System</a:t>
            </a:r>
          </a:p>
          <a:p>
            <a:pPr algn="ctr" eaLnBrk="1" hangingPunct="1">
              <a:defRPr/>
            </a:pPr>
            <a:endParaRPr lang="en-US" sz="2400" dirty="0">
              <a:solidFill>
                <a:srgbClr val="0C66C0"/>
              </a:solidFill>
            </a:endParaRPr>
          </a:p>
          <a:p>
            <a:pPr lvl="0" algn="ctr" eaLnBrk="1" hangingPunct="1">
              <a:defRPr/>
            </a:pPr>
            <a:r>
              <a:rPr lang="en-US" sz="1800" dirty="0">
                <a:solidFill>
                  <a:schemeClr val="accent1"/>
                </a:solidFill>
              </a:rPr>
              <a:t>Denise L. Smith • Sharon A. Plowman</a:t>
            </a:r>
            <a:endParaRPr lang="en-US" altLang="en-US" sz="1800" kern="0" dirty="0">
              <a:solidFill>
                <a:srgbClr val="186EC4"/>
              </a:solidFill>
              <a:latin typeface="+mj-lt"/>
            </a:endParaRPr>
          </a:p>
          <a:p>
            <a:pPr algn="ctr" eaLnBrk="1" hangingPunct="1">
              <a:defRPr/>
            </a:pPr>
            <a:endParaRPr lang="en-US" sz="2400" dirty="0">
              <a:solidFill>
                <a:srgbClr val="0C66C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70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80530" y="1579745"/>
            <a:ext cx="4549775" cy="1175579"/>
          </a:xfrm>
        </p:spPr>
        <p:txBody>
          <a:bodyPr>
            <a:spAutoFit/>
          </a:bodyPr>
          <a:lstStyle/>
          <a:p>
            <a:pPr marL="231775" indent="-231775" eaLnBrk="1" hangingPunct="1">
              <a:lnSpc>
                <a:spcPct val="110000"/>
              </a:lnSpc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The cardiovascular system includes the heart, vessels, and blood</a:t>
            </a:r>
          </a:p>
        </p:txBody>
      </p:sp>
      <p:sp>
        <p:nvSpPr>
          <p:cNvPr id="7171" name="Rectangle 15"/>
          <p:cNvSpPr>
            <a:spLocks noChangeArrowheads="1"/>
          </p:cNvSpPr>
          <p:nvPr/>
        </p:nvSpPr>
        <p:spPr bwMode="auto">
          <a:xfrm>
            <a:off x="336525" y="358464"/>
            <a:ext cx="31838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I. Introduction</a:t>
            </a:r>
          </a:p>
        </p:txBody>
      </p:sp>
      <p:pic>
        <p:nvPicPr>
          <p:cNvPr id="1026" name="Picture 2" descr="\\172.24.161.56\lww\01_Logistics\Plowman5e_9781496323187\13_Ancillaries\1_Input\PPTs\JPEG updated arts\Plowman-PPT-03\Ch11\Plowman5e-ch011-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4840" y="1238551"/>
            <a:ext cx="4043067" cy="4924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77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7701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32604" y="1381599"/>
            <a:ext cx="7010400" cy="871650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A.  The Heart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1.  Macroanatomy</a:t>
            </a:r>
          </a:p>
        </p:txBody>
      </p:sp>
      <p:sp>
        <p:nvSpPr>
          <p:cNvPr id="9219" name="Rectangle 14"/>
          <p:cNvSpPr>
            <a:spLocks noChangeArrowheads="1"/>
          </p:cNvSpPr>
          <p:nvPr/>
        </p:nvSpPr>
        <p:spPr bwMode="auto">
          <a:xfrm>
            <a:off x="137754" y="412395"/>
            <a:ext cx="63017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</a:t>
            </a:r>
          </a:p>
        </p:txBody>
      </p:sp>
      <p:pic>
        <p:nvPicPr>
          <p:cNvPr id="2050" name="Picture 2" descr="\\172.24.161.56\lww\01_Logistics\Plowman5e_9781496323187\13_Ancillaries\1_Input\PPTs\JPEG updated arts\Plowman-PPT-03\Ch11\Plowman5e-ch011-image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6366" y="2379829"/>
            <a:ext cx="6486638" cy="3530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1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1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1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1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1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1794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37755" y="1367945"/>
            <a:ext cx="7010400" cy="397674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2.  Microanatomy   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137755" y="357804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3074" name="Picture 2" descr="\\172.24.161.56\lww\01_Logistics\Plowman5e_9781496323187\13_Ancillaries\1_Input\PPTs\JPEG updated arts\Plowman-PPT-03\Ch11\Plowman5e-ch011-image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3311" y="2077506"/>
            <a:ext cx="6515932" cy="3565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5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5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5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5890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7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2575" y="1327434"/>
            <a:ext cx="7010400" cy="871650"/>
          </a:xfrm>
        </p:spPr>
        <p:txBody>
          <a:bodyPr>
            <a:spAutoFit/>
          </a:bodyPr>
          <a:lstStyle/>
          <a:p>
            <a:pPr marL="0" indent="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3.  Excitable tissue</a:t>
            </a:r>
          </a:p>
          <a:p>
            <a:pPr marL="0" indent="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4.  Electrocardiogram</a:t>
            </a:r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196080" y="410978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4098" name="Picture 2" descr="\\172.24.161.56\lww\01_Logistics\Plowman5e_9781496323187\13_Ancillaries\1_Input\PPTs\JPEG updated arts\Plowman-PPT-03\Ch11\Plowman5e-ch011-image004.jpg"/>
          <p:cNvPicPr>
            <a:picLocks noChangeAspect="1" noChangeArrowheads="1"/>
          </p:cNvPicPr>
          <p:nvPr/>
        </p:nvPicPr>
        <p:blipFill>
          <a:blip r:embed="rId3" cstate="print"/>
          <a:srcRect t="54458"/>
          <a:stretch>
            <a:fillRect/>
          </a:stretch>
        </p:blipFill>
        <p:spPr bwMode="auto">
          <a:xfrm>
            <a:off x="4727105" y="2350377"/>
            <a:ext cx="3657769" cy="2424022"/>
          </a:xfrm>
          <a:prstGeom prst="rect">
            <a:avLst/>
          </a:prstGeom>
          <a:noFill/>
        </p:spPr>
      </p:pic>
      <p:pic>
        <p:nvPicPr>
          <p:cNvPr id="5" name="Picture 2" descr="\\172.24.161.56\lww\01_Logistics\Plowman5e_9781496323187\13_Ancillaries\1_Input\PPTs\JPEG updated arts\Plowman-PPT-03\Ch11\Plowman5e-ch011-image004.jpg"/>
          <p:cNvPicPr>
            <a:picLocks noChangeAspect="1" noChangeArrowheads="1"/>
          </p:cNvPicPr>
          <p:nvPr/>
        </p:nvPicPr>
        <p:blipFill>
          <a:blip r:embed="rId3" cstate="print"/>
          <a:srcRect b="46067"/>
          <a:stretch>
            <a:fillRect/>
          </a:stretch>
        </p:blipFill>
        <p:spPr bwMode="auto">
          <a:xfrm>
            <a:off x="945858" y="2362796"/>
            <a:ext cx="3462239" cy="23684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6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6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6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6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6722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8323" y="1551979"/>
            <a:ext cx="8519886" cy="702373"/>
          </a:xfrm>
        </p:spPr>
        <p:txBody>
          <a:bodyPr wrap="square">
            <a:spAutoFit/>
          </a:bodyPr>
          <a:lstStyle/>
          <a:p>
            <a:pPr marL="1082675" indent="-1082675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5.  </a:t>
            </a:r>
            <a:r>
              <a:rPr lang="en-US" b="1" dirty="0">
                <a:ea typeface="ＭＳ Ｐゴシック" charset="-128"/>
              </a:rPr>
              <a:t>Cardiac Cycle</a:t>
            </a:r>
            <a:r>
              <a:rPr lang="en-US" dirty="0">
                <a:ea typeface="ＭＳ Ｐゴシック" charset="-128"/>
              </a:rPr>
              <a:t>—one complete sequence of contraction and relaxation of the heart</a:t>
            </a: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78605" y="392709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986" grpId="0" build="p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0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87325" y="1529437"/>
            <a:ext cx="4845050" cy="4155626"/>
          </a:xfrm>
        </p:spPr>
        <p:txBody>
          <a:bodyPr>
            <a:spAutoFit/>
          </a:bodyPr>
          <a:lstStyle/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Ventricular filling period (VFP)</a:t>
            </a: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endParaRPr lang="en-US" dirty="0">
              <a:ea typeface="ＭＳ Ｐゴシック" charset="-128"/>
            </a:endParaRP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Isovolumetric contraction period (ICP)</a:t>
            </a: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endParaRPr lang="en-US" dirty="0">
              <a:ea typeface="ＭＳ Ｐゴシック" charset="-128"/>
            </a:endParaRP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Ventricular ejection period (VEP)</a:t>
            </a: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endParaRPr lang="en-US" dirty="0">
              <a:ea typeface="ＭＳ Ｐゴシック" charset="-128"/>
            </a:endParaRP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Isovolumetric relaxation period (IRP)</a:t>
            </a:r>
          </a:p>
        </p:txBody>
      </p:sp>
      <p:sp>
        <p:nvSpPr>
          <p:cNvPr id="5" name="Rectangle 4"/>
          <p:cNvSpPr/>
          <p:nvPr/>
        </p:nvSpPr>
        <p:spPr>
          <a:xfrm>
            <a:off x="382753" y="419912"/>
            <a:ext cx="5824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7663" indent="-347663" algn="l">
              <a:buClr>
                <a:srgbClr val="FF0000"/>
              </a:buClr>
            </a:pPr>
            <a:r>
              <a:rPr lang="en-US" sz="2800" b="1" dirty="0">
                <a:solidFill>
                  <a:srgbClr val="0066CC"/>
                </a:solidFill>
                <a:latin typeface="+mj-lt"/>
              </a:rPr>
              <a:t>Periods of the Cardiac Cycle</a:t>
            </a:r>
          </a:p>
        </p:txBody>
      </p:sp>
      <p:pic>
        <p:nvPicPr>
          <p:cNvPr id="5122" name="Picture 2" descr="\\172.24.161.56\lww\01_Logistics\Plowman5e_9781496323187\13_Ancillaries\1_Input\PPTs\JPEG updated arts\Plowman-PPT-03\Ch11\Plowman5e-ch011-image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4139" y="1441391"/>
            <a:ext cx="3914554" cy="44098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2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20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2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20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2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20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2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20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2034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9842" y="380374"/>
            <a:ext cx="7909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7663" indent="-347663">
              <a:spcAft>
                <a:spcPct val="50000"/>
              </a:spcAft>
              <a:buClr>
                <a:srgbClr val="FF0000"/>
              </a:buClr>
            </a:pPr>
            <a:r>
              <a:rPr lang="en-US" sz="2800" b="1" dirty="0">
                <a:solidFill>
                  <a:schemeClr val="accent1"/>
                </a:solidFill>
                <a:latin typeface="+mj-lt"/>
              </a:rPr>
              <a:t>Graphic Summary of the Cardiac Cycle</a:t>
            </a:r>
            <a:endParaRPr lang="en-US" sz="2800" b="1" dirty="0">
              <a:solidFill>
                <a:schemeClr val="accent1"/>
              </a:solidFill>
              <a:latin typeface="+mj-lt"/>
              <a:ea typeface="ＭＳ Ｐゴシック" charset="-128"/>
            </a:endParaRPr>
          </a:p>
        </p:txBody>
      </p:sp>
      <p:pic>
        <p:nvPicPr>
          <p:cNvPr id="6146" name="Picture 2" descr="\\172.24.161.56\lww\01_Logistics\Plowman5e_9781496323187\13_Ancillaries\1_Input\PPTs\JPEG updated arts\Plowman-PPT-03\Ch11\Plowman5e-ch011-image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6207" y="1308732"/>
            <a:ext cx="5548322" cy="4370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6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2778" y="1506127"/>
            <a:ext cx="8621484" cy="1650325"/>
          </a:xfrm>
        </p:spPr>
        <p:txBody>
          <a:bodyPr wrap="square">
            <a:spAutoFit/>
          </a:bodyPr>
          <a:lstStyle/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6.  </a:t>
            </a:r>
            <a:r>
              <a:rPr lang="en-US" b="1" dirty="0">
                <a:ea typeface="ＭＳ Ｐゴシック" charset="-128"/>
              </a:rPr>
              <a:t>Stroke Volume—</a:t>
            </a:r>
            <a:r>
              <a:rPr lang="en-US" dirty="0">
                <a:ea typeface="ＭＳ Ｐゴシック" charset="-128"/>
              </a:rPr>
              <a:t>amount of blood ejected from the ventricles with each beat of the heart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SV = LVEDV−LVESV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EF = (SV/LVEDV) </a:t>
            </a:r>
            <a:r>
              <a:rPr lang="en-US" dirty="0">
                <a:ea typeface="ＭＳ Ｐゴシック" charset="-128"/>
                <a:sym typeface="Symbol" pitchFamily="18" charset="2"/>
              </a:rPr>
              <a:t> 100</a:t>
            </a:r>
            <a:endParaRPr lang="en-US" dirty="0">
              <a:ea typeface="ＭＳ Ｐゴシック" charset="-128"/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342459" y="412796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7170" name="Picture 2" descr="\\172.24.161.56\lww\01_Logistics\Plowman5e_9781496323187\13_Ancillaries\1_Input\PPTs\JPEG updated arts\Plowman-PPT-03\Ch11\Plowman5e-ch011-image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3874" y="3353059"/>
            <a:ext cx="4633516" cy="27165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666" grpId="0" build="p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6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6436" y="1521402"/>
            <a:ext cx="8548913" cy="3376951"/>
          </a:xfrm>
        </p:spPr>
        <p:txBody>
          <a:bodyPr wrap="square">
            <a:spAutoFit/>
          </a:bodyPr>
          <a:lstStyle/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7.  </a:t>
            </a:r>
            <a:r>
              <a:rPr lang="en-US" b="1" dirty="0">
                <a:ea typeface="ＭＳ Ｐゴシック" charset="-128"/>
              </a:rPr>
              <a:t>Cardiac Output</a:t>
            </a:r>
            <a:r>
              <a:rPr lang="en-US" dirty="0">
                <a:ea typeface="ＭＳ Ｐゴシック" charset="-128"/>
              </a:rPr>
              <a:t>—The amount of blood pumped per unit of time, in liters per minute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                     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                    Q = SV </a:t>
            </a:r>
            <a:r>
              <a:rPr lang="en-US" dirty="0">
                <a:ea typeface="ＭＳ Ｐゴシック" charset="-128"/>
                <a:sym typeface="Symbol" pitchFamily="18" charset="2"/>
              </a:rPr>
              <a:t> HR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  <a:sym typeface="Symbol" pitchFamily="18" charset="2"/>
            </a:endParaRPr>
          </a:p>
          <a:p>
            <a:pPr marL="347663" indent="-347663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  <a:sym typeface="Symbol" pitchFamily="18" charset="2"/>
              </a:rPr>
              <a:t>Reflects blood flow through the entire cardiovascular system</a:t>
            </a:r>
            <a:endParaRPr lang="en-US" dirty="0">
              <a:ea typeface="ＭＳ Ｐゴシック" charset="-128"/>
            </a:endParaRP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</a:endParaRP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26436" y="324657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16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16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16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6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16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816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666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7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3234" y="1829909"/>
            <a:ext cx="4439317" cy="1481047"/>
          </a:xfrm>
        </p:spPr>
        <p:txBody>
          <a:bodyPr wrap="square">
            <a:spAutoFit/>
          </a:bodyPr>
          <a:lstStyle/>
          <a:p>
            <a:pPr marL="457200" indent="-457200" eaLnBrk="1" hangingPunct="1">
              <a:spcBef>
                <a:spcPct val="0"/>
              </a:spcBef>
              <a:spcAft>
                <a:spcPct val="50000"/>
              </a:spcAft>
              <a:buClrTx/>
              <a:buFont typeface="+mj-lt"/>
              <a:buAutoNum type="arabicPeriod" startAt="8"/>
              <a:defRPr/>
            </a:pPr>
            <a:r>
              <a:rPr lang="en-US" dirty="0"/>
              <a:t>Coronary circulation</a:t>
            </a:r>
          </a:p>
          <a:p>
            <a:pPr marL="406400" indent="-4064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  <a:defRPr/>
            </a:pPr>
            <a:r>
              <a:rPr lang="en-US" dirty="0"/>
              <a:t>9.  Myocardial oxygen consumption—estimated by RPP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343045" y="334513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8194" name="Picture 2" descr="\\172.24.161.56\lww\01_Logistics\Plowman5e_9781496323187\13_Ancillaries\1_Input\PPTs\JPEG updated arts\Plowman-PPT-03\Ch11\Plowman5e-ch011-image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2087" y="1314186"/>
            <a:ext cx="3503691" cy="46172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5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5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5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57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5762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451907" y="1461257"/>
            <a:ext cx="3995004" cy="39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lnSpc>
                <a:spcPct val="90000"/>
              </a:lnSpc>
              <a:spcAft>
                <a:spcPct val="50000"/>
              </a:spcAft>
              <a:buClr>
                <a:srgbClr val="FF0000"/>
              </a:buClr>
            </a:pPr>
            <a:r>
              <a:rPr lang="en-US" sz="2200" b="1" dirty="0">
                <a:latin typeface="Verdana" pitchFamily="34" charset="0"/>
              </a:rPr>
              <a:t>B.  The Vascular System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326437" y="351953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9218" name="Picture 2" descr="\\172.24.161.56\lww\01_Logistics\Plowman5e_9781496323187\13_Ancillaries\1_Input\PPTs\JPEG updated arts\Plowman-PPT-03\Ch11\Plowman5e-ch011-image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2649" y="1955380"/>
            <a:ext cx="6016283" cy="37662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288295" y="297361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Schematic of the Vascular System</a:t>
            </a:r>
          </a:p>
        </p:txBody>
      </p:sp>
      <p:pic>
        <p:nvPicPr>
          <p:cNvPr id="10242" name="Picture 2" descr="\\172.24.161.56\lww\01_Logistics\Plowman5e_9781496323187\13_Ancillaries\1_Input\PPTs\JPEG updated arts\Plowman-PPT-03\Ch11\Plowman5e-ch011-image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2843" y="1564357"/>
            <a:ext cx="4485741" cy="45176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8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31999" y="1484911"/>
            <a:ext cx="7010400" cy="1345626"/>
          </a:xfrm>
        </p:spPr>
        <p:txBody>
          <a:bodyPr>
            <a:spAutoFit/>
          </a:bodyPr>
          <a:lstStyle/>
          <a:p>
            <a:pPr marL="520700" indent="-5207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1.  Arteries</a:t>
            </a:r>
          </a:p>
          <a:p>
            <a:pPr marL="520700" indent="-5207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	MAP = (PP/3) + DBP</a:t>
            </a:r>
            <a:r>
              <a:rPr lang="en-US" baseline="-25000" dirty="0">
                <a:ea typeface="ＭＳ Ｐゴシック" charset="-128"/>
              </a:rPr>
              <a:t>2</a:t>
            </a:r>
            <a:endParaRPr lang="en-US" dirty="0">
              <a:ea typeface="ＭＳ Ｐゴシック" charset="-128"/>
            </a:endParaRPr>
          </a:p>
          <a:p>
            <a:pPr marL="520700" indent="-5207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MAP = (PP/2) + DBP</a:t>
            </a:r>
            <a:r>
              <a:rPr lang="en-US" baseline="-25000" dirty="0">
                <a:ea typeface="ＭＳ Ｐゴシック" charset="-128"/>
              </a:rPr>
              <a:t>1</a:t>
            </a:r>
            <a:endParaRPr lang="en-US" dirty="0">
              <a:ea typeface="ＭＳ Ｐゴシック" charset="-128"/>
            </a:endParaRP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26437" y="392896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9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9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9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9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9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9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9858" grpId="0" build="p" autoUpdateAnimBg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9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7408" y="1446779"/>
            <a:ext cx="8577943" cy="1785746"/>
          </a:xfrm>
        </p:spPr>
        <p:txBody>
          <a:bodyPr wrap="square">
            <a:spAutoFit/>
          </a:bodyPr>
          <a:lstStyle/>
          <a:p>
            <a:pPr marL="684213" indent="-68421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2.   Arterioles</a:t>
            </a:r>
          </a:p>
          <a:p>
            <a:pPr marL="684213" indent="-68421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</a:t>
            </a:r>
            <a:r>
              <a:rPr lang="en-US" b="1" dirty="0">
                <a:ea typeface="ＭＳ Ｐゴシック" charset="-128"/>
              </a:rPr>
              <a:t>Resistance vessels</a:t>
            </a:r>
            <a:r>
              <a:rPr lang="en-US" dirty="0">
                <a:ea typeface="ＭＳ Ｐゴシック" charset="-128"/>
              </a:rPr>
              <a:t>—another name for arterioles due to their ability to vasodilate and vasoconstrict; </a:t>
            </a:r>
            <a:r>
              <a:rPr lang="en-US" b="1" dirty="0">
                <a:ea typeface="ＭＳ Ｐゴシック" charset="-128"/>
              </a:rPr>
              <a:t>changing diameter allows them to control the flow of blood to an organ or tissue</a:t>
            </a: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297408" y="337651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9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19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906" grpId="0" build="p" autoUpdateAnimBg="0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9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8607" y="1422739"/>
            <a:ext cx="7010400" cy="397674"/>
          </a:xfrm>
        </p:spPr>
        <p:txBody>
          <a:bodyPr>
            <a:spAutoFit/>
          </a:bodyPr>
          <a:lstStyle/>
          <a:p>
            <a:pPr marL="520700" indent="-5207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3.  Capillaries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280285" y="346148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11266" name="Picture 2" descr="\\172.24.161.56\lww\01_Logistics\Plowman5e_9781496323187\13_Ancillaries\1_Input\PPTs\JPEG updated arts\Plowman-PPT-03\Ch11\Plowman5e-ch011-image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7210" y="2052859"/>
            <a:ext cx="5492648" cy="3128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3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3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3954" grpId="0" build="p" autoUpdateAnimBg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00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7408" y="1455533"/>
            <a:ext cx="8389257" cy="2259722"/>
          </a:xfrm>
        </p:spPr>
        <p:txBody>
          <a:bodyPr wrap="square">
            <a:spAutoFit/>
          </a:bodyPr>
          <a:lstStyle/>
          <a:p>
            <a:pPr marL="576263" indent="-57626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4.  Venules</a:t>
            </a:r>
          </a:p>
          <a:p>
            <a:pPr marL="576263" indent="-57626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5.  Veins</a:t>
            </a:r>
          </a:p>
          <a:p>
            <a:pPr marL="576263" indent="-57626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i="1" dirty="0">
                <a:ea typeface="ＭＳ Ｐゴシック" charset="-128"/>
              </a:rPr>
              <a:t>     </a:t>
            </a:r>
            <a:r>
              <a:rPr lang="en-US" b="1" dirty="0">
                <a:ea typeface="ＭＳ Ｐゴシック" charset="-128"/>
              </a:rPr>
              <a:t>Capacitance vessels</a:t>
            </a:r>
            <a:r>
              <a:rPr lang="en-US" i="1" dirty="0">
                <a:ea typeface="ＭＳ Ｐゴシック" charset="-128"/>
              </a:rPr>
              <a:t>—</a:t>
            </a:r>
            <a:r>
              <a:rPr lang="en-US" dirty="0">
                <a:ea typeface="ＭＳ Ｐゴシック" charset="-128"/>
              </a:rPr>
              <a:t>another name for veins, owing to their distensibility, which enables them to pool large volumes of blood and become reservoirs for blood</a:t>
            </a: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297408" y="337651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6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6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6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6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96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60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6002" grpId="0" build="p" autoUpdateAnimBg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2262" y="1834455"/>
            <a:ext cx="8557532" cy="702373"/>
          </a:xfrm>
        </p:spPr>
        <p:txBody>
          <a:bodyPr wrap="square">
            <a:spAutoFit/>
          </a:bodyPr>
          <a:lstStyle/>
          <a:p>
            <a:pPr marL="569913" indent="-569913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i="1" dirty="0">
                <a:ea typeface="ＭＳ Ｐゴシック" charset="-128"/>
              </a:rPr>
              <a:t> </a:t>
            </a:r>
            <a:r>
              <a:rPr lang="en-US" b="1" dirty="0">
                <a:ea typeface="ＭＳ Ｐゴシック" charset="-128"/>
              </a:rPr>
              <a:t>Hematocrit</a:t>
            </a:r>
            <a:r>
              <a:rPr lang="en-US" dirty="0">
                <a:ea typeface="ＭＳ Ｐゴシック" charset="-128"/>
              </a:rPr>
              <a:t>—the ratio of blood cells to total blood volume, expressed as a percentage</a:t>
            </a:r>
          </a:p>
        </p:txBody>
      </p:sp>
      <p:sp>
        <p:nvSpPr>
          <p:cNvPr id="900099" name="Rectangle 3"/>
          <p:cNvSpPr>
            <a:spLocks noChangeArrowheads="1"/>
          </p:cNvSpPr>
          <p:nvPr/>
        </p:nvSpPr>
        <p:spPr bwMode="auto">
          <a:xfrm>
            <a:off x="218300" y="1386553"/>
            <a:ext cx="1998662" cy="397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609600" indent="-609600" algn="l" eaLnBrk="1" hangingPunct="1">
              <a:lnSpc>
                <a:spcPct val="90000"/>
              </a:lnSpc>
              <a:spcAft>
                <a:spcPct val="50000"/>
              </a:spcAft>
              <a:buClr>
                <a:srgbClr val="FF0000"/>
              </a:buClr>
            </a:pPr>
            <a:r>
              <a:rPr lang="en-US" sz="2200" b="1" dirty="0">
                <a:latin typeface="Verdana" pitchFamily="34" charset="0"/>
              </a:rPr>
              <a:t>C.  Blood</a:t>
            </a:r>
          </a:p>
        </p:txBody>
      </p:sp>
      <p:sp>
        <p:nvSpPr>
          <p:cNvPr id="7" name="Rectangle 14"/>
          <p:cNvSpPr>
            <a:spLocks noChangeArrowheads="1"/>
          </p:cNvSpPr>
          <p:nvPr/>
        </p:nvSpPr>
        <p:spPr bwMode="auto">
          <a:xfrm>
            <a:off x="239352" y="402212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12290" name="Picture 2" descr="\\172.24.161.56\lww\01_Logistics\Plowman5e_9781496323187\13_Ancillaries\1_Input\PPTs\JPEG updated arts\Plowman-PPT-03\Ch11\Plowman5e-ch011-image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0476" y="2926157"/>
            <a:ext cx="6509378" cy="2266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0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0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0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0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0098" grpId="0" build="p" autoUpdateAnimBg="0" advAuto="0"/>
      <p:bldP spid="900099" grpId="0" build="p" autoUpdateAnimBg="0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49601" y="1335660"/>
            <a:ext cx="610455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60000"/>
              </a:spcBef>
              <a:buClr>
                <a:srgbClr val="CC9900"/>
              </a:buClr>
              <a:buChar char="•"/>
              <a:defRPr sz="2800">
                <a:solidFill>
                  <a:schemeClr val="tx1"/>
                </a:solidFill>
                <a:latin typeface="Verdana" charset="0"/>
              </a:defRPr>
            </a:lvl1pPr>
            <a:lvl2pPr marL="742950" indent="-285750">
              <a:lnSpc>
                <a:spcPct val="90000"/>
              </a:lnSpc>
              <a:spcBef>
                <a:spcPct val="60000"/>
              </a:spcBef>
              <a:buClr>
                <a:srgbClr val="CC9900"/>
              </a:buClr>
              <a:buChar char="–"/>
              <a:defRPr sz="2400">
                <a:solidFill>
                  <a:schemeClr val="tx1"/>
                </a:solidFill>
                <a:latin typeface="Verdana" charset="0"/>
              </a:defRPr>
            </a:lvl2pPr>
            <a:lvl3pPr marL="1143000" indent="-228600">
              <a:lnSpc>
                <a:spcPct val="90000"/>
              </a:lnSpc>
              <a:spcBef>
                <a:spcPct val="60000"/>
              </a:spcBef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3pPr>
            <a:lvl4pPr marL="1600200" indent="-228600">
              <a:lnSpc>
                <a:spcPct val="90000"/>
              </a:lnSpc>
              <a:spcBef>
                <a:spcPct val="60000"/>
              </a:spcBef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4pPr>
            <a:lvl5pPr marL="2057400" indent="-228600">
              <a:lnSpc>
                <a:spcPct val="90000"/>
              </a:lnSpc>
              <a:spcBef>
                <a:spcPct val="60000"/>
              </a:spcBef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60000"/>
              </a:spcBef>
              <a:spcAft>
                <a:spcPct val="0"/>
              </a:spcAft>
              <a:buClr>
                <a:srgbClr val="CC9900"/>
              </a:buClr>
              <a:buChar char="•"/>
              <a:defRPr sz="2200">
                <a:solidFill>
                  <a:schemeClr val="tx1"/>
                </a:solidFill>
                <a:latin typeface="Verdana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  <a:defRPr/>
            </a:pPr>
            <a:r>
              <a:rPr lang="en-US" altLang="en-US" sz="2200" b="1" dirty="0">
                <a:latin typeface="+mn-lt"/>
                <a:ea typeface="+mn-ea"/>
              </a:rPr>
              <a:t>D. Hormonal Control of Blood Volume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188227" y="418459"/>
            <a:ext cx="7787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II. Overview of the CV System (cont.)</a:t>
            </a:r>
          </a:p>
        </p:txBody>
      </p:sp>
      <p:pic>
        <p:nvPicPr>
          <p:cNvPr id="13314" name="Picture 2" descr="\\172.24.161.56\lww\01_Logistics\Plowman5e_9781496323187\13_Ancillaries\1_Input\PPTs\JPEG updated arts\Plowman-PPT-03\Ch11\Plowman5e-ch011-image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8293" y="2025636"/>
            <a:ext cx="5246911" cy="3537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84592" y="1520728"/>
            <a:ext cx="6763204" cy="3241529"/>
          </a:xfrm>
        </p:spPr>
        <p:txBody>
          <a:bodyPr wrap="square"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A. Cardiac Output 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b="1" dirty="0">
              <a:ea typeface="ＭＳ Ｐゴシック" charset="-128"/>
            </a:endParaRP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B. Mean Arterial Pressure (MAP)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b="1" dirty="0">
              <a:ea typeface="ＭＳ Ｐゴシック" charset="-128"/>
            </a:endParaRP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C. Total Peripheral Resistance (TPR)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</a:endParaRPr>
          </a:p>
          <a:p>
            <a:pPr marL="609600" indent="-609600" algn="ctr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Q = MAP/TPR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284592" y="411750"/>
            <a:ext cx="61029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III. Cardiovascular Dynamics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677393" y="4114460"/>
            <a:ext cx="29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0" dirty="0">
                <a:latin typeface="Times" charset="0"/>
              </a:rPr>
              <a:t>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4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4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04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4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04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04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4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04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4194" grpId="0" build="p" autoUpdateAnimBg="0" advAuto="0"/>
      <p:bldP spid="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6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1841" y="1330521"/>
            <a:ext cx="7010400" cy="397674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D.  Principles of Blood Flow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23866" y="359537"/>
            <a:ext cx="762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800" b="1" dirty="0">
                <a:solidFill>
                  <a:srgbClr val="0066CC"/>
                </a:solidFill>
                <a:latin typeface="+mj-lt"/>
              </a:rPr>
              <a:t>III. Cardiovascular Dynamics (cont.)</a:t>
            </a:r>
          </a:p>
        </p:txBody>
      </p:sp>
      <p:pic>
        <p:nvPicPr>
          <p:cNvPr id="14338" name="Picture 2" descr="\\172.24.161.56\lww\01_Logistics\Plowman5e_9781496323187\13_Ancillaries\1_Input\PPTs\JPEG updated arts\Plowman-PPT-03\Ch11\Plowman5e-ch011-image015.jpg"/>
          <p:cNvPicPr>
            <a:picLocks noChangeAspect="1" noChangeArrowheads="1"/>
          </p:cNvPicPr>
          <p:nvPr/>
        </p:nvPicPr>
        <p:blipFill>
          <a:blip r:embed="rId3" cstate="print"/>
          <a:srcRect b="74861"/>
          <a:stretch>
            <a:fillRect/>
          </a:stretch>
        </p:blipFill>
        <p:spPr bwMode="auto">
          <a:xfrm>
            <a:off x="291488" y="2372614"/>
            <a:ext cx="2978512" cy="1907889"/>
          </a:xfrm>
          <a:prstGeom prst="rect">
            <a:avLst/>
          </a:prstGeom>
          <a:noFill/>
        </p:spPr>
      </p:pic>
      <p:pic>
        <p:nvPicPr>
          <p:cNvPr id="5" name="Picture 2" descr="\\172.24.161.56\lww\01_Logistics\Plowman5e_9781496323187\13_Ancillaries\1_Input\PPTs\JPEG updated arts\Plowman-PPT-03\Ch11\Plowman5e-ch011-image015.jpg"/>
          <p:cNvPicPr>
            <a:picLocks noChangeAspect="1" noChangeArrowheads="1"/>
          </p:cNvPicPr>
          <p:nvPr/>
        </p:nvPicPr>
        <p:blipFill>
          <a:blip r:embed="rId3" cstate="print"/>
          <a:srcRect t="24809" b="35457"/>
          <a:stretch>
            <a:fillRect/>
          </a:stretch>
        </p:blipFill>
        <p:spPr bwMode="auto">
          <a:xfrm>
            <a:off x="3161211" y="1873734"/>
            <a:ext cx="2993679" cy="3234906"/>
          </a:xfrm>
          <a:prstGeom prst="rect">
            <a:avLst/>
          </a:prstGeom>
          <a:noFill/>
        </p:spPr>
      </p:pic>
      <p:pic>
        <p:nvPicPr>
          <p:cNvPr id="6" name="Picture 2" descr="\\172.24.161.56\lww\01_Logistics\Plowman5e_9781496323187\13_Ancillaries\1_Input\PPTs\JPEG updated arts\Plowman-PPT-03\Ch11\Plowman5e-ch011-image015.jpg"/>
          <p:cNvPicPr>
            <a:picLocks noChangeAspect="1" noChangeArrowheads="1"/>
          </p:cNvPicPr>
          <p:nvPr/>
        </p:nvPicPr>
        <p:blipFill>
          <a:blip r:embed="rId3" cstate="print"/>
          <a:srcRect t="63819"/>
          <a:stretch>
            <a:fillRect/>
          </a:stretch>
        </p:blipFill>
        <p:spPr bwMode="auto">
          <a:xfrm>
            <a:off x="6301478" y="2089396"/>
            <a:ext cx="2268807" cy="28467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6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6242" grpId="0" build="p" autoUpdateAnimBg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6343" y="1450389"/>
            <a:ext cx="3581400" cy="397674"/>
          </a:xfrm>
        </p:spPr>
        <p:txBody>
          <a:bodyPr>
            <a:spAutoFit/>
          </a:bodyPr>
          <a:lstStyle/>
          <a:p>
            <a:pPr marL="577850" indent="-57785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A.  Neural Control</a:t>
            </a:r>
          </a:p>
        </p:txBody>
      </p:sp>
      <p:sp>
        <p:nvSpPr>
          <p:cNvPr id="48131" name="Rectangle 5"/>
          <p:cNvSpPr>
            <a:spLocks noChangeArrowheads="1"/>
          </p:cNvSpPr>
          <p:nvPr/>
        </p:nvSpPr>
        <p:spPr bwMode="auto">
          <a:xfrm>
            <a:off x="306343" y="388705"/>
            <a:ext cx="30893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IV. Regulation</a:t>
            </a:r>
          </a:p>
        </p:txBody>
      </p:sp>
      <p:pic>
        <p:nvPicPr>
          <p:cNvPr id="15362" name="Picture 2" descr="\\172.24.161.56\lww\01_Logistics\Plowman5e_9781496323187\13_Ancillaries\1_Input\PPTs\JPEG updated arts\Plowman-PPT-03\Ch11\Plowman5e-ch011-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6892" y="1925620"/>
            <a:ext cx="3845696" cy="39678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8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8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8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8290" grpId="0" build="p" autoUpdateAnimBg="0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0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6520" y="1454500"/>
            <a:ext cx="8679543" cy="3715505"/>
          </a:xfrm>
        </p:spPr>
        <p:txBody>
          <a:bodyPr wrap="square">
            <a:spAutoFit/>
          </a:bodyPr>
          <a:lstStyle/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B.  Anatomical Sensors and Factors Affecting Control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1.  Higher brain centers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2.  Systemic receptors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    a.  Baroreceptors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    b.  Stretch receptors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3.  Chemoreceptors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4.  Muscle joint receptors</a:t>
            </a:r>
          </a:p>
          <a:p>
            <a:pPr marL="573088" indent="-573088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75405" y="360615"/>
            <a:ext cx="461216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IV. Regulation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0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0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1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10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1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0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10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10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10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10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0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0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0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0338" grpId="0" build="p" autoUpdateAnimBg="0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7083" y="170576"/>
            <a:ext cx="8820814" cy="868572"/>
          </a:xfrm>
        </p:spPr>
        <p:txBody>
          <a:bodyPr wrap="square">
            <a:spAutoFit/>
          </a:bodyPr>
          <a:lstStyle/>
          <a:p>
            <a:pPr marL="58738" indent="-58738" eaLnBrk="1" hangingPunct="1">
              <a:spcBef>
                <a:spcPct val="0"/>
              </a:spcBef>
              <a:buClr>
                <a:srgbClr val="FF0000"/>
              </a:buClr>
              <a:buFontTx/>
              <a:buNone/>
            </a:pPr>
            <a:r>
              <a:rPr lang="en-US" sz="2800" b="1" kern="1200" dirty="0">
                <a:solidFill>
                  <a:srgbClr val="0066CC"/>
                </a:solidFill>
                <a:latin typeface="+mj-lt"/>
              </a:rPr>
              <a:t>Factors Affecting Neural Control of Cardiovascular Function</a:t>
            </a:r>
          </a:p>
        </p:txBody>
      </p:sp>
      <p:pic>
        <p:nvPicPr>
          <p:cNvPr id="16387" name="Picture 3" descr="\\172.24.161.56\lww\01_Logistics\Plowman5e_9781496323187\13_Ancillaries\1_Input\PPTs\JPEG updated arts\Plowman-PPT-03\Ch11\Plowman5e-ch011-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277" y="1273269"/>
            <a:ext cx="6989073" cy="40033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4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4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4434" grpId="0" build="p" autoUpdateAnimBg="0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75405" y="1517753"/>
            <a:ext cx="7010400" cy="1345626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chemeClr val="tx1"/>
              </a:buClr>
              <a:buFontTx/>
              <a:buAutoNum type="alphaUcPeriod" startAt="3"/>
            </a:pPr>
            <a:r>
              <a:rPr lang="en-US" b="1" dirty="0">
                <a:ea typeface="ＭＳ Ｐゴシック" charset="-128"/>
              </a:rPr>
              <a:t>Neurohormonal Control</a:t>
            </a:r>
            <a:endParaRPr lang="en-US" dirty="0">
              <a:ea typeface="ＭＳ Ｐゴシック" charset="-128"/>
            </a:endParaRPr>
          </a:p>
          <a:p>
            <a:pPr marL="990600" lvl="1" indent="-533400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Epinephrine/norepinephrine</a:t>
            </a:r>
          </a:p>
          <a:p>
            <a:pPr marL="990600" lvl="1" indent="-533400" eaLnBrk="1" hangingPunct="1">
              <a:spcBef>
                <a:spcPct val="0"/>
              </a:spcBef>
              <a:spcAft>
                <a:spcPct val="50000"/>
              </a:spcAft>
              <a:buClr>
                <a:schemeClr val="accent2"/>
              </a:buClr>
              <a:buFont typeface="Verdana" pitchFamily="34" charset="0"/>
              <a:buChar char="●"/>
            </a:pPr>
            <a:r>
              <a:rPr lang="en-US" dirty="0">
                <a:ea typeface="ＭＳ Ｐゴシック" charset="-128"/>
              </a:rPr>
              <a:t>Aldosterone/ADH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75405" y="442501"/>
            <a:ext cx="461216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IV. Regulation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31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1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31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31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42" grpId="0" build="p" autoUpdateAnimBg="0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4217" y="1413569"/>
            <a:ext cx="7191829" cy="2293578"/>
          </a:xfrm>
        </p:spPr>
        <p:txBody>
          <a:bodyPr wrap="square"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A.  Cardiac Output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Fick equation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</a:endParaRP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	Q = (VO</a:t>
            </a:r>
            <a:r>
              <a:rPr lang="en-US" baseline="-25000" dirty="0">
                <a:ea typeface="ＭＳ Ｐゴシック" charset="-128"/>
              </a:rPr>
              <a:t>2</a:t>
            </a:r>
            <a:r>
              <a:rPr lang="en-US" dirty="0">
                <a:ea typeface="ＭＳ Ｐゴシック" charset="-128"/>
              </a:rPr>
              <a:t>/a-vO</a:t>
            </a:r>
            <a:r>
              <a:rPr lang="en-US" baseline="-25000" dirty="0">
                <a:ea typeface="ＭＳ Ｐゴシック" charset="-128"/>
              </a:rPr>
              <a:t>2</a:t>
            </a:r>
            <a:r>
              <a:rPr lang="en-US" dirty="0">
                <a:ea typeface="ＭＳ Ｐゴシック" charset="-128"/>
              </a:rPr>
              <a:t>diff)</a:t>
            </a:r>
          </a:p>
        </p:txBody>
      </p:sp>
      <p:sp>
        <p:nvSpPr>
          <p:cNvPr id="916483" name="Rectangle 3"/>
          <p:cNvSpPr>
            <a:spLocks noChangeArrowheads="1"/>
          </p:cNvSpPr>
          <p:nvPr/>
        </p:nvSpPr>
        <p:spPr bwMode="auto">
          <a:xfrm>
            <a:off x="951058" y="3008321"/>
            <a:ext cx="298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200" b="0" dirty="0">
                <a:latin typeface="Times" charset="0"/>
              </a:rPr>
              <a:t>•</a:t>
            </a:r>
          </a:p>
        </p:txBody>
      </p:sp>
      <p:sp>
        <p:nvSpPr>
          <p:cNvPr id="56324" name="Rectangle 5"/>
          <p:cNvSpPr>
            <a:spLocks noChangeArrowheads="1"/>
          </p:cNvSpPr>
          <p:nvPr/>
        </p:nvSpPr>
        <p:spPr bwMode="auto">
          <a:xfrm>
            <a:off x="324217" y="350220"/>
            <a:ext cx="66431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V. Measurement of CV Variables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35740" y="3027598"/>
            <a:ext cx="2984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200" b="0" dirty="0">
                <a:latin typeface="Times" charset="0"/>
              </a:rPr>
              <a:t>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6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6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6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6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16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16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16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6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6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6482" grpId="0" build="p" autoUpdateAnimBg="0" advAuto="0"/>
      <p:bldP spid="916483" grpId="0" autoUpdateAnimBg="0"/>
      <p:bldP spid="6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5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41426" y="1377381"/>
            <a:ext cx="7010400" cy="397674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B.  Stroke Volume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95189" y="428642"/>
            <a:ext cx="83843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V. Measurement of CV Variables (cont.)</a:t>
            </a:r>
          </a:p>
        </p:txBody>
      </p:sp>
      <p:pic>
        <p:nvPicPr>
          <p:cNvPr id="17410" name="Picture 2" descr="\\172.24.161.56\lww\01_Logistics\Plowman5e_9781496323187\13_Ancillaries\1_Input\PPTs\JPEG updated arts\Plowman-PPT-03\Ch11\Plowman5e-ch011-image0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8733" y="1845014"/>
            <a:ext cx="6319319" cy="42822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8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8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8530" grpId="0" build="p" autoUpdateAnimBg="0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5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4968" y="1375257"/>
            <a:ext cx="7010400" cy="397674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C.  Heart Rate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34968" y="397881"/>
            <a:ext cx="83843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V. Measurement of CV Variables (cont.)</a:t>
            </a:r>
          </a:p>
        </p:txBody>
      </p:sp>
      <p:pic>
        <p:nvPicPr>
          <p:cNvPr id="18434" name="Picture 2" descr="\\172.24.161.56\lww\01_Logistics\Plowman5e_9781496323187\13_Ancillaries\1_Input\PPTs\JPEG updated arts\Plowman-PPT-03\Ch11\Plowman5e-ch011-image0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971" y="2228397"/>
            <a:ext cx="7315200" cy="30599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0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0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0578" grpId="0" build="p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6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7714" y="1534435"/>
            <a:ext cx="8636000" cy="2902975"/>
          </a:xfrm>
        </p:spPr>
        <p:txBody>
          <a:bodyPr wrap="square"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D.  VO</a:t>
            </a:r>
            <a:r>
              <a:rPr lang="en-US" b="1" baseline="-25000" dirty="0">
                <a:ea typeface="ＭＳ Ｐゴシック" charset="-128"/>
              </a:rPr>
              <a:t>2</a:t>
            </a:r>
            <a:r>
              <a:rPr lang="en-US" b="1" dirty="0">
                <a:ea typeface="ＭＳ Ｐゴシック" charset="-128"/>
              </a:rPr>
              <a:t>max</a:t>
            </a:r>
            <a:r>
              <a:rPr lang="en-US" dirty="0">
                <a:ea typeface="ＭＳ Ｐゴシック" charset="-128"/>
              </a:rPr>
              <a:t>—greatest amount of oxygen that the body can take in, transport, and utilize during heavy exercise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endParaRPr lang="en-US" dirty="0">
              <a:ea typeface="ＭＳ Ｐゴシック" charset="-128"/>
            </a:endParaRP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</a:rPr>
              <a:t>      VO</a:t>
            </a:r>
            <a:r>
              <a:rPr lang="en-US" baseline="-25000" dirty="0">
                <a:ea typeface="ＭＳ Ｐゴシック" charset="-128"/>
              </a:rPr>
              <a:t>2</a:t>
            </a:r>
            <a:r>
              <a:rPr lang="en-US" dirty="0">
                <a:ea typeface="ＭＳ Ｐゴシック" charset="-128"/>
              </a:rPr>
              <a:t>max = (HR max) </a:t>
            </a:r>
            <a:r>
              <a:rPr lang="en-US" dirty="0">
                <a:ea typeface="ＭＳ Ｐゴシック" charset="-128"/>
                <a:sym typeface="Symbol" pitchFamily="18" charset="2"/>
              </a:rPr>
              <a:t> (SV max)  (a-vO</a:t>
            </a:r>
            <a:r>
              <a:rPr lang="en-US" baseline="-25000" dirty="0">
                <a:ea typeface="ＭＳ Ｐゴシック" charset="-128"/>
                <a:sym typeface="Symbol" pitchFamily="18" charset="2"/>
              </a:rPr>
              <a:t>2</a:t>
            </a:r>
            <a:r>
              <a:rPr lang="en-US" dirty="0">
                <a:ea typeface="ＭＳ Ｐゴシック" charset="-128"/>
                <a:sym typeface="Symbol" pitchFamily="18" charset="2"/>
              </a:rPr>
              <a:t> diff max)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  <a:sym typeface="Symbol" pitchFamily="18" charset="2"/>
              </a:rPr>
              <a:t>	</a:t>
            </a:r>
          </a:p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dirty="0">
                <a:ea typeface="ＭＳ Ｐゴシック" charset="-128"/>
                <a:sym typeface="Symbol" pitchFamily="18" charset="2"/>
              </a:rPr>
              <a:t>Field tests of </a:t>
            </a:r>
            <a:r>
              <a:rPr lang="en-US" dirty="0">
                <a:ea typeface="ＭＳ Ｐゴシック" charset="-128"/>
              </a:rPr>
              <a:t>VO</a:t>
            </a:r>
            <a:r>
              <a:rPr lang="en-US" baseline="-25000" dirty="0">
                <a:ea typeface="ＭＳ Ｐゴシック" charset="-128"/>
              </a:rPr>
              <a:t>2</a:t>
            </a:r>
            <a:r>
              <a:rPr lang="en-US" dirty="0">
                <a:ea typeface="ＭＳ Ｐゴシック" charset="-128"/>
              </a:rPr>
              <a:t>max</a:t>
            </a:r>
          </a:p>
        </p:txBody>
      </p:sp>
      <p:sp>
        <p:nvSpPr>
          <p:cNvPr id="922627" name="Rectangle 3"/>
          <p:cNvSpPr>
            <a:spLocks noChangeArrowheads="1"/>
          </p:cNvSpPr>
          <p:nvPr/>
        </p:nvSpPr>
        <p:spPr bwMode="auto">
          <a:xfrm>
            <a:off x="814400" y="1271818"/>
            <a:ext cx="29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0" i="1" dirty="0">
                <a:latin typeface="Times" charset="0"/>
              </a:rPr>
              <a:t>•</a:t>
            </a:r>
          </a:p>
        </p:txBody>
      </p:sp>
      <p:sp>
        <p:nvSpPr>
          <p:cNvPr id="922630" name="Rectangle 6"/>
          <p:cNvSpPr>
            <a:spLocks noChangeArrowheads="1"/>
          </p:cNvSpPr>
          <p:nvPr/>
        </p:nvSpPr>
        <p:spPr bwMode="auto">
          <a:xfrm>
            <a:off x="841161" y="2822581"/>
            <a:ext cx="29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0" dirty="0">
                <a:latin typeface="Times" charset="0"/>
              </a:rPr>
              <a:t>•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152463" y="3778721"/>
            <a:ext cx="298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0" dirty="0">
                <a:latin typeface="Times" charset="0"/>
              </a:rPr>
              <a:t>•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69309" y="389244"/>
            <a:ext cx="83843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V. Measurement of CV Variables (cont.)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2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26" grpId="0" build="p" autoUpdateAnimBg="0" advAuto="0"/>
      <p:bldP spid="922627" grpId="0" autoUpdateAnimBg="0"/>
      <p:bldP spid="922630" grpId="0" autoUpdateAnimBg="0"/>
      <p:bldP spid="7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5189" y="1300900"/>
            <a:ext cx="7010400" cy="397674"/>
          </a:xfrm>
        </p:spPr>
        <p:txBody>
          <a:bodyPr>
            <a:spAutoFit/>
          </a:bodyPr>
          <a:lstStyle/>
          <a:p>
            <a:pPr marL="609600" indent="-609600" eaLnBrk="1" hangingPunct="1">
              <a:spcBef>
                <a:spcPct val="0"/>
              </a:spcBef>
              <a:spcAft>
                <a:spcPct val="50000"/>
              </a:spcAft>
              <a:buClr>
                <a:srgbClr val="FF0000"/>
              </a:buClr>
              <a:buFontTx/>
              <a:buNone/>
            </a:pPr>
            <a:r>
              <a:rPr lang="en-US" b="1" dirty="0">
                <a:ea typeface="ＭＳ Ｐゴシック" charset="-128"/>
              </a:rPr>
              <a:t>E.  Blood Pressure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95189" y="374050"/>
            <a:ext cx="83843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en-US" sz="2800" b="1" dirty="0">
                <a:solidFill>
                  <a:srgbClr val="0066CC"/>
                </a:solidFill>
                <a:latin typeface="+mj-lt"/>
              </a:rPr>
              <a:t>V. Measurement of CV Variables (cont.)</a:t>
            </a:r>
          </a:p>
        </p:txBody>
      </p:sp>
      <p:pic>
        <p:nvPicPr>
          <p:cNvPr id="19458" name="Picture 2" descr="\\172.24.161.56\lww\01_Logistics\Plowman5e_9781496323187\13_Ancillaries\1_Input\PPTs\JPEG updated arts\Plowman-PPT-03\Ch11\Plowman5e-ch011-image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0291" y="1878703"/>
            <a:ext cx="6196330" cy="3757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674" grpId="0" build="p" autoUpdateAnimBg="0" advAuto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XPANDSHOWBAR" val="True"/>
  <p:tag name="BULLETTYPE" val="3"/>
  <p:tag name="RESPCOUNTERSTYLE" val="3"/>
  <p:tag name="INPUTSOURCE" val="1"/>
  <p:tag name="BACKUPMAINTENANCE" val="7"/>
  <p:tag name="ROTATIONINTERVAL" val="2"/>
  <p:tag name="RACERSMAXDISPLAYED" val="5"/>
  <p:tag name="TEAMSINLEADERBOARD" val="5"/>
  <p:tag name="BUBBLEVALUEFORMAT" val="0.0"/>
  <p:tag name="CUSTOMCELLFORECOLOR" val="-16777216"/>
  <p:tag name="CUSTOMCELLBACKCOLOR4" val="-8355712"/>
  <p:tag name="DISPLAYDEVICEID" val="True"/>
  <p:tag name="GRIDSIZE" val="{Width=800, Height=600}"/>
  <p:tag name="CHARTLABELS" val="1"/>
  <p:tag name="PARTLISTDEFAULT" val="1"/>
  <p:tag name="INCORRECTPOINTVALUE" val="0"/>
  <p:tag name="AUTOADJUSTPARTRANGE" val="True"/>
  <p:tag name="FIBNUMRESULTS" val="5"/>
  <p:tag name="PRRESPONSE2" val="9"/>
  <p:tag name="PRRESPONSE6" val="5"/>
  <p:tag name="PRRESPONSE10" val="1"/>
  <p:tag name="POWERPOINTVERSION" val="10.0"/>
  <p:tag name="CSVFORMAT" val="0"/>
  <p:tag name="RESPCOUNTERFORMAT" val="0"/>
  <p:tag name="ALLOWDUPLICATES" val="False"/>
  <p:tag name="REVIEWONLY" val="False"/>
  <p:tag name="RACEANIMATIONSPEED" val="3"/>
  <p:tag name="BUBBLENAMEVISIBLE" val="True"/>
  <p:tag name="CUSTOMGRIDBACKCOLOR" val="-2830136"/>
  <p:tag name="USESCHEMECOLORS" val="True"/>
  <p:tag name="GRIDROTATIONINTERVAL" val="2"/>
  <p:tag name="CHARTCOLORS" val="0"/>
  <p:tag name="INCLUDEPPT" val="True"/>
  <p:tag name="REALTIMEBACKUPPATH" val="(None)"/>
  <p:tag name="FIBDISPLAYRESULTS" val="True"/>
  <p:tag name="PRRESPONSE3" val="8"/>
  <p:tag name="PRRESPONSE8" val="3"/>
  <p:tag name="TPVERSION" val="2008"/>
  <p:tag name="ANSWERNOWSTYLE" val="6"/>
  <p:tag name="COUNTDOWNSECONDS" val="10"/>
  <p:tag name="AUTOADVANCE" val="True"/>
  <p:tag name="SKIPREMAININGRACESLIDES" val="True"/>
  <p:tag name="BUBBLEGROUPING" val="3"/>
  <p:tag name="CUSTOMCELLBACKCOLOR3" val="-268652"/>
  <p:tag name="AUTOSIZEGRID" val="True"/>
  <p:tag name="INCLUDENONRESPONDERS" val="True"/>
  <p:tag name="REALTIMEBACKUP" val="False"/>
  <p:tag name="FIBINCLUDEOTHER" val="True"/>
  <p:tag name="PRRESPONSE5" val="6"/>
  <p:tag name="ALWAYSOPENPOLL" val="False"/>
  <p:tag name="ANSWERNOWTEXT" val="Answer Now"/>
  <p:tag name="BACKUPSESSIONS" val="True"/>
  <p:tag name="RACEENDPOINTS" val="100"/>
  <p:tag name="DEFAULTNUMTEAMS" val="5"/>
  <p:tag name="DISPLAYDEVICENUMBER" val="True"/>
  <p:tag name="RESETCHARTS" val="True"/>
  <p:tag name="ZEROBASED" val="False"/>
  <p:tag name="PRRESPONSE1" val="10"/>
  <p:tag name="SHOWFLASHWARNING" val="True"/>
  <p:tag name="COUNTDOWNSTYLE" val="4"/>
  <p:tag name="AUTOUPDATEALIASES" val="True"/>
  <p:tag name="BUBBLESIZEVISIBLE" val="True"/>
  <p:tag name="GRIDOPACITY" val="90"/>
  <p:tag name="ALLOWUSERFEEDBACK" val="True"/>
  <p:tag name="FIBDISPLAYKEYWORDS" val="True"/>
  <p:tag name="SHOWBARVISIBLE" val="True"/>
  <p:tag name="NUMRESPONSES" val="1"/>
  <p:tag name="MAXRESPONDERS" val="5"/>
  <p:tag name="GRIDPOSITION" val="1"/>
  <p:tag name="CHARTSCALE" val="True"/>
  <p:tag name="PRRESPONSE9" val="2"/>
  <p:tag name="CHARTVALUEFORMAT" val="0%"/>
  <p:tag name="CUSTOMCELLBACKCOLOR2" val="-13395457"/>
  <p:tag name="CORRECTPOINTVALUE" val="1"/>
  <p:tag name="USESECONDARYMONITOR" val="True"/>
  <p:tag name="PARTICIPANTSINLEADERBOARD" val="5"/>
  <p:tag name="MULTIRESPDIVISOR" val="1"/>
  <p:tag name="SAVECSVWITHSESSION" val="True"/>
  <p:tag name="DISPLAYNAME" val="True"/>
  <p:tag name="PRRESPONSE7" val="4"/>
  <p:tag name="POLLINGCYCLE" val="2"/>
  <p:tag name="STDCHART" val="1"/>
  <p:tag name="RESPTABLESTYLE" val="-1"/>
  <p:tag name="CUSTOMCELLBACKCOLOR1" val="-657956"/>
  <p:tag name="PRRESPONSE4" val="7"/>
  <p:tag name="ADVANCEDSETTINGSVIEW" val="False"/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DELIMITERS" val="3.1"/>
</p:tagLst>
</file>

<file path=ppt/theme/theme1.xml><?xml version="1.0" encoding="utf-8"?>
<a:theme xmlns:a="http://schemas.openxmlformats.org/drawingml/2006/main" name="LWW TEMPLATE">
  <a:themeElements>
    <a:clrScheme name="">
      <a:dk1>
        <a:srgbClr val="000000"/>
      </a:dk1>
      <a:lt1>
        <a:srgbClr val="FFFFFF"/>
      </a:lt1>
      <a:dk2>
        <a:srgbClr val="006B76"/>
      </a:dk2>
      <a:lt2>
        <a:srgbClr val="000000"/>
      </a:lt2>
      <a:accent1>
        <a:srgbClr val="186EC4"/>
      </a:accent1>
      <a:accent2>
        <a:srgbClr val="CC9900"/>
      </a:accent2>
      <a:accent3>
        <a:srgbClr val="FFFFFF"/>
      </a:accent3>
      <a:accent4>
        <a:srgbClr val="000000"/>
      </a:accent4>
      <a:accent5>
        <a:srgbClr val="ABBADE"/>
      </a:accent5>
      <a:accent6>
        <a:srgbClr val="B98A00"/>
      </a:accent6>
      <a:hlink>
        <a:srgbClr val="FF0000"/>
      </a:hlink>
      <a:folHlink>
        <a:srgbClr val="009900"/>
      </a:folHlink>
    </a:clrScheme>
    <a:fontScheme name="LWW TEMPLAT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WW TEMPLAT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WW TEMPLATE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WW TEMPLAT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WW TEMPLATE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G:\Q299xx.LWW\LWW TEMPLATE.ppt</Template>
  <TotalTime>3032</TotalTime>
  <Words>730</Words>
  <Application>Microsoft Macintosh PowerPoint</Application>
  <PresentationFormat>On-screen Show (4:3)</PresentationFormat>
  <Paragraphs>141</Paragraphs>
  <Slides>30</Slides>
  <Notes>30</Notes>
  <HiddenSlides>10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Times</vt:lpstr>
      <vt:lpstr>Times New Roman</vt:lpstr>
      <vt:lpstr>Verdana</vt:lpstr>
      <vt:lpstr>LWW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Wolters Kluwer Health - Lippincott Williams &amp; Wilkins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LWW PPT Slide Template Master</dc:title>
  <dc:creator>Dale Gray</dc:creator>
  <cp:lastModifiedBy>Geraint Forster</cp:lastModifiedBy>
  <cp:revision>342</cp:revision>
  <cp:lastPrinted>2001-01-03T19:47:24Z</cp:lastPrinted>
  <dcterms:created xsi:type="dcterms:W3CDTF">2001-02-15T19:07:27Z</dcterms:created>
  <dcterms:modified xsi:type="dcterms:W3CDTF">2022-03-07T05:02:54Z</dcterms:modified>
</cp:coreProperties>
</file>