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17"/>
  </p:notesMasterIdLst>
  <p:sldIdLst>
    <p:sldId id="295" r:id="rId2"/>
    <p:sldId id="296" r:id="rId3"/>
    <p:sldId id="281" r:id="rId4"/>
    <p:sldId id="282" r:id="rId5"/>
    <p:sldId id="283" r:id="rId6"/>
    <p:sldId id="284" r:id="rId7"/>
    <p:sldId id="285" r:id="rId8"/>
    <p:sldId id="286" r:id="rId9"/>
    <p:sldId id="287" r:id="rId10"/>
    <p:sldId id="288" r:id="rId11"/>
    <p:sldId id="289" r:id="rId12"/>
    <p:sldId id="290" r:id="rId13"/>
    <p:sldId id="291" r:id="rId14"/>
    <p:sldId id="292" r:id="rId15"/>
    <p:sldId id="29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p:scale>
          <a:sx n="70" d="100"/>
          <a:sy n="70" d="100"/>
        </p:scale>
        <p:origin x="364" y="1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CDB443-C9D6-4924-A1AC-2522E8486074}"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D15233-5BE9-4FA6-A00D-FC63E684544D}" type="slidenum">
              <a:rPr lang="en-GB" smtClean="0"/>
              <a:t>‹#›</a:t>
            </a:fld>
            <a:endParaRPr lang="en-GB"/>
          </a:p>
        </p:txBody>
      </p:sp>
    </p:spTree>
    <p:extLst>
      <p:ext uri="{BB962C8B-B14F-4D97-AF65-F5344CB8AC3E}">
        <p14:creationId xmlns:p14="http://schemas.microsoft.com/office/powerpoint/2010/main" val="4281204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D15233-5BE9-4FA6-A00D-FC63E684544D}" type="slidenum">
              <a:rPr lang="en-GB" smtClean="0"/>
              <a:t>9</a:t>
            </a:fld>
            <a:endParaRPr lang="en-GB"/>
          </a:p>
        </p:txBody>
      </p:sp>
    </p:spTree>
    <p:extLst>
      <p:ext uri="{BB962C8B-B14F-4D97-AF65-F5344CB8AC3E}">
        <p14:creationId xmlns:p14="http://schemas.microsoft.com/office/powerpoint/2010/main" val="2816528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3/16/26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3/16/26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britannica.com/topic/human-behavior/Piagets-theory" TargetMode="External"/><Relationship Id="rId2" Type="http://schemas.openxmlformats.org/officeDocument/2006/relationships/hyperlink" Target="https://dictionary.apa.org/attachment" TargetMode="External"/><Relationship Id="rId1" Type="http://schemas.openxmlformats.org/officeDocument/2006/relationships/slideLayout" Target="../slideLayouts/slideLayout7.xml"/><Relationship Id="rId4" Type="http://schemas.openxmlformats.org/officeDocument/2006/relationships/hyperlink" Target="https://www.verywellmind.com/what-is-attachment-theory-2795337"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evelopingchild.harvard.edu/key-concept/toxic-stress/" TargetMode="External"/><Relationship Id="rId2" Type="http://schemas.openxmlformats.org/officeDocument/2006/relationships/hyperlink" Target="https://developingchild.harvard.edu/science/key-concepts/brain-architecture/" TargetMode="External"/><Relationship Id="rId1" Type="http://schemas.openxmlformats.org/officeDocument/2006/relationships/slideLayout" Target="../slideLayouts/slideLayout7.xml"/><Relationship Id="rId5" Type="http://schemas.openxmlformats.org/officeDocument/2006/relationships/hyperlink" Target="https://www.simplypsychology.org/piaget.html" TargetMode="External"/><Relationship Id="rId4" Type="http://schemas.openxmlformats.org/officeDocument/2006/relationships/hyperlink" Target="https://www.simplypsychology.org/bowlby.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2" Type="http://schemas.openxmlformats.org/officeDocument/2006/relationships/hyperlink" Target="https://www.ncbi.nlm.nih.gov/books/NBK356196/" TargetMode="External"/><Relationship Id="rId1" Type="http://schemas.openxmlformats.org/officeDocument/2006/relationships/slideLayout" Target="../slideLayouts/slideLayout7.xml"/><Relationship Id="rId5" Type="http://schemas.openxmlformats.org/officeDocument/2006/relationships/hyperlink" Target="https://www.unicef.org/parenting/child-care/what-you-need-know-about-parent-child-attachment" TargetMode="External"/><Relationship Id="rId4" Type="http://schemas.openxmlformats.org/officeDocument/2006/relationships/hyperlink" Target="https://learning.nspcc.org.uk/child-health-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C23369C-93CB-68E2-98EB-2CD57A6A4893}"/>
              </a:ext>
            </a:extLst>
          </p:cNvPr>
          <p:cNvSpPr txBox="1"/>
          <p:nvPr/>
        </p:nvSpPr>
        <p:spPr>
          <a:xfrm>
            <a:off x="192024" y="1307592"/>
            <a:ext cx="12124944" cy="3539430"/>
          </a:xfrm>
          <a:prstGeom prst="rect">
            <a:avLst/>
          </a:prstGeom>
          <a:noFill/>
        </p:spPr>
        <p:txBody>
          <a:bodyPr wrap="square">
            <a:spAutoFit/>
          </a:bodyPr>
          <a:lstStyle/>
          <a:p>
            <a:r>
              <a:rPr lang="en-GB" altLang="en-US" sz="3200" dirty="0"/>
              <a:t>Module Title:  </a:t>
            </a:r>
            <a:r>
              <a:rPr lang="en-GB" altLang="en-US" sz="3200" b="1" i="1" dirty="0"/>
              <a:t>Professional Career Development within H&amp;SC</a:t>
            </a:r>
            <a:br>
              <a:rPr lang="en-GB" altLang="en-US" sz="3200" b="1" i="1" dirty="0"/>
            </a:br>
            <a:r>
              <a:rPr lang="en-GB" altLang="en-US" sz="3200" u="sng" dirty="0"/>
              <a:t>Module Number</a:t>
            </a:r>
            <a:r>
              <a:rPr lang="en-GB" altLang="en-US" sz="3200" dirty="0"/>
              <a:t>: </a:t>
            </a:r>
            <a:r>
              <a:rPr lang="en-GB" altLang="en-US" sz="3200" b="1" i="1" dirty="0"/>
              <a:t>LCHS 4010 (LON)</a:t>
            </a:r>
            <a:br>
              <a:rPr lang="en-GB" altLang="en-US" sz="3200" b="1" i="1" dirty="0"/>
            </a:br>
            <a:r>
              <a:rPr lang="en-GB" altLang="en-US" sz="3200" u="sng" dirty="0"/>
              <a:t>Assignment No</a:t>
            </a:r>
            <a:r>
              <a:rPr lang="en-GB" altLang="en-US" sz="3200" b="1" i="1" dirty="0"/>
              <a:t>:     ASSIGNMENT 1</a:t>
            </a:r>
            <a:br>
              <a:rPr lang="en-GB" altLang="en-US" sz="3200" b="1" i="1" dirty="0"/>
            </a:br>
            <a:r>
              <a:rPr lang="en-GB" altLang="en-US" sz="3200" u="sng" dirty="0"/>
              <a:t>Student Name</a:t>
            </a:r>
            <a:r>
              <a:rPr lang="en-GB" altLang="en-US" sz="3200" b="1" i="1" dirty="0"/>
              <a:t>: </a:t>
            </a:r>
            <a:r>
              <a:rPr lang="en-GB" altLang="en-US" sz="3200" b="1" dirty="0"/>
              <a:t>Oyinkansola Jacobs</a:t>
            </a:r>
            <a:br>
              <a:rPr lang="en-GB" altLang="en-US" sz="3200" b="1" i="1" dirty="0"/>
            </a:br>
            <a:r>
              <a:rPr lang="en-GB" altLang="en-US" sz="3200" u="sng" dirty="0"/>
              <a:t>Student ID </a:t>
            </a:r>
            <a:r>
              <a:rPr lang="en-GB" altLang="en-US" sz="3200" b="1" u="sng" dirty="0"/>
              <a:t>: 2439186</a:t>
            </a:r>
            <a:br>
              <a:rPr lang="en-GB" altLang="en-US" sz="3200" b="1" i="1" dirty="0"/>
            </a:br>
            <a:r>
              <a:rPr lang="en-GB" altLang="en-US" sz="3200" u="sng" dirty="0"/>
              <a:t>Lecturer’s Name</a:t>
            </a:r>
            <a:r>
              <a:rPr lang="en-GB" altLang="en-US" sz="3200" b="1" i="1" dirty="0"/>
              <a:t>: Shepherd Ziko</a:t>
            </a:r>
            <a:br>
              <a:rPr lang="en-GB" altLang="en-US" sz="3200" b="1" i="1" dirty="0"/>
            </a:br>
            <a:r>
              <a:rPr lang="en-GB" altLang="en-US" sz="3200" u="sng" dirty="0"/>
              <a:t>Student Topic</a:t>
            </a:r>
            <a:r>
              <a:rPr lang="en-GB" altLang="en-US" sz="3200" b="1" u="sng" dirty="0"/>
              <a:t>: </a:t>
            </a:r>
            <a:r>
              <a:rPr lang="en-GB" altLang="en-US" sz="3200" b="1" dirty="0"/>
              <a:t>Community support plan for Jenny</a:t>
            </a:r>
            <a:endParaRPr lang="en-GB" sz="3200" dirty="0"/>
          </a:p>
        </p:txBody>
      </p:sp>
    </p:spTree>
    <p:extLst>
      <p:ext uri="{BB962C8B-B14F-4D97-AF65-F5344CB8AC3E}">
        <p14:creationId xmlns:p14="http://schemas.microsoft.com/office/powerpoint/2010/main" val="2122060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F96C5D-637F-A4B4-AF61-FB852CFC8D24}"/>
              </a:ext>
            </a:extLst>
          </p:cNvPr>
          <p:cNvSpPr txBox="1"/>
          <p:nvPr/>
        </p:nvSpPr>
        <p:spPr>
          <a:xfrm>
            <a:off x="3349752" y="347472"/>
            <a:ext cx="6922008" cy="523220"/>
          </a:xfrm>
          <a:prstGeom prst="rect">
            <a:avLst/>
          </a:prstGeom>
          <a:noFill/>
        </p:spPr>
        <p:txBody>
          <a:bodyPr wrap="square" rtlCol="0">
            <a:spAutoFit/>
          </a:bodyPr>
          <a:lstStyle/>
          <a:p>
            <a:r>
              <a:rPr lang="en-GB" sz="2800" b="1" dirty="0"/>
              <a:t>AI Acknowledgement </a:t>
            </a:r>
          </a:p>
        </p:txBody>
      </p:sp>
      <p:sp>
        <p:nvSpPr>
          <p:cNvPr id="3" name="TextBox 2">
            <a:extLst>
              <a:ext uri="{FF2B5EF4-FFF2-40B4-BE49-F238E27FC236}">
                <a16:creationId xmlns:a16="http://schemas.microsoft.com/office/drawing/2014/main" id="{B10A8F5A-26DD-D7CF-C9B7-4CD501A7F2CB}"/>
              </a:ext>
            </a:extLst>
          </p:cNvPr>
          <p:cNvSpPr txBox="1"/>
          <p:nvPr/>
        </p:nvSpPr>
        <p:spPr>
          <a:xfrm>
            <a:off x="1307592" y="2706624"/>
            <a:ext cx="9308592" cy="523220"/>
          </a:xfrm>
          <a:prstGeom prst="rect">
            <a:avLst/>
          </a:prstGeom>
          <a:noFill/>
        </p:spPr>
        <p:txBody>
          <a:bodyPr wrap="square" rtlCol="0">
            <a:spAutoFit/>
          </a:bodyPr>
          <a:lstStyle/>
          <a:p>
            <a:r>
              <a:rPr lang="en-GB" sz="2800" dirty="0"/>
              <a:t>No form of AI was used in this presentation / slides </a:t>
            </a:r>
          </a:p>
        </p:txBody>
      </p:sp>
    </p:spTree>
    <p:extLst>
      <p:ext uri="{BB962C8B-B14F-4D97-AF65-F5344CB8AC3E}">
        <p14:creationId xmlns:p14="http://schemas.microsoft.com/office/powerpoint/2010/main" val="3562979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5" name="Rectangle 1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52A45AB-79F5-09EB-D5A9-3C45137FD656}"/>
              </a:ext>
            </a:extLst>
          </p:cNvPr>
          <p:cNvSpPr txBox="1"/>
          <p:nvPr/>
        </p:nvSpPr>
        <p:spPr>
          <a:xfrm>
            <a:off x="6513788" y="365125"/>
            <a:ext cx="4840010"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i="1">
                <a:latin typeface="+mj-lt"/>
                <a:ea typeface="+mj-ea"/>
                <a:cs typeface="+mj-cs"/>
              </a:rPr>
              <a:t>                 Introduction</a:t>
            </a:r>
          </a:p>
        </p:txBody>
      </p:sp>
      <p:pic>
        <p:nvPicPr>
          <p:cNvPr id="8" name="Picture 7" descr="A cartoon of a child holding a bag and a phone&#10;&#10;AI-generated content may be incorrect.">
            <a:extLst>
              <a:ext uri="{FF2B5EF4-FFF2-40B4-BE49-F238E27FC236}">
                <a16:creationId xmlns:a16="http://schemas.microsoft.com/office/drawing/2014/main" id="{FEC5B4FE-FD0D-299E-A564-D14A5F3CDFCB}"/>
              </a:ext>
            </a:extLst>
          </p:cNvPr>
          <p:cNvPicPr>
            <a:picLocks noChangeAspect="1"/>
          </p:cNvPicPr>
          <p:nvPr/>
        </p:nvPicPr>
        <p:blipFill>
          <a:blip r:embed="rId2"/>
          <a:srcRect l="8527" r="4516" b="2"/>
          <a:stretch>
            <a:fillRect/>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TextBox 2">
            <a:extLst>
              <a:ext uri="{FF2B5EF4-FFF2-40B4-BE49-F238E27FC236}">
                <a16:creationId xmlns:a16="http://schemas.microsoft.com/office/drawing/2014/main" id="{2095A42C-64CB-27DB-AE82-B0C5CBA39FD6}"/>
              </a:ext>
            </a:extLst>
          </p:cNvPr>
          <p:cNvSpPr txBox="1"/>
          <p:nvPr/>
        </p:nvSpPr>
        <p:spPr>
          <a:xfrm>
            <a:off x="6513788" y="2333297"/>
            <a:ext cx="4840010" cy="384366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t>Jenny, a 16-year-old, has been caring for her mother for the past five years since the loss of her father. Jenny assists her mother with cooking, cleaning, shopping, and administrative work because she suffers from mobility and memory issues. Jenny has taken on the job of a young carer, which may have influenced her emotional, psychological, and social development.</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This </a:t>
            </a:r>
            <a:r>
              <a:rPr lang="en-US" sz="1400" dirty="0" err="1"/>
              <a:t>powerpoint</a:t>
            </a:r>
            <a:r>
              <a:rPr lang="en-US" sz="1400" dirty="0"/>
              <a:t> will look at Jenny's predicament through the lens of </a:t>
            </a:r>
            <a:r>
              <a:rPr lang="en-US" sz="1600" b="1" dirty="0"/>
              <a:t>John Bowlby's attachment theory</a:t>
            </a:r>
            <a:r>
              <a:rPr lang="en-US" sz="1400" dirty="0"/>
              <a:t>. The theory will be discussed and applied to Jenny's experiences during the last five years. The same theory will be used to develop a support strategy. Finally, the role of nature and nurture, as well as the theory's strengths and weaknesses, will be reviewed critically.</a:t>
            </a:r>
          </a:p>
        </p:txBody>
      </p:sp>
    </p:spTree>
    <p:extLst>
      <p:ext uri="{BB962C8B-B14F-4D97-AF65-F5344CB8AC3E}">
        <p14:creationId xmlns:p14="http://schemas.microsoft.com/office/powerpoint/2010/main" val="3008477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491897-134E-CC3C-44D1-65B8B65F5443}"/>
              </a:ext>
            </a:extLst>
          </p:cNvPr>
          <p:cNvSpPr txBox="1"/>
          <p:nvPr/>
        </p:nvSpPr>
        <p:spPr>
          <a:xfrm>
            <a:off x="195943" y="1443841"/>
            <a:ext cx="6096000" cy="3970318"/>
          </a:xfrm>
          <a:prstGeom prst="rect">
            <a:avLst/>
          </a:prstGeom>
          <a:noFill/>
        </p:spPr>
        <p:txBody>
          <a:bodyPr wrap="square">
            <a:spAutoFit/>
          </a:bodyPr>
          <a:lstStyle/>
          <a:p>
            <a:r>
              <a:rPr lang="en-GB" b="1" dirty="0"/>
              <a:t>John Bowlby </a:t>
            </a:r>
            <a:r>
              <a:rPr lang="en-GB" dirty="0"/>
              <a:t>proposed Attachment Theory in the 1950s. The notion focuses on a child's emotional attachment with their carer and how it influences growth. Bowlby proposed that children want intimacy with carers for safety and emotional security</a:t>
            </a:r>
            <a:r>
              <a:rPr lang="en-GB" b="1" dirty="0"/>
              <a:t>(McLeod, 2025).</a:t>
            </a:r>
          </a:p>
          <a:p>
            <a:endParaRPr lang="en-GB" dirty="0"/>
          </a:p>
          <a:p>
            <a:r>
              <a:rPr lang="en-GB" dirty="0"/>
              <a:t>The key characteristics include attachment, the emotional tie between a child and carer; the stable base, where carers provide safety for children to explore and learn; and the internal functioning model, where early relationships create expectations about future relationships </a:t>
            </a:r>
          </a:p>
          <a:p>
            <a:r>
              <a:rPr lang="en-GB" dirty="0"/>
              <a:t> </a:t>
            </a:r>
            <a:r>
              <a:rPr lang="en-GB" b="1" dirty="0"/>
              <a:t>(American Psychological Association, 2018).</a:t>
            </a:r>
          </a:p>
        </p:txBody>
      </p:sp>
      <p:pic>
        <p:nvPicPr>
          <p:cNvPr id="5" name="Picture 4" descr="A cartoon of a child&#10;&#10;AI-generated content may be incorrect.">
            <a:extLst>
              <a:ext uri="{FF2B5EF4-FFF2-40B4-BE49-F238E27FC236}">
                <a16:creationId xmlns:a16="http://schemas.microsoft.com/office/drawing/2014/main" id="{134357C2-7583-C71A-CF6C-F266505901F7}"/>
              </a:ext>
            </a:extLst>
          </p:cNvPr>
          <p:cNvPicPr>
            <a:picLocks noChangeAspect="1"/>
          </p:cNvPicPr>
          <p:nvPr/>
        </p:nvPicPr>
        <p:blipFill>
          <a:blip r:embed="rId2"/>
          <a:stretch>
            <a:fillRect/>
          </a:stretch>
        </p:blipFill>
        <p:spPr>
          <a:xfrm>
            <a:off x="6597271" y="1084704"/>
            <a:ext cx="5131064" cy="5676314"/>
          </a:xfrm>
          <a:prstGeom prst="rect">
            <a:avLst/>
          </a:prstGeom>
        </p:spPr>
      </p:pic>
    </p:spTree>
    <p:extLst>
      <p:ext uri="{BB962C8B-B14F-4D97-AF65-F5344CB8AC3E}">
        <p14:creationId xmlns:p14="http://schemas.microsoft.com/office/powerpoint/2010/main" val="977463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3" name="Rectangle 1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E2724AB2-482A-E3D7-1FD4-335E71A06CC3}"/>
              </a:ext>
            </a:extLst>
          </p:cNvPr>
          <p:cNvSpPr txBox="1"/>
          <p:nvPr/>
        </p:nvSpPr>
        <p:spPr>
          <a:xfrm>
            <a:off x="838201" y="643467"/>
            <a:ext cx="3888526" cy="180052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b="1" i="1">
                <a:latin typeface="+mj-lt"/>
                <a:ea typeface="+mj-ea"/>
                <a:cs typeface="+mj-cs"/>
              </a:rPr>
              <a:t>How does the theory link to Jenny and her needs?</a:t>
            </a:r>
          </a:p>
        </p:txBody>
      </p:sp>
      <p:sp>
        <p:nvSpPr>
          <p:cNvPr id="4" name="TextBox 3">
            <a:extLst>
              <a:ext uri="{FF2B5EF4-FFF2-40B4-BE49-F238E27FC236}">
                <a16:creationId xmlns:a16="http://schemas.microsoft.com/office/drawing/2014/main" id="{83489120-713B-30D5-FE5F-44F67B1A9814}"/>
              </a:ext>
            </a:extLst>
          </p:cNvPr>
          <p:cNvSpPr txBox="1"/>
          <p:nvPr/>
        </p:nvSpPr>
        <p:spPr>
          <a:xfrm>
            <a:off x="838201" y="2623381"/>
            <a:ext cx="3888528" cy="3553581"/>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1200" dirty="0"/>
              <a:t>According to </a:t>
            </a:r>
            <a:r>
              <a:rPr lang="en-US" sz="1200" b="1" i="1" dirty="0"/>
              <a:t>John Bowlby's </a:t>
            </a:r>
            <a:r>
              <a:rPr lang="en-US" sz="1200" dirty="0"/>
              <a:t>Attachment Theory, children require strong emotional attachments with their carers in order to feel safe and form healthy relationships. Jenny's father died when she was 11, and she lost an important attachment figure, which may have an impact on her emotional stability and well-being (UNICEF, 2023).</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Jenny also looks after her mother, which may limit the emotional support she receives. According to attachment theory, children and adolescents still require a solid basis from supporting adults in order to cope with stress and develop emotionally.</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As a result, Jenny may require assistance from teachers, counsellors, or community agencies. Positive and solid interactions can protect her well-being and promote healthy growth (Child Mind Institute, 2023).</a:t>
            </a:r>
          </a:p>
        </p:txBody>
      </p:sp>
      <p:pic>
        <p:nvPicPr>
          <p:cNvPr id="6" name="Picture 5" descr="A cartoon of a child holding a picture of a child&#10;&#10;AI-generated content may be incorrect.">
            <a:extLst>
              <a:ext uri="{FF2B5EF4-FFF2-40B4-BE49-F238E27FC236}">
                <a16:creationId xmlns:a16="http://schemas.microsoft.com/office/drawing/2014/main" id="{3E44F73B-2BDD-86F0-BEB3-6F5FB73A917E}"/>
              </a:ext>
            </a:extLst>
          </p:cNvPr>
          <p:cNvPicPr>
            <a:picLocks noChangeAspect="1"/>
          </p:cNvPicPr>
          <p:nvPr/>
        </p:nvPicPr>
        <p:blipFill>
          <a:blip r:embed="rId2"/>
          <a:stretch>
            <a:fillRect/>
          </a:stretch>
        </p:blipFill>
        <p:spPr>
          <a:xfrm>
            <a:off x="7312801" y="643234"/>
            <a:ext cx="4665839" cy="5922158"/>
          </a:xfrm>
          <a:prstGeom prst="rect">
            <a:avLst/>
          </a:prstGeom>
        </p:spPr>
      </p:pic>
    </p:spTree>
    <p:extLst>
      <p:ext uri="{BB962C8B-B14F-4D97-AF65-F5344CB8AC3E}">
        <p14:creationId xmlns:p14="http://schemas.microsoft.com/office/powerpoint/2010/main" val="2888768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33A467-3FF6-37D8-B8C4-97126FAE052F}"/>
              </a:ext>
            </a:extLst>
          </p:cNvPr>
          <p:cNvSpPr txBox="1"/>
          <p:nvPr/>
        </p:nvSpPr>
        <p:spPr>
          <a:xfrm>
            <a:off x="-60960" y="2469339"/>
            <a:ext cx="6096000" cy="4493538"/>
          </a:xfrm>
          <a:prstGeom prst="rect">
            <a:avLst/>
          </a:prstGeom>
          <a:noFill/>
        </p:spPr>
        <p:txBody>
          <a:bodyPr wrap="square">
            <a:spAutoFit/>
          </a:bodyPr>
          <a:lstStyle/>
          <a:p>
            <a:pPr marL="285750" indent="-285750">
              <a:buFont typeface="Arial" panose="020B0604020202020204" pitchFamily="34" charset="0"/>
              <a:buChar char="•"/>
            </a:pPr>
            <a:r>
              <a:rPr lang="en-GB" b="1" i="1" dirty="0"/>
              <a:t>Establish stable and supportive adult relationships.</a:t>
            </a:r>
          </a:p>
          <a:p>
            <a:endParaRPr lang="en-GB" b="1" i="1" dirty="0"/>
          </a:p>
          <a:p>
            <a:r>
              <a:rPr lang="en-GB" sz="1600" dirty="0"/>
              <a:t>       Jenny should maintain continuous, supportive interactions with trusted people (such as teachers, school counsellors, mentors, or family members). These partnerships can serve as secondary attachment figures, restoring emotions of security and trust.</a:t>
            </a:r>
          </a:p>
          <a:p>
            <a:endParaRPr lang="en-GB" sz="1600" dirty="0"/>
          </a:p>
          <a:p>
            <a:r>
              <a:rPr lang="en-GB" sz="1600" dirty="0"/>
              <a:t>    According to research by (NSPCC 2021) , safe and responsive caregiving interactions help children develop emotionally and socially while also mitigating the harmful impacts of attachment disruption.</a:t>
            </a:r>
          </a:p>
          <a:p>
            <a:endParaRPr lang="en-GB" sz="1600" dirty="0"/>
          </a:p>
          <a:p>
            <a:r>
              <a:rPr lang="en-GB" sz="1600" b="1" i="1" dirty="0"/>
              <a:t>Example</a:t>
            </a:r>
          </a:p>
          <a:p>
            <a:r>
              <a:rPr lang="en-GB" sz="1600" dirty="0"/>
              <a:t>Teacher mentoring or pastoral care support</a:t>
            </a:r>
          </a:p>
          <a:p>
            <a:r>
              <a:rPr lang="en-GB" sz="1600" dirty="0"/>
              <a:t>Regular meetings with a school counsellor.</a:t>
            </a:r>
          </a:p>
          <a:p>
            <a:r>
              <a:rPr lang="en-GB" sz="1600" dirty="0"/>
              <a:t>Support from extended family or trusted adults.</a:t>
            </a:r>
          </a:p>
        </p:txBody>
      </p:sp>
      <p:sp>
        <p:nvSpPr>
          <p:cNvPr id="4" name="TextBox 3">
            <a:extLst>
              <a:ext uri="{FF2B5EF4-FFF2-40B4-BE49-F238E27FC236}">
                <a16:creationId xmlns:a16="http://schemas.microsoft.com/office/drawing/2014/main" id="{87B8A6D7-EEB3-0094-8898-51ADD5042FBA}"/>
              </a:ext>
            </a:extLst>
          </p:cNvPr>
          <p:cNvSpPr txBox="1"/>
          <p:nvPr/>
        </p:nvSpPr>
        <p:spPr>
          <a:xfrm>
            <a:off x="1567543" y="141514"/>
            <a:ext cx="7881257" cy="461665"/>
          </a:xfrm>
          <a:prstGeom prst="rect">
            <a:avLst/>
          </a:prstGeom>
          <a:noFill/>
        </p:spPr>
        <p:txBody>
          <a:bodyPr wrap="square" rtlCol="0">
            <a:spAutoFit/>
          </a:bodyPr>
          <a:lstStyle/>
          <a:p>
            <a:r>
              <a:rPr lang="en-GB" sz="2400" dirty="0"/>
              <a:t>              </a:t>
            </a:r>
            <a:r>
              <a:rPr lang="en-GB" sz="2400" b="1" dirty="0"/>
              <a:t>Proposed strategies for Jenny</a:t>
            </a:r>
          </a:p>
        </p:txBody>
      </p:sp>
      <p:pic>
        <p:nvPicPr>
          <p:cNvPr id="6" name="Picture 5" descr="A cartoon of a person holding a child's picture">
            <a:extLst>
              <a:ext uri="{FF2B5EF4-FFF2-40B4-BE49-F238E27FC236}">
                <a16:creationId xmlns:a16="http://schemas.microsoft.com/office/drawing/2014/main" id="{AE2B30DD-4EE1-A2A7-F93B-513C96466E2B}"/>
              </a:ext>
            </a:extLst>
          </p:cNvPr>
          <p:cNvPicPr>
            <a:picLocks noChangeAspect="1"/>
          </p:cNvPicPr>
          <p:nvPr/>
        </p:nvPicPr>
        <p:blipFill>
          <a:blip r:embed="rId2"/>
          <a:stretch>
            <a:fillRect/>
          </a:stretch>
        </p:blipFill>
        <p:spPr>
          <a:xfrm>
            <a:off x="7569896" y="0"/>
            <a:ext cx="4622104" cy="6858000"/>
          </a:xfrm>
          <a:prstGeom prst="rect">
            <a:avLst/>
          </a:prstGeom>
        </p:spPr>
      </p:pic>
    </p:spTree>
    <p:extLst>
      <p:ext uri="{BB962C8B-B14F-4D97-AF65-F5344CB8AC3E}">
        <p14:creationId xmlns:p14="http://schemas.microsoft.com/office/powerpoint/2010/main" val="563916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4D4DF1-D5EA-3AC2-9AAC-A9E7C73A4B26}"/>
              </a:ext>
            </a:extLst>
          </p:cNvPr>
          <p:cNvSpPr txBox="1"/>
          <p:nvPr/>
        </p:nvSpPr>
        <p:spPr>
          <a:xfrm>
            <a:off x="0" y="1092989"/>
            <a:ext cx="6096000" cy="5970865"/>
          </a:xfrm>
          <a:prstGeom prst="rect">
            <a:avLst/>
          </a:prstGeom>
          <a:noFill/>
        </p:spPr>
        <p:txBody>
          <a:bodyPr wrap="square">
            <a:spAutoFit/>
          </a:bodyPr>
          <a:lstStyle/>
          <a:p>
            <a:endParaRPr lang="en-GB" b="1" i="1" dirty="0"/>
          </a:p>
          <a:p>
            <a:endParaRPr lang="en-GB" b="1" i="1" dirty="0"/>
          </a:p>
          <a:p>
            <a:pPr marL="285750" indent="-285750">
              <a:buFont typeface="Arial" panose="020B0604020202020204" pitchFamily="34" charset="0"/>
              <a:buChar char="•"/>
            </a:pPr>
            <a:r>
              <a:rPr lang="en-GB" sz="1600" b="1" i="1" dirty="0"/>
              <a:t>Bereavement Counselling and Grief Support</a:t>
            </a:r>
          </a:p>
          <a:p>
            <a:r>
              <a:rPr lang="en-GB" sz="1600" dirty="0"/>
              <a:t>     According to a research done by (Haine et al., 2008) children who lose a parent may experience grief, worry, and emotional uncertainty. Professional counselling can help people like Jenny comprehend and express their emotions.</a:t>
            </a:r>
          </a:p>
          <a:p>
            <a:endParaRPr lang="en-GB" sz="1600" dirty="0"/>
          </a:p>
          <a:p>
            <a:r>
              <a:rPr lang="en-GB" sz="1600" dirty="0"/>
              <a:t>Evidence suggests that effective interventions for bereaved children such as Jenny  include creating a safe setting for them to process their sorrow and teaching them coping strategies.</a:t>
            </a:r>
          </a:p>
          <a:p>
            <a:endParaRPr lang="en-GB" sz="1600" dirty="0"/>
          </a:p>
          <a:p>
            <a:r>
              <a:rPr lang="en-GB" sz="1600" b="1" i="1" dirty="0"/>
              <a:t>Example</a:t>
            </a:r>
            <a:r>
              <a:rPr lang="en-GB" sz="1600" dirty="0"/>
              <a:t> </a:t>
            </a:r>
          </a:p>
          <a:p>
            <a:r>
              <a:rPr lang="en-GB" sz="1600" dirty="0"/>
              <a:t>Individual counselling</a:t>
            </a:r>
          </a:p>
          <a:p>
            <a:r>
              <a:rPr lang="en-GB" sz="1600" dirty="0"/>
              <a:t>School-based bereavement groups.</a:t>
            </a:r>
          </a:p>
          <a:p>
            <a:r>
              <a:rPr lang="en-GB" sz="1600" dirty="0"/>
              <a:t>Bereavement support services (such as child grief charities)</a:t>
            </a:r>
          </a:p>
          <a:p>
            <a:endParaRPr lang="en-GB" sz="1600" dirty="0"/>
          </a:p>
          <a:p>
            <a:r>
              <a:rPr lang="en-GB" sz="1600" dirty="0"/>
              <a:t>Research also indicates that school-based grief support programs help reduce emotional distress and improve control in bereaved children(Linder, Lunardini and Zimmerman, 2022) </a:t>
            </a:r>
          </a:p>
        </p:txBody>
      </p:sp>
      <p:sp>
        <p:nvSpPr>
          <p:cNvPr id="5" name="TextBox 4">
            <a:extLst>
              <a:ext uri="{FF2B5EF4-FFF2-40B4-BE49-F238E27FC236}">
                <a16:creationId xmlns:a16="http://schemas.microsoft.com/office/drawing/2014/main" id="{484DB36C-3313-CB67-A753-FA8A0398CC83}"/>
              </a:ext>
            </a:extLst>
          </p:cNvPr>
          <p:cNvSpPr txBox="1"/>
          <p:nvPr/>
        </p:nvSpPr>
        <p:spPr>
          <a:xfrm>
            <a:off x="4093028" y="0"/>
            <a:ext cx="3840480" cy="400110"/>
          </a:xfrm>
          <a:prstGeom prst="rect">
            <a:avLst/>
          </a:prstGeom>
          <a:noFill/>
        </p:spPr>
        <p:txBody>
          <a:bodyPr wrap="square" rtlCol="0">
            <a:spAutoFit/>
          </a:bodyPr>
          <a:lstStyle/>
          <a:p>
            <a:r>
              <a:rPr lang="en-GB" sz="2000" b="1" dirty="0"/>
              <a:t>Proposed strategies for Jenny</a:t>
            </a:r>
          </a:p>
        </p:txBody>
      </p:sp>
    </p:spTree>
    <p:extLst>
      <p:ext uri="{BB962C8B-B14F-4D97-AF65-F5344CB8AC3E}">
        <p14:creationId xmlns:p14="http://schemas.microsoft.com/office/powerpoint/2010/main" val="3632251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3C23469-F69A-C994-E185-82E7072EAD64}"/>
              </a:ext>
            </a:extLst>
          </p:cNvPr>
          <p:cNvSpPr txBox="1"/>
          <p:nvPr/>
        </p:nvSpPr>
        <p:spPr>
          <a:xfrm>
            <a:off x="0" y="1933575"/>
            <a:ext cx="6096000" cy="4924425"/>
          </a:xfrm>
          <a:prstGeom prst="rect">
            <a:avLst/>
          </a:prstGeom>
          <a:noFill/>
        </p:spPr>
        <p:txBody>
          <a:bodyPr wrap="square">
            <a:spAutoFit/>
          </a:bodyPr>
          <a:lstStyle/>
          <a:p>
            <a:pPr marL="285750" indent="-285750">
              <a:buFont typeface="Arial" panose="020B0604020202020204" pitchFamily="34" charset="0"/>
              <a:buChar char="•"/>
            </a:pPr>
            <a:r>
              <a:rPr lang="en-GB" sz="1600" b="1" dirty="0"/>
              <a:t>Strengthening family relationships</a:t>
            </a:r>
          </a:p>
          <a:p>
            <a:endParaRPr lang="en-GB" sz="1600" dirty="0"/>
          </a:p>
          <a:p>
            <a:r>
              <a:rPr lang="en-GB" sz="1600" dirty="0"/>
              <a:t>Jenny's caring duty for her mother may result in role reversal (parentification), limiting the emotional support she receives. Support should be directed toward strengthening the parent-child relationship and ensuring family stability.</a:t>
            </a:r>
          </a:p>
          <a:p>
            <a:endParaRPr lang="en-GB" sz="1600" dirty="0"/>
          </a:p>
          <a:p>
            <a:r>
              <a:rPr lang="en-GB" sz="1600" dirty="0"/>
              <a:t>Research indicates that therapies for bereaved families should:</a:t>
            </a:r>
          </a:p>
          <a:p>
            <a:endParaRPr lang="en-GB" sz="1600" dirty="0"/>
          </a:p>
          <a:p>
            <a:r>
              <a:rPr lang="en-GB" sz="1600" dirty="0"/>
              <a:t>Improve parenting skills.</a:t>
            </a:r>
          </a:p>
          <a:p>
            <a:r>
              <a:rPr lang="en-GB" sz="1600" dirty="0"/>
              <a:t>Improve family communication.</a:t>
            </a:r>
          </a:p>
          <a:p>
            <a:r>
              <a:rPr lang="en-GB" sz="1600" dirty="0"/>
              <a:t>Encourage positive family interactions (Haine et al., 2008)</a:t>
            </a:r>
          </a:p>
          <a:p>
            <a:endParaRPr lang="en-GB" dirty="0"/>
          </a:p>
          <a:p>
            <a:r>
              <a:rPr lang="en-GB" sz="1600" b="1" dirty="0"/>
              <a:t>Example</a:t>
            </a:r>
          </a:p>
          <a:p>
            <a:endParaRPr lang="en-GB" dirty="0"/>
          </a:p>
          <a:p>
            <a:r>
              <a:rPr lang="en-GB" sz="1600" dirty="0"/>
              <a:t>Family therapy</a:t>
            </a:r>
          </a:p>
          <a:p>
            <a:r>
              <a:rPr lang="en-GB" sz="1600" dirty="0"/>
              <a:t>Parenting support programs.</a:t>
            </a:r>
          </a:p>
          <a:p>
            <a:r>
              <a:rPr lang="en-GB" sz="1600" dirty="0"/>
              <a:t>Social services assistance for the family</a:t>
            </a:r>
          </a:p>
        </p:txBody>
      </p:sp>
      <p:sp>
        <p:nvSpPr>
          <p:cNvPr id="9" name="TextBox 8">
            <a:extLst>
              <a:ext uri="{FF2B5EF4-FFF2-40B4-BE49-F238E27FC236}">
                <a16:creationId xmlns:a16="http://schemas.microsoft.com/office/drawing/2014/main" id="{4B5FC154-9C32-49E2-7E03-87F211D86713}"/>
              </a:ext>
            </a:extLst>
          </p:cNvPr>
          <p:cNvSpPr txBox="1"/>
          <p:nvPr/>
        </p:nvSpPr>
        <p:spPr>
          <a:xfrm>
            <a:off x="3897630" y="147417"/>
            <a:ext cx="6112764"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entury Gothic"/>
                <a:ea typeface="+mn-ea"/>
                <a:cs typeface="+mn-cs"/>
              </a:rPr>
              <a:t>Proposed strategies for Jenny</a:t>
            </a:r>
          </a:p>
        </p:txBody>
      </p:sp>
    </p:spTree>
    <p:extLst>
      <p:ext uri="{BB962C8B-B14F-4D97-AF65-F5344CB8AC3E}">
        <p14:creationId xmlns:p14="http://schemas.microsoft.com/office/powerpoint/2010/main" val="651830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25E91F-6B0E-B6B4-397E-0556BAC85D2C}"/>
              </a:ext>
            </a:extLst>
          </p:cNvPr>
          <p:cNvSpPr txBox="1"/>
          <p:nvPr/>
        </p:nvSpPr>
        <p:spPr>
          <a:xfrm>
            <a:off x="0" y="837566"/>
            <a:ext cx="6096000" cy="3570208"/>
          </a:xfrm>
          <a:prstGeom prst="rect">
            <a:avLst/>
          </a:prstGeom>
          <a:noFill/>
        </p:spPr>
        <p:txBody>
          <a:bodyPr wrap="square">
            <a:spAutoFit/>
          </a:bodyPr>
          <a:lstStyle/>
          <a:p>
            <a:r>
              <a:rPr lang="en-GB" sz="1600" b="1" dirty="0"/>
              <a:t>Biological Factors </a:t>
            </a:r>
          </a:p>
          <a:p>
            <a:endParaRPr lang="en-GB" sz="1600" dirty="0"/>
          </a:p>
          <a:p>
            <a:r>
              <a:rPr lang="en-GB" sz="1600" dirty="0"/>
              <a:t>The hypothalamic-pituitary-adrenal (HPA) axis, which controls the body's reaction to stress, is one significant biological component. According to research by(Harvard University, 2024) , a child's stress system development and emotional regulation later in life might be impacted by early life stressors like parental loss as it is evident in Jennys life.</a:t>
            </a:r>
          </a:p>
          <a:p>
            <a:endParaRPr lang="en-GB" sz="1600" dirty="0"/>
          </a:p>
          <a:p>
            <a:endParaRPr lang="en-GB" sz="1600" dirty="0"/>
          </a:p>
          <a:p>
            <a:r>
              <a:rPr lang="en-GB" sz="1600" dirty="0"/>
              <a:t>Children who are under a lot of stress may have higher cortisol levels, which can have an impact on behaviour, mental health, and emotional control</a:t>
            </a:r>
            <a:r>
              <a:rPr lang="en-GB" dirty="0"/>
              <a:t>.</a:t>
            </a:r>
          </a:p>
        </p:txBody>
      </p:sp>
      <p:sp>
        <p:nvSpPr>
          <p:cNvPr id="6" name="TextBox 5">
            <a:extLst>
              <a:ext uri="{FF2B5EF4-FFF2-40B4-BE49-F238E27FC236}">
                <a16:creationId xmlns:a16="http://schemas.microsoft.com/office/drawing/2014/main" id="{CE152E3E-AD0A-F433-D8E7-FBC65B108583}"/>
              </a:ext>
            </a:extLst>
          </p:cNvPr>
          <p:cNvSpPr txBox="1"/>
          <p:nvPr/>
        </p:nvSpPr>
        <p:spPr>
          <a:xfrm>
            <a:off x="2873830" y="129680"/>
            <a:ext cx="6113416" cy="707886"/>
          </a:xfrm>
          <a:prstGeom prst="rect">
            <a:avLst/>
          </a:prstGeom>
          <a:noFill/>
        </p:spPr>
        <p:txBody>
          <a:bodyPr wrap="square">
            <a:spAutoFit/>
          </a:bodyPr>
          <a:lstStyle/>
          <a:p>
            <a:r>
              <a:rPr lang="en-GB" sz="2000" b="1" dirty="0"/>
              <a:t>Environmental and Biological Factors Affecting                     Jenny's Psychological Growth       </a:t>
            </a:r>
          </a:p>
        </p:txBody>
      </p:sp>
      <p:sp>
        <p:nvSpPr>
          <p:cNvPr id="8" name="TextBox 7">
            <a:extLst>
              <a:ext uri="{FF2B5EF4-FFF2-40B4-BE49-F238E27FC236}">
                <a16:creationId xmlns:a16="http://schemas.microsoft.com/office/drawing/2014/main" id="{17A82EDF-A0F4-BB40-979D-6F06E1B39413}"/>
              </a:ext>
            </a:extLst>
          </p:cNvPr>
          <p:cNvSpPr txBox="1"/>
          <p:nvPr/>
        </p:nvSpPr>
        <p:spPr>
          <a:xfrm>
            <a:off x="6165669" y="3811012"/>
            <a:ext cx="6113416" cy="3046988"/>
          </a:xfrm>
          <a:prstGeom prst="rect">
            <a:avLst/>
          </a:prstGeom>
          <a:noFill/>
        </p:spPr>
        <p:txBody>
          <a:bodyPr wrap="square">
            <a:spAutoFit/>
          </a:bodyPr>
          <a:lstStyle/>
          <a:p>
            <a:r>
              <a:rPr lang="en-GB" sz="1600" b="1" dirty="0"/>
              <a:t>Environmental Factors</a:t>
            </a:r>
          </a:p>
          <a:p>
            <a:endParaRPr lang="en-GB" sz="1600" dirty="0"/>
          </a:p>
          <a:p>
            <a:r>
              <a:rPr lang="en-GB" sz="1600" dirty="0"/>
              <a:t>Jenny's social surroundings, life experiences, and family ties are examples of environmental effects. Jenny's father's passing, which signifies the loss of a crucial attachment figure, is one of the most important environmental events in her life.</a:t>
            </a:r>
          </a:p>
          <a:p>
            <a:endParaRPr lang="en-GB" sz="1600" dirty="0"/>
          </a:p>
          <a:p>
            <a:r>
              <a:rPr lang="en-GB" sz="1600" dirty="0"/>
              <a:t>Children who lose a parent at a young age are more likely to have emotional distress, anxiety, and behavioural issues, especially if they don't receive enough emotional support</a:t>
            </a:r>
          </a:p>
          <a:p>
            <a:r>
              <a:rPr lang="en-GB" sz="1600" dirty="0"/>
              <a:t>                                                                         (Alvis et al., 2022)</a:t>
            </a:r>
          </a:p>
        </p:txBody>
      </p:sp>
      <p:pic>
        <p:nvPicPr>
          <p:cNvPr id="10" name="Picture 9" descr="A cartoon of a child and a child&#10;&#10;AI-generated content may be incorrect.">
            <a:extLst>
              <a:ext uri="{FF2B5EF4-FFF2-40B4-BE49-F238E27FC236}">
                <a16:creationId xmlns:a16="http://schemas.microsoft.com/office/drawing/2014/main" id="{253863C3-8FF3-EF35-C9BC-CA101D07C471}"/>
              </a:ext>
            </a:extLst>
          </p:cNvPr>
          <p:cNvPicPr>
            <a:picLocks noChangeAspect="1"/>
          </p:cNvPicPr>
          <p:nvPr/>
        </p:nvPicPr>
        <p:blipFill>
          <a:blip r:embed="rId3"/>
          <a:stretch>
            <a:fillRect/>
          </a:stretch>
        </p:blipFill>
        <p:spPr>
          <a:xfrm>
            <a:off x="5870449" y="837566"/>
            <a:ext cx="5907024" cy="2973446"/>
          </a:xfrm>
          <a:prstGeom prst="rect">
            <a:avLst/>
          </a:prstGeom>
        </p:spPr>
      </p:pic>
    </p:spTree>
    <p:extLst>
      <p:ext uri="{BB962C8B-B14F-4D97-AF65-F5344CB8AC3E}">
        <p14:creationId xmlns:p14="http://schemas.microsoft.com/office/powerpoint/2010/main" val="1924413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DD5BDC0-8BD3-A5CB-027A-0B8D23CB9EB4}"/>
              </a:ext>
            </a:extLst>
          </p:cNvPr>
          <p:cNvGraphicFramePr>
            <a:graphicFrameLocks noGrp="1"/>
          </p:cNvGraphicFramePr>
          <p:nvPr>
            <p:extLst>
              <p:ext uri="{D42A27DB-BD31-4B8C-83A1-F6EECF244321}">
                <p14:modId xmlns:p14="http://schemas.microsoft.com/office/powerpoint/2010/main" val="2715605237"/>
              </p:ext>
            </p:extLst>
          </p:nvPr>
        </p:nvGraphicFramePr>
        <p:xfrm>
          <a:off x="2032000" y="2425740"/>
          <a:ext cx="8128000" cy="44322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27528667"/>
                    </a:ext>
                  </a:extLst>
                </a:gridCol>
                <a:gridCol w="4064000">
                  <a:extLst>
                    <a:ext uri="{9D8B030D-6E8A-4147-A177-3AD203B41FA5}">
                      <a16:colId xmlns:a16="http://schemas.microsoft.com/office/drawing/2014/main" val="1647510666"/>
                    </a:ext>
                  </a:extLst>
                </a:gridCol>
              </a:tblGrid>
              <a:tr h="561300">
                <a:tc>
                  <a:txBody>
                    <a:bodyPr/>
                    <a:lstStyle/>
                    <a:p>
                      <a:r>
                        <a:rPr lang="en-GB" dirty="0"/>
                        <a:t>             Strengths </a:t>
                      </a:r>
                    </a:p>
                  </a:txBody>
                  <a:tcPr/>
                </a:tc>
                <a:tc>
                  <a:txBody>
                    <a:bodyPr/>
                    <a:lstStyle/>
                    <a:p>
                      <a:r>
                        <a:rPr lang="en-GB" dirty="0"/>
                        <a:t>          Weaknesses</a:t>
                      </a:r>
                    </a:p>
                  </a:txBody>
                  <a:tcPr/>
                </a:tc>
                <a:extLst>
                  <a:ext uri="{0D108BD9-81ED-4DB2-BD59-A6C34878D82A}">
                    <a16:rowId xmlns:a16="http://schemas.microsoft.com/office/drawing/2014/main" val="849520913"/>
                  </a:ext>
                </a:extLst>
              </a:tr>
              <a:tr h="561300">
                <a:tc>
                  <a:txBody>
                    <a:bodyPr/>
                    <a:lstStyle/>
                    <a:p>
                      <a:pPr marL="285750" indent="-285750">
                        <a:buFont typeface="Arial" panose="020B0604020202020204" pitchFamily="34" charset="0"/>
                        <a:buChar char="•"/>
                      </a:pPr>
                      <a:r>
                        <a:rPr lang="en-GB" sz="1600" dirty="0"/>
                        <a:t>   </a:t>
                      </a:r>
                      <a:r>
                        <a:rPr lang="en-GB" sz="1600" b="1" i="1" dirty="0"/>
                        <a:t>Strong research support</a:t>
                      </a:r>
                    </a:p>
                    <a:p>
                      <a:endParaRPr lang="en-GB" b="1" i="1" dirty="0"/>
                    </a:p>
                    <a:p>
                      <a:r>
                        <a:rPr lang="en-GB" dirty="0"/>
                        <a:t>       </a:t>
                      </a:r>
                      <a:r>
                        <a:rPr lang="en-GB" sz="1600" dirty="0"/>
                        <a:t>Strong evidence Secure bonds in early life are associated with improved emotional control, social skills, and mental health in later life.</a:t>
                      </a:r>
                      <a:endParaRPr lang="en-GB" dirty="0"/>
                    </a:p>
                  </a:txBody>
                  <a:tcPr/>
                </a:tc>
                <a:tc>
                  <a:txBody>
                    <a:bodyPr/>
                    <a:lstStyle/>
                    <a:p>
                      <a:pPr marL="285750" indent="-285750">
                        <a:buFont typeface="Arial" panose="020B0604020202020204" pitchFamily="34" charset="0"/>
                        <a:buChar char="•"/>
                      </a:pPr>
                      <a:r>
                        <a:rPr lang="en-GB" sz="1600" dirty="0"/>
                        <a:t>   </a:t>
                      </a:r>
                      <a:r>
                        <a:rPr lang="en-GB" sz="1600" b="1" i="1" dirty="0"/>
                        <a:t>Overemphasis on the mother</a:t>
                      </a:r>
                    </a:p>
                    <a:p>
                      <a:endParaRPr lang="en-GB" sz="1600" dirty="0"/>
                    </a:p>
                    <a:p>
                      <a:r>
                        <a:rPr lang="en-GB" sz="1600" dirty="0"/>
                        <a:t>The mother is the most significant attachment figure, according to Bowlby's original theory. Subsequent studies reveal that kids can develop close bonds with several carers.</a:t>
                      </a:r>
                    </a:p>
                  </a:txBody>
                  <a:tcPr/>
                </a:tc>
                <a:extLst>
                  <a:ext uri="{0D108BD9-81ED-4DB2-BD59-A6C34878D82A}">
                    <a16:rowId xmlns:a16="http://schemas.microsoft.com/office/drawing/2014/main" val="3195150564"/>
                  </a:ext>
                </a:extLst>
              </a:tr>
              <a:tr h="561300">
                <a:tc>
                  <a:txBody>
                    <a:bodyPr/>
                    <a:lstStyle/>
                    <a:p>
                      <a:pPr marL="285750" indent="-285750">
                        <a:buFont typeface="Arial" panose="020B0604020202020204" pitchFamily="34" charset="0"/>
                        <a:buChar char="•"/>
                      </a:pPr>
                      <a:r>
                        <a:rPr lang="en-GB" sz="1600" b="1" i="1" dirty="0"/>
                        <a:t>  Explains the importance of early relationships     </a:t>
                      </a:r>
                    </a:p>
                    <a:p>
                      <a:endParaRPr lang="en-GB" dirty="0"/>
                    </a:p>
                    <a:p>
                      <a:r>
                        <a:rPr lang="en-GB" sz="1600" dirty="0"/>
                        <a:t>Psychologists were able to comprehend how early caregiving connections affect emotional security and subsequent relationships because to Bowlby's theory.</a:t>
                      </a:r>
                    </a:p>
                  </a:txBody>
                  <a:tcPr/>
                </a:tc>
                <a:tc>
                  <a:txBody>
                    <a:bodyPr/>
                    <a:lstStyle/>
                    <a:p>
                      <a:pPr marL="285750" indent="-285750">
                        <a:buFont typeface="Arial" panose="020B0604020202020204" pitchFamily="34" charset="0"/>
                        <a:buChar char="•"/>
                      </a:pPr>
                      <a:r>
                        <a:rPr lang="en-GB" sz="1600" b="1" i="1" dirty="0"/>
                        <a:t>Underestimated social and cognitive factors</a:t>
                      </a:r>
                      <a:endParaRPr lang="en-GB" b="1" i="1" dirty="0"/>
                    </a:p>
                    <a:p>
                      <a:endParaRPr lang="en-GB" dirty="0"/>
                    </a:p>
                    <a:p>
                      <a:r>
                        <a:rPr lang="en-GB" sz="1600" dirty="0"/>
                        <a:t>Bowlby placed more emphasis on emotional ties than on social learning or cognitive growth</a:t>
                      </a:r>
                      <a:r>
                        <a:rPr lang="en-GB" dirty="0"/>
                        <a:t>.</a:t>
                      </a:r>
                    </a:p>
                  </a:txBody>
                  <a:tcPr/>
                </a:tc>
                <a:extLst>
                  <a:ext uri="{0D108BD9-81ED-4DB2-BD59-A6C34878D82A}">
                    <a16:rowId xmlns:a16="http://schemas.microsoft.com/office/drawing/2014/main" val="4077934431"/>
                  </a:ext>
                </a:extLst>
              </a:tr>
            </a:tbl>
          </a:graphicData>
        </a:graphic>
      </p:graphicFrame>
      <p:pic>
        <p:nvPicPr>
          <p:cNvPr id="4" name="Picture 3" descr="A cartoon of a person lifting a barbell&#10;&#10;AI-generated content may be incorrect.">
            <a:extLst>
              <a:ext uri="{FF2B5EF4-FFF2-40B4-BE49-F238E27FC236}">
                <a16:creationId xmlns:a16="http://schemas.microsoft.com/office/drawing/2014/main" id="{16DF7D2C-C96E-22B5-634C-337EAFB28EEB}"/>
              </a:ext>
            </a:extLst>
          </p:cNvPr>
          <p:cNvPicPr>
            <a:picLocks noChangeAspect="1"/>
          </p:cNvPicPr>
          <p:nvPr/>
        </p:nvPicPr>
        <p:blipFill>
          <a:blip r:embed="rId2"/>
          <a:srcRect l="-1436" t="8627" r="8783" b="6275"/>
          <a:stretch>
            <a:fillRect/>
          </a:stretch>
        </p:blipFill>
        <p:spPr>
          <a:xfrm>
            <a:off x="393700" y="273345"/>
            <a:ext cx="1638300" cy="2755900"/>
          </a:xfrm>
          <a:prstGeom prst="rect">
            <a:avLst/>
          </a:prstGeom>
        </p:spPr>
      </p:pic>
      <p:pic>
        <p:nvPicPr>
          <p:cNvPr id="6" name="Picture 5" descr="Cartoon a cartoon of a person lifting weights&#10;&#10;AI-generated content may be incorrect.">
            <a:extLst>
              <a:ext uri="{FF2B5EF4-FFF2-40B4-BE49-F238E27FC236}">
                <a16:creationId xmlns:a16="http://schemas.microsoft.com/office/drawing/2014/main" id="{2F151DCD-6C8A-3B00-9F3F-B15B1CB2CD4B}"/>
              </a:ext>
            </a:extLst>
          </p:cNvPr>
          <p:cNvPicPr>
            <a:picLocks noChangeAspect="1"/>
          </p:cNvPicPr>
          <p:nvPr/>
        </p:nvPicPr>
        <p:blipFill>
          <a:blip r:embed="rId3"/>
          <a:srcRect l="1071" r="-1"/>
          <a:stretch>
            <a:fillRect/>
          </a:stretch>
        </p:blipFill>
        <p:spPr>
          <a:xfrm>
            <a:off x="10160000" y="98394"/>
            <a:ext cx="2032000" cy="2955703"/>
          </a:xfrm>
          <a:prstGeom prst="rect">
            <a:avLst/>
          </a:prstGeom>
        </p:spPr>
      </p:pic>
    </p:spTree>
    <p:extLst>
      <p:ext uri="{BB962C8B-B14F-4D97-AF65-F5344CB8AC3E}">
        <p14:creationId xmlns:p14="http://schemas.microsoft.com/office/powerpoint/2010/main" val="4093308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EAA22E-477C-6328-E05F-A7331B0B7D51}"/>
              </a:ext>
            </a:extLst>
          </p:cNvPr>
          <p:cNvSpPr txBox="1"/>
          <p:nvPr/>
        </p:nvSpPr>
        <p:spPr>
          <a:xfrm>
            <a:off x="2002536" y="345686"/>
            <a:ext cx="7952994" cy="400110"/>
          </a:xfrm>
          <a:prstGeom prst="rect">
            <a:avLst/>
          </a:prstGeom>
          <a:noFill/>
        </p:spPr>
        <p:txBody>
          <a:bodyPr wrap="square">
            <a:spAutoFit/>
          </a:bodyPr>
          <a:lstStyle/>
          <a:p>
            <a:r>
              <a:rPr lang="en-GB" sz="2000" b="1" i="1" dirty="0"/>
              <a:t>Comparison with Piaget’s Cognitive Developmental Theories</a:t>
            </a:r>
          </a:p>
        </p:txBody>
      </p:sp>
      <p:sp>
        <p:nvSpPr>
          <p:cNvPr id="5" name="TextBox 4">
            <a:extLst>
              <a:ext uri="{FF2B5EF4-FFF2-40B4-BE49-F238E27FC236}">
                <a16:creationId xmlns:a16="http://schemas.microsoft.com/office/drawing/2014/main" id="{8C74F131-A19D-99BE-938C-98A940B83F89}"/>
              </a:ext>
            </a:extLst>
          </p:cNvPr>
          <p:cNvSpPr txBox="1"/>
          <p:nvPr/>
        </p:nvSpPr>
        <p:spPr>
          <a:xfrm>
            <a:off x="130302" y="1709893"/>
            <a:ext cx="6094476" cy="4524315"/>
          </a:xfrm>
          <a:prstGeom prst="rect">
            <a:avLst/>
          </a:prstGeom>
          <a:noFill/>
        </p:spPr>
        <p:txBody>
          <a:bodyPr wrap="square">
            <a:spAutoFit/>
          </a:bodyPr>
          <a:lstStyle/>
          <a:p>
            <a:r>
              <a:rPr lang="en-GB" sz="1600" b="1" dirty="0"/>
              <a:t>Jean Piaget</a:t>
            </a:r>
            <a:r>
              <a:rPr lang="en-GB" sz="1600" dirty="0"/>
              <a:t>(1896–1980) was a Swiss psychologist who investigated how children acquire cognitive and learning skills. His initial training was in biology, but after seeing how infants and adults responded to questions differently, he developed an interest in psychology. This prompted him to investigate how children's thought processes evolve as they mature.</a:t>
            </a:r>
          </a:p>
          <a:p>
            <a:endParaRPr lang="en-GB" sz="1600" dirty="0"/>
          </a:p>
          <a:p>
            <a:r>
              <a:rPr lang="en-GB" sz="1600" dirty="0"/>
              <a:t>According to Piaget's theory of cognitive development, children actively acquire knowledge through experience and progress through four stages of thought.</a:t>
            </a:r>
          </a:p>
          <a:p>
            <a:endParaRPr lang="en-GB" sz="1600" dirty="0"/>
          </a:p>
          <a:p>
            <a:r>
              <a:rPr lang="en-GB" sz="1600" dirty="0"/>
              <a:t>Learning through senses and actions is known as </a:t>
            </a:r>
            <a:r>
              <a:rPr lang="en-GB" sz="1600" b="1" dirty="0"/>
              <a:t>sensorimotor learning </a:t>
            </a:r>
            <a:r>
              <a:rPr lang="en-GB" sz="1600" dirty="0"/>
              <a:t>(0–2).</a:t>
            </a:r>
          </a:p>
          <a:p>
            <a:endParaRPr lang="en-GB" sz="1600" dirty="0"/>
          </a:p>
          <a:p>
            <a:endParaRPr lang="en-GB" sz="1600" dirty="0"/>
          </a:p>
          <a:p>
            <a:r>
              <a:rPr lang="en-GB" sz="1600" dirty="0"/>
              <a:t>His thinking influenced contemporary conceptions of education and child development.</a:t>
            </a:r>
          </a:p>
        </p:txBody>
      </p:sp>
      <p:sp>
        <p:nvSpPr>
          <p:cNvPr id="7" name="TextBox 6">
            <a:extLst>
              <a:ext uri="{FF2B5EF4-FFF2-40B4-BE49-F238E27FC236}">
                <a16:creationId xmlns:a16="http://schemas.microsoft.com/office/drawing/2014/main" id="{A1817D57-6D9D-3797-F3D7-2392EE96449E}"/>
              </a:ext>
            </a:extLst>
          </p:cNvPr>
          <p:cNvSpPr txBox="1"/>
          <p:nvPr/>
        </p:nvSpPr>
        <p:spPr>
          <a:xfrm>
            <a:off x="6224778" y="4614363"/>
            <a:ext cx="6094476" cy="2431435"/>
          </a:xfrm>
          <a:prstGeom prst="rect">
            <a:avLst/>
          </a:prstGeom>
          <a:noFill/>
        </p:spPr>
        <p:txBody>
          <a:bodyPr wrap="square">
            <a:spAutoFit/>
          </a:bodyPr>
          <a:lstStyle/>
          <a:p>
            <a:r>
              <a:rPr lang="en-GB" sz="1600" b="1" dirty="0"/>
              <a:t>Preoperational </a:t>
            </a:r>
            <a:r>
              <a:rPr lang="en-GB" sz="1600" dirty="0"/>
              <a:t>(2–7): little logical reasoning but language and creativity growth.</a:t>
            </a:r>
          </a:p>
          <a:p>
            <a:endParaRPr lang="en-GB" sz="1600" dirty="0"/>
          </a:p>
          <a:p>
            <a:r>
              <a:rPr lang="en-GB" sz="1600" b="1" dirty="0"/>
              <a:t>Concrete Operational </a:t>
            </a:r>
            <a:r>
              <a:rPr lang="en-GB" sz="1600" dirty="0"/>
              <a:t>(7–11): logical reasoning regarding actual things and occurrences.</a:t>
            </a:r>
          </a:p>
          <a:p>
            <a:endParaRPr lang="en-GB" sz="1600" dirty="0"/>
          </a:p>
          <a:p>
            <a:r>
              <a:rPr lang="en-GB" sz="1600" b="1" dirty="0"/>
              <a:t>Formal Operational </a:t>
            </a:r>
            <a:r>
              <a:rPr lang="en-GB" sz="1600" dirty="0"/>
              <a:t>(12+) is the capacity to solve complicated problems and reason abstractly.</a:t>
            </a:r>
          </a:p>
          <a:p>
            <a:endParaRPr lang="en-GB" dirty="0"/>
          </a:p>
        </p:txBody>
      </p:sp>
      <p:pic>
        <p:nvPicPr>
          <p:cNvPr id="9" name="Picture 8" descr="A diagram of children learning&#10;&#10;AI-generated content may be incorrect.">
            <a:extLst>
              <a:ext uri="{FF2B5EF4-FFF2-40B4-BE49-F238E27FC236}">
                <a16:creationId xmlns:a16="http://schemas.microsoft.com/office/drawing/2014/main" id="{AD0E488F-0835-8EFF-F0BB-3BBFAA2DA5B5}"/>
              </a:ext>
            </a:extLst>
          </p:cNvPr>
          <p:cNvPicPr>
            <a:picLocks noChangeAspect="1"/>
          </p:cNvPicPr>
          <p:nvPr/>
        </p:nvPicPr>
        <p:blipFill>
          <a:blip r:embed="rId2"/>
          <a:stretch>
            <a:fillRect/>
          </a:stretch>
        </p:blipFill>
        <p:spPr>
          <a:xfrm>
            <a:off x="6163818" y="745796"/>
            <a:ext cx="5897880" cy="3868568"/>
          </a:xfrm>
          <a:prstGeom prst="rect">
            <a:avLst/>
          </a:prstGeom>
        </p:spPr>
      </p:pic>
    </p:spTree>
    <p:extLst>
      <p:ext uri="{BB962C8B-B14F-4D97-AF65-F5344CB8AC3E}">
        <p14:creationId xmlns:p14="http://schemas.microsoft.com/office/powerpoint/2010/main" val="735863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suit&#10;&#10;AI-generated content may be incorrect.">
            <a:extLst>
              <a:ext uri="{FF2B5EF4-FFF2-40B4-BE49-F238E27FC236}">
                <a16:creationId xmlns:a16="http://schemas.microsoft.com/office/drawing/2014/main" id="{40C83F15-01F0-547D-9A3C-4C83936B77D8}"/>
              </a:ext>
            </a:extLst>
          </p:cNvPr>
          <p:cNvPicPr>
            <a:picLocks noChangeAspect="1"/>
          </p:cNvPicPr>
          <p:nvPr/>
        </p:nvPicPr>
        <p:blipFill>
          <a:blip r:embed="rId2"/>
          <a:stretch>
            <a:fillRect/>
          </a:stretch>
        </p:blipFill>
        <p:spPr>
          <a:xfrm>
            <a:off x="0" y="0"/>
            <a:ext cx="3216235" cy="3364992"/>
          </a:xfrm>
          <a:prstGeom prst="rect">
            <a:avLst/>
          </a:prstGeom>
        </p:spPr>
      </p:pic>
      <p:pic>
        <p:nvPicPr>
          <p:cNvPr id="6" name="Picture 5" descr="A person in a suit and beret&#10;&#10;AI-generated content may be incorrect.">
            <a:extLst>
              <a:ext uri="{FF2B5EF4-FFF2-40B4-BE49-F238E27FC236}">
                <a16:creationId xmlns:a16="http://schemas.microsoft.com/office/drawing/2014/main" id="{E771E53A-B253-3EFC-D538-D80C8580E1EF}"/>
              </a:ext>
            </a:extLst>
          </p:cNvPr>
          <p:cNvPicPr>
            <a:picLocks noChangeAspect="1"/>
          </p:cNvPicPr>
          <p:nvPr/>
        </p:nvPicPr>
        <p:blipFill>
          <a:blip r:embed="rId3"/>
          <a:stretch>
            <a:fillRect/>
          </a:stretch>
        </p:blipFill>
        <p:spPr>
          <a:xfrm>
            <a:off x="8650224" y="0"/>
            <a:ext cx="3541776" cy="3099816"/>
          </a:xfrm>
          <a:prstGeom prst="rect">
            <a:avLst/>
          </a:prstGeom>
        </p:spPr>
      </p:pic>
      <p:graphicFrame>
        <p:nvGraphicFramePr>
          <p:cNvPr id="7" name="Table 6">
            <a:extLst>
              <a:ext uri="{FF2B5EF4-FFF2-40B4-BE49-F238E27FC236}">
                <a16:creationId xmlns:a16="http://schemas.microsoft.com/office/drawing/2014/main" id="{670212E5-1EBB-6F29-8E76-B0AFEBACE746}"/>
              </a:ext>
            </a:extLst>
          </p:cNvPr>
          <p:cNvGraphicFramePr>
            <a:graphicFrameLocks noGrp="1"/>
          </p:cNvGraphicFramePr>
          <p:nvPr>
            <p:extLst>
              <p:ext uri="{D42A27DB-BD31-4B8C-83A1-F6EECF244321}">
                <p14:modId xmlns:p14="http://schemas.microsoft.com/office/powerpoint/2010/main" val="2358456967"/>
              </p:ext>
            </p:extLst>
          </p:nvPr>
        </p:nvGraphicFramePr>
        <p:xfrm>
          <a:off x="1382776" y="4017602"/>
          <a:ext cx="8128000" cy="2753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65982922"/>
                    </a:ext>
                  </a:extLst>
                </a:gridCol>
                <a:gridCol w="4064000">
                  <a:extLst>
                    <a:ext uri="{9D8B030D-6E8A-4147-A177-3AD203B41FA5}">
                      <a16:colId xmlns:a16="http://schemas.microsoft.com/office/drawing/2014/main" val="1371691314"/>
                    </a:ext>
                  </a:extLst>
                </a:gridCol>
              </a:tblGrid>
              <a:tr h="370840">
                <a:tc>
                  <a:txBody>
                    <a:bodyPr/>
                    <a:lstStyle/>
                    <a:p>
                      <a:r>
                        <a:rPr lang="en-GB" dirty="0"/>
                        <a:t>                    Bowlby </a:t>
                      </a:r>
                    </a:p>
                  </a:txBody>
                  <a:tcPr/>
                </a:tc>
                <a:tc>
                  <a:txBody>
                    <a:bodyPr/>
                    <a:lstStyle/>
                    <a:p>
                      <a:r>
                        <a:rPr lang="en-GB" dirty="0"/>
                        <a:t>                      Piaget </a:t>
                      </a:r>
                    </a:p>
                  </a:txBody>
                  <a:tcPr/>
                </a:tc>
                <a:extLst>
                  <a:ext uri="{0D108BD9-81ED-4DB2-BD59-A6C34878D82A}">
                    <a16:rowId xmlns:a16="http://schemas.microsoft.com/office/drawing/2014/main" val="1436485376"/>
                  </a:ext>
                </a:extLst>
              </a:tr>
              <a:tr h="189654">
                <a:tc>
                  <a:txBody>
                    <a:bodyPr/>
                    <a:lstStyle/>
                    <a:p>
                      <a:r>
                        <a:rPr lang="en-GB" sz="1600" dirty="0"/>
                        <a:t>Emphasises emotional bonding</a:t>
                      </a:r>
                    </a:p>
                  </a:txBody>
                  <a:tcPr/>
                </a:tc>
                <a:tc>
                  <a:txBody>
                    <a:bodyPr/>
                    <a:lstStyle/>
                    <a:p>
                      <a:r>
                        <a:rPr lang="en-GB" sz="1600" dirty="0"/>
                        <a:t>Emphasises the development of cognition</a:t>
                      </a:r>
                      <a:endParaRPr lang="en-GB" dirty="0"/>
                    </a:p>
                  </a:txBody>
                  <a:tcPr/>
                </a:tc>
                <a:extLst>
                  <a:ext uri="{0D108BD9-81ED-4DB2-BD59-A6C34878D82A}">
                    <a16:rowId xmlns:a16="http://schemas.microsoft.com/office/drawing/2014/main" val="3052436504"/>
                  </a:ext>
                </a:extLst>
              </a:tr>
              <a:tr h="370840">
                <a:tc>
                  <a:txBody>
                    <a:bodyPr/>
                    <a:lstStyle/>
                    <a:p>
                      <a:r>
                        <a:rPr lang="en-GB" sz="1600" dirty="0"/>
                        <a:t>Focuses on the interactions between carers</a:t>
                      </a:r>
                    </a:p>
                  </a:txBody>
                  <a:tcPr/>
                </a:tc>
                <a:tc>
                  <a:txBody>
                    <a:bodyPr/>
                    <a:lstStyle/>
                    <a:p>
                      <a:r>
                        <a:rPr lang="en-GB" sz="1600" dirty="0"/>
                        <a:t>Emphasises discovery-based learning</a:t>
                      </a:r>
                    </a:p>
                  </a:txBody>
                  <a:tcPr/>
                </a:tc>
                <a:extLst>
                  <a:ext uri="{0D108BD9-81ED-4DB2-BD59-A6C34878D82A}">
                    <a16:rowId xmlns:a16="http://schemas.microsoft.com/office/drawing/2014/main" val="3622873344"/>
                  </a:ext>
                </a:extLst>
              </a:tr>
              <a:tr h="370840">
                <a:tc>
                  <a:txBody>
                    <a:bodyPr/>
                    <a:lstStyle/>
                    <a:p>
                      <a:r>
                        <a:rPr lang="en-GB" sz="1600" dirty="0"/>
                        <a:t>The impact of emotional security on development</a:t>
                      </a:r>
                    </a:p>
                    <a:p>
                      <a:endParaRPr lang="en-GB" dirty="0"/>
                    </a:p>
                  </a:txBody>
                  <a:tcPr/>
                </a:tc>
                <a:tc>
                  <a:txBody>
                    <a:bodyPr/>
                    <a:lstStyle/>
                    <a:p>
                      <a:r>
                        <a:rPr lang="en-GB" sz="1600" dirty="0"/>
                        <a:t>Thinking processes impact development</a:t>
                      </a:r>
                    </a:p>
                  </a:txBody>
                  <a:tcPr/>
                </a:tc>
                <a:extLst>
                  <a:ext uri="{0D108BD9-81ED-4DB2-BD59-A6C34878D82A}">
                    <a16:rowId xmlns:a16="http://schemas.microsoft.com/office/drawing/2014/main" val="3997801790"/>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01679629"/>
                  </a:ext>
                </a:extLst>
              </a:tr>
            </a:tbl>
          </a:graphicData>
        </a:graphic>
      </p:graphicFrame>
      <p:sp>
        <p:nvSpPr>
          <p:cNvPr id="8" name="TextBox 7">
            <a:extLst>
              <a:ext uri="{FF2B5EF4-FFF2-40B4-BE49-F238E27FC236}">
                <a16:creationId xmlns:a16="http://schemas.microsoft.com/office/drawing/2014/main" id="{5B425B65-EA73-F2E9-F257-8A2A6803008F}"/>
              </a:ext>
            </a:extLst>
          </p:cNvPr>
          <p:cNvSpPr txBox="1"/>
          <p:nvPr/>
        </p:nvSpPr>
        <p:spPr>
          <a:xfrm>
            <a:off x="3423201" y="178478"/>
            <a:ext cx="5020056" cy="461665"/>
          </a:xfrm>
          <a:prstGeom prst="rect">
            <a:avLst/>
          </a:prstGeom>
          <a:noFill/>
        </p:spPr>
        <p:txBody>
          <a:bodyPr wrap="square" rtlCol="0">
            <a:spAutoFit/>
          </a:bodyPr>
          <a:lstStyle/>
          <a:p>
            <a:r>
              <a:rPr lang="en-GB" dirty="0"/>
              <a:t>                   </a:t>
            </a:r>
            <a:r>
              <a:rPr lang="en-GB" sz="2400" b="1" dirty="0"/>
              <a:t>Bowlby     vs     Piaget</a:t>
            </a:r>
            <a:endParaRPr lang="en-GB" b="1" dirty="0"/>
          </a:p>
        </p:txBody>
      </p:sp>
    </p:spTree>
    <p:extLst>
      <p:ext uri="{BB962C8B-B14F-4D97-AF65-F5344CB8AC3E}">
        <p14:creationId xmlns:p14="http://schemas.microsoft.com/office/powerpoint/2010/main" val="1806943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E965FD-4771-729F-35CA-46991D69C5E8}"/>
              </a:ext>
            </a:extLst>
          </p:cNvPr>
          <p:cNvSpPr txBox="1"/>
          <p:nvPr/>
        </p:nvSpPr>
        <p:spPr>
          <a:xfrm>
            <a:off x="73152" y="475488"/>
            <a:ext cx="11658600" cy="6036461"/>
          </a:xfrm>
          <a:prstGeom prst="rect">
            <a:avLst/>
          </a:prstGeom>
          <a:noFill/>
        </p:spPr>
        <p:txBody>
          <a:bodyPr wrap="square" rtlCol="0">
            <a:spAutoFit/>
          </a:bodyPr>
          <a:lstStyle/>
          <a:p>
            <a:pPr>
              <a:lnSpc>
                <a:spcPct val="150000"/>
              </a:lnSpc>
              <a:spcAft>
                <a:spcPts val="1200"/>
              </a:spcAft>
              <a:buNone/>
            </a:pPr>
            <a:r>
              <a:rPr lang="en-GB" sz="2800" b="1" kern="1800" dirty="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Alvis, L., Zhang, N., Sandler, I.N. and Kaplow, J.B. (2022). Developmental Manifestations of Grief in Children and Adolescents: Caregivers as Key Grief Facilitators.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Child &amp; Adolescent Trauma</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16(2), pp.447–457.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://doi.org/10.1007/s40653-021-00435-0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American Psychological Association (2018).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APA Dictionary of Psychology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dictionary.apa.org. Available at: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https://dictionary.apa.org/attachment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Benoit, D. (2004). Infant-Parent Attachment: Definition, Types, Antecedents, Measurement and Outcome.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Paediatrics &amp; Child Health</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9(8), pp.541–545.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://doi.org/10.1093/</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pch</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/9.8.541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Britannica (2019). Human behaviour - Piaget’s theory | Britannica. In: </a:t>
            </a:r>
            <a:r>
              <a:rPr lang="en-GB" sz="1800" i="1" kern="0" dirty="0" err="1">
                <a:effectLst/>
                <a:latin typeface="Times New Roman" panose="02020603050405020304" pitchFamily="18" charset="0"/>
                <a:ea typeface="Times New Roman" panose="02020603050405020304" pitchFamily="18" charset="0"/>
                <a:cs typeface="Times New Roman" panose="02020603050405020304" pitchFamily="18" charset="0"/>
              </a:rPr>
              <a:t>Encyclopædia</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 Britannica</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https://www.britannica.com/topic/human-behavior/Piagets-theory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Cherry, K. (2025).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What is attachment theory?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Verywell</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Mind. Available at: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https://www.verywellmind.com/what-is-attachment-theory-2795337</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95535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F4F291-5F81-88E3-BCC3-FC5A7916B608}"/>
              </a:ext>
            </a:extLst>
          </p:cNvPr>
          <p:cNvSpPr txBox="1"/>
          <p:nvPr/>
        </p:nvSpPr>
        <p:spPr>
          <a:xfrm>
            <a:off x="0" y="636873"/>
            <a:ext cx="11942064" cy="622112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Haine, R.A., Ayers, T.S., Sandler, I.N. and </a:t>
            </a:r>
            <a:r>
              <a:rPr kumimoji="0" lang="en-GB" sz="1800" b="0" i="0" u="none" strike="noStrike" kern="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Wolchik</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S.A. (2008). Evidence-based practices for parentally bereaved children and their families. </a:t>
            </a:r>
            <a:r>
              <a:rPr kumimoji="0" lang="en-GB" sz="1800" b="0" i="1"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Professional Psychology: Research and Practice</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[online] 39(2), pp.113–121. </a:t>
            </a:r>
            <a:r>
              <a:rPr kumimoji="0" lang="en-GB" sz="1800" b="0" i="0" u="none" strike="noStrike" kern="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doi:https</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://doi.org/10.1037/0735-7028.39.2.113</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Harvard University (2015). </a:t>
            </a:r>
            <a:r>
              <a:rPr kumimoji="0" lang="en-GB" sz="1800" b="0" i="1"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Brain Architecture</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[online] </a:t>
            </a:r>
            <a:r>
              <a:rPr kumimoji="0" lang="en-GB" sz="1800" b="0" i="0" u="none" strike="noStrike" kern="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Center</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on the Developing Child at Harvard University. Available at: </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hlinkClick r:id="rId2"/>
              </a:rPr>
              <a:t>https://developingchild.harvard.edu/science/key-concepts/brain-architecture/</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Harvard University (2024). </a:t>
            </a:r>
            <a:r>
              <a:rPr kumimoji="0" lang="en-GB" sz="1800" b="0" i="1"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Toxic stress  - </a:t>
            </a:r>
            <a:r>
              <a:rPr kumimoji="0" lang="en-GB" sz="1800" b="0" i="1" u="none" strike="noStrike" kern="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center</a:t>
            </a:r>
            <a:r>
              <a:rPr kumimoji="0" lang="en-GB" sz="1800" b="0" i="1"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on the developing child at </a:t>
            </a:r>
            <a:r>
              <a:rPr kumimoji="0" lang="en-GB" sz="1800" b="0" i="1" u="none" strike="noStrike" kern="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harvard</a:t>
            </a:r>
            <a:r>
              <a:rPr kumimoji="0" lang="en-GB" sz="1800" b="0" i="1"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university</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[online] </a:t>
            </a:r>
            <a:r>
              <a:rPr kumimoji="0" lang="en-GB" sz="1800" b="0" i="0" u="none" strike="noStrike" kern="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Center</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on the Developing Child at Harvard University. Available at: </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hlinkClick r:id="rId3"/>
              </a:rPr>
              <a:t>https://developingchild.harvard.edu/key-concept/toxic-stress/</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Linder, L., Lunardini, M. and Zimmerman, H. (2022). Supporting Childhood Bereavement Through School-Based Grief Group. </a:t>
            </a:r>
            <a:r>
              <a:rPr kumimoji="0" lang="en-GB" sz="1800" b="0" i="1"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OMEGA - Journal of Death and Dying</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89(2), p.003022282210827. </a:t>
            </a:r>
            <a:r>
              <a:rPr kumimoji="0" lang="en-GB" sz="1800" b="0" i="0" u="none" strike="noStrike" kern="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doi:https</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://doi.org/10.1177/00302228221082756</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McLeod, S. (2025a). </a:t>
            </a:r>
            <a:r>
              <a:rPr kumimoji="0" lang="en-GB" sz="1800" b="0" i="1"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John Bowlby’s Attachment Theory</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[online] Simply Psychology. Available at: </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hlinkClick r:id="rId4"/>
              </a:rPr>
              <a:t>https://www.simplypsychology.org/bowlby.html</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McLeod, S. (2025b). </a:t>
            </a:r>
            <a:r>
              <a:rPr kumimoji="0" lang="en-GB" sz="1800" b="0" i="1"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Piaget cognitive stages of development</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[online] Simply Psychology. Available at: </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hlinkClick r:id="rId5"/>
              </a:rPr>
              <a:t>https://www.simplypsychology.org/piaget.html</a:t>
            </a:r>
            <a:r>
              <a:rPr kumimoji="0" lang="en-GB" sz="18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6706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0EFA51-AF47-A49E-C5C3-B7C32DEEE840}"/>
              </a:ext>
            </a:extLst>
          </p:cNvPr>
          <p:cNvSpPr txBox="1"/>
          <p:nvPr/>
        </p:nvSpPr>
        <p:spPr>
          <a:xfrm>
            <a:off x="228600" y="292608"/>
            <a:ext cx="11576304" cy="4820743"/>
          </a:xfrm>
          <a:prstGeom prst="rect">
            <a:avLst/>
          </a:prstGeom>
          <a:noFill/>
        </p:spPr>
        <p:txBody>
          <a:bodyPr wrap="square" rtlCol="0">
            <a:spAutoFit/>
          </a:bodyPr>
          <a:lstStyle/>
          <a:p>
            <a:pPr lvl="0">
              <a:lnSpc>
                <a:spcPct val="150000"/>
              </a:lnSpc>
              <a:spcAft>
                <a:spcPts val="1200"/>
              </a:spcAft>
              <a:defRPr/>
            </a:pP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National Collaborating Centre for Mental Health (UK) (2015). </a:t>
            </a:r>
            <a:r>
              <a:rPr lang="en-GB" i="1"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Introduction to children’s attachment</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[online] National Library of Medicine. Available at: </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https://www.ncbi.nlm.nih.gov/books/NBK356196/</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solidFill>
                <a:prstClr val="black"/>
              </a:solidFill>
              <a:latin typeface="Aptos" panose="020B0004020202020204" pitchFamily="34" charset="0"/>
              <a:ea typeface="Aptos" panose="020B0004020202020204" pitchFamily="34" charset="0"/>
              <a:cs typeface="Times New Roman" panose="02020603050405020304" pitchFamily="18" charset="0"/>
            </a:endParaRPr>
          </a:p>
          <a:p>
            <a:pPr lvl="0">
              <a:lnSpc>
                <a:spcPct val="150000"/>
              </a:lnSpc>
              <a:spcAft>
                <a:spcPts val="1200"/>
              </a:spcAft>
              <a:defRPr/>
            </a:pP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National Society for the Prevention of Cruelty to Children (2021). </a:t>
            </a:r>
            <a:r>
              <a:rPr lang="en-GB" i="1"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Attachment and child development</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[online] NSPCC Learning. Available at: </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https://learning.nspcc.org.uk/child-health-development/attachment-early-years</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solidFill>
                <a:prstClr val="black"/>
              </a:solidFill>
              <a:latin typeface="Aptos" panose="020B0004020202020204" pitchFamily="34" charset="0"/>
              <a:ea typeface="Aptos" panose="020B0004020202020204" pitchFamily="34" charset="0"/>
              <a:cs typeface="Times New Roman" panose="02020603050405020304" pitchFamily="18" charset="0"/>
            </a:endParaRPr>
          </a:p>
          <a:p>
            <a:pPr lvl="0">
              <a:lnSpc>
                <a:spcPct val="150000"/>
              </a:lnSpc>
              <a:spcAft>
                <a:spcPts val="1200"/>
              </a:spcAft>
              <a:defRPr/>
            </a:pP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NSPCC (2023). </a:t>
            </a:r>
            <a:r>
              <a:rPr lang="en-GB" i="1"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Child Health and Development</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[online] NSPCC Learning. Available at: </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https://learning.nspcc.org.uk/child-health-development</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solidFill>
                <a:prstClr val="black"/>
              </a:solidFill>
              <a:latin typeface="Aptos" panose="020B0004020202020204" pitchFamily="34" charset="0"/>
              <a:ea typeface="Aptos" panose="020B0004020202020204" pitchFamily="34" charset="0"/>
              <a:cs typeface="Times New Roman" panose="02020603050405020304" pitchFamily="18" charset="0"/>
            </a:endParaRPr>
          </a:p>
          <a:p>
            <a:pPr lvl="0">
              <a:lnSpc>
                <a:spcPct val="150000"/>
              </a:lnSpc>
              <a:spcAft>
                <a:spcPts val="1200"/>
              </a:spcAft>
              <a:defRPr/>
            </a:pP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UNICEF (2024). </a:t>
            </a:r>
            <a:r>
              <a:rPr lang="en-GB" i="1"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What you need to know about parent-child attachment</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[online] www.unicef.org. Available at: </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https://www.unicef.org/parenting/child-care/what-you-need-know-about-parent-child-attachment</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solidFill>
                <a:prstClr val="black"/>
              </a:solidFill>
              <a:latin typeface="Aptos" panose="020B0004020202020204" pitchFamily="34" charset="0"/>
              <a:ea typeface="Aptos" panose="020B0004020202020204" pitchFamily="34" charset="0"/>
              <a:cs typeface="Times New Roman" panose="02020603050405020304" pitchFamily="18" charset="0"/>
            </a:endParaRPr>
          </a:p>
          <a:p>
            <a:pPr lvl="0">
              <a:lnSpc>
                <a:spcPct val="150000"/>
              </a:lnSpc>
              <a:spcAft>
                <a:spcPts val="1200"/>
              </a:spcAft>
              <a:defRPr/>
            </a:pP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Winston, R. and Chicot, R. (2016). The importance of early bonding on the long-term mental health and resilience of children. </a:t>
            </a:r>
            <a:r>
              <a:rPr lang="en-GB" i="1"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London Journal of Primary Care</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[online] 8(1), pp.12–14. </a:t>
            </a:r>
            <a:r>
              <a:rPr lang="en-GB" kern="0" dirty="0" err="1">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kern="0"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://doi.org/10.1080/17571472.2015.1133012</a:t>
            </a:r>
            <a:endParaRPr lang="en-GB" sz="1600" kern="100" dirty="0">
              <a:solidFill>
                <a:prstClr val="black"/>
              </a:solidFill>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9147360"/>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7430</TotalTime>
  <Words>1908</Words>
  <Application>Microsoft Office PowerPoint</Application>
  <PresentationFormat>Widescreen</PresentationFormat>
  <Paragraphs>126</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BrushVTI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Oyinkansola Jacobs</cp:lastModifiedBy>
  <cp:revision>9</cp:revision>
  <dcterms:created xsi:type="dcterms:W3CDTF">2025-06-09T16:43:11Z</dcterms:created>
  <dcterms:modified xsi:type="dcterms:W3CDTF">2026-03-16T02:34:42Z</dcterms:modified>
</cp:coreProperties>
</file>